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10" r:id="rId3"/>
    <p:sldId id="363" r:id="rId4"/>
    <p:sldId id="311" r:id="rId5"/>
    <p:sldId id="312" r:id="rId6"/>
    <p:sldId id="375" r:id="rId7"/>
    <p:sldId id="360" r:id="rId8"/>
    <p:sldId id="367" r:id="rId9"/>
    <p:sldId id="313" r:id="rId10"/>
    <p:sldId id="368" r:id="rId11"/>
    <p:sldId id="369" r:id="rId12"/>
    <p:sldId id="358" r:id="rId13"/>
    <p:sldId id="314" r:id="rId14"/>
    <p:sldId id="315" r:id="rId15"/>
    <p:sldId id="349" r:id="rId16"/>
    <p:sldId id="370" r:id="rId17"/>
    <p:sldId id="371" r:id="rId18"/>
    <p:sldId id="350" r:id="rId19"/>
    <p:sldId id="316" r:id="rId20"/>
    <p:sldId id="317" r:id="rId21"/>
    <p:sldId id="318" r:id="rId22"/>
    <p:sldId id="319" r:id="rId23"/>
    <p:sldId id="320" r:id="rId24"/>
    <p:sldId id="343" r:id="rId25"/>
    <p:sldId id="345" r:id="rId26"/>
    <p:sldId id="346" r:id="rId27"/>
    <p:sldId id="364" r:id="rId28"/>
    <p:sldId id="348" r:id="rId29"/>
    <p:sldId id="365" r:id="rId30"/>
    <p:sldId id="366" r:id="rId31"/>
    <p:sldId id="374" r:id="rId32"/>
    <p:sldId id="327" r:id="rId33"/>
    <p:sldId id="344" r:id="rId34"/>
    <p:sldId id="372" r:id="rId35"/>
    <p:sldId id="373" r:id="rId36"/>
    <p:sldId id="328" r:id="rId37"/>
    <p:sldId id="329" r:id="rId38"/>
    <p:sldId id="330" r:id="rId39"/>
    <p:sldId id="351" r:id="rId40"/>
    <p:sldId id="331" r:id="rId41"/>
    <p:sldId id="377" r:id="rId42"/>
    <p:sldId id="332" r:id="rId43"/>
    <p:sldId id="333" r:id="rId44"/>
    <p:sldId id="362" r:id="rId45"/>
    <p:sldId id="376" r:id="rId46"/>
    <p:sldId id="334" r:id="rId47"/>
    <p:sldId id="335" r:id="rId48"/>
    <p:sldId id="336" r:id="rId49"/>
    <p:sldId id="337" r:id="rId50"/>
    <p:sldId id="338" r:id="rId51"/>
    <p:sldId id="354" r:id="rId52"/>
    <p:sldId id="339" r:id="rId53"/>
    <p:sldId id="355" r:id="rId54"/>
    <p:sldId id="340" r:id="rId55"/>
    <p:sldId id="361" r:id="rId56"/>
    <p:sldId id="341" r:id="rId57"/>
    <p:sldId id="342" r:id="rId58"/>
    <p:sldId id="356" r:id="rId59"/>
    <p:sldId id="357" r:id="rId60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D4D4D"/>
    <a:srgbClr val="FFFFFF"/>
    <a:srgbClr val="996600"/>
    <a:srgbClr val="FF9900"/>
    <a:srgbClr val="663300"/>
    <a:srgbClr val="894400"/>
    <a:srgbClr val="A45100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7" autoAdjust="0"/>
    <p:restoredTop sz="86949" autoAdjust="0"/>
  </p:normalViewPr>
  <p:slideViewPr>
    <p:cSldViewPr>
      <p:cViewPr varScale="1">
        <p:scale>
          <a:sx n="64" d="100"/>
          <a:sy n="64" d="100"/>
        </p:scale>
        <p:origin x="-5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DBBC51C-C5F3-4A57-AFBA-9D819E69C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661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80A8E5-14B1-4D0C-9464-E719BE4E1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0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E4B20-43B6-420C-8837-6351E4F3454E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84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98292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969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93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03176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00881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69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532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827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3716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228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8528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1152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70090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457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89662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647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958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881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952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5514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739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4992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331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718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2024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797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414236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9468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5633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786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746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4199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4643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567616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7698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863682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5597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450916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37180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4954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9376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8815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7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0A8E5-14B1-4D0C-9464-E719BE4E16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434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2052"/>
          <p:cNvSpPr>
            <a:spLocks/>
          </p:cNvSpPr>
          <p:nvPr/>
        </p:nvSpPr>
        <p:spPr bwMode="auto">
          <a:xfrm flipH="1" flipV="1">
            <a:off x="685800" y="19050"/>
            <a:ext cx="8404225" cy="6838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Arc 2053"/>
          <p:cNvSpPr>
            <a:spLocks/>
          </p:cNvSpPr>
          <p:nvPr/>
        </p:nvSpPr>
        <p:spPr bwMode="auto">
          <a:xfrm>
            <a:off x="0" y="0"/>
            <a:ext cx="8404225" cy="6838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rgbClr val="FEF9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Freeform 2058"/>
          <p:cNvSpPr>
            <a:spLocks/>
          </p:cNvSpPr>
          <p:nvPr/>
        </p:nvSpPr>
        <p:spPr bwMode="auto">
          <a:xfrm>
            <a:off x="52388" y="-182563"/>
            <a:ext cx="9539287" cy="4562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15" y="0"/>
              </a:cxn>
              <a:cxn ang="0">
                <a:pos x="5698" y="2759"/>
              </a:cxn>
              <a:cxn ang="0">
                <a:pos x="3543" y="1143"/>
              </a:cxn>
              <a:cxn ang="0">
                <a:pos x="2906" y="718"/>
              </a:cxn>
              <a:cxn ang="0">
                <a:pos x="2335" y="457"/>
              </a:cxn>
              <a:cxn ang="0">
                <a:pos x="1486" y="163"/>
              </a:cxn>
              <a:cxn ang="0">
                <a:pos x="800" y="49"/>
              </a:cxn>
            </a:cxnLst>
            <a:rect l="0" t="0" r="r" b="b"/>
            <a:pathLst>
              <a:path w="5715" h="2759">
                <a:moveTo>
                  <a:pt x="0" y="0"/>
                </a:moveTo>
                <a:lnTo>
                  <a:pt x="5715" y="0"/>
                </a:lnTo>
                <a:lnTo>
                  <a:pt x="5698" y="2759"/>
                </a:lnTo>
                <a:lnTo>
                  <a:pt x="3543" y="1143"/>
                </a:lnTo>
                <a:lnTo>
                  <a:pt x="2906" y="718"/>
                </a:lnTo>
                <a:lnTo>
                  <a:pt x="2335" y="457"/>
                </a:lnTo>
                <a:lnTo>
                  <a:pt x="1486" y="163"/>
                </a:lnTo>
                <a:lnTo>
                  <a:pt x="800" y="49"/>
                </a:lnTo>
              </a:path>
            </a:pathLst>
          </a:custGeom>
          <a:noFill/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2061"/>
          <p:cNvSpPr txBox="1">
            <a:spLocks noChangeArrowheads="1"/>
          </p:cNvSpPr>
          <p:nvPr userDrawn="1"/>
        </p:nvSpPr>
        <p:spPr bwMode="auto">
          <a:xfrm>
            <a:off x="838200" y="0"/>
            <a:ext cx="80772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/>
          </a:p>
        </p:txBody>
      </p:sp>
      <p:sp>
        <p:nvSpPr>
          <p:cNvPr id="6" name="Text Box 2062"/>
          <p:cNvSpPr txBox="1">
            <a:spLocks noChangeArrowheads="1"/>
          </p:cNvSpPr>
          <p:nvPr userDrawn="1"/>
        </p:nvSpPr>
        <p:spPr bwMode="auto">
          <a:xfrm>
            <a:off x="0" y="411480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 2051"/>
          <p:cNvSpPr>
            <a:spLocks/>
          </p:cNvSpPr>
          <p:nvPr/>
        </p:nvSpPr>
        <p:spPr bwMode="auto">
          <a:xfrm>
            <a:off x="14288" y="-22225"/>
            <a:ext cx="9166225" cy="5511800"/>
          </a:xfrm>
          <a:custGeom>
            <a:avLst/>
            <a:gdLst/>
            <a:ahLst/>
            <a:cxnLst>
              <a:cxn ang="0">
                <a:pos x="1894" y="0"/>
              </a:cxn>
              <a:cxn ang="0">
                <a:pos x="5584" y="0"/>
              </a:cxn>
              <a:cxn ang="0">
                <a:pos x="5551" y="3330"/>
              </a:cxn>
              <a:cxn ang="0">
                <a:pos x="3951" y="1616"/>
              </a:cxn>
              <a:cxn ang="0">
                <a:pos x="3510" y="1240"/>
              </a:cxn>
              <a:cxn ang="0">
                <a:pos x="3037" y="914"/>
              </a:cxn>
              <a:cxn ang="0">
                <a:pos x="2661" y="685"/>
              </a:cxn>
              <a:cxn ang="0">
                <a:pos x="2122" y="457"/>
              </a:cxn>
              <a:cxn ang="0">
                <a:pos x="1551" y="245"/>
              </a:cxn>
              <a:cxn ang="0">
                <a:pos x="1143" y="147"/>
              </a:cxn>
              <a:cxn ang="0">
                <a:pos x="0" y="16"/>
              </a:cxn>
            </a:cxnLst>
            <a:rect l="0" t="0" r="r" b="b"/>
            <a:pathLst>
              <a:path w="5584" h="3330">
                <a:moveTo>
                  <a:pt x="1894" y="0"/>
                </a:moveTo>
                <a:lnTo>
                  <a:pt x="5584" y="0"/>
                </a:lnTo>
                <a:lnTo>
                  <a:pt x="5551" y="3330"/>
                </a:lnTo>
                <a:lnTo>
                  <a:pt x="3951" y="1616"/>
                </a:lnTo>
                <a:lnTo>
                  <a:pt x="3510" y="1240"/>
                </a:lnTo>
                <a:lnTo>
                  <a:pt x="3037" y="914"/>
                </a:lnTo>
                <a:lnTo>
                  <a:pt x="2661" y="685"/>
                </a:lnTo>
                <a:lnTo>
                  <a:pt x="2122" y="457"/>
                </a:lnTo>
                <a:lnTo>
                  <a:pt x="1551" y="245"/>
                </a:lnTo>
                <a:lnTo>
                  <a:pt x="1143" y="147"/>
                </a:lnTo>
                <a:lnTo>
                  <a:pt x="0" y="16"/>
                </a:lnTo>
              </a:path>
            </a:pathLst>
          </a:custGeom>
          <a:solidFill>
            <a:srgbClr val="FEFBD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2054"/>
          <p:cNvSpPr>
            <a:spLocks/>
          </p:cNvSpPr>
          <p:nvPr userDrawn="1"/>
        </p:nvSpPr>
        <p:spPr bwMode="auto">
          <a:xfrm>
            <a:off x="4510088" y="1193800"/>
            <a:ext cx="4651375" cy="5708650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2055"/>
          <p:cNvSpPr>
            <a:spLocks/>
          </p:cNvSpPr>
          <p:nvPr/>
        </p:nvSpPr>
        <p:spPr bwMode="auto">
          <a:xfrm flipH="1" flipV="1">
            <a:off x="-11113" y="-22225"/>
            <a:ext cx="4125913" cy="5508625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AE3B7"/>
              </a:gs>
              <a:gs pos="17999">
                <a:srgbClr val="A28949"/>
              </a:gs>
              <a:gs pos="31000">
                <a:srgbClr val="835E17"/>
              </a:gs>
              <a:gs pos="33000">
                <a:srgbClr val="BD922A"/>
              </a:gs>
              <a:gs pos="37000">
                <a:srgbClr val="FBE4AE"/>
              </a:gs>
              <a:gs pos="78999">
                <a:srgbClr val="BD922A"/>
              </a:gs>
              <a:gs pos="87000">
                <a:srgbClr val="BD922A"/>
              </a:gs>
              <a:gs pos="100000">
                <a:srgbClr val="FBE4AE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5" descr="UCF logo- tag horizonta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123825"/>
            <a:ext cx="558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74" descr="EECS wave Centered text (15 pt) cop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60975"/>
            <a:ext cx="93170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075"/>
          <p:cNvSpPr>
            <a:spLocks noChangeArrowheads="1"/>
          </p:cNvSpPr>
          <p:nvPr/>
        </p:nvSpPr>
        <p:spPr bwMode="auto">
          <a:xfrm>
            <a:off x="484188" y="1676400"/>
            <a:ext cx="8213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E4B60B"/>
              </a:buClr>
              <a:buSzPct val="90000"/>
              <a:buFont typeface="Monotype Sorts" pitchFamily="2" charset="2"/>
              <a:buNone/>
              <a:defRPr/>
            </a:pPr>
            <a:endParaRPr lang="en-US" sz="3600">
              <a:solidFill>
                <a:schemeClr val="accent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317500"/>
            <a:ext cx="2052638" cy="577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317500"/>
            <a:ext cx="6008687" cy="5778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317500"/>
            <a:ext cx="8213725" cy="119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reeform 2"/>
          <p:cNvSpPr>
            <a:spLocks/>
          </p:cNvSpPr>
          <p:nvPr/>
        </p:nvSpPr>
        <p:spPr bwMode="auto">
          <a:xfrm>
            <a:off x="52388" y="-182563"/>
            <a:ext cx="9539287" cy="4562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15" y="0"/>
              </a:cxn>
              <a:cxn ang="0">
                <a:pos x="5698" y="2759"/>
              </a:cxn>
              <a:cxn ang="0">
                <a:pos x="3543" y="1143"/>
              </a:cxn>
              <a:cxn ang="0">
                <a:pos x="2906" y="718"/>
              </a:cxn>
              <a:cxn ang="0">
                <a:pos x="2335" y="457"/>
              </a:cxn>
              <a:cxn ang="0">
                <a:pos x="1486" y="163"/>
              </a:cxn>
              <a:cxn ang="0">
                <a:pos x="800" y="49"/>
              </a:cxn>
            </a:cxnLst>
            <a:rect l="0" t="0" r="r" b="b"/>
            <a:pathLst>
              <a:path w="5715" h="2759">
                <a:moveTo>
                  <a:pt x="0" y="0"/>
                </a:moveTo>
                <a:lnTo>
                  <a:pt x="5715" y="0"/>
                </a:lnTo>
                <a:lnTo>
                  <a:pt x="5698" y="2759"/>
                </a:lnTo>
                <a:lnTo>
                  <a:pt x="3543" y="1143"/>
                </a:lnTo>
                <a:lnTo>
                  <a:pt x="2906" y="718"/>
                </a:lnTo>
                <a:lnTo>
                  <a:pt x="2335" y="457"/>
                </a:lnTo>
                <a:lnTo>
                  <a:pt x="1486" y="163"/>
                </a:lnTo>
                <a:lnTo>
                  <a:pt x="800" y="49"/>
                </a:lnTo>
              </a:path>
            </a:pathLst>
          </a:custGeom>
          <a:noFill/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317500"/>
            <a:ext cx="8213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Slide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5" descr="UCF logo- tag horizontal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Clr>
          <a:srgbClr val="E4B60B"/>
        </a:buClr>
        <a:buSzPct val="90000"/>
        <a:buFont typeface="Monotype Sorts" pitchFamily="2" charset="2"/>
        <a:defRPr sz="3600">
          <a:solidFill>
            <a:schemeClr val="tx1"/>
          </a:solidFill>
          <a:latin typeface="Arial Black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800" b="1">
          <a:solidFill>
            <a:srgbClr val="5F5F5F"/>
          </a:solidFill>
          <a:latin typeface="+mn-lt"/>
          <a:ea typeface="+mn-ea"/>
          <a:cs typeface="+mn-cs"/>
        </a:defRPr>
      </a:lvl1pPr>
      <a:lvl2pPr marL="1033463" indent="-4619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-"/>
        <a:defRPr sz="2800" b="1">
          <a:solidFill>
            <a:srgbClr val="5F5F5F"/>
          </a:solidFill>
          <a:latin typeface="+mn-lt"/>
        </a:defRPr>
      </a:lvl2pPr>
      <a:lvl3pPr marL="1541463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Monotype Sorts" pitchFamily="2" charset="2"/>
        <a:buChar char="w"/>
        <a:defRPr sz="2800" b="1">
          <a:solidFill>
            <a:srgbClr val="5F5F5F"/>
          </a:solidFill>
          <a:latin typeface="+mn-lt"/>
        </a:defRPr>
      </a:lvl3pPr>
      <a:lvl4pPr marL="18843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§"/>
        <a:defRPr sz="2800" b="1">
          <a:solidFill>
            <a:schemeClr val="tx1"/>
          </a:solidFill>
          <a:latin typeface="+mn-lt"/>
        </a:defRPr>
      </a:lvl4pPr>
      <a:lvl5pPr marL="22272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5pPr>
      <a:lvl6pPr marL="26844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6pPr>
      <a:lvl7pPr marL="31416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7pPr>
      <a:lvl8pPr marL="35988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8pPr>
      <a:lvl9pPr marL="405606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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3733800"/>
            <a:ext cx="8229600" cy="1447800"/>
          </a:xfrm>
          <a:noFill/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Slide Set #3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Program Control Structures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716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 3223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11300"/>
            <a:ext cx="77724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/…/else </a:t>
            </a:r>
            <a:r>
              <a:rPr lang="en-US" dirty="0" smtClean="0"/>
              <a:t>structure:  executes a statement if the first condition is true; if not true, it evaluates a second (and third, and fourth …) condition. When the first of those is true, executes the corresponding statement. If none, then it will execute the else (which could be nothing)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This is called the m</a:t>
            </a:r>
            <a:r>
              <a:rPr lang="en-US" i="1" dirty="0" smtClean="0"/>
              <a:t>ultiple </a:t>
            </a:r>
            <a:r>
              <a:rPr lang="en-US" i="1" dirty="0"/>
              <a:t>select. structure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6175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676400"/>
            <a:ext cx="7772400" cy="4114800"/>
          </a:xfrm>
        </p:spPr>
        <p:txBody>
          <a:bodyPr/>
          <a:lstStyle/>
          <a:p>
            <a:r>
              <a:rPr lang="en-US" dirty="0" smtClean="0"/>
              <a:t>There is another multiple selection structure that does the same thing as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/…/else </a:t>
            </a:r>
            <a:r>
              <a:rPr lang="en-US" dirty="0" smtClean="0"/>
              <a:t>structure in a more structured manner.  </a:t>
            </a:r>
          </a:p>
          <a:p>
            <a:r>
              <a:rPr lang="en-US" dirty="0" smtClean="0"/>
              <a:t>The </a:t>
            </a:r>
            <a:r>
              <a:rPr lang="en-US" dirty="0">
                <a:latin typeface="Courier New" pitchFamily="49" charset="0"/>
              </a:rPr>
              <a:t>switch</a:t>
            </a:r>
            <a:r>
              <a:rPr lang="en-US" dirty="0"/>
              <a:t> structure: selects among several different </a:t>
            </a:r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To be discussed later because it has a very different syntax</a:t>
            </a:r>
            <a:endParaRPr lang="en-US" dirty="0"/>
          </a:p>
          <a:p>
            <a:r>
              <a:rPr lang="en-US" dirty="0" smtClean="0"/>
              <a:t>Now for syntax and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25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Selection Structure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Say we want certain code to be executed only if certain conditions are met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general form is</a:t>
            </a:r>
            <a:r>
              <a:rPr lang="en-US" sz="2000" dirty="0" smtClean="0"/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if ( &lt;condition&gt;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&lt;code that is executed only if the condition is true&gt;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Selection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More formally, it has </a:t>
            </a:r>
            <a:r>
              <a:rPr lang="en-US" dirty="0"/>
              <a:t>the following syntax: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if (test)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&lt;action</a:t>
            </a:r>
            <a:r>
              <a:rPr lang="en-US" dirty="0" smtClean="0">
                <a:latin typeface="Courier New" pitchFamily="49" charset="0"/>
              </a:rPr>
              <a:t>&gt;;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/>
              <a:t>If the action is more than one statement, then: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if (test){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&lt;action1</a:t>
            </a:r>
            <a:r>
              <a:rPr lang="en-US" dirty="0" smtClean="0">
                <a:latin typeface="Courier New" pitchFamily="49" charset="0"/>
              </a:rPr>
              <a:t>&gt;; </a:t>
            </a:r>
            <a:endParaRPr lang="en-US" dirty="0">
              <a:latin typeface="Courier New" pitchFamily="49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      &lt;action2</a:t>
            </a:r>
            <a:r>
              <a:rPr lang="en-US" dirty="0" smtClean="0">
                <a:latin typeface="Courier New" pitchFamily="49" charset="0"/>
              </a:rPr>
              <a:t>&gt;;  </a:t>
            </a: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Selection Structure-Example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11300"/>
            <a:ext cx="7772400" cy="48133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following is an example of the if structure: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urier New" pitchFamily="49" charset="0"/>
              </a:rPr>
              <a:t>if (grade &gt;= 60)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(“Passed\n”);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&lt;next statement&gt;;</a:t>
            </a:r>
          </a:p>
          <a:p>
            <a:pPr>
              <a:buFontTx/>
              <a:buNone/>
            </a:pPr>
            <a:r>
              <a:rPr lang="en-US" dirty="0"/>
              <a:t>Note that nothing is printed if the grade &lt; 60, as it goes to the </a:t>
            </a:r>
            <a:r>
              <a:rPr lang="en-US" dirty="0">
                <a:latin typeface="Courier New" pitchFamily="49" charset="0"/>
              </a:rPr>
              <a:t>&lt;next statement</a:t>
            </a:r>
            <a:r>
              <a:rPr lang="en-US" dirty="0" smtClean="0">
                <a:latin typeface="Courier New" pitchFamily="49" charset="0"/>
              </a:rPr>
              <a:t>&gt;,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whatever that may be.</a:t>
            </a:r>
          </a:p>
          <a:p>
            <a:pPr>
              <a:buFontTx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also that there is no ; after the test statement, nor after the brackets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7" y="1371600"/>
            <a:ext cx="8213725" cy="5257800"/>
          </a:xfrm>
        </p:spPr>
        <p:txBody>
          <a:bodyPr/>
          <a:lstStyle/>
          <a:p>
            <a:r>
              <a:rPr lang="en-US" sz="2400" dirty="0" smtClean="0"/>
              <a:t>Weird things happen when statements in the test condition are </a:t>
            </a:r>
            <a:r>
              <a:rPr lang="en-US" sz="2400" dirty="0" err="1" smtClean="0"/>
              <a:t>an’ded</a:t>
            </a:r>
            <a:r>
              <a:rPr lang="en-US" sz="2400" dirty="0" smtClean="0"/>
              <a:t> or </a:t>
            </a:r>
            <a:r>
              <a:rPr lang="en-US" sz="2400" dirty="0" err="1" smtClean="0"/>
              <a:t>or’d</a:t>
            </a:r>
            <a:endParaRPr lang="en-US" sz="2400" dirty="0" smtClean="0"/>
          </a:p>
          <a:p>
            <a:r>
              <a:rPr lang="en-US" sz="2400" dirty="0" smtClean="0"/>
              <a:t>The Boolean operators &amp;&amp; and || use what is called the </a:t>
            </a:r>
            <a:r>
              <a:rPr lang="en-US" sz="2400" u="sng" dirty="0" smtClean="0"/>
              <a:t>Short-circuit Evaluation</a:t>
            </a:r>
          </a:p>
          <a:p>
            <a:r>
              <a:rPr lang="en-US" sz="2400" dirty="0" smtClean="0"/>
              <a:t>This means that C only evaluates all individual expressions if it absolutely has to.  For example, </a:t>
            </a:r>
          </a:p>
          <a:p>
            <a:pPr lvl="1"/>
            <a:r>
              <a:rPr lang="en-US" sz="2400" dirty="0" smtClean="0"/>
              <a:t>FALSE &amp;&amp; &lt;anything&gt; 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false, </a:t>
            </a:r>
          </a:p>
          <a:p>
            <a:pPr lvl="1"/>
            <a:r>
              <a:rPr lang="en-US" sz="2400" dirty="0" smtClean="0"/>
              <a:t>TRUE || &lt;anything&gt;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true</a:t>
            </a:r>
          </a:p>
          <a:p>
            <a:r>
              <a:rPr lang="en-US" sz="2400" dirty="0" smtClean="0"/>
              <a:t>so C won't evaluate the rest of the expressions when unnecessary</a:t>
            </a:r>
          </a:p>
          <a:p>
            <a:pPr lvl="1"/>
            <a:r>
              <a:rPr lang="en-US" sz="2400" dirty="0" smtClean="0"/>
              <a:t>C always evaluates the left-most side of &amp;&amp; and || first, and then continues only if essential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11300"/>
            <a:ext cx="7772400" cy="4800600"/>
          </a:xfrm>
        </p:spPr>
        <p:txBody>
          <a:bodyPr/>
          <a:lstStyle/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Let’s say </a:t>
            </a:r>
          </a:p>
          <a:p>
            <a:pPr marL="5715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 = 10.0;</a:t>
            </a:r>
          </a:p>
          <a:p>
            <a:pPr marL="5715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b = -10.0;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(a == 10.0) || (b &gt; 0.0) )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(“whatever”);</a:t>
            </a:r>
          </a:p>
          <a:p>
            <a:r>
              <a:rPr lang="en-US" dirty="0" smtClean="0"/>
              <a:t>The program will never evaluate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(b&gt;0.0)</a:t>
            </a:r>
            <a:r>
              <a:rPr lang="en-US" dirty="0" smtClean="0"/>
              <a:t> expression because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a==10.0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turns out to be true, making the compound expression true.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037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11300"/>
            <a:ext cx="7772400" cy="4114800"/>
          </a:xfrm>
        </p:spPr>
        <p:txBody>
          <a:bodyPr/>
          <a:lstStyle/>
          <a:p>
            <a:r>
              <a:rPr lang="en-US" dirty="0" smtClean="0"/>
              <a:t>Likewise,:</a:t>
            </a:r>
          </a:p>
          <a:p>
            <a:pPr marL="5715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10.0;</a:t>
            </a:r>
          </a:p>
          <a:p>
            <a:pPr marL="5715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b  =  -10.0;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!= 10.0) &amp;&amp;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&gt; 0.0)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(“whatever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dirty="0" smtClean="0"/>
              <a:t>The program will never evaluate the second expression because the first turns out to be false, making the entire expression false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382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3716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practical application of short-circuit evaluation is that you can ask questions that might cause a crash otherwise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marL="571500" lvl="1" indent="0">
              <a:lnSpc>
                <a:spcPct val="9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571500" lvl="1" indent="0">
              <a:lnSpc>
                <a:spcPct val="90000"/>
              </a:lnSpc>
              <a:buNone/>
            </a:pPr>
            <a:r>
              <a:rPr lang="en-US" sz="2400" dirty="0">
                <a:latin typeface="Courier New" pitchFamily="49" charset="0"/>
              </a:rPr>
              <a:t>if (15/x)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not safe because if x </a:t>
            </a:r>
            <a:r>
              <a:rPr lang="en-US" sz="2400" dirty="0" smtClean="0"/>
              <a:t>equals </a:t>
            </a:r>
            <a:r>
              <a:rPr lang="en-US" sz="2400" dirty="0"/>
              <a:t>to 0, this will blow up and crash the program, </a:t>
            </a:r>
            <a:r>
              <a:rPr lang="en-US" sz="2400" dirty="0" err="1"/>
              <a:t>‘cause</a:t>
            </a:r>
            <a:r>
              <a:rPr lang="en-US" sz="2400" dirty="0"/>
              <a:t> one cannot divide by 0.</a:t>
            </a:r>
            <a:endParaRPr lang="en-US" sz="2400" dirty="0">
              <a:latin typeface="Courier New" pitchFamily="49" charset="0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if ( (x==0) || (15/x) )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safe, because if x is zero, then the || will come out true and it won't try to divide 15 by zero If x is not 0, it will go ahead and do 15/x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Selection Structure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04266"/>
            <a:ext cx="7772400" cy="4114800"/>
          </a:xfrm>
        </p:spPr>
        <p:txBody>
          <a:bodyPr/>
          <a:lstStyle/>
          <a:p>
            <a:r>
              <a:rPr lang="en-US" dirty="0"/>
              <a:t>Allows the programmer to specify </a:t>
            </a:r>
            <a:r>
              <a:rPr lang="en-US" dirty="0" smtClean="0"/>
              <a:t> an alternative statement to execute </a:t>
            </a:r>
            <a:r>
              <a:rPr lang="en-US" dirty="0"/>
              <a:t>if the test is not true.  The syntax is: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if (test)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</a:rPr>
              <a:t>&lt;statement&gt;;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&lt;alternative </a:t>
            </a:r>
            <a:r>
              <a:rPr lang="en-US" dirty="0" smtClean="0">
                <a:latin typeface="Courier New" pitchFamily="49" charset="0"/>
              </a:rPr>
              <a:t>statement&gt;;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Note the location of the semicolons!!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Program Control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r>
              <a:rPr lang="en-US" dirty="0"/>
              <a:t>Most programming languages implement </a:t>
            </a:r>
            <a:r>
              <a:rPr lang="en-US" i="1" dirty="0"/>
              <a:t>sequential execution - </a:t>
            </a:r>
            <a:r>
              <a:rPr lang="en-US" dirty="0"/>
              <a:t>one statement after the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Unless told otherwise, the processor will execute statements in the program in this manner.</a:t>
            </a:r>
          </a:p>
          <a:p>
            <a:r>
              <a:rPr lang="en-US" dirty="0" smtClean="0"/>
              <a:t>But … there are some instructions that redirect the execution to some other statement(s).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Selection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37091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more than one statement comprises the action or alternative actions, then we can use a brace to group several statements.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if (test)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&lt;statement 1&gt;;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&lt;statement 2&gt;;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else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&lt;alt. statement1&gt;;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&lt;alt. Statement2&gt;;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Selection Structure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An example of the </a:t>
            </a:r>
            <a:r>
              <a:rPr lang="en-US">
                <a:latin typeface="Courier New" pitchFamily="49" charset="0"/>
              </a:rPr>
              <a:t>IF-ELSE </a:t>
            </a:r>
            <a:r>
              <a:rPr lang="en-US"/>
              <a:t>structure is as follows: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if (grade &gt;= 60)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			printf(“Passed\n”);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		else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			printf(“Failed\n”);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Selection Structure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11300"/>
            <a:ext cx="7848600" cy="4572000"/>
          </a:xfrm>
        </p:spPr>
        <p:txBody>
          <a:bodyPr/>
          <a:lstStyle/>
          <a:p>
            <a:r>
              <a:rPr lang="en-US" dirty="0"/>
              <a:t>IF-ELSE structures can be nested so as to perform other tests before another action is executed.  The syntax is: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if (grade &gt;= 90)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	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(“A\n”);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else if (grade &gt;= 80)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(“B\n”);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(“Failed\n</a:t>
            </a:r>
            <a:r>
              <a:rPr lang="en-US" dirty="0" smtClean="0">
                <a:latin typeface="Courier New" pitchFamily="49" charset="0"/>
              </a:rPr>
              <a:t>”);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+mj-lt"/>
              </a:rPr>
              <a:t>Note the implicit shortcut here!!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+mj-lt"/>
              </a:rPr>
              <a:t>(Explain)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Conditional Structure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3023"/>
            <a:ext cx="7772400" cy="4114800"/>
          </a:xfrm>
        </p:spPr>
        <p:txBody>
          <a:bodyPr/>
          <a:lstStyle/>
          <a:p>
            <a:r>
              <a:rPr lang="en-US" dirty="0" smtClean="0"/>
              <a:t>The Single and Double selection structures have </a:t>
            </a:r>
            <a:r>
              <a:rPr lang="en-US" dirty="0"/>
              <a:t>a </a:t>
            </a:r>
            <a:r>
              <a:rPr lang="en-US" dirty="0" smtClean="0"/>
              <a:t>simplified version.  </a:t>
            </a:r>
          </a:p>
          <a:p>
            <a:r>
              <a:rPr lang="en-US" dirty="0" smtClean="0"/>
              <a:t>Its </a:t>
            </a:r>
            <a:r>
              <a:rPr lang="en-US" dirty="0"/>
              <a:t>syntax is</a:t>
            </a:r>
            <a:r>
              <a:rPr lang="en-US" dirty="0" smtClean="0"/>
              <a:t>: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&lt;control expression&gt; ? &lt;then </a:t>
            </a:r>
            <a:r>
              <a:rPr lang="en-US" sz="2400" dirty="0" smtClean="0">
                <a:latin typeface="Courier New" pitchFamily="49" charset="0"/>
              </a:rPr>
              <a:t>statement&gt;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: &lt;else </a:t>
            </a:r>
            <a:r>
              <a:rPr lang="en-US" sz="2400" dirty="0" smtClean="0">
                <a:latin typeface="Courier New" pitchFamily="49" charset="0"/>
              </a:rPr>
              <a:t>statement&gt;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m&gt;0 </a:t>
            </a:r>
            <a:r>
              <a:rPr lang="en-US" sz="2400" dirty="0">
                <a:latin typeface="Courier New" pitchFamily="49" charset="0"/>
              </a:rPr>
              <a:t>? </a:t>
            </a:r>
            <a:r>
              <a:rPr lang="en-US" sz="2400" dirty="0" smtClean="0">
                <a:latin typeface="Courier New" pitchFamily="49" charset="0"/>
              </a:rPr>
              <a:t>m+5 </a:t>
            </a:r>
            <a:r>
              <a:rPr lang="en-US" sz="2400" dirty="0">
                <a:latin typeface="Courier New" pitchFamily="49" charset="0"/>
              </a:rPr>
              <a:t>: m*2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2400" dirty="0" smtClean="0"/>
              <a:t>But like the GOTO … Do NOT use it in this class!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… Ever!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break</a:t>
            </a:r>
            <a:r>
              <a:rPr lang="en-US"/>
              <a:t> Statement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Before describing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 smtClean="0"/>
              <a:t> structure, we must define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The </a:t>
            </a:r>
            <a:r>
              <a:rPr lang="en-US" dirty="0">
                <a:latin typeface="Courier New" pitchFamily="49" charset="0"/>
              </a:rPr>
              <a:t>break</a:t>
            </a:r>
            <a:r>
              <a:rPr lang="en-US" dirty="0"/>
              <a:t> statement is important in the definition of </a:t>
            </a:r>
            <a:r>
              <a:rPr lang="en-US" dirty="0" smtClean="0"/>
              <a:t>control </a:t>
            </a:r>
            <a:r>
              <a:rPr lang="en-US" dirty="0"/>
              <a:t>structures. </a:t>
            </a:r>
          </a:p>
          <a:p>
            <a:r>
              <a:rPr lang="en-US" dirty="0"/>
              <a:t>When executed in a </a:t>
            </a:r>
            <a:r>
              <a:rPr lang="en-US" dirty="0" smtClean="0"/>
              <a:t>selection (and repetition also) </a:t>
            </a:r>
            <a:r>
              <a:rPr lang="en-US" dirty="0"/>
              <a:t>control </a:t>
            </a:r>
            <a:r>
              <a:rPr lang="en-US" dirty="0" smtClean="0"/>
              <a:t>structure, </a:t>
            </a:r>
            <a:r>
              <a:rPr lang="en-US" dirty="0"/>
              <a:t>causes an immediate exit from that structure, to the first statement after the structure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structure, it is meant block of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Sometimes you might want to write something along these lines: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if(x == 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 1&gt;;}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else if(x == 2)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 2&gt;;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else if(x == 3)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&lt;statement3&gt;;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e</a:t>
            </a:r>
            <a:r>
              <a:rPr lang="en-US" sz="2000" dirty="0" smtClean="0">
                <a:latin typeface="Courier New" pitchFamily="49" charset="0"/>
              </a:rPr>
              <a:t>lse if (x == 4)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……..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else {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	&lt;statement n&gt;;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17500"/>
            <a:ext cx="8213725" cy="10541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400" dirty="0" smtClean="0"/>
              <a:t> statements are for just that purpose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equivalent switch statement would be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switch(controlling expression)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case label_1: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&lt;statement 1&gt;;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break;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case label_2: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&lt;statement 2&gt;;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break;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case label_3: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…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default: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&lt;statement n&gt;;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400" dirty="0" smtClean="0"/>
              <a:t>The label placed after the keyword “case” represents the value returned by the control expression when it is evaluated.</a:t>
            </a:r>
          </a:p>
          <a:p>
            <a:r>
              <a:rPr lang="en-US" sz="2400" dirty="0" smtClean="0"/>
              <a:t>If the control expression evaluates to the label, then if that is a match, the code (block) underneath up to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sz="2400" dirty="0" smtClean="0"/>
              <a:t> statement is executed.</a:t>
            </a:r>
          </a:p>
          <a:p>
            <a:r>
              <a:rPr lang="en-US" sz="2400" dirty="0" smtClean="0"/>
              <a:t>Note that it's important to have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400" dirty="0" smtClean="0"/>
              <a:t> at the end of each case</a:t>
            </a:r>
          </a:p>
          <a:p>
            <a:pPr lvl="1"/>
            <a:r>
              <a:rPr lang="en-US" sz="2000" dirty="0" smtClean="0"/>
              <a:t>If you don't put the break, the execution will continue on into the next case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 example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write a simple program that uses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Use a switch statement to take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and prints out the word equivalent of the integer, for numbers 1 through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main()  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 = 2;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switch (n)   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case 1:	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(“one\n”);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break;  }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case 2:	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(“two\n”);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break;  }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case 3:	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(“three\n”);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GOTO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instructions permit shift of control away from the next statement to something else. </a:t>
            </a:r>
          </a:p>
          <a:p>
            <a:r>
              <a:rPr lang="en-US" dirty="0" smtClean="0"/>
              <a:t>The first and most basic of these is the GOTO statement.</a:t>
            </a:r>
          </a:p>
          <a:p>
            <a:r>
              <a:rPr lang="en-US" dirty="0" smtClean="0"/>
              <a:t>GOTO is a basic machine level instruction, </a:t>
            </a:r>
          </a:p>
          <a:p>
            <a:pPr lvl="1"/>
            <a:r>
              <a:rPr lang="en-US" dirty="0" smtClean="0"/>
              <a:t>but it’s use in high level languages s NOT desirable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the code in the program written before?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13725" cy="1193800"/>
          </a:xfrm>
        </p:spPr>
        <p:txBody>
          <a:bodyPr/>
          <a:lstStyle/>
          <a:p>
            <a:r>
              <a:rPr lang="en-US" dirty="0" smtClean="0"/>
              <a:t>Repetition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3425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</a:t>
            </a:r>
            <a:r>
              <a:rPr lang="en-US" dirty="0"/>
              <a:t>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343400"/>
          </a:xfrm>
        </p:spPr>
        <p:txBody>
          <a:bodyPr/>
          <a:lstStyle/>
          <a:p>
            <a:r>
              <a:rPr lang="en-US" dirty="0" smtClean="0"/>
              <a:t>Sometimes we want to execute the same block of statements several times</a:t>
            </a:r>
          </a:p>
          <a:p>
            <a:r>
              <a:rPr lang="en-US" dirty="0" smtClean="0"/>
              <a:t>Repetition structures permit </a:t>
            </a:r>
            <a:r>
              <a:rPr lang="en-US" dirty="0"/>
              <a:t>an action to be repeated several times, as in a loop, either</a:t>
            </a:r>
          </a:p>
          <a:p>
            <a:pPr lvl="1"/>
            <a:r>
              <a:rPr lang="en-US" dirty="0"/>
              <a:t>as long as a </a:t>
            </a:r>
            <a:r>
              <a:rPr lang="en-US" dirty="0" smtClean="0"/>
              <a:t>specific condition </a:t>
            </a:r>
            <a:r>
              <a:rPr lang="en-US" dirty="0"/>
              <a:t>is true </a:t>
            </a:r>
            <a:r>
              <a:rPr lang="en-US" dirty="0" smtClean="0"/>
              <a:t>(called </a:t>
            </a:r>
            <a:r>
              <a:rPr lang="en-US" i="1" dirty="0" smtClean="0"/>
              <a:t>sentinel controlled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for a fixed number of times </a:t>
            </a:r>
            <a:r>
              <a:rPr lang="en-US" dirty="0" smtClean="0"/>
              <a:t>(called </a:t>
            </a:r>
            <a:r>
              <a:rPr lang="en-US" i="1" dirty="0" smtClean="0"/>
              <a:t>counter controlled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39435"/>
            <a:ext cx="7772400" cy="4114800"/>
          </a:xfrm>
        </p:spPr>
        <p:txBody>
          <a:bodyPr/>
          <a:lstStyle/>
          <a:p>
            <a:r>
              <a:rPr lang="en-US" dirty="0" smtClean="0"/>
              <a:t>There are three of them: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loop: counter control (entry condition)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while</a:t>
            </a:r>
            <a:r>
              <a:rPr lang="en-US" dirty="0" smtClean="0"/>
              <a:t> loop: sentinel control (entry condition)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do/while</a:t>
            </a:r>
            <a:r>
              <a:rPr lang="en-US" dirty="0" smtClean="0"/>
              <a:t> loop: sentinel control (exit condition)</a:t>
            </a:r>
          </a:p>
          <a:p>
            <a:r>
              <a:rPr lang="en-US" dirty="0" smtClean="0"/>
              <a:t>Let’s now discuss sentinel/counter control and entry/exit condition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04800"/>
            <a:ext cx="8213725" cy="1193800"/>
          </a:xfrm>
        </p:spPr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14758"/>
          </a:xfrm>
        </p:spPr>
        <p:txBody>
          <a:bodyPr/>
          <a:lstStyle/>
          <a:p>
            <a:r>
              <a:rPr lang="en-US" sz="2400" i="1" dirty="0" smtClean="0"/>
              <a:t>Sentinel control</a:t>
            </a:r>
            <a:r>
              <a:rPr lang="en-US" sz="2400" dirty="0" smtClean="0"/>
              <a:t>: The stopping criteria is set for a sentinel variable and its value is checked at every iteration. When the value reaches that stopping criterion, the looping ends.</a:t>
            </a:r>
          </a:p>
          <a:p>
            <a:r>
              <a:rPr lang="en-US" sz="2400" i="1" dirty="0" smtClean="0"/>
              <a:t>Counter control </a:t>
            </a:r>
            <a:r>
              <a:rPr lang="en-US" sz="2400" dirty="0" smtClean="0"/>
              <a:t>means that a variable is set that counts the number of loops. When the count reaches a pre-set number, the loop exits.</a:t>
            </a:r>
          </a:p>
          <a:p>
            <a:r>
              <a:rPr lang="en-US" sz="2400" i="1" dirty="0" smtClean="0"/>
              <a:t>Entry condition </a:t>
            </a:r>
            <a:r>
              <a:rPr lang="en-US" sz="2400" dirty="0" smtClean="0"/>
              <a:t>is that the stopping criteria is checked at the start of the loop. If the criterion is met, the loop is not executed.</a:t>
            </a:r>
          </a:p>
          <a:p>
            <a:r>
              <a:rPr lang="en-US" sz="2400" dirty="0" smtClean="0"/>
              <a:t> Exit condition means that the stopping criterion is checked after the loop statements are executed. Guaranteed to run at least once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474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break</a:t>
            </a:r>
            <a:r>
              <a:rPr lang="en-US"/>
              <a:t> Statement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break</a:t>
            </a:r>
            <a:r>
              <a:rPr lang="en-US" dirty="0"/>
              <a:t> statement is </a:t>
            </a:r>
            <a:r>
              <a:rPr lang="en-US" dirty="0" smtClean="0"/>
              <a:t>also important </a:t>
            </a:r>
            <a:r>
              <a:rPr lang="en-US" dirty="0"/>
              <a:t>in the definition of </a:t>
            </a:r>
            <a:r>
              <a:rPr lang="en-US" dirty="0" smtClean="0"/>
              <a:t>repetition </a:t>
            </a:r>
            <a:r>
              <a:rPr lang="en-US" dirty="0"/>
              <a:t>structures. </a:t>
            </a:r>
          </a:p>
          <a:p>
            <a:r>
              <a:rPr lang="en-US" dirty="0"/>
              <a:t>When executed in a </a:t>
            </a:r>
            <a:r>
              <a:rPr lang="en-US" dirty="0" smtClean="0"/>
              <a:t>repetition control structure, </a:t>
            </a:r>
            <a:r>
              <a:rPr lang="en-US" dirty="0"/>
              <a:t>causes an immediate exit from that </a:t>
            </a:r>
            <a:r>
              <a:rPr lang="en-US" dirty="0" smtClean="0"/>
              <a:t>repetition structure</a:t>
            </a:r>
            <a:r>
              <a:rPr lang="en-US" dirty="0"/>
              <a:t>, to the first statement after the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important for use in some of the repetition structures.</a:t>
            </a:r>
          </a:p>
        </p:txBody>
      </p:sp>
    </p:spTree>
    <p:extLst>
      <p:ext uri="{BB962C8B-B14F-4D97-AF65-F5344CB8AC3E}">
        <p14:creationId xmlns:p14="http://schemas.microsoft.com/office/powerpoint/2010/main" xmlns="" val="40144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continue</a:t>
            </a:r>
            <a:r>
              <a:rPr lang="en-US"/>
              <a:t> Statement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772400" cy="4114800"/>
          </a:xfrm>
        </p:spPr>
        <p:txBody>
          <a:bodyPr/>
          <a:lstStyle/>
          <a:p>
            <a:r>
              <a:rPr lang="en-US" dirty="0"/>
              <a:t>Like the </a:t>
            </a:r>
            <a:r>
              <a:rPr lang="en-US" dirty="0">
                <a:latin typeface="Courier New" pitchFamily="49" charset="0"/>
              </a:rPr>
              <a:t>break</a:t>
            </a:r>
            <a:r>
              <a:rPr lang="en-US" dirty="0"/>
              <a:t>, the </a:t>
            </a:r>
            <a:r>
              <a:rPr lang="en-US" dirty="0">
                <a:latin typeface="Courier New" pitchFamily="49" charset="0"/>
              </a:rPr>
              <a:t>continue</a:t>
            </a:r>
            <a:r>
              <a:rPr lang="en-US" dirty="0"/>
              <a:t> statement affects the execution of repetition structures.</a:t>
            </a:r>
          </a:p>
          <a:p>
            <a:r>
              <a:rPr lang="en-US" dirty="0"/>
              <a:t>Causes the processor to skip the remaining statements in the loop body, but goes </a:t>
            </a:r>
            <a:r>
              <a:rPr lang="en-US" dirty="0" smtClean="0"/>
              <a:t>on </a:t>
            </a:r>
            <a:r>
              <a:rPr lang="en-US" dirty="0"/>
              <a:t>to the next iteration.</a:t>
            </a:r>
          </a:p>
          <a:p>
            <a:r>
              <a:rPr lang="en-US" dirty="0"/>
              <a:t>Typically associated with a selection structure.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continue</a:t>
            </a:r>
            <a:r>
              <a:rPr lang="en-US"/>
              <a:t>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876800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r>
              <a:rPr lang="en-US" dirty="0" smtClean="0"/>
              <a:t> causes the </a:t>
            </a:r>
            <a:r>
              <a:rPr lang="en-US" dirty="0"/>
              <a:t>increment expression </a:t>
            </a:r>
            <a:r>
              <a:rPr lang="en-US" dirty="0" smtClean="0"/>
              <a:t>to be </a:t>
            </a:r>
            <a:r>
              <a:rPr lang="en-US" dirty="0"/>
              <a:t>executed and the loop continuation test is evaluated thereafter.</a:t>
            </a:r>
          </a:p>
          <a:p>
            <a:r>
              <a:rPr lang="en-US" dirty="0"/>
              <a:t>In the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loop, the loop continuation test is evaluated immediately after the </a:t>
            </a:r>
            <a:r>
              <a:rPr lang="en-US" dirty="0">
                <a:latin typeface="Courier New" pitchFamily="49" charset="0"/>
              </a:rPr>
              <a:t>continue</a:t>
            </a:r>
            <a:r>
              <a:rPr lang="en-US" dirty="0"/>
              <a:t> statement.</a:t>
            </a:r>
          </a:p>
          <a:p>
            <a:r>
              <a:rPr lang="en-US" dirty="0"/>
              <a:t>In the do/while loop, the loop continuation test is evaluated immediately after the </a:t>
            </a:r>
            <a:r>
              <a:rPr lang="en-US" dirty="0">
                <a:latin typeface="Courier New" pitchFamily="49" charset="0"/>
              </a:rPr>
              <a:t>continue</a:t>
            </a:r>
            <a:r>
              <a:rPr lang="en-US" dirty="0"/>
              <a:t> statement.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Structure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r>
              <a:rPr lang="en-US" dirty="0" smtClean="0"/>
              <a:t>The most common loop structure in C</a:t>
            </a:r>
          </a:p>
          <a:p>
            <a:pPr lvl="1"/>
            <a:r>
              <a:rPr lang="en-US" dirty="0" smtClean="0"/>
              <a:t>It is counter </a:t>
            </a:r>
            <a:r>
              <a:rPr lang="en-US" dirty="0"/>
              <a:t>controlled.  </a:t>
            </a:r>
          </a:p>
          <a:p>
            <a:r>
              <a:rPr lang="en-US" dirty="0" smtClean="0"/>
              <a:t>Very prescriptive and formalized</a:t>
            </a:r>
          </a:p>
          <a:p>
            <a:r>
              <a:rPr lang="en-US" dirty="0" smtClean="0"/>
              <a:t>Requires </a:t>
            </a:r>
            <a:r>
              <a:rPr lang="en-US" dirty="0"/>
              <a:t>control variable to be defined.</a:t>
            </a:r>
          </a:p>
          <a:p>
            <a:r>
              <a:rPr lang="en-US" dirty="0"/>
              <a:t>Handles details of running the loop automatically.</a:t>
            </a:r>
          </a:p>
          <a:p>
            <a:r>
              <a:rPr lang="en-US" dirty="0"/>
              <a:t>Carries out the loop continuation test immediately after the counter is incremented (at top of loop).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17500"/>
            <a:ext cx="8213725" cy="9017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for(&lt;init&gt;; &lt;condition&gt;; &lt;increment&gt;)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&lt;statements&gt;;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 smtClean="0"/>
              <a:t>For loops work like so: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Executes the init statement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Evaluate the condition. If it's false, exit the loop, </a:t>
            </a:r>
          </a:p>
          <a:p>
            <a:pPr marL="1612900" lvl="2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otherwise go on to step 3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Execute the statements inside the loop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Execute the increment statements</a:t>
            </a:r>
          </a:p>
          <a:p>
            <a:pPr marL="11049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Go back to step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Program Control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Programs can be </a:t>
            </a:r>
            <a:r>
              <a:rPr lang="en-US" dirty="0"/>
              <a:t>written without </a:t>
            </a:r>
            <a:r>
              <a:rPr lang="en-US" dirty="0" smtClean="0"/>
              <a:t>explicit GOTO statements by the programmer</a:t>
            </a:r>
            <a:endParaRPr lang="en-US" dirty="0"/>
          </a:p>
          <a:p>
            <a:r>
              <a:rPr lang="en-US" dirty="0" smtClean="0"/>
              <a:t>The basic computational structures in High Level Languages are:</a:t>
            </a:r>
            <a:endParaRPr lang="en-US" dirty="0"/>
          </a:p>
          <a:p>
            <a:pPr lvl="1"/>
            <a:r>
              <a:rPr lang="en-US" dirty="0"/>
              <a:t>The Sequential Structure</a:t>
            </a:r>
          </a:p>
          <a:p>
            <a:pPr lvl="1"/>
            <a:r>
              <a:rPr lang="en-US" dirty="0"/>
              <a:t>The Selection Structure</a:t>
            </a:r>
          </a:p>
          <a:p>
            <a:pPr lvl="1"/>
            <a:r>
              <a:rPr lang="en-US" dirty="0"/>
              <a:t>The Repetition Structure</a:t>
            </a:r>
          </a:p>
          <a:p>
            <a:r>
              <a:rPr lang="en-US" dirty="0" smtClean="0"/>
              <a:t>This is called </a:t>
            </a:r>
            <a:r>
              <a:rPr lang="en-US" i="1" dirty="0"/>
              <a:t>Structured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432951"/>
            <a:ext cx="7772400" cy="4572000"/>
          </a:xfrm>
        </p:spPr>
        <p:txBody>
          <a:bodyPr/>
          <a:lstStyle/>
          <a:p>
            <a:r>
              <a:rPr lang="en-US" dirty="0"/>
              <a:t>Requires the following information:</a:t>
            </a:r>
          </a:p>
          <a:p>
            <a:pPr lvl="1"/>
            <a:r>
              <a:rPr lang="en-US" dirty="0"/>
              <a:t>Name of the </a:t>
            </a:r>
            <a:r>
              <a:rPr lang="en-US" dirty="0" smtClean="0"/>
              <a:t>counter </a:t>
            </a:r>
            <a:r>
              <a:rPr lang="en-US" dirty="0"/>
              <a:t>variable</a:t>
            </a:r>
          </a:p>
          <a:p>
            <a:pPr lvl="1"/>
            <a:r>
              <a:rPr lang="en-US" dirty="0"/>
              <a:t>Initial value of </a:t>
            </a:r>
            <a:r>
              <a:rPr lang="en-US" dirty="0" smtClean="0"/>
              <a:t>counter variable</a:t>
            </a:r>
            <a:endParaRPr lang="en-US" dirty="0"/>
          </a:p>
          <a:p>
            <a:pPr lvl="1"/>
            <a:r>
              <a:rPr lang="en-US" dirty="0"/>
              <a:t>Increment or decrement of the counter</a:t>
            </a:r>
          </a:p>
          <a:p>
            <a:pPr lvl="1"/>
            <a:r>
              <a:rPr lang="en-US" dirty="0"/>
              <a:t>Final value of the </a:t>
            </a:r>
            <a:r>
              <a:rPr lang="en-US" dirty="0" smtClean="0"/>
              <a:t>counter variable.  </a:t>
            </a:r>
          </a:p>
          <a:p>
            <a:pPr lvl="2"/>
            <a:r>
              <a:rPr lang="en-US" dirty="0" smtClean="0"/>
              <a:t>Defines </a:t>
            </a:r>
            <a:r>
              <a:rPr lang="en-US" dirty="0"/>
              <a:t>exit conditions.  </a:t>
            </a:r>
            <a:endParaRPr lang="en-US" dirty="0" smtClean="0"/>
          </a:p>
          <a:p>
            <a:pPr lvl="2"/>
            <a:r>
              <a:rPr lang="en-US" dirty="0" smtClean="0"/>
              <a:t>Continues </a:t>
            </a:r>
            <a:r>
              <a:rPr lang="en-US" dirty="0"/>
              <a:t>as long as test is true.</a:t>
            </a:r>
          </a:p>
          <a:p>
            <a:r>
              <a:rPr lang="en-US" dirty="0"/>
              <a:t>Programmer must ensure that the control variable will converge to the final value.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371600"/>
            <a:ext cx="7772400" cy="4114800"/>
          </a:xfrm>
        </p:spPr>
        <p:txBody>
          <a:bodyPr/>
          <a:lstStyle/>
          <a:p>
            <a:r>
              <a:rPr lang="en-US" dirty="0" smtClean="0"/>
              <a:t>One of the most hateful bugs in computer programs.</a:t>
            </a:r>
          </a:p>
          <a:p>
            <a:pPr lvl="1"/>
            <a:r>
              <a:rPr lang="en-US" dirty="0" smtClean="0"/>
              <a:t>Truly hateful</a:t>
            </a:r>
          </a:p>
          <a:p>
            <a:r>
              <a:rPr lang="en-US" dirty="0" smtClean="0"/>
              <a:t>Causes computation to continue forever because end condition is never reached</a:t>
            </a:r>
          </a:p>
          <a:p>
            <a:r>
              <a:rPr lang="en-US" dirty="0" smtClean="0"/>
              <a:t>The program won’t crash unless it runs out of memory</a:t>
            </a:r>
          </a:p>
          <a:p>
            <a:r>
              <a:rPr lang="en-US" dirty="0" smtClean="0"/>
              <a:t>It will just go on and on and on and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2258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More formally, the </a:t>
            </a:r>
            <a:r>
              <a:rPr lang="en-US" dirty="0"/>
              <a:t>syntax for the for loop is as follows: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for (&lt;ctrl </a:t>
            </a: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&gt; = &lt;init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&gt;; 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 &lt;ctrl </a:t>
            </a: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smtClean="0">
                <a:latin typeface="Courier New" pitchFamily="49" charset="0"/>
              </a:rPr>
              <a:t>is different from </a:t>
            </a:r>
            <a:r>
              <a:rPr lang="en-US" dirty="0">
                <a:latin typeface="Courier New" pitchFamily="49" charset="0"/>
              </a:rPr>
              <a:t>&lt;final value&gt;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 &lt;</a:t>
            </a:r>
            <a:r>
              <a:rPr lang="en-US" dirty="0" err="1">
                <a:latin typeface="Courier New" pitchFamily="49" charset="0"/>
              </a:rPr>
              <a:t>incrementation</a:t>
            </a:r>
            <a:r>
              <a:rPr lang="en-US" dirty="0">
                <a:latin typeface="Courier New" pitchFamily="49" charset="0"/>
              </a:rPr>
              <a:t> def&gt;) {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	&lt;body of loop</a:t>
            </a:r>
            <a:r>
              <a:rPr lang="en-US" dirty="0" smtClean="0">
                <a:latin typeface="Courier New" pitchFamily="49" charset="0"/>
              </a:rPr>
              <a:t>&gt;;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17500"/>
            <a:ext cx="8213725" cy="10541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Structure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371600"/>
            <a:ext cx="7772400" cy="4800600"/>
          </a:xfrm>
        </p:spPr>
        <p:txBody>
          <a:bodyPr/>
          <a:lstStyle/>
          <a:p>
            <a:r>
              <a:rPr lang="en-US" dirty="0"/>
              <a:t>Final value and </a:t>
            </a:r>
            <a:r>
              <a:rPr lang="en-US" dirty="0" smtClean="0"/>
              <a:t>the increment </a:t>
            </a:r>
            <a:r>
              <a:rPr lang="en-US" dirty="0"/>
              <a:t>can be  mathematical </a:t>
            </a:r>
            <a:r>
              <a:rPr lang="en-US" dirty="0" smtClean="0"/>
              <a:t>expressions.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“increment” </a:t>
            </a:r>
            <a:r>
              <a:rPr lang="en-US" dirty="0"/>
              <a:t>can be negative </a:t>
            </a:r>
            <a:r>
              <a:rPr lang="en-US" dirty="0" smtClean="0"/>
              <a:t>– (a decrement).</a:t>
            </a:r>
            <a:endParaRPr lang="en-US" dirty="0"/>
          </a:p>
          <a:p>
            <a:r>
              <a:rPr lang="en-US" dirty="0"/>
              <a:t>If loop </a:t>
            </a:r>
            <a:r>
              <a:rPr lang="en-US" dirty="0" smtClean="0"/>
              <a:t>continuation </a:t>
            </a:r>
            <a:r>
              <a:rPr lang="en-US" dirty="0"/>
              <a:t>condition is initially </a:t>
            </a:r>
            <a:r>
              <a:rPr lang="en-US" dirty="0" smtClean="0"/>
              <a:t>false, </a:t>
            </a:r>
            <a:r>
              <a:rPr lang="en-US" dirty="0"/>
              <a:t>body will never be executed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Entry test</a:t>
            </a:r>
            <a:endParaRPr lang="en-US" dirty="0"/>
          </a:p>
          <a:p>
            <a:r>
              <a:rPr lang="en-US" dirty="0" smtClean="0"/>
              <a:t>Counter </a:t>
            </a:r>
            <a:r>
              <a:rPr lang="en-US" dirty="0"/>
              <a:t>variable does not </a:t>
            </a:r>
            <a:r>
              <a:rPr lang="en-US" dirty="0" smtClean="0"/>
              <a:t>normally used </a:t>
            </a:r>
            <a:r>
              <a:rPr lang="en-US" dirty="0"/>
              <a:t>in body of loop, but can be, </a:t>
            </a:r>
            <a:endParaRPr lang="en-US" dirty="0" smtClean="0"/>
          </a:p>
          <a:p>
            <a:pPr lvl="1"/>
            <a:r>
              <a:rPr lang="en-US" dirty="0" smtClean="0"/>
              <a:t>such </a:t>
            </a:r>
            <a:r>
              <a:rPr lang="en-US" dirty="0"/>
              <a:t>as for </a:t>
            </a:r>
            <a:r>
              <a:rPr lang="en-US" dirty="0" smtClean="0"/>
              <a:t>arrays (later).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Assignment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11300"/>
            <a:ext cx="7772400" cy="4114800"/>
          </a:xfrm>
        </p:spPr>
        <p:txBody>
          <a:bodyPr/>
          <a:lstStyle/>
          <a:p>
            <a:r>
              <a:rPr lang="en-US" sz="2400" dirty="0" smtClean="0"/>
              <a:t>Statements of the form: 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x = x &lt;operator&gt; &lt;number&gt;</a:t>
            </a:r>
            <a:r>
              <a:rPr lang="en-US" sz="2400" dirty="0" smtClean="0"/>
              <a:t> </a:t>
            </a:r>
          </a:p>
          <a:p>
            <a:pPr>
              <a:buFontTx/>
              <a:buNone/>
            </a:pPr>
            <a:r>
              <a:rPr lang="en-US" sz="2400" dirty="0" smtClean="0"/>
              <a:t>	are so common that we have special notation:</a:t>
            </a:r>
          </a:p>
          <a:p>
            <a:pPr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latin typeface="Courier New" pitchFamily="49" charset="0"/>
              </a:rPr>
              <a:t>x &lt;operator&gt;= &lt;number&gt;</a:t>
            </a:r>
          </a:p>
          <a:p>
            <a:r>
              <a:rPr lang="en-US" sz="2400" dirty="0" smtClean="0"/>
              <a:t>Examples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x += 5;</a:t>
            </a:r>
            <a:r>
              <a:rPr lang="en-US" sz="2400" dirty="0" smtClean="0"/>
              <a:t> means </a:t>
            </a:r>
            <a:r>
              <a:rPr lang="en-US" sz="2400" dirty="0" smtClean="0">
                <a:latin typeface="Courier New" pitchFamily="49" charset="0"/>
              </a:rPr>
              <a:t>x = x + 5;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y *= 3;</a:t>
            </a:r>
            <a:r>
              <a:rPr lang="en-US" sz="2400" dirty="0" smtClean="0"/>
              <a:t> means </a:t>
            </a:r>
            <a:r>
              <a:rPr lang="en-US" sz="2400" dirty="0" smtClean="0">
                <a:latin typeface="Courier New" pitchFamily="49" charset="0"/>
              </a:rPr>
              <a:t>y = y * 3;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z -= 1;</a:t>
            </a:r>
            <a:r>
              <a:rPr lang="en-US" sz="2400" dirty="0" smtClean="0"/>
              <a:t> means </a:t>
            </a:r>
            <a:r>
              <a:rPr lang="en-US" sz="2400" dirty="0" smtClean="0">
                <a:latin typeface="Courier New" pitchFamily="49" charset="0"/>
              </a:rPr>
              <a:t>z = z – 1; </a:t>
            </a:r>
            <a:r>
              <a:rPr lang="en-US" sz="2400" dirty="0" smtClean="0"/>
              <a:t>or </a:t>
            </a:r>
            <a:r>
              <a:rPr lang="en-US" sz="2400" dirty="0" smtClean="0">
                <a:latin typeface="Courier New" pitchFamily="49" charset="0"/>
              </a:rPr>
              <a:t>z--;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11300"/>
            <a:ext cx="7772400" cy="51181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/>
              <a:t>Say we want to add all numbers between 0 and 100. Our simple program is as such: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main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{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sum = 0,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for (</a:t>
            </a:r>
            <a:r>
              <a:rPr lang="en-US" dirty="0" smtClean="0">
                <a:latin typeface="Courier New" pitchFamily="49" charset="0"/>
              </a:rPr>
              <a:t>n=0; n</a:t>
            </a:r>
            <a:r>
              <a:rPr lang="en-US" dirty="0">
                <a:latin typeface="Courier New" pitchFamily="49" charset="0"/>
              </a:rPr>
              <a:t>&lt;=100</a:t>
            </a:r>
            <a:r>
              <a:rPr lang="en-US" dirty="0" smtClean="0">
                <a:latin typeface="Courier New" pitchFamily="49" charset="0"/>
              </a:rPr>
              <a:t>; n++)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sum = sum +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(“Total = </a:t>
            </a:r>
            <a:r>
              <a:rPr lang="en-US" dirty="0">
                <a:latin typeface="Courier New" pitchFamily="49" charset="0"/>
              </a:rPr>
              <a:t>%d”, sum);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return 0;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4415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Structure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215" y="1631852"/>
            <a:ext cx="7772400" cy="457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Example</a:t>
            </a:r>
            <a:r>
              <a:rPr lang="en-US" dirty="0" smtClean="0"/>
              <a:t>: What if I want to increment by 2?</a:t>
            </a:r>
            <a:endParaRPr lang="en-US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</a:rPr>
              <a:t> main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{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sum = 0,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n=0; n</a:t>
            </a:r>
            <a:r>
              <a:rPr lang="en-US" dirty="0">
                <a:latin typeface="Courier New" pitchFamily="49" charset="0"/>
              </a:rPr>
              <a:t>&lt;=100</a:t>
            </a:r>
            <a:r>
              <a:rPr lang="en-US" dirty="0" smtClean="0">
                <a:latin typeface="Courier New" pitchFamily="49" charset="0"/>
              </a:rPr>
              <a:t>; n</a:t>
            </a:r>
            <a:r>
              <a:rPr lang="en-US" dirty="0">
                <a:latin typeface="Courier New" pitchFamily="49" charset="0"/>
              </a:rPr>
              <a:t>+=2)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</a:rPr>
              <a:t>sum = sum +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(“Sum = %d”, </a:t>
            </a:r>
            <a:r>
              <a:rPr lang="en-US" dirty="0" smtClean="0">
                <a:latin typeface="Courier New" pitchFamily="49" charset="0"/>
              </a:rPr>
              <a:t>sum);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return </a:t>
            </a:r>
            <a:r>
              <a:rPr lang="en-US" dirty="0">
                <a:latin typeface="Courier New" pitchFamily="49" charset="0"/>
              </a:rPr>
              <a:t>0;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Structure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Much less structured than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loop.</a:t>
            </a:r>
          </a:p>
          <a:p>
            <a:r>
              <a:rPr lang="en-US" dirty="0" smtClean="0"/>
              <a:t>Specifies </a:t>
            </a:r>
            <a:r>
              <a:rPr lang="en-US" dirty="0"/>
              <a:t>action to be repeated as long as </a:t>
            </a:r>
            <a:r>
              <a:rPr lang="en-US" dirty="0" smtClean="0"/>
              <a:t>a specific condition </a:t>
            </a:r>
            <a:r>
              <a:rPr lang="en-US" dirty="0"/>
              <a:t>remains true.</a:t>
            </a:r>
          </a:p>
          <a:p>
            <a:r>
              <a:rPr lang="en-US" dirty="0"/>
              <a:t>The loop continuation condition is </a:t>
            </a:r>
            <a:r>
              <a:rPr lang="en-US" dirty="0" smtClean="0"/>
              <a:t>“</a:t>
            </a:r>
            <a:r>
              <a:rPr lang="en-US" dirty="0" err="1" smtClean="0"/>
              <a:t>bult</a:t>
            </a:r>
            <a:r>
              <a:rPr lang="en-US" dirty="0" smtClean="0"/>
              <a:t>-in”, </a:t>
            </a:r>
            <a:r>
              <a:rPr lang="en-US" dirty="0"/>
              <a:t>but variable initialization and updating has to be </a:t>
            </a:r>
            <a:r>
              <a:rPr lang="en-US" dirty="0" smtClean="0"/>
              <a:t>explicitly programmed</a:t>
            </a:r>
            <a:r>
              <a:rPr lang="en-US" dirty="0"/>
              <a:t>.</a:t>
            </a:r>
          </a:p>
          <a:p>
            <a:r>
              <a:rPr lang="en-US" dirty="0"/>
              <a:t>Checks for loop continuation at the beginning of the loop body.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Structure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Basically a sentinel controlled loop, but can also be used as counter controlled.</a:t>
            </a:r>
          </a:p>
          <a:p>
            <a:r>
              <a:rPr lang="en-US" dirty="0"/>
              <a:t>Can be used in place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in most </a:t>
            </a:r>
            <a:r>
              <a:rPr lang="en-US" dirty="0" smtClean="0"/>
              <a:t>cases, but no real reason to do so.</a:t>
            </a:r>
            <a:endParaRPr lang="en-US" dirty="0"/>
          </a:p>
          <a:p>
            <a:r>
              <a:rPr lang="en-US" dirty="0"/>
              <a:t>One exception is when a </a:t>
            </a:r>
            <a:r>
              <a:rPr lang="en-US" dirty="0">
                <a:latin typeface="Courier New" pitchFamily="49" charset="0"/>
              </a:rPr>
              <a:t>continue</a:t>
            </a:r>
            <a:r>
              <a:rPr lang="en-US" dirty="0"/>
              <a:t> is used and the increment/decrement expression is placed </a:t>
            </a:r>
            <a:r>
              <a:rPr lang="en-US" u="sng" dirty="0"/>
              <a:t>after</a:t>
            </a:r>
            <a:r>
              <a:rPr lang="en-US" dirty="0"/>
              <a:t> the </a:t>
            </a:r>
            <a:r>
              <a:rPr lang="en-US" dirty="0">
                <a:latin typeface="Courier New" pitchFamily="49" charset="0"/>
              </a:rPr>
              <a:t>continue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Could be trouble. Unless that is really what you want to do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752600"/>
            <a:ext cx="8012113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More formally, the </a:t>
            </a:r>
            <a:r>
              <a:rPr lang="en-US" dirty="0"/>
              <a:t>syntax is as follows:</a:t>
            </a:r>
          </a:p>
          <a:p>
            <a:pPr>
              <a:lnSpc>
                <a:spcPct val="150000"/>
              </a:lnSpc>
              <a:spcBef>
                <a:spcPts val="400"/>
              </a:spcBef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cont_var</a:t>
            </a:r>
            <a:r>
              <a:rPr lang="en-US" sz="2400" dirty="0" smtClean="0">
                <a:latin typeface="Courier New" pitchFamily="49" charset="0"/>
              </a:rPr>
              <a:t> = &lt;</a:t>
            </a:r>
            <a:r>
              <a:rPr lang="en-US" sz="2400" dirty="0">
                <a:latin typeface="Courier New" pitchFamily="49" charset="0"/>
              </a:rPr>
              <a:t>initial </a:t>
            </a:r>
            <a:r>
              <a:rPr lang="en-US" sz="2400" dirty="0" err="1">
                <a:latin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</a:rPr>
              <a:t>&gt;;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while (loop </a:t>
            </a:r>
            <a:r>
              <a:rPr lang="en-US" sz="2400" dirty="0" smtClean="0">
                <a:latin typeface="Courier New" pitchFamily="49" charset="0"/>
              </a:rPr>
              <a:t>continuation </a:t>
            </a:r>
            <a:r>
              <a:rPr lang="en-US" sz="2400" dirty="0">
                <a:latin typeface="Courier New" pitchFamily="49" charset="0"/>
              </a:rPr>
              <a:t>test on </a:t>
            </a:r>
            <a:r>
              <a:rPr lang="en-US" sz="2400" dirty="0" err="1">
                <a:latin typeface="Courier New" pitchFamily="49" charset="0"/>
              </a:rPr>
              <a:t>cont_var</a:t>
            </a:r>
            <a:r>
              <a:rPr lang="en-US" sz="2400" dirty="0" smtClean="0">
                <a:latin typeface="Courier New" pitchFamily="49" charset="0"/>
              </a:rPr>
              <a:t>)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{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ts val="4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&lt;statement1&gt;;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&lt;statement 2&gt;;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&lt;statement 3</a:t>
            </a:r>
            <a:r>
              <a:rPr lang="en-US" sz="2400" dirty="0" smtClean="0">
                <a:latin typeface="Courier New" pitchFamily="49" charset="0"/>
              </a:rPr>
              <a:t>&gt;;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&lt;update </a:t>
            </a:r>
            <a:r>
              <a:rPr lang="en-US" sz="2400" dirty="0" err="1" smtClean="0">
                <a:latin typeface="Courier New" pitchFamily="49" charset="0"/>
              </a:rPr>
              <a:t>cont_var</a:t>
            </a:r>
            <a:r>
              <a:rPr lang="en-US" sz="2400" dirty="0" smtClean="0">
                <a:latin typeface="Courier New" pitchFamily="49" charset="0"/>
              </a:rPr>
              <a:t> somehow&gt;;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ts val="4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Sequential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sequential structure is the most basic structure in computer programming, and the basis of instruction </a:t>
            </a:r>
            <a:r>
              <a:rPr lang="en-US" dirty="0" smtClean="0"/>
              <a:t>sequences.</a:t>
            </a:r>
          </a:p>
          <a:p>
            <a:r>
              <a:rPr lang="en-US" dirty="0" smtClean="0"/>
              <a:t>It is a block of code that is to be executed in order of appearance – execute the next statement after the one above</a:t>
            </a:r>
            <a:endParaRPr lang="en-US" dirty="0"/>
          </a:p>
          <a:p>
            <a:r>
              <a:rPr lang="en-US" dirty="0"/>
              <a:t>Unless told otherwise, the processor executes the next instruction in the instruction sequence.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511300"/>
            <a:ext cx="8763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product </a:t>
            </a:r>
            <a:r>
              <a:rPr lang="en-US" sz="2400" dirty="0">
                <a:latin typeface="Courier New" pitchFamily="49" charset="0"/>
              </a:rPr>
              <a:t>= 2;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while (product &lt;= 1000</a:t>
            </a:r>
            <a:r>
              <a:rPr lang="en-US" sz="2400" dirty="0" smtClean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		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		product = 2*product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</a:rPr>
              <a:t>(“whatever …&gt; %d”, product);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		}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/>
              <a:t> loops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/>
              <a:t> loops are equivalent</a:t>
            </a:r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for(&lt;init&gt;; &lt;continuing condition&gt;; &lt;increment&gt;) {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&lt;statement&gt;;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endParaRPr lang="en-US" sz="1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/>
              <a:t>Is the same as:</a:t>
            </a:r>
          </a:p>
          <a:p>
            <a:pPr>
              <a:buFontTx/>
              <a:buNone/>
            </a:pPr>
            <a:endParaRPr lang="en-US" sz="1400" dirty="0" smtClean="0"/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&lt;init&gt;;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while(&lt;end condition&gt;) {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&lt;statement&gt;;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&lt;increment&gt;;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do/while</a:t>
            </a:r>
            <a:r>
              <a:rPr lang="en-US"/>
              <a:t> Structure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the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loop, with the exception that the loop continuation test is done </a:t>
            </a:r>
            <a:r>
              <a:rPr lang="en-US" u="sng" dirty="0"/>
              <a:t>after</a:t>
            </a:r>
            <a:r>
              <a:rPr lang="en-US" dirty="0"/>
              <a:t> the body of the loop has been executed.</a:t>
            </a:r>
          </a:p>
          <a:p>
            <a:r>
              <a:rPr lang="en-US" dirty="0"/>
              <a:t>Thus, the body of the </a:t>
            </a:r>
            <a:r>
              <a:rPr lang="en-US" dirty="0">
                <a:latin typeface="Courier New" pitchFamily="49" charset="0"/>
              </a:rPr>
              <a:t>do/while</a:t>
            </a:r>
            <a:r>
              <a:rPr lang="en-US" dirty="0"/>
              <a:t> loop is guaranteed to be executed at least once.</a:t>
            </a:r>
          </a:p>
          <a:p>
            <a:r>
              <a:rPr lang="en-US" dirty="0"/>
              <a:t>Braces not required if only one statement, but typically used anyway for clarity.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 loops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r>
              <a:rPr lang="en-US" sz="2400" dirty="0" smtClean="0"/>
              <a:t>The format of a do-while loop is: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&lt;statements&gt;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 while(&lt;continuing condition&gt;);</a:t>
            </a:r>
          </a:p>
          <a:p>
            <a:r>
              <a:rPr lang="en-US" sz="2400" dirty="0" smtClean="0"/>
              <a:t>It works like so:</a:t>
            </a:r>
          </a:p>
          <a:p>
            <a:pPr lvl="1">
              <a:buFontTx/>
              <a:buAutoNum type="arabicPeriod"/>
            </a:pPr>
            <a:r>
              <a:rPr lang="en-US" sz="2400" dirty="0" smtClean="0"/>
              <a:t>Executes the statements inside the braces</a:t>
            </a:r>
          </a:p>
          <a:p>
            <a:pPr lvl="1">
              <a:buFontTx/>
              <a:buAutoNum type="arabicPeriod"/>
            </a:pPr>
            <a:r>
              <a:rPr lang="en-US" sz="2400" dirty="0" smtClean="0"/>
              <a:t>Evaluate the condition. If it's false, end the loop, </a:t>
            </a:r>
          </a:p>
          <a:p>
            <a:pPr lvl="2">
              <a:buFontTx/>
              <a:buAutoNum type="arabicPeriod"/>
            </a:pPr>
            <a:r>
              <a:rPr lang="en-US" sz="2400" dirty="0" smtClean="0"/>
              <a:t>otherwise go back to step 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do/while</a:t>
            </a:r>
            <a:r>
              <a:rPr lang="en-US"/>
              <a:t> 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More formally, The </a:t>
            </a:r>
            <a:r>
              <a:rPr lang="en-US" dirty="0"/>
              <a:t>syntax is as follows: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cont_var</a:t>
            </a:r>
            <a:r>
              <a:rPr lang="en-US" sz="2400" dirty="0" smtClean="0">
                <a:latin typeface="Courier New" pitchFamily="49" charset="0"/>
              </a:rPr>
              <a:t> = &lt;</a:t>
            </a:r>
            <a:r>
              <a:rPr lang="en-US" sz="2400" dirty="0">
                <a:latin typeface="Courier New" pitchFamily="49" charset="0"/>
              </a:rPr>
              <a:t>initial </a:t>
            </a:r>
            <a:r>
              <a:rPr lang="en-US" sz="2400" dirty="0" err="1">
                <a:latin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</a:rPr>
              <a:t>&gt;;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do	{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	&lt;statement1&gt;;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	&lt;statement 2&gt;;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	&lt;statement 3&gt;; 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 } while </a:t>
            </a:r>
            <a:r>
              <a:rPr lang="en-US" sz="2400" dirty="0">
                <a:latin typeface="Courier New" pitchFamily="49" charset="0"/>
              </a:rPr>
              <a:t>(loop </a:t>
            </a:r>
            <a:r>
              <a:rPr lang="en-US" sz="2400" dirty="0" smtClean="0">
                <a:latin typeface="Courier New" pitchFamily="49" charset="0"/>
              </a:rPr>
              <a:t>continuation </a:t>
            </a:r>
            <a:r>
              <a:rPr lang="en-US" sz="2400" dirty="0">
                <a:latin typeface="Courier New" pitchFamily="49" charset="0"/>
              </a:rPr>
              <a:t>test on </a:t>
            </a:r>
            <a:r>
              <a:rPr lang="en-US" sz="2400" dirty="0" err="1">
                <a:latin typeface="Courier New" pitchFamily="49" charset="0"/>
              </a:rPr>
              <a:t>cont_var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Comma Operator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The comma operator allows two statements to execute on the same line, like so: 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= 0, j = 0;</a:t>
            </a:r>
          </a:p>
          <a:p>
            <a:r>
              <a:rPr lang="en-US" dirty="0" smtClean="0"/>
              <a:t>In for-loops, though, it can be useful: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for(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= 0, j = 0;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+ j &lt; 20;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+= 2, </a:t>
            </a:r>
            <a:r>
              <a:rPr lang="en-US" sz="2000" dirty="0" err="1" smtClean="0">
                <a:latin typeface="Courier New" pitchFamily="49" charset="0"/>
              </a:rPr>
              <a:t>j++</a:t>
            </a:r>
            <a:r>
              <a:rPr lang="en-US" sz="2000" dirty="0" smtClean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&lt;statements&gt;;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}</a:t>
            </a:r>
          </a:p>
          <a:p>
            <a:r>
              <a:rPr lang="en-US" dirty="0"/>
              <a:t>Normally, you shouldn't do </a:t>
            </a:r>
            <a:r>
              <a:rPr lang="en-US" dirty="0" smtClean="0"/>
              <a:t>this, but in some cases it is appropriate</a:t>
            </a:r>
            <a:endParaRPr lang="en-US" dirty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Note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772400" cy="4660900"/>
          </a:xfrm>
        </p:spPr>
        <p:txBody>
          <a:bodyPr/>
          <a:lstStyle/>
          <a:p>
            <a:r>
              <a:rPr lang="en-US" dirty="0"/>
              <a:t>C++ allows the declaration of the </a:t>
            </a:r>
            <a:r>
              <a:rPr lang="en-US" dirty="0" smtClean="0"/>
              <a:t>counter </a:t>
            </a:r>
            <a:r>
              <a:rPr lang="en-US" dirty="0"/>
              <a:t>variables directly within the specification of  the repetition structure.</a:t>
            </a:r>
          </a:p>
          <a:p>
            <a:r>
              <a:rPr lang="en-US" dirty="0"/>
              <a:t>C </a:t>
            </a:r>
            <a:r>
              <a:rPr lang="en-US" dirty="0" smtClean="0"/>
              <a:t>(generally!) does </a:t>
            </a:r>
            <a:r>
              <a:rPr lang="en-US" dirty="0"/>
              <a:t>not.</a:t>
            </a:r>
          </a:p>
          <a:p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for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n=0; n&gt;=10;n++)</a:t>
            </a:r>
          </a:p>
          <a:p>
            <a:r>
              <a:rPr lang="en-US" dirty="0"/>
              <a:t>Same for the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do/while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(traditional) C, the declaration must be a separate statement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Structures - 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r>
              <a:rPr lang="en-US" dirty="0"/>
              <a:t>C only has </a:t>
            </a:r>
            <a:r>
              <a:rPr lang="en-US" dirty="0" smtClean="0"/>
              <a:t>seven </a:t>
            </a:r>
            <a:r>
              <a:rPr lang="en-US" dirty="0"/>
              <a:t>control structures.</a:t>
            </a:r>
          </a:p>
          <a:p>
            <a:r>
              <a:rPr lang="en-US" dirty="0"/>
              <a:t>Structures are single-entry/single-exit, which facilitate programming.</a:t>
            </a:r>
          </a:p>
          <a:p>
            <a:r>
              <a:rPr lang="en-US" dirty="0"/>
              <a:t>Repetition structures can be nested within one another at an arbitrary level of nesting.</a:t>
            </a:r>
          </a:p>
          <a:p>
            <a:r>
              <a:rPr lang="en-US" dirty="0"/>
              <a:t>This nesting </a:t>
            </a:r>
            <a:r>
              <a:rPr lang="en-US" dirty="0" smtClean="0"/>
              <a:t>can </a:t>
            </a:r>
            <a:r>
              <a:rPr lang="en-US" dirty="0"/>
              <a:t>cause combinatorial explosion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 smtClean="0"/>
              <a:t>Another nasty in computer programming</a:t>
            </a:r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Numbers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1300"/>
            <a:ext cx="8153400" cy="4965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generate random numbers, use the function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rand();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/>
              <a:t>found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rand() </a:t>
            </a:r>
            <a:r>
              <a:rPr lang="en-US" dirty="0" smtClean="0"/>
              <a:t>returns an integer between 0 and RAND_MAX (32,767 on my computer)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Usually, we're interested in smaller random numbers,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 mod divide by the maximum number desired (explain)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Numbers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08954"/>
            <a:ext cx="7924800" cy="4815645"/>
          </a:xfrm>
        </p:spPr>
        <p:txBody>
          <a:bodyPr/>
          <a:lstStyle/>
          <a:p>
            <a:r>
              <a:rPr lang="en-US" sz="2400" dirty="0" smtClean="0"/>
              <a:t>Computers always operate deterministically, so these numbers aren't truly random</a:t>
            </a:r>
          </a:p>
          <a:p>
            <a:pPr lvl="1"/>
            <a:r>
              <a:rPr lang="en-US" sz="2400" dirty="0" smtClean="0"/>
              <a:t>but they look random enough for most purposes</a:t>
            </a:r>
          </a:p>
          <a:p>
            <a:r>
              <a:rPr lang="en-US" sz="2400" dirty="0" smtClean="0"/>
              <a:t>If you don't seed the random number generator,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rand() </a:t>
            </a:r>
            <a:r>
              <a:rPr lang="en-US" sz="2400" dirty="0" smtClean="0"/>
              <a:t>will produce the same sequence of random numbers every time you run the program</a:t>
            </a:r>
          </a:p>
          <a:p>
            <a:r>
              <a:rPr lang="en-US" sz="2400" smtClean="0"/>
              <a:t>To seed </a:t>
            </a:r>
            <a:r>
              <a:rPr lang="en-US" sz="2400" dirty="0" smtClean="0"/>
              <a:t>the random number generator, call </a:t>
            </a:r>
            <a:r>
              <a:rPr lang="en-US" sz="2400" dirty="0" err="1" smtClean="0">
                <a:latin typeface="Courier New" pitchFamily="49" charset="0"/>
              </a:rPr>
              <a:t>srand</a:t>
            </a:r>
            <a:r>
              <a:rPr lang="en-US" sz="2400" dirty="0" smtClean="0">
                <a:latin typeface="Courier New" pitchFamily="49" charset="0"/>
              </a:rPr>
              <a:t>(time(NULL));</a:t>
            </a:r>
            <a:r>
              <a:rPr lang="en-US" sz="2400" dirty="0" smtClean="0"/>
              <a:t> once at the start of your program and use  the preprocessor directive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(#include 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en-US" sz="2400" dirty="0" smtClean="0"/>
              <a:t>so you can use the time function)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13725" cy="1193800"/>
          </a:xfrm>
        </p:spPr>
        <p:txBody>
          <a:bodyPr/>
          <a:lstStyle/>
          <a:p>
            <a:r>
              <a:rPr lang="en-US" dirty="0" smtClean="0"/>
              <a:t>The Selection (or Conditional)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857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13645"/>
            <a:ext cx="7772400" cy="4800600"/>
          </a:xfrm>
        </p:spPr>
        <p:txBody>
          <a:bodyPr/>
          <a:lstStyle/>
          <a:p>
            <a:r>
              <a:rPr lang="en-US" dirty="0" smtClean="0"/>
              <a:t>Many times decisions are to be made depending on the answer to a question.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Conditionals</a:t>
            </a:r>
          </a:p>
          <a:p>
            <a:r>
              <a:rPr lang="en-US" dirty="0" smtClean="0"/>
              <a:t>We tend to use “rules”: If X is true, then Y is also true (or do something specific).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deductive logic</a:t>
            </a:r>
          </a:p>
          <a:p>
            <a:r>
              <a:rPr lang="en-US" dirty="0" smtClean="0"/>
              <a:t>More complexly: If A and B are true, then C is true (or do something specific).</a:t>
            </a:r>
          </a:p>
          <a:p>
            <a:r>
              <a:rPr lang="en-US" dirty="0" smtClean="0"/>
              <a:t>Equally complexly: If A or B are true, then F is true (ordo something specific).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11300"/>
            <a:ext cx="7772400" cy="4813300"/>
          </a:xfrm>
        </p:spPr>
        <p:txBody>
          <a:bodyPr/>
          <a:lstStyle/>
          <a:p>
            <a:r>
              <a:rPr lang="en-US" dirty="0" smtClean="0"/>
              <a:t>More specifically in the context of computer programming,</a:t>
            </a:r>
          </a:p>
          <a:p>
            <a:r>
              <a:rPr lang="en-US" dirty="0" smtClean="0"/>
              <a:t>If A evaluates to True, </a:t>
            </a:r>
          </a:p>
          <a:p>
            <a:pPr lvl="1"/>
            <a:r>
              <a:rPr lang="en-US" dirty="0" smtClean="0"/>
              <a:t>then execute the following statement (or block of statements)</a:t>
            </a:r>
          </a:p>
          <a:p>
            <a:pPr lvl="1"/>
            <a:r>
              <a:rPr lang="en-US" dirty="0" smtClean="0"/>
              <a:t>Else execute another statement (or block of statements)</a:t>
            </a:r>
          </a:p>
          <a:p>
            <a:pPr lvl="1"/>
            <a:r>
              <a:rPr lang="en-US" dirty="0" smtClean="0"/>
              <a:t>Else, execute this statement (or block of statements), or don’t execute anything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44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17500"/>
            <a:ext cx="8213725" cy="1054100"/>
          </a:xfrm>
        </p:spPr>
        <p:txBody>
          <a:bodyPr/>
          <a:lstStyle/>
          <a:p>
            <a:r>
              <a:rPr lang="en-US" dirty="0"/>
              <a:t>The Selection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35505"/>
            <a:ext cx="7897812" cy="5065296"/>
          </a:xfrm>
        </p:spPr>
        <p:txBody>
          <a:bodyPr/>
          <a:lstStyle/>
          <a:p>
            <a:pPr algn="ctr">
              <a:buNone/>
            </a:pPr>
            <a:r>
              <a:rPr lang="en-US" u="sng" dirty="0"/>
              <a:t>Three types of selection </a:t>
            </a:r>
            <a:r>
              <a:rPr lang="en-US" u="sng" dirty="0" smtClean="0"/>
              <a:t>structures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structure: </a:t>
            </a:r>
            <a:r>
              <a:rPr lang="en-US" dirty="0" smtClean="0"/>
              <a:t>executes a statement only if </a:t>
            </a:r>
            <a:r>
              <a:rPr lang="en-US" dirty="0"/>
              <a:t>the condition is </a:t>
            </a:r>
            <a:r>
              <a:rPr lang="en-US" dirty="0" smtClean="0"/>
              <a:t>true. If not true, then skips </a:t>
            </a:r>
            <a:r>
              <a:rPr lang="en-US" dirty="0"/>
              <a:t>that </a:t>
            </a:r>
            <a:r>
              <a:rPr lang="en-US" dirty="0" smtClean="0"/>
              <a:t>statement </a:t>
            </a:r>
            <a:r>
              <a:rPr lang="en-US" dirty="0"/>
              <a:t>and </a:t>
            </a:r>
            <a:r>
              <a:rPr lang="en-US" dirty="0" smtClean="0"/>
              <a:t>continues: </a:t>
            </a:r>
          </a:p>
          <a:p>
            <a:pPr lvl="1"/>
            <a:r>
              <a:rPr lang="en-US" i="1" dirty="0" smtClean="0"/>
              <a:t>Also called single </a:t>
            </a:r>
            <a:r>
              <a:rPr lang="en-US" i="1" dirty="0"/>
              <a:t>selection structure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if/else</a:t>
            </a:r>
            <a:r>
              <a:rPr lang="en-US" dirty="0"/>
              <a:t> structure: </a:t>
            </a:r>
            <a:r>
              <a:rPr lang="en-US" dirty="0" smtClean="0"/>
              <a:t>executes a statement only </a:t>
            </a:r>
            <a:r>
              <a:rPr lang="en-US" dirty="0"/>
              <a:t>if the condition is true; if </a:t>
            </a:r>
            <a:r>
              <a:rPr lang="en-US" dirty="0" smtClean="0"/>
              <a:t>not true,  then it executes a different statement. </a:t>
            </a:r>
          </a:p>
          <a:p>
            <a:pPr lvl="1"/>
            <a:r>
              <a:rPr lang="en-US" i="1" dirty="0" smtClean="0"/>
              <a:t>This is called a double </a:t>
            </a:r>
            <a:r>
              <a:rPr lang="en-US" i="1" dirty="0"/>
              <a:t>selection structure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Undergraduate Student Profile Revised 0107e">
  <a:themeElements>
    <a:clrScheme name="">
      <a:dk1>
        <a:srgbClr val="000000"/>
      </a:dk1>
      <a:lt1>
        <a:srgbClr val="FAFFCD"/>
      </a:lt1>
      <a:dk2>
        <a:srgbClr val="CC9900"/>
      </a:dk2>
      <a:lt2>
        <a:srgbClr val="000000"/>
      </a:lt2>
      <a:accent1>
        <a:srgbClr val="FFCC00"/>
      </a:accent1>
      <a:accent2>
        <a:srgbClr val="CF0E30"/>
      </a:accent2>
      <a:accent3>
        <a:srgbClr val="FCFFE3"/>
      </a:accent3>
      <a:accent4>
        <a:srgbClr val="000000"/>
      </a:accent4>
      <a:accent5>
        <a:srgbClr val="FFE2AA"/>
      </a:accent5>
      <a:accent6>
        <a:srgbClr val="BB0C2A"/>
      </a:accent6>
      <a:hlink>
        <a:srgbClr val="FFCC66"/>
      </a:hlink>
      <a:folHlink>
        <a:srgbClr val="232323"/>
      </a:folHlink>
    </a:clrScheme>
    <a:fontScheme name="New Undergraduate Student Profile Revised 0107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w Undergraduate Student Profile Revised 0107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Undergraduate Student Profile Revised 0107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Undergraduate Student Profile Revised 0107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C:\WINNT\Profiles\slandrew.000\Application Data\Microsoft\Templates\New Undergraduate Student Profile Revised 0107e.pot</Template>
  <TotalTime>4515</TotalTime>
  <Words>2456</Words>
  <Application>Microsoft Office PowerPoint</Application>
  <PresentationFormat>On-screen Show (4:3)</PresentationFormat>
  <Paragraphs>451</Paragraphs>
  <Slides>59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New Undergraduate Student Profile Revised 0107e</vt:lpstr>
      <vt:lpstr> COP 3223</vt:lpstr>
      <vt:lpstr>Basic Program Control Structure</vt:lpstr>
      <vt:lpstr>The GOTO Statement</vt:lpstr>
      <vt:lpstr>Basic Program Control Structure</vt:lpstr>
      <vt:lpstr>The Sequential Structure</vt:lpstr>
      <vt:lpstr>The Selection (or Conditional) Structure</vt:lpstr>
      <vt:lpstr>The Selection Structure</vt:lpstr>
      <vt:lpstr>The Selection Structure</vt:lpstr>
      <vt:lpstr>The Selection Structure</vt:lpstr>
      <vt:lpstr>The Selection Structure</vt:lpstr>
      <vt:lpstr>The Selection Structure</vt:lpstr>
      <vt:lpstr>Single Selection Structure</vt:lpstr>
      <vt:lpstr>Single Selection Structure</vt:lpstr>
      <vt:lpstr>Single Selection Structure-Example</vt:lpstr>
      <vt:lpstr>Short-Circuit Evaluation</vt:lpstr>
      <vt:lpstr>Short-Circuit Evaluation</vt:lpstr>
      <vt:lpstr>Short-Circuit Evaluation</vt:lpstr>
      <vt:lpstr>Short-Circuit Evaluation</vt:lpstr>
      <vt:lpstr>Double Selection Structure</vt:lpstr>
      <vt:lpstr>Double Selection Structure</vt:lpstr>
      <vt:lpstr>Double Selection Structure</vt:lpstr>
      <vt:lpstr>Multiple Selection Structure</vt:lpstr>
      <vt:lpstr>Simplified Conditional Structure</vt:lpstr>
      <vt:lpstr>The break Statement</vt:lpstr>
      <vt:lpstr>switch statements</vt:lpstr>
      <vt:lpstr>switch statements</vt:lpstr>
      <vt:lpstr>switch statements</vt:lpstr>
      <vt:lpstr>switch statement example</vt:lpstr>
      <vt:lpstr>Sample Program with switch</vt:lpstr>
      <vt:lpstr>Error In Code</vt:lpstr>
      <vt:lpstr>Repetition Structures</vt:lpstr>
      <vt:lpstr>Repetition Structure</vt:lpstr>
      <vt:lpstr>Repetition Structure</vt:lpstr>
      <vt:lpstr>Stopping Criteria</vt:lpstr>
      <vt:lpstr>The break Statement</vt:lpstr>
      <vt:lpstr>The continue Statement</vt:lpstr>
      <vt:lpstr>The continue Statement</vt:lpstr>
      <vt:lpstr>The for Structure</vt:lpstr>
      <vt:lpstr>for loops</vt:lpstr>
      <vt:lpstr>The for Structure</vt:lpstr>
      <vt:lpstr>Infinite Loops</vt:lpstr>
      <vt:lpstr>The for Structure</vt:lpstr>
      <vt:lpstr>The for Structure</vt:lpstr>
      <vt:lpstr>Shorthand Assignment</vt:lpstr>
      <vt:lpstr>For Loop Example</vt:lpstr>
      <vt:lpstr>The for Structure</vt:lpstr>
      <vt:lpstr>The while Structure</vt:lpstr>
      <vt:lpstr>The while Structure</vt:lpstr>
      <vt:lpstr>The while Structure</vt:lpstr>
      <vt:lpstr>The while Structure</vt:lpstr>
      <vt:lpstr>Loops</vt:lpstr>
      <vt:lpstr>The do/while Structure</vt:lpstr>
      <vt:lpstr>Do-while loops</vt:lpstr>
      <vt:lpstr>The do/while Structure</vt:lpstr>
      <vt:lpstr>The Comma Operator</vt:lpstr>
      <vt:lpstr>Interesting Note</vt:lpstr>
      <vt:lpstr>Control Structures - Summary</vt:lpstr>
      <vt:lpstr>Random Numbers</vt:lpstr>
      <vt:lpstr>Random Numbers</vt:lpstr>
    </vt:vector>
  </TitlesOfParts>
  <Company>UNiversity of Central Florida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Avelino</cp:lastModifiedBy>
  <cp:revision>190</cp:revision>
  <cp:lastPrinted>1601-01-01T00:00:00Z</cp:lastPrinted>
  <dcterms:created xsi:type="dcterms:W3CDTF">2002-07-12T16:50:49Z</dcterms:created>
  <dcterms:modified xsi:type="dcterms:W3CDTF">2016-01-31T17:39:42Z</dcterms:modified>
</cp:coreProperties>
</file>