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4646924-F3C6-431D-9EAB-29676A111BB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D19028-2CEB-41A4-AFED-F50EAF7E15ED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10B8C19-E796-4C1A-99A7-F232E7FFB3D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2AA1BA-DC11-475B-84F8-9D320991312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1387F6D-F8A2-4F17-BF2D-4F2238FFBE7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0D22E3E-187E-4B12-B1C5-0512437903D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3966D0A-4B6B-4177-A54C-522318BDBF2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892EC5-6129-4243-987B-ABC3132E138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99FFEC9-0A8A-4CC0-B9EC-27554AD63BD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E1A7A37-386C-495B-98C7-76497894247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ECE5E3B-9B4E-4310-A66F-0C715727A50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02EA7D3-4F61-4AE2-AD3E-A3347040350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FA05F84-FF52-4C48-B885-8B0ABD795B8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FBDE4EF-F926-4DFF-8703-5A5B7A4155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CCDFCE8-9E2F-417B-A0AA-7728E9C5C4C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2CB20FD-318E-4CFC-B435-2BFE901785E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398735E-18BF-4DA3-B2C1-8F6EAF59843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671EA69-C5E6-40DB-BEC4-595AC83C508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120D04A-2CE1-4C32-B5E3-D672B6468C8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4126359-1575-4E25-BF0E-1CF98C3F639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CAA442-B9B3-4369-B3D2-86D894172AD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DE3E44-21B0-4744-A7D6-BA03BBBB739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AF56F6B-113D-4F1D-8C50-B0F2A910C50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122A8ED-FD18-4151-90E6-83002E371B8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FA3C267-4D81-4CD4-A5C9-8B84DAD8E1C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F8CFF5-047E-45D4-A3DA-BC471CBBA81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64AAAF4-653B-424B-A608-D6D5759797E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6598741-5273-4EC2-927B-912D9007A5B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5B25AD7-A304-49E1-88C0-7C28D854390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3886200" y="883908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956D74-D04C-43E3-8382-73C6C72BE18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-182520"/>
            <a:ext cx="9538560" cy="4561920"/>
          </a:xfrm>
          <a:prstGeom prst="rect">
            <a:avLst/>
          </a:prstGeom>
          <a:noFill/>
          <a:ln w="76320">
            <a:noFill/>
          </a:ln>
        </p:spPr>
      </p:sp>
      <p:pic>
        <p:nvPicPr>
          <p:cNvPr id="1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2320" cy="6580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960" cy="634320"/>
          </a:xfrm>
          <a:prstGeom prst="rect">
            <a:avLst/>
          </a:prstGeom>
          <a:ln w="9360">
            <a:noFill/>
          </a:ln>
        </p:spPr>
      </p:pic>
      <p:sp>
        <p:nvSpPr>
          <p:cNvPr id="3" name="CustomShape 2"/>
          <p:cNvSpPr/>
          <p:nvPr/>
        </p:nvSpPr>
        <p:spPr>
          <a:xfrm flipH="1" flipV="1">
            <a:off x="684360" y="18360"/>
            <a:ext cx="8403480" cy="6838200"/>
          </a:xfrm>
          <a:prstGeom prst="rect">
            <a:avLst/>
          </a:prstGeom>
          <a:noFill/>
          <a:ln w="57240">
            <a:solidFill>
              <a:srgbClr val="800080"/>
            </a:solidFill>
            <a:round/>
          </a:ln>
        </p:spPr>
      </p:sp>
      <p:sp>
        <p:nvSpPr>
          <p:cNvPr id="4" name="CustomShape 3"/>
          <p:cNvSpPr/>
          <p:nvPr/>
        </p:nvSpPr>
        <p:spPr>
          <a:xfrm>
            <a:off x="0" y="0"/>
            <a:ext cx="8403480" cy="6838200"/>
          </a:xfrm>
          <a:prstGeom prst="rect">
            <a:avLst/>
          </a:prstGeom>
          <a:noFill/>
          <a:ln w="57240">
            <a:solidFill>
              <a:srgbClr val="fef9ca"/>
            </a:solidFill>
            <a:round/>
          </a:ln>
        </p:spPr>
      </p:sp>
      <p:sp>
        <p:nvSpPr>
          <p:cNvPr id="5" name="CustomShape 4"/>
          <p:cNvSpPr/>
          <p:nvPr/>
        </p:nvSpPr>
        <p:spPr>
          <a:xfrm>
            <a:off x="52560" y="-182520"/>
            <a:ext cx="9538560" cy="4561920"/>
          </a:xfrm>
          <a:prstGeom prst="rect">
            <a:avLst/>
          </a:prstGeom>
          <a:noFill/>
          <a:ln w="76320">
            <a:noFill/>
          </a:ln>
        </p:spPr>
      </p:sp>
      <p:sp>
        <p:nvSpPr>
          <p:cNvPr id="6" name="CustomShape 5"/>
          <p:cNvSpPr/>
          <p:nvPr/>
        </p:nvSpPr>
        <p:spPr>
          <a:xfrm>
            <a:off x="838080" y="0"/>
            <a:ext cx="8076600" cy="4881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" name="CustomShape 6"/>
          <p:cNvSpPr/>
          <p:nvPr/>
        </p:nvSpPr>
        <p:spPr>
          <a:xfrm>
            <a:off x="0" y="4114800"/>
            <a:ext cx="3276000" cy="4881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" name="CustomShape 7"/>
          <p:cNvSpPr/>
          <p:nvPr/>
        </p:nvSpPr>
        <p:spPr>
          <a:xfrm>
            <a:off x="14400" y="-22320"/>
            <a:ext cx="9165600" cy="5511240"/>
          </a:xfrm>
          <a:prstGeom prst="rect">
            <a:avLst/>
          </a:prstGeom>
          <a:solidFill>
            <a:srgbClr val="fefbde"/>
          </a:solidFill>
          <a:ln w="9360">
            <a:noFill/>
          </a:ln>
        </p:spPr>
      </p:sp>
      <p:sp>
        <p:nvSpPr>
          <p:cNvPr id="9" name="CustomShape 8"/>
          <p:cNvSpPr/>
          <p:nvPr/>
        </p:nvSpPr>
        <p:spPr>
          <a:xfrm>
            <a:off x="4510080" y="1193760"/>
            <a:ext cx="4650480" cy="5707800"/>
          </a:xfrm>
          <a:prstGeom prst="rect">
            <a:avLst/>
          </a:prstGeom>
          <a:gradFill>
            <a:gsLst>
              <a:gs pos="0">
                <a:srgbClr val="bd922a"/>
              </a:gs>
              <a:gs pos="100000">
                <a:srgbClr val="fbe4ae"/>
              </a:gs>
            </a:gsLst>
            <a:lin ang="18900000"/>
          </a:gradFill>
          <a:ln w="12600">
            <a:noFill/>
          </a:ln>
        </p:spPr>
      </p:sp>
      <p:sp>
        <p:nvSpPr>
          <p:cNvPr id="10" name="CustomShape 9"/>
          <p:cNvSpPr/>
          <p:nvPr/>
        </p:nvSpPr>
        <p:spPr>
          <a:xfrm flipH="1" flipV="1">
            <a:off x="-11880" y="-22320"/>
            <a:ext cx="4125240" cy="5508000"/>
          </a:xfrm>
          <a:prstGeom prst="rect">
            <a:avLst/>
          </a:prstGeom>
          <a:gradFill>
            <a:gsLst>
              <a:gs pos="0">
                <a:srgbClr val="fbe4ae"/>
              </a:gs>
              <a:gs pos="100000">
                <a:srgbClr val="bd922a"/>
              </a:gs>
            </a:gsLst>
            <a:lin ang="18900000"/>
          </a:gradFill>
          <a:ln w="12600">
            <a:noFill/>
          </a:ln>
        </p:spPr>
      </p:sp>
      <p:pic>
        <p:nvPicPr>
          <p:cNvPr id="11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560" y="123840"/>
            <a:ext cx="5581080" cy="913680"/>
          </a:xfrm>
          <a:prstGeom prst="rect">
            <a:avLst/>
          </a:prstGeom>
          <a:ln w="9360">
            <a:noFill/>
          </a:ln>
        </p:spPr>
      </p:pic>
      <p:pic>
        <p:nvPicPr>
          <p:cNvPr id="12" name="Picture 207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5261040"/>
            <a:ext cx="9316440" cy="1643760"/>
          </a:xfrm>
          <a:prstGeom prst="rect">
            <a:avLst/>
          </a:prstGeom>
          <a:ln w="9360">
            <a:noFill/>
          </a:ln>
        </p:spPr>
      </p:pic>
      <p:sp>
        <p:nvSpPr>
          <p:cNvPr id="13" name="CustomShape 10"/>
          <p:cNvSpPr/>
          <p:nvPr/>
        </p:nvSpPr>
        <p:spPr>
          <a:xfrm>
            <a:off x="484200" y="1676520"/>
            <a:ext cx="8213040" cy="11930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" name="PlaceHolder 11"/>
          <p:cNvSpPr>
            <a:spLocks noGrp="1"/>
          </p:cNvSpPr>
          <p:nvPr>
            <p:ph type="title"/>
          </p:nvPr>
        </p:nvSpPr>
        <p:spPr>
          <a:xfrm>
            <a:off x="484200" y="317520"/>
            <a:ext cx="8213040" cy="1193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2560" y="-182520"/>
            <a:ext cx="9538560" cy="4561920"/>
          </a:xfrm>
          <a:prstGeom prst="rect">
            <a:avLst/>
          </a:prstGeom>
          <a:noFill/>
          <a:ln w="76320">
            <a:noFill/>
          </a:ln>
        </p:spPr>
      </p:sp>
      <p:pic>
        <p:nvPicPr>
          <p:cNvPr id="51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6134040"/>
            <a:ext cx="3712320" cy="658080"/>
          </a:xfrm>
          <a:prstGeom prst="rect">
            <a:avLst/>
          </a:prstGeom>
          <a:ln w="9360">
            <a:noFill/>
          </a:ln>
        </p:spPr>
      </p:pic>
      <p:pic>
        <p:nvPicPr>
          <p:cNvPr id="5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840" y="6145200"/>
            <a:ext cx="3864960" cy="634320"/>
          </a:xfrm>
          <a:prstGeom prst="rect">
            <a:avLst/>
          </a:prstGeom>
          <a:ln w="9360"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0880" y="3581280"/>
            <a:ext cx="8228880" cy="213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80000"/>
              </a:lnSpc>
            </a:pPr>
            <a:r>
              <a:rPr lang="en-US" sz="3200">
                <a:solidFill>
                  <a:srgbClr val="0070c0"/>
                </a:solidFill>
                <a:latin typeface="Arial Black"/>
              </a:rPr>
              <a:t>Slide Set #4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3200">
                <a:solidFill>
                  <a:srgbClr val="0070c0"/>
                </a:solidFill>
                <a:latin typeface="Arial Black"/>
              </a:rPr>
              <a:t>User-Defined Functions 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3200">
                <a:solidFill>
                  <a:srgbClr val="0070c0"/>
                </a:solidFill>
                <a:latin typeface="Arial Black"/>
              </a:rPr>
              <a:t>Programming Styles 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3200">
                <a:solidFill>
                  <a:srgbClr val="0070c0"/>
                </a:solidFill>
                <a:latin typeface="Arial Black"/>
              </a:rPr>
              <a:t>and Errors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685800" y="13716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COP 3223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685800" y="1676520"/>
            <a:ext cx="77716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The body of the function is a series of C statements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Placed inside the { }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It describes the instructions to be executed on the variables defined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Some variables are local (automatic)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Others are global or data structures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Or it can be the parameters brought in as inputs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85800" y="1981080"/>
            <a:ext cx="4876200" cy="35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76092"/>
                </a:solidFill>
                <a:latin typeface="Calibri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float square(float x)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float y;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y = x * x;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return y;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6863760" y="2666880"/>
            <a:ext cx="1267200" cy="486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Header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252840" y="3886200"/>
            <a:ext cx="936720" cy="486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Body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 flipH="1">
            <a:off x="5637960" y="2971800"/>
            <a:ext cx="114228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9" name="CustomShape 6"/>
          <p:cNvSpPr/>
          <p:nvPr/>
        </p:nvSpPr>
        <p:spPr>
          <a:xfrm>
            <a:off x="5791320" y="3352680"/>
            <a:ext cx="151560" cy="182808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000000"/>
            </a:solidFill>
            <a:round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85800" y="1676520"/>
            <a:ext cx="77716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It is important to distinguish between formal parameters and actual parameters (arguments)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i="1" lang="en-US" sz="2400">
                <a:solidFill>
                  <a:srgbClr val="376092"/>
                </a:solidFill>
                <a:latin typeface="Calibri"/>
              </a:rPr>
              <a:t>Formal Parameters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– These are listed in the function definition. They act as local variables inside the function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i="1" lang="en-US" sz="2400">
                <a:solidFill>
                  <a:srgbClr val="376092"/>
                </a:solidFill>
                <a:latin typeface="Calibri"/>
              </a:rPr>
              <a:t>Actual Parameters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(arguments) – These are the actual values that are passed in to the function when it is called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When calling a function, the number of arguments that are passed must be the same as the number of formal parameters in the function definition and of the same type!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685800" y="1981080"/>
            <a:ext cx="7771680" cy="44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A function that does not return any value is designated as </a:t>
            </a:r>
            <a:r>
              <a:rPr lang="en-US" sz="3200">
                <a:solidFill>
                  <a:srgbClr val="376092"/>
                </a:solidFill>
                <a:latin typeface="Courier New"/>
              </a:rPr>
              <a:t>void</a:t>
            </a:r>
            <a:r>
              <a:rPr lang="en-US" sz="3200">
                <a:solidFill>
                  <a:srgbClr val="376092"/>
                </a:solidFill>
                <a:latin typeface="Calibri"/>
              </a:rPr>
              <a:t> for its return value in the header.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A function that does not accept any arguments also has </a:t>
            </a:r>
            <a:r>
              <a:rPr lang="en-US" sz="3200">
                <a:solidFill>
                  <a:srgbClr val="376092"/>
                </a:solidFill>
                <a:latin typeface="Courier New"/>
              </a:rPr>
              <a:t>void</a:t>
            </a:r>
            <a:r>
              <a:rPr lang="en-US" sz="3200">
                <a:solidFill>
                  <a:srgbClr val="376092"/>
                </a:solidFill>
                <a:latin typeface="Calibri"/>
              </a:rPr>
              <a:t> in its parameter definition in its header.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76092"/>
                </a:solidFill>
                <a:latin typeface="Courier New"/>
              </a:rPr>
              <a:t>void funct1(void)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1f497d"/>
                </a:solidFill>
                <a:latin typeface="Arial"/>
              </a:rPr>
              <a:t>But the </a:t>
            </a:r>
            <a:r>
              <a:rPr lang="en-US" sz="2800">
                <a:solidFill>
                  <a:srgbClr val="1f497d"/>
                </a:solidFill>
                <a:latin typeface="Courier New"/>
              </a:rPr>
              <a:t>void</a:t>
            </a:r>
            <a:r>
              <a:rPr lang="en-US" sz="2800">
                <a:solidFill>
                  <a:srgbClr val="1f497d"/>
                </a:solidFill>
                <a:latin typeface="Arial"/>
              </a:rPr>
              <a:t> indications are not necessary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85800" y="1600200"/>
            <a:ext cx="792396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Function execution ends when a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return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statement is encountered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return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 &lt;expression of the return type&gt;;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There can be multiple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return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statements within the same function, but only one can be executed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When a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return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statement is encountered, a value of the expression defined is returned and the function immediately terminates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When the function is called, it </a:t>
            </a:r>
            <a:r>
              <a:rPr i="1" lang="en-US" sz="2400">
                <a:solidFill>
                  <a:srgbClr val="376092"/>
                </a:solidFill>
                <a:latin typeface="Calibri"/>
              </a:rPr>
              <a:t>evaluates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to whatever is returned by the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return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statement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1f497d"/>
                </a:solidFill>
                <a:latin typeface="Arial"/>
              </a:rPr>
              <a:t>If a function is not set to return anything, then the function exits when it executes the last statement.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1f497d"/>
                </a:solidFill>
                <a:latin typeface="Arial"/>
              </a:rPr>
              <a:t>Again, functions are not required to return anything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1f497d"/>
                </a:solidFill>
                <a:latin typeface="Arial"/>
              </a:rPr>
              <a:t>But that must be decided by the programmer at development time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80880" y="1511280"/>
            <a:ext cx="8457480" cy="504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Once they are defined, functions can be </a:t>
            </a:r>
            <a:r>
              <a:rPr i="1" lang="en-US" sz="2400">
                <a:solidFill>
                  <a:srgbClr val="376092"/>
                </a:solidFill>
                <a:latin typeface="Calibri"/>
              </a:rPr>
              <a:t>called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from the code within other functions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We saw how to do that with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printf()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processor, then: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Stops what it is doing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Loads the instructions from memory for the function called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Executes the instructions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Returns its final value ad places it in place of the call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Returns to what it was doing when the function was called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685800" y="1447920"/>
            <a:ext cx="77716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Arial"/>
              </a:rPr>
              <a:t>Functions can be called from within other functions at an arbitrary level of </a:t>
            </a:r>
            <a:r>
              <a:rPr i="1" lang="en-US" sz="3200">
                <a:solidFill>
                  <a:srgbClr val="376092"/>
                </a:solidFill>
                <a:latin typeface="Arial"/>
              </a:rPr>
              <a:t>nesting</a:t>
            </a:r>
            <a:r>
              <a:rPr lang="en-US" sz="3200">
                <a:solidFill>
                  <a:srgbClr val="376092"/>
                </a:solidFill>
                <a:latin typeface="Arial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Arial"/>
              </a:rPr>
              <a:t>Nesting: one inside another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Arial"/>
              </a:rPr>
              <a:t>Analogy of Russian Matryoshka dolls (wikipedia, 2012)</a:t>
            </a:r>
            <a:endParaRPr/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080" y="3962520"/>
            <a:ext cx="2919600" cy="205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33520" y="1676520"/>
            <a:ext cx="822888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You have seen this already before: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For example: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(assuming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total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and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number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are  floating point variables that are already declared).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ourier New"/>
              </a:rPr>
              <a:t>printf(“The average is: %f\n”, total/number);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division “/” is actually a standard function (called </a:t>
            </a:r>
            <a:r>
              <a:rPr i="1" lang="en-US" sz="2400">
                <a:solidFill>
                  <a:srgbClr val="376092"/>
                </a:solidFill>
                <a:latin typeface="Calibri"/>
              </a:rPr>
              <a:t>operator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) that is called inside of the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printf()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function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62120" y="1676520"/>
            <a:ext cx="8152560" cy="44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alibri"/>
              </a:rPr>
              <a:t>In order to call a function correctly, one needs to know: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AutoNum type="arabicPeriod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name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of the function to be called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AutoNum type="arabicPeriod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preconditions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– What the function expects from the call to it (arguments)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AutoNum type="arabicPeriod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post-conditions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– What the function will do when it terminates, i.e., how does it represent its output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This information can be found in the function </a:t>
            </a:r>
            <a:r>
              <a:rPr lang="en-US" sz="2800" u="sng">
                <a:solidFill>
                  <a:srgbClr val="376092"/>
                </a:solidFill>
                <a:latin typeface="Calibri"/>
              </a:rPr>
              <a:t>prototype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- (later)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Functions - Basics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685800" y="1600200"/>
            <a:ext cx="7771680" cy="48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ourier New"/>
              </a:rPr>
              <a:t>main()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is a function with the specific task of running the entire program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main()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function is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always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required.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No other function is required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One could write the entire program in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main()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processor executes the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main()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function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Begins with it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Ends with it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But … other functions can be defined by the programmer to help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main()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85800" y="167652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376092"/>
                </a:solidFill>
                <a:latin typeface="Calibri"/>
              </a:rPr>
              <a:t>The </a:t>
            </a:r>
            <a:r>
              <a:rPr lang="en-US" sz="2600" u="sng">
                <a:solidFill>
                  <a:srgbClr val="376092"/>
                </a:solidFill>
                <a:latin typeface="Calibri"/>
              </a:rPr>
              <a:t>name</a:t>
            </a:r>
            <a:r>
              <a:rPr lang="en-US" sz="2600">
                <a:solidFill>
                  <a:srgbClr val="376092"/>
                </a:solidFill>
                <a:latin typeface="Calibri"/>
              </a:rPr>
              <a:t> of the function has to be unique.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600">
                <a:solidFill>
                  <a:srgbClr val="376092"/>
                </a:solidFill>
                <a:latin typeface="Calibri"/>
              </a:rPr>
              <a:t>If standard function (in C library), then it </a:t>
            </a:r>
            <a:r>
              <a:rPr lang="en-US" sz="2600" u="sng">
                <a:solidFill>
                  <a:srgbClr val="376092"/>
                </a:solidFill>
                <a:latin typeface="Calibri"/>
              </a:rPr>
              <a:t>will be </a:t>
            </a:r>
            <a:r>
              <a:rPr lang="en-US" sz="2600">
                <a:solidFill>
                  <a:srgbClr val="376092"/>
                </a:solidFill>
                <a:latin typeface="Calibri"/>
              </a:rPr>
              <a:t>unique, and one must know the exact name of the function in order to call it.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600">
                <a:solidFill>
                  <a:srgbClr val="376092"/>
                </a:solidFill>
                <a:latin typeface="Calibri"/>
              </a:rPr>
              <a:t>If user-defined, then one must assign a name that is not used by other functions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Char char=""/>
            </a:pPr>
            <a:r>
              <a:rPr lang="en-US" sz="2600">
                <a:solidFill>
                  <a:srgbClr val="376092"/>
                </a:solidFill>
                <a:latin typeface="Calibri"/>
              </a:rPr>
              <a:t>Including standard functions 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Char char=""/>
            </a:pPr>
            <a:r>
              <a:rPr lang="en-US" sz="2600">
                <a:solidFill>
                  <a:srgbClr val="376092"/>
                </a:solidFill>
                <a:latin typeface="Calibri"/>
              </a:rPr>
              <a:t>or other special reserved names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Reserved Words (Keywords)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62120" y="1523880"/>
            <a:ext cx="8000280" cy="47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 has 37 words that are reserved  with special meaning (called keywords):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</a:rPr>
              <a:t>	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auto, double, int, struct, break, else, long, switch, case, enum, register, typedef, char, extern, return, union, const, float, short, unsigned, continue, for, signed, void, default, goto, sizeof, volatile, do, if, while, static, _Boolinline, _Complex, restrict, _Imaginary 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 u="sng">
                <a:solidFill>
                  <a:srgbClr val="376092"/>
                </a:solidFill>
                <a:latin typeface="Calibri"/>
              </a:rPr>
              <a:t>NEVER, EVER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use these names for variable or function names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09480" y="1676520"/>
            <a:ext cx="830520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376092"/>
                </a:solidFill>
                <a:latin typeface="Calibri"/>
              </a:rPr>
              <a:t>Pre-conditions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Often, inputs must be supplied to the function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It will execute its instructions on these inputs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inputs are provided with the function call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Char char="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within the parentheses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These inputs are called: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i="1" lang="en-US" sz="2400" u="sng">
                <a:solidFill>
                  <a:srgbClr val="376092"/>
                </a:solidFill>
                <a:latin typeface="Calibri"/>
              </a:rPr>
              <a:t>Parameters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when defining the function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i="1" lang="en-US" sz="2400" u="sng">
                <a:solidFill>
                  <a:srgbClr val="376092"/>
                </a:solidFill>
                <a:latin typeface="Calibri"/>
              </a:rPr>
              <a:t>Arguments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when calling the function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ourier New"/>
              </a:rPr>
              <a:t>sqrt(y)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, where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y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is the argument passed to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sqrt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85800" y="182880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76092"/>
                </a:solidFill>
                <a:latin typeface="Calibri"/>
              </a:rPr>
              <a:t>If you don't obey the preconditions, you can't expect the function to operate correctly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Garbage In, Garbage Out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"On two occasions I have been asked, —'Pray, Mr. Babbage, if you put into the machine wrong figures, will the right answers come out?' [...] I am not able rightly to comprehend the kind of confusion of ideas that could provoke such a question."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</a:rPr>
              <a:t>--Charles Babbage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33520" y="1600200"/>
            <a:ext cx="838116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u="sng">
                <a:solidFill>
                  <a:srgbClr val="376092"/>
                </a:solidFill>
                <a:latin typeface="Calibri"/>
              </a:rPr>
              <a:t>Post-condition</a:t>
            </a:r>
            <a:r>
              <a:rPr b="1" lang="en-US" sz="2400">
                <a:solidFill>
                  <a:srgbClr val="376092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Defines the output of the function once it terminates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A called function can </a:t>
            </a:r>
            <a:r>
              <a:rPr i="1" lang="en-US" sz="2400" u="sng">
                <a:solidFill>
                  <a:srgbClr val="376092"/>
                </a:solidFill>
                <a:latin typeface="Calibri"/>
              </a:rPr>
              <a:t>return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a value (other things too) that replaces it in the function call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But a function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doesn’t have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to return anything at all!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It can do its thing to internal variables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Or it can do both.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Many standard functions actually return something, (e.g.,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printf()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) but we typically ignore it.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80880" y="1676520"/>
            <a:ext cx="8305200" cy="46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200">
                <a:solidFill>
                  <a:srgbClr val="376092"/>
                </a:solidFill>
                <a:latin typeface="Calibri"/>
              </a:rPr>
              <a:t>Whenever a function is called, the value returned (if there is one) will appear in its place  once the processor terminates the function execution and returns to where it left off.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200">
                <a:solidFill>
                  <a:srgbClr val="376092"/>
                </a:solidFill>
                <a:latin typeface="Calibri"/>
              </a:rPr>
              <a:t>For example, if the function </a:t>
            </a:r>
            <a:r>
              <a:rPr lang="en-US" sz="2200">
                <a:solidFill>
                  <a:srgbClr val="376092"/>
                </a:solidFill>
                <a:latin typeface="Courier New"/>
              </a:rPr>
              <a:t>square(3)</a:t>
            </a:r>
            <a:r>
              <a:rPr lang="en-US" sz="2200">
                <a:solidFill>
                  <a:srgbClr val="376092"/>
                </a:solidFill>
                <a:latin typeface="Calibri"/>
              </a:rPr>
              <a:t> is called, the value of 9</a:t>
            </a:r>
            <a:r>
              <a:rPr lang="en-US" sz="2200" baseline="30000">
                <a:solidFill>
                  <a:srgbClr val="376092"/>
                </a:solidFill>
                <a:latin typeface="Calibri"/>
              </a:rPr>
              <a:t> </a:t>
            </a:r>
            <a:r>
              <a:rPr lang="en-US" sz="2200">
                <a:solidFill>
                  <a:srgbClr val="376092"/>
                </a:solidFill>
                <a:latin typeface="Calibri"/>
              </a:rPr>
              <a:t>will take its place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200">
                <a:solidFill>
                  <a:srgbClr val="376092"/>
                </a:solidFill>
                <a:latin typeface="Calibri"/>
              </a:rPr>
              <a:t>This value can be further processed if desired.  For example, it can be assigned to a variable, directly or indirectly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376092"/>
                </a:solidFill>
                <a:latin typeface="Courier New"/>
              </a:rPr>
              <a:t>answer = square(3);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376092"/>
                </a:solidFill>
                <a:latin typeface="Courier New"/>
              </a:rPr>
              <a:t>answer = 10 + square(3);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200">
                <a:solidFill>
                  <a:srgbClr val="376092"/>
                </a:solidFill>
                <a:latin typeface="Calibri"/>
              </a:rPr>
              <a:t>The variable </a:t>
            </a:r>
            <a:r>
              <a:rPr lang="en-US" sz="2200">
                <a:solidFill>
                  <a:srgbClr val="376092"/>
                </a:solidFill>
                <a:latin typeface="Courier New"/>
              </a:rPr>
              <a:t>answer</a:t>
            </a:r>
            <a:r>
              <a:rPr lang="en-US" sz="2200">
                <a:solidFill>
                  <a:srgbClr val="376092"/>
                </a:solidFill>
                <a:latin typeface="Calibri"/>
              </a:rPr>
              <a:t> will be assigned the value of 9 for the first statement and 19 for the second.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85800" y="175248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Some functions do not return anything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This is OK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programmer decides this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These functions have a return type of 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void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Other times, a function does return something but its returned value is ignored.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For example, even though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printf()</a:t>
            </a:r>
            <a:r>
              <a:rPr lang="en-US" sz="2400">
                <a:solidFill>
                  <a:srgbClr val="376092"/>
                </a:solidFill>
                <a:latin typeface="Arial"/>
              </a:rPr>
              <a:t>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doesn't have a return type of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void</a:t>
            </a:r>
            <a:r>
              <a:rPr lang="en-US" sz="2400">
                <a:solidFill>
                  <a:srgbClr val="376092"/>
                </a:solidFill>
                <a:latin typeface="Arial"/>
              </a:rPr>
              <a:t>,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we usually act as if it does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85800" y="182880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A </a:t>
            </a:r>
            <a:r>
              <a:rPr i="1" lang="en-US" sz="2800" u="sng">
                <a:solidFill>
                  <a:srgbClr val="376092"/>
                </a:solidFill>
                <a:latin typeface="Calibri"/>
              </a:rPr>
              <a:t>prototype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is used to describe the format of a function – the name, inputs and outputs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Example –  the (built-in) square root function’s prototype is: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double sqrt(double);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function will accept one double precision argument type …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i="1" lang="en-US" sz="2400">
                <a:solidFill>
                  <a:srgbClr val="376092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and</a:t>
            </a:r>
            <a:r>
              <a:rPr i="1" lang="en-US" sz="2400">
                <a:solidFill>
                  <a:srgbClr val="376092"/>
                </a:solidFill>
                <a:latin typeface="Calibri"/>
              </a:rPr>
              <a:t>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return a double precision number that is the desired output and that replaces the function call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Another example –  the prototype for a function that calculates an average (user-defined) is: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float avg(float, int);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 function will accept one floating point argument and one integer argument …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i="1" lang="en-US" sz="2800">
                <a:solidFill>
                  <a:srgbClr val="376092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and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 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return a floating point number that will represent the average of the population.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09480" y="1828800"/>
            <a:ext cx="8076600" cy="46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Prototypes are needed only for user-defined functions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Prototypes are normally placed near the top of the program file, right after the preprocessor directives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However, they can be placed anywhere in the same file as long as they appear BEFORE the function definition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use of prototypes is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optional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in C (but the GCC compiler in CodeBlocks requires them!)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Prototypes are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required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in C++ for all user-defined functions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User-Defined Functions - Basics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704880" y="1545120"/>
            <a:ext cx="7771680" cy="50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Arial"/>
              </a:rPr>
              <a:t>Two things we can do with functions: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376092"/>
                </a:solidFill>
                <a:latin typeface="Arial"/>
              </a:rPr>
              <a:t>Define</a:t>
            </a:r>
            <a:r>
              <a:rPr lang="en-US" sz="2800">
                <a:solidFill>
                  <a:srgbClr val="376092"/>
                </a:solidFill>
                <a:latin typeface="Arial"/>
              </a:rPr>
              <a:t> them: What are they to do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800">
                <a:solidFill>
                  <a:srgbClr val="376092"/>
                </a:solidFill>
                <a:latin typeface="Arial"/>
              </a:rPr>
              <a:t>Call</a:t>
            </a:r>
            <a:r>
              <a:rPr lang="en-US" sz="2800">
                <a:solidFill>
                  <a:srgbClr val="376092"/>
                </a:solidFill>
                <a:latin typeface="Arial"/>
              </a:rPr>
              <a:t> them: Ask them to do what they do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Arial"/>
              </a:rPr>
              <a:t>Of course, they must be defined before they can be called.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Arial"/>
              </a:rPr>
              <a:t>Many functions in C are pre-defined and included in the C library.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printf()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scanf()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Arial"/>
              </a:rPr>
              <a:t>Many others 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(+, -, *. /) </a:t>
            </a:r>
            <a:r>
              <a:rPr lang="en-US" sz="2800">
                <a:solidFill>
                  <a:srgbClr val="376092"/>
                </a:solidFill>
                <a:latin typeface="Arial"/>
              </a:rPr>
              <a:t>etc.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04920" y="1600200"/>
            <a:ext cx="815256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u="sng">
                <a:solidFill>
                  <a:srgbClr val="376092"/>
                </a:solidFill>
                <a:latin typeface="Calibri"/>
              </a:rPr>
              <a:t>Another example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eeece1"/>
                </a:solidFill>
                <a:latin typeface="Calibri"/>
              </a:rPr>
              <a:t>-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Compute letter grade from numerical grade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376092"/>
                </a:solidFill>
                <a:latin typeface="Calibri"/>
              </a:rPr>
              <a:t>Name: 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comp_grade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376092"/>
                </a:solidFill>
                <a:latin typeface="Calibri"/>
              </a:rPr>
              <a:t>Precondition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- The function takes in an integer in the range [0 ... 100]</a:t>
            </a:r>
            <a:endParaRPr/>
          </a:p>
          <a:p>
            <a:pPr lvl="2">
              <a:lnSpc>
                <a:spcPct val="100000"/>
              </a:lnSpc>
              <a:buSzPct val="60000"/>
              <a:buFont typeface="Monotype Sorts" charset="2"/>
              <a:buChar char="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Could also be a floating point number [0.0 to 100.0]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376092"/>
                </a:solidFill>
                <a:latin typeface="Calibri"/>
              </a:rPr>
              <a:t>Postcondition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- The function will  return a single character. This character must be one of 'A', 'B', 'C', 'D', or 'F'.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b="1" lang="en-US" sz="2400">
                <a:solidFill>
                  <a:srgbClr val="376092"/>
                </a:solidFill>
                <a:latin typeface="Calibri"/>
              </a:rPr>
              <a:t>Prototype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:</a:t>
            </a:r>
            <a:r>
              <a:rPr b="1" lang="en-US" sz="2400">
                <a:solidFill>
                  <a:srgbClr val="376092"/>
                </a:solidFill>
                <a:latin typeface="Arial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char comp_grade(int);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Calling Functions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685800" y="167652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Note that when you </a:t>
            </a:r>
            <a:r>
              <a:rPr lang="en-US" sz="2800" u="sng">
                <a:solidFill>
                  <a:srgbClr val="376092"/>
                </a:solidFill>
                <a:latin typeface="Calibri"/>
              </a:rPr>
              <a:t>call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a function, you do NOT put the return type nor the types of the parameters!  Only in the: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prototypes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function definition header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Passing Arguments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685800" y="175248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 question now is when we pass a value of a variable as an argument to the function when we call it, what exactly are we passing?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int number;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number = 9;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sqrt(number);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Very Important!!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Provides a way to affect the results of its computation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Passing Arguments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85800" y="1828800"/>
            <a:ext cx="7771680" cy="373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u="sng">
                <a:solidFill>
                  <a:srgbClr val="376092"/>
                </a:solidFill>
                <a:latin typeface="Calibri"/>
              </a:rPr>
              <a:t>Two ways to do this: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 u="sng">
                <a:solidFill>
                  <a:srgbClr val="376092"/>
                </a:solidFill>
                <a:latin typeface="Calibri"/>
              </a:rPr>
              <a:t>Call by value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: Only the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value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of the variable being referenced is passed, not its address.  The called function cannot make any changes to the original variable.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 u="sng">
                <a:solidFill>
                  <a:srgbClr val="376092"/>
                </a:solidFill>
                <a:latin typeface="Calibri"/>
              </a:rPr>
              <a:t>Call by Reference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: The </a:t>
            </a:r>
            <a:r>
              <a:rPr lang="en-US" sz="2400" u="sng">
                <a:solidFill>
                  <a:srgbClr val="376092"/>
                </a:solidFill>
                <a:latin typeface="Calibri"/>
              </a:rPr>
              <a:t>address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of the variable being referenced is passed.  The called function can now make changes to the original variable.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(Explain)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Passing Arguments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685800" y="1752480"/>
            <a:ext cx="777168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C is by nature a Call by Value programming language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FORTRAN is (was) a Call-by-Reference language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In order to do Call by Reference in C, the </a:t>
            </a:r>
            <a:r>
              <a:rPr lang="en-US" sz="2800" u="sng">
                <a:solidFill>
                  <a:srgbClr val="376092"/>
                </a:solidFill>
                <a:latin typeface="Calibri"/>
              </a:rPr>
              <a:t>memory location 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of the variable must be passed to the called function.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The called function must be expecting the memory address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We’ll see this when we get to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pointers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1f497d"/>
                </a:solidFill>
                <a:latin typeface="Calibri"/>
              </a:rPr>
              <a:t>Example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85800" y="1676520"/>
            <a:ext cx="7771680" cy="48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1f497d"/>
                </a:solidFill>
                <a:latin typeface="Calibri"/>
              </a:rPr>
              <a:t>We want to define and call a function to calculate the distance between two points in a Cartesian plane and print the result to screen.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float x1, y1, x2, y2, distance;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printf(“Enter the coordinates/n”); scanf(“%f%f%f%f”, &amp;x1, &amp;y1, &amp;x2, &amp;y2);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distance = dist(x1, y1, x2, y2);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printf(“The distance is %f” distance);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1f497d"/>
                </a:solidFill>
                <a:latin typeface="Calibri"/>
              </a:rPr>
              <a:t>Example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float dist(float x_one, float y_one, float x_two, float y_two)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float answer;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answer = sqrt(((x_one - x_two)**2) +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((y_one - Y_two)**2));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return answer;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1f497d"/>
                </a:solidFill>
                <a:latin typeface="Calibri"/>
              </a:rPr>
              <a:t>Example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b="1" lang="en-US" sz="2800">
                <a:solidFill>
                  <a:srgbClr val="1f497d"/>
                </a:solidFill>
                <a:latin typeface="Calibri"/>
              </a:rPr>
              <a:t>One could also do: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float dist(float x_one, float y_one, float x_two, float y_two)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return sqrt(((x_one - x_two)**2) +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	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 </a:t>
            </a:r>
            <a:r>
              <a:rPr b="1" lang="en-US" sz="2400">
                <a:solidFill>
                  <a:srgbClr val="1f497d"/>
                </a:solidFill>
                <a:latin typeface="Courier New"/>
              </a:rPr>
              <a:t>((y_one - Y_two)**2));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Standard Functions (</a:t>
            </a:r>
            <a:r>
              <a:rPr b="1" lang="en-US" sz="3600">
                <a:solidFill>
                  <a:srgbClr val="0070c0"/>
                </a:solidFill>
                <a:latin typeface="Courier New"/>
              </a:rPr>
              <a:t>&lt;math.h&gt;</a:t>
            </a:r>
            <a:r>
              <a:rPr lang="en-US" sz="3600">
                <a:solidFill>
                  <a:srgbClr val="0070c0"/>
                </a:solidFill>
                <a:latin typeface="Arial Black"/>
              </a:rPr>
              <a:t>)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685800" y="1828800"/>
            <a:ext cx="777168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A number of useful functions are in 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&lt;math.h&gt; </a:t>
            </a:r>
            <a:r>
              <a:rPr lang="en-US" sz="2800">
                <a:solidFill>
                  <a:srgbClr val="376092"/>
                </a:solidFill>
                <a:latin typeface="Arial"/>
              </a:rPr>
              <a:t>(always #include it!)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Trigonometry: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double sin(double);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double cos(double);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double tan(double);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These compute the sine, cosine, and tangent of the angle passed to it as an argument (in radians)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Standard Functions (</a:t>
            </a:r>
            <a:r>
              <a:rPr b="1" lang="en-US" sz="3600">
                <a:solidFill>
                  <a:srgbClr val="0070c0"/>
                </a:solidFill>
                <a:latin typeface="Courier New"/>
              </a:rPr>
              <a:t>&lt;math.h&gt;</a:t>
            </a:r>
            <a:r>
              <a:rPr lang="en-US" sz="3600">
                <a:solidFill>
                  <a:srgbClr val="0070c0"/>
                </a:solidFill>
                <a:latin typeface="Arial Black"/>
              </a:rPr>
              <a:t>)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85800" y="1752480"/>
            <a:ext cx="77716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double fabs(double);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Computes the absolute value of x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Strangely enough,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&lt;stdlib.h&gt;</a:t>
            </a:r>
            <a:r>
              <a:rPr lang="en-US" sz="2400">
                <a:solidFill>
                  <a:srgbClr val="376092"/>
                </a:solidFill>
                <a:latin typeface="Arial"/>
              </a:rPr>
              <a:t>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has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int abs(int);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76092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which computes the absolute value of integers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ourier New"/>
              </a:rPr>
              <a:t>double pow(double, double);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Computes the first argument raised to the power of the second argument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ourier New"/>
              </a:rPr>
              <a:t>double sqrt(double);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Computes the square root of the argument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User-Defined Functions - Basics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523880"/>
            <a:ext cx="8381160" cy="46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User-defined functions can simplify the programming task by distributing functionality among functions</a:t>
            </a:r>
            <a:endParaRPr/>
          </a:p>
          <a:p>
            <a:pPr lvl="2">
              <a:lnSpc>
                <a:spcPct val="100000"/>
              </a:lnSpc>
              <a:buSzPct val="150000"/>
              <a:buFont typeface="Monotype Sorts" charset="2"/>
              <a:buChar char="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Permits </a:t>
            </a:r>
            <a:r>
              <a:rPr lang="en-US" sz="2800" u="sng">
                <a:solidFill>
                  <a:srgbClr val="376092"/>
                </a:solidFill>
                <a:latin typeface="Calibri"/>
              </a:rPr>
              <a:t>abstraction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to simplify programming</a:t>
            </a:r>
            <a:endParaRPr/>
          </a:p>
          <a:p>
            <a:pPr lvl="3">
              <a:lnSpc>
                <a:spcPct val="100000"/>
              </a:lnSpc>
              <a:buSzPct val="150000"/>
              <a:buFont typeface="Wingdings" charset="2"/>
              <a:buChar char="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Implements a high-level description of a function</a:t>
            </a:r>
            <a:endParaRPr/>
          </a:p>
          <a:p>
            <a:pPr lvl="3">
              <a:lnSpc>
                <a:spcPct val="100000"/>
              </a:lnSpc>
              <a:buSzPct val="150000"/>
              <a:buFont typeface="Wingdings" charset="2"/>
              <a:buChar char="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(Explain abstraction)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Abstraction allows top-down programming to facilitate the design of a program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For example, distance calculation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Standard Functions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685800" y="1828800"/>
            <a:ext cx="777168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There are many more useful functions in the standard libraries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Check appendix A of the Guha textbook for more information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Programming Style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685800" y="1752480"/>
            <a:ext cx="7771680" cy="44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It is important to write code that other humans can read and understand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Good programming habits make it easier for humans to read your code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Indent your code properly. Anything between curly braces { } should be indented further than surrounding code. This is the single most important thing you can do to improve code readability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Use plenty of whitespace. Code is easier to read if it isn't all clumped together (a+b+c  vs. a + b + c)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Programming Style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685800" y="1752480"/>
            <a:ext cx="777168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More tips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Use a header comment that specifies the author, date, and a brief description of the program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Use comments throughout your program to describe the purpose of blocks of code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Always indent your code properly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Give your variables names that indicate their purpose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Identify the meaning of a variable when first declared via a comment on the same line or above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Programming Style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Still more tips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Indent your code. Seriously!  Always do it!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Use UPPERCASE for constants.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Be consistent with your style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Comment, comment, comment – always and everywhere!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Identifier rules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685800" y="1828800"/>
            <a:ext cx="777168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There are certain rules you MUST follow when choosing variable names (aka, </a:t>
            </a:r>
            <a:r>
              <a:rPr i="1" lang="en-US" sz="3200">
                <a:solidFill>
                  <a:srgbClr val="376092"/>
                </a:solidFill>
                <a:latin typeface="Calibri"/>
              </a:rPr>
              <a:t>identifiers</a:t>
            </a:r>
            <a:r>
              <a:rPr lang="en-US" sz="3200">
                <a:solidFill>
                  <a:srgbClr val="376092"/>
                </a:solidFill>
                <a:latin typeface="Calibri"/>
              </a:rPr>
              <a:t>)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Only use letters, numbers, and underscore 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376092"/>
                </a:solidFill>
                <a:latin typeface="Calibri"/>
              </a:rPr>
              <a:t>	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characters (_)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 first character must be either a letter or an underscore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Must not be a keyword (such as int, void, return, switch, break, etc.)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Identifier Rules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685800" y="1828800"/>
            <a:ext cx="7771680" cy="426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Identifiers are case-sensitive, meaning that foo and Foo are not the same variable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The compiler doesn't care, but you should use meaningful variable names so that people can understand your code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Errors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685800" y="1600200"/>
            <a:ext cx="7771680" cy="44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2800">
                <a:solidFill>
                  <a:srgbClr val="376092"/>
                </a:solidFill>
                <a:latin typeface="Calibri"/>
              </a:rPr>
              <a:t>Errors generally fall into three categories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800" u="sng">
                <a:solidFill>
                  <a:srgbClr val="376092"/>
                </a:solidFill>
                <a:latin typeface="Calibri"/>
              </a:rPr>
              <a:t>Compilation errors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: These are mistakes that the compiler catches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Examples: Missing semicolon, using undeclared variables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800" u="sng">
                <a:solidFill>
                  <a:srgbClr val="376092"/>
                </a:solidFill>
                <a:latin typeface="Calibri"/>
              </a:rPr>
              <a:t>Runtime errors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: Your program compiles, but it terminates abnormally (crashes)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Example: Division by zero, infinite loops, etc.</a:t>
            </a:r>
            <a:endParaRPr/>
          </a:p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2800" u="sng">
                <a:solidFill>
                  <a:srgbClr val="376092"/>
                </a:solidFill>
                <a:latin typeface="Calibri"/>
              </a:rPr>
              <a:t>Logic errors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: Your program compiles and terminates normally, but it produces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incorrect output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Errors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685800" y="1752480"/>
            <a:ext cx="800028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Common errors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Not closing strings (i.e. missing quote mark)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Not closing or improperly closing curly brackets {}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Forgetting the semicolon ; at the end of a statement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Not putting &amp; before the variable when calling 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scanf()</a:t>
            </a:r>
            <a:endParaRPr/>
          </a:p>
          <a:p>
            <a:pPr lvl="1">
              <a:lnSpc>
                <a:spcPct val="9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Using %f instead of %lf for doubles when using 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printf() 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and </a:t>
            </a:r>
            <a:r>
              <a:rPr lang="en-US" sz="2800">
                <a:solidFill>
                  <a:srgbClr val="376092"/>
                </a:solidFill>
                <a:latin typeface="Courier New"/>
              </a:rPr>
              <a:t>scanf()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Functions - Basics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685800" y="1523880"/>
            <a:ext cx="7771680" cy="46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Functions are essentially sub-programs that carry out specific tasks</a:t>
            </a:r>
            <a:endParaRPr/>
          </a:p>
          <a:p>
            <a:pPr>
              <a:lnSpc>
                <a:spcPct val="8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Once a function is written, one can use it to accomplish tasks without understanding what goes on in the inside</a:t>
            </a:r>
            <a:endParaRPr/>
          </a:p>
          <a:p>
            <a:pPr lvl="1">
              <a:lnSpc>
                <a:spcPct val="8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When you call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printf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, do you know how it's able to put text on the screen? – </a:t>
            </a:r>
            <a:r>
              <a:rPr b="1" lang="en-US" sz="2400">
                <a:solidFill>
                  <a:srgbClr val="376092"/>
                </a:solidFill>
                <a:latin typeface="Calibri"/>
              </a:rPr>
              <a:t>NO!</a:t>
            </a:r>
            <a:endParaRPr/>
          </a:p>
          <a:p>
            <a:pPr lvl="1">
              <a:lnSpc>
                <a:spcPct val="8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When you call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sqrt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, do you know how it computes the square root of a number? – </a:t>
            </a:r>
            <a:r>
              <a:rPr b="1" lang="en-US" sz="2400">
                <a:solidFill>
                  <a:srgbClr val="376092"/>
                </a:solidFill>
                <a:latin typeface="Calibri"/>
              </a:rPr>
              <a:t>NO!</a:t>
            </a:r>
            <a:endParaRPr/>
          </a:p>
          <a:p>
            <a:pPr lvl="1">
              <a:lnSpc>
                <a:spcPct val="8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Does it matter?  </a:t>
            </a:r>
            <a:r>
              <a:rPr b="1" lang="en-US" sz="2400">
                <a:solidFill>
                  <a:srgbClr val="376092"/>
                </a:solidFill>
                <a:latin typeface="Calibri"/>
              </a:rPr>
              <a:t>-- NO!</a:t>
            </a:r>
            <a:endParaRPr/>
          </a:p>
          <a:p>
            <a:pPr>
              <a:lnSpc>
                <a:spcPct val="80000"/>
              </a:lnSpc>
              <a:buSzPct val="150000"/>
              <a:buFont typeface="StarSymbol"/>
              <a:buChar char="l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User-defined functions can also be used to hide a process that the programmer wishes to NOT share with other programmers.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85800" y="1752480"/>
            <a:ext cx="7771680" cy="44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Defining functions is an important part of programming in C.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User-defined functions: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Can make programming easier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Makes a program easier for others to read and understand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Can serve to make parts of the program reusable for others in programming team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Once defined, user-defined functions are no different than functions in the C library</a:t>
            </a:r>
            <a:r>
              <a:rPr lang="en-US" sz="2400">
                <a:solidFill>
                  <a:srgbClr val="eeece1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85800" y="1828800"/>
            <a:ext cx="777168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Functions </a:t>
            </a:r>
            <a:r>
              <a:rPr lang="en-US" sz="3200" u="sng">
                <a:solidFill>
                  <a:srgbClr val="376092"/>
                </a:solidFill>
                <a:latin typeface="Calibri"/>
              </a:rPr>
              <a:t>cannot</a:t>
            </a:r>
            <a:r>
              <a:rPr lang="en-US" sz="3200">
                <a:solidFill>
                  <a:srgbClr val="376092"/>
                </a:solidFill>
                <a:latin typeface="Calibri"/>
              </a:rPr>
              <a:t> be defined within other functions.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Must be defined at the top level of the program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Outside of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main()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as well as any other function definition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200">
                <a:solidFill>
                  <a:srgbClr val="376092"/>
                </a:solidFill>
                <a:latin typeface="Calibri"/>
              </a:rPr>
              <a:t>Functions can be and are typically defined after  </a:t>
            </a:r>
            <a:r>
              <a:rPr lang="en-US" sz="3200">
                <a:solidFill>
                  <a:srgbClr val="376092"/>
                </a:solidFill>
                <a:latin typeface="Courier New"/>
              </a:rPr>
              <a:t>main() </a:t>
            </a:r>
            <a:r>
              <a:rPr lang="en-US" sz="3200">
                <a:solidFill>
                  <a:srgbClr val="376092"/>
                </a:solidFill>
                <a:latin typeface="Calibri"/>
              </a:rPr>
              <a:t>is defined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It does not bother the compiler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Can also be defined ahead of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main()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65120" y="3049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80880" y="1371600"/>
            <a:ext cx="8609760" cy="50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376092"/>
                </a:solidFill>
                <a:latin typeface="Calibri"/>
              </a:rPr>
              <a:t>Defining a function requires: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name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of the function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must be unique and not a keyword in C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type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of value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returned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(if any)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type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and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name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of any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arguments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passed to it (if any)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i="1" lang="en-US" sz="2800">
                <a:solidFill>
                  <a:srgbClr val="376092"/>
                </a:solidFill>
                <a:latin typeface="Calibri"/>
              </a:rPr>
              <a:t>declaration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of local (called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automatic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) variables (if any)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i="1" lang="en-US" sz="2800">
                <a:solidFill>
                  <a:srgbClr val="376092"/>
                </a:solidFill>
                <a:latin typeface="Calibri"/>
              </a:rPr>
              <a:t>defining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the </a:t>
            </a:r>
            <a:r>
              <a:rPr i="1" lang="en-US" sz="2800">
                <a:solidFill>
                  <a:srgbClr val="376092"/>
                </a:solidFill>
                <a:latin typeface="Calibri"/>
              </a:rPr>
              <a:t>body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of the function </a:t>
            </a:r>
            <a:endParaRPr/>
          </a:p>
          <a:p>
            <a:pPr lvl="1">
              <a:lnSpc>
                <a:spcPct val="100000"/>
              </a:lnSpc>
              <a:buSzPct val="90000"/>
              <a:buFont typeface="StarSymbol"/>
              <a:buChar char="-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what will the function do?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return a value of the correct type (if any)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84200" y="317520"/>
            <a:ext cx="821304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70c0"/>
                </a:solidFill>
                <a:latin typeface="Arial Black"/>
              </a:rPr>
              <a:t>Defining Functions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85800" y="1600200"/>
            <a:ext cx="777168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i="1" lang="en-US" sz="2800" u="sng">
                <a:solidFill>
                  <a:srgbClr val="376092"/>
                </a:solidFill>
                <a:latin typeface="Calibri"/>
              </a:rPr>
              <a:t>Headers</a:t>
            </a:r>
            <a:r>
              <a:rPr lang="en-US" sz="2800">
                <a:solidFill>
                  <a:srgbClr val="376092"/>
                </a:solidFill>
                <a:latin typeface="Calibri"/>
              </a:rPr>
              <a:t> are the first line of the function definition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Headers have the following 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</a:rPr>
              <a:t>&lt;return type&gt;  &lt;function name&gt;(&lt;parameter list&gt;)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The parameter list is a comma-separated list of items of the following form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376092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,&lt;parameter type&gt;  &lt;parameter name&gt;, …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2800">
                <a:solidFill>
                  <a:srgbClr val="376092"/>
                </a:solidFill>
                <a:latin typeface="Calibri"/>
              </a:rPr>
              <a:t>For example: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76092"/>
                </a:solidFill>
                <a:latin typeface="Courier New"/>
              </a:rPr>
              <a:t>char comp_grade(int grade, int value)</a:t>
            </a:r>
            <a:endParaRPr/>
          </a:p>
          <a:p>
            <a:pPr lvl="2">
              <a:lnSpc>
                <a:spcPct val="100000"/>
              </a:lnSpc>
              <a:buSzPct val="150000"/>
              <a:buFont typeface="Monotype Sorts" charset="2"/>
              <a:buChar char=""/>
            </a:pPr>
            <a:r>
              <a:rPr lang="en-US" sz="2400">
                <a:solidFill>
                  <a:srgbClr val="376092"/>
                </a:solidFill>
                <a:latin typeface="Calibri"/>
              </a:rPr>
              <a:t>Takes in two 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int</a:t>
            </a:r>
            <a:r>
              <a:rPr lang="en-US" sz="2400">
                <a:solidFill>
                  <a:srgbClr val="376092"/>
                </a:solidFill>
                <a:latin typeface="Calibri"/>
              </a:rPr>
              <a:t> values and returns one </a:t>
            </a:r>
            <a:r>
              <a:rPr lang="en-US" sz="2400">
                <a:solidFill>
                  <a:srgbClr val="376092"/>
                </a:solidFill>
                <a:latin typeface="Courier New"/>
              </a:rPr>
              <a:t>char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