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5" r:id="rId1"/>
  </p:sldMasterIdLst>
  <p:notesMasterIdLst>
    <p:notesMasterId r:id="rId74"/>
  </p:notesMasterIdLst>
  <p:handoutMasterIdLst>
    <p:handoutMasterId r:id="rId75"/>
  </p:handoutMasterIdLst>
  <p:sldIdLst>
    <p:sldId id="256" r:id="rId2"/>
    <p:sldId id="351" r:id="rId3"/>
    <p:sldId id="352" r:id="rId4"/>
    <p:sldId id="353" r:id="rId5"/>
    <p:sldId id="355" r:id="rId6"/>
    <p:sldId id="356" r:id="rId7"/>
    <p:sldId id="357" r:id="rId8"/>
    <p:sldId id="365" r:id="rId9"/>
    <p:sldId id="354" r:id="rId10"/>
    <p:sldId id="258" r:id="rId11"/>
    <p:sldId id="302" r:id="rId12"/>
    <p:sldId id="300" r:id="rId13"/>
    <p:sldId id="371" r:id="rId14"/>
    <p:sldId id="370" r:id="rId15"/>
    <p:sldId id="372" r:id="rId16"/>
    <p:sldId id="358" r:id="rId17"/>
    <p:sldId id="350" r:id="rId18"/>
    <p:sldId id="301" r:id="rId19"/>
    <p:sldId id="347" r:id="rId20"/>
    <p:sldId id="359" r:id="rId21"/>
    <p:sldId id="360" r:id="rId22"/>
    <p:sldId id="361" r:id="rId23"/>
    <p:sldId id="362" r:id="rId24"/>
    <p:sldId id="349" r:id="rId25"/>
    <p:sldId id="259" r:id="rId26"/>
    <p:sldId id="344" r:id="rId27"/>
    <p:sldId id="345" r:id="rId28"/>
    <p:sldId id="346" r:id="rId29"/>
    <p:sldId id="348" r:id="rId30"/>
    <p:sldId id="363" r:id="rId31"/>
    <p:sldId id="260" r:id="rId32"/>
    <p:sldId id="364" r:id="rId33"/>
    <p:sldId id="261" r:id="rId34"/>
    <p:sldId id="262" r:id="rId35"/>
    <p:sldId id="310" r:id="rId36"/>
    <p:sldId id="366" r:id="rId37"/>
    <p:sldId id="326" r:id="rId38"/>
    <p:sldId id="266" r:id="rId39"/>
    <p:sldId id="291" r:id="rId40"/>
    <p:sldId id="292" r:id="rId41"/>
    <p:sldId id="328" r:id="rId42"/>
    <p:sldId id="303" r:id="rId43"/>
    <p:sldId id="309" r:id="rId44"/>
    <p:sldId id="263" r:id="rId45"/>
    <p:sldId id="267" r:id="rId46"/>
    <p:sldId id="304" r:id="rId47"/>
    <p:sldId id="305" r:id="rId48"/>
    <p:sldId id="306" r:id="rId49"/>
    <p:sldId id="307" r:id="rId50"/>
    <p:sldId id="269" r:id="rId51"/>
    <p:sldId id="270" r:id="rId52"/>
    <p:sldId id="268" r:id="rId53"/>
    <p:sldId id="297" r:id="rId54"/>
    <p:sldId id="298" r:id="rId55"/>
    <p:sldId id="325" r:id="rId56"/>
    <p:sldId id="321" r:id="rId57"/>
    <p:sldId id="322" r:id="rId58"/>
    <p:sldId id="323" r:id="rId59"/>
    <p:sldId id="324" r:id="rId60"/>
    <p:sldId id="367" r:id="rId61"/>
    <p:sldId id="368" r:id="rId62"/>
    <p:sldId id="264" r:id="rId63"/>
    <p:sldId id="369" r:id="rId64"/>
    <p:sldId id="272" r:id="rId65"/>
    <p:sldId id="373" r:id="rId66"/>
    <p:sldId id="327" r:id="rId67"/>
    <p:sldId id="277" r:id="rId68"/>
    <p:sldId id="278" r:id="rId69"/>
    <p:sldId id="280" r:id="rId70"/>
    <p:sldId id="281" r:id="rId71"/>
    <p:sldId id="282" r:id="rId72"/>
    <p:sldId id="283" r:id="rId73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A45100"/>
    <a:srgbClr val="894400"/>
    <a:srgbClr val="4D4D4D"/>
    <a:srgbClr val="FFFFFF"/>
    <a:srgbClr val="996600"/>
    <a:srgbClr val="FF9900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5" autoAdjust="0"/>
    <p:restoredTop sz="86949" autoAdjust="0"/>
  </p:normalViewPr>
  <p:slideViewPr>
    <p:cSldViewPr>
      <p:cViewPr varScale="1">
        <p:scale>
          <a:sx n="64" d="100"/>
          <a:sy n="64" d="100"/>
        </p:scale>
        <p:origin x="-4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notesViewPr>
    <p:cSldViewPr>
      <p:cViewPr varScale="1">
        <p:scale>
          <a:sx n="50" d="100"/>
          <a:sy n="50" d="100"/>
        </p:scale>
        <p:origin x="-1968" y="-10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dirty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7B3F7F-98B8-4819-A567-407891205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4651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7C7D38D-5B2D-4634-B281-B2DE50BF1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820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EF4B8-D9C8-4C75-BD98-7D960B19695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2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3173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9318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34D5D-E270-454D-8B30-E431788E05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57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F5312-3348-446B-9899-ED66F77FDD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938B92-6280-48CF-9D7E-AA63C213EBB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1965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42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77093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479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6377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3A2F3-F449-4743-A6EA-E44055D2017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8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20879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5590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35516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47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4932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353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6956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67588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2006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3883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1424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86581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65949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63854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438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71386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579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356643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598158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26586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082508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658826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78308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88578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5058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0317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9EFC1-B1AD-4DF6-A2B6-B47F8DA3909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37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337313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226291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5330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685722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83180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77568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569168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815385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4745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7D38D-5B2D-4634-B281-B2DE50BF1C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61"/>
          <p:cNvSpPr txBox="1">
            <a:spLocks noChangeArrowheads="1"/>
          </p:cNvSpPr>
          <p:nvPr userDrawn="1"/>
        </p:nvSpPr>
        <p:spPr bwMode="auto">
          <a:xfrm>
            <a:off x="838200" y="0"/>
            <a:ext cx="80772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b="1"/>
          </a:p>
        </p:txBody>
      </p:sp>
      <p:sp>
        <p:nvSpPr>
          <p:cNvPr id="6" name="Text Box 2062"/>
          <p:cNvSpPr txBox="1">
            <a:spLocks noChangeArrowheads="1"/>
          </p:cNvSpPr>
          <p:nvPr userDrawn="1"/>
        </p:nvSpPr>
        <p:spPr bwMode="auto">
          <a:xfrm>
            <a:off x="0" y="4114800"/>
            <a:ext cx="3276600" cy="488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2054"/>
          <p:cNvSpPr>
            <a:spLocks/>
          </p:cNvSpPr>
          <p:nvPr userDrawn="1"/>
        </p:nvSpPr>
        <p:spPr bwMode="auto">
          <a:xfrm>
            <a:off x="4510088" y="1193800"/>
            <a:ext cx="4651375" cy="5708650"/>
          </a:xfrm>
          <a:custGeom>
            <a:avLst/>
            <a:gdLst/>
            <a:ahLst/>
            <a:cxnLst>
              <a:cxn ang="0">
                <a:pos x="1905" y="3312"/>
              </a:cxn>
              <a:cxn ang="0">
                <a:pos x="2358" y="3313"/>
              </a:cxn>
              <a:cxn ang="0">
                <a:pos x="2358" y="1437"/>
              </a:cxn>
              <a:cxn ang="0">
                <a:pos x="0" y="0"/>
              </a:cxn>
              <a:cxn ang="0">
                <a:pos x="201" y="150"/>
              </a:cxn>
              <a:cxn ang="0">
                <a:pos x="366" y="279"/>
              </a:cxn>
              <a:cxn ang="0">
                <a:pos x="552" y="441"/>
              </a:cxn>
              <a:cxn ang="0">
                <a:pos x="732" y="612"/>
              </a:cxn>
              <a:cxn ang="0">
                <a:pos x="996" y="903"/>
              </a:cxn>
              <a:cxn ang="0">
                <a:pos x="1230" y="1212"/>
              </a:cxn>
              <a:cxn ang="0">
                <a:pos x="1400" y="1482"/>
              </a:cxn>
              <a:cxn ang="0">
                <a:pos x="1548" y="1761"/>
              </a:cxn>
              <a:cxn ang="0">
                <a:pos x="1665" y="2040"/>
              </a:cxn>
              <a:cxn ang="0">
                <a:pos x="1751" y="2295"/>
              </a:cxn>
              <a:cxn ang="0">
                <a:pos x="1809" y="2511"/>
              </a:cxn>
              <a:cxn ang="0">
                <a:pos x="1863" y="2778"/>
              </a:cxn>
              <a:cxn ang="0">
                <a:pos x="1890" y="3012"/>
              </a:cxn>
              <a:cxn ang="0">
                <a:pos x="1905" y="3312"/>
              </a:cxn>
            </a:cxnLst>
            <a:rect l="0" t="0" r="r" b="b"/>
            <a:pathLst>
              <a:path w="2359" h="3314">
                <a:moveTo>
                  <a:pt x="1905" y="3312"/>
                </a:moveTo>
                <a:lnTo>
                  <a:pt x="2358" y="3313"/>
                </a:lnTo>
                <a:lnTo>
                  <a:pt x="2358" y="1437"/>
                </a:lnTo>
                <a:lnTo>
                  <a:pt x="0" y="0"/>
                </a:lnTo>
                <a:lnTo>
                  <a:pt x="201" y="150"/>
                </a:lnTo>
                <a:lnTo>
                  <a:pt x="366" y="279"/>
                </a:lnTo>
                <a:lnTo>
                  <a:pt x="552" y="441"/>
                </a:lnTo>
                <a:lnTo>
                  <a:pt x="732" y="612"/>
                </a:lnTo>
                <a:lnTo>
                  <a:pt x="996" y="903"/>
                </a:lnTo>
                <a:lnTo>
                  <a:pt x="1230" y="1212"/>
                </a:lnTo>
                <a:lnTo>
                  <a:pt x="1400" y="1482"/>
                </a:lnTo>
                <a:lnTo>
                  <a:pt x="1548" y="1761"/>
                </a:lnTo>
                <a:lnTo>
                  <a:pt x="1665" y="2040"/>
                </a:lnTo>
                <a:lnTo>
                  <a:pt x="1751" y="2295"/>
                </a:lnTo>
                <a:lnTo>
                  <a:pt x="1809" y="2511"/>
                </a:lnTo>
                <a:lnTo>
                  <a:pt x="1863" y="2778"/>
                </a:lnTo>
                <a:lnTo>
                  <a:pt x="1890" y="3012"/>
                </a:lnTo>
                <a:lnTo>
                  <a:pt x="1905" y="3312"/>
                </a:lnTo>
              </a:path>
            </a:pathLst>
          </a:cu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5" descr="UCF logo- tag horizonta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123825"/>
            <a:ext cx="558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74" descr="EECS wave Centered text (15 pt) cop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60975"/>
            <a:ext cx="9317038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317500"/>
            <a:ext cx="8213725" cy="119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1/31/2016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7" name="Picture 11" descr="EECS wave Centered text (15 pt)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6134100"/>
            <a:ext cx="37131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UCF logo- tag horizontal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838" y="6145213"/>
            <a:ext cx="3865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table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524000"/>
            <a:ext cx="7772400" cy="39624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COP 3223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Slide Set #2 – C Basics 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Variables, Constants, Operators,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you remember,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scope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means the extent of the validity of specifications related to a program with regards to parts of the program.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other words, in what parts of the program are these specifications valid?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can have several different “scopes”. However, for now, the main ones are: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Local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… are the most common of all variables.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Local variables are only recognized within the block of code in which they are defined.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system “forgets” the variable once the block of code in where they are defined exits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is important to know what the program does with the memory allocated to that variable once its scope exits.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memory that had been allocated to that variable automatically returns to the “free memory stack” for use by the program later when needed.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Global </a:t>
            </a:r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Global variables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are valid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everywhere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 the program (not totally true, but at least for now).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should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 defined outside of any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specific block of code.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Typically at the beginning of the source code.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general, local variables are preferred strongly over local variables.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They are less dangerous because of the risk of another part of the program changing it unintentionally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However, there are situations that do call for global variables, so they are useful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the first part of this course, always use local variables (under penalty of loss of credit)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Names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There are certain rules you MUST follow when choosing variable names (</a:t>
            </a:r>
            <a:r>
              <a:rPr lang="en-US" sz="3200" b="0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identifiers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Only use letters, numbers, and underscore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	characters (_)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The first character must be either a letter or an underscore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Must not be a </a:t>
            </a:r>
            <a:r>
              <a:rPr lang="en-US" b="0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keyword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endParaRPr lang="en-US" b="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What are keywords?</a:t>
            </a:r>
            <a:endParaRPr lang="en-US" b="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Keywords (Reserved Words)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010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 has 37 words that are reserved  with special 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meaning (called </a:t>
            </a:r>
            <a:r>
              <a:rPr lang="en-US" sz="2600" b="0" i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keywords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auto, double, int, 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break, else, long, switch, case, 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register, 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char, extern, return, union, const, float, short, unsigned, continue, for, signed, void, default, 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sizeof, volatile, do, if, while, static, _</a:t>
            </a:r>
            <a:r>
              <a:rPr lang="en-US" sz="2600" b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Boolinline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_Complex, restrict, _Imaginary </a:t>
            </a:r>
          </a:p>
          <a:p>
            <a:r>
              <a:rPr lang="en-US" sz="2600" b="0" u="sng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NEVER, EVER 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use these names for variable or function </a:t>
            </a:r>
            <a:r>
              <a:rPr lang="en-US" sz="26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names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If you are lucky, you will get a compilation error</a:t>
            </a:r>
          </a:p>
          <a:p>
            <a:pPr lvl="1"/>
            <a:r>
              <a:rPr lang="en-US" sz="2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If you are not, you’ll get a runtime error</a:t>
            </a:r>
            <a:endParaRPr lang="en-US" sz="2200" b="0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Identifier Rules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Variable names (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Identifiers) 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are case-sensitive, meaning that </a:t>
            </a:r>
            <a:r>
              <a:rPr lang="en-US" sz="3200" b="0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foo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and </a:t>
            </a:r>
            <a:r>
              <a:rPr lang="en-US" sz="3200" b="0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Foo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are not the same variable</a:t>
            </a:r>
          </a:p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It is customary (but not required) to use lower case characters for variable names.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Upper case variable names are </a:t>
            </a:r>
            <a:r>
              <a:rPr lang="en-US" sz="2800" u="sng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by convention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reserved for constant values.</a:t>
            </a:r>
            <a:r>
              <a:rPr lang="en-US" sz="28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However, the compiler won’t care either way</a:t>
            </a:r>
            <a:endParaRPr lang="en-US" sz="2800" b="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The 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compiler 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won’t care either, 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but you should use meaningful variable names so that people can understand your 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code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For example,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for average value, etc.</a:t>
            </a:r>
            <a:endParaRPr lang="en-US" sz="2800" b="0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include simple variables such as (among many others):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Characters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(non-numeric characters)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Floating point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(real numbers)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Double precision floating point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(High precision real numbers)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Integers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(natural numbers)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 complex ones such as 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Arrays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(collection of similar variables)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Strings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(sequence of characters)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Structures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(collection of dissimilar variables)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Unions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(collection of dissimilar variables sharing the same addresses)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Don’t worry if you don’t know what these are. We’ll discuss some of these next – others later in the course.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Computer Memory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brief discussion about computer memory is now warranted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 memory is just a very, very long string of 0s and 1’s that make up “bytes”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(8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bits)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 words (16 bits). 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Each byte has an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– a way to locate it within that  long string.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Called “addressable memory” because we can pinpoint a particular location in the long string of bits, and store/retrieve values in them.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Think of a hotel room in a very large high-rise hotel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43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are various types of simple variables, as we saw before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Those most often used are: 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(for integer)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(for character)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(for floating point decimal number)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(for double precision floating point)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These variables require different amount of memory to hold their values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type of variable determines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how much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memory is to be set aside for it to hold the appropriate value.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Analogy of a garage in a house: golf cart vs.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smart car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vs. regular car vs. Hummer vs. dump truck.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But First … Bits, Bytes and Words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bit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one binary element:    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a string of eight consecutive bits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word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a string of 16 consecutive bits (two back-to-back bytes).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90800" y="3200400"/>
            <a:ext cx="3037615" cy="492443"/>
            <a:chOff x="2590800" y="3200400"/>
            <a:chExt cx="3037615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3352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6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1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4000" y="5105400"/>
            <a:ext cx="6085615" cy="492443"/>
            <a:chOff x="1524000" y="5105400"/>
            <a:chExt cx="6085615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2286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8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91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24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5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96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58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9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410200" y="1676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48400" y="1676400"/>
            <a:ext cx="370615" cy="492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 Basics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 programming languages are all about giving the computer (the processor) instructions on how to manipulate data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Before we discuss the more complex issues in programming, we need to know how data is represented: in its most fundamental way – through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variables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also need to know about some basic manipulations to be done to the data: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operators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677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Arithmetic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Binary arithmetic (base 2) represents numbers as a string of 0’s and 1’s.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be converted to base 10 numbers (decimal).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value of the low bit is multiplied by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(1)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vale of the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bit is multiplied by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(2)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value of the 3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bit is multiplied by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(4)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… the value of the 8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bit is multiplied by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(128)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These numbers are then added together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Therefore, to convert the following bit string into decimal: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(0x1) + (1x2) + (1x4) + (0x8) + (1x16) + (0x32) +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(1x64) + (1x128)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 0 + 2 + 4 + 0 + 16 + 0 + 64 + 128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 214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what would be the value for all 1s in a byte?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57600" y="2514600"/>
            <a:ext cx="3037615" cy="492443"/>
            <a:chOff x="2590800" y="3200400"/>
            <a:chExt cx="3037615" cy="492443"/>
          </a:xfrm>
        </p:grpSpPr>
        <p:sp>
          <p:nvSpPr>
            <p:cNvPr id="5" name="TextBox 4"/>
            <p:cNvSpPr txBox="1"/>
            <p:nvPr/>
          </p:nvSpPr>
          <p:spPr>
            <a:xfrm>
              <a:off x="3352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5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7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1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90800" y="3200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a byte can hold a number between 0 and 255.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about a word (16 bits)?</a:t>
            </a:r>
          </a:p>
          <a:p>
            <a:endParaRPr lang="en-US" dirty="0" smtClean="0">
              <a:solidFill>
                <a:srgbClr val="663300"/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Well, the low byte would hold 255, right, so we can just add that to the high byte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(0x256) + (0x512) + (1x1024) + (0x2048) ….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???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0200" y="3276600"/>
            <a:ext cx="6085615" cy="492443"/>
            <a:chOff x="1524000" y="5105400"/>
            <a:chExt cx="6085615" cy="492443"/>
          </a:xfrm>
        </p:grpSpPr>
        <p:sp>
          <p:nvSpPr>
            <p:cNvPr id="5" name="TextBox 4"/>
            <p:cNvSpPr txBox="1"/>
            <p:nvPr/>
          </p:nvSpPr>
          <p:spPr>
            <a:xfrm>
              <a:off x="2286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7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29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4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8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3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5105400"/>
              <a:ext cx="370615" cy="492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So, a word can go from 0 to 65,535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Converting decimal to binary is a bit more complex.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Done by dividing by 2 and using the carry as the binary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needed here, so we will pass on this.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So, we move on to how to represent the different types of variables …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Integers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Typically used to count whole things, such as iterations in loops, elements of an array and in some special functions.</a:t>
            </a:r>
          </a:p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Not good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for doing math in most applications.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 integer variable is identified by 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keyword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prior to the name of the variable being defined.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More about keywords and declaring /defining variables later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Integer variables have been traditionally represented by one byte (8 bits) or one word (16 bits).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the cheap availability of memory, most integer variables are now at least 16 bits, more likely 32 bits.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But there are also 64 bit integer variables that can be expressly declared.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a 32-bit representation,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can store an integer in the range of -2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31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2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31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-1 (about - 2 billion to +2 billion)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most applications, this limitation won't be a problem.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Unsigned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There exist two types of binary integers: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signed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unsigned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Unsigned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integers are easy – they use all 8 or 16 bits in the byte or word to represent the number.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a byte, the total range is 0 to 255 (00000000 to 11111111).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If a word, the total range is 0 to 65,535 (0000000000000000 to 1111111111111111).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Signed Integers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slightly more complicated, as they can only use 7 or 15 of the bits to represent the number.  The highest bit is used to indicate the sign.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high bit of 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positive number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high bit of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negative number  -   counter intuitive, but more efficient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said that C allows bit-level manipulation. This is one application where bit manipulation can be useful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Signed numbers (cont.)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range of a signed integer in a byte is therefore, -128 to127, remembering that the high bit does not count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Note that the sum is 255!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range of a signed integer in a word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32,768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32,767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Note that the sum is 65,535!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declaration defaults to signed.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need to say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signed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There is no standard – it all depends on the processor and operating system used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However, some </a:t>
            </a:r>
            <a:r>
              <a:rPr lang="en-US" sz="3000" u="sng" dirty="0" smtClean="0">
                <a:solidFill>
                  <a:schemeClr val="tx2">
                    <a:lumMod val="75000"/>
                  </a:schemeClr>
                </a:solidFill>
              </a:rPr>
              <a:t>typical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values: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short int 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16 bits:  -32,768 to  +32,767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unsigned short int 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16 bits:  0 to  +65,535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unsigned int 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32 bits:  0 to  +4,294,967,295 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   32 bits:  -2,147,483,648 to  +2,147,483,647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int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32 bits: -2,147,483,648 to  +2,147,483,647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There is also a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with 64 bits in size</a:t>
            </a:r>
          </a:p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algebra, we use symbols – typically non-numeric characters – to represent numbers that are either unknown or changeable.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refer to these as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variables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 + 10 = 15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the above equation, x is a variable that can hold only one value to make the equality true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 = 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Characters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Characters are an odd thing.  They are actually integers but mapped into characters through a table called the American Standard Code for Information Interchange Table (ASCII).</a:t>
            </a:r>
          </a:p>
          <a:p>
            <a:pPr lvl="1"/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</a:rPr>
              <a:t>The ASCII table can be found </a:t>
            </a: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here</a:t>
            </a: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In the ASCII table, a 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 takes up 1 byte (8 bits)</a:t>
            </a:r>
          </a:p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 can be treated as signed integers ranging from -128 to 127</a:t>
            </a:r>
          </a:p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Only some represent printable characters(32 through 126 are normal characters)</a:t>
            </a:r>
          </a:p>
          <a:p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</a:rPr>
              <a:t>There is an extended ASCII table for more symbols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stores a “non-computable” value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stored internally as an integer number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this means is that it stores a letter, a (non-computable) digit, or pretty much anything else you can type on the keyboard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Note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will NOT store multiple characters 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that's known as a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and we'll deal with strings later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Real Numbers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Real numbers are used in arithmetic computations.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They represent the decimal point as the separator between wholes and fractions in a real number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Two numbers separated by a decimal point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They are what we traditionally think of numbers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is called 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floating point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because it changes location as the calculations dictate.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Real number variables are identified by the keywords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double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both store real numbers (a number with a decimal point)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difference between the two is mainly the level of precision obtainable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accurate to about 6 or 7 digits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accurate to about 13 digits and can store much larger numbers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 is said to be heavily typed.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order to use variables, you must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declare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your variables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ahead of time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declaration is a statement that tells the computer (the compiler, actually) that I want to have a variable of a particular type with a particular name.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please allocate a memory location of the appropriate size for this variable, and map 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its address to the name of the variable I gave you so I don’t have to bother knowing its address.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Suppose that I want to keep track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the number of miles travelled during a road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trip.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 want to define a variable that stores this as an integer value.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At the beginning of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function,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 write a C statement as follows: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will then be memory space somewhere in memory accessed through the variable named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where the program can store the number of miles travelled in integer form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number can be assigned 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written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),  retrieved 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read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as well as updated later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can be accessed by simply referring to it as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 a computation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Declaring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are therefore declared through a C statement that indicates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type of variable it is to be and the name we wish to give it.  For example,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name;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Several variables of the same type can be placed in the same line of code.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n;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can also be initialized when being declared.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var1 = 30, n=10, x, 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Initialization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optional, but sometimes important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Using Variables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Note that in C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all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variables must be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declared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before being used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at the top of the function, in our case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Else, a compilation error will result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is different from many other languages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LISP and Python, for example,  do not require declaring and typing variables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Constants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Sometime you want to use values that have special meaning and won't change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... and be relatively easy to change throughout the program source code.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these cases we can define constants using 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re-processor directive. For example,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If you write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#define PI 3.1415926535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everywhere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appears, the preprocessor will replace it with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prior to compilation.</a:t>
            </a:r>
            <a:endParaRPr lang="en-US" dirty="0" smtClean="0">
              <a:cs typeface="Courier New" pitchFamily="49" charset="0"/>
            </a:endParaRP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other equations such as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 = x + 5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have two co-dependent variables that are not as constrained as before.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 can take any value and y will take a value dependent on the value of x.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both cases, the variables are abstract symbols that can be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assigned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values to hold temporarily or permanently.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Constants (cont.)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Note that a common mistake is to use the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assignment operator (=)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set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preprocessor directive values: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#define MY_CONST = 50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preprocessor would replace occurrences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MY_CONST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literally with </a:t>
            </a:r>
          </a:p>
          <a:p>
            <a:pPr algn="ctr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50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Which, of course, is meaningless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do NOT use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operator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Constants (cont.)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 course, one can also use variables and set their value to a fixed number that doesn’t change throughout the program.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However, that would be more expensive than using the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preprocessor directive.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Takes more memory.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Overhead involved in indexing the variable and retrieving it from memory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Operators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“Operators“ perform basic functions on data.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 has several primitive operators that are already defined in the language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already discussed the assignment = operator.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assigns a value to a variable by using the = symbol. For example, the variable sum acquires the value of the sum on its right hand side (37).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17 + 2 + 6 + 12;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Others that come to mind are the mathematical operators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+, -. *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But there are many others that we’ll discuss first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Assignment </a:t>
            </a:r>
            <a:r>
              <a:rPr lang="en-US" dirty="0" smtClean="0">
                <a:solidFill>
                  <a:srgbClr val="C00000"/>
                </a:solidFill>
              </a:rPr>
              <a:t>Operator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is the most important and most extensively used operator in C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So, forgive the repetition.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assignment operator: “=“  assigns a value to a variable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Note that the assignment operator = does not imply equality!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Another operator (==) is used to test for equality of two values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Assignment Operator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 an example, if one writes</a:t>
            </a:r>
          </a:p>
          <a:p>
            <a:pPr marL="533400" indent="-533400"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20;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33400" indent="-53340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Then the variable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will take on the value of 20</a:t>
            </a:r>
          </a:p>
          <a:p>
            <a:pPr marL="533400" indent="-533400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result of arithmetic expressions can also be stored into variables</a:t>
            </a:r>
          </a:p>
          <a:p>
            <a:pPr marL="533400" indent="-53340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num_miles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20*10</a:t>
            </a:r>
          </a:p>
          <a:p>
            <a:pPr marL="533400" indent="-533400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So can the values returned by a function call (later)</a:t>
            </a:r>
          </a:p>
          <a:p>
            <a:pPr marL="533400" indent="-533400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Arithmetic Operators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924800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 has many mathematical operators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+ is addition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- is subtraction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* is multiplication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/ is division (since most keyboards don't have a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÷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key)</a:t>
            </a:r>
          </a:p>
          <a:p>
            <a:pPr lvl="1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() are parentheses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Addition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Simple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+ b + c + d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Where the variables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a, b, c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already have assigned values.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Note: spaces between characters is NOT required, but recommended for ease of reading.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a+b+c+d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the same thing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Subtraction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Equally simple: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– b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Where a and b are variables with values already assigned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Or, given the meaninglessness of spaces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a-b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Multiplication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Equally simple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* b * c * 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And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a*b*c*d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Note that the addition, subtraction and multiplication operators apply identically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, 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variable types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Not so division …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Floating Point Division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is floating point division and integer division.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Floating point division is also simple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/ b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Assuming variables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are floating point variables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Same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a/b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The result is a floating point (double precision) value assignable to a variable of the corresponding type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Equality vs. Assignment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Before continuing, we must clarify the dual roles played by the = sign in algebra.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role of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equality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can enforce a constraint on a variable and can determine whether an expression satisfies the constraint or not.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example, if x already holds the value of 10: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 = 9 would evaluate to false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 = 10 would evaluate to true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Integer Division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Then there is integer division. Not so simple.  There are two of them: division and mod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Division on integers doesn't work like one might expect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Integer division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truncates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everything after the decimal place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floating point math, 11.0/4.0 would be 2.75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integer math, 11/4 is 2, because everything after the decimal place gets chopped off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mod (%) operator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 is the second type of integer division.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Implemented by the % operator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returns the remainder in a division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11 divided by 4 is 2 with a remainder of 3 in elementary school division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Thus 11%4 is 3 (the value of the remainder)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 is actually a very useful operator because the result will never be greater than the denominator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will see more about this later this semester.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Arithmetic Operator Precedence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operators have precedence rules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Anything within parentheses () is always evaluated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* and / have equal precedence and are evaluated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+ and - have equal precedence and are evaluated left to right, but have lower precedence than * and /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3 - 4 * 5 + 6 is equal to 3 - 20 + 6 which is equal to -17 + 6 which is equal to -11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Tip: ALWAYS use parenthesis … ALWAYS!!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Boolean Operators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Boolean value is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C, 0 is false and any non-zero number is true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are three Boolean operators that take Boolean values as operands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AND: &amp;&amp; – True if and only if both arguments are true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OR: || – True if either argument is true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NOT: ! – Inverts the truth value of its only argument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Boolean operators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result of Boolean operators are frequently expressed with truth tables</a:t>
            </a:r>
          </a:p>
        </p:txBody>
      </p:sp>
      <p:graphicFrame>
        <p:nvGraphicFramePr>
          <p:cNvPr id="192516" name="Group 4"/>
          <p:cNvGraphicFramePr>
            <a:graphicFrameLocks noGrp="1"/>
          </p:cNvGraphicFramePr>
          <p:nvPr>
            <p:ph sz="quarter" idx="2"/>
          </p:nvPr>
        </p:nvGraphicFramePr>
        <p:xfrm>
          <a:off x="4648200" y="1981200"/>
          <a:ext cx="3810000" cy="18288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 &amp;&amp;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2542" name="Group 30"/>
          <p:cNvGraphicFramePr>
            <a:graphicFrameLocks noGrp="1"/>
          </p:cNvGraphicFramePr>
          <p:nvPr>
            <p:ph sz="quarter" idx="3"/>
          </p:nvPr>
        </p:nvGraphicFramePr>
        <p:xfrm>
          <a:off x="4648200" y="4114800"/>
          <a:ext cx="3810000" cy="1981201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 ||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2568" name="Group 56"/>
          <p:cNvGraphicFramePr>
            <a:graphicFrameLocks noGrp="1"/>
          </p:cNvGraphicFramePr>
          <p:nvPr/>
        </p:nvGraphicFramePr>
        <p:xfrm>
          <a:off x="1371600" y="4191000"/>
          <a:ext cx="1905000" cy="109728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!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Other Boolean Operators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is the equality operator.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Do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confuse with the assignment operator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   &lt;=   &gt;   &gt;=   These are self explanatory.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!=  This is the inequality operator.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Increment/Decrement </a:t>
            </a:r>
            <a:r>
              <a:rPr lang="en-US" dirty="0">
                <a:solidFill>
                  <a:srgbClr val="C00000"/>
                </a:solidFill>
              </a:rPr>
              <a:t>Operators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Unary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increment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decrement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operators increment and decrement the value of an integer variable by 1.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are the operators.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Placed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variable, they are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pre-increment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pre-decrement: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value is incremented or decremented before it is used in the expression in which it appears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Placed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after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the variable,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they are known as the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post-increment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post-decrement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operators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a++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value of the variable is incremented or decremented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after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it is used in the expression in which it appears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will now see our second small C program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main()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{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int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c=5;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c++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5 5 6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Inc/Decrement Operators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Another Example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main() 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{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int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c=5;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++c);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printf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(“%d ”, 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5 6 6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Equality vs. Assignment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Furthermore, as we saw before, if the value of x has not yet been set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 + 5 = 10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Constrains the value of x to be only 5 if the equality is to evaluate to true (i.e., the constraint is to become satisfied)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I/O Operators - Printing to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Printing to screen is the most basic output function in C (in any programming language, actually).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 we saw in the first HW assignment,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our operator that we most commonly use to print to screen.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argument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printf(),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that within its parentheses), is composed of two general parts: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That enclosed in quotation marks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That which follows the closing quotation marks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we wish to print out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literals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(just as stated), we merely put the desired string inside the quote marks.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is what you did for “Hello Earth” in HW #1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simply printed Hello Earth.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did use 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instruct it to go to the next line immediately upon encountering this symbol.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an escape character that tells it not to print the subsequent n but that it has special meaning.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More about escape characters later.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820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also be used to print the values of variables, even to actually compute an equation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inside the quote marks indicates that you want to print out a variable to the screen.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character immediately following it (e.g.,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indicates the type of variable it is to print to screen.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name of the variable to be printed is stated after the closing quotation mark and a comma. 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example, </a:t>
            </a:r>
          </a:p>
          <a:p>
            <a:pPr lvl="1" algn="ctr">
              <a:buFontTx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printf("Number of miles: %d",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num_miles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will print out the contents of an integer variable</a:t>
            </a:r>
          </a:p>
          <a:p>
            <a:pPr algn="ctr">
              <a:buFontTx/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Number of miles: 20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Multiple variables can be printed from the same printf() call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printf(“%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d%f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”, var1, var2);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corresponds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and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 corresponds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However, they must be of the correct type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are printed using </a:t>
            </a: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as follows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use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use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use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%f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use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%lf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 can print multiple variables on the same line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("x = %d, y = %lf\n", x, y);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Would print something along the lines of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x = 5, y = 2.400000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Printing Variables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floating point numbers, you can specify the number of digits that get printed past the decimal point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Put a decimal point followed by a number between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lf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("y = %.3lf\n", y);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Would print something along the lines of: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y = 12.345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I/O Operators </a:t>
            </a:r>
            <a:r>
              <a:rPr lang="en-US" dirty="0" smtClean="0">
                <a:solidFill>
                  <a:srgbClr val="C00000"/>
                </a:solidFill>
              </a:rPr>
              <a:t>- Reading from the Keyboard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 also provides a basic operator to read from the keyboard entries by a user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operator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does this.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is similar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many ways,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but it does not accept literals, as it does not print out anything.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pauses execution to await an entry from the keyboard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Once entered, the value needs to be stored somewhere … like in a variable.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You’ll need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for your second HW assignment,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scanf() 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Example: Read an integer  value from the keyboard and store it in the pre-defined variable x</a:t>
            </a:r>
          </a:p>
          <a:p>
            <a:pPr marL="457200" lvl="1" indent="0" algn="ctr"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scanf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("%d", &amp;x);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"%d"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is the </a:t>
            </a:r>
            <a:r>
              <a:rPr lang="en-US" sz="2800" u="sng" dirty="0" smtClean="0">
                <a:solidFill>
                  <a:schemeClr val="accent1">
                    <a:lumMod val="50000"/>
                  </a:schemeClr>
                </a:solidFill>
              </a:rPr>
              <a:t>format string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and tells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what type of data it should be reading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&amp;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before the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means that we're telling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scanf()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 location of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 That way,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scanf()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knows where to put the integer that it read.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 is one of the oddities of C (there are many!).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scanf() 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format string for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works the same way as the format string for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%lf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%c - char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There are many others, but most of the others aren't used commonly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Elementary Strings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Strings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are collections of characters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string literal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enclosed in quotation marks, like so: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"This is a string literal"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Strings can be read from the user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scanf()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printed to the screen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printf()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will discuss strings more extensively later when you are ready to understand them better.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However, we discuss them here briefly because we will need to use them soon.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Equality vs. Assignment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second role of = is to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assign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values to variables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 the value of a variable has not been assigned, or if it is to be revised, = can be used to assign a value to a variable.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example,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 = 10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be said to assign the value of 10 to the variable x.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Strings (cont.)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declare a variable that can hold a string: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char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[128];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the name of the string variable. It is set by the programmer.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Don’t worry too much about the brackets. We will see that when we get to arrays later this semester.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128 is the maximum size of the string (including the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null terminator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a special character which indicates the end of the string)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Strings (cont.)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read a string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use the format specifier %s like so: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scanf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("%s",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Notice that there is no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&amp;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before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Strings are the only thing you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scanf()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without needing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&amp;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Say we enter “Hello” as the value of the string set to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Don’t worry yet as to how to do that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Strings (cont.)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print strings 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use the format specifier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like so: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printf(“The string is %s\n",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result printed will be: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The string is Hello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Strings will be covered in much more depth later in the course when we learn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about arrays and pointers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is just to allow to use them in an elementary fashion for now.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Equality vs.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C, there are two different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operators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accomplish the two roles: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 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assignment operator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– Sets the value of a variable on the left to the value on the right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== 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equality operator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which returns T or F if the expression on the left evaluates to the same as the expression on the right (or not).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Back to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1600200"/>
            <a:ext cx="860185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Computers cannot deal with abstract concepts such as the algebraic variables.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must be more concrete than that.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Variables in computers, therefore, are locations in memory used to store and retrieve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values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that your program can manipulate.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Computer memory is said to be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allocated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to a variable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mapping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between the memory location (called its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 and the variable name is created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Setting and changing the values of variables is typically the most fundamental element of computer programming.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4520</TotalTime>
  <Words>4574</Words>
  <Application>Microsoft Office PowerPoint</Application>
  <PresentationFormat>On-screen Show (4:3)</PresentationFormat>
  <Paragraphs>605</Paragraphs>
  <Slides>72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 COP 3223  Slide Set #2 – C Basics   Variables, Constants, Operators, Functions</vt:lpstr>
      <vt:lpstr>C Basics</vt:lpstr>
      <vt:lpstr>Variables</vt:lpstr>
      <vt:lpstr>Variables</vt:lpstr>
      <vt:lpstr>Equality vs. Assignment</vt:lpstr>
      <vt:lpstr>Equality vs. Assignment</vt:lpstr>
      <vt:lpstr>Equality vs. Assignment</vt:lpstr>
      <vt:lpstr>Equality vs. Assignment</vt:lpstr>
      <vt:lpstr>Back to Variables</vt:lpstr>
      <vt:lpstr>Variables</vt:lpstr>
      <vt:lpstr>Local Variables</vt:lpstr>
      <vt:lpstr>Global Variables</vt:lpstr>
      <vt:lpstr>Variable Names</vt:lpstr>
      <vt:lpstr>Keywords (Reserved Words)</vt:lpstr>
      <vt:lpstr>Identifier Rules</vt:lpstr>
      <vt:lpstr>Variable Types</vt:lpstr>
      <vt:lpstr>Computer Memory</vt:lpstr>
      <vt:lpstr>Variable Types</vt:lpstr>
      <vt:lpstr>But First … Bits, Bytes and Words</vt:lpstr>
      <vt:lpstr>Binary Arithmetic</vt:lpstr>
      <vt:lpstr>Binary Arithmetic</vt:lpstr>
      <vt:lpstr>Binary Arithmetic</vt:lpstr>
      <vt:lpstr>Binary Arithmetic</vt:lpstr>
      <vt:lpstr>Integers</vt:lpstr>
      <vt:lpstr>int</vt:lpstr>
      <vt:lpstr>Unsigned int</vt:lpstr>
      <vt:lpstr>Signed Integers</vt:lpstr>
      <vt:lpstr>Signed numbers (cont.)</vt:lpstr>
      <vt:lpstr>int</vt:lpstr>
      <vt:lpstr>Characters</vt:lpstr>
      <vt:lpstr>char</vt:lpstr>
      <vt:lpstr>Real Numbers</vt:lpstr>
      <vt:lpstr>float and double</vt:lpstr>
      <vt:lpstr>Declaring Variables</vt:lpstr>
      <vt:lpstr>Declaring Variables</vt:lpstr>
      <vt:lpstr>Declaring Variables</vt:lpstr>
      <vt:lpstr>Declaring Variables</vt:lpstr>
      <vt:lpstr>Using Variables</vt:lpstr>
      <vt:lpstr>Constants</vt:lpstr>
      <vt:lpstr>Constants (cont.)</vt:lpstr>
      <vt:lpstr>Constants (cont.)</vt:lpstr>
      <vt:lpstr>Operators</vt:lpstr>
      <vt:lpstr>The Assignment Operator</vt:lpstr>
      <vt:lpstr>The Assignment Operator</vt:lpstr>
      <vt:lpstr>Arithmetic Operators</vt:lpstr>
      <vt:lpstr>Addition</vt:lpstr>
      <vt:lpstr>Subtraction</vt:lpstr>
      <vt:lpstr>Multiplication</vt:lpstr>
      <vt:lpstr>Floating Point Division</vt:lpstr>
      <vt:lpstr>Integer Division</vt:lpstr>
      <vt:lpstr>The mod (%) operator</vt:lpstr>
      <vt:lpstr>Arithmetic Operator Precedence</vt:lpstr>
      <vt:lpstr>Boolean Operators</vt:lpstr>
      <vt:lpstr>Boolean operators</vt:lpstr>
      <vt:lpstr>Other Boolean Operators</vt:lpstr>
      <vt:lpstr>The Increment/Decrement Operators</vt:lpstr>
      <vt:lpstr>The Inc/Decrement Operators</vt:lpstr>
      <vt:lpstr>The Inc/Decrement Operators</vt:lpstr>
      <vt:lpstr>The Inc/Decrement Operators</vt:lpstr>
      <vt:lpstr>I/O Operators - Printing to Screen</vt:lpstr>
      <vt:lpstr>printf()</vt:lpstr>
      <vt:lpstr>printf()</vt:lpstr>
      <vt:lpstr>printf()</vt:lpstr>
      <vt:lpstr>printf()</vt:lpstr>
      <vt:lpstr>Printing Variables</vt:lpstr>
      <vt:lpstr>I/O Operators - Reading from the Keyboard</vt:lpstr>
      <vt:lpstr>scanf() </vt:lpstr>
      <vt:lpstr>scanf() </vt:lpstr>
      <vt:lpstr>Elementary Strings</vt:lpstr>
      <vt:lpstr>Strings (cont.)</vt:lpstr>
      <vt:lpstr>Strings (cont.)</vt:lpstr>
      <vt:lpstr>Strings (cont.)</vt:lpstr>
    </vt:vector>
  </TitlesOfParts>
  <Company>UNiversity of Central Florida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SAS to Create Dynamic Web Sites</dc:title>
  <dc:creator>slandrew</dc:creator>
  <cp:lastModifiedBy>Avelino</cp:lastModifiedBy>
  <cp:revision>213</cp:revision>
  <cp:lastPrinted>1601-01-01T00:00:00Z</cp:lastPrinted>
  <dcterms:created xsi:type="dcterms:W3CDTF">2002-07-12T16:50:49Z</dcterms:created>
  <dcterms:modified xsi:type="dcterms:W3CDTF">2016-01-31T16:53:39Z</dcterms:modified>
</cp:coreProperties>
</file>