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62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_rels/notesSlide6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8.xml" ContentType="application/vnd.openxmlformats-officedocument.presentationml.slide+xml"/>
  <Override PartName="/ppt/slides/slide66.xml" ContentType="application/vnd.openxmlformats-officedocument.presentationml.slide+xml"/>
  <Override PartName="/ppt/slides/slide63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0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51.xml" ContentType="application/vnd.openxmlformats-officedocument.presentationml.slide+xml"/>
  <Override PartName="/ppt/slides/slide44.xml" ContentType="application/vnd.openxmlformats-officedocument.presentationml.slide+xml"/>
  <Override PartName="/ppt/slides/slide6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3.xml" ContentType="application/vnd.openxmlformats-officedocument.presentationml.slide+xml"/>
  <Override PartName="/ppt/slides/slide61.xml" ContentType="application/vnd.openxmlformats-officedocument.presentationml.slide+xml"/>
  <Override PartName="/ppt/slides/_rels/slide65.xml.rels" ContentType="application/vnd.openxmlformats-package.relationships+xml"/>
  <Override PartName="/ppt/slides/_rels/slide62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64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7.xml.rels" ContentType="application/vnd.openxmlformats-package.relationships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6.xml.rels" ContentType="application/vnd.openxmlformats-package.relationships+xml"/>
  <Override PartName="/ppt/slides/_rels/slide50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68.xml.rels" ContentType="application/vnd.openxmlformats-package.relationships+xml"/>
  <Override PartName="/ppt/slides/_rels/slide32.xml.rels" ContentType="application/vnd.openxmlformats-package.relationships+xml"/>
  <Override PartName="/ppt/slides/_rels/slide51.xml.rels" ContentType="application/vnd.openxmlformats-package.relationships+xml"/>
  <Override PartName="/ppt/slides/_rels/slide29.xml.rels" ContentType="application/vnd.openxmlformats-package.relationships+xml"/>
  <Override PartName="/ppt/slides/_rels/slide31.xml.rels" ContentType="application/vnd.openxmlformats-package.relationships+xml"/>
  <Override PartName="/ppt/slides/_rels/slide61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48.xml.rels" ContentType="application/vnd.openxmlformats-package.relationships+xml"/>
  <Override PartName="/ppt/slides/_rels/slide21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63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12.xml.rels" ContentType="application/vnd.openxmlformats-package.relationships+xml"/>
  <Override PartName="/ppt/slides/_rels/slide67.xml.rels" ContentType="application/vnd.openxmlformats-package.relationships+xml"/>
  <Override PartName="/ppt/slides/_rels/slide66.xml.rels" ContentType="application/vnd.openxmlformats-package.relationships+xml"/>
  <Override PartName="/ppt/slides/_rels/slide20.xml.rels" ContentType="application/vnd.openxmlformats-package.relationships+xml"/>
  <Override PartName="/ppt/slides/_rels/slide15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8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5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59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1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4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52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67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2.xml" ContentType="application/vnd.openxmlformats-officedocument.presentationml.slide+xml"/>
  <Override PartName="/ppt/slides/slide11.xml" ContentType="application/vnd.openxmlformats-officedocument.presentationml.slide+xml"/>
  <Override PartName="/ppt/slides/slide53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65.xml" ContentType="application/vnd.openxmlformats-officedocument.presentationml.slide+xml"/>
  <Override PartName="/ppt/slides/slide60.xml" ContentType="application/vnd.openxmlformats-officedocument.presentationml.slide+xml"/>
  <Override PartName="/ppt/slides/slide22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</p:sldIdLst>
  <p:sldSz cx="9144000" cy="6858000"/>
  <p:notesSz cx="6858000" cy="9296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6160B3A-5BAA-46F6-B477-EAC28D5BC770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4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A860811-D09C-4A20-8DAA-EED37AD84B37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2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173C8CC9-D498-426C-8420-B578CC48E750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4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77140C1-6770-4D87-84D4-607FAF67C3D0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6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4895C79D-F050-4B80-B886-097F9DB02D9A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8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7441F2E6-3C01-47C4-B76B-42590B2708F3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0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CB18970E-A76A-444E-96F5-D329FA6917A4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2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C00E20CB-1432-4EAB-98A6-E9FD8B22861A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4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3F488C27-00A9-47A4-9510-395B498A9CA8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6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BA083C72-95F4-41B8-AA35-55365E172F75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8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77B9BD11-F0AF-4D61-ADF7-ACEC64F3975D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6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6CC5C311-FC5D-4AE4-B7AB-B64F1CBA611E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0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5715F4BC-5459-46AA-A713-C1FF5FC763E7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2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0CB52CDE-FD83-4EB2-B3A3-E2616E5093DD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4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286C4D0-BC0C-44B8-AD24-37E02D72CFC6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6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4D25DF7-C555-4C76-B45B-F8499E980247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8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D876180-84F1-4484-88B7-673C1A2CC36B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0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C801A555-8747-434B-BB2B-42764B7B07A7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2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3F3F2533-521A-4420-AAC7-F8DF32704676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4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4EC22B61-DB6B-4FA0-85E5-1DEC0637D4F2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8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57626923-0C27-4426-83B1-61B7780F2AA7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6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E428CB1C-FE80-43BB-9B0C-34FAB2D90A10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8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8F109CFA-F6FD-4EBC-9D2A-0A98B8D78BBD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0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80028D65-9F8D-4CCD-A834-28F57F2A46E8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2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DA52C170-FDA0-4FFD-A9AD-A74704106112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4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790D8B9A-3EEE-494A-80A6-0F453E46FD30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0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613C5087-F573-4511-862C-5DA283B96949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6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AB4CE95-3933-479D-A6C2-568485312F1B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8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F0057511-E46A-43FB-8166-4881588C2050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0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75EFCF9C-29EE-4E4F-80D5-99C22FEA3555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2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0D63DF4F-96F4-4217-A797-0FBB00207CD2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4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542D3072-04F8-49F9-98E2-2EA160D63BAE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2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004859D8-0DED-4D9A-AA12-BC1C7744FCDB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6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1C0326E-3CBF-4B08-B849-6E96C308B452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8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44A2DB2-2764-4053-AFD0-238A8E30119C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0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2C4D925-BC77-4395-A114-1D13358CF598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2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AC34967-CF65-453D-BF24-1AE0954A8EC5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4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024795F-FE8F-4FBC-AF76-35AE1E2B3DAF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6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F16E20F9-CE8C-49F9-9C13-E88057440DCE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8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D1816A81-328F-4BC1-A883-E1F67CF163DB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4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307268FE-84F7-4712-98F8-CEC8AB9594B9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0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541C1386-172D-4393-8DED-A97FE3E1006A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2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A71196B6-771B-4406-8B46-CC01447D62F7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6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AFA635E6-33A4-4193-945C-B6632623D710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8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CC496821-3135-4073-A867-9B34D36DF38A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7760" cy="4189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0" name="CustomShape 2"/>
          <p:cNvSpPr/>
          <p:nvPr/>
        </p:nvSpPr>
        <p:spPr>
          <a:xfrm>
            <a:off x="3886200" y="883908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629A0E4A-B2D0-4FFF-96AA-17EE1776AD73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10080" y="6134040"/>
            <a:ext cx="3711600" cy="657360"/>
          </a:xfrm>
          <a:prstGeom prst="rect">
            <a:avLst/>
          </a:prstGeom>
          <a:ln w="9360">
            <a:noFill/>
          </a:ln>
        </p:spPr>
      </p:pic>
      <p:pic>
        <p:nvPicPr>
          <p:cNvPr id="1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6840" y="6145200"/>
            <a:ext cx="3864240" cy="633600"/>
          </a:xfrm>
          <a:prstGeom prst="rect">
            <a:avLst/>
          </a:prstGeom>
          <a:ln w="9360">
            <a:noFill/>
          </a:ln>
        </p:spPr>
      </p:pic>
      <p:sp>
        <p:nvSpPr>
          <p:cNvPr id="2" name="CustomShape 1"/>
          <p:cNvSpPr/>
          <p:nvPr/>
        </p:nvSpPr>
        <p:spPr>
          <a:xfrm>
            <a:off x="838080" y="0"/>
            <a:ext cx="8075880" cy="4874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3" name="CustomShape 2"/>
          <p:cNvSpPr/>
          <p:nvPr/>
        </p:nvSpPr>
        <p:spPr>
          <a:xfrm>
            <a:off x="0" y="4114800"/>
            <a:ext cx="3275280" cy="4874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" name="CustomShape 3"/>
          <p:cNvSpPr/>
          <p:nvPr/>
        </p:nvSpPr>
        <p:spPr>
          <a:xfrm>
            <a:off x="4510080" y="1193760"/>
            <a:ext cx="4649760" cy="5707080"/>
          </a:xfrm>
          <a:prstGeom prst="rect">
            <a:avLst/>
          </a:prstGeom>
          <a:gradFill>
            <a:gsLst>
              <a:gs pos="0">
                <a:srgbClr val="bd922a"/>
              </a:gs>
              <a:gs pos="100000">
                <a:srgbClr val="fbe4ae"/>
              </a:gs>
            </a:gsLst>
            <a:lin ang="18900000"/>
          </a:gradFill>
          <a:ln w="12600">
            <a:noFill/>
          </a:ln>
        </p:spPr>
      </p:sp>
      <p:pic>
        <p:nvPicPr>
          <p:cNvPr id="5" name="Picture 5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771560" y="123840"/>
            <a:ext cx="5580360" cy="912960"/>
          </a:xfrm>
          <a:prstGeom prst="rect">
            <a:avLst/>
          </a:prstGeom>
          <a:ln w="9360">
            <a:noFill/>
          </a:ln>
        </p:spPr>
      </p:pic>
      <p:pic>
        <p:nvPicPr>
          <p:cNvPr id="6" name="Picture 2074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5261040"/>
            <a:ext cx="9315720" cy="1643040"/>
          </a:xfrm>
          <a:prstGeom prst="rect">
            <a:avLst/>
          </a:prstGeom>
          <a:ln w="9360">
            <a:noFill/>
          </a:ln>
        </p:spPr>
      </p:pic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10080" y="6134040"/>
            <a:ext cx="3711600" cy="657360"/>
          </a:xfrm>
          <a:prstGeom prst="rect">
            <a:avLst/>
          </a:prstGeom>
          <a:ln w="9360">
            <a:noFill/>
          </a:ln>
        </p:spPr>
      </p:pic>
      <p:pic>
        <p:nvPicPr>
          <p:cNvPr id="44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6840" y="6145200"/>
            <a:ext cx="3864240" cy="633600"/>
          </a:xfrm>
          <a:prstGeom prst="rect">
            <a:avLst/>
          </a:prstGeom>
          <a:ln w="936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1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10080" y="6134040"/>
            <a:ext cx="3711600" cy="657360"/>
          </a:xfrm>
          <a:prstGeom prst="rect">
            <a:avLst/>
          </a:prstGeom>
          <a:ln w="9360">
            <a:noFill/>
          </a:ln>
        </p:spPr>
      </p:pic>
      <p:pic>
        <p:nvPicPr>
          <p:cNvPr id="82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6840" y="6145200"/>
            <a:ext cx="3864240" cy="633600"/>
          </a:xfrm>
          <a:prstGeom prst="rect">
            <a:avLst/>
          </a:prstGeom>
          <a:ln w="9360"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85800" y="1523880"/>
            <a:ext cx="7770960" cy="396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/>
          </a:p>
          <a:p>
            <a:r>
              <a:rPr b="1" lang="en-US" sz="4400">
                <a:solidFill>
                  <a:srgbClr val="10243e"/>
                </a:solidFill>
                <a:latin typeface="Calibri"/>
              </a:rPr>
              <a:t>COP 3223</a:t>
            </a:r>
            <a:endParaRPr/>
          </a:p>
          <a:p>
            <a:endParaRPr/>
          </a:p>
          <a:p>
            <a:r>
              <a:rPr b="1" lang="en-US" sz="4400">
                <a:solidFill>
                  <a:srgbClr val="254061"/>
                </a:solidFill>
                <a:latin typeface="Calibri"/>
              </a:rPr>
              <a:t>Slide Set #2 – C Basics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254061"/>
                </a:solidFill>
                <a:latin typeface="Calibri"/>
              </a:rPr>
              <a:t> </a:t>
            </a:r>
            <a:r>
              <a:rPr b="1" lang="en-US" sz="4400">
                <a:solidFill>
                  <a:srgbClr val="254061"/>
                </a:solidFill>
                <a:latin typeface="Calibri"/>
              </a:rPr>
              <a:t>Variables, Constants, Operators, Functions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Variables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457200" y="1752480"/>
            <a:ext cx="8304480" cy="457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If you remember, </a:t>
            </a:r>
            <a:r>
              <a:rPr i="1" lang="en-US" sz="3200">
                <a:solidFill>
                  <a:srgbClr val="254061"/>
                </a:solidFill>
                <a:latin typeface="Calibri"/>
              </a:rPr>
              <a:t>scope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 means the extent of the validity of specifications related to a program with regards to parts of the program.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US" sz="2800">
                <a:solidFill>
                  <a:srgbClr val="254061"/>
                </a:solidFill>
                <a:latin typeface="Calibri"/>
              </a:rPr>
              <a:t>In other words, in what parts of the program are these specifications valid?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Variables can have several different “scopes”. However, for now, the main ones are: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i="1" lang="en-US" sz="2800">
                <a:solidFill>
                  <a:srgbClr val="254061"/>
                </a:solidFill>
                <a:latin typeface="Calibri"/>
              </a:rPr>
              <a:t>Local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i="1" lang="en-US" sz="2800">
                <a:solidFill>
                  <a:srgbClr val="254061"/>
                </a:solidFill>
                <a:latin typeface="Calibri"/>
              </a:rPr>
              <a:t>Global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Local Variables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549720" y="1372680"/>
            <a:ext cx="7770960" cy="411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… 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are the most common of all variables.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Local variables are only recognized within the block of code in which they are defined.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The system “forgets” the variable once the block of code in where they are defined exits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It is important to know what the program does with the memory allocated to that variable once its scope exits.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The memory that had been allocated to that variable automatically returns to the “free memory stack” for use by the program later when needed.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Global Variables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254061"/>
                </a:solidFill>
                <a:latin typeface="Calibri"/>
              </a:rPr>
              <a:t>Global variables are valid </a:t>
            </a:r>
            <a:r>
              <a:rPr lang="en-US" sz="2000" u="sng">
                <a:solidFill>
                  <a:srgbClr val="254061"/>
                </a:solidFill>
                <a:latin typeface="Calibri"/>
              </a:rPr>
              <a:t>everywhere</a:t>
            </a:r>
            <a:r>
              <a:rPr lang="en-US" sz="2000">
                <a:solidFill>
                  <a:srgbClr val="254061"/>
                </a:solidFill>
                <a:latin typeface="Calibri"/>
              </a:rPr>
              <a:t> in the program (not totally true, but at least for now).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254061"/>
                </a:solidFill>
                <a:latin typeface="Calibri"/>
              </a:rPr>
              <a:t>should be defined outside of any specific block of code.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254061"/>
                </a:solidFill>
                <a:latin typeface="Calibri"/>
              </a:rPr>
              <a:t>Typically at the beginning of the source code.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254061"/>
                </a:solidFill>
                <a:latin typeface="Calibri"/>
              </a:rPr>
              <a:t>In general, local variables are preferred strongly over global variables.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254061"/>
                </a:solidFill>
                <a:latin typeface="Calibri"/>
              </a:rPr>
              <a:t>They are less dangerous because of the risk of another part of the program changing it unintentionally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254061"/>
                </a:solidFill>
                <a:latin typeface="Calibri"/>
              </a:rPr>
              <a:t>However, there are situations that do call for global variables, so they are useful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254061"/>
                </a:solidFill>
                <a:latin typeface="Calibri"/>
              </a:rPr>
              <a:t>For the first part of this course, always use local variables (under penalty of loss of credit)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Variable Types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Can include simple variables such as (among many others):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i="1" lang="en-US" sz="2800">
                <a:solidFill>
                  <a:srgbClr val="254061"/>
                </a:solidFill>
                <a:latin typeface="Calibri"/>
              </a:rPr>
              <a:t>Characters </a:t>
            </a:r>
            <a:r>
              <a:rPr lang="en-US" sz="2800">
                <a:solidFill>
                  <a:srgbClr val="254061"/>
                </a:solidFill>
                <a:latin typeface="Calibri"/>
              </a:rPr>
              <a:t>(non-numeric characters)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i="1" lang="en-US" sz="2800">
                <a:solidFill>
                  <a:srgbClr val="254061"/>
                </a:solidFill>
                <a:latin typeface="Calibri"/>
              </a:rPr>
              <a:t>Floating point </a:t>
            </a:r>
            <a:r>
              <a:rPr lang="en-US" sz="2800">
                <a:solidFill>
                  <a:srgbClr val="254061"/>
                </a:solidFill>
                <a:latin typeface="Calibri"/>
              </a:rPr>
              <a:t>(real numbers)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i="1" lang="en-US" sz="2800">
                <a:solidFill>
                  <a:srgbClr val="254061"/>
                </a:solidFill>
                <a:latin typeface="Calibri"/>
              </a:rPr>
              <a:t>Double precision floating point </a:t>
            </a:r>
            <a:r>
              <a:rPr lang="en-US" sz="2800">
                <a:solidFill>
                  <a:srgbClr val="254061"/>
                </a:solidFill>
                <a:latin typeface="Calibri"/>
              </a:rPr>
              <a:t>(High precision real numbers)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i="1" lang="en-US" sz="2800">
                <a:solidFill>
                  <a:srgbClr val="254061"/>
                </a:solidFill>
                <a:latin typeface="Calibri"/>
              </a:rPr>
              <a:t>Integers </a:t>
            </a:r>
            <a:r>
              <a:rPr lang="en-US" sz="2800">
                <a:solidFill>
                  <a:srgbClr val="254061"/>
                </a:solidFill>
                <a:latin typeface="Calibri"/>
              </a:rPr>
              <a:t>(natural numbers)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Or complex ones such as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i="1" lang="en-US" sz="2800">
                <a:solidFill>
                  <a:srgbClr val="254061"/>
                </a:solidFill>
                <a:latin typeface="Calibri"/>
              </a:rPr>
              <a:t>Arrays </a:t>
            </a:r>
            <a:r>
              <a:rPr lang="en-US" sz="2800">
                <a:solidFill>
                  <a:srgbClr val="254061"/>
                </a:solidFill>
                <a:latin typeface="Calibri"/>
              </a:rPr>
              <a:t>(collection of similar variables)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i="1" lang="en-US" sz="2800">
                <a:solidFill>
                  <a:srgbClr val="254061"/>
                </a:solidFill>
                <a:latin typeface="Calibri"/>
              </a:rPr>
              <a:t>Strings </a:t>
            </a:r>
            <a:r>
              <a:rPr lang="en-US" sz="2800">
                <a:solidFill>
                  <a:srgbClr val="254061"/>
                </a:solidFill>
                <a:latin typeface="Calibri"/>
              </a:rPr>
              <a:t>(sequence of characters)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i="1" lang="en-US" sz="2800">
                <a:solidFill>
                  <a:srgbClr val="254061"/>
                </a:solidFill>
                <a:latin typeface="Calibri"/>
              </a:rPr>
              <a:t>Structures </a:t>
            </a:r>
            <a:r>
              <a:rPr lang="en-US" sz="2800">
                <a:solidFill>
                  <a:srgbClr val="254061"/>
                </a:solidFill>
                <a:latin typeface="Calibri"/>
              </a:rPr>
              <a:t>(collection of dissimilar variables)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i="1" lang="en-US" sz="2800">
                <a:solidFill>
                  <a:srgbClr val="254061"/>
                </a:solidFill>
                <a:latin typeface="Calibri"/>
              </a:rPr>
              <a:t>Unions</a:t>
            </a:r>
            <a:r>
              <a:rPr lang="en-US" sz="2800">
                <a:solidFill>
                  <a:srgbClr val="254061"/>
                </a:solidFill>
                <a:latin typeface="Calibri"/>
              </a:rPr>
              <a:t> (collection of dissimilar variables sharing the same addresses)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Don’t worry if you don’t know what these are. We’ll discuss some of these next – others later in the course.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Variable Types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685800" y="1600200"/>
            <a:ext cx="7770960" cy="479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There are various types of simple variables, as we saw before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Those most often used are: 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int (for integer)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char (for character)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float (for floating point decimal number)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double (for double precision floating point)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These variables require different amount of memory to hold their values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So, type of variable determines </a:t>
            </a:r>
            <a:r>
              <a:rPr lang="en-US" sz="3200" u="sng">
                <a:solidFill>
                  <a:srgbClr val="254061"/>
                </a:solidFill>
                <a:latin typeface="Calibri"/>
              </a:rPr>
              <a:t>how much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 memory is to be set aside for it to hold the appropriate value.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Analogy of a garage in a house: golf cart vs. smart car vs. regular car vs. Hummer vs. dump truck.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Computer Memory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A brief discussion about computer memory is now warranted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Computer memory is just a very, very long string of 0s and 1’s that make up “bytes” (8 bits) and words (16 bits). 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Each byte has an </a:t>
            </a:r>
            <a:r>
              <a:rPr i="1" lang="en-US" sz="3200">
                <a:solidFill>
                  <a:srgbClr val="254061"/>
                </a:solidFill>
                <a:latin typeface="Calibri"/>
              </a:rPr>
              <a:t>address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 – a way to locate it within that  long string.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254061"/>
                </a:solidFill>
                <a:latin typeface="Calibri"/>
              </a:rPr>
              <a:t>Called “addressable memory” because we can pinpoint a particular location in the long string of bits, and store/retrieve values in them.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254061"/>
                </a:solidFill>
                <a:latin typeface="Calibri"/>
              </a:rPr>
              <a:t>Think of a hotel room in a very large high-rise hotel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But First … Bits, Bytes and Words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A </a:t>
            </a:r>
            <a:r>
              <a:rPr i="1" lang="en-US" sz="3200" u="sng">
                <a:solidFill>
                  <a:srgbClr val="254061"/>
                </a:solidFill>
                <a:latin typeface="Calibri"/>
              </a:rPr>
              <a:t>bit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 is one binary element:    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A </a:t>
            </a:r>
            <a:r>
              <a:rPr i="1" lang="en-US" sz="3200" u="sng">
                <a:solidFill>
                  <a:srgbClr val="254061"/>
                </a:solidFill>
                <a:latin typeface="Calibri"/>
              </a:rPr>
              <a:t>byte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 is a string of eight consecutive bits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A </a:t>
            </a:r>
            <a:r>
              <a:rPr i="1" lang="en-US" sz="3200" u="sng">
                <a:solidFill>
                  <a:srgbClr val="254061"/>
                </a:solidFill>
                <a:latin typeface="Calibri"/>
              </a:rPr>
              <a:t>word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 is a string of 16 consecutive bits (two back-to-back bytes).</a:t>
            </a:r>
            <a:endParaRPr/>
          </a:p>
        </p:txBody>
      </p:sp>
      <p:sp>
        <p:nvSpPr>
          <p:cNvPr id="155" name="CustomShape 3"/>
          <p:cNvSpPr/>
          <p:nvPr/>
        </p:nvSpPr>
        <p:spPr>
          <a:xfrm>
            <a:off x="3354840" y="3200400"/>
            <a:ext cx="364320" cy="485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156" name="CustomShape 4"/>
          <p:cNvSpPr/>
          <p:nvPr/>
        </p:nvSpPr>
        <p:spPr>
          <a:xfrm>
            <a:off x="3736080" y="3200400"/>
            <a:ext cx="364320" cy="485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157" name="CustomShape 5"/>
          <p:cNvSpPr/>
          <p:nvPr/>
        </p:nvSpPr>
        <p:spPr>
          <a:xfrm>
            <a:off x="4116960" y="3200400"/>
            <a:ext cx="364320" cy="485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158" name="CustomShape 6"/>
          <p:cNvSpPr/>
          <p:nvPr/>
        </p:nvSpPr>
        <p:spPr>
          <a:xfrm>
            <a:off x="4497840" y="3200400"/>
            <a:ext cx="364320" cy="485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159" name="CustomShape 7"/>
          <p:cNvSpPr/>
          <p:nvPr/>
        </p:nvSpPr>
        <p:spPr>
          <a:xfrm>
            <a:off x="4879080" y="3200400"/>
            <a:ext cx="364320" cy="485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160" name="CustomShape 8"/>
          <p:cNvSpPr/>
          <p:nvPr/>
        </p:nvSpPr>
        <p:spPr>
          <a:xfrm>
            <a:off x="5259960" y="3200400"/>
            <a:ext cx="364320" cy="485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161" name="CustomShape 9"/>
          <p:cNvSpPr/>
          <p:nvPr/>
        </p:nvSpPr>
        <p:spPr>
          <a:xfrm>
            <a:off x="2973960" y="3200400"/>
            <a:ext cx="364320" cy="485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162" name="CustomShape 10"/>
          <p:cNvSpPr/>
          <p:nvPr/>
        </p:nvSpPr>
        <p:spPr>
          <a:xfrm>
            <a:off x="2593080" y="3200400"/>
            <a:ext cx="364320" cy="485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163" name="CustomShape 11"/>
          <p:cNvSpPr/>
          <p:nvPr/>
        </p:nvSpPr>
        <p:spPr>
          <a:xfrm>
            <a:off x="2179800" y="5591880"/>
            <a:ext cx="364320" cy="485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164" name="CustomShape 12"/>
          <p:cNvSpPr/>
          <p:nvPr/>
        </p:nvSpPr>
        <p:spPr>
          <a:xfrm>
            <a:off x="2560680" y="5591880"/>
            <a:ext cx="364320" cy="485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165" name="CustomShape 13"/>
          <p:cNvSpPr/>
          <p:nvPr/>
        </p:nvSpPr>
        <p:spPr>
          <a:xfrm>
            <a:off x="2941920" y="5591880"/>
            <a:ext cx="364320" cy="485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166" name="CustomShape 14"/>
          <p:cNvSpPr/>
          <p:nvPr/>
        </p:nvSpPr>
        <p:spPr>
          <a:xfrm>
            <a:off x="3322800" y="5591880"/>
            <a:ext cx="364320" cy="485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167" name="CustomShape 15"/>
          <p:cNvSpPr/>
          <p:nvPr/>
        </p:nvSpPr>
        <p:spPr>
          <a:xfrm>
            <a:off x="3703680" y="5591880"/>
            <a:ext cx="364320" cy="485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168" name="CustomShape 16"/>
          <p:cNvSpPr/>
          <p:nvPr/>
        </p:nvSpPr>
        <p:spPr>
          <a:xfrm>
            <a:off x="4084920" y="5591880"/>
            <a:ext cx="364320" cy="485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169" name="CustomShape 17"/>
          <p:cNvSpPr/>
          <p:nvPr/>
        </p:nvSpPr>
        <p:spPr>
          <a:xfrm>
            <a:off x="1798920" y="5591880"/>
            <a:ext cx="364320" cy="485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170" name="CustomShape 18"/>
          <p:cNvSpPr/>
          <p:nvPr/>
        </p:nvSpPr>
        <p:spPr>
          <a:xfrm>
            <a:off x="1417680" y="5591880"/>
            <a:ext cx="364320" cy="485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171" name="CustomShape 19"/>
          <p:cNvSpPr/>
          <p:nvPr/>
        </p:nvSpPr>
        <p:spPr>
          <a:xfrm>
            <a:off x="5227920" y="5591880"/>
            <a:ext cx="364320" cy="485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172" name="CustomShape 20"/>
          <p:cNvSpPr/>
          <p:nvPr/>
        </p:nvSpPr>
        <p:spPr>
          <a:xfrm>
            <a:off x="5608800" y="5591880"/>
            <a:ext cx="364320" cy="485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173" name="CustomShape 21"/>
          <p:cNvSpPr/>
          <p:nvPr/>
        </p:nvSpPr>
        <p:spPr>
          <a:xfrm>
            <a:off x="5989680" y="5591880"/>
            <a:ext cx="364320" cy="485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174" name="CustomShape 22"/>
          <p:cNvSpPr/>
          <p:nvPr/>
        </p:nvSpPr>
        <p:spPr>
          <a:xfrm>
            <a:off x="6370920" y="5591880"/>
            <a:ext cx="364320" cy="485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175" name="CustomShape 23"/>
          <p:cNvSpPr/>
          <p:nvPr/>
        </p:nvSpPr>
        <p:spPr>
          <a:xfrm>
            <a:off x="6751800" y="5591880"/>
            <a:ext cx="364320" cy="485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176" name="CustomShape 24"/>
          <p:cNvSpPr/>
          <p:nvPr/>
        </p:nvSpPr>
        <p:spPr>
          <a:xfrm>
            <a:off x="7132680" y="5591880"/>
            <a:ext cx="364320" cy="485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177" name="CustomShape 25"/>
          <p:cNvSpPr/>
          <p:nvPr/>
        </p:nvSpPr>
        <p:spPr>
          <a:xfrm>
            <a:off x="4846680" y="5591880"/>
            <a:ext cx="364320" cy="485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178" name="CustomShape 26"/>
          <p:cNvSpPr/>
          <p:nvPr/>
        </p:nvSpPr>
        <p:spPr>
          <a:xfrm>
            <a:off x="4465800" y="5591880"/>
            <a:ext cx="364320" cy="485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179" name="CustomShape 27"/>
          <p:cNvSpPr/>
          <p:nvPr/>
        </p:nvSpPr>
        <p:spPr>
          <a:xfrm>
            <a:off x="6584040" y="1708200"/>
            <a:ext cx="364320" cy="485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180" name="CustomShape 28"/>
          <p:cNvSpPr/>
          <p:nvPr/>
        </p:nvSpPr>
        <p:spPr>
          <a:xfrm>
            <a:off x="7589880" y="1708200"/>
            <a:ext cx="364320" cy="485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Binary Arithmetic</a:t>
            </a:r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304920" y="1600200"/>
            <a:ext cx="860904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Binary arithmetic (base 2) represents numbers as a string of 0’s and 1’s.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Can be converted to base 10 numbers (decimal).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The value of the low bit is multiplied by 2</a:t>
            </a:r>
            <a:r>
              <a:rPr lang="en-US" sz="3200" baseline="30000">
                <a:solidFill>
                  <a:srgbClr val="254061"/>
                </a:solidFill>
                <a:latin typeface="Calibri"/>
              </a:rPr>
              <a:t>0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 (1)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The vale of the 2</a:t>
            </a:r>
            <a:r>
              <a:rPr lang="en-US" sz="3200" baseline="30000">
                <a:solidFill>
                  <a:srgbClr val="254061"/>
                </a:solidFill>
                <a:latin typeface="Calibri"/>
              </a:rPr>
              <a:t>nd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 bit is multiplied by 2</a:t>
            </a:r>
            <a:r>
              <a:rPr lang="en-US" sz="3200" baseline="30000">
                <a:solidFill>
                  <a:srgbClr val="254061"/>
                </a:solidFill>
                <a:latin typeface="Calibri"/>
              </a:rPr>
              <a:t>1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 (2)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The value of the 3</a:t>
            </a:r>
            <a:r>
              <a:rPr lang="en-US" sz="3200" baseline="30000">
                <a:solidFill>
                  <a:srgbClr val="254061"/>
                </a:solidFill>
                <a:latin typeface="Calibri"/>
              </a:rPr>
              <a:t>rd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 bit is multiplied by 2</a:t>
            </a:r>
            <a:r>
              <a:rPr lang="en-US" sz="3200" baseline="30000">
                <a:solidFill>
                  <a:srgbClr val="254061"/>
                </a:solidFill>
                <a:latin typeface="Calibri"/>
              </a:rPr>
              <a:t>2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 (4)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… 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the value of the 8</a:t>
            </a:r>
            <a:r>
              <a:rPr lang="en-US" sz="3200" baseline="30000">
                <a:solidFill>
                  <a:srgbClr val="254061"/>
                </a:solidFill>
                <a:latin typeface="Calibri"/>
              </a:rPr>
              <a:t>th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 bit is multiplied by 2</a:t>
            </a:r>
            <a:r>
              <a:rPr lang="en-US" sz="3200" baseline="30000">
                <a:solidFill>
                  <a:srgbClr val="254061"/>
                </a:solidFill>
                <a:latin typeface="Calibri"/>
              </a:rPr>
              <a:t>7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 (128)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These numbers are then added together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Binary Arithmetic</a:t>
            </a:r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Therefore, to convert the following bit string into decimal: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254061"/>
                </a:solidFill>
                <a:latin typeface="Calibri"/>
              </a:rPr>
              <a:t>(0x1) + (1x2) + (1x4) + (0x8) + (1x16) + (0x32) +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254061"/>
                </a:solidFill>
                <a:latin typeface="Calibri"/>
              </a:rPr>
              <a:t>  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(1x64) + (1x128)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254061"/>
                </a:solidFill>
                <a:latin typeface="Calibri"/>
              </a:rPr>
              <a:t>= 0 + 2 + 4 + 0 + 16 + 0 + 64 + 128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254061"/>
                </a:solidFill>
                <a:latin typeface="Calibri"/>
              </a:rPr>
              <a:t>= 214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254061"/>
                </a:solidFill>
                <a:latin typeface="Calibri"/>
              </a:rPr>
              <a:t>So, what would be the value for all 1s in a byte?</a:t>
            </a:r>
            <a:endParaRPr/>
          </a:p>
        </p:txBody>
      </p:sp>
      <p:sp>
        <p:nvSpPr>
          <p:cNvPr id="185" name="CustomShape 3"/>
          <p:cNvSpPr/>
          <p:nvPr/>
        </p:nvSpPr>
        <p:spPr>
          <a:xfrm>
            <a:off x="4421880" y="2514600"/>
            <a:ext cx="364320" cy="485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186" name="CustomShape 4"/>
          <p:cNvSpPr/>
          <p:nvPr/>
        </p:nvSpPr>
        <p:spPr>
          <a:xfrm>
            <a:off x="4802760" y="2514600"/>
            <a:ext cx="364320" cy="485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187" name="CustomShape 5"/>
          <p:cNvSpPr/>
          <p:nvPr/>
        </p:nvSpPr>
        <p:spPr>
          <a:xfrm>
            <a:off x="5183640" y="2514600"/>
            <a:ext cx="364320" cy="485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188" name="CustomShape 6"/>
          <p:cNvSpPr/>
          <p:nvPr/>
        </p:nvSpPr>
        <p:spPr>
          <a:xfrm>
            <a:off x="5564880" y="2514600"/>
            <a:ext cx="364320" cy="485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189" name="CustomShape 7"/>
          <p:cNvSpPr/>
          <p:nvPr/>
        </p:nvSpPr>
        <p:spPr>
          <a:xfrm>
            <a:off x="5945760" y="2514600"/>
            <a:ext cx="364320" cy="485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190" name="CustomShape 8"/>
          <p:cNvSpPr/>
          <p:nvPr/>
        </p:nvSpPr>
        <p:spPr>
          <a:xfrm>
            <a:off x="6326640" y="2514600"/>
            <a:ext cx="364320" cy="485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191" name="CustomShape 9"/>
          <p:cNvSpPr/>
          <p:nvPr/>
        </p:nvSpPr>
        <p:spPr>
          <a:xfrm>
            <a:off x="4040640" y="2514600"/>
            <a:ext cx="364320" cy="485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192" name="CustomShape 10"/>
          <p:cNvSpPr/>
          <p:nvPr/>
        </p:nvSpPr>
        <p:spPr>
          <a:xfrm>
            <a:off x="3659760" y="2514600"/>
            <a:ext cx="364320" cy="485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Binary Arithmetic</a:t>
            </a:r>
            <a:endParaRPr/>
          </a:p>
        </p:txBody>
      </p:sp>
      <p:sp>
        <p:nvSpPr>
          <p:cNvPr id="19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So, a byte can hold a number between 0 and 255.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What about a word (16 bits)?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10243e"/>
                </a:solidFill>
                <a:latin typeface="Calibri"/>
              </a:rPr>
              <a:t>Well, the low byte would hold 255, right, so we can just add that to the high byte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10243e"/>
                </a:solidFill>
                <a:latin typeface="Calibri"/>
              </a:rPr>
              <a:t>(0x256) + (0x512) + (1x1024) + (0x2048) ….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10243e"/>
                </a:solidFill>
                <a:latin typeface="Calibri"/>
              </a:rPr>
              <a:t>???</a:t>
            </a:r>
            <a:endParaRPr/>
          </a:p>
        </p:txBody>
      </p:sp>
      <p:sp>
        <p:nvSpPr>
          <p:cNvPr id="195" name="CustomShape 3"/>
          <p:cNvSpPr/>
          <p:nvPr/>
        </p:nvSpPr>
        <p:spPr>
          <a:xfrm>
            <a:off x="2364480" y="3276720"/>
            <a:ext cx="364320" cy="485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196" name="CustomShape 4"/>
          <p:cNvSpPr/>
          <p:nvPr/>
        </p:nvSpPr>
        <p:spPr>
          <a:xfrm>
            <a:off x="2745360" y="3276720"/>
            <a:ext cx="364320" cy="485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197" name="CustomShape 5"/>
          <p:cNvSpPr/>
          <p:nvPr/>
        </p:nvSpPr>
        <p:spPr>
          <a:xfrm>
            <a:off x="3126240" y="3276720"/>
            <a:ext cx="364320" cy="485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198" name="CustomShape 6"/>
          <p:cNvSpPr/>
          <p:nvPr/>
        </p:nvSpPr>
        <p:spPr>
          <a:xfrm>
            <a:off x="3507480" y="3276720"/>
            <a:ext cx="364320" cy="485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199" name="CustomShape 7"/>
          <p:cNvSpPr/>
          <p:nvPr/>
        </p:nvSpPr>
        <p:spPr>
          <a:xfrm>
            <a:off x="3888360" y="3276720"/>
            <a:ext cx="364320" cy="485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200" name="CustomShape 8"/>
          <p:cNvSpPr/>
          <p:nvPr/>
        </p:nvSpPr>
        <p:spPr>
          <a:xfrm>
            <a:off x="4269240" y="3276720"/>
            <a:ext cx="364320" cy="485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201" name="CustomShape 9"/>
          <p:cNvSpPr/>
          <p:nvPr/>
        </p:nvSpPr>
        <p:spPr>
          <a:xfrm>
            <a:off x="1983240" y="3276720"/>
            <a:ext cx="364320" cy="485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202" name="CustomShape 10"/>
          <p:cNvSpPr/>
          <p:nvPr/>
        </p:nvSpPr>
        <p:spPr>
          <a:xfrm>
            <a:off x="1602360" y="3276720"/>
            <a:ext cx="364320" cy="485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203" name="CustomShape 11"/>
          <p:cNvSpPr/>
          <p:nvPr/>
        </p:nvSpPr>
        <p:spPr>
          <a:xfrm>
            <a:off x="5412240" y="3276720"/>
            <a:ext cx="364320" cy="485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204" name="CustomShape 12"/>
          <p:cNvSpPr/>
          <p:nvPr/>
        </p:nvSpPr>
        <p:spPr>
          <a:xfrm>
            <a:off x="5793480" y="3276720"/>
            <a:ext cx="364320" cy="485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205" name="CustomShape 13"/>
          <p:cNvSpPr/>
          <p:nvPr/>
        </p:nvSpPr>
        <p:spPr>
          <a:xfrm>
            <a:off x="6174360" y="3276720"/>
            <a:ext cx="364320" cy="485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206" name="CustomShape 14"/>
          <p:cNvSpPr/>
          <p:nvPr/>
        </p:nvSpPr>
        <p:spPr>
          <a:xfrm>
            <a:off x="6555240" y="3276720"/>
            <a:ext cx="364320" cy="485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207" name="CustomShape 15"/>
          <p:cNvSpPr/>
          <p:nvPr/>
        </p:nvSpPr>
        <p:spPr>
          <a:xfrm>
            <a:off x="6936480" y="3276720"/>
            <a:ext cx="364320" cy="485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208" name="CustomShape 16"/>
          <p:cNvSpPr/>
          <p:nvPr/>
        </p:nvSpPr>
        <p:spPr>
          <a:xfrm>
            <a:off x="7317360" y="3276720"/>
            <a:ext cx="364320" cy="485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209" name="CustomShape 17"/>
          <p:cNvSpPr/>
          <p:nvPr/>
        </p:nvSpPr>
        <p:spPr>
          <a:xfrm>
            <a:off x="5031360" y="3276720"/>
            <a:ext cx="364320" cy="485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210" name="CustomShape 18"/>
          <p:cNvSpPr/>
          <p:nvPr/>
        </p:nvSpPr>
        <p:spPr>
          <a:xfrm>
            <a:off x="4650480" y="3276720"/>
            <a:ext cx="364320" cy="485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C Basics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Computer programming languages are all about giving the computer (the processor) instructions on how to manipulate data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Before we discuss the more complex issues in programming, we need to know how data is represented: in its most fundamental way – through </a:t>
            </a:r>
            <a:r>
              <a:rPr b="1" lang="en-US" sz="3200" u="sng">
                <a:solidFill>
                  <a:srgbClr val="254061"/>
                </a:solidFill>
                <a:latin typeface="Calibri"/>
              </a:rPr>
              <a:t>variables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We also need to know about some basic manipulations to be done to the data: </a:t>
            </a:r>
            <a:r>
              <a:rPr b="1" lang="en-US" sz="3200" u="sng">
                <a:solidFill>
                  <a:srgbClr val="254061"/>
                </a:solidFill>
                <a:latin typeface="Calibri"/>
              </a:rPr>
              <a:t>operators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Binary Arithmetic</a:t>
            </a:r>
            <a:endParaRPr/>
          </a:p>
        </p:txBody>
      </p:sp>
      <p:sp>
        <p:nvSpPr>
          <p:cNvPr id="21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17375e"/>
                </a:solidFill>
                <a:latin typeface="Calibri"/>
              </a:rPr>
              <a:t>So, a word can go from 0 to 65,535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17375e"/>
                </a:solidFill>
                <a:latin typeface="Calibri"/>
              </a:rPr>
              <a:t>Converting decimal to binary is a bit more complex.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17375e"/>
                </a:solidFill>
                <a:latin typeface="Calibri"/>
              </a:rPr>
              <a:t>Done by dividing by 2 and using the carry as the binary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17375e"/>
                </a:solidFill>
                <a:latin typeface="Calibri"/>
              </a:rPr>
              <a:t>Not needed here, so we will pass on this.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17375e"/>
                </a:solidFill>
                <a:latin typeface="Calibri"/>
              </a:rPr>
              <a:t>So, we move on to how to represent the different types of variables …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Integers</a:t>
            </a:r>
            <a:endParaRPr/>
          </a:p>
        </p:txBody>
      </p:sp>
      <p:sp>
        <p:nvSpPr>
          <p:cNvPr id="21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Typically used to count whole things, such as iterations in loops, elements of an array and in some special functions.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u="sng">
                <a:solidFill>
                  <a:srgbClr val="254061"/>
                </a:solidFill>
                <a:latin typeface="Calibri"/>
              </a:rPr>
              <a:t>Not good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 for doing math in most applications.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An integer variable is identified by the </a:t>
            </a:r>
            <a:r>
              <a:rPr i="1" lang="en-US" sz="3200">
                <a:solidFill>
                  <a:srgbClr val="254061"/>
                </a:solidFill>
                <a:latin typeface="Calibri"/>
              </a:rPr>
              <a:t>keyword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 </a:t>
            </a:r>
            <a:r>
              <a:rPr lang="en-US" sz="3200">
                <a:solidFill>
                  <a:srgbClr val="254061"/>
                </a:solidFill>
                <a:latin typeface="Courier New"/>
              </a:rPr>
              <a:t>int 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prior to the name of the variable being defined.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254061"/>
                </a:solidFill>
                <a:latin typeface="Calibri"/>
              </a:rPr>
              <a:t>More about keywords and declaring /defining variables later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ourier New"/>
              </a:rPr>
              <a:t>int</a:t>
            </a:r>
            <a:endParaRPr/>
          </a:p>
        </p:txBody>
      </p:sp>
      <p:sp>
        <p:nvSpPr>
          <p:cNvPr id="21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Integer variables have been traditionally represented by one byte (8 bits) or one word (16 bits).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With the cheap availability of memory, most integer variables are now at least 16 bits, more likely 32 bits.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But there are also 64 bit integer variables that can be expressly declared.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With a 32-bit representation, an </a:t>
            </a:r>
            <a:r>
              <a:rPr lang="en-US" sz="2400">
                <a:solidFill>
                  <a:srgbClr val="254061"/>
                </a:solidFill>
                <a:latin typeface="Courier New"/>
              </a:rPr>
              <a:t>int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 can store an integer in the range of -2</a:t>
            </a:r>
            <a:r>
              <a:rPr lang="en-US" sz="2400" baseline="30000">
                <a:solidFill>
                  <a:srgbClr val="254061"/>
                </a:solidFill>
                <a:latin typeface="Calibri"/>
              </a:rPr>
              <a:t>31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 to 2</a:t>
            </a:r>
            <a:r>
              <a:rPr lang="en-US" sz="2400" baseline="30000">
                <a:solidFill>
                  <a:srgbClr val="254061"/>
                </a:solidFill>
                <a:latin typeface="Calibri"/>
              </a:rPr>
              <a:t>31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-1 (about - 2 billion to +2 billion)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For most applications, this limitation won't be a problem.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Unsigned </a:t>
            </a:r>
            <a:r>
              <a:rPr lang="en-US" sz="4400">
                <a:solidFill>
                  <a:srgbClr val="c00000"/>
                </a:solidFill>
                <a:latin typeface="Courier New"/>
              </a:rPr>
              <a:t>int</a:t>
            </a:r>
            <a:endParaRPr/>
          </a:p>
        </p:txBody>
      </p:sp>
      <p:sp>
        <p:nvSpPr>
          <p:cNvPr id="21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There exist two types of binary integers: </a:t>
            </a:r>
            <a:r>
              <a:rPr i="1" lang="en-US" sz="3200">
                <a:solidFill>
                  <a:srgbClr val="254061"/>
                </a:solidFill>
                <a:latin typeface="Calibri"/>
              </a:rPr>
              <a:t>signed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 and </a:t>
            </a:r>
            <a:r>
              <a:rPr i="1" lang="en-US" sz="3200">
                <a:solidFill>
                  <a:srgbClr val="254061"/>
                </a:solidFill>
                <a:latin typeface="Calibri"/>
              </a:rPr>
              <a:t>unsigned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Unsigned integers are easy – they use all 8 or 16 bits in the byte or word to represent the number.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If a byte, the total range is 0 to 255 (00000000 to 11111111).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If a word, the total range is 0 to 65,535 (0000000000000000 to 1111111111111111).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Signed Integers</a:t>
            </a:r>
            <a:endParaRPr/>
          </a:p>
        </p:txBody>
      </p:sp>
      <p:sp>
        <p:nvSpPr>
          <p:cNvPr id="22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17375e"/>
                </a:solidFill>
                <a:latin typeface="Calibri"/>
              </a:rPr>
              <a:t>Are slightly more complicated, as they can only use 7 or 15 of the bits to represent the number.  The highest bit is used to indicate the sign. 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17375e"/>
                </a:solidFill>
                <a:latin typeface="Calibri"/>
              </a:rPr>
              <a:t>A high bit of 0 </a:t>
            </a:r>
            <a:r>
              <a:rPr lang="en-US" sz="3200">
                <a:solidFill>
                  <a:srgbClr val="17375e"/>
                </a:solidFill>
                <a:latin typeface="Wingdings"/>
              </a:rPr>
              <a:t></a:t>
            </a:r>
            <a:r>
              <a:rPr lang="en-US" sz="3200">
                <a:solidFill>
                  <a:srgbClr val="17375e"/>
                </a:solidFill>
                <a:latin typeface="Calibri"/>
              </a:rPr>
              <a:t> positive number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17375e"/>
                </a:solidFill>
                <a:latin typeface="Calibri"/>
              </a:rPr>
              <a:t>A high bit of 1 </a:t>
            </a:r>
            <a:r>
              <a:rPr lang="en-US" sz="3200">
                <a:solidFill>
                  <a:srgbClr val="17375e"/>
                </a:solidFill>
                <a:latin typeface="Wingdings"/>
              </a:rPr>
              <a:t></a:t>
            </a:r>
            <a:r>
              <a:rPr lang="en-US" sz="3200">
                <a:solidFill>
                  <a:srgbClr val="17375e"/>
                </a:solidFill>
                <a:latin typeface="Calibri"/>
              </a:rPr>
              <a:t> negative number  -   counter intuitive, but more efficient.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17375e"/>
                </a:solidFill>
                <a:latin typeface="Calibri"/>
              </a:rPr>
              <a:t>We said that C allows bit-level manipulation. This is one application where bit manipulation can be useful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Signed numbers (cont.)</a:t>
            </a:r>
            <a:endParaRPr/>
          </a:p>
        </p:txBody>
      </p:sp>
      <p:sp>
        <p:nvSpPr>
          <p:cNvPr id="22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17375e"/>
                </a:solidFill>
                <a:latin typeface="Calibri"/>
              </a:rPr>
              <a:t>The range of a signed integer in a byte is therefore, -128 to127, remembering that the high bit does not count.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17375e"/>
                </a:solidFill>
                <a:latin typeface="Calibri"/>
              </a:rPr>
              <a:t>Note that the sum is 255!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17375e"/>
                </a:solidFill>
                <a:latin typeface="Calibri"/>
              </a:rPr>
              <a:t>The range of a signed integer in a word is         –32,768 to 32,767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17375e"/>
                </a:solidFill>
                <a:latin typeface="Calibri"/>
              </a:rPr>
              <a:t>Note that the sum is 65,535!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17375e"/>
                </a:solidFill>
                <a:latin typeface="Calibri"/>
              </a:rPr>
              <a:t>The </a:t>
            </a:r>
            <a:r>
              <a:rPr lang="en-US" sz="3200">
                <a:solidFill>
                  <a:srgbClr val="17375e"/>
                </a:solidFill>
                <a:latin typeface="Courier New"/>
              </a:rPr>
              <a:t>int</a:t>
            </a:r>
            <a:r>
              <a:rPr lang="en-US" sz="3200">
                <a:solidFill>
                  <a:srgbClr val="17375e"/>
                </a:solidFill>
                <a:latin typeface="Calibri"/>
              </a:rPr>
              <a:t> declaration defaults to signed.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17375e"/>
                </a:solidFill>
                <a:latin typeface="Calibri"/>
              </a:rPr>
              <a:t>No need to say </a:t>
            </a:r>
            <a:r>
              <a:rPr lang="en-US" sz="2800">
                <a:solidFill>
                  <a:srgbClr val="17375e"/>
                </a:solidFill>
                <a:latin typeface="Courier New"/>
              </a:rPr>
              <a:t>signed int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ourier New"/>
              </a:rPr>
              <a:t>int</a:t>
            </a:r>
            <a:endParaRPr/>
          </a:p>
        </p:txBody>
      </p:sp>
      <p:sp>
        <p:nvSpPr>
          <p:cNvPr id="224" name="CustomShape 2"/>
          <p:cNvSpPr/>
          <p:nvPr/>
        </p:nvSpPr>
        <p:spPr>
          <a:xfrm>
            <a:off x="457200" y="1600200"/>
            <a:ext cx="8228160" cy="441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17375e"/>
                </a:solidFill>
                <a:latin typeface="Calibri"/>
              </a:rPr>
              <a:t>There is no standard – it all depends on the processor and operating system used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17375e"/>
                </a:solidFill>
                <a:latin typeface="Calibri"/>
              </a:rPr>
              <a:t>However, some </a:t>
            </a:r>
            <a:r>
              <a:rPr lang="en-US" sz="2400" u="sng">
                <a:solidFill>
                  <a:srgbClr val="17375e"/>
                </a:solidFill>
                <a:latin typeface="Calibri"/>
              </a:rPr>
              <a:t>typical </a:t>
            </a:r>
            <a:r>
              <a:rPr lang="en-US" sz="2400">
                <a:solidFill>
                  <a:srgbClr val="17375e"/>
                </a:solidFill>
                <a:latin typeface="Calibri"/>
              </a:rPr>
              <a:t>values: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17375e"/>
                </a:solidFill>
                <a:latin typeface="Courier New"/>
              </a:rPr>
              <a:t>short int  </a:t>
            </a:r>
            <a:r>
              <a:rPr lang="en-US" sz="2400">
                <a:solidFill>
                  <a:srgbClr val="17375e"/>
                </a:solidFill>
                <a:latin typeface="Calibri"/>
              </a:rPr>
              <a:t>16 bits:  -32,768 to  +32,767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17375e"/>
                </a:solidFill>
                <a:latin typeface="Courier New"/>
              </a:rPr>
              <a:t>unsigned short int  </a:t>
            </a:r>
            <a:r>
              <a:rPr lang="en-US" sz="2400">
                <a:solidFill>
                  <a:srgbClr val="17375e"/>
                </a:solidFill>
                <a:latin typeface="Calibri"/>
              </a:rPr>
              <a:t>16 bits:  0 to  +65,535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17375e"/>
                </a:solidFill>
                <a:latin typeface="Courier New"/>
              </a:rPr>
              <a:t>unsigned int  </a:t>
            </a:r>
            <a:r>
              <a:rPr lang="en-US" sz="2400">
                <a:solidFill>
                  <a:srgbClr val="17375e"/>
                </a:solidFill>
                <a:latin typeface="Calibri"/>
              </a:rPr>
              <a:t>32 bits:  0 to  +4,294,967,295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17375e"/>
                </a:solidFill>
                <a:latin typeface="Courier New"/>
              </a:rPr>
              <a:t>int</a:t>
            </a:r>
            <a:r>
              <a:rPr lang="en-US" sz="2400">
                <a:solidFill>
                  <a:srgbClr val="17375e"/>
                </a:solidFill>
                <a:latin typeface="Calibri"/>
              </a:rPr>
              <a:t>    32 bits:  -2,147,483,648 to  +2,147,483,647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17375e"/>
                </a:solidFill>
                <a:latin typeface="Courier New"/>
              </a:rPr>
              <a:t>long int </a:t>
            </a:r>
            <a:r>
              <a:rPr lang="en-US" sz="2400">
                <a:solidFill>
                  <a:srgbClr val="17375e"/>
                </a:solidFill>
                <a:latin typeface="Calibri"/>
              </a:rPr>
              <a:t>32 bits: -2,147,483,648 to  +2,147,483,647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17375e"/>
                </a:solidFill>
                <a:latin typeface="Calibri"/>
              </a:rPr>
              <a:t> </a:t>
            </a:r>
            <a:r>
              <a:rPr lang="en-US" sz="2400">
                <a:solidFill>
                  <a:srgbClr val="17375e"/>
                </a:solidFill>
                <a:latin typeface="Calibri"/>
              </a:rPr>
              <a:t>There is also a </a:t>
            </a:r>
            <a:r>
              <a:rPr lang="en-US" sz="2400">
                <a:solidFill>
                  <a:srgbClr val="17375e"/>
                </a:solidFill>
                <a:latin typeface="Courier New"/>
              </a:rPr>
              <a:t>long long int </a:t>
            </a:r>
            <a:r>
              <a:rPr lang="en-US" sz="2400">
                <a:solidFill>
                  <a:srgbClr val="17375e"/>
                </a:solidFill>
                <a:latin typeface="Calibri"/>
              </a:rPr>
              <a:t>with 64 bits in size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5" name="CustomShape 3"/>
          <p:cNvSpPr/>
          <p:nvPr/>
        </p:nvSpPr>
        <p:spPr>
          <a:xfrm>
            <a:off x="0" y="0"/>
            <a:ext cx="9142560" cy="360"/>
          </a:xfrm>
          <a:prstGeom prst="rect">
            <a:avLst/>
          </a:prstGeom>
          <a:noFill/>
          <a:ln w="9360">
            <a:noFill/>
          </a:ln>
        </p:spPr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953735"/>
                </a:solidFill>
                <a:latin typeface="Calibri"/>
              </a:rPr>
              <a:t>Characters</a:t>
            </a:r>
            <a:endParaRPr/>
          </a:p>
        </p:txBody>
      </p:sp>
      <p:sp>
        <p:nvSpPr>
          <p:cNvPr id="227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Characters are an odd thing.  They are actually integers but mapped into characters through a table called the American Standard Code for Information Interchange Table (ASCII).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The ASCII table can be found </a:t>
            </a:r>
            <a:r>
              <a:rPr lang="en-US" sz="2400" u="sng">
                <a:solidFill>
                  <a:srgbClr val="000080"/>
                </a:solidFill>
                <a:latin typeface="Calibri"/>
              </a:rPr>
              <a:t>here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In the ASCII table, a </a:t>
            </a:r>
            <a:r>
              <a:rPr lang="en-US" sz="2400">
                <a:solidFill>
                  <a:srgbClr val="254061"/>
                </a:solidFill>
                <a:latin typeface="Courier New"/>
              </a:rPr>
              <a:t>char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 takes up 1 byte (8 bits)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ourier New"/>
              </a:rPr>
              <a:t>chars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 can be treated as signed integers ranging from -128 to 127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Only some represent printable characters(32 through 126 are normal characters)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There is an extended ASCII table for more symbols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ourier New"/>
              </a:rPr>
              <a:t>char</a:t>
            </a:r>
            <a:endParaRPr/>
          </a:p>
        </p:txBody>
      </p:sp>
      <p:sp>
        <p:nvSpPr>
          <p:cNvPr id="229" name="CustomShape 2"/>
          <p:cNvSpPr/>
          <p:nvPr/>
        </p:nvSpPr>
        <p:spPr>
          <a:xfrm>
            <a:off x="457200" y="1523880"/>
            <a:ext cx="8228160" cy="472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254061"/>
                </a:solidFill>
                <a:latin typeface="Calibri"/>
              </a:rPr>
              <a:t>A </a:t>
            </a:r>
            <a:r>
              <a:rPr lang="en-US" sz="2800">
                <a:solidFill>
                  <a:srgbClr val="254061"/>
                </a:solidFill>
                <a:latin typeface="Courier New"/>
              </a:rPr>
              <a:t>char</a:t>
            </a:r>
            <a:r>
              <a:rPr lang="en-US" sz="2800">
                <a:solidFill>
                  <a:srgbClr val="254061"/>
                </a:solidFill>
                <a:latin typeface="Calibri"/>
              </a:rPr>
              <a:t> stores a “non-computable” value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600">
                <a:solidFill>
                  <a:srgbClr val="254061"/>
                </a:solidFill>
                <a:latin typeface="Calibri"/>
              </a:rPr>
              <a:t>A </a:t>
            </a:r>
            <a:r>
              <a:rPr lang="en-US" sz="2600">
                <a:solidFill>
                  <a:srgbClr val="254061"/>
                </a:solidFill>
                <a:latin typeface="Courier New"/>
              </a:rPr>
              <a:t>char</a:t>
            </a:r>
            <a:r>
              <a:rPr lang="en-US" sz="2600">
                <a:solidFill>
                  <a:srgbClr val="254061"/>
                </a:solidFill>
                <a:latin typeface="Calibri"/>
              </a:rPr>
              <a:t> is stored internally as an integer number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254061"/>
                </a:solidFill>
                <a:latin typeface="Calibri"/>
              </a:rPr>
              <a:t>What this means is that it stores a letter, a (non-computable) digit, or pretty much anything else you can type on the keyboard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254061"/>
                </a:solidFill>
                <a:latin typeface="Calibri"/>
              </a:rPr>
              <a:t>Note that </a:t>
            </a:r>
            <a:r>
              <a:rPr lang="en-US" sz="2800">
                <a:solidFill>
                  <a:srgbClr val="254061"/>
                </a:solidFill>
                <a:latin typeface="Courier New"/>
              </a:rPr>
              <a:t>char</a:t>
            </a:r>
            <a:r>
              <a:rPr lang="en-US" sz="2800">
                <a:solidFill>
                  <a:srgbClr val="254061"/>
                </a:solidFill>
                <a:latin typeface="Calibri"/>
              </a:rPr>
              <a:t> will NOT store multiple characters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200">
                <a:solidFill>
                  <a:srgbClr val="254061"/>
                </a:solidFill>
                <a:latin typeface="Calibri"/>
              </a:rPr>
              <a:t>that's known as a </a:t>
            </a:r>
            <a:r>
              <a:rPr i="1" lang="en-US" sz="2200">
                <a:solidFill>
                  <a:srgbClr val="254061"/>
                </a:solidFill>
                <a:latin typeface="Calibri"/>
              </a:rPr>
              <a:t>string</a:t>
            </a:r>
            <a:r>
              <a:rPr lang="en-US" sz="2200">
                <a:solidFill>
                  <a:srgbClr val="254061"/>
                </a:solidFill>
                <a:latin typeface="Calibri"/>
              </a:rPr>
              <a:t> and we'll deal with strings later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Real Numbers</a:t>
            </a:r>
            <a:endParaRPr/>
          </a:p>
        </p:txBody>
      </p:sp>
      <p:sp>
        <p:nvSpPr>
          <p:cNvPr id="231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Real numbers are used in arithmetic computations.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They represent the decimal point as the separator between wholes and fractions in a real number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Two numbers separated by a decimal point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They are what we traditionally think of numbers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It is called the </a:t>
            </a:r>
            <a:r>
              <a:rPr i="1" lang="en-US" sz="2400">
                <a:solidFill>
                  <a:srgbClr val="254061"/>
                </a:solidFill>
                <a:latin typeface="Calibri"/>
              </a:rPr>
              <a:t>floating point 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because it changes location as the calculations dictate.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Variables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In algebra, we use symbols – typically non-numeric characters – to represent numbers that are either unknown or changeable.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We refer to these as </a:t>
            </a:r>
            <a:r>
              <a:rPr b="1" i="1" lang="en-US" sz="3200">
                <a:solidFill>
                  <a:srgbClr val="254061"/>
                </a:solidFill>
                <a:latin typeface="Calibri"/>
              </a:rPr>
              <a:t>variables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254061"/>
                </a:solidFill>
                <a:latin typeface="Calibri"/>
              </a:rPr>
              <a:t>x + 10 = 15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In the above equation, x is a variable that can hold only one value to make the equality true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254061"/>
                </a:solidFill>
                <a:latin typeface="Calibri"/>
              </a:rPr>
              <a:t>x = 5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ourier New"/>
              </a:rPr>
              <a:t>float</a:t>
            </a:r>
            <a:r>
              <a:rPr lang="en-US" sz="4400">
                <a:solidFill>
                  <a:srgbClr val="c00000"/>
                </a:solidFill>
                <a:latin typeface="Calibri"/>
              </a:rPr>
              <a:t> and </a:t>
            </a:r>
            <a:r>
              <a:rPr lang="en-US" sz="4400">
                <a:solidFill>
                  <a:srgbClr val="c00000"/>
                </a:solidFill>
                <a:latin typeface="Courier New"/>
              </a:rPr>
              <a:t>double</a:t>
            </a:r>
            <a:endParaRPr/>
          </a:p>
        </p:txBody>
      </p:sp>
      <p:sp>
        <p:nvSpPr>
          <p:cNvPr id="233" name="CustomShape 2"/>
          <p:cNvSpPr/>
          <p:nvPr/>
        </p:nvSpPr>
        <p:spPr>
          <a:xfrm>
            <a:off x="609480" y="1523880"/>
            <a:ext cx="7770960" cy="434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Real number variables are identified by the keywords </a:t>
            </a:r>
            <a:r>
              <a:rPr lang="en-US" sz="2400">
                <a:solidFill>
                  <a:srgbClr val="254061"/>
                </a:solidFill>
                <a:latin typeface="Courier New"/>
              </a:rPr>
              <a:t>float 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and</a:t>
            </a:r>
            <a:r>
              <a:rPr lang="en-US" sz="2400">
                <a:solidFill>
                  <a:srgbClr val="254061"/>
                </a:solidFill>
                <a:latin typeface="Courier New"/>
              </a:rPr>
              <a:t> double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ourier New"/>
              </a:rPr>
              <a:t>float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 and </a:t>
            </a:r>
            <a:r>
              <a:rPr lang="en-US" sz="2400">
                <a:solidFill>
                  <a:srgbClr val="254061"/>
                </a:solidFill>
                <a:latin typeface="Courier New"/>
              </a:rPr>
              <a:t>double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 both store real numbers (a number with a decimal point)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The difference between the two is mainly the level of precision obtainable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ourier New"/>
              </a:rPr>
              <a:t>float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 is accurate to about 6 or 7 digits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ourier New"/>
              </a:rPr>
              <a:t>double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 is accurate to about 13 digits and can store much larger numbers</a:t>
            </a: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Declaring Variables</a:t>
            </a:r>
            <a:endParaRPr/>
          </a:p>
        </p:txBody>
      </p:sp>
      <p:sp>
        <p:nvSpPr>
          <p:cNvPr id="235" name="CustomShape 2"/>
          <p:cNvSpPr/>
          <p:nvPr/>
        </p:nvSpPr>
        <p:spPr>
          <a:xfrm>
            <a:off x="685800" y="1600200"/>
            <a:ext cx="7770960" cy="441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C is said to be heavily typed.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In order to use variables, you must </a:t>
            </a:r>
            <a:r>
              <a:rPr i="1" lang="en-US" sz="2400" u="sng">
                <a:solidFill>
                  <a:srgbClr val="254061"/>
                </a:solidFill>
                <a:latin typeface="Calibri"/>
              </a:rPr>
              <a:t>declare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 your variables </a:t>
            </a:r>
            <a:r>
              <a:rPr lang="en-US" sz="2400" u="sng">
                <a:solidFill>
                  <a:srgbClr val="254061"/>
                </a:solidFill>
                <a:latin typeface="Calibri"/>
              </a:rPr>
              <a:t>ahead of time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. 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A declaration is a statement that tells the computer (the compiler, actually) that I want to have a variable of a particular type with a particular name.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So, please allocate a memory location of the appropriate size for this variable, and map (</a:t>
            </a:r>
            <a:r>
              <a:rPr i="1" lang="en-US" sz="2400">
                <a:solidFill>
                  <a:srgbClr val="254061"/>
                </a:solidFill>
                <a:latin typeface="Calibri"/>
              </a:rPr>
              <a:t>index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) its address to the name of the variable I gave you so I don’t have to bother knowing its address.</a:t>
            </a: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Declaring Variables</a:t>
            </a:r>
            <a:endParaRPr/>
          </a:p>
        </p:txBody>
      </p:sp>
      <p:sp>
        <p:nvSpPr>
          <p:cNvPr id="237" name="CustomShape 2"/>
          <p:cNvSpPr/>
          <p:nvPr/>
        </p:nvSpPr>
        <p:spPr>
          <a:xfrm>
            <a:off x="685800" y="1600200"/>
            <a:ext cx="7999560" cy="4875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Suppose that I want to keep track of the number of miles travelled during a road trip.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I want to define a variable that stores this as an integer value.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At the beginning of the </a:t>
            </a:r>
            <a:r>
              <a:rPr lang="en-US" sz="3200">
                <a:solidFill>
                  <a:srgbClr val="254061"/>
                </a:solidFill>
                <a:latin typeface="Courier New"/>
              </a:rPr>
              <a:t>main() function, 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I write a C statement as follows: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254061"/>
                </a:solidFill>
                <a:latin typeface="Calibri"/>
              </a:rPr>
              <a:t>                 </a:t>
            </a:r>
            <a:r>
              <a:rPr lang="en-US" sz="2800">
                <a:solidFill>
                  <a:srgbClr val="254061"/>
                </a:solidFill>
                <a:latin typeface="Courier New"/>
              </a:rPr>
              <a:t>int num_miles;</a:t>
            </a:r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Declaring Variables</a:t>
            </a:r>
            <a:endParaRPr/>
          </a:p>
        </p:txBody>
      </p:sp>
      <p:sp>
        <p:nvSpPr>
          <p:cNvPr id="239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There will then be memory space somewhere in memory accessed through the variable named </a:t>
            </a:r>
            <a:r>
              <a:rPr lang="en-US" sz="3200">
                <a:solidFill>
                  <a:srgbClr val="254061"/>
                </a:solidFill>
                <a:latin typeface="Courier New"/>
              </a:rPr>
              <a:t>num_miles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, where the program can store the number of miles travelled in integer form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This number can be assigned (</a:t>
            </a:r>
            <a:r>
              <a:rPr i="1" lang="en-US" sz="3200">
                <a:solidFill>
                  <a:srgbClr val="254061"/>
                </a:solidFill>
                <a:latin typeface="Calibri"/>
              </a:rPr>
              <a:t>written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),  retrieved (</a:t>
            </a:r>
            <a:r>
              <a:rPr i="1" lang="en-US" sz="3200">
                <a:solidFill>
                  <a:srgbClr val="254061"/>
                </a:solidFill>
                <a:latin typeface="Calibri"/>
              </a:rPr>
              <a:t>read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) as well as updated later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US" sz="2800">
                <a:solidFill>
                  <a:srgbClr val="254061"/>
                </a:solidFill>
                <a:latin typeface="Calibri"/>
              </a:rPr>
              <a:t>It can be accessed by simply referring to it as </a:t>
            </a:r>
            <a:r>
              <a:rPr lang="en-US" sz="2800">
                <a:solidFill>
                  <a:srgbClr val="254061"/>
                </a:solidFill>
                <a:latin typeface="Courier New"/>
              </a:rPr>
              <a:t>num_miles</a:t>
            </a:r>
            <a:r>
              <a:rPr lang="en-US" sz="2800">
                <a:solidFill>
                  <a:srgbClr val="254061"/>
                </a:solidFill>
                <a:latin typeface="Calibri"/>
              </a:rPr>
              <a:t> in a computation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Declaring Variables</a:t>
            </a:r>
            <a:endParaRPr/>
          </a:p>
        </p:txBody>
      </p:sp>
      <p:sp>
        <p:nvSpPr>
          <p:cNvPr id="241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Variables are therefore declared through a C statement that indicates the type of variable it is to be and the name we wish to give it.  For example,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254061"/>
                </a:solidFill>
                <a:latin typeface="Courier New"/>
              </a:rPr>
              <a:t>char name;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254061"/>
                </a:solidFill>
                <a:latin typeface="Courier New"/>
              </a:rPr>
              <a:t>float avg;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254061"/>
                </a:solidFill>
                <a:latin typeface="Courier New"/>
              </a:rPr>
              <a:t>int count;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Several variables of the same type can be placed in the same line of code.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254061"/>
                </a:solidFill>
                <a:latin typeface="Courier New"/>
              </a:rPr>
              <a:t>int i, j, n;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Variables can also be initialized when being declared.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254061"/>
                </a:solidFill>
                <a:latin typeface="Courier New"/>
              </a:rPr>
              <a:t>	</a:t>
            </a:r>
            <a:r>
              <a:rPr lang="en-US" sz="3200">
                <a:solidFill>
                  <a:srgbClr val="254061"/>
                </a:solidFill>
                <a:latin typeface="Courier New"/>
              </a:rPr>
              <a:t>	</a:t>
            </a:r>
            <a:r>
              <a:rPr lang="en-US" sz="3200">
                <a:solidFill>
                  <a:srgbClr val="254061"/>
                </a:solidFill>
                <a:latin typeface="Courier New"/>
              </a:rPr>
              <a:t>int var1 = 30, n=10, x, y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254061"/>
                </a:solidFill>
                <a:latin typeface="Calibri"/>
              </a:rPr>
              <a:t>Initialization is optional</a:t>
            </a: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Using Variables</a:t>
            </a:r>
            <a:endParaRPr/>
          </a:p>
        </p:txBody>
      </p:sp>
      <p:sp>
        <p:nvSpPr>
          <p:cNvPr id="243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Note that in C </a:t>
            </a:r>
            <a:r>
              <a:rPr lang="en-US" sz="3200" u="sng">
                <a:solidFill>
                  <a:srgbClr val="254061"/>
                </a:solidFill>
                <a:latin typeface="Calibri"/>
              </a:rPr>
              <a:t>all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 variables must be </a:t>
            </a:r>
            <a:r>
              <a:rPr i="1" lang="en-US" sz="3200">
                <a:solidFill>
                  <a:srgbClr val="254061"/>
                </a:solidFill>
                <a:latin typeface="Calibri"/>
              </a:rPr>
              <a:t>declared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 before being used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254061"/>
                </a:solidFill>
                <a:latin typeface="Calibri"/>
              </a:rPr>
              <a:t>at the top of the function, in our case the </a:t>
            </a:r>
            <a:r>
              <a:rPr lang="en-US" sz="2800">
                <a:solidFill>
                  <a:srgbClr val="254061"/>
                </a:solidFill>
                <a:latin typeface="Courier New"/>
              </a:rPr>
              <a:t>main() </a:t>
            </a:r>
            <a:r>
              <a:rPr lang="en-US" sz="2800">
                <a:solidFill>
                  <a:srgbClr val="254061"/>
                </a:solidFill>
                <a:latin typeface="Calibri"/>
              </a:rPr>
              <a:t>function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254061"/>
                </a:solidFill>
                <a:latin typeface="Calibri"/>
              </a:rPr>
              <a:t>Else, a compilation error will result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This is different from many other languages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254061"/>
                </a:solidFill>
                <a:latin typeface="Calibri"/>
              </a:rPr>
              <a:t>LISP and Python, for example,  do not require declaring and typing variables</a:t>
            </a: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Constants</a:t>
            </a:r>
            <a:endParaRPr/>
          </a:p>
        </p:txBody>
      </p:sp>
      <p:sp>
        <p:nvSpPr>
          <p:cNvPr id="245" name="CustomShape 2"/>
          <p:cNvSpPr/>
          <p:nvPr/>
        </p:nvSpPr>
        <p:spPr>
          <a:xfrm>
            <a:off x="504000" y="1280160"/>
            <a:ext cx="7999560" cy="4646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Sometime you want to use values that have special meaning and won't change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... and be relatively easy to change throughout the program source code.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In these cases we can define constants using the </a:t>
            </a:r>
            <a:r>
              <a:rPr lang="en-US" sz="2400">
                <a:solidFill>
                  <a:srgbClr val="254061"/>
                </a:solidFill>
                <a:latin typeface="Courier New"/>
              </a:rPr>
              <a:t>#define 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pre-processor directive. For example,</a:t>
            </a:r>
            <a:endParaRPr/>
          </a:p>
          <a:p>
            <a:pPr lvl="1">
              <a:lnSpc>
                <a:spcPct val="80000"/>
              </a:lnSpc>
              <a:buFont typeface="Arial"/>
              <a:buChar char="–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If you write</a:t>
            </a:r>
            <a:endParaRPr/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254061"/>
                </a:solidFill>
                <a:latin typeface="Courier New"/>
              </a:rPr>
              <a:t>#define PI 3.1415926535</a:t>
            </a:r>
            <a:endParaRPr/>
          </a:p>
          <a:p>
            <a:pPr lvl="1">
              <a:lnSpc>
                <a:spcPct val="110000"/>
              </a:lnSpc>
              <a:buFont typeface="Arial"/>
              <a:buChar char="–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everywhere </a:t>
            </a:r>
            <a:r>
              <a:rPr lang="en-US" sz="2400">
                <a:solidFill>
                  <a:srgbClr val="254061"/>
                </a:solidFill>
                <a:latin typeface="Courier New"/>
              </a:rPr>
              <a:t>PI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 appears, the preprocessor will replace it with </a:t>
            </a:r>
            <a:r>
              <a:rPr lang="en-US" sz="2400">
                <a:solidFill>
                  <a:srgbClr val="254061"/>
                </a:solidFill>
                <a:latin typeface="Courier New"/>
              </a:rPr>
              <a:t>3.1415926535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 prior to compilation.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Constants (cont.)</a:t>
            </a:r>
            <a:endParaRPr/>
          </a:p>
        </p:txBody>
      </p:sp>
      <p:sp>
        <p:nvSpPr>
          <p:cNvPr id="247" name="CustomShape 2"/>
          <p:cNvSpPr/>
          <p:nvPr/>
        </p:nvSpPr>
        <p:spPr>
          <a:xfrm>
            <a:off x="685800" y="1752480"/>
            <a:ext cx="7999560" cy="4494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2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Note that a common mistake is to use the </a:t>
            </a:r>
            <a:r>
              <a:rPr lang="en-US" sz="3200" u="sng">
                <a:solidFill>
                  <a:srgbClr val="254061"/>
                </a:solidFill>
                <a:latin typeface="Calibri"/>
              </a:rPr>
              <a:t>assignment operator (=)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 to set the </a:t>
            </a:r>
            <a:r>
              <a:rPr lang="en-US" sz="3200">
                <a:solidFill>
                  <a:srgbClr val="254061"/>
                </a:solidFill>
                <a:latin typeface="Courier New"/>
              </a:rPr>
              <a:t>#define 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preprocessor directive values:</a:t>
            </a:r>
            <a:endParaRPr/>
          </a:p>
          <a:p>
            <a:pPr algn="ctr">
              <a:lnSpc>
                <a:spcPct val="120000"/>
              </a:lnSpc>
            </a:pPr>
            <a:r>
              <a:rPr lang="en-US" sz="3200">
                <a:solidFill>
                  <a:srgbClr val="254061"/>
                </a:solidFill>
                <a:latin typeface="Courier New"/>
              </a:rPr>
              <a:t>#define MY_CONST = 50</a:t>
            </a:r>
            <a:endParaRPr/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The preprocessor would replace occurrences of </a:t>
            </a:r>
            <a:r>
              <a:rPr lang="en-US" sz="3200">
                <a:solidFill>
                  <a:srgbClr val="254061"/>
                </a:solidFill>
                <a:latin typeface="Courier New"/>
              </a:rPr>
              <a:t>MY_CONST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 literally with </a:t>
            </a:r>
            <a:endParaRPr/>
          </a:p>
          <a:p>
            <a:pPr algn="ctr">
              <a:lnSpc>
                <a:spcPct val="120000"/>
              </a:lnSpc>
            </a:pPr>
            <a:r>
              <a:rPr lang="en-US" sz="3200">
                <a:solidFill>
                  <a:srgbClr val="254061"/>
                </a:solidFill>
                <a:latin typeface="Courier New"/>
              </a:rPr>
              <a:t>= 50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–"/>
            </a:pPr>
            <a:r>
              <a:rPr lang="en-US" sz="2800">
                <a:solidFill>
                  <a:srgbClr val="254061"/>
                </a:solidFill>
                <a:latin typeface="Calibri"/>
              </a:rPr>
              <a:t>Which, of course, is meaningless</a:t>
            </a:r>
            <a:endParaRPr/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So, do NOT use the </a:t>
            </a:r>
            <a:r>
              <a:rPr lang="en-US" sz="3200">
                <a:solidFill>
                  <a:srgbClr val="254061"/>
                </a:solidFill>
                <a:latin typeface="Courier New"/>
              </a:rPr>
              <a:t>=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 operator with </a:t>
            </a:r>
            <a:r>
              <a:rPr lang="en-US" sz="3200">
                <a:solidFill>
                  <a:srgbClr val="254061"/>
                </a:solidFill>
                <a:latin typeface="Courier New"/>
              </a:rPr>
              <a:t>#define</a:t>
            </a:r>
            <a:endParaRPr/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Constants (cont.)</a:t>
            </a:r>
            <a:endParaRPr/>
          </a:p>
        </p:txBody>
      </p:sp>
      <p:sp>
        <p:nvSpPr>
          <p:cNvPr id="249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Of course, one can also use variables and set their value to a fixed number that doesn’t change throughout the program.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However, that would be more expensive than using the </a:t>
            </a:r>
            <a:r>
              <a:rPr lang="en-US" sz="3200">
                <a:solidFill>
                  <a:srgbClr val="254061"/>
                </a:solidFill>
                <a:latin typeface="Courier New"/>
              </a:rPr>
              <a:t>#define 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preprocessor directive.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254061"/>
                </a:solidFill>
                <a:latin typeface="Calibri"/>
              </a:rPr>
              <a:t>Takes more memory.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254061"/>
                </a:solidFill>
                <a:latin typeface="Calibri"/>
              </a:rPr>
              <a:t>Overhead involved in indexing the variable and retrieving it from memory</a:t>
            </a:r>
            <a:endParaRPr/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u="sng">
                <a:solidFill>
                  <a:srgbClr val="c00000"/>
                </a:solidFill>
                <a:latin typeface="Calibri"/>
              </a:rPr>
              <a:t>Operators</a:t>
            </a:r>
            <a:endParaRPr/>
          </a:p>
        </p:txBody>
      </p:sp>
      <p:sp>
        <p:nvSpPr>
          <p:cNvPr id="251" name="CustomShape 2"/>
          <p:cNvSpPr/>
          <p:nvPr/>
        </p:nvSpPr>
        <p:spPr>
          <a:xfrm>
            <a:off x="457200" y="1600200"/>
            <a:ext cx="8228160" cy="472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“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Operators“ perform basic functions on data.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C has several primitive operators that are already defined in the language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We already discussed the assignment = operator.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It assigns a value to a variable by using the = symbol. For example, the variable sum acquires the value of the sum on its right hand side (37).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254061"/>
                </a:solidFill>
                <a:latin typeface="Courier New"/>
              </a:rPr>
              <a:t> </a:t>
            </a:r>
            <a:r>
              <a:rPr lang="en-US" sz="2400">
                <a:solidFill>
                  <a:srgbClr val="254061"/>
                </a:solidFill>
                <a:latin typeface="Courier New"/>
              </a:rPr>
              <a:t>sum = 17 + 2 + 6 + 12;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Others that come to mind are the mathematical operators </a:t>
            </a:r>
            <a:r>
              <a:rPr lang="en-US" sz="2400">
                <a:solidFill>
                  <a:srgbClr val="254061"/>
                </a:solidFill>
                <a:latin typeface="Courier New"/>
              </a:rPr>
              <a:t>+, -. * 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and </a:t>
            </a:r>
            <a:r>
              <a:rPr lang="en-US" sz="2400">
                <a:solidFill>
                  <a:srgbClr val="254061"/>
                </a:solidFill>
                <a:latin typeface="Courier New"/>
              </a:rPr>
              <a:t>/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But there are many others that we’ll discuss first</a:t>
            </a:r>
            <a:endParaRPr/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Variables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In other equations such as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254061"/>
                </a:solidFill>
                <a:latin typeface="Calibri"/>
              </a:rPr>
              <a:t>y = x + 5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We have two co-dependent variables that are not as constrained as before.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254061"/>
                </a:solidFill>
                <a:latin typeface="Calibri"/>
              </a:rPr>
              <a:t>x can take any value and y will take a value dependent on the value of x.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In both cases, the variables are abstract symbols that can be </a:t>
            </a:r>
            <a:r>
              <a:rPr i="1" lang="en-US" sz="3200" u="sng">
                <a:solidFill>
                  <a:srgbClr val="254061"/>
                </a:solidFill>
                <a:latin typeface="Calibri"/>
              </a:rPr>
              <a:t>assigned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 values to hold temporarily or permanently.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The Assignment Operator</a:t>
            </a:r>
            <a:endParaRPr/>
          </a:p>
        </p:txBody>
      </p:sp>
      <p:sp>
        <p:nvSpPr>
          <p:cNvPr id="253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This is the most important and most extensively used operator in C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254061"/>
                </a:solidFill>
                <a:latin typeface="Calibri"/>
              </a:rPr>
              <a:t>So, forgive the repetition.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The assignment operator: “=“  assigns a value to a variable.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Note that the assignment operator = does not imply equality!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Another operator (==) is used to test for equality of two values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The Assignment Operator</a:t>
            </a:r>
            <a:endParaRPr/>
          </a:p>
        </p:txBody>
      </p:sp>
      <p:sp>
        <p:nvSpPr>
          <p:cNvPr id="255" name="CustomShape 2"/>
          <p:cNvSpPr/>
          <p:nvPr/>
        </p:nvSpPr>
        <p:spPr>
          <a:xfrm>
            <a:off x="685800" y="1600200"/>
            <a:ext cx="7770960" cy="434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As an example, if one writes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254061"/>
                </a:solidFill>
                <a:latin typeface="Calibri"/>
              </a:rPr>
              <a:t>	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           </a:t>
            </a:r>
            <a:r>
              <a:rPr lang="en-US" sz="3200">
                <a:solidFill>
                  <a:srgbClr val="254061"/>
                </a:solidFill>
                <a:latin typeface="Courier New"/>
              </a:rPr>
              <a:t>num_miles = 20;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254061"/>
                </a:solidFill>
                <a:latin typeface="Calibri"/>
              </a:rPr>
              <a:t>  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Then the variable </a:t>
            </a:r>
            <a:r>
              <a:rPr lang="en-US" sz="3200">
                <a:solidFill>
                  <a:srgbClr val="254061"/>
                </a:solidFill>
                <a:latin typeface="Courier New"/>
              </a:rPr>
              <a:t>num_miles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 will   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254061"/>
                </a:solidFill>
                <a:latin typeface="Calibri"/>
              </a:rPr>
              <a:t>  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take on the value of 20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The result of arithmetic expressions can also be stored into variables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254061"/>
                </a:solidFill>
                <a:latin typeface="Courier New"/>
              </a:rPr>
              <a:t>        </a:t>
            </a:r>
            <a:r>
              <a:rPr lang="en-US" sz="3200">
                <a:solidFill>
                  <a:srgbClr val="254061"/>
                </a:solidFill>
                <a:latin typeface="Courier New"/>
              </a:rPr>
              <a:t>num_miles = 20*10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So can the values returned by a function call (later)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484200" y="317520"/>
            <a:ext cx="8212320" cy="1192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Arithmetic Operators</a:t>
            </a:r>
            <a:endParaRPr/>
          </a:p>
        </p:txBody>
      </p:sp>
      <p:sp>
        <p:nvSpPr>
          <p:cNvPr id="257" name="CustomShape 2"/>
          <p:cNvSpPr/>
          <p:nvPr/>
        </p:nvSpPr>
        <p:spPr>
          <a:xfrm>
            <a:off x="685800" y="1676520"/>
            <a:ext cx="7923240" cy="411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C has many mathematical operators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+ is addition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- is subtraction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* is multiplication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/ is division (since most keyboards don't have a ÷  key)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() are parentheses</a:t>
            </a:r>
            <a:endParaRPr/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Addition</a:t>
            </a:r>
            <a:endParaRPr/>
          </a:p>
        </p:txBody>
      </p:sp>
      <p:sp>
        <p:nvSpPr>
          <p:cNvPr id="259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Simple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ourier New"/>
              </a:rPr>
              <a:t>a + b + c + 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254061"/>
                </a:solidFill>
                <a:latin typeface="Calibri"/>
              </a:rPr>
              <a:t>Where the variables </a:t>
            </a:r>
            <a:r>
              <a:rPr lang="en-US" sz="2800">
                <a:solidFill>
                  <a:srgbClr val="254061"/>
                </a:solidFill>
                <a:latin typeface="Courier New"/>
              </a:rPr>
              <a:t>a, b, c </a:t>
            </a:r>
            <a:r>
              <a:rPr lang="en-US" sz="2800">
                <a:solidFill>
                  <a:srgbClr val="254061"/>
                </a:solidFill>
                <a:latin typeface="Calibri"/>
              </a:rPr>
              <a:t>and</a:t>
            </a:r>
            <a:r>
              <a:rPr lang="en-US" sz="2800">
                <a:solidFill>
                  <a:srgbClr val="254061"/>
                </a:solidFill>
                <a:latin typeface="Courier New"/>
              </a:rPr>
              <a:t> d </a:t>
            </a:r>
            <a:r>
              <a:rPr lang="en-US" sz="2800">
                <a:solidFill>
                  <a:srgbClr val="254061"/>
                </a:solidFill>
                <a:latin typeface="Calibri"/>
              </a:rPr>
              <a:t>already have assigned values.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Note: spaces between characters is NOT required, but recommended for ease of reading.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254061"/>
                </a:solidFill>
                <a:latin typeface="Courier New"/>
              </a:rPr>
              <a:t>a+b+c+d </a:t>
            </a:r>
            <a:r>
              <a:rPr lang="en-US" sz="2800">
                <a:solidFill>
                  <a:srgbClr val="254061"/>
                </a:solidFill>
                <a:latin typeface="Calibri"/>
              </a:rPr>
              <a:t>is the same thing</a:t>
            </a:r>
            <a:endParaRPr/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Subtraction</a:t>
            </a:r>
            <a:endParaRPr/>
          </a:p>
        </p:txBody>
      </p:sp>
      <p:sp>
        <p:nvSpPr>
          <p:cNvPr id="261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Equally simple: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ourier New"/>
              </a:rPr>
              <a:t>a – b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254061"/>
                </a:solidFill>
                <a:latin typeface="Calibri"/>
              </a:rPr>
              <a:t>Where a and b are variables with values already assigned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Or, given the meaninglessness of spaces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ourier New"/>
              </a:rPr>
              <a:t>a-b</a:t>
            </a:r>
            <a:endParaRPr/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Multiplication</a:t>
            </a:r>
            <a:endParaRPr/>
          </a:p>
        </p:txBody>
      </p:sp>
      <p:sp>
        <p:nvSpPr>
          <p:cNvPr id="263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Equally simple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ourier New"/>
              </a:rPr>
              <a:t>a * b * c * 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And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ourier New"/>
              </a:rPr>
              <a:t>a*b*c*d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Note that the addition, subtraction and multiplication operators apply identically to </a:t>
            </a:r>
            <a:r>
              <a:rPr lang="en-US" sz="3200">
                <a:solidFill>
                  <a:srgbClr val="254061"/>
                </a:solidFill>
                <a:latin typeface="Courier New"/>
              </a:rPr>
              <a:t>float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, </a:t>
            </a:r>
            <a:r>
              <a:rPr lang="en-US" sz="3200">
                <a:solidFill>
                  <a:srgbClr val="254061"/>
                </a:solidFill>
                <a:latin typeface="Courier New"/>
              </a:rPr>
              <a:t>double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,  and </a:t>
            </a:r>
            <a:r>
              <a:rPr lang="en-US" sz="3200">
                <a:solidFill>
                  <a:srgbClr val="254061"/>
                </a:solidFill>
                <a:latin typeface="Courier New"/>
              </a:rPr>
              <a:t>int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 variable types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Not so division …</a:t>
            </a:r>
            <a:endParaRPr/>
          </a:p>
        </p:txBody>
      </p:sp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Floating Point Division</a:t>
            </a:r>
            <a:endParaRPr/>
          </a:p>
        </p:txBody>
      </p:sp>
      <p:sp>
        <p:nvSpPr>
          <p:cNvPr id="265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254061"/>
                </a:solidFill>
                <a:latin typeface="Calibri"/>
              </a:rPr>
              <a:t>There is floating point division and integer division.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254061"/>
                </a:solidFill>
                <a:latin typeface="Calibri"/>
              </a:rPr>
              <a:t>Floating point division is also simple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254061"/>
                </a:solidFill>
                <a:latin typeface="Courier New"/>
              </a:rPr>
              <a:t>a / b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254061"/>
                </a:solidFill>
                <a:latin typeface="Calibri"/>
              </a:rPr>
              <a:t>Assuming variables </a:t>
            </a:r>
            <a:r>
              <a:rPr lang="en-US" sz="2800">
                <a:solidFill>
                  <a:srgbClr val="254061"/>
                </a:solidFill>
                <a:latin typeface="Courier New"/>
              </a:rPr>
              <a:t>a</a:t>
            </a:r>
            <a:r>
              <a:rPr lang="en-US" sz="2800">
                <a:solidFill>
                  <a:srgbClr val="254061"/>
                </a:solidFill>
                <a:latin typeface="Calibri"/>
              </a:rPr>
              <a:t> and </a:t>
            </a:r>
            <a:r>
              <a:rPr lang="en-US" sz="2800">
                <a:solidFill>
                  <a:srgbClr val="254061"/>
                </a:solidFill>
                <a:latin typeface="Courier New"/>
              </a:rPr>
              <a:t>b</a:t>
            </a:r>
            <a:r>
              <a:rPr lang="en-US" sz="2800">
                <a:solidFill>
                  <a:srgbClr val="254061"/>
                </a:solidFill>
                <a:latin typeface="Calibri"/>
              </a:rPr>
              <a:t> are floating point variables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254061"/>
                </a:solidFill>
                <a:latin typeface="Calibri"/>
              </a:rPr>
              <a:t>Same with </a:t>
            </a:r>
            <a:r>
              <a:rPr lang="en-US" sz="2800">
                <a:solidFill>
                  <a:srgbClr val="254061"/>
                </a:solidFill>
                <a:latin typeface="Courier New"/>
              </a:rPr>
              <a:t>a/b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254061"/>
                </a:solidFill>
                <a:latin typeface="Calibri"/>
              </a:rPr>
              <a:t>The result is a floating point (double precision) value assignable to a variable of the corresponding type</a:t>
            </a:r>
            <a:endParaRPr/>
          </a:p>
        </p:txBody>
      </p:sp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Integer Division</a:t>
            </a:r>
            <a:endParaRPr/>
          </a:p>
        </p:txBody>
      </p:sp>
      <p:sp>
        <p:nvSpPr>
          <p:cNvPr id="267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Then there is integer division. Not so simple.  There are two of them: division and mod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Division on integers doesn't work like one might expect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Integer division </a:t>
            </a:r>
            <a:r>
              <a:rPr i="1" lang="en-US" sz="2400" u="sng">
                <a:solidFill>
                  <a:srgbClr val="254061"/>
                </a:solidFill>
                <a:latin typeface="Calibri"/>
              </a:rPr>
              <a:t>truncates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 everything after the decimal place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Example: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In floating point math, 11.0/4.0 would be 2.75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In integer math, 11/4 is 2, because everything after the decimal place gets chopped off</a:t>
            </a:r>
            <a:endParaRPr/>
          </a:p>
        </p:txBody>
      </p:sp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The mod (%) operator</a:t>
            </a:r>
            <a:endParaRPr/>
          </a:p>
        </p:txBody>
      </p:sp>
      <p:sp>
        <p:nvSpPr>
          <p:cNvPr id="269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Mod is the second type of integer division.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Implemented by the % operator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It returns the remainder in a division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Example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11 divided by 4 is 2 with a remainder of 3 in elementary school division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Thus 11%4 is 3 (the value of the remainder)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Mod is actually a very useful operator because the result will never be greater than the denominator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We will see more about this later this semester.</a:t>
            </a:r>
            <a:endParaRPr/>
          </a:p>
        </p:txBody>
      </p:sp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Arithmetic Operator Precedence</a:t>
            </a:r>
            <a:endParaRPr/>
          </a:p>
        </p:txBody>
      </p:sp>
      <p:sp>
        <p:nvSpPr>
          <p:cNvPr id="271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The operators have precedence rules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Anything within parentheses () is always evaluated first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* and / have equal precedence and are evaluated left to right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+ and - have equal precedence and are evaluated left to right, but have lower precedence than * and /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Example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3 - 4 * 5 + 6 is equal to 3 - 20 + 6 which is equal to -17 + 6 which is equal to -11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Tip: ALWAYS use parenthesis … ALWAYS!!</a:t>
            </a:r>
            <a:endParaRPr/>
          </a:p>
        </p:txBody>
      </p:sp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Equality vs. Assignment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Before continuing, we must clarify the dual roles played by the = sign in algebra.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The role of </a:t>
            </a:r>
            <a:r>
              <a:rPr i="1" lang="en-US" sz="3200">
                <a:solidFill>
                  <a:srgbClr val="254061"/>
                </a:solidFill>
                <a:latin typeface="Calibri"/>
              </a:rPr>
              <a:t>equality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 can enforce a constraint on a variable and can determine whether an expression satisfies the constraint or not.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For example, if x already holds the value of 10: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254061"/>
                </a:solidFill>
                <a:latin typeface="Calibri"/>
              </a:rPr>
              <a:t>x = 9 would evaluate to false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254061"/>
                </a:solidFill>
                <a:latin typeface="Calibri"/>
              </a:rPr>
              <a:t>x = 10 would evaluate to true 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Boolean Operators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A Boolean value is </a:t>
            </a:r>
            <a:r>
              <a:rPr lang="en-US" sz="3200" u="sng">
                <a:solidFill>
                  <a:srgbClr val="254061"/>
                </a:solidFill>
                <a:latin typeface="Calibri"/>
              </a:rPr>
              <a:t>true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 or </a:t>
            </a:r>
            <a:r>
              <a:rPr lang="en-US" sz="3200" u="sng">
                <a:solidFill>
                  <a:srgbClr val="254061"/>
                </a:solidFill>
                <a:latin typeface="Calibri"/>
              </a:rPr>
              <a:t>false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In C, 0 is false and any non-zero number is true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There are three Boolean operators that take Boolean values as operands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AND: &amp;&amp; – True if and only if both arguments are true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OR: || – True if either argument is true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NOT: ! – Inverts the truth value of its only argument</a:t>
            </a:r>
            <a:endParaRPr/>
          </a:p>
        </p:txBody>
      </p:sp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84200" y="317520"/>
            <a:ext cx="8212320" cy="1192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Boolean operators</a:t>
            </a:r>
            <a:endParaRPr/>
          </a:p>
        </p:txBody>
      </p:sp>
      <p:sp>
        <p:nvSpPr>
          <p:cNvPr id="275" name="CustomShape 2"/>
          <p:cNvSpPr/>
          <p:nvPr/>
        </p:nvSpPr>
        <p:spPr>
          <a:xfrm>
            <a:off x="685800" y="1981080"/>
            <a:ext cx="3808440" cy="411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The result of Boolean operators are frequently expressed with truth tables</a:t>
            </a:r>
            <a:endParaRPr/>
          </a:p>
        </p:txBody>
      </p:sp>
      <p:graphicFrame>
        <p:nvGraphicFramePr>
          <p:cNvPr id="276" name="Table 3"/>
          <p:cNvGraphicFramePr/>
          <p:nvPr/>
        </p:nvGraphicFramePr>
        <p:xfrm>
          <a:off x="4648320" y="1981080"/>
          <a:ext cx="3808440" cy="1827360"/>
        </p:xfrm>
        <a:graphic>
          <a:graphicData uri="http://schemas.openxmlformats.org/drawingml/2006/table">
            <a:tbl>
              <a:tblPr/>
              <a:tblGrid>
                <a:gridCol w="1269720"/>
                <a:gridCol w="1269720"/>
                <a:gridCol w="1269360"/>
              </a:tblGrid>
              <a:tr h="365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5f5f5f"/>
                          </a:solidFill>
                          <a:latin typeface="Arial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5f5f5f"/>
                          </a:solidFill>
                          <a:latin typeface="Arial"/>
                        </a:rPr>
                        <a:t>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5f5f5f"/>
                          </a:solidFill>
                          <a:latin typeface="Arial"/>
                        </a:rPr>
                        <a:t>x &amp;&amp; y</a:t>
                      </a:r>
                      <a:endParaRPr/>
                    </a:p>
                  </a:txBody>
                  <a:tcPr/>
                </a:tc>
              </a:tr>
              <a:tr h="365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5f5f5f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5f5f5f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5f5f5f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65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5f5f5f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5f5f5f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5f5f5f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65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5f5f5f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5f5f5f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5f5f5f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5f5f5f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5f5f5f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5f5f5f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7" name="Table 4"/>
          <p:cNvGraphicFramePr/>
          <p:nvPr/>
        </p:nvGraphicFramePr>
        <p:xfrm>
          <a:off x="4648320" y="4114800"/>
          <a:ext cx="3808440" cy="1979640"/>
        </p:xfrm>
        <a:graphic>
          <a:graphicData uri="http://schemas.openxmlformats.org/drawingml/2006/table">
            <a:tbl>
              <a:tblPr/>
              <a:tblGrid>
                <a:gridCol w="1269720"/>
                <a:gridCol w="1269720"/>
                <a:gridCol w="1269360"/>
              </a:tblGrid>
              <a:tr h="396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5f5f5f"/>
                          </a:solidFill>
                          <a:latin typeface="Arial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5f5f5f"/>
                          </a:solidFill>
                          <a:latin typeface="Arial"/>
                        </a:rPr>
                        <a:t>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5f5f5f"/>
                          </a:solidFill>
                          <a:latin typeface="Arial"/>
                        </a:rPr>
                        <a:t>x || y</a:t>
                      </a:r>
                      <a:endParaRPr/>
                    </a:p>
                  </a:txBody>
                  <a:tcPr/>
                </a:tc>
              </a:tr>
              <a:tr h="395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5f5f5f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5f5f5f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5f5f5f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96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5f5f5f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5f5f5f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5f5f5f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95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5f5f5f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5f5f5f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5f5f5f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96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5f5f5f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5f5f5f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5f5f5f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8" name="Table 5"/>
          <p:cNvGraphicFramePr/>
          <p:nvPr/>
        </p:nvGraphicFramePr>
        <p:xfrm>
          <a:off x="1371600" y="4191120"/>
          <a:ext cx="1903680" cy="1095840"/>
        </p:xfrm>
        <a:graphic>
          <a:graphicData uri="http://schemas.openxmlformats.org/drawingml/2006/table">
            <a:tbl>
              <a:tblPr/>
              <a:tblGrid>
                <a:gridCol w="952200"/>
                <a:gridCol w="951840"/>
              </a:tblGrid>
              <a:tr h="365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5f5f5f"/>
                          </a:solidFill>
                          <a:latin typeface="Arial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5f5f5f"/>
                          </a:solidFill>
                          <a:latin typeface="Arial"/>
                        </a:rPr>
                        <a:t>! x</a:t>
                      </a:r>
                      <a:endParaRPr/>
                    </a:p>
                  </a:txBody>
                  <a:tcPr/>
                </a:tc>
              </a:tr>
              <a:tr h="365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5f5f5f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5f5f5f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65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5f5f5f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5f5f5f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Other Boolean Operators</a:t>
            </a:r>
            <a:endParaRPr/>
          </a:p>
        </p:txBody>
      </p:sp>
      <p:sp>
        <p:nvSpPr>
          <p:cNvPr id="28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== This is the equality operator.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u="sng">
                <a:solidFill>
                  <a:srgbClr val="254061"/>
                </a:solidFill>
                <a:latin typeface="Calibri"/>
              </a:rPr>
              <a:t>Do not </a:t>
            </a:r>
            <a:r>
              <a:rPr lang="en-US" sz="2800">
                <a:solidFill>
                  <a:srgbClr val="254061"/>
                </a:solidFill>
                <a:latin typeface="Calibri"/>
              </a:rPr>
              <a:t>confuse with the assignment operator  =.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&lt;   &lt;=   &gt;   &gt;=   These are self explanatory.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!=  This is the inequality operator.</a:t>
            </a:r>
            <a:endParaRPr/>
          </a:p>
        </p:txBody>
      </p:sp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The Increment/Decrement Operators</a:t>
            </a:r>
            <a:endParaRPr/>
          </a:p>
        </p:txBody>
      </p:sp>
      <p:sp>
        <p:nvSpPr>
          <p:cNvPr id="282" name="CustomShape 2"/>
          <p:cNvSpPr/>
          <p:nvPr/>
        </p:nvSpPr>
        <p:spPr>
          <a:xfrm>
            <a:off x="457200" y="152388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254061"/>
                </a:solidFill>
                <a:latin typeface="Calibri"/>
              </a:rPr>
              <a:t>Unary </a:t>
            </a:r>
            <a:r>
              <a:rPr i="1" lang="en-US" sz="2800">
                <a:solidFill>
                  <a:srgbClr val="254061"/>
                </a:solidFill>
                <a:latin typeface="Calibri"/>
              </a:rPr>
              <a:t>increment</a:t>
            </a:r>
            <a:r>
              <a:rPr lang="en-US" sz="2800">
                <a:solidFill>
                  <a:srgbClr val="254061"/>
                </a:solidFill>
                <a:latin typeface="Calibri"/>
              </a:rPr>
              <a:t> and </a:t>
            </a:r>
            <a:r>
              <a:rPr i="1" lang="en-US" sz="2800">
                <a:solidFill>
                  <a:srgbClr val="254061"/>
                </a:solidFill>
                <a:latin typeface="Calibri"/>
              </a:rPr>
              <a:t>decrement</a:t>
            </a:r>
            <a:r>
              <a:rPr lang="en-US" sz="2800">
                <a:solidFill>
                  <a:srgbClr val="254061"/>
                </a:solidFill>
                <a:latin typeface="Calibri"/>
              </a:rPr>
              <a:t> operators increment and decrement the value of an integer variable by 1. 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254061"/>
                </a:solidFill>
                <a:latin typeface="Courier New"/>
              </a:rPr>
              <a:t>++</a:t>
            </a:r>
            <a:r>
              <a:rPr lang="en-US" sz="2800">
                <a:solidFill>
                  <a:srgbClr val="254061"/>
                </a:solidFill>
                <a:latin typeface="Calibri"/>
              </a:rPr>
              <a:t> and </a:t>
            </a:r>
            <a:r>
              <a:rPr lang="en-US" sz="2800">
                <a:solidFill>
                  <a:srgbClr val="254061"/>
                </a:solidFill>
                <a:latin typeface="Courier New"/>
              </a:rPr>
              <a:t>--</a:t>
            </a:r>
            <a:r>
              <a:rPr lang="en-US" sz="2800">
                <a:solidFill>
                  <a:srgbClr val="254061"/>
                </a:solidFill>
                <a:latin typeface="Calibri"/>
              </a:rPr>
              <a:t> are the operators.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254061"/>
                </a:solidFill>
                <a:latin typeface="Calibri"/>
              </a:rPr>
              <a:t>Placed </a:t>
            </a:r>
            <a:r>
              <a:rPr lang="en-US" sz="2800" u="sng">
                <a:solidFill>
                  <a:srgbClr val="254061"/>
                </a:solidFill>
                <a:latin typeface="Calibri"/>
              </a:rPr>
              <a:t>before</a:t>
            </a:r>
            <a:r>
              <a:rPr lang="en-US" sz="2800">
                <a:solidFill>
                  <a:srgbClr val="254061"/>
                </a:solidFill>
                <a:latin typeface="Calibri"/>
              </a:rPr>
              <a:t> the variable, they are </a:t>
            </a:r>
            <a:r>
              <a:rPr i="1" lang="en-US" sz="2800">
                <a:solidFill>
                  <a:srgbClr val="254061"/>
                </a:solidFill>
                <a:latin typeface="Calibri"/>
              </a:rPr>
              <a:t>pre-increment </a:t>
            </a:r>
            <a:r>
              <a:rPr lang="en-US" sz="2800">
                <a:solidFill>
                  <a:srgbClr val="254061"/>
                </a:solidFill>
                <a:latin typeface="Calibri"/>
              </a:rPr>
              <a:t>and</a:t>
            </a:r>
            <a:r>
              <a:rPr i="1" lang="en-US" sz="2800">
                <a:solidFill>
                  <a:srgbClr val="254061"/>
                </a:solidFill>
                <a:latin typeface="Calibri"/>
              </a:rPr>
              <a:t> pre-decrement: </a:t>
            </a:r>
            <a:r>
              <a:rPr lang="en-US" sz="2800">
                <a:solidFill>
                  <a:srgbClr val="254061"/>
                </a:solidFill>
                <a:latin typeface="Calibri"/>
              </a:rPr>
              <a:t>the value is incremented or decremented before it is used in the expression in which it appears.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254061"/>
                </a:solidFill>
                <a:latin typeface="Courier New"/>
              </a:rPr>
              <a:t>--a</a:t>
            </a:r>
            <a:endParaRPr/>
          </a:p>
        </p:txBody>
      </p:sp>
    </p:spTree>
  </p:cSld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The Inc/Decrement Operators</a:t>
            </a:r>
            <a:endParaRPr/>
          </a:p>
        </p:txBody>
      </p:sp>
      <p:sp>
        <p:nvSpPr>
          <p:cNvPr id="28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Placed </a:t>
            </a:r>
            <a:r>
              <a:rPr lang="en-US" sz="3200" u="sng">
                <a:solidFill>
                  <a:srgbClr val="254061"/>
                </a:solidFill>
                <a:latin typeface="Calibri"/>
              </a:rPr>
              <a:t>after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 the variable, they are known as the </a:t>
            </a:r>
            <a:r>
              <a:rPr i="1" lang="en-US" sz="3200">
                <a:solidFill>
                  <a:srgbClr val="254061"/>
                </a:solidFill>
                <a:latin typeface="Calibri"/>
              </a:rPr>
              <a:t>post-increment 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and</a:t>
            </a:r>
            <a:r>
              <a:rPr i="1" lang="en-US" sz="3200">
                <a:solidFill>
                  <a:srgbClr val="254061"/>
                </a:solidFill>
                <a:latin typeface="Calibri"/>
              </a:rPr>
              <a:t> post-decrement 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operators.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254061"/>
                </a:solidFill>
                <a:latin typeface="Courier New"/>
              </a:rPr>
              <a:t>a++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The value of the variable is incremented or decremented </a:t>
            </a:r>
            <a:r>
              <a:rPr lang="en-US" sz="3200" u="sng">
                <a:solidFill>
                  <a:srgbClr val="254061"/>
                </a:solidFill>
                <a:latin typeface="Calibri"/>
              </a:rPr>
              <a:t>after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 it is used in the expression in which it appears.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We will now see our second small C program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The Inc/Decrement Operators</a:t>
            </a:r>
            <a:endParaRPr/>
          </a:p>
        </p:txBody>
      </p:sp>
      <p:sp>
        <p:nvSpPr>
          <p:cNvPr id="286" name="CustomShape 2"/>
          <p:cNvSpPr/>
          <p:nvPr/>
        </p:nvSpPr>
        <p:spPr>
          <a:xfrm>
            <a:off x="685800" y="1676520"/>
            <a:ext cx="7770960" cy="434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254061"/>
                </a:solidFill>
                <a:latin typeface="Calibri"/>
              </a:rPr>
              <a:t>Example: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254061"/>
                </a:solidFill>
                <a:latin typeface="Courier New"/>
              </a:rPr>
              <a:t>main()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254061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254061"/>
                </a:solidFill>
                <a:latin typeface="Courier New"/>
              </a:rPr>
              <a:t>	</a:t>
            </a:r>
            <a:r>
              <a:rPr lang="en-US" sz="2800">
                <a:solidFill>
                  <a:srgbClr val="254061"/>
                </a:solidFill>
                <a:latin typeface="Courier New"/>
              </a:rPr>
              <a:t>int c=5;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254061"/>
                </a:solidFill>
                <a:latin typeface="Courier New"/>
              </a:rPr>
              <a:t>	</a:t>
            </a:r>
            <a:r>
              <a:rPr lang="en-US" sz="2800">
                <a:solidFill>
                  <a:srgbClr val="254061"/>
                </a:solidFill>
                <a:latin typeface="Courier New"/>
              </a:rPr>
              <a:t>printf(“%d ”, c);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254061"/>
                </a:solidFill>
                <a:latin typeface="Courier New"/>
              </a:rPr>
              <a:t>	</a:t>
            </a:r>
            <a:r>
              <a:rPr lang="en-US" sz="2800">
                <a:solidFill>
                  <a:srgbClr val="254061"/>
                </a:solidFill>
                <a:latin typeface="Courier New"/>
              </a:rPr>
              <a:t>printf(“%d ”, c++);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254061"/>
                </a:solidFill>
                <a:latin typeface="Courier New"/>
              </a:rPr>
              <a:t>	</a:t>
            </a:r>
            <a:r>
              <a:rPr lang="en-US" sz="3200">
                <a:solidFill>
                  <a:srgbClr val="254061"/>
                </a:solidFill>
                <a:latin typeface="Courier New"/>
              </a:rPr>
              <a:t>printf(“%d ”, c);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254061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254061"/>
                </a:solidFill>
                <a:latin typeface="Calibri"/>
              </a:rPr>
              <a:t>	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	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5 5 6</a:t>
            </a:r>
            <a:endParaRPr/>
          </a:p>
        </p:txBody>
      </p:sp>
    </p:spTree>
  </p:cSld>
  <p:timing>
    <p:tnLst>
      <p:par>
        <p:cTn id="109" dur="indefinite" restart="never" nodeType="tmRoot">
          <p:childTnLst>
            <p:seq>
              <p:cTn id="1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The Inc/Decrement Operators</a:t>
            </a:r>
            <a:endParaRPr/>
          </a:p>
        </p:txBody>
      </p:sp>
      <p:sp>
        <p:nvSpPr>
          <p:cNvPr id="288" name="CustomShape 2"/>
          <p:cNvSpPr/>
          <p:nvPr/>
        </p:nvSpPr>
        <p:spPr>
          <a:xfrm>
            <a:off x="685800" y="1676520"/>
            <a:ext cx="7770960" cy="434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254061"/>
                </a:solidFill>
                <a:latin typeface="Calibri"/>
              </a:rPr>
              <a:t>Another Example: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254061"/>
                </a:solidFill>
                <a:latin typeface="Courier New"/>
              </a:rPr>
              <a:t>main() 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254061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254061"/>
                </a:solidFill>
                <a:latin typeface="Courier New"/>
              </a:rPr>
              <a:t>	</a:t>
            </a:r>
            <a:r>
              <a:rPr lang="en-US" sz="2800">
                <a:solidFill>
                  <a:srgbClr val="254061"/>
                </a:solidFill>
                <a:latin typeface="Courier New"/>
              </a:rPr>
              <a:t>int c=5;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254061"/>
                </a:solidFill>
                <a:latin typeface="Courier New"/>
              </a:rPr>
              <a:t>	</a:t>
            </a:r>
            <a:r>
              <a:rPr lang="en-US" sz="2800">
                <a:solidFill>
                  <a:srgbClr val="254061"/>
                </a:solidFill>
                <a:latin typeface="Courier New"/>
              </a:rPr>
              <a:t>printf(“%d ”, c);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254061"/>
                </a:solidFill>
                <a:latin typeface="Courier New"/>
              </a:rPr>
              <a:t>	</a:t>
            </a:r>
            <a:r>
              <a:rPr lang="en-US" sz="2800">
                <a:solidFill>
                  <a:srgbClr val="254061"/>
                </a:solidFill>
                <a:latin typeface="Courier New"/>
              </a:rPr>
              <a:t>printf(“%d ”, ++c);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254061"/>
                </a:solidFill>
                <a:latin typeface="Courier New"/>
              </a:rPr>
              <a:t>	</a:t>
            </a:r>
            <a:r>
              <a:rPr lang="en-US" sz="2800">
                <a:solidFill>
                  <a:srgbClr val="254061"/>
                </a:solidFill>
                <a:latin typeface="Courier New"/>
              </a:rPr>
              <a:t>printf(“%d ”, c);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254061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254061"/>
                </a:solidFill>
                <a:latin typeface="Calibri"/>
              </a:rPr>
              <a:t>	</a:t>
            </a:r>
            <a:r>
              <a:rPr lang="en-US" sz="2800">
                <a:solidFill>
                  <a:srgbClr val="254061"/>
                </a:solidFill>
                <a:latin typeface="Calibri"/>
              </a:rPr>
              <a:t>	</a:t>
            </a:r>
            <a:r>
              <a:rPr lang="en-US" sz="2800">
                <a:solidFill>
                  <a:srgbClr val="254061"/>
                </a:solidFill>
                <a:latin typeface="Calibri"/>
              </a:rPr>
              <a:t>5 6 6</a:t>
            </a:r>
            <a:endParaRPr/>
          </a:p>
        </p:txBody>
      </p:sp>
    </p:spTree>
  </p:cSld>
  <p:timing>
    <p:tnLst>
      <p:par>
        <p:cTn id="111" dur="indefinite" restart="never" nodeType="tmRoot">
          <p:childTnLst>
            <p:seq>
              <p:cTn id="1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I/O Operators - Printing to Screen</a:t>
            </a:r>
            <a:endParaRPr/>
          </a:p>
        </p:txBody>
      </p:sp>
      <p:sp>
        <p:nvSpPr>
          <p:cNvPr id="29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Printing to screen is the most basic output function in C (in any programming language, actually).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As we saw in the first HW assignment, </a:t>
            </a:r>
            <a:r>
              <a:rPr lang="en-US" sz="2400">
                <a:solidFill>
                  <a:srgbClr val="254061"/>
                </a:solidFill>
                <a:latin typeface="Courier New"/>
              </a:rPr>
              <a:t>printf() 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is our operator that we most commonly use to print to screen.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The </a:t>
            </a:r>
            <a:r>
              <a:rPr i="1" lang="en-US" sz="2400">
                <a:solidFill>
                  <a:srgbClr val="254061"/>
                </a:solidFill>
                <a:latin typeface="Calibri"/>
              </a:rPr>
              <a:t>argument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 of </a:t>
            </a:r>
            <a:r>
              <a:rPr lang="en-US" sz="2400">
                <a:solidFill>
                  <a:srgbClr val="254061"/>
                </a:solidFill>
                <a:latin typeface="Courier New"/>
              </a:rPr>
              <a:t>printf(), (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that within its parentheses), is composed of two general parts: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That enclosed in quotation marks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That which follows the closing quotation marks</a:t>
            </a:r>
            <a:endParaRPr/>
          </a:p>
        </p:txBody>
      </p:sp>
    </p:spTree>
  </p:cSld>
  <p:timing>
    <p:tnLst>
      <p:par>
        <p:cTn id="113" dur="indefinite" restart="never" nodeType="tmRoot">
          <p:childTnLst>
            <p:seq>
              <p:cTn id="1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ourier New"/>
              </a:rPr>
              <a:t>printf()</a:t>
            </a:r>
            <a:endParaRPr/>
          </a:p>
        </p:txBody>
      </p:sp>
      <p:sp>
        <p:nvSpPr>
          <p:cNvPr id="29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If we wish to print out </a:t>
            </a:r>
            <a:r>
              <a:rPr i="1" lang="en-US" sz="2400">
                <a:solidFill>
                  <a:srgbClr val="254061"/>
                </a:solidFill>
                <a:latin typeface="Calibri"/>
              </a:rPr>
              <a:t>literals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 (just as stated), we merely put the desired string inside the quote marks.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This is what you did for “Hello Earth” in HW #1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It simply printed Hello Earth.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We did use a </a:t>
            </a:r>
            <a:r>
              <a:rPr lang="en-US" sz="2400">
                <a:solidFill>
                  <a:srgbClr val="254061"/>
                </a:solidFill>
                <a:latin typeface="Courier New"/>
              </a:rPr>
              <a:t>/n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 to instruct it to go to the next line immediately upon encountering this symbol.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The </a:t>
            </a:r>
            <a:r>
              <a:rPr lang="en-US" sz="2400">
                <a:solidFill>
                  <a:srgbClr val="254061"/>
                </a:solidFill>
                <a:latin typeface="Courier New"/>
              </a:rPr>
              <a:t>/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 is an escape character that tells it not to print the subsequent n but that it has special meaning.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More about escape characters later.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5" dur="indefinite" restart="never" nodeType="tmRoot">
          <p:childTnLst>
            <p:seq>
              <p:cTn id="1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ourier New"/>
              </a:rPr>
              <a:t>printf()</a:t>
            </a:r>
            <a:endParaRPr/>
          </a:p>
        </p:txBody>
      </p:sp>
      <p:sp>
        <p:nvSpPr>
          <p:cNvPr id="294" name="CustomShape 2"/>
          <p:cNvSpPr/>
          <p:nvPr/>
        </p:nvSpPr>
        <p:spPr>
          <a:xfrm>
            <a:off x="304920" y="1676520"/>
            <a:ext cx="8380440" cy="411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The </a:t>
            </a:r>
            <a:r>
              <a:rPr lang="en-US" sz="2400">
                <a:solidFill>
                  <a:srgbClr val="254061"/>
                </a:solidFill>
                <a:latin typeface="Courier New"/>
              </a:rPr>
              <a:t>printf() 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can also be used to print the values of variables, even to actually compute an equation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A </a:t>
            </a:r>
            <a:r>
              <a:rPr lang="en-US" sz="2400">
                <a:solidFill>
                  <a:srgbClr val="254061"/>
                </a:solidFill>
                <a:latin typeface="Courier New"/>
              </a:rPr>
              <a:t>%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 inside the quote marks indicates that you want to print out a variable to the screen.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The character immediately following it (e.g., </a:t>
            </a:r>
            <a:r>
              <a:rPr lang="en-US" sz="2400">
                <a:solidFill>
                  <a:srgbClr val="254061"/>
                </a:solidFill>
                <a:latin typeface="Courier New"/>
              </a:rPr>
              <a:t>d 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or</a:t>
            </a:r>
            <a:r>
              <a:rPr lang="en-US" sz="2400">
                <a:solidFill>
                  <a:srgbClr val="254061"/>
                </a:solidFill>
                <a:latin typeface="Courier New"/>
              </a:rPr>
              <a:t> f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) indicates the type of variable it is to print to screen.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The name of the variable to be printed is stated after the closing quotation mark and a comma.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7" dur="indefinite" restart="never" nodeType="tmRoot">
          <p:childTnLst>
            <p:seq>
              <p:cTn id="1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Equality vs. Assignment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Furthermore, as we saw before, if the value of x has not yet been set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254061"/>
                </a:solidFill>
                <a:latin typeface="Calibri"/>
              </a:rPr>
              <a:t>x + 5 = 10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Constrains the value of x to be only 5 if the equality is to evaluate to true (i.e., the constraint is to become satisfied)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ourier New"/>
              </a:rPr>
              <a:t>printf()</a:t>
            </a:r>
            <a:endParaRPr/>
          </a:p>
        </p:txBody>
      </p:sp>
      <p:sp>
        <p:nvSpPr>
          <p:cNvPr id="29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For example,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254061"/>
                </a:solidFill>
                <a:latin typeface="Courier New"/>
              </a:rPr>
              <a:t>printf("Number of miles: %d", num_miles);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254061"/>
                </a:solidFill>
                <a:latin typeface="Calibri"/>
              </a:rPr>
              <a:t>	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will print out the contents of an integer variable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254061"/>
                </a:solidFill>
                <a:latin typeface="Courier New"/>
              </a:rPr>
              <a:t>	</a:t>
            </a:r>
            <a:r>
              <a:rPr lang="en-US" sz="2400">
                <a:solidFill>
                  <a:srgbClr val="254061"/>
                </a:solidFill>
                <a:latin typeface="Courier New"/>
              </a:rPr>
              <a:t>Number of miles: 20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Multiple variables can be printed from the same printf() call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254061"/>
                </a:solidFill>
                <a:latin typeface="Courier New"/>
              </a:rPr>
              <a:t>printf(“%d%f”, var1, var2);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The </a:t>
            </a:r>
            <a:r>
              <a:rPr lang="en-US" sz="2400">
                <a:solidFill>
                  <a:srgbClr val="254061"/>
                </a:solidFill>
                <a:latin typeface="Courier New"/>
              </a:rPr>
              <a:t>%d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 corresponds to </a:t>
            </a:r>
            <a:r>
              <a:rPr lang="en-US" sz="2400">
                <a:solidFill>
                  <a:srgbClr val="254061"/>
                </a:solidFill>
                <a:latin typeface="Courier New"/>
              </a:rPr>
              <a:t>var1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 and the </a:t>
            </a:r>
            <a:r>
              <a:rPr lang="en-US" sz="2400">
                <a:solidFill>
                  <a:srgbClr val="254061"/>
                </a:solidFill>
                <a:latin typeface="Courier New"/>
              </a:rPr>
              <a:t>%f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 corresponds to </a:t>
            </a:r>
            <a:r>
              <a:rPr lang="en-US" sz="2400">
                <a:solidFill>
                  <a:srgbClr val="254061"/>
                </a:solidFill>
                <a:latin typeface="Courier New"/>
              </a:rPr>
              <a:t>var2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However, they must be of the correct type</a:t>
            </a:r>
            <a:endParaRPr/>
          </a:p>
        </p:txBody>
      </p:sp>
    </p:spTree>
  </p:cSld>
  <p:timing>
    <p:tnLst>
      <p:par>
        <p:cTn id="119" dur="indefinite" restart="never" nodeType="tmRoot">
          <p:childTnLst>
            <p:seq>
              <p:cTn id="1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ourier New"/>
              </a:rPr>
              <a:t>printf()</a:t>
            </a:r>
            <a:endParaRPr/>
          </a:p>
        </p:txBody>
      </p:sp>
      <p:sp>
        <p:nvSpPr>
          <p:cNvPr id="29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Variables are printed using </a:t>
            </a:r>
            <a:r>
              <a:rPr lang="en-US" sz="3200">
                <a:solidFill>
                  <a:srgbClr val="254061"/>
                </a:solidFill>
                <a:latin typeface="Courier New"/>
              </a:rPr>
              <a:t>printf 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as follows</a:t>
            </a:r>
            <a:endParaRPr/>
          </a:p>
          <a:p>
            <a:pPr lvl="1">
              <a:lnSpc>
                <a:spcPct val="80000"/>
              </a:lnSpc>
              <a:buFont typeface="Arial"/>
              <a:buChar char="–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int: use </a:t>
            </a:r>
            <a:r>
              <a:rPr lang="en-US" sz="2400">
                <a:solidFill>
                  <a:srgbClr val="254061"/>
                </a:solidFill>
                <a:latin typeface="Courier New"/>
              </a:rPr>
              <a:t>%d</a:t>
            </a:r>
            <a:endParaRPr/>
          </a:p>
          <a:p>
            <a:pPr lvl="1">
              <a:lnSpc>
                <a:spcPct val="80000"/>
              </a:lnSpc>
              <a:buFont typeface="Arial"/>
              <a:buChar char="–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char: use </a:t>
            </a:r>
            <a:r>
              <a:rPr lang="en-US" sz="2400">
                <a:solidFill>
                  <a:srgbClr val="254061"/>
                </a:solidFill>
                <a:latin typeface="Courier New"/>
              </a:rPr>
              <a:t>%c</a:t>
            </a:r>
            <a:endParaRPr/>
          </a:p>
          <a:p>
            <a:pPr lvl="1">
              <a:lnSpc>
                <a:spcPct val="80000"/>
              </a:lnSpc>
              <a:buFont typeface="Arial"/>
              <a:buChar char="–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float: use </a:t>
            </a:r>
            <a:r>
              <a:rPr lang="en-US" sz="2400">
                <a:solidFill>
                  <a:srgbClr val="254061"/>
                </a:solidFill>
                <a:latin typeface="Courier New"/>
              </a:rPr>
              <a:t>%f</a:t>
            </a:r>
            <a:endParaRPr/>
          </a:p>
          <a:p>
            <a:pPr lvl="1">
              <a:lnSpc>
                <a:spcPct val="80000"/>
              </a:lnSpc>
              <a:buFont typeface="Arial"/>
              <a:buChar char="–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double: use </a:t>
            </a:r>
            <a:r>
              <a:rPr lang="en-US" sz="2400">
                <a:solidFill>
                  <a:srgbClr val="254061"/>
                </a:solidFill>
                <a:latin typeface="Courier New"/>
              </a:rPr>
              <a:t>%lf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You can print multiple variables on the same line</a:t>
            </a:r>
            <a:endParaRPr/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254061"/>
                </a:solidFill>
                <a:latin typeface="Courier New"/>
              </a:rPr>
              <a:t>printf("x = %d, y = %lf\n", x, y);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Would print something along the lines of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:</a:t>
            </a:r>
            <a:endParaRPr/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254061"/>
                </a:solidFill>
                <a:latin typeface="Courier New"/>
              </a:rPr>
              <a:t>x = 5, y = 2.400000</a:t>
            </a:r>
            <a:endParaRPr/>
          </a:p>
        </p:txBody>
      </p:sp>
    </p:spTree>
  </p:cSld>
  <p:timing>
    <p:tnLst>
      <p:par>
        <p:cTn id="121" dur="indefinite" restart="never" nodeType="tmRoot">
          <p:childTnLst>
            <p:seq>
              <p:cTn id="1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I/O Operators - Reading from the Keyboard</a:t>
            </a:r>
            <a:endParaRPr/>
          </a:p>
        </p:txBody>
      </p:sp>
      <p:sp>
        <p:nvSpPr>
          <p:cNvPr id="300" name="CustomShape 2"/>
          <p:cNvSpPr/>
          <p:nvPr/>
        </p:nvSpPr>
        <p:spPr>
          <a:xfrm>
            <a:off x="457200" y="1600200"/>
            <a:ext cx="838044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C also provides a basic operator to read from the keyboard entries by a user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The operator </a:t>
            </a:r>
            <a:r>
              <a:rPr lang="en-US" sz="2400">
                <a:solidFill>
                  <a:srgbClr val="254061"/>
                </a:solidFill>
                <a:latin typeface="Courier New"/>
              </a:rPr>
              <a:t>scanf()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 does this.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It is similar to </a:t>
            </a:r>
            <a:r>
              <a:rPr lang="en-US" sz="2400">
                <a:solidFill>
                  <a:srgbClr val="254061"/>
                </a:solidFill>
                <a:latin typeface="Courier New"/>
              </a:rPr>
              <a:t>printf() 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in many ways,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but it does not accept literals, as it does not print out anything.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It pauses execution to await an entry from the keyboard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Once entered, the value needs to be stored somewhere … like in a variable.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You’ll need </a:t>
            </a:r>
            <a:r>
              <a:rPr lang="en-US" sz="2400">
                <a:solidFill>
                  <a:srgbClr val="254061"/>
                </a:solidFill>
                <a:latin typeface="Courier New"/>
              </a:rPr>
              <a:t>scanf()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 for your second HW assignment,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23" dur="indefinite" restart="never" nodeType="tmRoot">
          <p:childTnLst>
            <p:seq>
              <p:cTn id="1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ourier New"/>
              </a:rPr>
              <a:t>scanf() </a:t>
            </a:r>
            <a:endParaRPr/>
          </a:p>
        </p:txBody>
      </p:sp>
      <p:sp>
        <p:nvSpPr>
          <p:cNvPr id="30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Example: Read an integer  value from the keyboard and store it in the pre-defined variable x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254061"/>
                </a:solidFill>
                <a:latin typeface="Courier New"/>
              </a:rPr>
              <a:t>scanf("%d", &amp;x);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The </a:t>
            </a:r>
            <a:r>
              <a:rPr lang="en-US" sz="2400">
                <a:solidFill>
                  <a:srgbClr val="254061"/>
                </a:solidFill>
                <a:latin typeface="Courier New"/>
              </a:rPr>
              <a:t>"%d"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 is the </a:t>
            </a:r>
            <a:r>
              <a:rPr lang="en-US" sz="2400" u="sng">
                <a:solidFill>
                  <a:srgbClr val="254061"/>
                </a:solidFill>
                <a:latin typeface="Calibri"/>
              </a:rPr>
              <a:t>format string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 and tells </a:t>
            </a:r>
            <a:r>
              <a:rPr lang="en-US" sz="2400">
                <a:solidFill>
                  <a:srgbClr val="254061"/>
                </a:solidFill>
                <a:latin typeface="Courier New"/>
              </a:rPr>
              <a:t>scanf() 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what type of data it should be reading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The </a:t>
            </a:r>
            <a:r>
              <a:rPr lang="en-US" sz="2400">
                <a:solidFill>
                  <a:srgbClr val="254061"/>
                </a:solidFill>
                <a:latin typeface="Courier New"/>
              </a:rPr>
              <a:t>&amp;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 before the </a:t>
            </a:r>
            <a:r>
              <a:rPr lang="en-US" sz="2400">
                <a:solidFill>
                  <a:srgbClr val="254061"/>
                </a:solidFill>
                <a:latin typeface="Courier New"/>
              </a:rPr>
              <a:t>x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 means that we're telling </a:t>
            </a:r>
            <a:r>
              <a:rPr lang="en-US" sz="2400">
                <a:solidFill>
                  <a:srgbClr val="254061"/>
                </a:solidFill>
                <a:latin typeface="Courier New"/>
              </a:rPr>
              <a:t>scanf() 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the location of </a:t>
            </a:r>
            <a:r>
              <a:rPr lang="en-US" sz="2400">
                <a:solidFill>
                  <a:srgbClr val="254061"/>
                </a:solidFill>
                <a:latin typeface="Courier New"/>
              </a:rPr>
              <a:t>x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. That way, </a:t>
            </a:r>
            <a:r>
              <a:rPr lang="en-US" sz="2400">
                <a:solidFill>
                  <a:srgbClr val="254061"/>
                </a:solidFill>
                <a:latin typeface="Courier New"/>
              </a:rPr>
              <a:t>scanf()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 knows where to put the integer that it read.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It is one of the oddities of C (there are many!).</a:t>
            </a:r>
            <a:endParaRPr/>
          </a:p>
        </p:txBody>
      </p:sp>
    </p:spTree>
  </p:cSld>
  <p:timing>
    <p:tnLst>
      <p:par>
        <p:cTn id="125" dur="indefinite" restart="never" nodeType="tmRoot">
          <p:childTnLst>
            <p:seq>
              <p:cTn id="1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ourier New"/>
              </a:rPr>
              <a:t>scanf() </a:t>
            </a:r>
            <a:endParaRPr/>
          </a:p>
        </p:txBody>
      </p:sp>
      <p:sp>
        <p:nvSpPr>
          <p:cNvPr id="30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The format string for </a:t>
            </a:r>
            <a:r>
              <a:rPr lang="en-US" sz="3200">
                <a:solidFill>
                  <a:srgbClr val="254061"/>
                </a:solidFill>
                <a:latin typeface="Courier New"/>
              </a:rPr>
              <a:t>scanf() 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works the same way as the format string for </a:t>
            </a:r>
            <a:r>
              <a:rPr lang="en-US" sz="3200">
                <a:solidFill>
                  <a:srgbClr val="254061"/>
                </a:solidFill>
                <a:latin typeface="Courier New"/>
              </a:rPr>
              <a:t>printf()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254061"/>
                </a:solidFill>
                <a:latin typeface="Courier New"/>
              </a:rPr>
              <a:t>%d</a:t>
            </a:r>
            <a:r>
              <a:rPr lang="en-US" sz="2800">
                <a:solidFill>
                  <a:srgbClr val="254061"/>
                </a:solidFill>
                <a:latin typeface="Calibri"/>
              </a:rPr>
              <a:t> – </a:t>
            </a:r>
            <a:r>
              <a:rPr lang="en-US" sz="2800">
                <a:solidFill>
                  <a:srgbClr val="254061"/>
                </a:solidFill>
                <a:latin typeface="Courier New"/>
              </a:rPr>
              <a:t>int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254061"/>
                </a:solidFill>
                <a:latin typeface="Courier New"/>
              </a:rPr>
              <a:t>%f</a:t>
            </a:r>
            <a:r>
              <a:rPr lang="en-US" sz="2800">
                <a:solidFill>
                  <a:srgbClr val="254061"/>
                </a:solidFill>
                <a:latin typeface="Calibri"/>
              </a:rPr>
              <a:t> – </a:t>
            </a:r>
            <a:r>
              <a:rPr lang="en-US" sz="2800">
                <a:solidFill>
                  <a:srgbClr val="254061"/>
                </a:solidFill>
                <a:latin typeface="Courier New"/>
              </a:rPr>
              <a:t>float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254061"/>
                </a:solidFill>
                <a:latin typeface="Courier New"/>
              </a:rPr>
              <a:t>%lf</a:t>
            </a:r>
            <a:r>
              <a:rPr lang="en-US" sz="2800">
                <a:solidFill>
                  <a:srgbClr val="254061"/>
                </a:solidFill>
                <a:latin typeface="Calibri"/>
              </a:rPr>
              <a:t> – </a:t>
            </a:r>
            <a:r>
              <a:rPr lang="en-US" sz="2800">
                <a:solidFill>
                  <a:srgbClr val="254061"/>
                </a:solidFill>
                <a:latin typeface="Courier New"/>
              </a:rPr>
              <a:t>double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254061"/>
                </a:solidFill>
                <a:latin typeface="Courier New"/>
              </a:rPr>
              <a:t>%c - char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There are many others, but most of the others aren't used commonly</a:t>
            </a:r>
            <a:endParaRPr/>
          </a:p>
        </p:txBody>
      </p:sp>
    </p:spTree>
  </p:cSld>
  <p:timing>
    <p:tnLst>
      <p:par>
        <p:cTn id="127" dur="indefinite" restart="never" nodeType="tmRoot">
          <p:childTnLst>
            <p:seq>
              <p:cTn id="1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Elementary Strings</a:t>
            </a:r>
            <a:endParaRPr/>
          </a:p>
        </p:txBody>
      </p:sp>
      <p:sp>
        <p:nvSpPr>
          <p:cNvPr id="30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2400">
                <a:solidFill>
                  <a:srgbClr val="254061"/>
                </a:solidFill>
                <a:latin typeface="Calibri"/>
              </a:rPr>
              <a:t>Strings 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are collections of characters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A </a:t>
            </a:r>
            <a:r>
              <a:rPr lang="en-US" sz="2400" u="sng">
                <a:solidFill>
                  <a:srgbClr val="254061"/>
                </a:solidFill>
                <a:latin typeface="Calibri"/>
              </a:rPr>
              <a:t>string literal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 is enclosed in quotation marks, like so: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254061"/>
                </a:solidFill>
                <a:latin typeface="Courier New"/>
              </a:rPr>
              <a:t>"This is a string literal"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Strings can be read from the user using </a:t>
            </a:r>
            <a:r>
              <a:rPr lang="en-US" sz="2400">
                <a:solidFill>
                  <a:srgbClr val="254061"/>
                </a:solidFill>
                <a:latin typeface="Courier New"/>
              </a:rPr>
              <a:t>scanf()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 and printed to the screen using </a:t>
            </a:r>
            <a:r>
              <a:rPr lang="en-US" sz="2400">
                <a:solidFill>
                  <a:srgbClr val="254061"/>
                </a:solidFill>
                <a:latin typeface="Courier New"/>
              </a:rPr>
              <a:t>printf()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We will discuss strings more extensively later when you are ready to understand them better.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However, we discuss them here briefly because we will need to use them soon.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29" dur="indefinite" restart="never" nodeType="tmRoot">
          <p:childTnLst>
            <p:seq>
              <p:cTn id="1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Strings (cont.)</a:t>
            </a:r>
            <a:endParaRPr/>
          </a:p>
        </p:txBody>
      </p:sp>
      <p:sp>
        <p:nvSpPr>
          <p:cNvPr id="30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To declare a variable that can hold a string: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254061"/>
                </a:solidFill>
                <a:latin typeface="Courier New"/>
              </a:rPr>
              <a:t>char str[128];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254061"/>
                </a:solidFill>
                <a:latin typeface="Courier New"/>
              </a:rPr>
              <a:t>str 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is the name of the string variable. It is set by the programmer.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Don’t worry too much about the brackets. We will see that when we get to arrays later this semester.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254061"/>
                </a:solidFill>
                <a:latin typeface="Calibri"/>
              </a:rPr>
              <a:t>128 is the maximum size of the string (including the </a:t>
            </a:r>
            <a:r>
              <a:rPr lang="en-US" sz="2400" u="sng">
                <a:solidFill>
                  <a:srgbClr val="254061"/>
                </a:solidFill>
                <a:latin typeface="Calibri"/>
              </a:rPr>
              <a:t>null terminator</a:t>
            </a:r>
            <a:r>
              <a:rPr lang="en-US" sz="2400">
                <a:solidFill>
                  <a:srgbClr val="254061"/>
                </a:solidFill>
                <a:latin typeface="Calibri"/>
              </a:rPr>
              <a:t>, a special character which indicates the end of the string)</a:t>
            </a:r>
            <a:endParaRPr/>
          </a:p>
        </p:txBody>
      </p:sp>
    </p:spTree>
  </p:cSld>
  <p:timing>
    <p:tnLst>
      <p:par>
        <p:cTn id="131" dur="indefinite" restart="never" nodeType="tmRoot">
          <p:childTnLst>
            <p:seq>
              <p:cTn id="1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Strings (cont.)</a:t>
            </a:r>
            <a:endParaRPr/>
          </a:p>
        </p:txBody>
      </p:sp>
      <p:sp>
        <p:nvSpPr>
          <p:cNvPr id="31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To read a string using </a:t>
            </a:r>
            <a:r>
              <a:rPr lang="en-US" sz="3200">
                <a:solidFill>
                  <a:srgbClr val="254061"/>
                </a:solidFill>
                <a:latin typeface="Courier New"/>
              </a:rPr>
              <a:t>scanf()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, use the format specifier %s like so: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254061"/>
                </a:solidFill>
                <a:latin typeface="Courier New"/>
              </a:rPr>
              <a:t>scanf("%s", str);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254061"/>
                </a:solidFill>
                <a:latin typeface="Calibri"/>
              </a:rPr>
              <a:t>Notice that there is no </a:t>
            </a:r>
            <a:r>
              <a:rPr lang="en-US" sz="2800">
                <a:solidFill>
                  <a:srgbClr val="254061"/>
                </a:solidFill>
                <a:latin typeface="Courier New"/>
              </a:rPr>
              <a:t>&amp;</a:t>
            </a:r>
            <a:r>
              <a:rPr lang="en-US" sz="2800">
                <a:solidFill>
                  <a:srgbClr val="254061"/>
                </a:solidFill>
                <a:latin typeface="Calibri"/>
              </a:rPr>
              <a:t> before </a:t>
            </a:r>
            <a:r>
              <a:rPr lang="en-US" sz="2800">
                <a:solidFill>
                  <a:srgbClr val="254061"/>
                </a:solidFill>
                <a:latin typeface="Courier New"/>
              </a:rPr>
              <a:t>str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254061"/>
                </a:solidFill>
                <a:latin typeface="Calibri"/>
              </a:rPr>
              <a:t>Strings are the only thing you </a:t>
            </a:r>
            <a:r>
              <a:rPr lang="en-US" sz="2800">
                <a:solidFill>
                  <a:srgbClr val="254061"/>
                </a:solidFill>
                <a:latin typeface="Courier New"/>
              </a:rPr>
              <a:t>scanf() </a:t>
            </a:r>
            <a:r>
              <a:rPr lang="en-US" sz="2800">
                <a:solidFill>
                  <a:srgbClr val="254061"/>
                </a:solidFill>
                <a:latin typeface="Calibri"/>
              </a:rPr>
              <a:t>without needing an </a:t>
            </a:r>
            <a:r>
              <a:rPr lang="en-US" sz="2800">
                <a:solidFill>
                  <a:srgbClr val="254061"/>
                </a:solidFill>
                <a:latin typeface="Courier New"/>
              </a:rPr>
              <a:t>&amp;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Say we enter “Hello” as the value of the string set to </a:t>
            </a:r>
            <a:r>
              <a:rPr lang="en-US" sz="3200">
                <a:solidFill>
                  <a:srgbClr val="254061"/>
                </a:solidFill>
                <a:latin typeface="Courier New"/>
              </a:rPr>
              <a:t>str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254061"/>
                </a:solidFill>
                <a:latin typeface="Calibri"/>
              </a:rPr>
              <a:t>Don’t worry yet as to how to do that</a:t>
            </a:r>
            <a:endParaRPr/>
          </a:p>
        </p:txBody>
      </p:sp>
    </p:spTree>
  </p:cSld>
  <p:timing>
    <p:tnLst>
      <p:par>
        <p:cTn id="133" dur="indefinite" restart="never" nodeType="tmRoot">
          <p:childTnLst>
            <p:seq>
              <p:cTn id="1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Strings (cont.)</a:t>
            </a:r>
            <a:endParaRPr/>
          </a:p>
        </p:txBody>
      </p:sp>
      <p:sp>
        <p:nvSpPr>
          <p:cNvPr id="31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To print strings using </a:t>
            </a:r>
            <a:r>
              <a:rPr lang="en-US" sz="3200">
                <a:solidFill>
                  <a:srgbClr val="254061"/>
                </a:solidFill>
                <a:latin typeface="Courier New"/>
              </a:rPr>
              <a:t>printf()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, use the format specifier </a:t>
            </a:r>
            <a:r>
              <a:rPr lang="en-US" sz="3200">
                <a:solidFill>
                  <a:srgbClr val="254061"/>
                </a:solidFill>
                <a:latin typeface="Courier New"/>
              </a:rPr>
              <a:t>%s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 like so: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254061"/>
                </a:solidFill>
                <a:latin typeface="Courier New"/>
              </a:rPr>
              <a:t>printf(“The string is %s\n", str);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254061"/>
                </a:solidFill>
                <a:latin typeface="Calibri"/>
              </a:rPr>
              <a:t>The result printed will be: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254061"/>
                </a:solidFill>
                <a:latin typeface="Courier New"/>
              </a:rPr>
              <a:t>	</a:t>
            </a:r>
            <a:r>
              <a:rPr lang="en-US" sz="2800">
                <a:solidFill>
                  <a:srgbClr val="254061"/>
                </a:solidFill>
                <a:latin typeface="Courier New"/>
              </a:rPr>
              <a:t>The string is Hello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Strings will be covered in much more depth later in the course when we learn about arrays and pointers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This is just to allow to use them in an elementary fashion for now.</a:t>
            </a:r>
            <a:endParaRPr/>
          </a:p>
        </p:txBody>
      </p:sp>
    </p:spTree>
  </p:cSld>
  <p:timing>
    <p:tnLst>
      <p:par>
        <p:cTn id="135" dur="indefinite" restart="never" nodeType="tmRoot">
          <p:childTnLst>
            <p:seq>
              <p:cTn id="1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Equality vs. Assignment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457200" y="1600200"/>
            <a:ext cx="8304480" cy="45244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Equality vs. Assignment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In C, there are two different </a:t>
            </a:r>
            <a:r>
              <a:rPr i="1" lang="en-US" sz="3200">
                <a:solidFill>
                  <a:srgbClr val="254061"/>
                </a:solidFill>
                <a:latin typeface="Calibri"/>
              </a:rPr>
              <a:t>operators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 to accomplish the two roles: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254061"/>
                </a:solidFill>
                <a:latin typeface="Calibri"/>
              </a:rPr>
              <a:t>= the </a:t>
            </a:r>
            <a:r>
              <a:rPr i="1" lang="en-US" sz="3200">
                <a:solidFill>
                  <a:srgbClr val="254061"/>
                </a:solidFill>
                <a:latin typeface="Calibri"/>
              </a:rPr>
              <a:t>assignment operator 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– Sets the value of a variable on the left to the value on the right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254061"/>
                </a:solidFill>
                <a:latin typeface="Calibri"/>
              </a:rPr>
              <a:t>== the </a:t>
            </a:r>
            <a:r>
              <a:rPr i="1" lang="en-US" sz="3200">
                <a:solidFill>
                  <a:srgbClr val="254061"/>
                </a:solidFill>
                <a:latin typeface="Calibri"/>
              </a:rPr>
              <a:t>equality operator 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which returns T or F if the expression on the left evaluates to the same as the expression on the right (or not).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00000"/>
                </a:solidFill>
                <a:latin typeface="Calibri"/>
              </a:rPr>
              <a:t>Back to Variables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389880" y="1600200"/>
            <a:ext cx="860040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Computers cannot deal with abstract concepts such as the algebraic variables.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254061"/>
                </a:solidFill>
                <a:latin typeface="Calibri"/>
              </a:rPr>
              <a:t>It must be more concrete than that.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Variables in computers, therefore, are locations in memory used to store and retrieve </a:t>
            </a:r>
            <a:r>
              <a:rPr i="1" lang="en-US" sz="3200">
                <a:solidFill>
                  <a:srgbClr val="254061"/>
                </a:solidFill>
                <a:latin typeface="Calibri"/>
              </a:rPr>
              <a:t>values</a:t>
            </a:r>
            <a:r>
              <a:rPr lang="en-US" sz="3200">
                <a:solidFill>
                  <a:srgbClr val="254061"/>
                </a:solidFill>
                <a:latin typeface="Calibri"/>
              </a:rPr>
              <a:t> that your program can manipulate.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254061"/>
                </a:solidFill>
                <a:latin typeface="Calibri"/>
              </a:rPr>
              <a:t>Computer memory is said to be </a:t>
            </a:r>
            <a:r>
              <a:rPr i="1" lang="en-US" sz="2800">
                <a:solidFill>
                  <a:srgbClr val="254061"/>
                </a:solidFill>
                <a:latin typeface="Calibri"/>
              </a:rPr>
              <a:t>allocated</a:t>
            </a:r>
            <a:r>
              <a:rPr lang="en-US" sz="2800">
                <a:solidFill>
                  <a:srgbClr val="254061"/>
                </a:solidFill>
                <a:latin typeface="Calibri"/>
              </a:rPr>
              <a:t> to a variable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254061"/>
                </a:solidFill>
                <a:latin typeface="Calibri"/>
              </a:rPr>
              <a:t>A </a:t>
            </a:r>
            <a:r>
              <a:rPr i="1" lang="en-US" sz="2800">
                <a:solidFill>
                  <a:srgbClr val="254061"/>
                </a:solidFill>
                <a:latin typeface="Calibri"/>
              </a:rPr>
              <a:t>mapping</a:t>
            </a:r>
            <a:r>
              <a:rPr lang="en-US" sz="2800">
                <a:solidFill>
                  <a:srgbClr val="254061"/>
                </a:solidFill>
                <a:latin typeface="Calibri"/>
              </a:rPr>
              <a:t> between the memory location (called its </a:t>
            </a:r>
            <a:r>
              <a:rPr i="1" lang="en-US" sz="2800">
                <a:solidFill>
                  <a:srgbClr val="254061"/>
                </a:solidFill>
                <a:latin typeface="Calibri"/>
              </a:rPr>
              <a:t>address</a:t>
            </a:r>
            <a:r>
              <a:rPr lang="en-US" sz="2800">
                <a:solidFill>
                  <a:srgbClr val="254061"/>
                </a:solidFill>
                <a:latin typeface="Calibri"/>
              </a:rPr>
              <a:t>) and the variable name is created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254061"/>
                </a:solidFill>
                <a:latin typeface="Calibri"/>
              </a:rPr>
              <a:t>Setting and changing the values of variables is typically the most fundamental element of computer programming.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