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54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56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8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5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52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x="9144000" cy="6858000"/>
  <p:notesSz cx="68580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518FAE1-DD7B-43F2-9880-4E4FA2FAF71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DF3737B-06C7-4FF3-A4E4-D170554C575F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87D1FE7-C29F-48E2-A74D-B4F2E7C3C6A5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812CD21-5B79-4039-B674-26014D399085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5CD00B4-AD6D-41EA-AB37-BADC7A5FEB3D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18D15AA-0CDD-467A-9F5F-5E983F79718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3BDB374-0171-48A1-A587-ED4979C36983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9311E36-F35E-4BB5-A978-1352DBFAEA83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2730565-E287-4E3B-BD85-F9C69A6F3A9A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F741303-3036-43B2-A932-C18104598DB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6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9267D7F-9F96-4723-A168-EDB8265E9CB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F99AF16-5F6A-4D13-BC80-BDEB70A81099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85E86BC8-7309-49C4-8DCD-A30CD65D959A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E5728DA-90AB-48A4-B0EA-B48F2A9C3F05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4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00BD7E3-652B-4CB0-9771-091657739001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55FCC09-4D9C-4399-B066-CBE863B4BC0D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53E7A5D-D2A5-4356-A933-924EDCE31B2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33CC3F7-7608-48D2-9097-DB7158692E1D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0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0F8EAF3-9BE4-449E-BF4F-8462C68E16F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F569A10-2656-4BA1-855B-02194381B1DD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4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B0220AC-FB22-4B14-A3C5-8FC2379CFA2D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0C6DA67-3FA0-4185-97F0-CFDCC5307A1A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8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F45B55D-12CC-4315-9787-64666D04A97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00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58255DE-F436-47B5-A980-F5BB0805710C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02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00F8703-40CB-481A-AC87-1A6C64D607C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90E3FC6-7B17-4935-909E-84D5C7A55A1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04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C09ABCE-39AE-44E0-AFA9-45E4DB0FF5D1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4E6848E-7EF7-46A1-B912-13B354DEDA1F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08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ACAB50F-B42C-4778-B3D1-E4119C09056C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10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6DD2338-0ADA-4A68-8B71-834287697FDF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12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51D72C5-021A-4E81-9755-BADCAC8BEBA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1D58095F-0B97-48A5-88B5-C4EC3611001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840" cy="4190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3886200" y="883908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B1E93F0-0615-4A04-8A38-6DA81F58C6B9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320" y="198072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93320" y="1980720"/>
            <a:ext cx="515664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84200" y="317520"/>
            <a:ext cx="8213400" cy="553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320" y="198072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93320" y="1980720"/>
            <a:ext cx="515664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040" cy="41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84200" y="317520"/>
            <a:ext cx="8213400" cy="553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320" y="198072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93320" y="1980720"/>
            <a:ext cx="515664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84200" y="317520"/>
            <a:ext cx="8213400" cy="5533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580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8480" y="41302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85800" y="4130280"/>
            <a:ext cx="7772040" cy="196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560" y="-182520"/>
            <a:ext cx="9538920" cy="4562280"/>
          </a:xfrm>
          <a:prstGeom prst="rect">
            <a:avLst/>
          </a:prstGeom>
          <a:noFill/>
          <a:ln w="76320">
            <a:noFill/>
          </a:ln>
        </p:spPr>
      </p:sp>
      <p:pic>
        <p:nvPicPr>
          <p:cNvPr id="1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080" y="6134040"/>
            <a:ext cx="3712680" cy="65844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6840" y="6145200"/>
            <a:ext cx="3865320" cy="634680"/>
          </a:xfrm>
          <a:prstGeom prst="rect">
            <a:avLst/>
          </a:prstGeom>
          <a:ln w="9360">
            <a:noFill/>
          </a:ln>
        </p:spPr>
      </p:pic>
      <p:sp>
        <p:nvSpPr>
          <p:cNvPr id="3" name="CustomShape 2"/>
          <p:cNvSpPr/>
          <p:nvPr/>
        </p:nvSpPr>
        <p:spPr>
          <a:xfrm flipH="1" flipV="1">
            <a:off x="685440" y="19080"/>
            <a:ext cx="8403840" cy="6838560"/>
          </a:xfrm>
          <a:prstGeom prst="rect">
            <a:avLst/>
          </a:prstGeom>
          <a:noFill/>
          <a:ln w="57240">
            <a:solidFill>
              <a:srgbClr val="232323"/>
            </a:solidFill>
            <a:round/>
          </a:ln>
        </p:spPr>
      </p:sp>
      <p:sp>
        <p:nvSpPr>
          <p:cNvPr id="4" name="CustomShape 3"/>
          <p:cNvSpPr/>
          <p:nvPr/>
        </p:nvSpPr>
        <p:spPr>
          <a:xfrm>
            <a:off x="0" y="0"/>
            <a:ext cx="8403840" cy="6838560"/>
          </a:xfrm>
          <a:prstGeom prst="rect">
            <a:avLst/>
          </a:prstGeom>
          <a:noFill/>
          <a:ln w="57240">
            <a:solidFill>
              <a:srgbClr val="fef9ca"/>
            </a:solidFill>
            <a:round/>
          </a:ln>
        </p:spPr>
      </p:sp>
      <p:sp>
        <p:nvSpPr>
          <p:cNvPr id="5" name="CustomShape 4"/>
          <p:cNvSpPr/>
          <p:nvPr/>
        </p:nvSpPr>
        <p:spPr>
          <a:xfrm>
            <a:off x="52560" y="-182520"/>
            <a:ext cx="9538920" cy="4562280"/>
          </a:xfrm>
          <a:prstGeom prst="rect">
            <a:avLst/>
          </a:prstGeom>
          <a:noFill/>
          <a:ln w="76320">
            <a:noFill/>
          </a:ln>
        </p:spPr>
      </p:sp>
      <p:sp>
        <p:nvSpPr>
          <p:cNvPr id="6" name="CustomShape 5"/>
          <p:cNvSpPr/>
          <p:nvPr/>
        </p:nvSpPr>
        <p:spPr>
          <a:xfrm>
            <a:off x="838080" y="0"/>
            <a:ext cx="8076960" cy="4885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7" name="CustomShape 6"/>
          <p:cNvSpPr/>
          <p:nvPr/>
        </p:nvSpPr>
        <p:spPr>
          <a:xfrm>
            <a:off x="0" y="4114800"/>
            <a:ext cx="3276360" cy="4885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" name="CustomShape 7"/>
          <p:cNvSpPr/>
          <p:nvPr/>
        </p:nvSpPr>
        <p:spPr>
          <a:xfrm>
            <a:off x="14400" y="-22320"/>
            <a:ext cx="9165960" cy="5511600"/>
          </a:xfrm>
          <a:prstGeom prst="rect">
            <a:avLst/>
          </a:prstGeom>
          <a:solidFill>
            <a:srgbClr val="fefbde"/>
          </a:solidFill>
          <a:ln w="9360">
            <a:noFill/>
          </a:ln>
        </p:spPr>
      </p:sp>
      <p:sp>
        <p:nvSpPr>
          <p:cNvPr id="9" name="CustomShape 8"/>
          <p:cNvSpPr/>
          <p:nvPr/>
        </p:nvSpPr>
        <p:spPr>
          <a:xfrm>
            <a:off x="4510080" y="1193760"/>
            <a:ext cx="4650840" cy="5708160"/>
          </a:xfrm>
          <a:prstGeom prst="rect">
            <a:avLst/>
          </a:prstGeom>
          <a:gradFill>
            <a:gsLst>
              <a:gs pos="0">
                <a:srgbClr val="bd922a"/>
              </a:gs>
              <a:gs pos="100000">
                <a:srgbClr val="fbe4ae"/>
              </a:gs>
            </a:gsLst>
            <a:lin ang="18900000"/>
          </a:gradFill>
          <a:ln w="12600">
            <a:noFill/>
          </a:ln>
        </p:spPr>
      </p:sp>
      <p:sp>
        <p:nvSpPr>
          <p:cNvPr id="10" name="CustomShape 9"/>
          <p:cNvSpPr/>
          <p:nvPr/>
        </p:nvSpPr>
        <p:spPr>
          <a:xfrm flipH="1" flipV="1">
            <a:off x="-11160" y="-22680"/>
            <a:ext cx="4125600" cy="5508360"/>
          </a:xfrm>
          <a:prstGeom prst="rect">
            <a:avLst/>
          </a:prstGeom>
          <a:gradFill>
            <a:gsLst>
              <a:gs pos="0">
                <a:srgbClr val="fbe4ae"/>
              </a:gs>
              <a:gs pos="100000">
                <a:srgbClr val="bd922a"/>
              </a:gs>
            </a:gsLst>
            <a:lin ang="18900000"/>
          </a:gradFill>
          <a:ln w="12600">
            <a:noFill/>
          </a:ln>
        </p:spPr>
      </p:sp>
      <p:pic>
        <p:nvPicPr>
          <p:cNvPr id="11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771560" y="123840"/>
            <a:ext cx="5581440" cy="914040"/>
          </a:xfrm>
          <a:prstGeom prst="rect">
            <a:avLst/>
          </a:prstGeom>
          <a:ln w="9360">
            <a:noFill/>
          </a:ln>
        </p:spPr>
      </p:pic>
      <p:pic>
        <p:nvPicPr>
          <p:cNvPr id="12" name="Picture 207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5261040"/>
            <a:ext cx="9316800" cy="1644120"/>
          </a:xfrm>
          <a:prstGeom prst="rect">
            <a:avLst/>
          </a:prstGeom>
          <a:ln w="9360">
            <a:noFill/>
          </a:ln>
        </p:spPr>
      </p:pic>
      <p:sp>
        <p:nvSpPr>
          <p:cNvPr id="13" name="CustomShape 10"/>
          <p:cNvSpPr/>
          <p:nvPr/>
        </p:nvSpPr>
        <p:spPr>
          <a:xfrm>
            <a:off x="484200" y="1676520"/>
            <a:ext cx="8213400" cy="1193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4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8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8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b="1"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2560" y="-182520"/>
            <a:ext cx="9538920" cy="4562280"/>
          </a:xfrm>
          <a:prstGeom prst="rect">
            <a:avLst/>
          </a:prstGeom>
          <a:noFill/>
          <a:ln w="76320">
            <a:noFill/>
          </a:ln>
        </p:spPr>
      </p:sp>
      <p:pic>
        <p:nvPicPr>
          <p:cNvPr id="51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080" y="6134040"/>
            <a:ext cx="3712680" cy="658440"/>
          </a:xfrm>
          <a:prstGeom prst="rect">
            <a:avLst/>
          </a:prstGeom>
          <a:ln w="9360">
            <a:noFill/>
          </a:ln>
        </p:spPr>
      </p:pic>
      <p:pic>
        <p:nvPicPr>
          <p:cNvPr id="52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6840" y="6145200"/>
            <a:ext cx="3865320" cy="634680"/>
          </a:xfrm>
          <a:prstGeom prst="rect">
            <a:avLst/>
          </a:prstGeom>
          <a:ln w="9360">
            <a:noFill/>
          </a:ln>
        </p:spPr>
      </p:pic>
      <p:sp>
        <p:nvSpPr>
          <p:cNvPr id="53" name="PlaceHolder 2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60000"/>
              <a:buFont typeface="Monotype Sorts" charset="2"/>
              <a:buChar char="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90000"/>
              <a:buFont typeface="Wingdings" charset="2"/>
              <a:buChar char=""/>
            </a:pPr>
            <a:r>
              <a:rPr b="1" lang="en-US" sz="2800">
                <a:solidFill>
                  <a:srgbClr val="faffcd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0000"/>
              <a:buFont typeface="Wingdings" charset="2"/>
              <a:buChar char=""/>
            </a:pPr>
            <a:r>
              <a:rPr b="1" lang="en-US" sz="2800">
                <a:solidFill>
                  <a:srgbClr val="faffcd"/>
                </a:solidFill>
                <a:latin typeface="Arial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2560" y="-182520"/>
            <a:ext cx="9538920" cy="4562280"/>
          </a:xfrm>
          <a:prstGeom prst="rect">
            <a:avLst/>
          </a:prstGeom>
          <a:noFill/>
          <a:ln w="76320">
            <a:noFill/>
          </a:ln>
        </p:spPr>
      </p:sp>
      <p:pic>
        <p:nvPicPr>
          <p:cNvPr id="90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080" y="6134040"/>
            <a:ext cx="3712680" cy="658440"/>
          </a:xfrm>
          <a:prstGeom prst="rect">
            <a:avLst/>
          </a:prstGeom>
          <a:ln w="9360">
            <a:noFill/>
          </a:ln>
        </p:spPr>
      </p:pic>
      <p:pic>
        <p:nvPicPr>
          <p:cNvPr id="91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6840" y="6145200"/>
            <a:ext cx="3865320" cy="634680"/>
          </a:xfrm>
          <a:prstGeom prst="rect">
            <a:avLst/>
          </a:prstGeom>
          <a:ln w="9360">
            <a:noFill/>
          </a:ln>
        </p:spPr>
      </p:pic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Click to edit the title text formatClick to edit Master title style</a:t>
            </a:r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8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8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b="1"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80880" y="3733920"/>
            <a:ext cx="8229240" cy="1447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8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Slide Set #3</a:t>
            </a:r>
            <a:endParaRPr/>
          </a:p>
          <a:p>
            <a:pPr algn="ctr">
              <a:lnSpc>
                <a:spcPct val="80000"/>
              </a:lnSpc>
            </a:pPr>
            <a:r>
              <a:rPr lang="en-US" sz="3200">
                <a:solidFill>
                  <a:srgbClr val="000000"/>
                </a:solidFill>
                <a:latin typeface="Arial Black"/>
              </a:rPr>
              <a:t>Program Control Structures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685800" y="137160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
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COP 3223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Selection Structure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704880" y="151128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if/elseif/…/else 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structure:  executes a statement if the first condition is true; if not true, it evaluates a second (and third, and fourth …) condition. When the first of those is true, executes the corresponding statement. If none, then it will execute the else (which could be nothing) 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This is called the m</a:t>
            </a:r>
            <a:r>
              <a:rPr b="1" i="1" lang="en-US" sz="2800">
                <a:solidFill>
                  <a:srgbClr val="5f5f5f"/>
                </a:solidFill>
                <a:latin typeface="Arial"/>
              </a:rPr>
              <a:t>ultiple select. structure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Selection Structure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704880" y="167652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There is another multiple selection structure that does the same thing as 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if/elseif/…/else 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structure in a more structured manner.  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switch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structure: selects among several different actions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To be discussed later because it has a very different syntax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Now for syntax and examples: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Single Selection Structure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685800" y="1600200"/>
            <a:ext cx="7772040" cy="434304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Say we want certain code to be executed only if certain conditions are met</a:t>
            </a:r>
            <a:endParaRPr/>
          </a:p>
          <a:p>
            <a:pPr>
              <a:lnSpc>
                <a:spcPct val="8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general form is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: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if ( &lt;condition&gt; 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&lt;code that is executed only if the condition is true&gt;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else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&lt;code that is executed only if the condition is false&gt;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Single Selection Structure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685800" y="175248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More formally, it has the following syntax: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if (test)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&lt;action&gt;;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If the action is more than one statement, then: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if (test){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&lt;action1&gt;;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     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&lt;action2&gt;;  }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Single Selection Structure-Example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704880" y="1511280"/>
            <a:ext cx="7772040" cy="4812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following is an example of the if structure: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if (grade &gt;= 60)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printf(“Passed\n”);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&lt;next statement&gt;;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Note that nothing is printed if the grade &lt; 60, as it goes to 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&lt;next statement&gt;, 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whatever that may be.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Note also that there is no ; after the test statement, nor after the brackets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Short-Circuit Evaluation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84200" y="1371600"/>
            <a:ext cx="821340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Weird things happen when statements in the test condition are and'ed or or’ed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The Boolean operators &amp;&amp; and || use what is called the </a:t>
            </a:r>
            <a:r>
              <a:rPr b="1" lang="en-US" sz="2400" u="sng">
                <a:solidFill>
                  <a:srgbClr val="5f5f5f"/>
                </a:solidFill>
                <a:latin typeface="Arial"/>
              </a:rPr>
              <a:t>Short-circuit Evaluation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This means that C only evaluates all individual expressions if it absolutely has to.  For example, 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FALSE &amp;&amp; &lt;anything&gt; </a:t>
            </a:r>
            <a:r>
              <a:rPr b="1" lang="en-US" sz="2400">
                <a:solidFill>
                  <a:srgbClr val="5f5f5f"/>
                </a:solidFill>
                <a:latin typeface="Wingdings"/>
              </a:rPr>
              <a:t>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 false, 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TRUE || &lt;anything&gt;</a:t>
            </a:r>
            <a:r>
              <a:rPr b="1" lang="en-US" sz="2400">
                <a:solidFill>
                  <a:srgbClr val="5f5f5f"/>
                </a:solidFill>
                <a:latin typeface="Wingdings"/>
              </a:rPr>
              <a:t>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 true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so C won't evaluate the rest of the expressions when unnecessary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C always evaluates the left-most side of &amp;&amp; and || first, and then continues only if essential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Short-Circuit Evaluation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704880" y="1511280"/>
            <a:ext cx="777204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For example: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Let’s say </a:t>
            </a:r>
            <a:endParaRPr/>
          </a:p>
          <a:p>
            <a:r>
              <a:rPr b="1" lang="en-US" sz="2800">
                <a:solidFill>
                  <a:srgbClr val="5f5f5f"/>
                </a:solidFill>
                <a:latin typeface="Courier New"/>
              </a:rPr>
              <a:t>float a = 10.0;</a:t>
            </a:r>
            <a:endParaRPr/>
          </a:p>
          <a:p>
            <a:r>
              <a:rPr b="1" lang="en-US" sz="2800">
                <a:solidFill>
                  <a:srgbClr val="5f5f5f"/>
                </a:solidFill>
                <a:latin typeface="Courier New"/>
              </a:rPr>
              <a:t>float b = -10.0;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if ( (a == 10.0) || (b &gt; 0.0) )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printf(“whatever”);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program will never evaluate 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(b&gt;0.0)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expression because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(a==10.0) 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turns out to be true, making the compound expression true.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Short-Circuit Evaluation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704880" y="151128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Likewise,:</a:t>
            </a:r>
            <a:endParaRPr/>
          </a:p>
          <a:p>
            <a:r>
              <a:rPr b="1" lang="en-US" sz="2800">
                <a:solidFill>
                  <a:srgbClr val="5f5f5f"/>
                </a:solidFill>
                <a:latin typeface="Courier New"/>
              </a:rPr>
              <a:t>float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a = 10.0;</a:t>
            </a:r>
            <a:endParaRPr/>
          </a:p>
          <a:p>
            <a:r>
              <a:rPr b="1" lang="en-US" sz="2800">
                <a:solidFill>
                  <a:srgbClr val="5f5f5f"/>
                </a:solidFill>
                <a:latin typeface="Courier New"/>
              </a:rPr>
              <a:t>float b  =  -10.0;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if ( (a != 10.0) &amp;&amp; (b &gt; 0.0) )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printf(“whatever”);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program will never evaluate the second expression because the first turns out to be false, making the entire expression false.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Short-Circuit Evaluation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704880" y="1371600"/>
            <a:ext cx="7772040" cy="51811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A practical application of short-circuit evaluation is that you can ask questions that might cause a crash otherwise</a:t>
            </a:r>
            <a:endParaRPr/>
          </a:p>
          <a:p>
            <a:pPr>
              <a:lnSpc>
                <a:spcPct val="9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Example:</a:t>
            </a:r>
            <a:endParaRPr/>
          </a:p>
          <a:p>
            <a:r>
              <a:rPr b="1" lang="en-US" sz="2800">
                <a:solidFill>
                  <a:srgbClr val="5f5f5f"/>
                </a:solidFill>
                <a:latin typeface="Courier New"/>
              </a:rPr>
              <a:t>int x;</a:t>
            </a:r>
            <a:endParaRPr/>
          </a:p>
          <a:p>
            <a:r>
              <a:rPr b="1" lang="en-US" sz="2400">
                <a:solidFill>
                  <a:srgbClr val="5f5f5f"/>
                </a:solidFill>
                <a:latin typeface="Courier New"/>
              </a:rPr>
              <a:t>if (15/x) 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Char char="-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is not safe because if x equals to 0, this will blow up and crash the program, ‘cause one cannot divide by 0.</a:t>
            </a:r>
            <a:endParaRPr/>
          </a:p>
          <a:p>
            <a:r>
              <a:rPr b="1" lang="en-US" sz="2400">
                <a:solidFill>
                  <a:srgbClr val="5f5f5f"/>
                </a:solidFill>
                <a:latin typeface="Courier New"/>
              </a:rPr>
              <a:t>if ( (x==0) || (15/x) ) 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Char char="-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is safe, because if x is zero, then the || will come out true and it won't try to divide 15 by zero If x is not 0, it will go ahead and do 15/x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Double Selection Structure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704880" y="150444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Allows the programmer to specify  an alternative statement to execute if the test is not true.  The syntax is: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if (test)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&lt;statement&gt;;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&lt;alternative statement&gt;;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Note the location of the semicolons!!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Basic Program Control Structure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685800" y="1981080"/>
            <a:ext cx="8076960" cy="4419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Most programming languages implement </a:t>
            </a:r>
            <a:r>
              <a:rPr b="1" i="1" lang="en-US" sz="2800">
                <a:solidFill>
                  <a:srgbClr val="5f5f5f"/>
                </a:solidFill>
                <a:latin typeface="Arial"/>
              </a:rPr>
              <a:t>sequential execution - 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one statement after the other.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Unless told otherwise, the processor will execute statements in the program in this manner.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But … there are some instructions that redirect the execution to some other statement(s).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Double Selection Structure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609480" y="1537200"/>
            <a:ext cx="777204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If more than one statement comprises the action or alternative actions, then we can use a brace to group several statements.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if (test) 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&lt;statement 1&gt;;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&lt;statement 2&gt;;   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else 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&lt;alt. statement1&gt;;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&lt;alt. Statement2&gt;;  }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Double Selection Structure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An example of 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IF-ELSE 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structure is as follows: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if (grade &gt;= 60)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printf(“Passed\n”);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printf(“Failed\n”);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Multiple Selection Structure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666720" y="1511280"/>
            <a:ext cx="784836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IF-ELSE structures can be nested so as to perform other tests before another action is executed.  The syntax is: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if (grade &gt;= 90)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printf(“A\n”);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else if (grade &gt;= 80)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printf(“B\n”);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printf(“Failed\n”);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 Black"/>
              </a:rPr>
              <a:t>Note the implicit shortcut here!!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 Black"/>
              </a:rPr>
              <a:t>(Explain)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Simplified Conditional Structure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609480" y="152316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Single and Double selection structures have a simplified version.  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Its syntax is: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&lt;control expression&gt; ? &lt;then statement&gt;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: &lt;else statement&gt; 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Example: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m&gt;0 ? m+5 : m*2;</a:t>
            </a:r>
            <a:endParaRPr/>
          </a:p>
          <a:p>
            <a:pPr>
              <a:lnSpc>
                <a:spcPct val="200000"/>
              </a:lnSpc>
              <a:buSzPct val="150000"/>
              <a:buFont typeface="StarSymbol"/>
              <a:buChar char="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But like the GOTO … Do NOT use it in this class!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… 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Ever!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</a:t>
            </a:r>
            <a:r>
              <a:rPr lang="en-US" sz="3600">
                <a:solidFill>
                  <a:srgbClr val="faffcd"/>
                </a:solidFill>
                <a:latin typeface="Courier New"/>
              </a:rPr>
              <a:t>break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Statement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Before describing 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switch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structure, we must define 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break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statement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break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statement is important in the definition of control structures. 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When executed in a selection (and repetition also) control structure, causes an immediate exit from that structure, to the first statement after the structure.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By structure, it is meant block of code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Courier New"/>
              </a:rPr>
              <a:t>switch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statements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609480" y="151128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Sometimes you might want to write something along these lines: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if(x == 1)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&lt;statement 1&gt;;}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else if(x == 2)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&lt;statement 2&gt;; 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else if(x == 3)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&lt;statement3&gt;; 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else if (x == 4)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……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..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else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&lt;statement n&gt;; }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84200" y="317520"/>
            <a:ext cx="8213400" cy="105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Courier New"/>
              </a:rPr>
              <a:t>switch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statements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685800" y="1523880"/>
            <a:ext cx="7772040" cy="51051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150000"/>
              <a:buFont typeface="StarSymbol"/>
              <a:buChar char=""/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Switch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 statements are for just that purpose</a:t>
            </a:r>
            <a:endParaRPr/>
          </a:p>
          <a:p>
            <a:pPr>
              <a:lnSpc>
                <a:spcPct val="90000"/>
              </a:lnSpc>
              <a:buSzPct val="150000"/>
              <a:buFont typeface="StarSymbol"/>
              <a:buChar char="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The equivalent switch statement would be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switch(controlling expression)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case label_1: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&lt;statement 1&gt;;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break;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case label_2: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&lt;statement 2&gt;;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break;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case label_3: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…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default: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&lt;statement n&gt;;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}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Courier New"/>
              </a:rPr>
              <a:t>switch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statements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685800" y="1600200"/>
            <a:ext cx="7772040" cy="4495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The label placed after the keyword “case” represents the value returned by the control expression when it is evaluated.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If the control expression evaluates to the label, then if that is a match, the code (block) underneath up to the 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break;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 statement is executed.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Note that it's important to have a 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break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 at the end of each case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000">
                <a:solidFill>
                  <a:srgbClr val="5f5f5f"/>
                </a:solidFill>
                <a:latin typeface="Arial"/>
              </a:rPr>
              <a:t>If you don't put the break, the execution will continue on into the next case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Courier New"/>
              </a:rPr>
              <a:t>switch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statement example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Let’s write a simple program that uses 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switch 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statement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Use a switch statement to take an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int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and prints out the word equivalent of the integer, for numbers 1 through 3.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Sample Program with </a:t>
            </a:r>
            <a:r>
              <a:rPr lang="en-US" sz="3600">
                <a:solidFill>
                  <a:srgbClr val="faffcd"/>
                </a:solidFill>
                <a:latin typeface="Courier New"/>
              </a:rPr>
              <a:t>switch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685800" y="160020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main()  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int n = 2;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switch (n)  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case 1: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printf(“one\n”);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break;  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case 2: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printf(“two\n”);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break;  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case 3: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printf(“three\n”);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break;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}   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GOTO Statement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Certain instructions permit shift of control away from the next statement to something else. 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first and most basic of these is the GOTO statement.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GOTO is a basic machine level instruction, 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but it’s use in high level languages s NOT desirable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Error In Code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What is wrong with the code in the program written before?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33520" y="32767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Repetition Structures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Repetition Structure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762120" y="1676520"/>
            <a:ext cx="7772040" cy="4343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Sometimes we want to execute the same block of statements several times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Repetition structures permit an action to be repeated several times, as in a loop, either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as long as a specific condition is true (called </a:t>
            </a:r>
            <a:r>
              <a:rPr b="1" i="1" lang="en-US" sz="2800">
                <a:solidFill>
                  <a:srgbClr val="5f5f5f"/>
                </a:solidFill>
                <a:latin typeface="Arial"/>
              </a:rPr>
              <a:t>sentinel controlled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)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for a fixed number of times (called </a:t>
            </a:r>
            <a:r>
              <a:rPr b="1" i="1" lang="en-US" sz="2800">
                <a:solidFill>
                  <a:srgbClr val="5f5f5f"/>
                </a:solidFill>
                <a:latin typeface="Arial"/>
              </a:rPr>
              <a:t>counter controlled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)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Repetition Structure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704880" y="153936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There are three of them: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for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loop: counter control (entry condition)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while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loop: sentinel control (entry condition)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do/while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loop: sentinel control (exit condition)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Let’s now discuss sentinel/counter control and entry/exit condition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77440" y="3049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Stopping Criteria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685800" y="1371600"/>
            <a:ext cx="7772040" cy="5114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i="1" lang="en-US" sz="2400">
                <a:solidFill>
                  <a:srgbClr val="5f5f5f"/>
                </a:solidFill>
                <a:latin typeface="Arial"/>
              </a:rPr>
              <a:t>Sentinel control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: The stopping criteria is set for a sentinel variable and its value is checked at every iteration. When the value reaches that stopping criterion, the looping ends.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i="1" lang="en-US" sz="2400">
                <a:solidFill>
                  <a:srgbClr val="5f5f5f"/>
                </a:solidFill>
                <a:latin typeface="Arial"/>
              </a:rPr>
              <a:t>Counter control 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means that a variable is set that counts the number of loops. When the count reaches a pre-set number, the loop exits.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i="1" lang="en-US" sz="2400">
                <a:solidFill>
                  <a:srgbClr val="5f5f5f"/>
                </a:solidFill>
                <a:latin typeface="Arial"/>
              </a:rPr>
              <a:t>Entry condition 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is that the stopping criteria is checked at the start of the loop. If the criterion is met, the loop is not executed.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 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Exit condition means that the stopping criterion is checked after the loop statements are executed. Guaranteed to run at least once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</a:t>
            </a:r>
            <a:r>
              <a:rPr lang="en-US" sz="3600">
                <a:solidFill>
                  <a:srgbClr val="faffcd"/>
                </a:solidFill>
                <a:latin typeface="Courier New"/>
              </a:rPr>
              <a:t>break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Statement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break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statement is also important in the definition of repetition structures. 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When executed in a repetition control structure, causes an immediate exit from that repetition structure, to the first statement after the structure.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It is important for use in some of the repetition structures.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</a:t>
            </a:r>
            <a:r>
              <a:rPr lang="en-US" sz="3600">
                <a:solidFill>
                  <a:srgbClr val="faffcd"/>
                </a:solidFill>
                <a:latin typeface="Courier New"/>
              </a:rPr>
              <a:t>continue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Statement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609480" y="151128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Like 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break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, 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continue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statement affects the execution of repetition structures.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Causes the processor to skip the remaining statements in the loop body, but goes on to the next iteration.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Typically associated with a selection structure. 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85800" y="457200"/>
            <a:ext cx="7772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</a:t>
            </a:r>
            <a:r>
              <a:rPr lang="en-US" sz="3600">
                <a:solidFill>
                  <a:srgbClr val="faffcd"/>
                </a:solidFill>
                <a:latin typeface="Courier New"/>
              </a:rPr>
              <a:t>continue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Statement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685800" y="1600200"/>
            <a:ext cx="784836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In 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for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loop,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continue;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causes the increment expression to be executed and the loop continuation test is evaluated thereafter.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In 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while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loop, the loop continuation test is evaluated immediately after 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continue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statement.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In the do/while loop, the loop continuation test is evaluated immediately after 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continue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statement.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</a:t>
            </a:r>
            <a:r>
              <a:rPr lang="en-US" sz="3600">
                <a:solidFill>
                  <a:srgbClr val="faffcd"/>
                </a:solidFill>
                <a:latin typeface="Courier New"/>
              </a:rPr>
              <a:t>for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Structure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685800" y="1752480"/>
            <a:ext cx="7772040" cy="4495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most common loop structure in C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It is counter controlled.  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Very prescriptive and formalized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Requires control variable to be defined.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Handles details of running the loop automatically.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Carries out the loop continuation test immediately after the counter is incremented (at top of loop).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84200" y="317520"/>
            <a:ext cx="8213400" cy="901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Courier New"/>
              </a:rPr>
              <a:t>for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loops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685800" y="1295280"/>
            <a:ext cx="7772040" cy="48002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for(&lt;init&gt;; &lt;condition&gt;; &lt;increment&gt;)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&lt;statements&gt;;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For loops work like so: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AutoNum type="arabicPeriod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Executes the init statement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AutoNum type="arabicPeriod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Evaluate the condition. If it's false, exit the loop, </a:t>
            </a:r>
            <a:endParaRPr/>
          </a:p>
          <a:p>
            <a:pPr lvl="2">
              <a:lnSpc>
                <a:spcPct val="90000"/>
              </a:lnSpc>
              <a:buSzPct val="60000"/>
              <a:buFont typeface="Monotype Sorts" charset="2"/>
              <a:buAutoNum type="arabicPeriod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otherwise go on to step 3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AutoNum type="arabicPeriod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Execute the statements inside the loop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AutoNum type="arabicPeriod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Execute the increment statements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AutoNum type="arabicPeriod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Go back to step 2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Basic Program Control Structure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Programs can be written without explicit GOTO statements by the programmer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basic computational structures in High Level Languages are: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Sequential Structure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Selection Structure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Repetition Structure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This is called </a:t>
            </a:r>
            <a:r>
              <a:rPr b="1" i="1" lang="en-US" sz="2800">
                <a:solidFill>
                  <a:srgbClr val="5f5f5f"/>
                </a:solidFill>
                <a:latin typeface="Arial"/>
              </a:rPr>
              <a:t>Structured Programming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</a:t>
            </a:r>
            <a:r>
              <a:rPr lang="en-US" sz="3600">
                <a:solidFill>
                  <a:srgbClr val="faffcd"/>
                </a:solidFill>
                <a:latin typeface="Courier New"/>
              </a:rPr>
              <a:t>for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Structure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704880" y="1432800"/>
            <a:ext cx="777204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Requires the following information: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Name of the counter variable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Initial value of counter variable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Increment or decrement of the counter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Final value of the counter variable.  </a:t>
            </a:r>
            <a:endParaRPr/>
          </a:p>
          <a:p>
            <a:pPr lvl="2">
              <a:lnSpc>
                <a:spcPct val="100000"/>
              </a:lnSpc>
              <a:buSzPct val="60000"/>
              <a:buFont typeface="Monotype Sorts" charset="2"/>
              <a:buChar char="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Defines exit conditions.  </a:t>
            </a:r>
            <a:endParaRPr/>
          </a:p>
          <a:p>
            <a:pPr lvl="2">
              <a:lnSpc>
                <a:spcPct val="100000"/>
              </a:lnSpc>
              <a:buSzPct val="60000"/>
              <a:buFont typeface="Monotype Sorts" charset="2"/>
              <a:buChar char="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Continues as long as test is true.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Programmer must ensure that the control variable will converge to the final value.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Infinite Loops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704880" y="137160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One of the most hateful bugs in computer programs.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Truly hateful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Causes computation to continue forever because end condition is never reached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program won’t crash unless it runs out of memory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It will just go on and on and on and ….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</a:t>
            </a:r>
            <a:r>
              <a:rPr lang="en-US" sz="3600">
                <a:solidFill>
                  <a:srgbClr val="faffcd"/>
                </a:solidFill>
                <a:latin typeface="Courier New"/>
              </a:rPr>
              <a:t>for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Structure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685800" y="160020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More formally, the syntax for the for loop is as follows: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for (&lt;ctrl var&gt; = &lt;init val&gt;;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&lt;ctrl var&gt; is different from &lt;final value&gt;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&lt;incrementation def&gt;)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&lt;body of loop&gt;;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}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84200" y="317520"/>
            <a:ext cx="8213400" cy="105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</a:t>
            </a:r>
            <a:r>
              <a:rPr lang="en-US" sz="3600">
                <a:solidFill>
                  <a:srgbClr val="faffcd"/>
                </a:solidFill>
                <a:latin typeface="Courier New"/>
              </a:rPr>
              <a:t>for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Structure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704880" y="1371600"/>
            <a:ext cx="777204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Final value and the increment can be  mathematical expressions.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“increment” can be negative – (a decrement).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If loop continuation condition is initially false, body will never be executed.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Entry test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Counter variable does not normally used in body of loop, but can be, 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such as for arrays (later).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Shorthand Assignment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704880" y="151128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Statements of the form: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x = x &lt;operator&gt; &lt;number&gt;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are so common that we have special notation: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x &lt;operator&gt;= &lt;number&gt;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Examples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x += 5;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 means 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x = x + 5;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y *= 3;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 means 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y = y * 3;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z -= 1;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 means 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z = z – 1; 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or 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z--;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For Loop Example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704880" y="1511280"/>
            <a:ext cx="7772040" cy="5117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Say we want to add all numbers between 0 and 100. Our simple program is as such: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int sum = 0, n;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for (n=0; n&lt;=100; n++)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sum = sum + n;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printf(“Total = %d”, sum);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return 0;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85800" y="457200"/>
            <a:ext cx="7772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</a:t>
            </a:r>
            <a:r>
              <a:rPr lang="en-US" sz="3600">
                <a:solidFill>
                  <a:srgbClr val="faffcd"/>
                </a:solidFill>
                <a:latin typeface="Courier New"/>
              </a:rPr>
              <a:t>for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Structure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668160" y="1631880"/>
            <a:ext cx="7772040" cy="4571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Example: What if I want to increment by 2?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int sum = 0, n;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for (n=0; n&lt;=100; n+=2)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sum = sum + n;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printf(“Sum = %d”, sum);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return 0;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}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</a:t>
            </a:r>
            <a:r>
              <a:rPr lang="en-US" sz="3600">
                <a:solidFill>
                  <a:srgbClr val="faffcd"/>
                </a:solidFill>
                <a:latin typeface="Courier New"/>
              </a:rPr>
              <a:t>while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Structure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685800" y="160020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Much less structured than 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for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loop.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Specifies action to be repeated as long as a specific condition remains true.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loop continuation condition is “bult-in”, but variable initialization and updating has to be explicitly programmed.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Checks for loop continuation at the beginning of the loop body.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</a:t>
            </a:r>
            <a:r>
              <a:rPr lang="en-US" sz="3600">
                <a:solidFill>
                  <a:srgbClr val="faffcd"/>
                </a:solidFill>
                <a:latin typeface="Courier New"/>
              </a:rPr>
              <a:t>while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Structure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685800" y="167652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Basically a sentinel controlled loop, but can also be used as counter controlled.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Can be used in place of 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for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loop in most cases, but no real reason to do so.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One exception is when a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continue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is used and the increment/decrement expression is placed </a:t>
            </a:r>
            <a:r>
              <a:rPr b="1" lang="en-US" sz="2800" u="sng">
                <a:solidFill>
                  <a:srgbClr val="5f5f5f"/>
                </a:solidFill>
                <a:latin typeface="Arial"/>
              </a:rPr>
              <a:t>after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continue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statement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Could be trouble. Unless that is really what you want to do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</a:t>
            </a:r>
            <a:r>
              <a:rPr lang="en-US" sz="3600">
                <a:solidFill>
                  <a:srgbClr val="faffcd"/>
                </a:solidFill>
                <a:latin typeface="Courier New"/>
              </a:rPr>
              <a:t>while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Structure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685800" y="1752480"/>
            <a:ext cx="8011800" cy="4266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More formally, the syntax is as follows: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cont_var = &lt;initial val&gt;;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while (loop continuation test on cont_var)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&lt;statement1&gt;;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&lt;statement 2&gt;;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&lt;statement 3&gt;;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&lt;update cont_var somehow&gt;;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}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Sequential Structure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sequential structure is the most basic structure in computer programming, and the basis of instruction sequences.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It is a block of code that is to be executed in order of appearance – execute the next statement after the one above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Unless told otherwise, the processor executes the next instruction in the instruction sequence.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</a:t>
            </a:r>
            <a:r>
              <a:rPr lang="en-US" sz="3600">
                <a:solidFill>
                  <a:srgbClr val="faffcd"/>
                </a:solidFill>
                <a:latin typeface="Courier New"/>
              </a:rPr>
              <a:t>while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Structure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209520" y="1511280"/>
            <a:ext cx="876276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int product = 2;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while (product &lt;= 1000)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product = 2*product;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printf(“whatever …&gt; %d”, product);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}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Loops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685800" y="1447920"/>
            <a:ext cx="7772040" cy="5028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For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 loops and 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while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 loops are equivalent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for(&lt;init&gt;; &lt;continuing condition&gt;; &lt;increment&gt;)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&lt;statement&gt;;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Is the same as: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&lt;init&gt;;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while(&lt;end condition&gt;)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&lt;statement&gt;;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&lt;increment&gt;;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5f5f5f"/>
                </a:solidFill>
                <a:latin typeface="Courier New"/>
              </a:rPr>
              <a:t>}</a:t>
            </a:r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</a:t>
            </a:r>
            <a:r>
              <a:rPr lang="en-US" sz="3600">
                <a:solidFill>
                  <a:srgbClr val="faffcd"/>
                </a:solidFill>
                <a:latin typeface="Courier New"/>
              </a:rPr>
              <a:t>do/while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Structure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685800" y="198108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Same as 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while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loop, with the exception that the loop continuation test is done </a:t>
            </a:r>
            <a:r>
              <a:rPr b="1" lang="en-US" sz="2800" u="sng">
                <a:solidFill>
                  <a:srgbClr val="5f5f5f"/>
                </a:solidFill>
                <a:latin typeface="Arial"/>
              </a:rPr>
              <a:t>after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the body of the loop has been executed.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Thus, the body of 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do/while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loop is guaranteed to be executed at least once.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Braces not required if only one statement, but typically used anyway for clarity.</a:t>
            </a:r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Do-while loops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685800" y="1600200"/>
            <a:ext cx="7772040" cy="4419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The format of a do-while loop is: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do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&lt;statements&gt;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} while(&lt;continuing condition&gt;);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It works like so: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AutoNum type="arabicPeriod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Executes the statements inside the braces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AutoNum type="arabicPeriod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Evaluate the condition. If it's false, end the loop, </a:t>
            </a:r>
            <a:endParaRPr/>
          </a:p>
          <a:p>
            <a:pPr lvl="2">
              <a:lnSpc>
                <a:spcPct val="100000"/>
              </a:lnSpc>
              <a:buSzPct val="60000"/>
              <a:buFont typeface="Monotype Sorts" charset="2"/>
              <a:buAutoNum type="arabicPeriod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otherwise go back to step 1</a:t>
            </a:r>
            <a:endParaRPr/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</a:t>
            </a:r>
            <a:r>
              <a:rPr lang="en-US" sz="3600">
                <a:solidFill>
                  <a:srgbClr val="faffcd"/>
                </a:solidFill>
                <a:latin typeface="Courier New"/>
              </a:rPr>
              <a:t>do/while</a:t>
            </a:r>
            <a:r>
              <a:rPr lang="en-US" sz="3600">
                <a:solidFill>
                  <a:srgbClr val="faffcd"/>
                </a:solidFill>
                <a:latin typeface="Arial Black"/>
              </a:rPr>
              <a:t> Structure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685800" y="167652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More formally, The syntax is as follows: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cont_var = &lt;initial val&gt;;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do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&lt;statement1&gt;;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&lt;statement 2&gt;;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&lt;statement 3&gt;;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5f5f5f"/>
                </a:solidFill>
                <a:latin typeface="Courier New"/>
              </a:rPr>
              <a:t>   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} while (loop continuation test on cont_var);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Comma Operator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609480" y="160020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comma operator allows two statements to execute on the same line, like so: 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i = 0, j = 0;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In for-loops, though, it can be useful: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for(i = 0, j = 0; i + j &lt; 20; i += 2, j++)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&lt;statements&gt;;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000">
                <a:solidFill>
                  <a:srgbClr val="5f5f5f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Normally, you shouldn't do this, but in some cases it is appropriate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Interesting Note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609480" y="1511280"/>
            <a:ext cx="7772040" cy="466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C++ allows the declaration of the counter variables directly within the specification of  the repetition structure.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C (generally!) does not.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for (int n=0; n&gt;=10;n++)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Same for 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while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and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do/while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In (traditional) C, the declaration must be a separate statement</a:t>
            </a:r>
            <a:endParaRPr/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Control Structures - Summary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685800" y="1676520"/>
            <a:ext cx="777204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C only has seven control structures.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Structures are single-entry/single-exit, which facilitate programming.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Repetition structures can be nested within one another at an arbitrary level of nesting.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This nesting can cause combinatorial explosion.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Another nasty in computer programming</a:t>
            </a:r>
            <a:endParaRPr/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Random Numbers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685800" y="1511280"/>
            <a:ext cx="8152920" cy="49654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To generate random numbers, use the function</a:t>
            </a:r>
            <a:endParaRPr/>
          </a:p>
          <a:p>
            <a:pPr algn="ctr">
              <a:lnSpc>
                <a:spcPct val="9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int rand();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800">
                <a:solidFill>
                  <a:srgbClr val="5f5f5f"/>
                </a:solidFill>
                <a:latin typeface="Courier New"/>
              </a:rPr>
              <a:t>	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found in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&lt;stdlib.h&gt;</a:t>
            </a:r>
            <a:endParaRPr/>
          </a:p>
          <a:p>
            <a:pPr>
              <a:lnSpc>
                <a:spcPct val="9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A call to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rand() 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returns an integer between 0 and RAND_MAX (32,767 on my computer)</a:t>
            </a:r>
            <a:endParaRPr/>
          </a:p>
          <a:p>
            <a:pPr>
              <a:lnSpc>
                <a:spcPct val="9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Usually, we're interested in smaller random numbers, 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so mod divide by the maximum number desired (explain)</a:t>
            </a:r>
            <a:endParaRPr/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Random Numbers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628560" y="1509120"/>
            <a:ext cx="7924320" cy="4815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Computers always operate deterministically, so these numbers aren't truly random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but they look random enough for most purposes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If you don't seed the random number generator, 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rand() 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will produce the same sequence of random numbers every time you run the program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400">
                <a:solidFill>
                  <a:srgbClr val="5f5f5f"/>
                </a:solidFill>
                <a:latin typeface="Arial"/>
              </a:rPr>
              <a:t>To seed the random number generator, call 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srand(time(NULL));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 once at the start of your program and use  the preprocessor directive </a:t>
            </a:r>
            <a:r>
              <a:rPr b="1" lang="en-US" sz="2400">
                <a:solidFill>
                  <a:srgbClr val="5f5f5f"/>
                </a:solidFill>
                <a:latin typeface="Courier New"/>
              </a:rPr>
              <a:t>(#include &lt;time.h&gt;) </a:t>
            </a:r>
            <a:r>
              <a:rPr b="1" lang="en-US" sz="2400">
                <a:solidFill>
                  <a:srgbClr val="5f5f5f"/>
                </a:solidFill>
                <a:latin typeface="Arial"/>
              </a:rPr>
              <a:t>so you can use the time function)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33520" y="32767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Selection (or Conditional) Structure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Selection Structure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704880" y="1513800"/>
            <a:ext cx="777204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Many times decisions are to be made depending on the answer to a question.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Called </a:t>
            </a:r>
            <a:r>
              <a:rPr b="1" i="1" lang="en-US" sz="2800">
                <a:solidFill>
                  <a:srgbClr val="5f5f5f"/>
                </a:solidFill>
                <a:latin typeface="Arial"/>
              </a:rPr>
              <a:t>Conditionals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We tend to use “rules”: If X is true, then Y is also true (or do something specific).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Called </a:t>
            </a:r>
            <a:r>
              <a:rPr b="1" i="1" lang="en-US" sz="2800">
                <a:solidFill>
                  <a:srgbClr val="5f5f5f"/>
                </a:solidFill>
                <a:latin typeface="Arial"/>
              </a:rPr>
              <a:t>deductive logic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More complexly: If A and B are true, then C is true (or do something specific).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Equally complexly: If A or B are true, then F is true (ordo something specific).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84200" y="317520"/>
            <a:ext cx="8213400" cy="119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Selection Structure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704880" y="1511280"/>
            <a:ext cx="7772040" cy="4812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More specifically in the context of computer programming,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If A evaluates to True, 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then execute the following statement (or block of statements)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Else execute another statement (or block of statements)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Else, execute this statement (or block of statements), or don’t execute anything at all.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84200" y="317520"/>
            <a:ext cx="8213400" cy="105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affcd"/>
                </a:solidFill>
                <a:latin typeface="Arial Black"/>
              </a:rPr>
              <a:t>The Selection Structure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84200" y="1335600"/>
            <a:ext cx="7897320" cy="50648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 u="sng">
                <a:solidFill>
                  <a:srgbClr val="5f5f5f"/>
                </a:solidFill>
                <a:latin typeface="Arial"/>
              </a:rPr>
              <a:t>Three types of selection structures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if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structure: executes a statement only if the condition is true. If not true, then skips that statement and continues: 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i="1" lang="en-US" sz="2800">
                <a:solidFill>
                  <a:srgbClr val="5f5f5f"/>
                </a:solidFill>
                <a:latin typeface="Arial"/>
              </a:rPr>
              <a:t>Also called single selection structure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b="1" lang="en-US" sz="2800">
                <a:solidFill>
                  <a:srgbClr val="5f5f5f"/>
                </a:solidFill>
                <a:latin typeface="Arial"/>
              </a:rPr>
              <a:t>The </a:t>
            </a:r>
            <a:r>
              <a:rPr b="1" lang="en-US" sz="2800">
                <a:solidFill>
                  <a:srgbClr val="5f5f5f"/>
                </a:solidFill>
                <a:latin typeface="Courier New"/>
              </a:rPr>
              <a:t>if/else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 structure: executes a statement only if the condition is true; if not true,  then it executes a different statement. 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i="1" lang="en-US" sz="2800">
                <a:solidFill>
                  <a:srgbClr val="5f5f5f"/>
                </a:solidFill>
                <a:latin typeface="Arial"/>
              </a:rPr>
              <a:t>This is called a double selection structure</a:t>
            </a:r>
            <a:r>
              <a:rPr b="1" lang="en-US" sz="2800">
                <a:solidFill>
                  <a:srgbClr val="5f5f5f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