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notesMasterIdLst>
    <p:notesMasterId r:id="rId15"/>
  </p:notesMasterIdLst>
  <p:sldIdLst>
    <p:sldId id="256" r:id="rId17"/>
    <p:sldId id="260" r:id="rId19"/>
    <p:sldId id="287" r:id="rId21"/>
    <p:sldId id="317" r:id="rId23"/>
    <p:sldId id="275" r:id="rId25"/>
    <p:sldId id="334" r:id="rId27"/>
    <p:sldId id="318" r:id="rId29"/>
    <p:sldId id="285" r:id="rId31"/>
    <p:sldId id="332" r:id="rId33"/>
    <p:sldId id="333" r:id="rId35"/>
    <p:sldId id="322" r:id="rId37"/>
    <p:sldId id="326" r:id="rId38"/>
    <p:sldId id="311" r:id="rId39"/>
    <p:sldId id="327" r:id="rId41"/>
    <p:sldId id="331" r:id="rId42"/>
    <p:sldId id="329" r:id="rId44"/>
    <p:sldId id="312" r:id="rId46"/>
    <p:sldId id="330" r:id="rId47"/>
    <p:sldId id="29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32323"/>
    <a:srgbClr val="DC0072"/>
    <a:srgbClr val="FFB31E"/>
    <a:srgbClr val="6D6D6D"/>
    <a:srgbClr val="767676"/>
    <a:srgbClr val="5F5F5F"/>
    <a:srgbClr val="E1222A"/>
    <a:srgbClr val="BB7729"/>
    <a:srgbClr val="BF7927"/>
    <a:srgbClr val="FFF5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0667" autoAdjust="0"/>
  </p:normalViewPr>
  <p:slideViewPr>
    <p:cSldViewPr snapToGrid="0" snapToObjects="1">
      <p:cViewPr varScale="1">
        <p:scale>
          <a:sx n="48" d="100"/>
          <a:sy n="48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7" Type="http://schemas.openxmlformats.org/officeDocument/2006/relationships/slide" Target="slides/slide18.xml"></Relationship><Relationship Id="rId49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9B478-F5AD-4AA6-9AD3-98924863C94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C9F3B-4A45-4C75-9868-04B644A27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안녕하세요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발표를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맡은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4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조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홍효정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4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보이시는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표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중에서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위의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표가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소프트웨어의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핵심인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파이썬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코드들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각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코드들에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대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저희가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파악한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바로는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표의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우측에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정리된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바와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같습니다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기본적으로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run코드를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실행하면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다른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코드들이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불려지는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식으로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동작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한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다고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보시면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되겠습니다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아래의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모듈들은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본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구동하면서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모듈들인데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가장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중요한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모듈이라고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할 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것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은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두번째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모듈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모듈을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이용하여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데이터의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가능하게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36574"/>
      </p:ext>
    </p:extLst>
  </p:cSld>
  <p:clrMapOvr>
    <a:masterClrMapping/>
  </p:clrMapOvr>
</p:notes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다음으로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바로 앞의 표에 있던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해당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 err="1">
                    <a:latin typeface="맑은 고딕" charset="0"/>
                    <a:ea typeface="맑은 고딕" charset="0"/>
                  </a:rPr>
                  <a:t>파이썬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코드들의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구성내용입니다.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현재 각 코드들이 어떤 식으로 구성되는지만 파악해둔 상태로, 차차 프로젝트를 진행하면서 코드 간 어떤식으로 동작이 일어나는지 확인하고 그에 따라 기능을 수정 및 추가할 계획입니다.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11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SafeLock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을 통해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암호화가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어떤 식으로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이루어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지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는지를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보여드리기위해 단적인 예를 가져와 보았습니다.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먼저 왼쪽의 hello world라는 문구가 적힌 txt 파일을 safelock에 넣게되면 오른쪽과 같이 확장자는 sld로, 내용물은 읽을 수 없게 암호화가 된 것을 보실 수 있습니다.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복호화도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마찬가지로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암호화 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파일을 safelock 파일에 넣게되면 원래의 왼쪽과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같은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형태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로 변화가 됩니다.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12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74009"/>
      </p:ext>
    </p:extLst>
  </p:cSld>
  <p:clrMapOvr>
    <a:masterClrMapping/>
  </p:clrMapOvr>
</p:notes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저희 조의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일정표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인데요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, 먼저 이번 주차에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프로젝트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계획서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작성과 함께 오픈소스의 기능에 대해 분석을 시작하였습니다. 이후는 오픈소스의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코드를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자세히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분석하여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앞으로 저희가 본 프로젝트에서 해야할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일들을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정리하고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,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수정 및 기능을 추가하며 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12월 2주차에는 최종 발표가 가능하도록 하려 합니다.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14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팀원의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업무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분담입니다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.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현재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저희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팀원들이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대체로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파이썬을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경험해보지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못했기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때문에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다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함께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배워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갈 수 있도록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모든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팀원이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코드의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분석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및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구현에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참여할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예정입니다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.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05505689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예외 상황에 따른 대처방안입니다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. </a:t>
                </a: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현재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저희가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프로젝트를 진행하려 하는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오픈소스에는 주석이 거의 없습니다. 오픈소스인것 치고는 조금 불친절하다고 느껴지는데, 저희가 직접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코드를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분석하면서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주석을 써나가며 작업할 예정입니다.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다음으로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주목할 점은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현재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SafeLock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오픈소스의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개발이 끊겼다는 점입니다. 약 9개월간 업데이트가 이루어지지 않고 있습니다. 현재 버전은 0.5로 명시되어 있는데, 저희가 개발을 진행하면서 소스를 공유해보려 합니다.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이후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프로젝트를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진행하며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추가되는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예외사항은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팀원들과의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지속적인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소통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을 통해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해결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하려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합니다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.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16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2018-10-23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저희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조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는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이번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프로젝트를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위해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다양한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오픈소스를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검색</a:t>
                </a:r>
                <a:r>
                  <a:rPr lang="ko-KR" altLang="en-US" sz="1200" b="0" strike="noStrike" cap="none" dirty="0">
                    <a:latin typeface="맑은 고딕" charset="0"/>
                    <a:ea typeface="맑은 고딕" charset="0"/>
                  </a:rPr>
                  <a:t>하고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용어의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정의나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추가적인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모듈에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대한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정보를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얻기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위해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각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사이트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들을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200" b="0" strike="noStrike" cap="none" dirty="0" err="1">
                    <a:latin typeface="맑은 고딕" charset="0"/>
                    <a:ea typeface="맑은 고딕" charset="0"/>
                  </a:rPr>
                  <a:t>참고하였습니다</a:t>
                </a: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.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18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목차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입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개요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저희 조가 사용할 오픈소스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에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기본적인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이번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로 달성하려는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목적에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소개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드리겠습니다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다음으로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저희가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찾은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공개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SW에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분석한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내용을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드리고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앞으로의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계획을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설명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것으로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발표를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마치겠습니다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2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개요입니다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저희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사용할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소프트웨어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는 Safe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Lock이라는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오픈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소스입니다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드래그하여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본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프로그램에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올리게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되면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key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값의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요청하는데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이때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사용자는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키를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입력해</a:t>
            </a:r>
            <a:r>
              <a:rPr lang="ko-KR" altLang="en-US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줍니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하고나서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저장할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위치와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지정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해주기만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하면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본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프로그램에서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자동으로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암호화하게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됩니다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생성된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파일은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sld라는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확장자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저장이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되는데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이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파일을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본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프로그램에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드래그&amp;드롭하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이전에 설정했던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key값을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 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저장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위치를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선택하면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기존의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복호화가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진행됩니다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blob = binary large object</a:t>
            </a:r>
            <a:endParaRPr lang="ko-KR" altLang="en-US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9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SafeLock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은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개발된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지 1년도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안 된 프로그램입니다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SafeLock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개발자는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어느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블로그의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글에서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영감을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받아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python을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이용하여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파일의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보호를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간단하게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해주는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프로그램을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제작하고자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했다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앞서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소개에서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프로그램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파일을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해주는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도구라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드렸는데요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방식은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AES암호화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알고리즘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입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AES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알고리즘은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현재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대표적인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대칭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알고리즘으로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빠른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속도를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가지기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때문에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Email이나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HTTP등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많은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어플리케이션에서도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데이터를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처리할때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사용한다고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이러한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AES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기능을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이용해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파일의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내부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변조를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막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는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무결성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key를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설정하여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파일의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기밀성을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보장할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2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다음으로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포로젝트를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저희가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이루고자 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최종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목적입니다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저희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조에는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파이썬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경험자가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1명밖에 없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기 때문에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이번 프로젝트를 통해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파이썬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분석과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실행을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언어에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이해도를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높이고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응용력을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향상시키려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두번째로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암호화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방식에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학습을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통해 이해도를 높이고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응용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할 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있도록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해보려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마지막으로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앞으로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준비로써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github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활용력을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키우고자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합니다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저희가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오픈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소스의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github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sourceforge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주소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1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다음은 공개 소프트웨어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분석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4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왼쪽의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표가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SafeLock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기본적인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앱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구성입니다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표 맨 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폴더의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내용물은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오른쪽의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두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과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같은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구성을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가집니다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images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폴더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에는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SafeLock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소프트웨어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이미지가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정리되어있고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app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폴더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안에는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본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소프트웨어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가장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핵심적인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코드들이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담겨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본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소스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코드에서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사용되는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파이썬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함수들은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다음과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같습니다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7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2116-79AA-4AE8-8CB2-1AB36754431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1.xml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12.png"></Relationship><Relationship Id="rId6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2.xml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2.xml"></Relationship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?>
<Relationships xmlns="http://schemas.openxmlformats.org/package/2006/relationships"><Relationship Id="rId8" Type="http://schemas.openxmlformats.org/officeDocument/2006/relationships/image" Target="../media/image20.png"></Relationship><Relationship Id="rId3" Type="http://schemas.openxmlformats.org/officeDocument/2006/relationships/image" Target="../media/image17.png"></Relationship><Relationship Id="rId7" Type="http://schemas.microsoft.com/office/2007/relationships/hdphoto" Target="../media/hdphoto10.wdp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19.png"></Relationship><Relationship Id="rId5" Type="http://schemas.openxmlformats.org/officeDocument/2006/relationships/image" Target="../media/image18.png"></Relationship><Relationship Id="rId4" Type="http://schemas.microsoft.com/office/2007/relationships/hdphoto" Target="../media/hdphoto9.wdp"></Relationship><Relationship Id="rId9" Type="http://schemas.openxmlformats.org/officeDocument/2006/relationships/image" Target="../media/image21.pn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gif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8" Type="http://schemas.microsoft.com/office/2007/relationships/hdphoto" Target="../media/hdphoto3.wdp"></Relationship><Relationship Id="rId3" Type="http://schemas.openxmlformats.org/officeDocument/2006/relationships/image" Target="../media/image3.png"></Relationship><Relationship Id="rId7" Type="http://schemas.openxmlformats.org/officeDocument/2006/relationships/image" Target="../media/image5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Relationship Id="rId6" Type="http://schemas.microsoft.com/office/2007/relationships/hdphoto" Target="../media/hdphoto2.wdp"></Relationship><Relationship Id="rId5" Type="http://schemas.openxmlformats.org/officeDocument/2006/relationships/image" Target="../media/image4.png"></Relationship><Relationship Id="rId4" Type="http://schemas.microsoft.com/office/2007/relationships/hdphoto" Target="../media/hdphoto1.wdp"></Relationship></Relationships>
</file>

<file path=ppt/slides/_rels/slide6.xml.rels><?xml version="1.0" encoding="UTF-8"?>
<Relationships xmlns="http://schemas.openxmlformats.org/package/2006/relationships"><Relationship Id="rId8" Type="http://schemas.microsoft.com/office/2007/relationships/hdphoto" Target="../media/hdphoto6.wdp"></Relationship><Relationship Id="rId3" Type="http://schemas.openxmlformats.org/officeDocument/2006/relationships/image" Target="../media/image6.png"></Relationship><Relationship Id="rId7" Type="http://schemas.openxmlformats.org/officeDocument/2006/relationships/image" Target="../media/image8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2.xml"></Relationship><Relationship Id="rId6" Type="http://schemas.microsoft.com/office/2007/relationships/hdphoto" Target="../media/hdphoto5.wdp"></Relationship><Relationship Id="rId5" Type="http://schemas.openxmlformats.org/officeDocument/2006/relationships/image" Target="../media/image7.png"></Relationship><Relationship Id="rId4" Type="http://schemas.microsoft.com/office/2007/relationships/hdphoto" Target="../media/hdphoto4.wdp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Relationship Id="rId6" Type="http://schemas.microsoft.com/office/2007/relationships/hdphoto" Target="../media/hdphoto8.wdp"></Relationship><Relationship Id="rId5" Type="http://schemas.openxmlformats.org/officeDocument/2006/relationships/image" Target="../media/image10.png"></Relationship><Relationship Id="rId4" Type="http://schemas.microsoft.com/office/2007/relationships/hdphoto" Target="../media/hdphoto7.wdp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9000" r="0" b="-9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A8FA894-8592-4218-AB33-EBCC7D4C0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232323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1D83B6-E20D-44DC-A78D-0232831D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180" y="2091055"/>
            <a:ext cx="2809240" cy="208661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프로젝트</a:t>
            </a:r>
            <a:br>
              <a:rPr lang="en-US" altLang="ko-KR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계획서</a:t>
            </a:r>
            <a:br>
              <a:rPr lang="en-US" altLang="ko-KR" sz="4800" dirty="0">
                <a:solidFill>
                  <a:schemeClr val="bg1"/>
                </a:solidFill>
              </a:rPr>
            </a:b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037F1-BB81-42B5-B008-30C84648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20" y="4848225"/>
            <a:ext cx="2809875" cy="142113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4조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가민석60132633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오세정60142301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장선후60152233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한우주60155355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  <a:p>
            <a:pPr marL="0" indent="0" algn="ctr" fontAlgn="auto" defTabSz="91440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바탕체" charset="0"/>
                <a:ea typeface="바탕체" charset="0"/>
              </a:rPr>
              <a:t>홍효정60152258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6110B3B-56FD-4760-B8B2-E3242B7B1F0E}"/>
              </a:ext>
            </a:extLst>
          </p:cNvPr>
          <p:cNvSpPr/>
          <p:nvPr/>
        </p:nvSpPr>
        <p:spPr>
          <a:xfrm>
            <a:off x="4064000" y="814070"/>
            <a:ext cx="3657600" cy="3220720"/>
          </a:xfrm>
          <a:prstGeom prst="flowChartProcess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2CF52-618B-48D8-8A7A-FC7A4C8EB976}"/>
              </a:ext>
            </a:extLst>
          </p:cNvPr>
          <p:cNvSpPr txBox="1"/>
          <p:nvPr/>
        </p:nvSpPr>
        <p:spPr>
          <a:xfrm>
            <a:off x="5196205" y="1358900"/>
            <a:ext cx="13874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공개</a:t>
            </a:r>
            <a:r>
              <a:rPr lang="en-US" altLang="ko-KR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SW</a:t>
            </a:r>
            <a:r>
              <a:rPr lang="ko-KR" altLang="en-US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실무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C45981-9BBF-4B8C-B335-3E59F7A282CD}"/>
              </a:ext>
            </a:extLst>
          </p:cNvPr>
          <p:cNvCxnSpPr>
            <a:cxnSpLocks/>
          </p:cNvCxnSpPr>
          <p:nvPr/>
        </p:nvCxnSpPr>
        <p:spPr>
          <a:xfrm>
            <a:off x="5720080" y="1910080"/>
            <a:ext cx="3759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8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9E575F-9268-41F9-B80E-7FD89CB98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3505"/>
              </p:ext>
            </p:extLst>
          </p:nvPr>
        </p:nvGraphicFramePr>
        <p:xfrm>
          <a:off x="578330" y="1193291"/>
          <a:ext cx="10720291" cy="171620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23055">
                  <a:extLst>
                    <a:ext uri="{9D8B030D-6E8A-4147-A177-3AD203B41FA5}">
                      <a16:colId xmlns:a16="http://schemas.microsoft.com/office/drawing/2014/main" val="3527960489"/>
                    </a:ext>
                  </a:extLst>
                </a:gridCol>
                <a:gridCol w="8297236">
                  <a:extLst>
                    <a:ext uri="{9D8B030D-6E8A-4147-A177-3AD203B41FA5}">
                      <a16:colId xmlns:a16="http://schemas.microsoft.com/office/drawing/2014/main" val="1023931707"/>
                    </a:ext>
                  </a:extLst>
                </a:gridCol>
              </a:tblGrid>
              <a:tr h="41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init.py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>
                          <a:solidFill>
                            <a:schemeClr val="bg1"/>
                          </a:solidFill>
                        </a:rPr>
                        <a:t>SafeLock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GUI, DB, 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</a:rPr>
                        <a:t>EventHandler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254259"/>
                  </a:ext>
                </a:extLst>
              </a:tr>
              <a:tr h="45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thread.py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암호화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복호화 기능</a:t>
                      </a: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30222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ex_funtions.py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Thread.py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암호화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복호화 기능을 사용하여 파일을 암호화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복호화해주는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기능</a:t>
                      </a: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65807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run.py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SafeLock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구동을 위한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main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091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3914F3-ABC3-49AA-91DC-587A774CE535}"/>
              </a:ext>
            </a:extLst>
          </p:cNvPr>
          <p:cNvSpPr txBox="1"/>
          <p:nvPr/>
        </p:nvSpPr>
        <p:spPr>
          <a:xfrm>
            <a:off x="536028" y="728405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파이썬</a:t>
            </a:r>
            <a:r>
              <a:rPr lang="ko-KR" altLang="en-US" sz="2000" dirty="0">
                <a:solidFill>
                  <a:schemeClr val="bg1"/>
                </a:solidFill>
              </a:rPr>
              <a:t>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AF4C-E639-4E86-89E4-E37C7DFA2D5B}"/>
              </a:ext>
            </a:extLst>
          </p:cNvPr>
          <p:cNvSpPr txBox="1"/>
          <p:nvPr/>
        </p:nvSpPr>
        <p:spPr>
          <a:xfrm>
            <a:off x="578331" y="3783357"/>
            <a:ext cx="1148080" cy="41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모듈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9616C0-647F-4E9F-897E-A7EA5664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72311"/>
              </p:ext>
            </p:extLst>
          </p:nvPr>
        </p:nvGraphicFramePr>
        <p:xfrm>
          <a:off x="578331" y="4284838"/>
          <a:ext cx="10720290" cy="171620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6096">
                  <a:extLst>
                    <a:ext uri="{9D8B030D-6E8A-4147-A177-3AD203B41FA5}">
                      <a16:colId xmlns:a16="http://schemas.microsoft.com/office/drawing/2014/main" val="3527960489"/>
                    </a:ext>
                  </a:extLst>
                </a:gridCol>
                <a:gridCol w="8324194">
                  <a:extLst>
                    <a:ext uri="{9D8B030D-6E8A-4147-A177-3AD203B41FA5}">
                      <a16:colId xmlns:a16="http://schemas.microsoft.com/office/drawing/2014/main" val="1023931707"/>
                    </a:ext>
                  </a:extLst>
                </a:gridCol>
              </a:tblGrid>
              <a:tr h="41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pathlib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파일시스템 경로를 단순한 문자열이 아니라 객체로 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254259"/>
                  </a:ext>
                </a:extLst>
              </a:tr>
              <a:tr h="45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>
                          <a:solidFill>
                            <a:schemeClr val="tx1"/>
                          </a:solidFill>
                        </a:rPr>
                        <a:t>pycrypto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암호화</a:t>
                      </a: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30222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>
                          <a:solidFill>
                            <a:schemeClr val="tx1"/>
                          </a:solidFill>
                        </a:rPr>
                        <a:t>PySide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Qt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프레임 워크를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파이썬에서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사용</a:t>
                      </a: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65807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>
                          <a:solidFill>
                            <a:schemeClr val="tx1"/>
                          </a:solidFill>
                        </a:rPr>
                        <a:t>SQLAlchemy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31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MS-SQL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연동을 위한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0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4965527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" y="288925"/>
            <a:ext cx="5568315" cy="6118860"/>
          </a:xfrm>
          <a:prstGeom prst="rect">
            <a:avLst/>
          </a:prstGeom>
          <a:noFill/>
        </p:spPr>
      </p:pic>
      <p:pic>
        <p:nvPicPr>
          <p:cNvPr id="5123" name="_x4900233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15" y="1615440"/>
            <a:ext cx="4806315" cy="1145540"/>
          </a:xfrm>
          <a:prstGeom prst="rect">
            <a:avLst/>
          </a:prstGeom>
          <a:noFill/>
        </p:spPr>
      </p:pic>
      <p:pic>
        <p:nvPicPr>
          <p:cNvPr id="5125" name="_x490026048">
            <a:extLst>
              <a:ext uri="{FF2B5EF4-FFF2-40B4-BE49-F238E27FC236}">
                <a16:creationId xmlns:a16="http://schemas.microsoft.com/office/drawing/2014/main" id="{DF5DD6C0-B424-47A8-B8C4-D0BA2977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15" y="2942590"/>
            <a:ext cx="5285740" cy="207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A7C440-4036-4D29-86D7-3E98D762E5B1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DC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9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90" y="386080"/>
            <a:ext cx="5763260" cy="351536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394335"/>
            <a:ext cx="5763260" cy="351536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55" y="4577715"/>
            <a:ext cx="1413510" cy="168021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2340000">
            <a:off x="4366895" y="4195445"/>
            <a:ext cx="1105535" cy="520065"/>
          </a:xfrm>
          <a:prstGeom prst="leftRightArrow">
            <a:avLst>
              <a:gd name="adj1" fmla="val 34639"/>
              <a:gd name="adj2" fmla="val 50000"/>
            </a:avLst>
          </a:prstGeom>
          <a:solidFill>
            <a:srgbClr val="DC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9260000" flipH="1">
            <a:off x="6562725" y="4195445"/>
            <a:ext cx="1105535" cy="520065"/>
          </a:xfrm>
          <a:prstGeom prst="leftRightArrow">
            <a:avLst>
              <a:gd name="adj1" fmla="val 34639"/>
              <a:gd name="adj2" fmla="val 50000"/>
            </a:avLst>
          </a:prstGeom>
          <a:solidFill>
            <a:srgbClr val="DC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9580A2-6878-43C0-894A-060D8078AA8C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DC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C9C159-6979-419C-99AA-F56342F442DA}"/>
              </a:ext>
            </a:extLst>
          </p:cNvPr>
          <p:cNvSpPr/>
          <p:nvPr/>
        </p:nvSpPr>
        <p:spPr>
          <a:xfrm>
            <a:off x="0" y="6421120"/>
            <a:ext cx="12192000" cy="436880"/>
          </a:xfrm>
          <a:prstGeom prst="rect">
            <a:avLst/>
          </a:prstGeom>
          <a:solidFill>
            <a:srgbClr val="DC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A136D4-F6A0-4525-AB33-B0DC0839B546}"/>
              </a:ext>
            </a:extLst>
          </p:cNvPr>
          <p:cNvGrpSpPr/>
          <p:nvPr/>
        </p:nvGrpSpPr>
        <p:grpSpPr>
          <a:xfrm>
            <a:off x="539879" y="3418490"/>
            <a:ext cx="2992120" cy="2862322"/>
            <a:chOff x="6543040" y="3272172"/>
            <a:chExt cx="299212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BEF1E2-FA0A-4CB1-AB36-499F659724C5}"/>
                </a:ext>
              </a:extLst>
            </p:cNvPr>
            <p:cNvSpPr txBox="1"/>
            <p:nvPr/>
          </p:nvSpPr>
          <p:spPr>
            <a:xfrm>
              <a:off x="6543040" y="3272172"/>
              <a:ext cx="29921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rgbClr val="DC00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18000" b="1" dirty="0">
                <a:solidFill>
                  <a:srgbClr val="DC00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4759A-EF2E-4F43-85F6-7FA1C83DD52A}"/>
                </a:ext>
              </a:extLst>
            </p:cNvPr>
            <p:cNvSpPr txBox="1"/>
            <p:nvPr/>
          </p:nvSpPr>
          <p:spPr>
            <a:xfrm>
              <a:off x="6654800" y="4539950"/>
              <a:ext cx="2636520" cy="486287"/>
            </a:xfrm>
            <a:prstGeom prst="rect">
              <a:avLst/>
            </a:prstGeom>
            <a:solidFill>
              <a:srgbClr val="232323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200" dirty="0">
                  <a:solidFill>
                    <a:srgbClr val="DC0072"/>
                  </a:solidFill>
                  <a:latin typeface="+mj-ea"/>
                  <a:ea typeface="+mj-ea"/>
                </a:rPr>
                <a:t>Plan</a:t>
              </a:r>
              <a:endParaRPr lang="ko-KR" altLang="en-US" sz="3200" dirty="0">
                <a:solidFill>
                  <a:srgbClr val="DC007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F51466-A879-4AEF-B0C3-33572C056EE6}"/>
              </a:ext>
            </a:extLst>
          </p:cNvPr>
          <p:cNvSpPr txBox="1"/>
          <p:nvPr/>
        </p:nvSpPr>
        <p:spPr>
          <a:xfrm>
            <a:off x="3158182" y="4832420"/>
            <a:ext cx="810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프로젝트계획</a:t>
            </a:r>
          </a:p>
        </p:txBody>
      </p:sp>
    </p:spTree>
    <p:extLst>
      <p:ext uri="{BB962C8B-B14F-4D97-AF65-F5344CB8AC3E}">
        <p14:creationId xmlns:p14="http://schemas.microsoft.com/office/powerpoint/2010/main" val="134607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03763"/>
              </p:ext>
            </p:extLst>
          </p:nvPr>
        </p:nvGraphicFramePr>
        <p:xfrm>
          <a:off x="377825" y="1032510"/>
          <a:ext cx="11430635" cy="568699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87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업무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10월 4주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10월 5주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11월 1주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11월 2주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11월 3주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11월 4주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12월 1주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12월 2주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프로젝트 계획서 작성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오픈소스 기능 분석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오픈소스 코드 분석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현재 기능에 대한 수정안 토의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오픈 소스 기능 수정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추가할 기능 협의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중간 점검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오픈소스 기능 추가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추가된 기능에 따른 GUI 수정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최종 점검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0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최종 발표</a:t>
                      </a: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0" cap="non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8D521F56-473D-4B07-BA8D-9C6D1E8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53670"/>
            <a:ext cx="1772920" cy="109791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279847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4C1E58-FA02-4C9B-B8FD-65429F57C2EE}"/>
              </a:ext>
            </a:extLst>
          </p:cNvPr>
          <p:cNvSpPr txBox="1">
            <a:spLocks/>
          </p:cNvSpPr>
          <p:nvPr/>
        </p:nvSpPr>
        <p:spPr>
          <a:xfrm>
            <a:off x="817880" y="2453733"/>
            <a:ext cx="10556240" cy="2451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rgbClr val="FFB31E"/>
                </a:solidFill>
              </a:rPr>
              <a:t>오세정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분석 및  구현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총괄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rgbClr val="FFB31E"/>
                </a:solidFill>
              </a:rPr>
              <a:t>한우주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분석 및  구현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자료 수집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rgbClr val="FFB31E"/>
                </a:solidFill>
              </a:rPr>
              <a:t>가민석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분석 및  구현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자료 수집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 </a:t>
            </a:r>
            <a:r>
              <a:rPr lang="ko-KR" altLang="en-US" sz="2400" dirty="0">
                <a:solidFill>
                  <a:srgbClr val="FFB31E"/>
                </a:solidFill>
              </a:rPr>
              <a:t>홍효정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분석 및  구현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발표 자료 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 </a:t>
            </a:r>
            <a:r>
              <a:rPr lang="ko-KR" altLang="en-US" sz="2400" dirty="0" err="1">
                <a:solidFill>
                  <a:srgbClr val="FFB31E"/>
                </a:solidFill>
              </a:rPr>
              <a:t>장선후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분석 및  구현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발표 자료 제작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10BE90-FD33-4A96-BE96-0452639F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803945"/>
            <a:ext cx="4678794" cy="109791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팀원의 </a:t>
            </a:r>
            <a:r>
              <a:rPr lang="ko-KR" altLang="en-US" sz="3600" dirty="0">
                <a:solidFill>
                  <a:srgbClr val="FFB31E"/>
                </a:solidFill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157420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4C1E58-FA02-4C9B-B8FD-65429F57C2EE}"/>
              </a:ext>
            </a:extLst>
          </p:cNvPr>
          <p:cNvSpPr txBox="1">
            <a:spLocks/>
          </p:cNvSpPr>
          <p:nvPr/>
        </p:nvSpPr>
        <p:spPr>
          <a:xfrm>
            <a:off x="817880" y="2453733"/>
            <a:ext cx="10556240" cy="19505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부족한</a:t>
            </a:r>
            <a:r>
              <a:rPr lang="ko-KR" altLang="en-US" sz="2400" dirty="0">
                <a:solidFill>
                  <a:srgbClr val="FFB31E"/>
                </a:solidFill>
              </a:rPr>
              <a:t> 주석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코드 </a:t>
            </a:r>
            <a:r>
              <a:rPr lang="ko-KR" altLang="en-US" sz="2400" dirty="0">
                <a:solidFill>
                  <a:srgbClr val="FFB31E"/>
                </a:solidFill>
              </a:rPr>
              <a:t>분석</a:t>
            </a:r>
            <a:r>
              <a:rPr lang="ko-KR" altLang="en-US" sz="2400" dirty="0">
                <a:solidFill>
                  <a:schemeClr val="bg1"/>
                </a:solidFill>
              </a:rPr>
              <a:t>을 통해 직접 경험하고 </a:t>
            </a:r>
            <a:r>
              <a:rPr lang="ko-KR" altLang="en-US" sz="2400" dirty="0">
                <a:solidFill>
                  <a:srgbClr val="FFB31E"/>
                </a:solidFill>
              </a:rPr>
              <a:t>추가</a:t>
            </a:r>
            <a:endParaRPr lang="en-US" altLang="ko-KR" sz="2400" dirty="0">
              <a:solidFill>
                <a:srgbClr val="FFB31E"/>
              </a:solidFill>
            </a:endParaRPr>
          </a:p>
          <a:p>
            <a:pPr marL="0" indent="0" algn="just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rgbClr val="FFB31E"/>
                </a:solidFill>
              </a:rPr>
              <a:t>개발이 끊긴 </a:t>
            </a:r>
            <a:r>
              <a:rPr lang="ko-KR" altLang="en-US" sz="2400" dirty="0">
                <a:solidFill>
                  <a:schemeClr val="bg1"/>
                </a:solidFill>
              </a:rPr>
              <a:t>오픈소스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팀 프로젝트를 통해 개발한</a:t>
            </a:r>
            <a:r>
              <a:rPr lang="ko-KR" altLang="en-US" sz="2400" dirty="0">
                <a:solidFill>
                  <a:srgbClr val="FFB31E"/>
                </a:solidFill>
              </a:rPr>
              <a:t> 소스 공유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just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▷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rgbClr val="FFB31E"/>
                </a:solidFill>
              </a:rPr>
              <a:t>이후 추가</a:t>
            </a:r>
            <a:r>
              <a:rPr lang="ko-KR" altLang="en-US" sz="2400" dirty="0">
                <a:solidFill>
                  <a:schemeClr val="bg1"/>
                </a:solidFill>
              </a:rPr>
              <a:t>되는 예외사항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팀원들과 </a:t>
            </a:r>
            <a:r>
              <a:rPr lang="ko-KR" altLang="en-US" sz="2400" dirty="0">
                <a:solidFill>
                  <a:srgbClr val="FFB31E"/>
                </a:solidFill>
              </a:rPr>
              <a:t>지속적인 소통</a:t>
            </a:r>
            <a:r>
              <a:rPr lang="ko-KR" altLang="en-US" sz="2400" dirty="0">
                <a:solidFill>
                  <a:schemeClr val="bg1"/>
                </a:solidFill>
              </a:rPr>
              <a:t>으로 해결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10BE90-FD33-4A96-BE96-0452639F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803945"/>
            <a:ext cx="4678794" cy="109791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예외 상황과 </a:t>
            </a:r>
            <a:r>
              <a:rPr lang="ko-KR" altLang="en-US" sz="3600" dirty="0">
                <a:solidFill>
                  <a:srgbClr val="FFB31E"/>
                </a:solidFill>
              </a:rPr>
              <a:t>대처</a:t>
            </a:r>
            <a:r>
              <a:rPr lang="ko-KR" altLang="en-US" sz="3600" dirty="0">
                <a:solidFill>
                  <a:schemeClr val="bg1"/>
                </a:solidFill>
              </a:rPr>
              <a:t>방안</a:t>
            </a:r>
          </a:p>
        </p:txBody>
      </p:sp>
    </p:spTree>
    <p:extLst>
      <p:ext uri="{BB962C8B-B14F-4D97-AF65-F5344CB8AC3E}">
        <p14:creationId xmlns:p14="http://schemas.microsoft.com/office/powerpoint/2010/main" val="103719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0773-B2D2-401C-A485-7715D756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040" y="4140217"/>
            <a:ext cx="2782263" cy="1703535"/>
          </a:xfrm>
        </p:spPr>
        <p:txBody>
          <a:bodyPr>
            <a:noAutofit/>
          </a:bodyPr>
          <a:lstStyle/>
          <a:p>
            <a:r>
              <a:rPr lang="ko-KR" altLang="en-US" sz="8000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참고</a:t>
            </a:r>
            <a:br>
              <a:rPr lang="en-US" altLang="ko-KR" sz="8000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8000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A61BC1-1FDF-43B1-A263-F23E84A4EDAD}"/>
              </a:ext>
            </a:extLst>
          </p:cNvPr>
          <p:cNvGrpSpPr/>
          <p:nvPr/>
        </p:nvGrpSpPr>
        <p:grpSpPr>
          <a:xfrm>
            <a:off x="6538310" y="3422514"/>
            <a:ext cx="2992120" cy="2862322"/>
            <a:chOff x="6543040" y="3272172"/>
            <a:chExt cx="299212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BEF1E2-FA0A-4CB1-AB36-499F659724C5}"/>
                </a:ext>
              </a:extLst>
            </p:cNvPr>
            <p:cNvSpPr txBox="1"/>
            <p:nvPr/>
          </p:nvSpPr>
          <p:spPr>
            <a:xfrm>
              <a:off x="6543040" y="3272172"/>
              <a:ext cx="29921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rgbClr val="DC00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18000" b="1" dirty="0">
                <a:solidFill>
                  <a:srgbClr val="DC00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4759A-EF2E-4F43-85F6-7FA1C83DD52A}"/>
                </a:ext>
              </a:extLst>
            </p:cNvPr>
            <p:cNvSpPr txBox="1"/>
            <p:nvPr/>
          </p:nvSpPr>
          <p:spPr>
            <a:xfrm>
              <a:off x="6654800" y="4539950"/>
              <a:ext cx="2636520" cy="486287"/>
            </a:xfrm>
            <a:prstGeom prst="rect">
              <a:avLst/>
            </a:prstGeom>
            <a:solidFill>
              <a:srgbClr val="232323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200" dirty="0">
                  <a:solidFill>
                    <a:srgbClr val="DC0072"/>
                  </a:solidFill>
                  <a:latin typeface="+mj-ea"/>
                  <a:ea typeface="+mj-ea"/>
                </a:rPr>
                <a:t>Reference</a:t>
              </a:r>
              <a:endParaRPr lang="ko-KR" altLang="en-US" sz="3200" dirty="0">
                <a:solidFill>
                  <a:srgbClr val="DC0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4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45126" y="1252854"/>
            <a:ext cx="2666572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GitHub.com</a:t>
            </a: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Sourceforge</a:t>
            </a: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Google</a:t>
            </a: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wikipedia</a:t>
            </a: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python</a:t>
            </a:r>
            <a:endParaRPr lang="ko-KR" altLang="en-US" sz="2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osmos/AppData/Roaming/PolarisOffice/ETemp/2560_5047280/fImage28804436500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89706" l="9756" r="97019">
                        <a14:foregroundMark x1="39837" y1="59559" x2="39837" y2="59559"/>
                        <a14:foregroundMark x1="49593" y1="55882" x2="49593" y2="55882"/>
                        <a14:foregroundMark x1="54472" y1="50000" x2="54472" y2="50000"/>
                        <a14:foregroundMark x1="60434" y1="47059" x2="60434" y2="47059"/>
                        <a14:foregroundMark x1="71545" y1="53676" x2="71545" y2="53676"/>
                        <a14:foregroundMark x1="81030" y1="44853" x2="81030" y2="44853"/>
                        <a14:foregroundMark x1="50678" y1="34559" x2="50678" y2="34559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32" y="863486"/>
            <a:ext cx="2666572" cy="983106"/>
          </a:xfrm>
          <a:prstGeom prst="ellipse">
            <a:avLst/>
          </a:prstGeom>
          <a:noFill/>
          <a:ln w="63500" cap="rnd" cmpd="sng">
            <a:solidFill>
              <a:schemeClr val="bg1"/>
            </a:solidFill>
            <a:prstDash val="solid"/>
            <a:round/>
          </a:ln>
          <a:effectLst>
            <a:outerShdw blurRad="381000" dist="292100" dir="5400000" sx="-60000" sy="-18000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88900" h="25400"/>
            <a:bevelB w="0" h="0"/>
          </a:sp3d>
        </p:spPr>
      </p:pic>
      <p:pic>
        <p:nvPicPr>
          <p:cNvPr id="6" name="그림 5" descr="C:/Users/cosmos/AppData/Roaming/PolarisOffice/ETemp/2560_5047280/fImage15829445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31" y="4029831"/>
            <a:ext cx="1453249" cy="1323005"/>
          </a:xfrm>
          <a:prstGeom prst="rect">
            <a:avLst/>
          </a:prstGeom>
          <a:noFill/>
        </p:spPr>
      </p:pic>
      <p:pic>
        <p:nvPicPr>
          <p:cNvPr id="7" name="그림 6" descr="C:/Users/cosmos/AppData/Roaming/PolarisOffice/ETemp/2560_5047280/fImage1209374581478.p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8289" r="692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72" r="25655"/>
          <a:stretch>
            <a:fillRect/>
          </a:stretch>
        </p:blipFill>
        <p:spPr>
          <a:xfrm>
            <a:off x="2434908" y="2539004"/>
            <a:ext cx="1347862" cy="1477109"/>
          </a:xfrm>
          <a:prstGeom prst="ellipse">
            <a:avLst/>
          </a:prstGeom>
          <a:noFill/>
          <a:ln w="63500" cap="rnd" cmpd="sng">
            <a:solidFill>
              <a:srgbClr val="333333">
                <a:alpha val="100000"/>
              </a:srgbClr>
            </a:solidFill>
            <a:prstDash val="solid"/>
            <a:round/>
          </a:ln>
          <a:effectLst>
            <a:outerShdw blurRad="381000" dist="292100" dir="5400000" sx="-6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threePt" dir="t"/>
          </a:scene3d>
          <a:sp3d>
            <a:bevelT w="88900" h="25400"/>
            <a:bevelB w="0" h="0"/>
          </a:sp3d>
        </p:spPr>
      </p:pic>
      <p:pic>
        <p:nvPicPr>
          <p:cNvPr id="8" name="그림 7" descr="C:/Users/cosmos/AppData/Roaming/PolarisOffice/ETemp/2560_5047280/fImage392584599358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08" y="4708525"/>
            <a:ext cx="1494790" cy="1501140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882342-47A4-40FA-9040-F739F73D0C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406" y="1149295"/>
            <a:ext cx="1678874" cy="16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3798-E337-4516-9F8A-B2C1D378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8743"/>
            <a:ext cx="10515600" cy="2803377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THANK YOU</a:t>
            </a:r>
            <a:endParaRPr lang="ko-KR" alt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3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A1DF-C908-46C3-B931-7D5ED18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85" y="345440"/>
            <a:ext cx="2133599" cy="134524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15780-7CD5-4984-AA75-1EE52970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46" y="1282708"/>
            <a:ext cx="7411720" cy="496092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rgbClr val="FBC22C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en-US" altLang="ko-KR" dirty="0">
              <a:solidFill>
                <a:srgbClr val="FBC22C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03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04</a:t>
            </a:r>
            <a:endParaRPr lang="en-US" altLang="ko-KR" dirty="0">
              <a:solidFill>
                <a:srgbClr val="FBC22C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B3B031-E5C1-48F8-A959-1DA9D0F0EFDE}"/>
              </a:ext>
            </a:extLst>
          </p:cNvPr>
          <p:cNvCxnSpPr/>
          <p:nvPr/>
        </p:nvCxnSpPr>
        <p:spPr>
          <a:xfrm>
            <a:off x="3108960" y="0"/>
            <a:ext cx="0" cy="7000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0081513-F04A-4C94-B97E-18A2D89D7316}"/>
              </a:ext>
            </a:extLst>
          </p:cNvPr>
          <p:cNvSpPr/>
          <p:nvPr/>
        </p:nvSpPr>
        <p:spPr>
          <a:xfrm>
            <a:off x="2946400" y="1226979"/>
            <a:ext cx="335270" cy="348615"/>
          </a:xfrm>
          <a:prstGeom prst="flowChartConnector">
            <a:avLst/>
          </a:prstGeom>
          <a:solidFill>
            <a:srgbClr val="373737"/>
          </a:solidFill>
          <a:ln w="508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74BF2F9-0587-4E12-81FC-8FF4B0D2BCA2}"/>
              </a:ext>
            </a:extLst>
          </p:cNvPr>
          <p:cNvSpPr/>
          <p:nvPr/>
        </p:nvSpPr>
        <p:spPr>
          <a:xfrm>
            <a:off x="2946400" y="4007703"/>
            <a:ext cx="335270" cy="348615"/>
          </a:xfrm>
          <a:prstGeom prst="flowChartConnector">
            <a:avLst/>
          </a:prstGeom>
          <a:solidFill>
            <a:srgbClr val="373737"/>
          </a:solidFill>
          <a:ln w="508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FF20ED6-8A27-4B8F-8B1C-2F72BE6AE314}"/>
              </a:ext>
            </a:extLst>
          </p:cNvPr>
          <p:cNvSpPr/>
          <p:nvPr/>
        </p:nvSpPr>
        <p:spPr>
          <a:xfrm>
            <a:off x="2946400" y="5279499"/>
            <a:ext cx="335270" cy="348615"/>
          </a:xfrm>
          <a:prstGeom prst="flowChartConnector">
            <a:avLst/>
          </a:prstGeom>
          <a:solidFill>
            <a:srgbClr val="373737"/>
          </a:solidFill>
          <a:ln w="508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1F00-8732-4EEE-B472-B9D39AA63EF0}"/>
              </a:ext>
            </a:extLst>
          </p:cNvPr>
          <p:cNvSpPr txBox="1"/>
          <p:nvPr/>
        </p:nvSpPr>
        <p:spPr>
          <a:xfrm>
            <a:off x="4478006" y="1054108"/>
            <a:ext cx="192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Outline</a:t>
            </a:r>
          </a:p>
          <a:p>
            <a:r>
              <a:rPr lang="ko-KR" altLang="en-US" sz="2800" dirty="0">
                <a:solidFill>
                  <a:srgbClr val="FBC22C"/>
                </a:solidFill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3D60C-C8C4-43FB-B4F2-BE81CBA1E1F6}"/>
              </a:ext>
            </a:extLst>
          </p:cNvPr>
          <p:cNvSpPr txBox="1"/>
          <p:nvPr/>
        </p:nvSpPr>
        <p:spPr>
          <a:xfrm>
            <a:off x="4490707" y="2408187"/>
            <a:ext cx="22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Analysis</a:t>
            </a:r>
          </a:p>
          <a:p>
            <a:r>
              <a:rPr lang="ko-KR" altLang="en-US" sz="2800" dirty="0">
                <a:solidFill>
                  <a:srgbClr val="FBC22C"/>
                </a:solidFill>
              </a:rPr>
              <a:t>공개</a:t>
            </a:r>
            <a:r>
              <a:rPr lang="en-US" altLang="ko-KR" sz="2800" dirty="0">
                <a:solidFill>
                  <a:srgbClr val="FBC22C"/>
                </a:solidFill>
              </a:rPr>
              <a:t>SW </a:t>
            </a:r>
            <a:r>
              <a:rPr lang="ko-KR" altLang="en-US" sz="2800" dirty="0">
                <a:solidFill>
                  <a:srgbClr val="FBC22C"/>
                </a:solidFill>
              </a:rPr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9B10A-9B07-40BE-A200-2E22072A5DBA}"/>
              </a:ext>
            </a:extLst>
          </p:cNvPr>
          <p:cNvSpPr txBox="1"/>
          <p:nvPr/>
        </p:nvSpPr>
        <p:spPr>
          <a:xfrm>
            <a:off x="4478006" y="3793306"/>
            <a:ext cx="243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Plan</a:t>
            </a:r>
          </a:p>
          <a:p>
            <a:r>
              <a:rPr lang="ko-KR" altLang="en-US" sz="2800" dirty="0">
                <a:solidFill>
                  <a:srgbClr val="FBC22C"/>
                </a:solidFill>
              </a:rPr>
              <a:t>프로젝트 계획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1F637350-D313-4E15-A37B-2697AC15C2A6}"/>
              </a:ext>
            </a:extLst>
          </p:cNvPr>
          <p:cNvSpPr/>
          <p:nvPr/>
        </p:nvSpPr>
        <p:spPr>
          <a:xfrm>
            <a:off x="2946400" y="2649488"/>
            <a:ext cx="335270" cy="348615"/>
          </a:xfrm>
          <a:prstGeom prst="flowChartConnector">
            <a:avLst/>
          </a:prstGeom>
          <a:solidFill>
            <a:srgbClr val="373737"/>
          </a:solidFill>
          <a:ln w="508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0DE3B-5AEF-4007-AE44-DBE788990893}"/>
              </a:ext>
            </a:extLst>
          </p:cNvPr>
          <p:cNvSpPr txBox="1"/>
          <p:nvPr/>
        </p:nvSpPr>
        <p:spPr>
          <a:xfrm>
            <a:off x="4490707" y="5066624"/>
            <a:ext cx="243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Reference</a:t>
            </a:r>
          </a:p>
          <a:p>
            <a:r>
              <a:rPr lang="ko-KR" altLang="en-US" sz="2800" dirty="0">
                <a:solidFill>
                  <a:srgbClr val="FBC22C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21113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0773-B2D2-401C-A485-7715D756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040" y="4445017"/>
            <a:ext cx="2782263" cy="1703535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A61BC1-1FDF-43B1-A263-F23E84A4EDAD}"/>
              </a:ext>
            </a:extLst>
          </p:cNvPr>
          <p:cNvGrpSpPr/>
          <p:nvPr/>
        </p:nvGrpSpPr>
        <p:grpSpPr>
          <a:xfrm>
            <a:off x="6538310" y="3422514"/>
            <a:ext cx="2992120" cy="2862322"/>
            <a:chOff x="6543040" y="3272172"/>
            <a:chExt cx="299212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BEF1E2-FA0A-4CB1-AB36-499F659724C5}"/>
                </a:ext>
              </a:extLst>
            </p:cNvPr>
            <p:cNvSpPr txBox="1"/>
            <p:nvPr/>
          </p:nvSpPr>
          <p:spPr>
            <a:xfrm>
              <a:off x="6543040" y="3272172"/>
              <a:ext cx="29921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rgbClr val="DC00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8000" b="1" dirty="0">
                <a:solidFill>
                  <a:srgbClr val="DC00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4759A-EF2E-4F43-85F6-7FA1C83DD52A}"/>
                </a:ext>
              </a:extLst>
            </p:cNvPr>
            <p:cNvSpPr txBox="1"/>
            <p:nvPr/>
          </p:nvSpPr>
          <p:spPr>
            <a:xfrm>
              <a:off x="6654800" y="4539950"/>
              <a:ext cx="2636520" cy="486287"/>
            </a:xfrm>
            <a:prstGeom prst="rect">
              <a:avLst/>
            </a:prstGeom>
            <a:solidFill>
              <a:srgbClr val="232323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200" dirty="0">
                  <a:solidFill>
                    <a:srgbClr val="DC0072"/>
                  </a:solidFill>
                  <a:latin typeface="+mj-ea"/>
                  <a:ea typeface="+mj-ea"/>
                </a:rPr>
                <a:t>Outline</a:t>
              </a:r>
              <a:endParaRPr lang="ko-KR" altLang="en-US" sz="3200" dirty="0">
                <a:solidFill>
                  <a:srgbClr val="DC0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4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18E121-0EBF-4722-957A-C91C797B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15" y="1450846"/>
            <a:ext cx="3971925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77C94-16FD-4AFB-803B-B277AE12DE87}"/>
              </a:ext>
            </a:extLst>
          </p:cNvPr>
          <p:cNvSpPr txBox="1"/>
          <p:nvPr/>
        </p:nvSpPr>
        <p:spPr>
          <a:xfrm>
            <a:off x="1158240" y="1454596"/>
            <a:ext cx="58115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B31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Safe Lock</a:t>
            </a:r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ko-KR" sz="2400" dirty="0">
                <a:solidFill>
                  <a:schemeClr val="bg1"/>
                </a:solidFill>
              </a:rPr>
              <a:t>간단한 드래그 앤 드롭 </a:t>
            </a:r>
            <a:r>
              <a:rPr lang="ko-KR" altLang="ko-KR" sz="2400" dirty="0">
                <a:solidFill>
                  <a:srgbClr val="FFB31E"/>
                </a:solidFill>
              </a:rPr>
              <a:t>파일 암호화 </a:t>
            </a:r>
            <a:r>
              <a:rPr lang="ko-KR" altLang="ko-KR" sz="2400" dirty="0">
                <a:solidFill>
                  <a:schemeClr val="bg1"/>
                </a:solidFill>
              </a:rPr>
              <a:t>도구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ko-KR" sz="2400" dirty="0" err="1">
                <a:solidFill>
                  <a:schemeClr val="bg1"/>
                </a:solidFill>
              </a:rPr>
              <a:t>PyCrypto를</a:t>
            </a:r>
            <a:r>
              <a:rPr lang="ko-KR" altLang="ko-KR" sz="2400" dirty="0">
                <a:solidFill>
                  <a:schemeClr val="bg1"/>
                </a:solidFill>
              </a:rPr>
              <a:t> 사용하여 입력 된 파일을 AES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ko-KR" sz="2400" dirty="0">
                <a:solidFill>
                  <a:schemeClr val="bg1"/>
                </a:solidFill>
              </a:rPr>
              <a:t>암호화로 암호화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43A52-E8C9-4F5D-9EA8-B3793CC8AD35}"/>
              </a:ext>
            </a:extLst>
          </p:cNvPr>
          <p:cNvSpPr txBox="1"/>
          <p:nvPr/>
        </p:nvSpPr>
        <p:spPr>
          <a:xfrm>
            <a:off x="1158240" y="3848209"/>
            <a:ext cx="428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dirty="0" err="1">
                <a:solidFill>
                  <a:schemeClr val="bg1"/>
                </a:solidFill>
              </a:rPr>
              <a:t>sqlite</a:t>
            </a:r>
            <a:r>
              <a:rPr lang="ko-KR" altLang="ko-KR" dirty="0">
                <a:solidFill>
                  <a:schemeClr val="bg1"/>
                </a:solidFill>
              </a:rPr>
              <a:t> 데이터베이스 파일은 나중에 해독 할 수 있도록 이진 </a:t>
            </a:r>
            <a:r>
              <a:rPr lang="ko-KR" altLang="ko-KR" dirty="0" err="1">
                <a:solidFill>
                  <a:schemeClr val="bg1"/>
                </a:solidFill>
              </a:rPr>
              <a:t>Blob에</a:t>
            </a:r>
            <a:r>
              <a:rPr lang="ko-KR" altLang="ko-KR" dirty="0">
                <a:solidFill>
                  <a:schemeClr val="bg1"/>
                </a:solidFill>
              </a:rPr>
              <a:t> 암호화 된 파일 및 폴더를 저장하는 고유 한 키로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16E4B1-645A-4A75-97D0-9D75FABF52FA}"/>
              </a:ext>
            </a:extLst>
          </p:cNvPr>
          <p:cNvSpPr txBox="1"/>
          <p:nvPr/>
        </p:nvSpPr>
        <p:spPr>
          <a:xfrm>
            <a:off x="6022259" y="4099951"/>
            <a:ext cx="261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Calibri" charset="0"/>
                <a:ea typeface="Calibri" charset="0"/>
              </a:rPr>
              <a:t>AES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사용하여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파일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하는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도구</a:t>
            </a:r>
            <a:endParaRPr lang="ko-KR" altLang="en-US" dirty="0">
              <a:solidFill>
                <a:srgbClr val="FFB31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C8EF2-55B1-47B5-AFD2-D2755B58E07E}"/>
              </a:ext>
            </a:extLst>
          </p:cNvPr>
          <p:cNvSpPr txBox="1"/>
          <p:nvPr/>
        </p:nvSpPr>
        <p:spPr>
          <a:xfrm>
            <a:off x="4199890" y="1192273"/>
            <a:ext cx="379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 [</a:t>
            </a:r>
            <a:r>
              <a:rPr lang="en-US" altLang="ko-KR" sz="3600" dirty="0" err="1">
                <a:solidFill>
                  <a:schemeClr val="bg1"/>
                </a:solidFill>
                <a:latin typeface="+mn-ea"/>
              </a:rPr>
              <a:t>SafeLock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dirty="0">
                <a:solidFill>
                  <a:srgbClr val="FFB31E"/>
                </a:solidFill>
                <a:latin typeface="+mn-ea"/>
              </a:rPr>
              <a:t>개요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]</a:t>
            </a:r>
            <a:endParaRPr lang="ko-KR" altLang="en-US" sz="3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56435B-F65F-45A0-B8AB-230303BD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7" y="2698589"/>
            <a:ext cx="1368946" cy="13689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D41D92-A13E-4A08-B549-E5B151BC72B9}"/>
              </a:ext>
            </a:extLst>
          </p:cNvPr>
          <p:cNvSpPr txBox="1"/>
          <p:nvPr/>
        </p:nvSpPr>
        <p:spPr>
          <a:xfrm>
            <a:off x="3683059" y="2769496"/>
            <a:ext cx="2094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AES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2BAED-C39A-4487-8EB8-69DE708158C1}"/>
              </a:ext>
            </a:extLst>
          </p:cNvPr>
          <p:cNvSpPr txBox="1"/>
          <p:nvPr/>
        </p:nvSpPr>
        <p:spPr>
          <a:xfrm>
            <a:off x="1169727" y="4067535"/>
            <a:ext cx="14732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된지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1</a:t>
            </a:r>
            <a:r>
              <a:rPr lang="en-US" altLang="ko-KR" dirty="0">
                <a:solidFill>
                  <a:srgbClr val="FFB31E"/>
                </a:solidFill>
                <a:latin typeface="맑은 고딕" charset="0"/>
                <a:ea typeface="맑은 고딕" charset="0"/>
              </a:rPr>
              <a:t>년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안된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6FB1B-1DC6-4726-829F-61BB50BEBE17}"/>
              </a:ext>
            </a:extLst>
          </p:cNvPr>
          <p:cNvSpPr txBox="1"/>
          <p:nvPr/>
        </p:nvSpPr>
        <p:spPr>
          <a:xfrm>
            <a:off x="3298249" y="4099951"/>
            <a:ext cx="2479040" cy="76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AES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알고리즘은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대표적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대칭</a:t>
            </a: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알고리즘</a:t>
            </a:r>
            <a:endParaRPr lang="ko-KR" altLang="en-US" dirty="0">
              <a:solidFill>
                <a:srgbClr val="FFB31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DE2097-14D0-497C-8E08-9C9F7DAA2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00" y="2498532"/>
            <a:ext cx="1769059" cy="1769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A1BD7-DEBD-48B4-8C22-B5EFEFC72EE6}"/>
              </a:ext>
            </a:extLst>
          </p:cNvPr>
          <p:cNvSpPr txBox="1"/>
          <p:nvPr/>
        </p:nvSpPr>
        <p:spPr>
          <a:xfrm>
            <a:off x="8955670" y="4067535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AES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데이터의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무결성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기밀성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보장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61AED5-DBAE-4A75-BC76-43A3EC77259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68" y="2544611"/>
            <a:ext cx="1745605" cy="17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2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8BC1B-9875-4E5B-B9E9-8849BDEB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49" y="4077106"/>
            <a:ext cx="1803400" cy="707886"/>
          </a:xfrm>
        </p:spPr>
        <p:txBody>
          <a:bodyPr>
            <a:normAutofit/>
          </a:bodyPr>
          <a:lstStyle/>
          <a:p>
            <a:pPr marL="0" indent="0" algn="ctr" defTabSz="457200" eaLnBrk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방식의</a:t>
            </a:r>
            <a:endParaRPr lang="en-US" altLang="ko-KR" sz="2000" dirty="0">
              <a:solidFill>
                <a:schemeClr val="bg1"/>
              </a:solidFill>
              <a:latin typeface="Calibri" charset="0"/>
              <a:ea typeface="맑은 고딕" charset="0"/>
            </a:endParaRPr>
          </a:p>
          <a:p>
            <a:pPr marL="0" indent="0" algn="ctr" defTabSz="457200" eaLnBrk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학습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응용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41044-0851-4C86-9AE8-2963C9795114}"/>
              </a:ext>
            </a:extLst>
          </p:cNvPr>
          <p:cNvSpPr txBox="1"/>
          <p:nvPr/>
        </p:nvSpPr>
        <p:spPr>
          <a:xfrm>
            <a:off x="1036319" y="870369"/>
            <a:ext cx="3576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프로젝트 최종</a:t>
            </a:r>
            <a:r>
              <a:rPr lang="ko-KR" altLang="en-US" sz="3200" dirty="0">
                <a:solidFill>
                  <a:srgbClr val="FFB31E"/>
                </a:solidFill>
              </a:rPr>
              <a:t>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03E75-68BC-401A-9915-EC5F3B9D5C60}"/>
              </a:ext>
            </a:extLst>
          </p:cNvPr>
          <p:cNvSpPr txBox="1"/>
          <p:nvPr/>
        </p:nvSpPr>
        <p:spPr>
          <a:xfrm>
            <a:off x="1285240" y="4082370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/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파이썬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응용력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향상</a:t>
            </a:r>
            <a:endParaRPr lang="en-US" altLang="ko-KR" sz="2000" dirty="0">
              <a:solidFill>
                <a:srgbClr val="FFB31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38CA97-CF8D-4ABE-988C-D8BF7EF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500" b="91563" l="4000" r="25800">
                        <a14:foregroundMark x1="10467" y1="85750" x2="10467" y2="85750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" t="70104" r="74222" b="7813"/>
          <a:stretch/>
        </p:blipFill>
        <p:spPr>
          <a:xfrm>
            <a:off x="8945880" y="2148538"/>
            <a:ext cx="1503680" cy="1643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A87762-2FAF-436E-A48E-E88A585A9AF9}"/>
              </a:ext>
            </a:extLst>
          </p:cNvPr>
          <p:cNvSpPr txBox="1"/>
          <p:nvPr/>
        </p:nvSpPr>
        <p:spPr>
          <a:xfrm>
            <a:off x="1036319" y="1965407"/>
            <a:ext cx="65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251AF-66FC-4B06-B9A6-F4E8B00DBC48}"/>
              </a:ext>
            </a:extLst>
          </p:cNvPr>
          <p:cNvSpPr txBox="1"/>
          <p:nvPr/>
        </p:nvSpPr>
        <p:spPr>
          <a:xfrm>
            <a:off x="4658358" y="1984512"/>
            <a:ext cx="65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AE43B-53A6-4358-929A-1A0BCF9258B8}"/>
              </a:ext>
            </a:extLst>
          </p:cNvPr>
          <p:cNvSpPr txBox="1"/>
          <p:nvPr/>
        </p:nvSpPr>
        <p:spPr>
          <a:xfrm>
            <a:off x="8796019" y="3979992"/>
            <a:ext cx="1803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/>
            <a:r>
              <a:rPr lang="en-US" altLang="ko-KR" sz="2000" dirty="0" err="1">
                <a:solidFill>
                  <a:schemeClr val="bg1"/>
                </a:solidFill>
                <a:latin typeface="Calibri" charset="0"/>
                <a:ea typeface="Calibri" charset="0"/>
              </a:rPr>
              <a:t>Github</a:t>
            </a:r>
            <a:endParaRPr lang="en-US" altLang="ko-KR" sz="2000" dirty="0">
              <a:solidFill>
                <a:schemeClr val="bg1"/>
              </a:solidFill>
              <a:latin typeface="Calibri" charset="0"/>
              <a:ea typeface="Calibri" charset="0"/>
            </a:endParaRPr>
          </a:p>
          <a:p>
            <a:pPr algn="ctr" eaLnBrk="0"/>
            <a:r>
              <a:rPr lang="en-US" altLang="ko-KR" sz="2000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활용력</a:t>
            </a:r>
            <a:r>
              <a:rPr lang="en-US" altLang="ko-KR" sz="2000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강화</a:t>
            </a:r>
            <a:endParaRPr lang="ko-KR" altLang="en-US" sz="2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693D35-0FF6-4718-B72C-9CEF0C7DB1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100000" l="0" r="100000">
                        <a14:foregroundMark x1="83203" y1="26758" x2="83203" y2="26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3" y="2148538"/>
            <a:ext cx="1503680" cy="1503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31DF50-D5BD-4564-92F8-1004A28AEE10}"/>
              </a:ext>
            </a:extLst>
          </p:cNvPr>
          <p:cNvSpPr txBox="1"/>
          <p:nvPr/>
        </p:nvSpPr>
        <p:spPr>
          <a:xfrm>
            <a:off x="8392157" y="1965407"/>
            <a:ext cx="65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2B2616-18BE-4A02-A135-09DB966D10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2" b="99408" l="0" r="100000">
                        <a14:foregroundMark x1="31657" y1="39349" x2="31657" y2="39349"/>
                        <a14:foregroundMark x1="31657" y1="32840" x2="31657" y2="32840"/>
                        <a14:foregroundMark x1="30769" y1="25740" x2="30769" y2="25740"/>
                        <a14:foregroundMark x1="30178" y1="45562" x2="30178" y2="45562"/>
                        <a14:foregroundMark x1="30178" y1="52071" x2="30178" y2="52071"/>
                        <a14:foregroundMark x1="29882" y1="57692" x2="29882" y2="57692"/>
                        <a14:foregroundMark x1="29882" y1="65385" x2="29882" y2="65385"/>
                        <a14:foregroundMark x1="75740" y1="63905" x2="75740" y2="63905"/>
                        <a14:foregroundMark x1="75148" y1="57988" x2="75148" y2="57988"/>
                        <a14:foregroundMark x1="74852" y1="50592" x2="74852" y2="50592"/>
                        <a14:foregroundMark x1="75148" y1="44970" x2="75148" y2="44970"/>
                        <a14:foregroundMark x1="74852" y1="37574" x2="74852" y2="37574"/>
                        <a14:foregroundMark x1="73964" y1="31657" x2="73964" y2="31657"/>
                        <a14:foregroundMark x1="73964" y1="24556" x2="73964" y2="2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6" y="2148538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40ED5-37C4-4567-973B-1272CAF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560" y="2838132"/>
            <a:ext cx="6504940" cy="1181735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https://</a:t>
            </a:r>
            <a:r>
              <a:rPr lang="en-US" altLang="ko-KR" dirty="0">
                <a:solidFill>
                  <a:srgbClr val="FFB31E"/>
                </a:solidFill>
                <a:latin typeface="+mj-ea"/>
                <a:ea typeface="+mj-ea"/>
              </a:rPr>
              <a:t>github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.com/mrf345/safelock</a:t>
            </a: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https://</a:t>
            </a:r>
            <a:r>
              <a:rPr lang="en-US" altLang="ko-KR" dirty="0">
                <a:solidFill>
                  <a:srgbClr val="FFB31E"/>
                </a:solidFill>
                <a:latin typeface="+mj-ea"/>
                <a:ea typeface="+mj-ea"/>
              </a:rPr>
              <a:t>sourceforge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.net/projects/safe-lock/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B210CD-CF50-4A02-968F-08131C41EAB7}"/>
              </a:ext>
            </a:extLst>
          </p:cNvPr>
          <p:cNvCxnSpPr>
            <a:cxnSpLocks/>
          </p:cNvCxnSpPr>
          <p:nvPr/>
        </p:nvCxnSpPr>
        <p:spPr>
          <a:xfrm>
            <a:off x="2956560" y="2909252"/>
            <a:ext cx="0" cy="7483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8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8A136D4-F6A0-4525-AB33-B0DC0839B546}"/>
              </a:ext>
            </a:extLst>
          </p:cNvPr>
          <p:cNvGrpSpPr/>
          <p:nvPr/>
        </p:nvGrpSpPr>
        <p:grpSpPr>
          <a:xfrm>
            <a:off x="539879" y="3418490"/>
            <a:ext cx="2992120" cy="2862322"/>
            <a:chOff x="6543040" y="3272172"/>
            <a:chExt cx="299212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BEF1E2-FA0A-4CB1-AB36-499F659724C5}"/>
                </a:ext>
              </a:extLst>
            </p:cNvPr>
            <p:cNvSpPr txBox="1"/>
            <p:nvPr/>
          </p:nvSpPr>
          <p:spPr>
            <a:xfrm>
              <a:off x="6543040" y="3272172"/>
              <a:ext cx="29921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rgbClr val="DC00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18000" b="1" dirty="0">
                <a:solidFill>
                  <a:srgbClr val="DC00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4759A-EF2E-4F43-85F6-7FA1C83DD52A}"/>
                </a:ext>
              </a:extLst>
            </p:cNvPr>
            <p:cNvSpPr txBox="1"/>
            <p:nvPr/>
          </p:nvSpPr>
          <p:spPr>
            <a:xfrm>
              <a:off x="6654800" y="4539950"/>
              <a:ext cx="2636520" cy="486287"/>
            </a:xfrm>
            <a:prstGeom prst="rect">
              <a:avLst/>
            </a:prstGeom>
            <a:solidFill>
              <a:srgbClr val="232323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200" dirty="0">
                  <a:solidFill>
                    <a:srgbClr val="DC0072"/>
                  </a:solidFill>
                  <a:latin typeface="+mj-ea"/>
                  <a:ea typeface="+mj-ea"/>
                </a:rPr>
                <a:t>Analysis</a:t>
              </a:r>
              <a:endParaRPr lang="ko-KR" altLang="en-US" sz="3200" dirty="0">
                <a:solidFill>
                  <a:srgbClr val="DC007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F51466-A879-4AEF-B0C3-33572C056EE6}"/>
              </a:ext>
            </a:extLst>
          </p:cNvPr>
          <p:cNvSpPr txBox="1"/>
          <p:nvPr/>
        </p:nvSpPr>
        <p:spPr>
          <a:xfrm>
            <a:off x="3158182" y="4832420"/>
            <a:ext cx="541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공개</a:t>
            </a:r>
            <a:r>
              <a:rPr lang="en-US" altLang="ko-KR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</a:t>
            </a:r>
            <a:r>
              <a:rPr lang="ko-KR" altLang="en-US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99714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F44554-4322-4130-A078-450D6F40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2556"/>
              </p:ext>
            </p:extLst>
          </p:nvPr>
        </p:nvGraphicFramePr>
        <p:xfrm>
          <a:off x="2317923" y="665161"/>
          <a:ext cx="3067684" cy="4910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7684">
                  <a:extLst>
                    <a:ext uri="{9D8B030D-6E8A-4147-A177-3AD203B41FA5}">
                      <a16:colId xmlns:a16="http://schemas.microsoft.com/office/drawing/2014/main" val="803819704"/>
                    </a:ext>
                  </a:extLst>
                </a:gridCol>
              </a:tblGrid>
              <a:tr h="64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app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775363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Images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67804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.</a:t>
                      </a:r>
                      <a:r>
                        <a:rPr lang="en-US" altLang="ko-KR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gitignore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115423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LICENSE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662812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README.md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57236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requirements.txt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442104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run.py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420204"/>
                  </a:ext>
                </a:extLst>
              </a:tr>
              <a:tr h="60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run_me_on_linux.sh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15874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C79D46F-7E58-4BEF-AE02-BD72080A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31" y="2026496"/>
            <a:ext cx="390843" cy="390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A9993F-D089-466A-911A-BB108C96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746336"/>
            <a:ext cx="418254" cy="4182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AC1469-D153-4343-B5E2-0AD1926F4B0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386416"/>
            <a:ext cx="418254" cy="418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70C525-4DB2-45CE-A371-AB6B031FF9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30" y="2639165"/>
            <a:ext cx="390843" cy="390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D98C97-D0BB-4895-9FFF-0BC9340D51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33" y="3275223"/>
            <a:ext cx="390843" cy="390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EFCF45-98DC-4D48-A4B0-2821FF5B10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9" y="3823442"/>
            <a:ext cx="390843" cy="3908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386B66-4F1D-46AA-9979-28315392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8" y="4432936"/>
            <a:ext cx="390843" cy="390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F54999-BFE3-42E8-A8D2-0352872F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7" y="5042430"/>
            <a:ext cx="390843" cy="3908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DF473B-E723-457B-AE0C-3E18098F8C83}"/>
              </a:ext>
            </a:extLst>
          </p:cNvPr>
          <p:cNvCxnSpPr>
            <a:cxnSpLocks/>
          </p:cNvCxnSpPr>
          <p:nvPr/>
        </p:nvCxnSpPr>
        <p:spPr>
          <a:xfrm>
            <a:off x="5006340" y="960120"/>
            <a:ext cx="1885950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8E930C-6D6E-4865-A634-D5BF4B3F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50993"/>
              </p:ext>
            </p:extLst>
          </p:nvPr>
        </p:nvGraphicFramePr>
        <p:xfrm>
          <a:off x="7078980" y="665161"/>
          <a:ext cx="2636520" cy="185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761057234"/>
                    </a:ext>
                  </a:extLst>
                </a:gridCol>
              </a:tblGrid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_</a:t>
                      </a:r>
                      <a:r>
                        <a:rPr lang="en-US" altLang="ko-KR" sz="2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init_py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90564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ex_functions.py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26797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threads.py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38045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1AA481CC-C703-4A20-A99F-4C9F6BDD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782162"/>
            <a:ext cx="390843" cy="3908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9EA14E-EC4C-44AF-9276-B3211222A1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1401492"/>
            <a:ext cx="390843" cy="3908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70B70DF-E3D9-4A51-831C-3A57F99BA7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2020822"/>
            <a:ext cx="390843" cy="390843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B93B0B-492D-4B97-9CFF-BBE03B890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58726"/>
              </p:ext>
            </p:extLst>
          </p:nvPr>
        </p:nvGraphicFramePr>
        <p:xfrm>
          <a:off x="7078980" y="3027787"/>
          <a:ext cx="2636520" cy="308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761057234"/>
                    </a:ext>
                  </a:extLst>
                </a:gridCol>
              </a:tblGrid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2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favicon.icns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90564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favicon.ico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26797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favicon.png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38045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logo.png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823210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logo.xcf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26309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06DFC8B6-1070-4B96-82F1-72F262B388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3118169"/>
            <a:ext cx="390843" cy="3908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7CCC359-370B-4DAA-9CEB-5E5E1E6E5E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3747594"/>
            <a:ext cx="390843" cy="39084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A60C36F-88C2-469E-9D4F-D3F5DAB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0" y="4375770"/>
            <a:ext cx="390843" cy="3908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CED373-3AEB-49C1-BBCE-D5ED5BB37AF1}"/>
              </a:ext>
            </a:extLst>
          </p:cNvPr>
          <p:cNvCxnSpPr>
            <a:cxnSpLocks/>
          </p:cNvCxnSpPr>
          <p:nvPr/>
        </p:nvCxnSpPr>
        <p:spPr>
          <a:xfrm>
            <a:off x="5006340" y="1611630"/>
            <a:ext cx="1885950" cy="15087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1717DCD1-34D9-430E-A552-DA20B96D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73" y="5003946"/>
            <a:ext cx="390843" cy="39084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38F675F-7B3E-4295-97F4-668E9B64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8000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43" y="5626474"/>
            <a:ext cx="390843" cy="3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1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192</Paragraphs>
  <Words>1200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홍효정</dc:creator>
  <cp:lastModifiedBy>코스 모스</cp:lastModifiedBy>
  <dc:title>옥자  환경과 인간</dc:title>
  <dcterms:modified xsi:type="dcterms:W3CDTF">2018-10-23T11:35:10Z</dcterms:modified>
</cp:coreProperties>
</file>