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3" r:id="rId24"/>
    <p:sldMasterId id="2147483734" r:id="rId26"/>
  </p:sldMasterIdLst>
  <p:notesMasterIdLst>
    <p:notesMasterId r:id="rId28"/>
  </p:notesMasterIdLst>
  <p:sldIdLst>
    <p:sldId id="256" r:id="rId30"/>
    <p:sldId id="260" r:id="rId32"/>
    <p:sldId id="287" r:id="rId34"/>
    <p:sldId id="317" r:id="rId36"/>
    <p:sldId id="275" r:id="rId38"/>
    <p:sldId id="285" r:id="rId40"/>
    <p:sldId id="361" r:id="rId42"/>
    <p:sldId id="365" r:id="rId44"/>
    <p:sldId id="362" r:id="rId46"/>
    <p:sldId id="366" r:id="rId48"/>
    <p:sldId id="368" r:id="rId49"/>
    <p:sldId id="363" r:id="rId51"/>
    <p:sldId id="369" r:id="rId53"/>
    <p:sldId id="370" r:id="rId54"/>
    <p:sldId id="371" r:id="rId56"/>
    <p:sldId id="372" r:id="rId57"/>
    <p:sldId id="364" r:id="rId58"/>
    <p:sldId id="373" r:id="rId60"/>
    <p:sldId id="312" r:id="rId61"/>
    <p:sldId id="330" r:id="rId62"/>
    <p:sldId id="374" r:id="rId64"/>
    <p:sldId id="29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32323"/>
    <a:srgbClr val="DC0072"/>
    <a:srgbClr val="FFB31E"/>
    <a:srgbClr val="6D6D6D"/>
    <a:srgbClr val="767676"/>
    <a:srgbClr val="5F5F5F"/>
    <a:srgbClr val="E1222A"/>
    <a:srgbClr val="BB7729"/>
    <a:srgbClr val="BF7927"/>
    <a:srgbClr val="FFF5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4629" autoAdjust="0"/>
    <p:restoredTop sz="70667" autoAdjust="0"/>
  </p:normalViewPr>
  <p:slideViewPr>
    <p:cSldViewPr snapToGrid="0" snapToObjects="1">
      <p:cViewPr varScale="1">
        <p:scale>
          <a:sx n="51" d="100"/>
          <a:sy n="51" d="100"/>
        </p:scale>
        <p:origin x="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6" Type="http://schemas.openxmlformats.org/officeDocument/2006/relationships/slide" Target="slides/slide4.xml"></Relationship><Relationship Id="rId38" Type="http://schemas.openxmlformats.org/officeDocument/2006/relationships/slide" Target="slides/slide5.xml"></Relationship><Relationship Id="rId40" Type="http://schemas.openxmlformats.org/officeDocument/2006/relationships/slide" Target="slides/slide6.xml"></Relationship><Relationship Id="rId42" Type="http://schemas.openxmlformats.org/officeDocument/2006/relationships/slide" Target="slides/slide7.xml"></Relationship><Relationship Id="rId44" Type="http://schemas.openxmlformats.org/officeDocument/2006/relationships/slide" Target="slides/slide8.xml"></Relationship><Relationship Id="rId46" Type="http://schemas.openxmlformats.org/officeDocument/2006/relationships/slide" Target="slides/slide9.xml"></Relationship><Relationship Id="rId48" Type="http://schemas.openxmlformats.org/officeDocument/2006/relationships/slide" Target="slides/slide10.xml"></Relationship><Relationship Id="rId49" Type="http://schemas.openxmlformats.org/officeDocument/2006/relationships/slide" Target="slides/slide11.xml"></Relationship><Relationship Id="rId51" Type="http://schemas.openxmlformats.org/officeDocument/2006/relationships/slide" Target="slides/slide12.xml"></Relationship><Relationship Id="rId53" Type="http://schemas.openxmlformats.org/officeDocument/2006/relationships/slide" Target="slides/slide13.xml"></Relationship><Relationship Id="rId54" Type="http://schemas.openxmlformats.org/officeDocument/2006/relationships/slide" Target="slides/slide14.xml"></Relationship><Relationship Id="rId56" Type="http://schemas.openxmlformats.org/officeDocument/2006/relationships/slide" Target="slides/slide15.xml"></Relationship><Relationship Id="rId57" Type="http://schemas.openxmlformats.org/officeDocument/2006/relationships/slide" Target="slides/slide16.xml"></Relationship><Relationship Id="rId58" Type="http://schemas.openxmlformats.org/officeDocument/2006/relationships/slide" Target="slides/slide17.xml"></Relationship><Relationship Id="rId60" Type="http://schemas.openxmlformats.org/officeDocument/2006/relationships/slide" Target="slides/slide18.xml"></Relationship><Relationship Id="rId61" Type="http://schemas.openxmlformats.org/officeDocument/2006/relationships/slide" Target="slides/slide19.xml"></Relationship><Relationship Id="rId62" Type="http://schemas.openxmlformats.org/officeDocument/2006/relationships/slide" Target="slides/slide20.xml"></Relationship><Relationship Id="rId64" Type="http://schemas.openxmlformats.org/officeDocument/2006/relationships/slide" Target="slides/slide21.xml"></Relationship><Relationship Id="rId65" Type="http://schemas.openxmlformats.org/officeDocument/2006/relationships/slide" Target="slides/slide22.xml"></Relationship><Relationship Id="rId67" Type="http://schemas.openxmlformats.org/officeDocument/2006/relationships/viewProps" Target="viewProps.xml"></Relationship><Relationship Id="rId6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9B478-F5AD-4AA6-9AD3-98924863C94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C9F3B-4A45-4C75-9868-04B644A27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안녕하세요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프로젝트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발표를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맡은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4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조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홍효정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41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관리자가 설정한 시간이 아닐 때에는 로그인을 해도 프로그램을 이용할 수 없게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업무 시간 이외에는 복호화가 불가능하게 되어 파일에 대한 보안이 강화된다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datetime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사용하여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.now()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 통해 현재 시간을 확인하고 관리자가 설정한 시간과 비교하여 로그인을 진행할지 결정한다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84892"/>
      </p:ext>
    </p:extLst>
  </p:cSld>
  <p:clrMapOvr>
    <a:masterClrMapping/>
  </p:clrMapOvr>
</p:notes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pPr marL="0" marR="0" lvl="0" indent="0" algn="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12</a:t>
                </a:fld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spTree>
        <p:extLst>
          <p:ext uri="{BB962C8B-B14F-4D97-AF65-F5344CB8AC3E}">
            <p14:creationId val="80791537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프로그램에서 파일을 암호화할 때 복호화에 필요한 비밀번호 입력을 한번만 받게 되어 있어 사용자가 입력 실수로 적용하려던 암호가 아닌 다른 암호를 입력하게 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비밀번호를 한번 더 입력 받아 일치여부를 확인함으로써 사용자가 원하는 비밀번호를 정확히 적용할 수 있도록 돕는다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41668"/>
      </p:ext>
    </p:extLst>
  </p:cSld>
  <p:clrMapOvr>
    <a:masterClrMapping/>
  </p:clrMapOvr>
</p:notes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pPr marL="0" marR="0" lvl="0" indent="0" algn="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17</a:t>
                </a:fld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spTree>
        <p:extLst>
          <p:ext uri="{BB962C8B-B14F-4D97-AF65-F5344CB8AC3E}">
            <p14:creationId val="928844618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20368"/>
      </p:ext>
    </p:extLst>
  </p:cSld>
  <p:clrMapOvr>
    <a:masterClrMapping/>
  </p:clrMapOvr>
</p:notes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2018-12-11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개요입니다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9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2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strike="noStrike" cap="none" dirty="0">
                <a:latin typeface="맑은 고딕" charset="0"/>
                <a:ea typeface="맑은 고딕" charset="0"/>
              </a:rPr>
              <a:t>다음은 공개 소프트웨어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분석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입니다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46407"/>
      </p:ext>
    </p:extLst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pPr marL="0" marR="0" lvl="0" indent="0" algn="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7</a:t>
                </a:fld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spTree>
        <p:extLst>
          <p:ext uri="{BB962C8B-B14F-4D97-AF65-F5344CB8AC3E}">
            <p14:creationId val="120427091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오류수정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 [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무한루프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 발견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: &lt;&lt;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무한루프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1.png&gt;&gt;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초기 프로그램에서 무한루프에 빠지는 상태의 이미지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화면의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status bar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에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Loading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이라는 메시지를 보여주며 아무 동작도 일어나지 않음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 파악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프로그램에서 파일을 암호화 하는 과정에서 사용자의 드래그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&amp;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드롭을 이용해 받아온 파일의 경로를 가져오게 되며 이를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에 저장해 암호화를 진행한다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이때 한글이 포함된 경로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즉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영어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숫자로만 표기되지 않은 경로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의 파일을 가져올 경우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에 </a:t>
            </a:r>
            <a:r>
              <a:rPr lang="ko-KR" altLang="en-US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저장시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유니코드 문자열로의 저장이 불가능하여 복호화 단계에서 깨진 문자열을 이용해 폴더를 </a:t>
            </a:r>
            <a:r>
              <a:rPr lang="ko-KR" altLang="en-US" sz="12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만들게되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무한루프에 빠지게 된다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 해결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무한루프를 일으키는 원인인 유니코드 문자열을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 저장할 수 있도록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의 도메인 타입을 일반 문자열에서 유니코드로 바꿔주고 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&lt;&lt;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무한루프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2.png&gt;&gt;, 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이에 따라 복호화 과정에서 폴더의 생성을 새로 정의해주었다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&lt;&lt;</a:t>
            </a:r>
            <a:r>
              <a:rPr lang="ko-KR" altLang="en-US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무한루프</a:t>
            </a:r>
            <a:r>
              <a:rPr lang="en-US" altLang="ko-KR" sz="12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3.png&gt;&gt;.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C9F3B-4A45-4C75-9868-04B644A272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10170"/>
      </p:ext>
    </p:extLst>
  </p:cSld>
  <p:clrMapOvr>
    <a:masterClrMapping/>
  </p:clrMapOvr>
</p:notes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pPr marL="0" marR="0" lvl="0" indent="0" algn="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9</a:t>
                </a:fld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spTree>
        <p:extLst>
          <p:ext uri="{BB962C8B-B14F-4D97-AF65-F5344CB8AC3E}">
            <p14:creationId val="1444324006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1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8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7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2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7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08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6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9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7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7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71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7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43910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4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2116-79AA-4AE8-8CB2-1AB36754431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DCC8-925C-4F56-A521-6C569D427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3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jp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4" Type="http://schemas.openxmlformats.org/officeDocument/2006/relationships/slideLayout" Target="../slideLayouts/slideLayout13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1.xml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12.PNG"></Relationship><Relationship Id="rId6" Type="http://schemas.openxmlformats.org/officeDocument/2006/relationships/slideLayout" Target="../slideLayouts/slideLayout1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13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4" Type="http://schemas.openxmlformats.org/officeDocument/2006/relationships/slideLayout" Target="../slideLayouts/slideLayout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1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17.png"></Relationship><Relationship Id="rId4" Type="http://schemas.openxmlformats.org/officeDocument/2006/relationships/slideLayout" Target="../slideLayouts/slideLayout13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13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13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4" Type="http://schemas.openxmlformats.org/officeDocument/2006/relationships/slideLayout" Target="../slideLayouts/slideLayout13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13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gif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8" Type="http://schemas.microsoft.com/office/2007/relationships/hdphoto" Target="../media/hdphoto3.wdp"></Relationship><Relationship Id="rId3" Type="http://schemas.openxmlformats.org/officeDocument/2006/relationships/image" Target="../media/image3.png"></Relationship><Relationship Id="rId7" Type="http://schemas.openxmlformats.org/officeDocument/2006/relationships/image" Target="../media/image5.png"></Relationship><Relationship Id="rId2" Type="http://schemas.openxmlformats.org/officeDocument/2006/relationships/notesSlide" Target="../notesSlides/notesSlide5.xml"></Relationship><Relationship Id="rId6" Type="http://schemas.microsoft.com/office/2007/relationships/hdphoto" Target="../media/hdphoto2.wdp"></Relationship><Relationship Id="rId5" Type="http://schemas.openxmlformats.org/officeDocument/2006/relationships/image" Target="../media/image4.png"></Relationship><Relationship Id="rId4" Type="http://schemas.microsoft.com/office/2007/relationships/hdphoto" Target="../media/hdphoto1.wdp"></Relationship><Relationship Id="rId9" Type="http://schemas.microsoft.com/office/2007/relationships/hdphoto" Target="../media/hdphoto3.wdp"></Relationship><Relationship Id="rId10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1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8.xml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13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9000" r="0" b="-9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A8FA894-8592-4218-AB33-EBCC7D4C0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232323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1D83B6-E20D-44DC-A78D-0232831D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2755" y="2354580"/>
            <a:ext cx="3289935" cy="2086610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프로젝트</a:t>
            </a:r>
            <a:br>
              <a:rPr lang="en-US" altLang="ko-KR" sz="48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최종보고서</a:t>
            </a:r>
            <a:br>
              <a:rPr lang="en-US" altLang="ko-KR" sz="4800" dirty="0">
                <a:solidFill>
                  <a:schemeClr val="bg1"/>
                </a:solidFill>
              </a:rPr>
            </a:b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2037F1-BB81-42B5-B008-30C84648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20" y="4848225"/>
            <a:ext cx="2809240" cy="1420495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</a:t>
            </a:r>
            <a:r>
              <a:rPr lang="ko-KR" altLang="en-US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조</a:t>
            </a:r>
            <a:endParaRPr lang="en-US" altLang="ko-KR" sz="18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가민석</a:t>
            </a:r>
            <a:r>
              <a:rPr lang="en-US" altLang="ko-KR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60132633</a:t>
            </a:r>
          </a:p>
          <a:p>
            <a:pPr>
              <a:lnSpc>
                <a:spcPct val="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오세정</a:t>
            </a:r>
            <a:r>
              <a:rPr lang="en-US" altLang="ko-KR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60142301</a:t>
            </a:r>
          </a:p>
          <a:p>
            <a:pPr>
              <a:lnSpc>
                <a:spcPct val="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장선우</a:t>
            </a:r>
            <a:r>
              <a:rPr lang="en-US" altLang="ko-KR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60152233</a:t>
            </a:r>
          </a:p>
          <a:p>
            <a:pPr>
              <a:lnSpc>
                <a:spcPct val="5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한우주</a:t>
            </a:r>
            <a:r>
              <a:rPr lang="en-US" altLang="ko-KR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60155355</a:t>
            </a:r>
          </a:p>
          <a:p>
            <a:pPr>
              <a:lnSpc>
                <a:spcPct val="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홍효정</a:t>
            </a:r>
            <a:r>
              <a:rPr lang="en-US" altLang="ko-KR" sz="18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60152258</a:t>
            </a:r>
            <a:endParaRPr lang="ko-KR" altLang="en-US" sz="18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6110B3B-56FD-4760-B8B2-E3242B7B1F0E}"/>
              </a:ext>
            </a:extLst>
          </p:cNvPr>
          <p:cNvSpPr/>
          <p:nvPr/>
        </p:nvSpPr>
        <p:spPr>
          <a:xfrm>
            <a:off x="4064000" y="814070"/>
            <a:ext cx="3657600" cy="3220720"/>
          </a:xfrm>
          <a:prstGeom prst="flowChartProcess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2CF52-618B-48D8-8A7A-FC7A4C8EB976}"/>
              </a:ext>
            </a:extLst>
          </p:cNvPr>
          <p:cNvSpPr txBox="1"/>
          <p:nvPr/>
        </p:nvSpPr>
        <p:spPr>
          <a:xfrm>
            <a:off x="5196205" y="1358900"/>
            <a:ext cx="13874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공개</a:t>
            </a:r>
            <a:r>
              <a:rPr lang="en-US" altLang="ko-KR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SW</a:t>
            </a:r>
            <a:r>
              <a:rPr lang="ko-KR" altLang="en-US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실무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C45981-9BBF-4B8C-B335-3E59F7A282CD}"/>
              </a:ext>
            </a:extLst>
          </p:cNvPr>
          <p:cNvCxnSpPr>
            <a:cxnSpLocks/>
          </p:cNvCxnSpPr>
          <p:nvPr/>
        </p:nvCxnSpPr>
        <p:spPr>
          <a:xfrm>
            <a:off x="5720080" y="1910080"/>
            <a:ext cx="3759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8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AB42-9E3F-42EF-A236-856EFEA9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휴먼둥근헤드라인" charset="0"/>
                <a:ea typeface="휴먼둥근헤드라인" charset="0"/>
              </a:rPr>
              <a:t>2.1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로그인 </a:t>
            </a:r>
            <a:r>
              <a:rPr lang="en-US" altLang="ko-KR" sz="4400" cap="none" dirty="0" smtClean="0" b="0" strike="noStrike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기능</a:t>
            </a:r>
            <a:endParaRPr lang="ko-KR" altLang="en-US" sz="4400" cap="none" dirty="0" smtClean="0" b="0" strike="noStrike">
              <a:solidFill>
                <a:srgbClr val="FFB31E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4" name="그림 3" descr="C:/Users/cosmos/AppData/Roaming/PolarisOffice/ETemp/5640_7476392/image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4680" y="1825625"/>
            <a:ext cx="5419725" cy="3121660"/>
          </a:xfrm>
          <a:prstGeom prst="rect"/>
          <a:noFill/>
        </p:spPr>
      </p:pic>
      <p:pic>
        <p:nvPicPr>
          <p:cNvPr id="6" name="그림 5" descr="C:/Users/cosmos/AppData/Roaming/PolarisOffice/ETemp/5640_7476392/image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41110" y="1825625"/>
            <a:ext cx="5530215" cy="31216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8524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C8B23-1476-43E8-A235-3C06CFED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휴먼둥근헤드라인" charset="0"/>
                <a:ea typeface="휴먼둥근헤드라인" charset="0"/>
              </a:rPr>
              <a:t>2.2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사용시간 </a:t>
            </a:r>
            <a:r>
              <a:rPr lang="en-US" altLang="ko-KR" sz="4400" cap="none" dirty="0" smtClean="0" b="0" strike="noStrike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제한</a:t>
            </a:r>
            <a:endParaRPr lang="ko-KR" altLang="en-US" sz="4400" cap="none" dirty="0" smtClean="0" b="0" strike="noStrike">
              <a:solidFill>
                <a:srgbClr val="FE8E21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541729-00FC-461C-B31F-2E07ED452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5" y="1691640"/>
            <a:ext cx="5259705" cy="394462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4C0810-1AA1-4F7C-8281-22FAFEC76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20" y="1691640"/>
            <a:ext cx="6037580" cy="860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7FCBAA-C666-4B01-AE29-BF8A63D99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530" y="4925060"/>
            <a:ext cx="2236470" cy="5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9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965835" y="1249045"/>
            <a:ext cx="9577705" cy="1138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3. 사용자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E8E21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편의성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강화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B31E"/>
              </a:solidFill>
              <a:effectLst/>
              <a:uLnTx/>
              <a:uFillTx/>
              <a:latin typeface="휴먼둥근헤드라인" charset="0"/>
              <a:ea typeface="휴먼둥근헤드라인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966470" y="2752090"/>
            <a:ext cx="9118600" cy="26746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+mn-cs"/>
              </a:rPr>
              <a:t>1)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비밀번호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재입력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 : 사용자가 비밀번호를 설정하면서 일어날 수 있는 문제들에 대한 해결방법을 추가.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2) 도움말 기능 : 본 기능에 추가하는 기능들에 대해 설명을 해줄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방법을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도입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3) 한글화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625475" y="576580"/>
            <a:ext cx="5853430" cy="5842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[ 추가 기능 ]</a:t>
            </a:r>
            <a:endParaRPr lang="ko-KR" altLang="en-US" sz="32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2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C:/Users/cosmos/AppData/Roaming/PolarisOffice/ETemp/5640_7476392/image14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70025" y="2324100"/>
            <a:ext cx="3725545" cy="2451735"/>
          </a:xfrm>
          <a:prstGeom prst="rect"/>
          <a:noFill/>
        </p:spPr>
      </p:pic>
      <p:pic>
        <p:nvPicPr>
          <p:cNvPr id="8" name="그림 7" descr="C:/Users/cosmos/AppData/Roaming/PolarisOffice/ETemp/5640_7476392/image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92240" y="2444115"/>
            <a:ext cx="3907790" cy="2219325"/>
          </a:xfrm>
          <a:prstGeom prst="rect"/>
          <a:noFill/>
        </p:spPr>
      </p:pic>
      <p:sp>
        <p:nvSpPr>
          <p:cNvPr id="9" name="텍스트 개체 틀 8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휴먼둥근헤드라인" charset="0"/>
                <a:ea typeface="휴먼둥근헤드라인" charset="0"/>
              </a:rPr>
              <a:t>3.1 비밀번호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재입력</a:t>
            </a:r>
            <a:endParaRPr lang="ko-KR" altLang="en-US" sz="4400" cap="none" dirty="0" smtClean="0" b="0" strike="noStrike">
              <a:solidFill>
                <a:srgbClr val="FFFFFF"/>
              </a:solidFill>
              <a:latin typeface="휴먼둥근헤드라인" charset="0"/>
              <a:ea typeface="휴먼둥근헤드라인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7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EE1E0-7A1E-4098-BD8B-A072F014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휴먼둥근헤드라인" charset="0"/>
                <a:ea typeface="휴먼둥근헤드라인" charset="0"/>
              </a:rPr>
              <a:t>3.1 비밀번호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재입력</a:t>
            </a:r>
            <a:endParaRPr lang="ko-KR" altLang="en-US" sz="4400" cap="none" dirty="0" smtClean="0" b="0" strike="noStrike">
              <a:solidFill>
                <a:srgbClr val="FFFFFF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5" name="내용 개체 틀 4" descr="C:/Users/cosmos/AppData/Roaming/PolarisOffice/ETemp/5640_7476392/image16.PNG"/>
          <p:cNvPicPr>
            <a:picLocks noChangeAspect="1"/>
          </p:cNvPicPr>
          <p:nvPr>
            <p:ph type="obj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61390" y="1518285"/>
            <a:ext cx="7649210" cy="48018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64451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C:/Users/cosmos/AppData/Roaming/PolarisOffice/ETemp/5640_7476392/image17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29070" y="2387600"/>
            <a:ext cx="4744085" cy="2553335"/>
          </a:xfrm>
          <a:prstGeom prst="rect"/>
          <a:noFill/>
        </p:spPr>
      </p:pic>
      <p:pic>
        <p:nvPicPr>
          <p:cNvPr id="6" name="그림 5" descr="C:/Users/cosmos/AppData/Roaming/PolarisOffice/ETemp/5640_7476392/image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2770" y="2099310"/>
            <a:ext cx="5419725" cy="3121660"/>
          </a:xfrm>
          <a:prstGeom prst="rect"/>
          <a:noFill/>
        </p:spPr>
      </p:pic>
      <p:sp>
        <p:nvSpPr>
          <p:cNvPr id="7" name="텍스트 개체 틀 6"/>
          <p:cNvSpPr txBox="1">
            <a:spLocks/>
          </p:cNvSpPr>
          <p:nvPr>
            <p:ph type="title" idx="2"/>
          </p:nvPr>
        </p:nvSpPr>
        <p:spPr>
          <a:xfrm rot="0">
            <a:off x="909955" y="436880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휴먼둥근헤드라인" charset="0"/>
                <a:ea typeface="휴먼둥근헤드라인" charset="0"/>
              </a:rPr>
              <a:t>3.2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도움말 </a:t>
            </a: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휴먼둥근헤드라인" charset="0"/>
                <a:ea typeface="휴먼둥근헤드라인" charset="0"/>
              </a:rPr>
              <a:t>기능</a:t>
            </a:r>
            <a:endParaRPr lang="ko-KR" altLang="en-US" sz="4400" cap="none" dirty="0" smtClean="0" b="0" strike="noStrike">
              <a:solidFill>
                <a:srgbClr val="FFFFFF"/>
              </a:solidFill>
              <a:latin typeface="휴먼둥근헤드라인" charset="0"/>
              <a:ea typeface="휴먼둥근헤드라인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4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cosmos/AppData/Roaming/PolarisOffice/ETemp/5640_7476392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14145" y="1910080"/>
            <a:ext cx="4030345" cy="3858895"/>
          </a:xfrm>
          <a:prstGeom prst="rect"/>
          <a:noFill/>
        </p:spPr>
      </p:pic>
      <p:pic>
        <p:nvPicPr>
          <p:cNvPr id="7" name="그림 6" descr="C:/Users/cosmos/AppData/Roaming/PolarisOffice/ETemp/5640_7476392/image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67195" y="1903730"/>
            <a:ext cx="3896360" cy="3848735"/>
          </a:xfrm>
          <a:prstGeom prst="rect"/>
          <a:noFill/>
        </p:spPr>
      </p:pic>
      <p:sp>
        <p:nvSpPr>
          <p:cNvPr id="8" name="텍스트 개체 틀 7"/>
          <p:cNvSpPr txBox="1">
            <a:spLocks/>
          </p:cNvSpPr>
          <p:nvPr>
            <p:ph type="title" idx="3"/>
          </p:nvPr>
        </p:nvSpPr>
        <p:spPr>
          <a:xfrm rot="0">
            <a:off x="909955" y="436880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휴먼둥근헤드라인" charset="0"/>
                <a:ea typeface="휴먼둥근헤드라인" charset="0"/>
              </a:rPr>
              <a:t>3.3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한글화 </a:t>
            </a:r>
            <a:endParaRPr lang="ko-KR" altLang="en-US" sz="4400" cap="none" dirty="0" smtClean="0" b="0" strike="noStrike">
              <a:solidFill>
                <a:srgbClr val="FFFFFF"/>
              </a:solidFill>
              <a:latin typeface="휴먼둥근헤드라인" charset="0"/>
              <a:ea typeface="휴먼둥근헤드라인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5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965835" y="1249045"/>
            <a:ext cx="9577705" cy="1138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4.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E8E21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UI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B31E"/>
              </a:solidFill>
              <a:effectLst/>
              <a:uLnTx/>
              <a:uFillTx/>
              <a:latin typeface="휴먼둥근헤드라인" charset="0"/>
              <a:ea typeface="휴먼둥근헤드라인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25475" y="576580"/>
            <a:ext cx="5852795" cy="584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[ 추가 기능 구상 ]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966470" y="2752090"/>
            <a:ext cx="9445625" cy="2305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- 단조로운 메인화면을 보기 좋게 바꾸고, status bar를 이용한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  단순한 결과를 보여주는 것이 아닌 알림창을 이용해 직관성을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  높임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- 사용되는 디스플레이마다 프로그램의 이미지가 잘리는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  등의 문제가 있으므로, 이를 수정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230EDDC-554F-4C7E-A3FC-E81A90B3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40" y="2086610"/>
            <a:ext cx="3829050" cy="3800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45F669-06BE-45D0-A828-BF137AA9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95" y="2029460"/>
            <a:ext cx="3933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0773-B2D2-401C-A485-7715D756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25" y="4140200"/>
            <a:ext cx="5074920" cy="17043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 strike="noStrike">
                <a:solidFill>
                  <a:srgbClr val="DC0072"/>
                </a:solidFill>
                <a:latin typeface="휴먼둥근헤드라인" charset="0"/>
                <a:ea typeface="휴먼둥근헤드라인" charset="0"/>
              </a:rPr>
              <a:t>문제점 &amp; 향후계획</a:t>
            </a:r>
            <a:endParaRPr lang="ko-KR" altLang="en-US" sz="8000" cap="none" dirty="0" smtClean="0" b="0" strike="noStrike">
              <a:solidFill>
                <a:srgbClr val="DC0072"/>
              </a:solidFill>
              <a:latin typeface="휴먼둥근헤드라인" charset="0"/>
              <a:ea typeface="휴먼둥근헤드라인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A61BC1-1FDF-43B1-A263-F23E84A4EDAD}"/>
              </a:ext>
            </a:extLst>
          </p:cNvPr>
          <p:cNvGrpSpPr/>
          <p:nvPr/>
        </p:nvGrpSpPr>
        <p:grpSpPr>
          <a:xfrm>
            <a:off x="3948430" y="3429000"/>
            <a:ext cx="3213735" cy="2862580"/>
            <a:chOff x="3948430" y="3429000"/>
            <a:chExt cx="3213735" cy="2862580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 rot="0">
              <a:off x="4170045" y="3429000"/>
              <a:ext cx="2992755" cy="28632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0" cap="none" dirty="0" smtClean="0" b="1" strike="noStrike">
                  <a:solidFill>
                    <a:srgbClr val="DC0072"/>
                  </a:solidFill>
                  <a:latin typeface="HY헤드라인M" charset="0"/>
                  <a:ea typeface="HY헤드라인M" charset="0"/>
                </a:rPr>
                <a:t>03</a:t>
              </a:r>
              <a:endParaRPr lang="ko-KR" altLang="en-US" sz="18000" cap="none" dirty="0" smtClean="0" b="1" strike="noStrike">
                <a:solidFill>
                  <a:srgbClr val="DC0072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 rot="0">
              <a:off x="3948430" y="4697095"/>
              <a:ext cx="3194050" cy="486410"/>
            </a:xfrm>
            <a:prstGeom prst="rect"/>
            <a:solidFill>
              <a:srgbClr val="232323"/>
            </a:solidFill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457200" eaLnBrk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dirty="0" smtClean="0" b="0" strike="noStrike">
                  <a:solidFill>
                    <a:srgbClr val="DC0072"/>
                  </a:solidFill>
                  <a:latin typeface="맑은 고딕" charset="0"/>
                  <a:ea typeface="맑은 고딕" charset="0"/>
                </a:rPr>
                <a:t>Problem &amp; Plan</a:t>
              </a:r>
              <a:endParaRPr lang="ko-KR" altLang="en-US" sz="3200" cap="none" dirty="0" smtClean="0" b="0" strike="noStrike">
                <a:solidFill>
                  <a:srgbClr val="DC0072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84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A1DF-C908-46C3-B931-7D5ED182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90" y="345440"/>
            <a:ext cx="2133600" cy="134556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B3B031-E5C1-48F8-A959-1DA9D0F0EFDE}"/>
              </a:ext>
            </a:extLst>
          </p:cNvPr>
          <p:cNvCxnSpPr/>
          <p:nvPr/>
        </p:nvCxnSpPr>
        <p:spPr>
          <a:xfrm>
            <a:off x="3108960" y="0"/>
            <a:ext cx="0" cy="7000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0081513-F04A-4C94-B97E-18A2D89D7316}"/>
              </a:ext>
            </a:extLst>
          </p:cNvPr>
          <p:cNvSpPr/>
          <p:nvPr/>
        </p:nvSpPr>
        <p:spPr>
          <a:xfrm>
            <a:off x="2946400" y="1226820"/>
            <a:ext cx="335280" cy="348615"/>
          </a:xfrm>
          <a:prstGeom prst="flowChartConnector">
            <a:avLst/>
          </a:prstGeom>
          <a:solidFill>
            <a:srgbClr val="373737"/>
          </a:solidFill>
          <a:ln w="508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>
            <a:spLocks/>
          </p:cNvSpPr>
          <p:nvPr/>
        </p:nvSpPr>
        <p:spPr>
          <a:xfrm rot="0">
            <a:off x="2946400" y="2874645"/>
            <a:ext cx="335915" cy="349250"/>
          </a:xfrm>
          <a:prstGeom prst="flowChartConnector"/>
          <a:solidFill>
            <a:srgbClr val="373737"/>
          </a:solidFill>
          <a:ln w="508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순서도: 연결자 7"/>
          <p:cNvSpPr>
            <a:spLocks/>
          </p:cNvSpPr>
          <p:nvPr/>
        </p:nvSpPr>
        <p:spPr>
          <a:xfrm rot="0">
            <a:off x="2946400" y="4555490"/>
            <a:ext cx="335915" cy="349250"/>
          </a:xfrm>
          <a:prstGeom prst="flowChartConnector"/>
          <a:solidFill>
            <a:srgbClr val="373737"/>
          </a:solidFill>
          <a:ln w="508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4257675" y="990600"/>
            <a:ext cx="244411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Outline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rgbClr val="FBC22C"/>
                </a:solidFill>
                <a:latin typeface="맑은 고딕" charset="0"/>
                <a:ea typeface="맑은 고딕" charset="0"/>
              </a:rPr>
              <a:t>개요와</a:t>
            </a:r>
            <a:r>
              <a:rPr lang="en-US" altLang="ko-KR" sz="2800" cap="none" dirty="0" smtClean="0" b="0" strike="noStrike">
                <a:solidFill>
                  <a:srgbClr val="FBC22C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solidFill>
                  <a:srgbClr val="FBC22C"/>
                </a:solidFill>
                <a:latin typeface="맑은 고딕" charset="0"/>
                <a:ea typeface="맑은 고딕" charset="0"/>
              </a:rPr>
              <a:t>기능</a:t>
            </a:r>
            <a:endParaRPr lang="ko-KR" altLang="en-US" sz="2800" cap="none" dirty="0" smtClean="0" b="0" strike="noStrike">
              <a:solidFill>
                <a:srgbClr val="FBC22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4241800" y="2641600"/>
            <a:ext cx="4331970" cy="8299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Add-on</a:t>
            </a:r>
            <a:endParaRPr lang="ko-KR" altLang="en-US" sz="2800" cap="none" dirty="0" smtClean="0" b="0" strike="noStrike">
              <a:solidFill>
                <a:srgbClr val="FBC22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rgbClr val="FBC22C"/>
                </a:solidFill>
                <a:latin typeface="맑은 고딕" charset="0"/>
                <a:ea typeface="맑은 고딕" charset="0"/>
              </a:rPr>
              <a:t>공개SW 추가기능</a:t>
            </a:r>
            <a:endParaRPr lang="ko-KR" altLang="en-US" sz="2800" cap="none" dirty="0" smtClean="0" b="0" strike="noStrike">
              <a:solidFill>
                <a:srgbClr val="FBC22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4270375" y="4331335"/>
            <a:ext cx="4036060" cy="8299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Problem &amp; plan</a:t>
            </a:r>
            <a:endParaRPr lang="ko-KR" altLang="en-US" sz="2800" cap="none" dirty="0" smtClean="0" b="0" strike="noStrike">
              <a:solidFill>
                <a:srgbClr val="FBC22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rgbClr val="FBC22C"/>
                </a:solidFill>
                <a:latin typeface="맑은 고딕" charset="0"/>
                <a:ea typeface="맑은 고딕" charset="0"/>
              </a:rPr>
              <a:t>문제점과</a:t>
            </a:r>
            <a:r>
              <a:rPr lang="en-US" altLang="ko-KR" sz="2800" cap="none" dirty="0" smtClean="0" b="0" strike="noStrike">
                <a:solidFill>
                  <a:srgbClr val="FBC22C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solidFill>
                  <a:srgbClr val="FBC22C"/>
                </a:solidFill>
                <a:latin typeface="맑은 고딕" charset="0"/>
                <a:ea typeface="맑은 고딕" charset="0"/>
              </a:rPr>
              <a:t>향후계획</a:t>
            </a:r>
            <a:endParaRPr lang="ko-KR" altLang="en-US" sz="2800" cap="none" dirty="0" smtClean="0" b="0" strike="noStrike">
              <a:solidFill>
                <a:srgbClr val="FBC22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8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>
            <p:ph type="title"/>
          </p:nvPr>
        </p:nvSpPr>
        <p:spPr>
          <a:xfrm rot="0">
            <a:off x="838200" y="68707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1.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문제점</a:t>
            </a:r>
            <a:endParaRPr lang="ko-KR" altLang="en-US" sz="4400" cap="none" dirty="0" smtClean="0" b="0" strike="noStrike">
              <a:solidFill>
                <a:srgbClr val="FE8E21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966470" y="2752090"/>
            <a:ext cx="9119235" cy="19367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암호화할 수 있는 용량의 크기 제한 -&gt; 현재 2GB 최대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r>
              <a:rPr lang="en-US" altLang="ko-KR" sz="2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암호화가 불가능한 입력이 존재</a:t>
            </a:r>
            <a:endParaRPr lang="ko-KR" altLang="en-US" sz="2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endParaRPr lang="ko-KR" altLang="en-US" sz="2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상용화를 위한 외적인 매력 부족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2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>
            <p:ph type="obj" idx="1"/>
          </p:nvPr>
        </p:nvSpPr>
        <p:spPr>
          <a:xfrm rot="0">
            <a:off x="949960" y="2753995"/>
            <a:ext cx="10516870" cy="30435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457200" indent="-45720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암호화할 수 있는 </a:t>
            </a:r>
            <a:r>
              <a:rPr lang="en-US" altLang="ko-KR" sz="2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용량의 크기를 대폭 증가</a:t>
            </a:r>
            <a:endParaRPr lang="ko-KR" altLang="en-US" sz="2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endParaRPr lang="ko-KR" altLang="en-US" sz="2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암호화가 불가능한 입력에 대한 탐색과 해결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전체 디자인을 대폭 수정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arenR"/>
            </a:pPr>
            <a:r>
              <a:rPr lang="en-US" altLang="ko-KR" sz="2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로그인 기능에서 데이터베이스와 연동하여 체계적으로 사용자 관리</a:t>
            </a:r>
            <a:endParaRPr lang="ko-KR" altLang="en-US" sz="2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title" idx="2"/>
          </p:nvPr>
        </p:nvSpPr>
        <p:spPr>
          <a:xfrm rot="0">
            <a:off x="838200" y="687070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2. </a:t>
            </a:r>
            <a:r>
              <a:rPr lang="en-US" altLang="ko-KR" sz="4400" cap="none" dirty="0" smtClean="0" b="0" strike="noStrike">
                <a:solidFill>
                  <a:srgbClr val="FE8E21"/>
                </a:solidFill>
                <a:latin typeface="휴먼둥근헤드라인" charset="0"/>
                <a:ea typeface="휴먼둥근헤드라인" charset="0"/>
              </a:rPr>
              <a:t>향후 계획</a:t>
            </a:r>
            <a:endParaRPr lang="ko-KR" altLang="en-US" sz="4400" cap="none" dirty="0" smtClean="0" b="0" strike="noStrike">
              <a:solidFill>
                <a:srgbClr val="FE8E21"/>
              </a:solidFill>
              <a:latin typeface="휴먼둥근헤드라인" charset="0"/>
              <a:ea typeface="휴먼둥근헤드라인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2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3798-E337-4516-9F8A-B2C1D378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8655"/>
            <a:ext cx="10515600" cy="2803525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THANK YOU</a:t>
            </a:r>
            <a:endParaRPr lang="ko-KR" altLang="en-US" sz="5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3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0773-B2D2-401C-A485-7715D756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940" y="4445000"/>
            <a:ext cx="5741670" cy="170370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개요와 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A61BC1-1FDF-43B1-A263-F23E84A4EDAD}"/>
              </a:ext>
            </a:extLst>
          </p:cNvPr>
          <p:cNvGrpSpPr/>
          <p:nvPr/>
        </p:nvGrpSpPr>
        <p:grpSpPr>
          <a:xfrm>
            <a:off x="3465195" y="3429000"/>
            <a:ext cx="2992120" cy="2862580"/>
            <a:chOff x="3465195" y="3429000"/>
            <a:chExt cx="2992120" cy="28625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BEF1E2-FA0A-4CB1-AB36-499F659724C5}"/>
                </a:ext>
              </a:extLst>
            </p:cNvPr>
            <p:cNvSpPr txBox="1"/>
            <p:nvPr/>
          </p:nvSpPr>
          <p:spPr>
            <a:xfrm>
              <a:off x="3465195" y="3429000"/>
              <a:ext cx="2992120" cy="286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0" b="1" dirty="0">
                  <a:solidFill>
                    <a:srgbClr val="DC007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18000" b="1" dirty="0">
                <a:solidFill>
                  <a:srgbClr val="DC007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4759A-EF2E-4F43-85F6-7FA1C83DD52A}"/>
                </a:ext>
              </a:extLst>
            </p:cNvPr>
            <p:cNvSpPr txBox="1"/>
            <p:nvPr/>
          </p:nvSpPr>
          <p:spPr>
            <a:xfrm>
              <a:off x="3576955" y="4697095"/>
              <a:ext cx="2636520" cy="486410"/>
            </a:xfrm>
            <a:prstGeom prst="rect">
              <a:avLst/>
            </a:prstGeom>
            <a:solidFill>
              <a:srgbClr val="232323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200" dirty="0">
                  <a:solidFill>
                    <a:srgbClr val="DC0072"/>
                  </a:solidFill>
                  <a:latin typeface="+mj-ea"/>
                  <a:ea typeface="+mj-ea"/>
                </a:rPr>
                <a:t>Outline</a:t>
              </a:r>
              <a:endParaRPr lang="ko-KR" altLang="en-US" sz="3200" dirty="0">
                <a:solidFill>
                  <a:srgbClr val="DC007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4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18E121-0EBF-4722-957A-C91C797B3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15" y="1450975"/>
            <a:ext cx="3971925" cy="376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77C94-16FD-4AFB-803B-B277AE12DE87}"/>
              </a:ext>
            </a:extLst>
          </p:cNvPr>
          <p:cNvSpPr txBox="1"/>
          <p:nvPr/>
        </p:nvSpPr>
        <p:spPr>
          <a:xfrm>
            <a:off x="1158240" y="1454785"/>
            <a:ext cx="5811520" cy="187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B31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Safe Lock</a:t>
            </a:r>
            <a:endParaRPr lang="en-US" altLang="ko-KR" sz="4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ko-KR" sz="2400" dirty="0">
                <a:solidFill>
                  <a:schemeClr val="bg1"/>
                </a:solidFill>
              </a:rPr>
              <a:t>간단한 드래그 앤 드롭 </a:t>
            </a:r>
            <a:r>
              <a:rPr lang="ko-KR" altLang="ko-KR" sz="2400" dirty="0">
                <a:solidFill>
                  <a:srgbClr val="FFB31E"/>
                </a:solidFill>
              </a:rPr>
              <a:t>파일 암호화 </a:t>
            </a:r>
            <a:r>
              <a:rPr lang="ko-KR" altLang="ko-KR" sz="2400" dirty="0">
                <a:solidFill>
                  <a:schemeClr val="bg1"/>
                </a:solidFill>
              </a:rPr>
              <a:t>도구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ko-KR" sz="2400" dirty="0" err="1">
                <a:solidFill>
                  <a:schemeClr val="bg1"/>
                </a:solidFill>
              </a:rPr>
              <a:t>PyCrypto를</a:t>
            </a:r>
            <a:r>
              <a:rPr lang="ko-KR" altLang="ko-KR" sz="2400" dirty="0">
                <a:solidFill>
                  <a:schemeClr val="bg1"/>
                </a:solidFill>
              </a:rPr>
              <a:t> 사용하여 입력 된 파일을 AES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ko-KR" sz="2400" dirty="0">
                <a:solidFill>
                  <a:schemeClr val="bg1"/>
                </a:solidFill>
              </a:rPr>
              <a:t>암호화로 암호화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43A52-E8C9-4F5D-9EA8-B3793CC8AD35}"/>
              </a:ext>
            </a:extLst>
          </p:cNvPr>
          <p:cNvSpPr txBox="1"/>
          <p:nvPr/>
        </p:nvSpPr>
        <p:spPr>
          <a:xfrm>
            <a:off x="1158240" y="3848100"/>
            <a:ext cx="428688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dirty="0" err="1">
                <a:solidFill>
                  <a:schemeClr val="bg1"/>
                </a:solidFill>
              </a:rPr>
              <a:t>sqlite</a:t>
            </a:r>
            <a:r>
              <a:rPr lang="ko-KR" altLang="ko-KR" dirty="0">
                <a:solidFill>
                  <a:schemeClr val="bg1"/>
                </a:solidFill>
              </a:rPr>
              <a:t> 데이터베이스 파일은 나중에 해독 할 수 있도록 이진 </a:t>
            </a:r>
            <a:r>
              <a:rPr lang="ko-KR" altLang="ko-KR" dirty="0" err="1">
                <a:solidFill>
                  <a:schemeClr val="bg1"/>
                </a:solidFill>
              </a:rPr>
              <a:t>Blob에</a:t>
            </a:r>
            <a:r>
              <a:rPr lang="ko-KR" altLang="ko-KR" dirty="0">
                <a:solidFill>
                  <a:schemeClr val="bg1"/>
                </a:solidFill>
              </a:rPr>
              <a:t> 암호화 된 파일 및 폴더를 저장하는 고유 한 키로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16E4B1-645A-4A75-97D0-9D75FABF52FA}"/>
              </a:ext>
            </a:extLst>
          </p:cNvPr>
          <p:cNvSpPr txBox="1"/>
          <p:nvPr/>
        </p:nvSpPr>
        <p:spPr>
          <a:xfrm>
            <a:off x="6022340" y="4100195"/>
            <a:ext cx="26187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Calibri" charset="0"/>
                <a:ea typeface="Calibri" charset="0"/>
              </a:rPr>
              <a:t>AES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사용하여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파일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하는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도구</a:t>
            </a:r>
            <a:endParaRPr lang="ko-KR" altLang="en-US" dirty="0">
              <a:solidFill>
                <a:srgbClr val="FFB31E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3554730" y="1176655"/>
            <a:ext cx="5077460" cy="6470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[SafeLock </a:t>
            </a:r>
            <a:r>
              <a:rPr lang="en-US" altLang="ko-KR" sz="3600" cap="none" dirty="0" smtClean="0" b="0" strike="noStrike">
                <a:solidFill>
                  <a:srgbClr val="FFB31E"/>
                </a:solidFill>
                <a:latin typeface="맑은 고딕" charset="0"/>
                <a:ea typeface="맑은 고딕" charset="0"/>
              </a:rPr>
              <a:t>개요와</a:t>
            </a:r>
            <a:r>
              <a:rPr lang="en-US" altLang="ko-KR" sz="3600" cap="none" dirty="0" smtClean="0" b="0" strike="noStrike">
                <a:solidFill>
                  <a:srgbClr val="FFB31E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3600" cap="none" dirty="0" smtClean="0" b="0" strike="noStrike">
                <a:solidFill>
                  <a:srgbClr val="FFB31E"/>
                </a:solidFill>
                <a:latin typeface="맑은 고딕" charset="0"/>
                <a:ea typeface="맑은 고딕" charset="0"/>
              </a:rPr>
              <a:t>기능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56435B-F65F-45A0-B8AB-230303BD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2698750"/>
            <a:ext cx="1369060" cy="13690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D41D92-A13E-4A08-B549-E5B151BC72B9}"/>
              </a:ext>
            </a:extLst>
          </p:cNvPr>
          <p:cNvSpPr txBox="1"/>
          <p:nvPr/>
        </p:nvSpPr>
        <p:spPr>
          <a:xfrm>
            <a:off x="3683000" y="2769235"/>
            <a:ext cx="209423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AES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2BAED-C39A-4487-8EB8-69DE708158C1}"/>
              </a:ext>
            </a:extLst>
          </p:cNvPr>
          <p:cNvSpPr txBox="1"/>
          <p:nvPr/>
        </p:nvSpPr>
        <p:spPr>
          <a:xfrm>
            <a:off x="1169670" y="4067810"/>
            <a:ext cx="1473200" cy="84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된지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>
                <a:solidFill>
                  <a:srgbClr val="FFB31E"/>
                </a:solidFill>
                <a:latin typeface="Calibri" charset="0"/>
                <a:ea typeface="Calibri" charset="0"/>
              </a:rPr>
              <a:t>1</a:t>
            </a:r>
            <a:r>
              <a:rPr lang="en-US" altLang="ko-KR" dirty="0">
                <a:solidFill>
                  <a:srgbClr val="FFB31E"/>
                </a:solidFill>
                <a:latin typeface="맑은 고딕" charset="0"/>
                <a:ea typeface="맑은 고딕" charset="0"/>
              </a:rPr>
              <a:t>년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안된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6FB1B-1DC6-4726-829F-61BB50BEBE17}"/>
              </a:ext>
            </a:extLst>
          </p:cNvPr>
          <p:cNvSpPr txBox="1"/>
          <p:nvPr/>
        </p:nvSpPr>
        <p:spPr>
          <a:xfrm>
            <a:off x="3298190" y="4100195"/>
            <a:ext cx="2479040" cy="76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rgbClr val="FFB31E"/>
                </a:solidFill>
                <a:latin typeface="Calibri" charset="0"/>
                <a:ea typeface="Calibri" charset="0"/>
              </a:rPr>
              <a:t>AES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알고리즘은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대표적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대칭</a:t>
            </a:r>
            <a:r>
              <a:rPr lang="en-US" altLang="ko-KR" dirty="0">
                <a:solidFill>
                  <a:srgbClr val="FFB31E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알고리즘</a:t>
            </a:r>
            <a:endParaRPr lang="ko-KR" altLang="en-US" dirty="0">
              <a:solidFill>
                <a:srgbClr val="FFB31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DE2097-14D0-497C-8E08-9C9F7DAA2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55" y="2498725"/>
            <a:ext cx="1769110" cy="1769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A1BD7-DEBD-48B4-8C22-B5EFEFC72EE6}"/>
              </a:ext>
            </a:extLst>
          </p:cNvPr>
          <p:cNvSpPr txBox="1"/>
          <p:nvPr/>
        </p:nvSpPr>
        <p:spPr>
          <a:xfrm>
            <a:off x="8955405" y="4067810"/>
            <a:ext cx="238760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alibri" charset="0"/>
                <a:ea typeface="Calibri" charset="0"/>
              </a:rPr>
              <a:t>AES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기능을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데이터의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무결성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  </a:t>
            </a:r>
            <a:r>
              <a:rPr lang="en-US" altLang="ko-KR" dirty="0" err="1">
                <a:solidFill>
                  <a:srgbClr val="FFB31E"/>
                </a:solidFill>
                <a:latin typeface="맑은 고딕" charset="0"/>
                <a:ea typeface="맑은 고딕" charset="0"/>
              </a:rPr>
              <a:t>기밀성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보장</a:t>
            </a:r>
            <a:endParaRPr lang="ko-KR" altLang="en-US" dirty="0"/>
          </a:p>
        </p:txBody>
      </p:sp>
      <p:pic>
        <p:nvPicPr>
          <p:cNvPr id="12" name="그림 11" descr="C:/Users/cosmos/AppData/Roaming/PolarisOffice/ETemp/5640_7476392/image5.png"/>
          <p:cNvPicPr>
            <a:picLocks noChangeAspect="1"/>
          </p:cNvPicPr>
          <p:nvPr/>
        </p:nvPicPr>
        <p:blipFill rotWithShape="1"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9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276715" y="2544445"/>
            <a:ext cx="1746250" cy="1769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8082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3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8A136D4-F6A0-4525-AB33-B0DC0839B546}"/>
              </a:ext>
            </a:extLst>
          </p:cNvPr>
          <p:cNvGrpSpPr/>
          <p:nvPr/>
        </p:nvGrpSpPr>
        <p:grpSpPr>
          <a:xfrm>
            <a:off x="539750" y="3418205"/>
            <a:ext cx="2992120" cy="2862580"/>
            <a:chOff x="539750" y="3418205"/>
            <a:chExt cx="2992120" cy="2862580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 rot="0">
              <a:off x="539750" y="3418205"/>
              <a:ext cx="2992755" cy="28632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0" cap="none" dirty="0" smtClean="0" b="1" strike="noStrike">
                  <a:solidFill>
                    <a:srgbClr val="DC0072"/>
                  </a:solidFill>
                  <a:latin typeface="HY헤드라인M" charset="0"/>
                  <a:ea typeface="HY헤드라인M" charset="0"/>
                </a:rPr>
                <a:t>02</a:t>
              </a:r>
              <a:endParaRPr lang="ko-KR" altLang="en-US" sz="18000" cap="none" dirty="0" smtClean="0" b="1" strike="noStrike">
                <a:solidFill>
                  <a:srgbClr val="DC0072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 rot="0">
              <a:off x="651510" y="4686300"/>
              <a:ext cx="2637155" cy="486410"/>
            </a:xfrm>
            <a:prstGeom prst="rect"/>
            <a:solidFill>
              <a:srgbClr val="232323"/>
            </a:solidFill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457200" eaLnBrk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dirty="0" smtClean="0" b="0" strike="noStrike">
                  <a:solidFill>
                    <a:srgbClr val="DC0072"/>
                  </a:solidFill>
                  <a:latin typeface="맑은 고딕" charset="0"/>
                  <a:ea typeface="맑은 고딕" charset="0"/>
                </a:rPr>
                <a:t>Add-on</a:t>
              </a:r>
              <a:endParaRPr lang="ko-KR" altLang="en-US" sz="3200" cap="none" dirty="0" smtClean="0" b="0" strike="noStrike">
                <a:solidFill>
                  <a:srgbClr val="DC0072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F51466-A879-4AEF-B0C3-33572C056EE6}"/>
              </a:ext>
            </a:extLst>
          </p:cNvPr>
          <p:cNvSpPr txBox="1"/>
          <p:nvPr/>
        </p:nvSpPr>
        <p:spPr>
          <a:xfrm>
            <a:off x="3158490" y="4832350"/>
            <a:ext cx="838200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공개</a:t>
            </a:r>
            <a:r>
              <a:rPr lang="en-US" altLang="ko-KR" sz="7200" b="1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7200" b="1" dirty="0">
                <a:solidFill>
                  <a:srgbClr val="DC007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추가기능</a:t>
            </a:r>
          </a:p>
        </p:txBody>
      </p:sp>
    </p:spTree>
    <p:extLst>
      <p:ext uri="{BB962C8B-B14F-4D97-AF65-F5344CB8AC3E}">
        <p14:creationId xmlns:p14="http://schemas.microsoft.com/office/powerpoint/2010/main" val="99714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965835" y="1249045"/>
            <a:ext cx="6529070" cy="15081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1.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E8E21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오류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수정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B31E"/>
              </a:solidFill>
              <a:effectLst/>
              <a:uLnTx/>
              <a:uFillTx/>
              <a:latin typeface="휴먼둥근헤드라인" charset="0"/>
              <a:ea typeface="휴먼둥근헤드라인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+mn-cs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암호화 / 복호화시 발생하는 무한루프 해결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25475" y="576580"/>
            <a:ext cx="585343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[ 추가 기능 ]</a:t>
            </a:r>
            <a:endParaRPr lang="ko-KR" altLang="en-US" sz="32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70" y="2423160"/>
            <a:ext cx="4029710" cy="385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96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cosmos/AppData/Roaming/PolarisOffice/ETemp/5640_7476392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83640" y="993140"/>
            <a:ext cx="7031355" cy="2365375"/>
          </a:xfrm>
          <a:prstGeom prst="rect"/>
          <a:noFill/>
        </p:spPr>
      </p:pic>
      <p:pic>
        <p:nvPicPr>
          <p:cNvPr id="6" name="그림 5" descr="C:/Users/cosmos/AppData/Roaming/PolarisOffice/ETemp/5640_7476392/image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82370" y="3433445"/>
            <a:ext cx="5297170" cy="2868295"/>
          </a:xfrm>
          <a:prstGeom prst="rect"/>
          <a:noFill/>
        </p:spPr>
      </p:pic>
      <p:sp>
        <p:nvSpPr>
          <p:cNvPr id="7" name="TextBox 6"/>
          <p:cNvSpPr txBox="1">
            <a:spLocks/>
          </p:cNvSpPr>
          <p:nvPr/>
        </p:nvSpPr>
        <p:spPr>
          <a:xfrm rot="0">
            <a:off x="842010" y="444500"/>
            <a:ext cx="6529705" cy="8299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Calibri" charset="0"/>
                <a:ea typeface="Calibri" charset="0"/>
              </a:rPr>
              <a:t>- </a:t>
            </a: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 암호화 / 복호화시 발생하는 무한루프 해결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965835" y="1249045"/>
            <a:ext cx="8516620" cy="1138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2.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E8E21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보안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둥근헤드라인" charset="0"/>
                <a:ea typeface="휴먼둥근헤드라인" charset="0"/>
                <a:cs typeface="+mn-cs"/>
              </a:rPr>
              <a:t>강화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B31E"/>
              </a:solidFill>
              <a:effectLst/>
              <a:uLnTx/>
              <a:uFillTx/>
              <a:latin typeface="휴먼둥근헤드라인" charset="0"/>
              <a:ea typeface="휴먼둥근헤드라인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25475" y="576580"/>
            <a:ext cx="585343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[ 추가 기능 ]</a:t>
            </a:r>
            <a:endParaRPr lang="ko-KR" altLang="en-US" sz="3200" cap="none" dirty="0" smtClean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966470" y="2752090"/>
            <a:ext cx="9118600" cy="19367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+mn-cs"/>
              </a:rPr>
              <a:t>1)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로그인 기능 : 본 프로그램을 사용하는 그룹끼리만 사용이 가능하도록 파일 로그인 기능을 추가하여 보안을 강화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  <a:p>
            <a:pPr marL="0" marR="0" lvl="0" indent="0" algn="l" defTabSz="4572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2) 사용시간제한 기능 : 사용자가 파일을 암호화 하는 경우 시간을 입력받아 해당 시간에만 복호화가 가능하게 하는 기능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48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112</Paragraphs>
  <Words>627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홍효정</dc:creator>
  <cp:lastModifiedBy>코스 모스</cp:lastModifiedBy>
  <dc:title>옥자  환경과 인간</dc:title>
  <dcterms:modified xsi:type="dcterms:W3CDTF">2018-12-11T12:53:19Z</dcterms:modified>
</cp:coreProperties>
</file>