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1" autoAdjust="0"/>
    <p:restoredTop sz="84798" autoAdjust="0"/>
  </p:normalViewPr>
  <p:slideViewPr>
    <p:cSldViewPr>
      <p:cViewPr>
        <p:scale>
          <a:sx n="100" d="100"/>
          <a:sy n="100" d="100"/>
        </p:scale>
        <p:origin x="72" y="-360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2017-04-17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Canoe\FTP\OMGSite\images\nav_left_omg.gif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6" Type="http://schemas.openxmlformats.org/officeDocument/2006/relationships/image" Target="file:///\\Canoe\FTP\OMGSite\images\nav_left_omg.gi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395288" y="1216025"/>
            <a:ext cx="9304337" cy="583247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4717" y="1360140"/>
            <a:ext cx="4596383" cy="57606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360140"/>
            <a:ext cx="4540249" cy="57606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일곱째 수준</a:t>
            </a:r>
            <a:endParaRPr lang="ko-KR" altLang="en-US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34877" y="568052"/>
            <a:ext cx="1656654" cy="432048"/>
          </a:xfrm>
        </p:spPr>
        <p:txBody>
          <a:bodyPr anchor="t"/>
          <a:lstStyle>
            <a:lvl1pPr algn="l">
              <a:defRPr sz="1800" b="0" cap="all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 dirty="0" smtClean="0"/>
              <a:t>03/06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6726" y="1144116"/>
            <a:ext cx="9217024" cy="6006380"/>
          </a:xfrm>
        </p:spPr>
        <p:txBody>
          <a:bodyPr anchor="t"/>
          <a:lstStyle>
            <a:lvl1pPr marL="2857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  <a:lvl6pPr marL="2571750" indent="-285750">
              <a:buFont typeface="Arial" panose="020B0604020202020204" pitchFamily="34" charset="0"/>
              <a:buChar char="•"/>
              <a:defRPr sz="1400"/>
            </a:lvl6pPr>
            <a:lvl7pPr marL="3028950" indent="-285750">
              <a:buFont typeface="Arial" panose="020B0604020202020204" pitchFamily="34" charset="0"/>
              <a:buChar char="•"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일곱째 수준</a:t>
            </a:r>
          </a:p>
          <a:p>
            <a:pPr lvl="1"/>
            <a:endParaRPr lang="ko-KR" altLang="en-US" dirty="0" smtClean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451501" y="664924"/>
            <a:ext cx="1401345" cy="373594"/>
            <a:chOff x="5956926" y="5242709"/>
            <a:chExt cx="1615617" cy="451465"/>
          </a:xfrm>
        </p:grpSpPr>
        <p:pic>
          <p:nvPicPr>
            <p:cNvPr id="6" name="Picture 4" descr="\\Canoe\FTP\OMGSite\images\nav_left_omg.gif"/>
            <p:cNvPicPr>
              <a:picLocks noChangeAspect="1" noChangeArrowheads="1"/>
            </p:cNvPicPr>
            <p:nvPr/>
          </p:nvPicPr>
          <p:blipFill>
            <a:blip r:embed="rId2" r:link="rId3" cstate="print"/>
            <a:srcRect t="13005" r="54066"/>
            <a:stretch>
              <a:fillRect/>
            </a:stretch>
          </p:blipFill>
          <p:spPr bwMode="auto">
            <a:xfrm>
              <a:off x="6486273" y="5248572"/>
              <a:ext cx="1086270" cy="43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 descr="img_ui0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56926" y="5242709"/>
              <a:ext cx="506373" cy="451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직사각형 3"/>
          <p:cNvSpPr/>
          <p:nvPr userDrawn="1"/>
        </p:nvSpPr>
        <p:spPr>
          <a:xfrm>
            <a:off x="394717" y="496044"/>
            <a:ext cx="1635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목차</a:t>
            </a:r>
            <a:r>
              <a:rPr lang="ko-KR" altLang="en-US" dirty="0" smtClean="0"/>
              <a:t> </a:t>
            </a:r>
            <a:r>
              <a:rPr lang="en-US" altLang="ko-KR" sz="1800" dirty="0" smtClean="0">
                <a:latin typeface="+mn-lt"/>
              </a:rPr>
              <a:t>- 2017/</a:t>
            </a:r>
            <a:endParaRPr lang="ko-KR" altLang="en-US" sz="1800" dirty="0">
              <a:latin typeface="+mn-lt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4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 smtClean="0"/>
              <a:t>마스터 부제목 스타일 편집</a:t>
            </a:r>
            <a:endParaRPr lang="en-US" altLang="ko-KR" noProof="0" dirty="0" smtClean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59230" y="2412061"/>
            <a:ext cx="1401345" cy="373594"/>
            <a:chOff x="5956926" y="5242709"/>
            <a:chExt cx="1615617" cy="451465"/>
          </a:xfrm>
        </p:grpSpPr>
        <p:pic>
          <p:nvPicPr>
            <p:cNvPr id="10" name="Picture 4" descr="\\Canoe\FTP\OMGSite\images\nav_left_omg.gif"/>
            <p:cNvPicPr>
              <a:picLocks noChangeAspect="1" noChangeArrowheads="1"/>
            </p:cNvPicPr>
            <p:nvPr/>
          </p:nvPicPr>
          <p:blipFill>
            <a:blip r:embed="rId5" r:link="rId6" cstate="print"/>
            <a:srcRect t="13005" r="54066"/>
            <a:stretch>
              <a:fillRect/>
            </a:stretch>
          </p:blipFill>
          <p:spPr bwMode="auto">
            <a:xfrm>
              <a:off x="6486273" y="5248572"/>
              <a:ext cx="1086270" cy="43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 descr="img_ui0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6926" y="5242709"/>
              <a:ext cx="506373" cy="451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8689" y="707310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373063" y="7073102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4717" y="7115000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i="1"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7685" y="71150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9"/>
            <p:extLst>
              <p:ext uri="{DAA4B4D4-6D71-4841-9C94-3DE7FCFB9230}">
                <p14:media xmlns:p14="http://schemas.microsoft.com/office/powerpoint/2010/main" r:link="rId8"/>
              </p:ext>
            </p:ext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208012"/>
            <a:ext cx="870108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4717" y="1216124"/>
            <a:ext cx="9289032" cy="5904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일곱째 수준</a:t>
            </a:r>
            <a:endParaRPr lang="ko-KR" alt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4717" y="7150496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dirty="0" err="1" smtClean="0"/>
              <a:t>Sungwoon</a:t>
            </a:r>
            <a:r>
              <a:rPr lang="en-US" altLang="ko-KR" dirty="0" smtClean="0"/>
              <a:t> Choi 2017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1" r:id="rId3"/>
    <p:sldLayoutId id="2147483649" r:id="rId4"/>
    <p:sldLayoutId id="2147483654" r:id="rId5"/>
    <p:sldLayoutId id="2147483655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강의 진행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명지대학교 융합소프트웨어학부 교수</a:t>
            </a:r>
            <a:endParaRPr lang="en-US" altLang="ko-KR" smtClean="0"/>
          </a:p>
          <a:p>
            <a:r>
              <a:rPr lang="en-US" smtClean="0"/>
              <a:t>OMG-Korea Chair</a:t>
            </a:r>
          </a:p>
          <a:p>
            <a:r>
              <a:rPr lang="ko-KR" altLang="en-US" smtClean="0"/>
              <a:t>최성운</a:t>
            </a:r>
            <a:r>
              <a:rPr lang="en-US" altLang="ko-KR" smtClean="0"/>
              <a:t>, Ph.D.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기반 프로그램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</a:p>
          <a:p>
            <a:r>
              <a:rPr lang="en-US" altLang="ko-KR" dirty="0" smtClean="0"/>
              <a:t>Class</a:t>
            </a:r>
          </a:p>
          <a:p>
            <a:r>
              <a:rPr lang="en-US" altLang="ko-KR" dirty="0" smtClean="0"/>
              <a:t>Main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77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3/13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smtClean="0"/>
              <a:t>읽기</a:t>
            </a:r>
            <a:endParaRPr lang="en-US" altLang="ko-KR" dirty="0" smtClean="0"/>
          </a:p>
          <a:p>
            <a:r>
              <a:rPr lang="en-US" altLang="ko-KR" dirty="0" smtClean="0"/>
              <a:t>Doing</a:t>
            </a:r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en-US" altLang="ko-KR" dirty="0" smtClean="0"/>
              <a:t>Hello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7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3/15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smtClean="0"/>
              <a:t>컴퓨터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CPU,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실행 시나리오</a:t>
            </a:r>
            <a:endParaRPr lang="en-US" altLang="ko-KR" dirty="0" smtClean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smtClean="0"/>
              <a:t>아스키코드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조사</a:t>
            </a:r>
            <a:endParaRPr lang="en-US" altLang="ko-KR" dirty="0" smtClean="0"/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en-US" altLang="ko-KR" dirty="0" smtClean="0"/>
              <a:t>Hello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77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3/20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정수로</a:t>
            </a:r>
            <a:endParaRPr lang="en-US" altLang="ko-KR" dirty="0" smtClean="0"/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smtClean="0"/>
              <a:t>컴퓨터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CPU,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실행 시나리오</a:t>
            </a:r>
            <a:endParaRPr lang="en-US" altLang="ko-KR" dirty="0" smtClean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smtClean="0"/>
              <a:t>아스키코드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조사</a:t>
            </a:r>
            <a:endParaRPr lang="en-US" altLang="ko-KR" dirty="0" smtClean="0"/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en-US" altLang="ko-KR" dirty="0" smtClean="0"/>
              <a:t>Hello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18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3/22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정수로</a:t>
            </a:r>
            <a:endParaRPr lang="en-US" altLang="ko-KR" dirty="0" smtClean="0"/>
          </a:p>
          <a:p>
            <a:pPr lvl="1"/>
            <a:r>
              <a:rPr lang="ko-KR" altLang="en-US" smtClean="0"/>
              <a:t>정수를 코드로</a:t>
            </a:r>
            <a:endParaRPr lang="en-US" altLang="ko-KR" dirty="0" smtClean="0"/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smtClean="0"/>
              <a:t>컴퓨터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CPU,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실행 시나리오</a:t>
            </a:r>
            <a:endParaRPr lang="en-US" altLang="ko-KR" dirty="0" smtClean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smtClean="0"/>
              <a:t>아스키코드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조사</a:t>
            </a:r>
            <a:endParaRPr lang="en-US" altLang="ko-KR" dirty="0" smtClean="0"/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en-US" altLang="ko-KR" dirty="0" smtClean="0"/>
              <a:t>Hello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34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2639342" y="3900500"/>
            <a:ext cx="2289299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Device Driver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970781" y="4050612"/>
            <a:ext cx="1879240" cy="419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Buffer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Keyboard Input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639342" y="5196644"/>
            <a:ext cx="2289299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639342" y="2604356"/>
            <a:ext cx="2289299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Operating System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39341" y="1346796"/>
            <a:ext cx="2289299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Application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303362" y="2122928"/>
            <a:ext cx="1584176" cy="4127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i="1" dirty="0" err="1" smtClean="0"/>
              <a:t>System.in.read</a:t>
            </a:r>
            <a:r>
              <a:rPr lang="en-US" altLang="ko-KR" sz="1400" i="1" dirty="0" smtClean="0"/>
              <a:t>();</a:t>
            </a:r>
            <a:endParaRPr kumimoji="0" lang="ko-KR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887538" y="2060566"/>
            <a:ext cx="0" cy="9038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자유형 15"/>
          <p:cNvSpPr/>
          <p:nvPr/>
        </p:nvSpPr>
        <p:spPr bwMode="auto">
          <a:xfrm>
            <a:off x="2626196" y="4399484"/>
            <a:ext cx="504825" cy="914400"/>
          </a:xfrm>
          <a:custGeom>
            <a:avLst/>
            <a:gdLst>
              <a:gd name="connsiteX0" fmla="*/ 361950 w 504825"/>
              <a:gd name="connsiteY0" fmla="*/ 914400 h 914400"/>
              <a:gd name="connsiteX1" fmla="*/ 276225 w 504825"/>
              <a:gd name="connsiteY1" fmla="*/ 866775 h 914400"/>
              <a:gd name="connsiteX2" fmla="*/ 247650 w 504825"/>
              <a:gd name="connsiteY2" fmla="*/ 838200 h 914400"/>
              <a:gd name="connsiteX3" fmla="*/ 219075 w 504825"/>
              <a:gd name="connsiteY3" fmla="*/ 819150 h 914400"/>
              <a:gd name="connsiteX4" fmla="*/ 190500 w 504825"/>
              <a:gd name="connsiteY4" fmla="*/ 781050 h 914400"/>
              <a:gd name="connsiteX5" fmla="*/ 161925 w 504825"/>
              <a:gd name="connsiteY5" fmla="*/ 752475 h 914400"/>
              <a:gd name="connsiteX6" fmla="*/ 133350 w 504825"/>
              <a:gd name="connsiteY6" fmla="*/ 695325 h 914400"/>
              <a:gd name="connsiteX7" fmla="*/ 76200 w 504825"/>
              <a:gd name="connsiteY7" fmla="*/ 628650 h 914400"/>
              <a:gd name="connsiteX8" fmla="*/ 47625 w 504825"/>
              <a:gd name="connsiteY8" fmla="*/ 561975 h 914400"/>
              <a:gd name="connsiteX9" fmla="*/ 28575 w 504825"/>
              <a:gd name="connsiteY9" fmla="*/ 504825 h 914400"/>
              <a:gd name="connsiteX10" fmla="*/ 9525 w 504825"/>
              <a:gd name="connsiteY10" fmla="*/ 419100 h 914400"/>
              <a:gd name="connsiteX11" fmla="*/ 0 w 504825"/>
              <a:gd name="connsiteY11" fmla="*/ 228600 h 914400"/>
              <a:gd name="connsiteX12" fmla="*/ 19050 w 504825"/>
              <a:gd name="connsiteY12" fmla="*/ 85725 h 914400"/>
              <a:gd name="connsiteX13" fmla="*/ 38100 w 504825"/>
              <a:gd name="connsiteY13" fmla="*/ 47625 h 914400"/>
              <a:gd name="connsiteX14" fmla="*/ 104775 w 504825"/>
              <a:gd name="connsiteY14" fmla="*/ 0 h 914400"/>
              <a:gd name="connsiteX15" fmla="*/ 295275 w 504825"/>
              <a:gd name="connsiteY15" fmla="*/ 9525 h 914400"/>
              <a:gd name="connsiteX16" fmla="*/ 342900 w 504825"/>
              <a:gd name="connsiteY16" fmla="*/ 19050 h 914400"/>
              <a:gd name="connsiteX17" fmla="*/ 419100 w 504825"/>
              <a:gd name="connsiteY17" fmla="*/ 104775 h 914400"/>
              <a:gd name="connsiteX18" fmla="*/ 428625 w 504825"/>
              <a:gd name="connsiteY18" fmla="*/ 133350 h 914400"/>
              <a:gd name="connsiteX19" fmla="*/ 447675 w 504825"/>
              <a:gd name="connsiteY19" fmla="*/ 171450 h 914400"/>
              <a:gd name="connsiteX20" fmla="*/ 466725 w 504825"/>
              <a:gd name="connsiteY20" fmla="*/ 228600 h 914400"/>
              <a:gd name="connsiteX21" fmla="*/ 476250 w 504825"/>
              <a:gd name="connsiteY21" fmla="*/ 257175 h 914400"/>
              <a:gd name="connsiteX22" fmla="*/ 485775 w 504825"/>
              <a:gd name="connsiteY22" fmla="*/ 295275 h 914400"/>
              <a:gd name="connsiteX23" fmla="*/ 504825 w 504825"/>
              <a:gd name="connsiteY23" fmla="*/ 371475 h 914400"/>
              <a:gd name="connsiteX24" fmla="*/ 495300 w 504825"/>
              <a:gd name="connsiteY24" fmla="*/ 609600 h 914400"/>
              <a:gd name="connsiteX25" fmla="*/ 476250 w 504825"/>
              <a:gd name="connsiteY25" fmla="*/ 695325 h 914400"/>
              <a:gd name="connsiteX26" fmla="*/ 466725 w 504825"/>
              <a:gd name="connsiteY26" fmla="*/ 762000 h 914400"/>
              <a:gd name="connsiteX27" fmla="*/ 457200 w 504825"/>
              <a:gd name="connsiteY27" fmla="*/ 800100 h 914400"/>
              <a:gd name="connsiteX28" fmla="*/ 428625 w 504825"/>
              <a:gd name="connsiteY28" fmla="*/ 86677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4825" h="914400">
                <a:moveTo>
                  <a:pt x="361950" y="914400"/>
                </a:moveTo>
                <a:cubicBezTo>
                  <a:pt x="337629" y="902239"/>
                  <a:pt x="299373" y="886065"/>
                  <a:pt x="276225" y="866775"/>
                </a:cubicBezTo>
                <a:cubicBezTo>
                  <a:pt x="265877" y="858151"/>
                  <a:pt x="257998" y="846824"/>
                  <a:pt x="247650" y="838200"/>
                </a:cubicBezTo>
                <a:cubicBezTo>
                  <a:pt x="238856" y="830871"/>
                  <a:pt x="227170" y="827245"/>
                  <a:pt x="219075" y="819150"/>
                </a:cubicBezTo>
                <a:cubicBezTo>
                  <a:pt x="207850" y="807925"/>
                  <a:pt x="200831" y="793103"/>
                  <a:pt x="190500" y="781050"/>
                </a:cubicBezTo>
                <a:cubicBezTo>
                  <a:pt x="181734" y="770823"/>
                  <a:pt x="170549" y="762823"/>
                  <a:pt x="161925" y="752475"/>
                </a:cubicBezTo>
                <a:cubicBezTo>
                  <a:pt x="116672" y="698171"/>
                  <a:pt x="164592" y="749999"/>
                  <a:pt x="133350" y="695325"/>
                </a:cubicBezTo>
                <a:cubicBezTo>
                  <a:pt x="117058" y="666814"/>
                  <a:pt x="98720" y="651170"/>
                  <a:pt x="76200" y="628650"/>
                </a:cubicBezTo>
                <a:cubicBezTo>
                  <a:pt x="51004" y="527864"/>
                  <a:pt x="85213" y="646548"/>
                  <a:pt x="47625" y="561975"/>
                </a:cubicBezTo>
                <a:cubicBezTo>
                  <a:pt x="39470" y="543625"/>
                  <a:pt x="33445" y="524306"/>
                  <a:pt x="28575" y="504825"/>
                </a:cubicBezTo>
                <a:cubicBezTo>
                  <a:pt x="15123" y="451019"/>
                  <a:pt x="21617" y="479562"/>
                  <a:pt x="9525" y="419100"/>
                </a:cubicBezTo>
                <a:cubicBezTo>
                  <a:pt x="6350" y="355600"/>
                  <a:pt x="0" y="292179"/>
                  <a:pt x="0" y="228600"/>
                </a:cubicBezTo>
                <a:cubicBezTo>
                  <a:pt x="0" y="183337"/>
                  <a:pt x="155" y="129813"/>
                  <a:pt x="19050" y="85725"/>
                </a:cubicBezTo>
                <a:cubicBezTo>
                  <a:pt x="24643" y="72674"/>
                  <a:pt x="29847" y="59179"/>
                  <a:pt x="38100" y="47625"/>
                </a:cubicBezTo>
                <a:cubicBezTo>
                  <a:pt x="59553" y="17591"/>
                  <a:pt x="72717" y="16029"/>
                  <a:pt x="104775" y="0"/>
                </a:cubicBezTo>
                <a:cubicBezTo>
                  <a:pt x="168275" y="3175"/>
                  <a:pt x="231898" y="4455"/>
                  <a:pt x="295275" y="9525"/>
                </a:cubicBezTo>
                <a:cubicBezTo>
                  <a:pt x="311413" y="10816"/>
                  <a:pt x="329242" y="10358"/>
                  <a:pt x="342900" y="19050"/>
                </a:cubicBezTo>
                <a:cubicBezTo>
                  <a:pt x="361412" y="30831"/>
                  <a:pt x="404963" y="76502"/>
                  <a:pt x="419100" y="104775"/>
                </a:cubicBezTo>
                <a:cubicBezTo>
                  <a:pt x="423590" y="113755"/>
                  <a:pt x="424670" y="124122"/>
                  <a:pt x="428625" y="133350"/>
                </a:cubicBezTo>
                <a:cubicBezTo>
                  <a:pt x="434218" y="146401"/>
                  <a:pt x="442402" y="158267"/>
                  <a:pt x="447675" y="171450"/>
                </a:cubicBezTo>
                <a:cubicBezTo>
                  <a:pt x="455133" y="190094"/>
                  <a:pt x="460375" y="209550"/>
                  <a:pt x="466725" y="228600"/>
                </a:cubicBezTo>
                <a:cubicBezTo>
                  <a:pt x="469900" y="238125"/>
                  <a:pt x="473815" y="247435"/>
                  <a:pt x="476250" y="257175"/>
                </a:cubicBezTo>
                <a:cubicBezTo>
                  <a:pt x="479425" y="269875"/>
                  <a:pt x="482179" y="282688"/>
                  <a:pt x="485775" y="295275"/>
                </a:cubicBezTo>
                <a:cubicBezTo>
                  <a:pt x="505301" y="363616"/>
                  <a:pt x="485460" y="274649"/>
                  <a:pt x="504825" y="371475"/>
                </a:cubicBezTo>
                <a:cubicBezTo>
                  <a:pt x="501650" y="450850"/>
                  <a:pt x="500584" y="530337"/>
                  <a:pt x="495300" y="609600"/>
                </a:cubicBezTo>
                <a:cubicBezTo>
                  <a:pt x="493310" y="639453"/>
                  <a:pt x="481533" y="666269"/>
                  <a:pt x="476250" y="695325"/>
                </a:cubicBezTo>
                <a:cubicBezTo>
                  <a:pt x="472234" y="717414"/>
                  <a:pt x="470741" y="739911"/>
                  <a:pt x="466725" y="762000"/>
                </a:cubicBezTo>
                <a:cubicBezTo>
                  <a:pt x="464383" y="774880"/>
                  <a:pt x="460962" y="787561"/>
                  <a:pt x="457200" y="800100"/>
                </a:cubicBezTo>
                <a:cubicBezTo>
                  <a:pt x="439654" y="858585"/>
                  <a:pt x="451695" y="843705"/>
                  <a:pt x="428625" y="866775"/>
                </a:cubicBezTo>
              </a:path>
            </a:pathLst>
          </a:cu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1800225" y="3105150"/>
            <a:ext cx="1476375" cy="1095375"/>
          </a:xfrm>
          <a:custGeom>
            <a:avLst/>
            <a:gdLst>
              <a:gd name="connsiteX0" fmla="*/ 1019175 w 1476375"/>
              <a:gd name="connsiteY0" fmla="*/ 0 h 1095375"/>
              <a:gd name="connsiteX1" fmla="*/ 914400 w 1476375"/>
              <a:gd name="connsiteY1" fmla="*/ 19050 h 1095375"/>
              <a:gd name="connsiteX2" fmla="*/ 857250 w 1476375"/>
              <a:gd name="connsiteY2" fmla="*/ 38100 h 1095375"/>
              <a:gd name="connsiteX3" fmla="*/ 819150 w 1476375"/>
              <a:gd name="connsiteY3" fmla="*/ 47625 h 1095375"/>
              <a:gd name="connsiteX4" fmla="*/ 762000 w 1476375"/>
              <a:gd name="connsiteY4" fmla="*/ 66675 h 1095375"/>
              <a:gd name="connsiteX5" fmla="*/ 723900 w 1476375"/>
              <a:gd name="connsiteY5" fmla="*/ 76200 h 1095375"/>
              <a:gd name="connsiteX6" fmla="*/ 676275 w 1476375"/>
              <a:gd name="connsiteY6" fmla="*/ 104775 h 1095375"/>
              <a:gd name="connsiteX7" fmla="*/ 600075 w 1476375"/>
              <a:gd name="connsiteY7" fmla="*/ 123825 h 1095375"/>
              <a:gd name="connsiteX8" fmla="*/ 571500 w 1476375"/>
              <a:gd name="connsiteY8" fmla="*/ 133350 h 1095375"/>
              <a:gd name="connsiteX9" fmla="*/ 495300 w 1476375"/>
              <a:gd name="connsiteY9" fmla="*/ 180975 h 1095375"/>
              <a:gd name="connsiteX10" fmla="*/ 438150 w 1476375"/>
              <a:gd name="connsiteY10" fmla="*/ 209550 h 1095375"/>
              <a:gd name="connsiteX11" fmla="*/ 409575 w 1476375"/>
              <a:gd name="connsiteY11" fmla="*/ 238125 h 1095375"/>
              <a:gd name="connsiteX12" fmla="*/ 381000 w 1476375"/>
              <a:gd name="connsiteY12" fmla="*/ 257175 h 1095375"/>
              <a:gd name="connsiteX13" fmla="*/ 323850 w 1476375"/>
              <a:gd name="connsiteY13" fmla="*/ 314325 h 1095375"/>
              <a:gd name="connsiteX14" fmla="*/ 266700 w 1476375"/>
              <a:gd name="connsiteY14" fmla="*/ 371475 h 1095375"/>
              <a:gd name="connsiteX15" fmla="*/ 238125 w 1476375"/>
              <a:gd name="connsiteY15" fmla="*/ 400050 h 1095375"/>
              <a:gd name="connsiteX16" fmla="*/ 209550 w 1476375"/>
              <a:gd name="connsiteY16" fmla="*/ 428625 h 1095375"/>
              <a:gd name="connsiteX17" fmla="*/ 180975 w 1476375"/>
              <a:gd name="connsiteY17" fmla="*/ 466725 h 1095375"/>
              <a:gd name="connsiteX18" fmla="*/ 152400 w 1476375"/>
              <a:gd name="connsiteY18" fmla="*/ 495300 h 1095375"/>
              <a:gd name="connsiteX19" fmla="*/ 114300 w 1476375"/>
              <a:gd name="connsiteY19" fmla="*/ 561975 h 1095375"/>
              <a:gd name="connsiteX20" fmla="*/ 95250 w 1476375"/>
              <a:gd name="connsiteY20" fmla="*/ 590550 h 1095375"/>
              <a:gd name="connsiteX21" fmla="*/ 85725 w 1476375"/>
              <a:gd name="connsiteY21" fmla="*/ 619125 h 1095375"/>
              <a:gd name="connsiteX22" fmla="*/ 57150 w 1476375"/>
              <a:gd name="connsiteY22" fmla="*/ 657225 h 1095375"/>
              <a:gd name="connsiteX23" fmla="*/ 47625 w 1476375"/>
              <a:gd name="connsiteY23" fmla="*/ 685800 h 1095375"/>
              <a:gd name="connsiteX24" fmla="*/ 9525 w 1476375"/>
              <a:gd name="connsiteY24" fmla="*/ 762000 h 1095375"/>
              <a:gd name="connsiteX25" fmla="*/ 0 w 1476375"/>
              <a:gd name="connsiteY25" fmla="*/ 800100 h 1095375"/>
              <a:gd name="connsiteX26" fmla="*/ 9525 w 1476375"/>
              <a:gd name="connsiteY26" fmla="*/ 971550 h 1095375"/>
              <a:gd name="connsiteX27" fmla="*/ 38100 w 1476375"/>
              <a:gd name="connsiteY27" fmla="*/ 1000125 h 1095375"/>
              <a:gd name="connsiteX28" fmla="*/ 85725 w 1476375"/>
              <a:gd name="connsiteY28" fmla="*/ 1057275 h 1095375"/>
              <a:gd name="connsiteX29" fmla="*/ 114300 w 1476375"/>
              <a:gd name="connsiteY29" fmla="*/ 1076325 h 1095375"/>
              <a:gd name="connsiteX30" fmla="*/ 238125 w 1476375"/>
              <a:gd name="connsiteY30" fmla="*/ 1095375 h 1095375"/>
              <a:gd name="connsiteX31" fmla="*/ 333375 w 1476375"/>
              <a:gd name="connsiteY31" fmla="*/ 1085850 h 1095375"/>
              <a:gd name="connsiteX32" fmla="*/ 428625 w 1476375"/>
              <a:gd name="connsiteY32" fmla="*/ 1057275 h 1095375"/>
              <a:gd name="connsiteX33" fmla="*/ 457200 w 1476375"/>
              <a:gd name="connsiteY33" fmla="*/ 1047750 h 1095375"/>
              <a:gd name="connsiteX34" fmla="*/ 485775 w 1476375"/>
              <a:gd name="connsiteY34" fmla="*/ 1028700 h 1095375"/>
              <a:gd name="connsiteX35" fmla="*/ 542925 w 1476375"/>
              <a:gd name="connsiteY35" fmla="*/ 1019175 h 1095375"/>
              <a:gd name="connsiteX36" fmla="*/ 600075 w 1476375"/>
              <a:gd name="connsiteY36" fmla="*/ 1000125 h 1095375"/>
              <a:gd name="connsiteX37" fmla="*/ 628650 w 1476375"/>
              <a:gd name="connsiteY37" fmla="*/ 990600 h 1095375"/>
              <a:gd name="connsiteX38" fmla="*/ 704850 w 1476375"/>
              <a:gd name="connsiteY38" fmla="*/ 952500 h 1095375"/>
              <a:gd name="connsiteX39" fmla="*/ 742950 w 1476375"/>
              <a:gd name="connsiteY39" fmla="*/ 933450 h 1095375"/>
              <a:gd name="connsiteX40" fmla="*/ 771525 w 1476375"/>
              <a:gd name="connsiteY40" fmla="*/ 923925 h 1095375"/>
              <a:gd name="connsiteX41" fmla="*/ 809625 w 1476375"/>
              <a:gd name="connsiteY41" fmla="*/ 904875 h 1095375"/>
              <a:gd name="connsiteX42" fmla="*/ 857250 w 1476375"/>
              <a:gd name="connsiteY42" fmla="*/ 895350 h 1095375"/>
              <a:gd name="connsiteX43" fmla="*/ 914400 w 1476375"/>
              <a:gd name="connsiteY43" fmla="*/ 876300 h 1095375"/>
              <a:gd name="connsiteX44" fmla="*/ 1000125 w 1476375"/>
              <a:gd name="connsiteY44" fmla="*/ 857250 h 1095375"/>
              <a:gd name="connsiteX45" fmla="*/ 1085850 w 1476375"/>
              <a:gd name="connsiteY45" fmla="*/ 819150 h 1095375"/>
              <a:gd name="connsiteX46" fmla="*/ 1143000 w 1476375"/>
              <a:gd name="connsiteY46" fmla="*/ 790575 h 1095375"/>
              <a:gd name="connsiteX47" fmla="*/ 1190625 w 1476375"/>
              <a:gd name="connsiteY47" fmla="*/ 771525 h 1095375"/>
              <a:gd name="connsiteX48" fmla="*/ 1228725 w 1476375"/>
              <a:gd name="connsiteY48" fmla="*/ 742950 h 1095375"/>
              <a:gd name="connsiteX49" fmla="*/ 1295400 w 1476375"/>
              <a:gd name="connsiteY49" fmla="*/ 666750 h 1095375"/>
              <a:gd name="connsiteX50" fmla="*/ 1323975 w 1476375"/>
              <a:gd name="connsiteY50" fmla="*/ 609600 h 1095375"/>
              <a:gd name="connsiteX51" fmla="*/ 1352550 w 1476375"/>
              <a:gd name="connsiteY51" fmla="*/ 581025 h 1095375"/>
              <a:gd name="connsiteX52" fmla="*/ 1381125 w 1476375"/>
              <a:gd name="connsiteY52" fmla="*/ 514350 h 1095375"/>
              <a:gd name="connsiteX53" fmla="*/ 1400175 w 1476375"/>
              <a:gd name="connsiteY53" fmla="*/ 485775 h 1095375"/>
              <a:gd name="connsiteX54" fmla="*/ 1419225 w 1476375"/>
              <a:gd name="connsiteY54" fmla="*/ 419100 h 1095375"/>
              <a:gd name="connsiteX55" fmla="*/ 1438275 w 1476375"/>
              <a:gd name="connsiteY55" fmla="*/ 361950 h 1095375"/>
              <a:gd name="connsiteX56" fmla="*/ 1447800 w 1476375"/>
              <a:gd name="connsiteY56" fmla="*/ 323850 h 1095375"/>
              <a:gd name="connsiteX57" fmla="*/ 1466850 w 1476375"/>
              <a:gd name="connsiteY57" fmla="*/ 285750 h 1095375"/>
              <a:gd name="connsiteX58" fmla="*/ 1476375 w 1476375"/>
              <a:gd name="connsiteY58" fmla="*/ 257175 h 1095375"/>
              <a:gd name="connsiteX59" fmla="*/ 1466850 w 1476375"/>
              <a:gd name="connsiteY59" fmla="*/ 15240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76375" h="1095375">
                <a:moveTo>
                  <a:pt x="1019175" y="0"/>
                </a:moveTo>
                <a:cubicBezTo>
                  <a:pt x="1000505" y="3112"/>
                  <a:pt x="935320" y="13345"/>
                  <a:pt x="914400" y="19050"/>
                </a:cubicBezTo>
                <a:cubicBezTo>
                  <a:pt x="895027" y="24334"/>
                  <a:pt x="876731" y="33230"/>
                  <a:pt x="857250" y="38100"/>
                </a:cubicBezTo>
                <a:cubicBezTo>
                  <a:pt x="844550" y="41275"/>
                  <a:pt x="831689" y="43863"/>
                  <a:pt x="819150" y="47625"/>
                </a:cubicBezTo>
                <a:cubicBezTo>
                  <a:pt x="799916" y="53395"/>
                  <a:pt x="781481" y="61805"/>
                  <a:pt x="762000" y="66675"/>
                </a:cubicBezTo>
                <a:lnTo>
                  <a:pt x="723900" y="76200"/>
                </a:lnTo>
                <a:cubicBezTo>
                  <a:pt x="708025" y="85725"/>
                  <a:pt x="693554" y="98129"/>
                  <a:pt x="676275" y="104775"/>
                </a:cubicBezTo>
                <a:cubicBezTo>
                  <a:pt x="651838" y="114174"/>
                  <a:pt x="624913" y="115546"/>
                  <a:pt x="600075" y="123825"/>
                </a:cubicBezTo>
                <a:cubicBezTo>
                  <a:pt x="590550" y="127000"/>
                  <a:pt x="580314" y="128542"/>
                  <a:pt x="571500" y="133350"/>
                </a:cubicBezTo>
                <a:cubicBezTo>
                  <a:pt x="545204" y="147693"/>
                  <a:pt x="523716" y="171503"/>
                  <a:pt x="495300" y="180975"/>
                </a:cubicBezTo>
                <a:cubicBezTo>
                  <a:pt x="466661" y="190521"/>
                  <a:pt x="462769" y="189034"/>
                  <a:pt x="438150" y="209550"/>
                </a:cubicBezTo>
                <a:cubicBezTo>
                  <a:pt x="427802" y="218174"/>
                  <a:pt x="419923" y="229501"/>
                  <a:pt x="409575" y="238125"/>
                </a:cubicBezTo>
                <a:cubicBezTo>
                  <a:pt x="400781" y="245454"/>
                  <a:pt x="389556" y="249570"/>
                  <a:pt x="381000" y="257175"/>
                </a:cubicBezTo>
                <a:cubicBezTo>
                  <a:pt x="360864" y="275073"/>
                  <a:pt x="342900" y="295275"/>
                  <a:pt x="323850" y="314325"/>
                </a:cubicBezTo>
                <a:lnTo>
                  <a:pt x="266700" y="371475"/>
                </a:lnTo>
                <a:lnTo>
                  <a:pt x="238125" y="400050"/>
                </a:lnTo>
                <a:cubicBezTo>
                  <a:pt x="228600" y="409575"/>
                  <a:pt x="217632" y="417849"/>
                  <a:pt x="209550" y="428625"/>
                </a:cubicBezTo>
                <a:cubicBezTo>
                  <a:pt x="200025" y="441325"/>
                  <a:pt x="191306" y="454672"/>
                  <a:pt x="180975" y="466725"/>
                </a:cubicBezTo>
                <a:cubicBezTo>
                  <a:pt x="172209" y="476952"/>
                  <a:pt x="161024" y="484952"/>
                  <a:pt x="152400" y="495300"/>
                </a:cubicBezTo>
                <a:cubicBezTo>
                  <a:pt x="131303" y="520616"/>
                  <a:pt x="131239" y="532332"/>
                  <a:pt x="114300" y="561975"/>
                </a:cubicBezTo>
                <a:cubicBezTo>
                  <a:pt x="108620" y="571914"/>
                  <a:pt x="100370" y="580311"/>
                  <a:pt x="95250" y="590550"/>
                </a:cubicBezTo>
                <a:cubicBezTo>
                  <a:pt x="90760" y="599530"/>
                  <a:pt x="90706" y="610408"/>
                  <a:pt x="85725" y="619125"/>
                </a:cubicBezTo>
                <a:cubicBezTo>
                  <a:pt x="77849" y="632908"/>
                  <a:pt x="66675" y="644525"/>
                  <a:pt x="57150" y="657225"/>
                </a:cubicBezTo>
                <a:cubicBezTo>
                  <a:pt x="53975" y="666750"/>
                  <a:pt x="51780" y="676660"/>
                  <a:pt x="47625" y="685800"/>
                </a:cubicBezTo>
                <a:cubicBezTo>
                  <a:pt x="35874" y="711653"/>
                  <a:pt x="16413" y="734450"/>
                  <a:pt x="9525" y="762000"/>
                </a:cubicBezTo>
                <a:lnTo>
                  <a:pt x="0" y="800100"/>
                </a:lnTo>
                <a:cubicBezTo>
                  <a:pt x="3175" y="857250"/>
                  <a:pt x="-1185" y="915323"/>
                  <a:pt x="9525" y="971550"/>
                </a:cubicBezTo>
                <a:cubicBezTo>
                  <a:pt x="12045" y="984782"/>
                  <a:pt x="29476" y="989777"/>
                  <a:pt x="38100" y="1000125"/>
                </a:cubicBezTo>
                <a:cubicBezTo>
                  <a:pt x="72157" y="1040993"/>
                  <a:pt x="40189" y="1019329"/>
                  <a:pt x="85725" y="1057275"/>
                </a:cubicBezTo>
                <a:cubicBezTo>
                  <a:pt x="94519" y="1064604"/>
                  <a:pt x="103778" y="1071816"/>
                  <a:pt x="114300" y="1076325"/>
                </a:cubicBezTo>
                <a:cubicBezTo>
                  <a:pt x="143172" y="1088699"/>
                  <a:pt x="220916" y="1093463"/>
                  <a:pt x="238125" y="1095375"/>
                </a:cubicBezTo>
                <a:cubicBezTo>
                  <a:pt x="269875" y="1092200"/>
                  <a:pt x="301787" y="1090363"/>
                  <a:pt x="333375" y="1085850"/>
                </a:cubicBezTo>
                <a:cubicBezTo>
                  <a:pt x="358567" y="1082251"/>
                  <a:pt x="408739" y="1063904"/>
                  <a:pt x="428625" y="1057275"/>
                </a:cubicBezTo>
                <a:cubicBezTo>
                  <a:pt x="438150" y="1054100"/>
                  <a:pt x="448846" y="1053319"/>
                  <a:pt x="457200" y="1047750"/>
                </a:cubicBezTo>
                <a:cubicBezTo>
                  <a:pt x="466725" y="1041400"/>
                  <a:pt x="474915" y="1032320"/>
                  <a:pt x="485775" y="1028700"/>
                </a:cubicBezTo>
                <a:cubicBezTo>
                  <a:pt x="504097" y="1022593"/>
                  <a:pt x="524189" y="1023859"/>
                  <a:pt x="542925" y="1019175"/>
                </a:cubicBezTo>
                <a:cubicBezTo>
                  <a:pt x="562406" y="1014305"/>
                  <a:pt x="581025" y="1006475"/>
                  <a:pt x="600075" y="1000125"/>
                </a:cubicBezTo>
                <a:cubicBezTo>
                  <a:pt x="609600" y="996950"/>
                  <a:pt x="620296" y="996169"/>
                  <a:pt x="628650" y="990600"/>
                </a:cubicBezTo>
                <a:cubicBezTo>
                  <a:pt x="679252" y="956865"/>
                  <a:pt x="634945" y="983569"/>
                  <a:pt x="704850" y="952500"/>
                </a:cubicBezTo>
                <a:cubicBezTo>
                  <a:pt x="717825" y="946733"/>
                  <a:pt x="729899" y="939043"/>
                  <a:pt x="742950" y="933450"/>
                </a:cubicBezTo>
                <a:cubicBezTo>
                  <a:pt x="752178" y="929495"/>
                  <a:pt x="762297" y="927880"/>
                  <a:pt x="771525" y="923925"/>
                </a:cubicBezTo>
                <a:cubicBezTo>
                  <a:pt x="784576" y="918332"/>
                  <a:pt x="796155" y="909365"/>
                  <a:pt x="809625" y="904875"/>
                </a:cubicBezTo>
                <a:cubicBezTo>
                  <a:pt x="824984" y="899755"/>
                  <a:pt x="841631" y="899610"/>
                  <a:pt x="857250" y="895350"/>
                </a:cubicBezTo>
                <a:cubicBezTo>
                  <a:pt x="876623" y="890066"/>
                  <a:pt x="895166" y="882070"/>
                  <a:pt x="914400" y="876300"/>
                </a:cubicBezTo>
                <a:cubicBezTo>
                  <a:pt x="941303" y="868229"/>
                  <a:pt x="972934" y="862688"/>
                  <a:pt x="1000125" y="857250"/>
                </a:cubicBezTo>
                <a:cubicBezTo>
                  <a:pt x="1114116" y="800254"/>
                  <a:pt x="952071" y="879958"/>
                  <a:pt x="1085850" y="819150"/>
                </a:cubicBezTo>
                <a:cubicBezTo>
                  <a:pt x="1105239" y="810337"/>
                  <a:pt x="1123611" y="799388"/>
                  <a:pt x="1143000" y="790575"/>
                </a:cubicBezTo>
                <a:cubicBezTo>
                  <a:pt x="1158565" y="783500"/>
                  <a:pt x="1175679" y="779828"/>
                  <a:pt x="1190625" y="771525"/>
                </a:cubicBezTo>
                <a:cubicBezTo>
                  <a:pt x="1204502" y="763815"/>
                  <a:pt x="1216778" y="753404"/>
                  <a:pt x="1228725" y="742950"/>
                </a:cubicBezTo>
                <a:cubicBezTo>
                  <a:pt x="1264598" y="711561"/>
                  <a:pt x="1267939" y="703365"/>
                  <a:pt x="1295400" y="666750"/>
                </a:cubicBezTo>
                <a:cubicBezTo>
                  <a:pt x="1304946" y="638111"/>
                  <a:pt x="1303459" y="634219"/>
                  <a:pt x="1323975" y="609600"/>
                </a:cubicBezTo>
                <a:cubicBezTo>
                  <a:pt x="1332599" y="599252"/>
                  <a:pt x="1344720" y="591986"/>
                  <a:pt x="1352550" y="581025"/>
                </a:cubicBezTo>
                <a:cubicBezTo>
                  <a:pt x="1385584" y="534777"/>
                  <a:pt x="1360397" y="555807"/>
                  <a:pt x="1381125" y="514350"/>
                </a:cubicBezTo>
                <a:cubicBezTo>
                  <a:pt x="1386245" y="504111"/>
                  <a:pt x="1395055" y="496014"/>
                  <a:pt x="1400175" y="485775"/>
                </a:cubicBezTo>
                <a:cubicBezTo>
                  <a:pt x="1408178" y="469770"/>
                  <a:pt x="1414647" y="434359"/>
                  <a:pt x="1419225" y="419100"/>
                </a:cubicBezTo>
                <a:cubicBezTo>
                  <a:pt x="1424995" y="399866"/>
                  <a:pt x="1433405" y="381431"/>
                  <a:pt x="1438275" y="361950"/>
                </a:cubicBezTo>
                <a:cubicBezTo>
                  <a:pt x="1441450" y="349250"/>
                  <a:pt x="1443203" y="336107"/>
                  <a:pt x="1447800" y="323850"/>
                </a:cubicBezTo>
                <a:cubicBezTo>
                  <a:pt x="1452786" y="310555"/>
                  <a:pt x="1461257" y="298801"/>
                  <a:pt x="1466850" y="285750"/>
                </a:cubicBezTo>
                <a:cubicBezTo>
                  <a:pt x="1470805" y="276522"/>
                  <a:pt x="1473200" y="266700"/>
                  <a:pt x="1476375" y="257175"/>
                </a:cubicBezTo>
                <a:cubicBezTo>
                  <a:pt x="1465669" y="171524"/>
                  <a:pt x="1466850" y="206573"/>
                  <a:pt x="1466850" y="1524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1258813" y="4050513"/>
            <a:ext cx="0" cy="419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/>
          <p:cNvCxnSpPr/>
          <p:nvPr/>
        </p:nvCxnSpPr>
        <p:spPr bwMode="auto">
          <a:xfrm>
            <a:off x="1532334" y="4055826"/>
            <a:ext cx="0" cy="419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2539925" y="4050513"/>
            <a:ext cx="0" cy="419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2266925" y="4050513"/>
            <a:ext cx="0" cy="419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3347045" y="2060566"/>
            <a:ext cx="0" cy="7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 bwMode="auto">
          <a:xfrm>
            <a:off x="3214104" y="3454032"/>
            <a:ext cx="888516" cy="2984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i="1" dirty="0" smtClean="0">
                <a:solidFill>
                  <a:schemeClr val="accent3">
                    <a:lumMod val="75000"/>
                  </a:schemeClr>
                </a:solidFill>
              </a:rPr>
              <a:t>Key Code</a:t>
            </a:r>
            <a:endParaRPr kumimoji="0" lang="ko-KR" altLang="en-US" sz="12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347045" y="2161024"/>
            <a:ext cx="3024336" cy="361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i="1" dirty="0" smtClean="0">
                <a:solidFill>
                  <a:schemeClr val="accent3">
                    <a:lumMod val="75000"/>
                  </a:schemeClr>
                </a:solidFill>
              </a:rPr>
              <a:t>표준화된 </a:t>
            </a:r>
            <a:r>
              <a:rPr lang="en-US" altLang="ko-KR" sz="1200" i="1" dirty="0" smtClean="0">
                <a:solidFill>
                  <a:schemeClr val="accent3">
                    <a:lumMod val="75000"/>
                  </a:schemeClr>
                </a:solidFill>
              </a:rPr>
              <a:t>Character Code – ASCII, UTF-8</a:t>
            </a:r>
            <a:endParaRPr kumimoji="0" lang="ko-KR" altLang="en-US" sz="12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09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Character – Human Readable Form</a:t>
            </a:r>
          </a:p>
          <a:p>
            <a:pPr lvl="2"/>
            <a:r>
              <a:rPr lang="en-US" altLang="ko-KR" dirty="0" smtClean="0"/>
              <a:t>Alphabet</a:t>
            </a:r>
          </a:p>
          <a:p>
            <a:pPr lvl="2"/>
            <a:r>
              <a:rPr lang="en-US" altLang="ko-KR" dirty="0" smtClean="0"/>
              <a:t>Numeric</a:t>
            </a:r>
          </a:p>
          <a:p>
            <a:pPr lvl="2"/>
            <a:r>
              <a:rPr lang="en-US" altLang="ko-KR" dirty="0" smtClean="0"/>
              <a:t>Special Characters</a:t>
            </a:r>
          </a:p>
          <a:p>
            <a:pPr lvl="1"/>
            <a:r>
              <a:rPr lang="en-US" altLang="ko-KR" dirty="0" smtClean="0"/>
              <a:t>Control – </a:t>
            </a:r>
            <a:r>
              <a:rPr lang="ko-KR" altLang="en-US" dirty="0" smtClean="0"/>
              <a:t>제어용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LF - Line Feed</a:t>
            </a:r>
          </a:p>
          <a:p>
            <a:pPr lvl="2"/>
            <a:r>
              <a:rPr lang="en-US" altLang="ko-KR" dirty="0" smtClean="0"/>
              <a:t>CR - Carriage Return</a:t>
            </a:r>
          </a:p>
          <a:p>
            <a:pPr lvl="2"/>
            <a:r>
              <a:rPr lang="en-US" altLang="ko-KR" dirty="0" smtClean="0"/>
              <a:t>EOT – End of Text                         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While(Conditional Expression) { 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초기 조건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While(</a:t>
            </a:r>
            <a:r>
              <a:rPr lang="ko-KR" altLang="en-US" dirty="0" smtClean="0"/>
              <a:t>반복 지속 조건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수행 업무</a:t>
            </a:r>
            <a:endParaRPr lang="en-US" altLang="ko-KR" smtClean="0"/>
          </a:p>
          <a:p>
            <a:pPr lvl="2"/>
            <a:r>
              <a:rPr lang="ko-KR" altLang="en-US" smtClean="0"/>
              <a:t>상태 </a:t>
            </a:r>
            <a:r>
              <a:rPr lang="ko-KR" altLang="en-US" dirty="0" smtClean="0"/>
              <a:t>변화 문장</a:t>
            </a:r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8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3/27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복습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Keyboard</a:t>
            </a:r>
            <a:r>
              <a:rPr lang="ko-KR" altLang="en-US" dirty="0" smtClean="0"/>
              <a:t>에서 데이터 입력 및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변형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while, for</a:t>
            </a:r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smtClean="0"/>
              <a:t>컴퓨터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CPU,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실행 시나리오</a:t>
            </a:r>
            <a:endParaRPr lang="en-US" altLang="ko-KR" dirty="0" smtClean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smtClean="0"/>
              <a:t>아스키코드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조사</a:t>
            </a:r>
            <a:endParaRPr lang="en-US" altLang="ko-KR" dirty="0" smtClean="0"/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en-US" altLang="ko-KR" dirty="0" smtClean="0"/>
              <a:t>Hello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571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프로그래머가 작성한 프로그램을 실행하는 기계</a:t>
            </a:r>
            <a:endParaRPr lang="en-US" altLang="ko-KR" dirty="0" smtClean="0"/>
          </a:p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실행할 명령의 집합</a:t>
            </a:r>
            <a:endParaRPr lang="en-US" altLang="ko-KR" dirty="0" smtClean="0"/>
          </a:p>
          <a:p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실행중인 프로그램</a:t>
            </a:r>
            <a:endParaRPr lang="en-US" altLang="ko-KR" dirty="0" smtClean="0"/>
          </a:p>
          <a:p>
            <a:r>
              <a:rPr lang="ko-KR" altLang="en-US" dirty="0" smtClean="0"/>
              <a:t>프로그램의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흐름의 제어 </a:t>
            </a:r>
            <a:r>
              <a:rPr lang="en-US" altLang="ko-KR" dirty="0" smtClean="0"/>
              <a:t>(Flow of Control)</a:t>
            </a:r>
          </a:p>
          <a:p>
            <a:pPr lvl="1"/>
            <a:r>
              <a:rPr lang="ko-KR" altLang="en-US" dirty="0" smtClean="0"/>
              <a:t>주변장치 들의 제어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Keyboard, Monitor, Secondary Storage</a:t>
            </a:r>
          </a:p>
          <a:p>
            <a:pPr lvl="2"/>
            <a:r>
              <a:rPr lang="en-US" altLang="ko-KR" dirty="0" smtClean="0"/>
              <a:t>CD-ROM, Camera, Mic, Speaker, ….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Java Program</a:t>
            </a:r>
          </a:p>
          <a:p>
            <a:pPr lvl="1"/>
            <a:r>
              <a:rPr lang="en-US" altLang="ko-KR" dirty="0" err="1" smtClean="0"/>
              <a:t>System.out.println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System.in.read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Memory Allocation</a:t>
            </a:r>
          </a:p>
          <a:p>
            <a:pPr lvl="2"/>
            <a:r>
              <a:rPr lang="en-US" altLang="ko-KR" dirty="0" smtClean="0"/>
              <a:t>Data-Type Variable-Name;</a:t>
            </a:r>
          </a:p>
          <a:p>
            <a:pPr lvl="1"/>
            <a:r>
              <a:rPr lang="en-US" altLang="ko-KR" dirty="0" smtClean="0"/>
              <a:t>Data-Type</a:t>
            </a:r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har,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Flow-Of-Control</a:t>
            </a:r>
          </a:p>
          <a:p>
            <a:pPr lvl="2"/>
            <a:r>
              <a:rPr lang="en-US" altLang="ko-KR" dirty="0" smtClean="0"/>
              <a:t>Selection</a:t>
            </a:r>
          </a:p>
          <a:p>
            <a:pPr lvl="2"/>
            <a:r>
              <a:rPr lang="en-US" altLang="ko-KR" dirty="0" smtClean="0"/>
              <a:t>Iteration</a:t>
            </a:r>
          </a:p>
          <a:p>
            <a:pPr lvl="2"/>
            <a:r>
              <a:rPr lang="en-US" altLang="ko-KR" dirty="0" smtClean="0"/>
              <a:t>Sequence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42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3/29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while, for</a:t>
            </a:r>
          </a:p>
          <a:p>
            <a:pPr lvl="1"/>
            <a:r>
              <a:rPr lang="en-US" altLang="ko-KR" dirty="0" smtClean="0"/>
              <a:t>Keyboard</a:t>
            </a:r>
            <a:r>
              <a:rPr lang="ko-KR" altLang="en-US" dirty="0" smtClean="0"/>
              <a:t>에서 데이터 입력 및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변형</a:t>
            </a:r>
            <a:endParaRPr lang="en-US" altLang="ko-KR" dirty="0" smtClean="0"/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smtClean="0"/>
              <a:t>컴퓨터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CPU,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실행 시나리오</a:t>
            </a:r>
            <a:endParaRPr lang="en-US" altLang="ko-KR" dirty="0" smtClean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smtClean="0"/>
              <a:t>아스키코드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조사</a:t>
            </a:r>
            <a:endParaRPr lang="en-US" altLang="ko-KR" dirty="0" smtClean="0"/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en-US" altLang="ko-KR" dirty="0" smtClean="0"/>
              <a:t>Hello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855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en-US" altLang="ko-KR" dirty="0" smtClean="0"/>
              <a:t>Agile Process</a:t>
            </a:r>
            <a:r>
              <a:rPr lang="ko-KR" altLang="en-US" dirty="0" smtClean="0"/>
              <a:t>를 적용 해서 수업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] 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특정 주제에 대한 이론 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결론</a:t>
            </a:r>
            <a:endParaRPr lang="en-US" altLang="ko-KR" dirty="0" smtClean="0"/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smtClean="0"/>
              <a:t>대학 </a:t>
            </a:r>
            <a:r>
              <a:rPr lang="ko-KR" altLang="en-US" dirty="0" err="1" smtClean="0"/>
              <a:t>비젼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 태도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Scrum Meeting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345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언어의 문법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r>
              <a:rPr lang="en-US" altLang="ko-KR" dirty="0" smtClean="0"/>
              <a:t>(Statement)</a:t>
            </a:r>
          </a:p>
          <a:p>
            <a:pPr lvl="1"/>
            <a:r>
              <a:rPr lang="ko-KR" altLang="en-US" dirty="0" smtClean="0"/>
              <a:t>정의 </a:t>
            </a:r>
            <a:r>
              <a:rPr lang="en-US" altLang="ko-KR" dirty="0" smtClean="0"/>
              <a:t>(Declaration)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A, B, C;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메모리 공간을 확보하고 이름을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라고 지칭한다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계산 </a:t>
            </a:r>
            <a:r>
              <a:rPr lang="en-US" altLang="ko-KR" dirty="0" smtClean="0"/>
              <a:t>(Computation)</a:t>
            </a:r>
          </a:p>
          <a:p>
            <a:pPr lvl="2"/>
            <a:r>
              <a:rPr lang="en-US" altLang="ko-KR" dirty="0" smtClean="0"/>
              <a:t>A = B+C;</a:t>
            </a:r>
          </a:p>
          <a:p>
            <a:pPr lvl="3"/>
            <a:r>
              <a:rPr lang="en-US" altLang="ko-KR" dirty="0" smtClean="0"/>
              <a:t>A.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= B.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Bool = A&gt;B</a:t>
            </a:r>
          </a:p>
          <a:p>
            <a:pPr lvl="1"/>
            <a:r>
              <a:rPr lang="ko-KR" altLang="en-US" dirty="0" smtClean="0"/>
              <a:t>주변기기 제어 </a:t>
            </a:r>
            <a:r>
              <a:rPr lang="en-US" altLang="ko-KR" dirty="0" smtClean="0"/>
              <a:t>(Device Control)</a:t>
            </a:r>
          </a:p>
          <a:p>
            <a:pPr lvl="2"/>
            <a:r>
              <a:rPr lang="en-US" altLang="ko-KR" dirty="0" smtClean="0"/>
              <a:t>A=</a:t>
            </a:r>
            <a:r>
              <a:rPr lang="en-US" altLang="ko-KR" dirty="0" err="1" smtClean="0"/>
              <a:t>System.in.read</a:t>
            </a:r>
            <a:r>
              <a:rPr lang="en-US" altLang="ko-KR" dirty="0" smtClean="0"/>
              <a:t>();</a:t>
            </a:r>
          </a:p>
          <a:p>
            <a:pPr lvl="2"/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”);</a:t>
            </a:r>
          </a:p>
          <a:p>
            <a:pPr lvl="1"/>
            <a:r>
              <a:rPr lang="ko-KR" altLang="en-US" dirty="0" smtClean="0"/>
              <a:t>흐름의 제어 </a:t>
            </a:r>
            <a:r>
              <a:rPr lang="en-US" altLang="ko-KR" dirty="0" smtClean="0"/>
              <a:t>(Flow of Control)</a:t>
            </a:r>
          </a:p>
          <a:p>
            <a:pPr lvl="2"/>
            <a:r>
              <a:rPr lang="ko-KR" altLang="en-US" dirty="0" smtClean="0"/>
              <a:t>순차적 </a:t>
            </a:r>
            <a:r>
              <a:rPr lang="en-US" altLang="ko-KR" dirty="0" smtClean="0"/>
              <a:t>(Sequence) : Default</a:t>
            </a:r>
          </a:p>
          <a:p>
            <a:pPr lvl="2"/>
            <a:r>
              <a:rPr lang="ko-KR" altLang="en-US" dirty="0" smtClean="0"/>
              <a:t>선택 </a:t>
            </a:r>
            <a:r>
              <a:rPr lang="en-US" altLang="ko-KR" dirty="0" smtClean="0"/>
              <a:t>(Selection): if</a:t>
            </a:r>
          </a:p>
          <a:p>
            <a:pPr lvl="2"/>
            <a:r>
              <a:rPr lang="ko-KR" altLang="en-US" dirty="0" smtClean="0"/>
              <a:t>반복 </a:t>
            </a:r>
            <a:r>
              <a:rPr lang="en-US" altLang="ko-KR" dirty="0" smtClean="0"/>
              <a:t>(Iteration): while, for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문장의 명령어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객체이름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동사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부사</a:t>
            </a:r>
            <a:r>
              <a:rPr lang="en-US" altLang="ko-KR" dirty="0" smtClean="0"/>
              <a:t>*);</a:t>
            </a:r>
          </a:p>
          <a:p>
            <a:pPr lvl="1"/>
            <a:r>
              <a:rPr lang="en-US" altLang="ko-KR" dirty="0"/>
              <a:t>A=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r>
              <a:rPr lang="ko-KR" altLang="en-US" dirty="0" err="1" smtClean="0"/>
              <a:t>복합문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    ….. }</a:t>
            </a:r>
          </a:p>
          <a:p>
            <a:pPr lvl="1"/>
            <a:r>
              <a:rPr lang="en-US" altLang="ko-KR" dirty="0" smtClean="0"/>
              <a:t>A&gt;B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동안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문장들을 실행하라</a:t>
            </a:r>
            <a:r>
              <a:rPr lang="en-US" altLang="ko-KR" dirty="0" smtClean="0"/>
              <a:t>.</a:t>
            </a:r>
          </a:p>
          <a:p>
            <a:pPr marL="442913" lvl="2" indent="0">
              <a:buNone/>
            </a:pPr>
            <a:r>
              <a:rPr lang="en-US" altLang="ko-KR" dirty="0" smtClean="0"/>
              <a:t>While(A&gt;B) {</a:t>
            </a:r>
          </a:p>
          <a:p>
            <a:pPr marL="442913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 a = </a:t>
            </a:r>
            <a:r>
              <a:rPr lang="en-US" altLang="ko-KR" dirty="0" err="1"/>
              <a:t>b+c</a:t>
            </a:r>
            <a:r>
              <a:rPr lang="en-US" altLang="ko-KR" dirty="0" smtClean="0"/>
              <a:t>;</a:t>
            </a:r>
          </a:p>
          <a:p>
            <a:pPr marL="442913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a </a:t>
            </a:r>
            <a:r>
              <a:rPr lang="en-US" altLang="ko-KR" dirty="0"/>
              <a:t>= </a:t>
            </a:r>
            <a:r>
              <a:rPr lang="en-US" altLang="ko-KR" dirty="0" err="1"/>
              <a:t>b+c</a:t>
            </a:r>
            <a:r>
              <a:rPr lang="en-US" altLang="ko-KR" dirty="0" smtClean="0"/>
              <a:t>;</a:t>
            </a:r>
          </a:p>
          <a:p>
            <a:pPr marL="442913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a </a:t>
            </a:r>
            <a:r>
              <a:rPr lang="en-US" altLang="ko-KR" dirty="0"/>
              <a:t>= </a:t>
            </a:r>
            <a:r>
              <a:rPr lang="en-US" altLang="ko-KR" dirty="0" err="1"/>
              <a:t>b+c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pPr marL="442913" lvl="2" indent="0">
              <a:buNone/>
            </a:pPr>
            <a:r>
              <a:rPr lang="en-US" altLang="ko-KR" dirty="0" smtClean="0"/>
              <a:t>}</a:t>
            </a:r>
          </a:p>
          <a:p>
            <a:pPr marL="442913" lvl="2" indent="0">
              <a:buNone/>
            </a:pPr>
            <a:r>
              <a:rPr lang="en-US" altLang="ko-KR" dirty="0" smtClean="0"/>
              <a:t>While(A&gt;B)</a:t>
            </a:r>
          </a:p>
          <a:p>
            <a:pPr marL="442913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 = </a:t>
            </a:r>
            <a:r>
              <a:rPr lang="en-US" altLang="ko-KR" dirty="0" err="1" smtClean="0"/>
              <a:t>b+c</a:t>
            </a:r>
            <a:r>
              <a:rPr lang="en-US" altLang="ko-KR" dirty="0" smtClean="0"/>
              <a:t>;</a:t>
            </a:r>
          </a:p>
          <a:p>
            <a:pPr marL="371475" indent="-285750"/>
            <a:r>
              <a:rPr lang="en-US" altLang="ko-KR" dirty="0" smtClean="0"/>
              <a:t>1,2,3,4,5,6,7,8,9,a,b,c,d,e,f</a:t>
            </a:r>
          </a:p>
          <a:p>
            <a:pPr marL="371475" indent="-285750"/>
            <a:r>
              <a:rPr lang="en-US" altLang="ko-KR" dirty="0" smtClean="0"/>
              <a:t>10,11,                                    1f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25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4/3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계산기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더하기</a:t>
            </a:r>
            <a:endParaRPr lang="en-US" altLang="ko-KR" dirty="0" smtClean="0"/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while, for</a:t>
            </a:r>
          </a:p>
          <a:p>
            <a:pPr lvl="1"/>
            <a:r>
              <a:rPr lang="en-US" altLang="ko-KR" dirty="0"/>
              <a:t>Keyboard</a:t>
            </a:r>
            <a:r>
              <a:rPr lang="ko-KR" altLang="en-US" dirty="0"/>
              <a:t>에서 데이터 입력 및 </a:t>
            </a:r>
            <a:r>
              <a:rPr lang="en-US" altLang="ko-KR" dirty="0" err="1"/>
              <a:t>int</a:t>
            </a:r>
            <a:r>
              <a:rPr lang="ko-KR" altLang="en-US" dirty="0"/>
              <a:t>로 </a:t>
            </a:r>
            <a:r>
              <a:rPr lang="ko-KR" altLang="en-US" dirty="0" smtClean="0"/>
              <a:t>변형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CPU,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실행 시나리오</a:t>
            </a:r>
            <a:endParaRPr lang="en-US" altLang="ko-KR" dirty="0" smtClean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smtClean="0"/>
              <a:t>아스키코드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조사</a:t>
            </a:r>
            <a:endParaRPr lang="en-US" altLang="ko-KR" dirty="0" smtClean="0"/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pPr lvl="2"/>
            <a:r>
              <a:rPr lang="en-US" altLang="ko-KR" dirty="0" smtClean="0"/>
              <a:t>Hello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26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더하기 시나리오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저장장소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작업 시나리오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아래사항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</a:t>
            </a:r>
            <a:endParaRPr lang="en-US" altLang="ko-KR" dirty="0"/>
          </a:p>
          <a:p>
            <a:pPr lvl="3"/>
            <a:r>
              <a:rPr lang="ko-KR" altLang="en-US" dirty="0" smtClean="0"/>
              <a:t>연산자</a:t>
            </a:r>
            <a:r>
              <a:rPr lang="en-US" altLang="ko-KR" dirty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코드형태</a:t>
            </a:r>
            <a:r>
              <a:rPr lang="en-US" altLang="ko-KR" dirty="0" smtClean="0"/>
              <a:t>(ASCII, UTF-8, 16, ….)</a:t>
            </a:r>
          </a:p>
          <a:p>
            <a:pPr lvl="2"/>
            <a:r>
              <a:rPr lang="ko-KR" altLang="en-US" dirty="0" smtClean="0"/>
              <a:t>계산기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코드를 계산 가능한 숫자로 변환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</a:t>
            </a:r>
          </a:p>
          <a:p>
            <a:pPr lvl="3"/>
            <a:r>
              <a:rPr lang="ko-KR" altLang="en-US" dirty="0" smtClean="0"/>
              <a:t>연산자에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원하는 계산을 수행</a:t>
            </a:r>
            <a:endParaRPr lang="en-US" altLang="ko-KR" dirty="0"/>
          </a:p>
          <a:p>
            <a:pPr lvl="2"/>
            <a:r>
              <a:rPr lang="ko-KR" altLang="en-US" dirty="0" smtClean="0"/>
              <a:t>내부 결과를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내부 결과를 코드로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모니터에 표시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871410" y="2008212"/>
            <a:ext cx="1368152" cy="39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 err="1" smtClean="0"/>
              <a:t>입력연산자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40891" y="2008212"/>
            <a:ext cx="1368152" cy="39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 err="1" smtClean="0"/>
              <a:t>입력연산자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7024" y="2008212"/>
            <a:ext cx="1368152" cy="39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 smtClean="0"/>
              <a:t>결과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93543" y="2008212"/>
            <a:ext cx="1368152" cy="3928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b="1" i="1" dirty="0" smtClean="0"/>
              <a:t>코드</a:t>
            </a:r>
            <a:endParaRPr lang="ko-KR" altLang="en-US" sz="16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71410" y="4023901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 err="1" smtClean="0"/>
              <a:t>내부연산자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40891" y="4023901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 err="1" smtClean="0"/>
              <a:t>내부연산자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8" name="아래쪽 화살표 17"/>
          <p:cNvSpPr/>
          <p:nvPr/>
        </p:nvSpPr>
        <p:spPr bwMode="auto">
          <a:xfrm>
            <a:off x="6419876" y="2679983"/>
            <a:ext cx="504056" cy="8121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7765576" y="2679983"/>
            <a:ext cx="504056" cy="8121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00906" y="4321037"/>
            <a:ext cx="1368152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b="1" i="1" dirty="0" smtClean="0"/>
              <a:t>값</a:t>
            </a:r>
            <a:r>
              <a:rPr lang="en-US" altLang="ko-KR" sz="1600" b="1" i="1" dirty="0" smtClean="0"/>
              <a:t>-2</a:t>
            </a:r>
            <a:r>
              <a:rPr lang="ko-KR" altLang="en-US" sz="1600" b="1" i="1" dirty="0" smtClean="0"/>
              <a:t>진법</a:t>
            </a:r>
            <a:endParaRPr lang="ko-KR" altLang="en-US" sz="16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14387" y="4671973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 smtClean="0"/>
              <a:t>내부 결과</a:t>
            </a:r>
            <a:endParaRPr lang="ko-KR" altLang="en-US" sz="1400" dirty="0"/>
          </a:p>
        </p:txBody>
      </p:sp>
      <p:sp>
        <p:nvSpPr>
          <p:cNvPr id="22" name="위쪽 화살표 21"/>
          <p:cNvSpPr/>
          <p:nvPr/>
        </p:nvSpPr>
        <p:spPr bwMode="auto">
          <a:xfrm>
            <a:off x="4750521" y="2679983"/>
            <a:ext cx="504056" cy="1248670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5149007" y="1916124"/>
            <a:ext cx="2669722" cy="3764496"/>
          </a:xfrm>
          <a:custGeom>
            <a:avLst/>
            <a:gdLst>
              <a:gd name="connsiteX0" fmla="*/ 1054100 w 2669722"/>
              <a:gd name="connsiteY0" fmla="*/ 0 h 4699000"/>
              <a:gd name="connsiteX1" fmla="*/ 1117600 w 2669722"/>
              <a:gd name="connsiteY1" fmla="*/ 38100 h 4699000"/>
              <a:gd name="connsiteX2" fmla="*/ 1181100 w 2669722"/>
              <a:gd name="connsiteY2" fmla="*/ 114300 h 4699000"/>
              <a:gd name="connsiteX3" fmla="*/ 1231900 w 2669722"/>
              <a:gd name="connsiteY3" fmla="*/ 241300 h 4699000"/>
              <a:gd name="connsiteX4" fmla="*/ 1244600 w 2669722"/>
              <a:gd name="connsiteY4" fmla="*/ 292100 h 4699000"/>
              <a:gd name="connsiteX5" fmla="*/ 1270000 w 2669722"/>
              <a:gd name="connsiteY5" fmla="*/ 330200 h 4699000"/>
              <a:gd name="connsiteX6" fmla="*/ 1295400 w 2669722"/>
              <a:gd name="connsiteY6" fmla="*/ 431800 h 4699000"/>
              <a:gd name="connsiteX7" fmla="*/ 1308100 w 2669722"/>
              <a:gd name="connsiteY7" fmla="*/ 508000 h 4699000"/>
              <a:gd name="connsiteX8" fmla="*/ 1295400 w 2669722"/>
              <a:gd name="connsiteY8" fmla="*/ 1193800 h 4699000"/>
              <a:gd name="connsiteX9" fmla="*/ 1282700 w 2669722"/>
              <a:gd name="connsiteY9" fmla="*/ 1295400 h 4699000"/>
              <a:gd name="connsiteX10" fmla="*/ 1257300 w 2669722"/>
              <a:gd name="connsiteY10" fmla="*/ 1485900 h 4699000"/>
              <a:gd name="connsiteX11" fmla="*/ 1244600 w 2669722"/>
              <a:gd name="connsiteY11" fmla="*/ 1727200 h 4699000"/>
              <a:gd name="connsiteX12" fmla="*/ 1219200 w 2669722"/>
              <a:gd name="connsiteY12" fmla="*/ 1968500 h 4699000"/>
              <a:gd name="connsiteX13" fmla="*/ 1206500 w 2669722"/>
              <a:gd name="connsiteY13" fmla="*/ 2120900 h 4699000"/>
              <a:gd name="connsiteX14" fmla="*/ 1231900 w 2669722"/>
              <a:gd name="connsiteY14" fmla="*/ 2603500 h 4699000"/>
              <a:gd name="connsiteX15" fmla="*/ 1244600 w 2669722"/>
              <a:gd name="connsiteY15" fmla="*/ 2654300 h 4699000"/>
              <a:gd name="connsiteX16" fmla="*/ 1257300 w 2669722"/>
              <a:gd name="connsiteY16" fmla="*/ 2743200 h 4699000"/>
              <a:gd name="connsiteX17" fmla="*/ 1295400 w 2669722"/>
              <a:gd name="connsiteY17" fmla="*/ 2832100 h 4699000"/>
              <a:gd name="connsiteX18" fmla="*/ 1308100 w 2669722"/>
              <a:gd name="connsiteY18" fmla="*/ 2882900 h 4699000"/>
              <a:gd name="connsiteX19" fmla="*/ 1333500 w 2669722"/>
              <a:gd name="connsiteY19" fmla="*/ 2946400 h 4699000"/>
              <a:gd name="connsiteX20" fmla="*/ 1358900 w 2669722"/>
              <a:gd name="connsiteY20" fmla="*/ 3073400 h 4699000"/>
              <a:gd name="connsiteX21" fmla="*/ 1409700 w 2669722"/>
              <a:gd name="connsiteY21" fmla="*/ 3213100 h 4699000"/>
              <a:gd name="connsiteX22" fmla="*/ 1485900 w 2669722"/>
              <a:gd name="connsiteY22" fmla="*/ 3251200 h 4699000"/>
              <a:gd name="connsiteX23" fmla="*/ 1536700 w 2669722"/>
              <a:gd name="connsiteY23" fmla="*/ 3225800 h 4699000"/>
              <a:gd name="connsiteX24" fmla="*/ 1562100 w 2669722"/>
              <a:gd name="connsiteY24" fmla="*/ 3162300 h 4699000"/>
              <a:gd name="connsiteX25" fmla="*/ 1587500 w 2669722"/>
              <a:gd name="connsiteY25" fmla="*/ 3124200 h 4699000"/>
              <a:gd name="connsiteX26" fmla="*/ 1612900 w 2669722"/>
              <a:gd name="connsiteY26" fmla="*/ 3060700 h 4699000"/>
              <a:gd name="connsiteX27" fmla="*/ 1638300 w 2669722"/>
              <a:gd name="connsiteY27" fmla="*/ 2984500 h 4699000"/>
              <a:gd name="connsiteX28" fmla="*/ 1663700 w 2669722"/>
              <a:gd name="connsiteY28" fmla="*/ 2933700 h 4699000"/>
              <a:gd name="connsiteX29" fmla="*/ 1701800 w 2669722"/>
              <a:gd name="connsiteY29" fmla="*/ 1841500 h 4699000"/>
              <a:gd name="connsiteX30" fmla="*/ 1714500 w 2669722"/>
              <a:gd name="connsiteY30" fmla="*/ 1752600 h 4699000"/>
              <a:gd name="connsiteX31" fmla="*/ 1739900 w 2669722"/>
              <a:gd name="connsiteY31" fmla="*/ 1524000 h 4699000"/>
              <a:gd name="connsiteX32" fmla="*/ 1752600 w 2669722"/>
              <a:gd name="connsiteY32" fmla="*/ 1460500 h 4699000"/>
              <a:gd name="connsiteX33" fmla="*/ 1778000 w 2669722"/>
              <a:gd name="connsiteY33" fmla="*/ 1270000 h 4699000"/>
              <a:gd name="connsiteX34" fmla="*/ 1790700 w 2669722"/>
              <a:gd name="connsiteY34" fmla="*/ 990600 h 4699000"/>
              <a:gd name="connsiteX35" fmla="*/ 1816100 w 2669722"/>
              <a:gd name="connsiteY35" fmla="*/ 800100 h 4699000"/>
              <a:gd name="connsiteX36" fmla="*/ 1828800 w 2669722"/>
              <a:gd name="connsiteY36" fmla="*/ 698500 h 4699000"/>
              <a:gd name="connsiteX37" fmla="*/ 1854200 w 2669722"/>
              <a:gd name="connsiteY37" fmla="*/ 622300 h 4699000"/>
              <a:gd name="connsiteX38" fmla="*/ 1879600 w 2669722"/>
              <a:gd name="connsiteY38" fmla="*/ 457200 h 4699000"/>
              <a:gd name="connsiteX39" fmla="*/ 1892300 w 2669722"/>
              <a:gd name="connsiteY39" fmla="*/ 419100 h 4699000"/>
              <a:gd name="connsiteX40" fmla="*/ 1905000 w 2669722"/>
              <a:gd name="connsiteY40" fmla="*/ 368300 h 4699000"/>
              <a:gd name="connsiteX41" fmla="*/ 1955800 w 2669722"/>
              <a:gd name="connsiteY41" fmla="*/ 266700 h 4699000"/>
              <a:gd name="connsiteX42" fmla="*/ 1993900 w 2669722"/>
              <a:gd name="connsiteY42" fmla="*/ 177800 h 4699000"/>
              <a:gd name="connsiteX43" fmla="*/ 2070100 w 2669722"/>
              <a:gd name="connsiteY43" fmla="*/ 114300 h 4699000"/>
              <a:gd name="connsiteX44" fmla="*/ 2235200 w 2669722"/>
              <a:gd name="connsiteY44" fmla="*/ 50800 h 4699000"/>
              <a:gd name="connsiteX45" fmla="*/ 2362200 w 2669722"/>
              <a:gd name="connsiteY45" fmla="*/ 76200 h 4699000"/>
              <a:gd name="connsiteX46" fmla="*/ 2400300 w 2669722"/>
              <a:gd name="connsiteY46" fmla="*/ 88900 h 4699000"/>
              <a:gd name="connsiteX47" fmla="*/ 2476500 w 2669722"/>
              <a:gd name="connsiteY47" fmla="*/ 203200 h 4699000"/>
              <a:gd name="connsiteX48" fmla="*/ 2489200 w 2669722"/>
              <a:gd name="connsiteY48" fmla="*/ 254000 h 4699000"/>
              <a:gd name="connsiteX49" fmla="*/ 2514600 w 2669722"/>
              <a:gd name="connsiteY49" fmla="*/ 292100 h 4699000"/>
              <a:gd name="connsiteX50" fmla="*/ 2552700 w 2669722"/>
              <a:gd name="connsiteY50" fmla="*/ 393700 h 4699000"/>
              <a:gd name="connsiteX51" fmla="*/ 2578100 w 2669722"/>
              <a:gd name="connsiteY51" fmla="*/ 482600 h 4699000"/>
              <a:gd name="connsiteX52" fmla="*/ 2590800 w 2669722"/>
              <a:gd name="connsiteY52" fmla="*/ 533400 h 4699000"/>
              <a:gd name="connsiteX53" fmla="*/ 2603500 w 2669722"/>
              <a:gd name="connsiteY53" fmla="*/ 571500 h 4699000"/>
              <a:gd name="connsiteX54" fmla="*/ 2628900 w 2669722"/>
              <a:gd name="connsiteY54" fmla="*/ 698500 h 4699000"/>
              <a:gd name="connsiteX55" fmla="*/ 2641600 w 2669722"/>
              <a:gd name="connsiteY55" fmla="*/ 749300 h 4699000"/>
              <a:gd name="connsiteX56" fmla="*/ 2667000 w 2669722"/>
              <a:gd name="connsiteY56" fmla="*/ 2781300 h 4699000"/>
              <a:gd name="connsiteX57" fmla="*/ 2654300 w 2669722"/>
              <a:gd name="connsiteY57" fmla="*/ 3556000 h 4699000"/>
              <a:gd name="connsiteX58" fmla="*/ 2641600 w 2669722"/>
              <a:gd name="connsiteY58" fmla="*/ 3670300 h 4699000"/>
              <a:gd name="connsiteX59" fmla="*/ 2603500 w 2669722"/>
              <a:gd name="connsiteY59" fmla="*/ 3784600 h 4699000"/>
              <a:gd name="connsiteX60" fmla="*/ 2565400 w 2669722"/>
              <a:gd name="connsiteY60" fmla="*/ 3898900 h 4699000"/>
              <a:gd name="connsiteX61" fmla="*/ 2552700 w 2669722"/>
              <a:gd name="connsiteY61" fmla="*/ 3949700 h 4699000"/>
              <a:gd name="connsiteX62" fmla="*/ 2527300 w 2669722"/>
              <a:gd name="connsiteY62" fmla="*/ 3987800 h 4699000"/>
              <a:gd name="connsiteX63" fmla="*/ 2501900 w 2669722"/>
              <a:gd name="connsiteY63" fmla="*/ 4038600 h 4699000"/>
              <a:gd name="connsiteX64" fmla="*/ 2463800 w 2669722"/>
              <a:gd name="connsiteY64" fmla="*/ 4102100 h 4699000"/>
              <a:gd name="connsiteX65" fmla="*/ 2438400 w 2669722"/>
              <a:gd name="connsiteY65" fmla="*/ 4152900 h 4699000"/>
              <a:gd name="connsiteX66" fmla="*/ 2413000 w 2669722"/>
              <a:gd name="connsiteY66" fmla="*/ 4216400 h 4699000"/>
              <a:gd name="connsiteX67" fmla="*/ 2324100 w 2669722"/>
              <a:gd name="connsiteY67" fmla="*/ 4343400 h 4699000"/>
              <a:gd name="connsiteX68" fmla="*/ 2184400 w 2669722"/>
              <a:gd name="connsiteY68" fmla="*/ 4457700 h 4699000"/>
              <a:gd name="connsiteX69" fmla="*/ 2070100 w 2669722"/>
              <a:gd name="connsiteY69" fmla="*/ 4533900 h 4699000"/>
              <a:gd name="connsiteX70" fmla="*/ 2006600 w 2669722"/>
              <a:gd name="connsiteY70" fmla="*/ 4572000 h 4699000"/>
              <a:gd name="connsiteX71" fmla="*/ 1917700 w 2669722"/>
              <a:gd name="connsiteY71" fmla="*/ 4610100 h 4699000"/>
              <a:gd name="connsiteX72" fmla="*/ 1854200 w 2669722"/>
              <a:gd name="connsiteY72" fmla="*/ 4648200 h 4699000"/>
              <a:gd name="connsiteX73" fmla="*/ 1778000 w 2669722"/>
              <a:gd name="connsiteY73" fmla="*/ 4673600 h 4699000"/>
              <a:gd name="connsiteX74" fmla="*/ 1663700 w 2669722"/>
              <a:gd name="connsiteY74" fmla="*/ 4699000 h 4699000"/>
              <a:gd name="connsiteX75" fmla="*/ 1409700 w 2669722"/>
              <a:gd name="connsiteY75" fmla="*/ 4686300 h 4699000"/>
              <a:gd name="connsiteX76" fmla="*/ 1371600 w 2669722"/>
              <a:gd name="connsiteY76" fmla="*/ 4673600 h 4699000"/>
              <a:gd name="connsiteX77" fmla="*/ 1231900 w 2669722"/>
              <a:gd name="connsiteY77" fmla="*/ 4635500 h 4699000"/>
              <a:gd name="connsiteX78" fmla="*/ 1143000 w 2669722"/>
              <a:gd name="connsiteY78" fmla="*/ 4584700 h 4699000"/>
              <a:gd name="connsiteX79" fmla="*/ 1079500 w 2669722"/>
              <a:gd name="connsiteY79" fmla="*/ 4559300 h 4699000"/>
              <a:gd name="connsiteX80" fmla="*/ 977900 w 2669722"/>
              <a:gd name="connsiteY80" fmla="*/ 4508500 h 4699000"/>
              <a:gd name="connsiteX81" fmla="*/ 863600 w 2669722"/>
              <a:gd name="connsiteY81" fmla="*/ 4445000 h 4699000"/>
              <a:gd name="connsiteX82" fmla="*/ 762000 w 2669722"/>
              <a:gd name="connsiteY82" fmla="*/ 4381500 h 4699000"/>
              <a:gd name="connsiteX83" fmla="*/ 698500 w 2669722"/>
              <a:gd name="connsiteY83" fmla="*/ 4356100 h 4699000"/>
              <a:gd name="connsiteX84" fmla="*/ 660400 w 2669722"/>
              <a:gd name="connsiteY84" fmla="*/ 4330700 h 4699000"/>
              <a:gd name="connsiteX85" fmla="*/ 584200 w 2669722"/>
              <a:gd name="connsiteY85" fmla="*/ 4305300 h 4699000"/>
              <a:gd name="connsiteX86" fmla="*/ 533400 w 2669722"/>
              <a:gd name="connsiteY86" fmla="*/ 4279900 h 4699000"/>
              <a:gd name="connsiteX87" fmla="*/ 495300 w 2669722"/>
              <a:gd name="connsiteY87" fmla="*/ 4254500 h 4699000"/>
              <a:gd name="connsiteX88" fmla="*/ 355600 w 2669722"/>
              <a:gd name="connsiteY88" fmla="*/ 4178300 h 4699000"/>
              <a:gd name="connsiteX89" fmla="*/ 317500 w 2669722"/>
              <a:gd name="connsiteY89" fmla="*/ 4165600 h 4699000"/>
              <a:gd name="connsiteX90" fmla="*/ 266700 w 2669722"/>
              <a:gd name="connsiteY90" fmla="*/ 4114800 h 4699000"/>
              <a:gd name="connsiteX91" fmla="*/ 228600 w 2669722"/>
              <a:gd name="connsiteY91" fmla="*/ 4089400 h 4699000"/>
              <a:gd name="connsiteX92" fmla="*/ 177800 w 2669722"/>
              <a:gd name="connsiteY92" fmla="*/ 4025900 h 4699000"/>
              <a:gd name="connsiteX93" fmla="*/ 127000 w 2669722"/>
              <a:gd name="connsiteY93" fmla="*/ 3975100 h 4699000"/>
              <a:gd name="connsiteX94" fmla="*/ 101600 w 2669722"/>
              <a:gd name="connsiteY94" fmla="*/ 3924300 h 4699000"/>
              <a:gd name="connsiteX95" fmla="*/ 25400 w 2669722"/>
              <a:gd name="connsiteY95" fmla="*/ 3810000 h 4699000"/>
              <a:gd name="connsiteX96" fmla="*/ 0 w 2669722"/>
              <a:gd name="connsiteY96" fmla="*/ 3733800 h 4699000"/>
              <a:gd name="connsiteX97" fmla="*/ 12700 w 2669722"/>
              <a:gd name="connsiteY97" fmla="*/ 3276600 h 4699000"/>
              <a:gd name="connsiteX98" fmla="*/ 25400 w 2669722"/>
              <a:gd name="connsiteY98" fmla="*/ 3225800 h 4699000"/>
              <a:gd name="connsiteX99" fmla="*/ 38100 w 2669722"/>
              <a:gd name="connsiteY99" fmla="*/ 3111500 h 4699000"/>
              <a:gd name="connsiteX100" fmla="*/ 50800 w 2669722"/>
              <a:gd name="connsiteY100" fmla="*/ 3073400 h 4699000"/>
              <a:gd name="connsiteX101" fmla="*/ 63500 w 2669722"/>
              <a:gd name="connsiteY101" fmla="*/ 3022600 h 4699000"/>
              <a:gd name="connsiteX102" fmla="*/ 88900 w 2669722"/>
              <a:gd name="connsiteY102" fmla="*/ 2857500 h 4699000"/>
              <a:gd name="connsiteX103" fmla="*/ 101600 w 2669722"/>
              <a:gd name="connsiteY103" fmla="*/ 2806700 h 4699000"/>
              <a:gd name="connsiteX104" fmla="*/ 114300 w 2669722"/>
              <a:gd name="connsiteY104" fmla="*/ 2730500 h 4699000"/>
              <a:gd name="connsiteX105" fmla="*/ 139700 w 2669722"/>
              <a:gd name="connsiteY105" fmla="*/ 2616200 h 4699000"/>
              <a:gd name="connsiteX106" fmla="*/ 165100 w 2669722"/>
              <a:gd name="connsiteY106" fmla="*/ 2400300 h 4699000"/>
              <a:gd name="connsiteX107" fmla="*/ 203200 w 2669722"/>
              <a:gd name="connsiteY107" fmla="*/ 2235200 h 4699000"/>
              <a:gd name="connsiteX108" fmla="*/ 228600 w 2669722"/>
              <a:gd name="connsiteY108" fmla="*/ 1854200 h 4699000"/>
              <a:gd name="connsiteX109" fmla="*/ 241300 w 2669722"/>
              <a:gd name="connsiteY109" fmla="*/ 1727200 h 4699000"/>
              <a:gd name="connsiteX110" fmla="*/ 254000 w 2669722"/>
              <a:gd name="connsiteY110" fmla="*/ 1638300 h 4699000"/>
              <a:gd name="connsiteX111" fmla="*/ 279400 w 2669722"/>
              <a:gd name="connsiteY111" fmla="*/ 1333500 h 4699000"/>
              <a:gd name="connsiteX112" fmla="*/ 279400 w 2669722"/>
              <a:gd name="connsiteY112" fmla="*/ 317500 h 4699000"/>
              <a:gd name="connsiteX113" fmla="*/ 266700 w 2669722"/>
              <a:gd name="connsiteY113" fmla="*/ 279400 h 4699000"/>
              <a:gd name="connsiteX114" fmla="*/ 254000 w 2669722"/>
              <a:gd name="connsiteY114" fmla="*/ 76200 h 4699000"/>
              <a:gd name="connsiteX115" fmla="*/ 215900 w 2669722"/>
              <a:gd name="connsiteY115" fmla="*/ 50800 h 4699000"/>
              <a:gd name="connsiteX116" fmla="*/ 215900 w 2669722"/>
              <a:gd name="connsiteY116" fmla="*/ 38100 h 469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669722" h="4699000">
                <a:moveTo>
                  <a:pt x="1054100" y="0"/>
                </a:moveTo>
                <a:cubicBezTo>
                  <a:pt x="1075267" y="12700"/>
                  <a:pt x="1097853" y="23289"/>
                  <a:pt x="1117600" y="38100"/>
                </a:cubicBezTo>
                <a:cubicBezTo>
                  <a:pt x="1150195" y="62546"/>
                  <a:pt x="1159588" y="82031"/>
                  <a:pt x="1181100" y="114300"/>
                </a:cubicBezTo>
                <a:cubicBezTo>
                  <a:pt x="1207768" y="247642"/>
                  <a:pt x="1172257" y="107102"/>
                  <a:pt x="1231900" y="241300"/>
                </a:cubicBezTo>
                <a:cubicBezTo>
                  <a:pt x="1238989" y="257250"/>
                  <a:pt x="1237724" y="276057"/>
                  <a:pt x="1244600" y="292100"/>
                </a:cubicBezTo>
                <a:cubicBezTo>
                  <a:pt x="1250613" y="306129"/>
                  <a:pt x="1263174" y="316548"/>
                  <a:pt x="1270000" y="330200"/>
                </a:cubicBezTo>
                <a:cubicBezTo>
                  <a:pt x="1282589" y="355379"/>
                  <a:pt x="1291260" y="409028"/>
                  <a:pt x="1295400" y="431800"/>
                </a:cubicBezTo>
                <a:cubicBezTo>
                  <a:pt x="1300006" y="457135"/>
                  <a:pt x="1303867" y="482600"/>
                  <a:pt x="1308100" y="508000"/>
                </a:cubicBezTo>
                <a:cubicBezTo>
                  <a:pt x="1303867" y="736600"/>
                  <a:pt x="1302772" y="965280"/>
                  <a:pt x="1295400" y="1193800"/>
                </a:cubicBezTo>
                <a:cubicBezTo>
                  <a:pt x="1294300" y="1227912"/>
                  <a:pt x="1286688" y="1261504"/>
                  <a:pt x="1282700" y="1295400"/>
                </a:cubicBezTo>
                <a:cubicBezTo>
                  <a:pt x="1264048" y="1453945"/>
                  <a:pt x="1278390" y="1359358"/>
                  <a:pt x="1257300" y="1485900"/>
                </a:cubicBezTo>
                <a:cubicBezTo>
                  <a:pt x="1253067" y="1566333"/>
                  <a:pt x="1250939" y="1646905"/>
                  <a:pt x="1244600" y="1727200"/>
                </a:cubicBezTo>
                <a:cubicBezTo>
                  <a:pt x="1238235" y="1807827"/>
                  <a:pt x="1225917" y="1887902"/>
                  <a:pt x="1219200" y="1968500"/>
                </a:cubicBezTo>
                <a:lnTo>
                  <a:pt x="1206500" y="2120900"/>
                </a:lnTo>
                <a:cubicBezTo>
                  <a:pt x="1210669" y="2229286"/>
                  <a:pt x="1214908" y="2467561"/>
                  <a:pt x="1231900" y="2603500"/>
                </a:cubicBezTo>
                <a:cubicBezTo>
                  <a:pt x="1234065" y="2620820"/>
                  <a:pt x="1241478" y="2637127"/>
                  <a:pt x="1244600" y="2654300"/>
                </a:cubicBezTo>
                <a:cubicBezTo>
                  <a:pt x="1249955" y="2683751"/>
                  <a:pt x="1251429" y="2713847"/>
                  <a:pt x="1257300" y="2743200"/>
                </a:cubicBezTo>
                <a:cubicBezTo>
                  <a:pt x="1266311" y="2788253"/>
                  <a:pt x="1277697" y="2784893"/>
                  <a:pt x="1295400" y="2832100"/>
                </a:cubicBezTo>
                <a:cubicBezTo>
                  <a:pt x="1301529" y="2848443"/>
                  <a:pt x="1302580" y="2866341"/>
                  <a:pt x="1308100" y="2882900"/>
                </a:cubicBezTo>
                <a:cubicBezTo>
                  <a:pt x="1315309" y="2904527"/>
                  <a:pt x="1325033" y="2925233"/>
                  <a:pt x="1333500" y="2946400"/>
                </a:cubicBezTo>
                <a:cubicBezTo>
                  <a:pt x="1358386" y="3095717"/>
                  <a:pt x="1333639" y="2959728"/>
                  <a:pt x="1358900" y="3073400"/>
                </a:cubicBezTo>
                <a:cubicBezTo>
                  <a:pt x="1369461" y="3120923"/>
                  <a:pt x="1372711" y="3176111"/>
                  <a:pt x="1409700" y="3213100"/>
                </a:cubicBezTo>
                <a:cubicBezTo>
                  <a:pt x="1434319" y="3237719"/>
                  <a:pt x="1454912" y="3240871"/>
                  <a:pt x="1485900" y="3251200"/>
                </a:cubicBezTo>
                <a:cubicBezTo>
                  <a:pt x="1502833" y="3242733"/>
                  <a:pt x="1524379" y="3240174"/>
                  <a:pt x="1536700" y="3225800"/>
                </a:cubicBezTo>
                <a:cubicBezTo>
                  <a:pt x="1551536" y="3208491"/>
                  <a:pt x="1551905" y="3182690"/>
                  <a:pt x="1562100" y="3162300"/>
                </a:cubicBezTo>
                <a:cubicBezTo>
                  <a:pt x="1568926" y="3148648"/>
                  <a:pt x="1580674" y="3137852"/>
                  <a:pt x="1587500" y="3124200"/>
                </a:cubicBezTo>
                <a:cubicBezTo>
                  <a:pt x="1597695" y="3103810"/>
                  <a:pt x="1605109" y="3082125"/>
                  <a:pt x="1612900" y="3060700"/>
                </a:cubicBezTo>
                <a:cubicBezTo>
                  <a:pt x="1622050" y="3035538"/>
                  <a:pt x="1626326" y="3008447"/>
                  <a:pt x="1638300" y="2984500"/>
                </a:cubicBezTo>
                <a:lnTo>
                  <a:pt x="1663700" y="2933700"/>
                </a:lnTo>
                <a:cubicBezTo>
                  <a:pt x="1667307" y="2785814"/>
                  <a:pt x="1683785" y="1967605"/>
                  <a:pt x="1701800" y="1841500"/>
                </a:cubicBezTo>
                <a:cubicBezTo>
                  <a:pt x="1706033" y="1811867"/>
                  <a:pt x="1710933" y="1782321"/>
                  <a:pt x="1714500" y="1752600"/>
                </a:cubicBezTo>
                <a:cubicBezTo>
                  <a:pt x="1723635" y="1676477"/>
                  <a:pt x="1724864" y="1599180"/>
                  <a:pt x="1739900" y="1524000"/>
                </a:cubicBezTo>
                <a:cubicBezTo>
                  <a:pt x="1744133" y="1502833"/>
                  <a:pt x="1749051" y="1481792"/>
                  <a:pt x="1752600" y="1460500"/>
                </a:cubicBezTo>
                <a:cubicBezTo>
                  <a:pt x="1761363" y="1407920"/>
                  <a:pt x="1771579" y="1321369"/>
                  <a:pt x="1778000" y="1270000"/>
                </a:cubicBezTo>
                <a:cubicBezTo>
                  <a:pt x="1782233" y="1176867"/>
                  <a:pt x="1784498" y="1083623"/>
                  <a:pt x="1790700" y="990600"/>
                </a:cubicBezTo>
                <a:cubicBezTo>
                  <a:pt x="1793126" y="954204"/>
                  <a:pt x="1810840" y="839549"/>
                  <a:pt x="1816100" y="800100"/>
                </a:cubicBezTo>
                <a:cubicBezTo>
                  <a:pt x="1820611" y="766269"/>
                  <a:pt x="1821649" y="731873"/>
                  <a:pt x="1828800" y="698500"/>
                </a:cubicBezTo>
                <a:cubicBezTo>
                  <a:pt x="1834410" y="672320"/>
                  <a:pt x="1847706" y="648275"/>
                  <a:pt x="1854200" y="622300"/>
                </a:cubicBezTo>
                <a:cubicBezTo>
                  <a:pt x="1864694" y="580324"/>
                  <a:pt x="1871543" y="497483"/>
                  <a:pt x="1879600" y="457200"/>
                </a:cubicBezTo>
                <a:cubicBezTo>
                  <a:pt x="1882225" y="444073"/>
                  <a:pt x="1888622" y="431972"/>
                  <a:pt x="1892300" y="419100"/>
                </a:cubicBezTo>
                <a:cubicBezTo>
                  <a:pt x="1897095" y="402317"/>
                  <a:pt x="1898287" y="384412"/>
                  <a:pt x="1905000" y="368300"/>
                </a:cubicBezTo>
                <a:cubicBezTo>
                  <a:pt x="1919563" y="333349"/>
                  <a:pt x="1943826" y="302621"/>
                  <a:pt x="1955800" y="266700"/>
                </a:cubicBezTo>
                <a:cubicBezTo>
                  <a:pt x="1966164" y="235608"/>
                  <a:pt x="1974283" y="205263"/>
                  <a:pt x="1993900" y="177800"/>
                </a:cubicBezTo>
                <a:cubicBezTo>
                  <a:pt x="2008310" y="157626"/>
                  <a:pt x="2046361" y="125257"/>
                  <a:pt x="2070100" y="114300"/>
                </a:cubicBezTo>
                <a:cubicBezTo>
                  <a:pt x="2142603" y="80837"/>
                  <a:pt x="2173496" y="71368"/>
                  <a:pt x="2235200" y="50800"/>
                </a:cubicBezTo>
                <a:cubicBezTo>
                  <a:pt x="2277533" y="59267"/>
                  <a:pt x="2320134" y="66492"/>
                  <a:pt x="2362200" y="76200"/>
                </a:cubicBezTo>
                <a:cubicBezTo>
                  <a:pt x="2375244" y="79210"/>
                  <a:pt x="2391345" y="78950"/>
                  <a:pt x="2400300" y="88900"/>
                </a:cubicBezTo>
                <a:cubicBezTo>
                  <a:pt x="2430932" y="122936"/>
                  <a:pt x="2476500" y="203200"/>
                  <a:pt x="2476500" y="203200"/>
                </a:cubicBezTo>
                <a:cubicBezTo>
                  <a:pt x="2480733" y="220133"/>
                  <a:pt x="2482324" y="237957"/>
                  <a:pt x="2489200" y="254000"/>
                </a:cubicBezTo>
                <a:cubicBezTo>
                  <a:pt x="2495213" y="268029"/>
                  <a:pt x="2507774" y="278448"/>
                  <a:pt x="2514600" y="292100"/>
                </a:cubicBezTo>
                <a:cubicBezTo>
                  <a:pt x="2525106" y="313113"/>
                  <a:pt x="2544456" y="366221"/>
                  <a:pt x="2552700" y="393700"/>
                </a:cubicBezTo>
                <a:cubicBezTo>
                  <a:pt x="2561556" y="423219"/>
                  <a:pt x="2569991" y="452867"/>
                  <a:pt x="2578100" y="482600"/>
                </a:cubicBezTo>
                <a:cubicBezTo>
                  <a:pt x="2582693" y="499439"/>
                  <a:pt x="2586005" y="516617"/>
                  <a:pt x="2590800" y="533400"/>
                </a:cubicBezTo>
                <a:cubicBezTo>
                  <a:pt x="2594478" y="546272"/>
                  <a:pt x="2600490" y="558456"/>
                  <a:pt x="2603500" y="571500"/>
                </a:cubicBezTo>
                <a:cubicBezTo>
                  <a:pt x="2613208" y="613566"/>
                  <a:pt x="2618429" y="656617"/>
                  <a:pt x="2628900" y="698500"/>
                </a:cubicBezTo>
                <a:lnTo>
                  <a:pt x="2641600" y="749300"/>
                </a:lnTo>
                <a:cubicBezTo>
                  <a:pt x="2681994" y="1557180"/>
                  <a:pt x="2667000" y="1184640"/>
                  <a:pt x="2667000" y="2781300"/>
                </a:cubicBezTo>
                <a:cubicBezTo>
                  <a:pt x="2667000" y="3039568"/>
                  <a:pt x="2661676" y="3297837"/>
                  <a:pt x="2654300" y="3556000"/>
                </a:cubicBezTo>
                <a:cubicBezTo>
                  <a:pt x="2653205" y="3594319"/>
                  <a:pt x="2649916" y="3632878"/>
                  <a:pt x="2641600" y="3670300"/>
                </a:cubicBezTo>
                <a:cubicBezTo>
                  <a:pt x="2632888" y="3709505"/>
                  <a:pt x="2613240" y="3745638"/>
                  <a:pt x="2603500" y="3784600"/>
                </a:cubicBezTo>
                <a:cubicBezTo>
                  <a:pt x="2573066" y="3906338"/>
                  <a:pt x="2613224" y="3755429"/>
                  <a:pt x="2565400" y="3898900"/>
                </a:cubicBezTo>
                <a:cubicBezTo>
                  <a:pt x="2559880" y="3915459"/>
                  <a:pt x="2559576" y="3933657"/>
                  <a:pt x="2552700" y="3949700"/>
                </a:cubicBezTo>
                <a:cubicBezTo>
                  <a:pt x="2546687" y="3963729"/>
                  <a:pt x="2534873" y="3974548"/>
                  <a:pt x="2527300" y="3987800"/>
                </a:cubicBezTo>
                <a:cubicBezTo>
                  <a:pt x="2517907" y="4004238"/>
                  <a:pt x="2511094" y="4022050"/>
                  <a:pt x="2501900" y="4038600"/>
                </a:cubicBezTo>
                <a:cubicBezTo>
                  <a:pt x="2489912" y="4060178"/>
                  <a:pt x="2475788" y="4080522"/>
                  <a:pt x="2463800" y="4102100"/>
                </a:cubicBezTo>
                <a:cubicBezTo>
                  <a:pt x="2454606" y="4118650"/>
                  <a:pt x="2446089" y="4135600"/>
                  <a:pt x="2438400" y="4152900"/>
                </a:cubicBezTo>
                <a:cubicBezTo>
                  <a:pt x="2429141" y="4173732"/>
                  <a:pt x="2423916" y="4196386"/>
                  <a:pt x="2413000" y="4216400"/>
                </a:cubicBezTo>
                <a:cubicBezTo>
                  <a:pt x="2402071" y="4236437"/>
                  <a:pt x="2344730" y="4319332"/>
                  <a:pt x="2324100" y="4343400"/>
                </a:cubicBezTo>
                <a:cubicBezTo>
                  <a:pt x="2285385" y="4388568"/>
                  <a:pt x="2231263" y="4424620"/>
                  <a:pt x="2184400" y="4457700"/>
                </a:cubicBezTo>
                <a:cubicBezTo>
                  <a:pt x="2146991" y="4484107"/>
                  <a:pt x="2108618" y="4509138"/>
                  <a:pt x="2070100" y="4533900"/>
                </a:cubicBezTo>
                <a:cubicBezTo>
                  <a:pt x="2049336" y="4547248"/>
                  <a:pt x="2029289" y="4562276"/>
                  <a:pt x="2006600" y="4572000"/>
                </a:cubicBezTo>
                <a:cubicBezTo>
                  <a:pt x="1976967" y="4584700"/>
                  <a:pt x="1946536" y="4595682"/>
                  <a:pt x="1917700" y="4610100"/>
                </a:cubicBezTo>
                <a:cubicBezTo>
                  <a:pt x="1895622" y="4621139"/>
                  <a:pt x="1876672" y="4637986"/>
                  <a:pt x="1854200" y="4648200"/>
                </a:cubicBezTo>
                <a:cubicBezTo>
                  <a:pt x="1829826" y="4659279"/>
                  <a:pt x="1803645" y="4665907"/>
                  <a:pt x="1778000" y="4673600"/>
                </a:cubicBezTo>
                <a:cubicBezTo>
                  <a:pt x="1742129" y="4684361"/>
                  <a:pt x="1699954" y="4691749"/>
                  <a:pt x="1663700" y="4699000"/>
                </a:cubicBezTo>
                <a:cubicBezTo>
                  <a:pt x="1579033" y="4694767"/>
                  <a:pt x="1494154" y="4693644"/>
                  <a:pt x="1409700" y="4686300"/>
                </a:cubicBezTo>
                <a:cubicBezTo>
                  <a:pt x="1396363" y="4685140"/>
                  <a:pt x="1384472" y="4677278"/>
                  <a:pt x="1371600" y="4673600"/>
                </a:cubicBezTo>
                <a:cubicBezTo>
                  <a:pt x="1325190" y="4660340"/>
                  <a:pt x="1278467" y="4648200"/>
                  <a:pt x="1231900" y="4635500"/>
                </a:cubicBezTo>
                <a:cubicBezTo>
                  <a:pt x="1202267" y="4618567"/>
                  <a:pt x="1173527" y="4599964"/>
                  <a:pt x="1143000" y="4584700"/>
                </a:cubicBezTo>
                <a:cubicBezTo>
                  <a:pt x="1122610" y="4574505"/>
                  <a:pt x="1099428" y="4570371"/>
                  <a:pt x="1079500" y="4559300"/>
                </a:cubicBezTo>
                <a:cubicBezTo>
                  <a:pt x="973523" y="4500424"/>
                  <a:pt x="1083220" y="4534830"/>
                  <a:pt x="977900" y="4508500"/>
                </a:cubicBezTo>
                <a:cubicBezTo>
                  <a:pt x="879951" y="4443201"/>
                  <a:pt x="1020841" y="4534852"/>
                  <a:pt x="863600" y="4445000"/>
                </a:cubicBezTo>
                <a:cubicBezTo>
                  <a:pt x="828925" y="4425186"/>
                  <a:pt x="799081" y="4396332"/>
                  <a:pt x="762000" y="4381500"/>
                </a:cubicBezTo>
                <a:cubicBezTo>
                  <a:pt x="740833" y="4373033"/>
                  <a:pt x="718890" y="4366295"/>
                  <a:pt x="698500" y="4356100"/>
                </a:cubicBezTo>
                <a:cubicBezTo>
                  <a:pt x="684848" y="4349274"/>
                  <a:pt x="674348" y="4336899"/>
                  <a:pt x="660400" y="4330700"/>
                </a:cubicBezTo>
                <a:cubicBezTo>
                  <a:pt x="635934" y="4319826"/>
                  <a:pt x="608147" y="4317274"/>
                  <a:pt x="584200" y="4305300"/>
                </a:cubicBezTo>
                <a:cubicBezTo>
                  <a:pt x="567267" y="4296833"/>
                  <a:pt x="549838" y="4289293"/>
                  <a:pt x="533400" y="4279900"/>
                </a:cubicBezTo>
                <a:cubicBezTo>
                  <a:pt x="520148" y="4272327"/>
                  <a:pt x="508388" y="4262353"/>
                  <a:pt x="495300" y="4254500"/>
                </a:cubicBezTo>
                <a:cubicBezTo>
                  <a:pt x="468608" y="4238485"/>
                  <a:pt x="393302" y="4194458"/>
                  <a:pt x="355600" y="4178300"/>
                </a:cubicBezTo>
                <a:cubicBezTo>
                  <a:pt x="343295" y="4173027"/>
                  <a:pt x="330200" y="4169833"/>
                  <a:pt x="317500" y="4165600"/>
                </a:cubicBezTo>
                <a:cubicBezTo>
                  <a:pt x="300567" y="4148667"/>
                  <a:pt x="284882" y="4130385"/>
                  <a:pt x="266700" y="4114800"/>
                </a:cubicBezTo>
                <a:cubicBezTo>
                  <a:pt x="255111" y="4104867"/>
                  <a:pt x="239393" y="4100193"/>
                  <a:pt x="228600" y="4089400"/>
                </a:cubicBezTo>
                <a:cubicBezTo>
                  <a:pt x="209433" y="4070233"/>
                  <a:pt x="195809" y="4046160"/>
                  <a:pt x="177800" y="4025900"/>
                </a:cubicBezTo>
                <a:cubicBezTo>
                  <a:pt x="161890" y="4008002"/>
                  <a:pt x="141368" y="3994258"/>
                  <a:pt x="127000" y="3975100"/>
                </a:cubicBezTo>
                <a:cubicBezTo>
                  <a:pt x="115641" y="3959954"/>
                  <a:pt x="111522" y="3940424"/>
                  <a:pt x="101600" y="3924300"/>
                </a:cubicBezTo>
                <a:cubicBezTo>
                  <a:pt x="77601" y="3885302"/>
                  <a:pt x="39880" y="3853441"/>
                  <a:pt x="25400" y="3810000"/>
                </a:cubicBezTo>
                <a:lnTo>
                  <a:pt x="0" y="3733800"/>
                </a:lnTo>
                <a:cubicBezTo>
                  <a:pt x="4233" y="3581400"/>
                  <a:pt x="5087" y="3428869"/>
                  <a:pt x="12700" y="3276600"/>
                </a:cubicBezTo>
                <a:cubicBezTo>
                  <a:pt x="13572" y="3259167"/>
                  <a:pt x="22746" y="3243052"/>
                  <a:pt x="25400" y="3225800"/>
                </a:cubicBezTo>
                <a:cubicBezTo>
                  <a:pt x="31229" y="3187911"/>
                  <a:pt x="31798" y="3149313"/>
                  <a:pt x="38100" y="3111500"/>
                </a:cubicBezTo>
                <a:cubicBezTo>
                  <a:pt x="40301" y="3098295"/>
                  <a:pt x="47122" y="3086272"/>
                  <a:pt x="50800" y="3073400"/>
                </a:cubicBezTo>
                <a:cubicBezTo>
                  <a:pt x="55595" y="3056617"/>
                  <a:pt x="59714" y="3039639"/>
                  <a:pt x="63500" y="3022600"/>
                </a:cubicBezTo>
                <a:cubicBezTo>
                  <a:pt x="89396" y="2906066"/>
                  <a:pt x="63241" y="3011456"/>
                  <a:pt x="88900" y="2857500"/>
                </a:cubicBezTo>
                <a:cubicBezTo>
                  <a:pt x="91769" y="2840283"/>
                  <a:pt x="98177" y="2823816"/>
                  <a:pt x="101600" y="2806700"/>
                </a:cubicBezTo>
                <a:cubicBezTo>
                  <a:pt x="106650" y="2781450"/>
                  <a:pt x="109250" y="2755750"/>
                  <a:pt x="114300" y="2730500"/>
                </a:cubicBezTo>
                <a:cubicBezTo>
                  <a:pt x="121954" y="2692229"/>
                  <a:pt x="132046" y="2654471"/>
                  <a:pt x="139700" y="2616200"/>
                </a:cubicBezTo>
                <a:cubicBezTo>
                  <a:pt x="160175" y="2513825"/>
                  <a:pt x="149909" y="2529423"/>
                  <a:pt x="165100" y="2400300"/>
                </a:cubicBezTo>
                <a:cubicBezTo>
                  <a:pt x="173983" y="2324792"/>
                  <a:pt x="181358" y="2311648"/>
                  <a:pt x="203200" y="2235200"/>
                </a:cubicBezTo>
                <a:cubicBezTo>
                  <a:pt x="211667" y="2108200"/>
                  <a:pt x="215935" y="1980850"/>
                  <a:pt x="228600" y="1854200"/>
                </a:cubicBezTo>
                <a:cubicBezTo>
                  <a:pt x="232833" y="1811867"/>
                  <a:pt x="236329" y="1769453"/>
                  <a:pt x="241300" y="1727200"/>
                </a:cubicBezTo>
                <a:cubicBezTo>
                  <a:pt x="244798" y="1697471"/>
                  <a:pt x="250694" y="1668051"/>
                  <a:pt x="254000" y="1638300"/>
                </a:cubicBezTo>
                <a:cubicBezTo>
                  <a:pt x="262849" y="1558663"/>
                  <a:pt x="273559" y="1409433"/>
                  <a:pt x="279400" y="1333500"/>
                </a:cubicBezTo>
                <a:cubicBezTo>
                  <a:pt x="291958" y="856304"/>
                  <a:pt x="301258" y="809314"/>
                  <a:pt x="279400" y="317500"/>
                </a:cubicBezTo>
                <a:cubicBezTo>
                  <a:pt x="278806" y="304126"/>
                  <a:pt x="270933" y="292100"/>
                  <a:pt x="266700" y="279400"/>
                </a:cubicBezTo>
                <a:cubicBezTo>
                  <a:pt x="262467" y="211667"/>
                  <a:pt x="268722" y="142449"/>
                  <a:pt x="254000" y="76200"/>
                </a:cubicBezTo>
                <a:cubicBezTo>
                  <a:pt x="250689" y="61300"/>
                  <a:pt x="226693" y="61593"/>
                  <a:pt x="215900" y="50800"/>
                </a:cubicBezTo>
                <a:lnTo>
                  <a:pt x="215900" y="381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10982" y="1444981"/>
            <a:ext cx="2104382" cy="3928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b="1" i="1" dirty="0" smtClean="0"/>
              <a:t>사용자</a:t>
            </a:r>
            <a:r>
              <a:rPr lang="en-US" altLang="ko-KR" sz="1600" b="1" i="1" dirty="0" smtClean="0"/>
              <a:t>: </a:t>
            </a:r>
            <a:r>
              <a:rPr lang="ko-KR" altLang="en-US" sz="1600" b="1" i="1" dirty="0" smtClean="0"/>
              <a:t>키보드</a:t>
            </a:r>
            <a:endParaRPr lang="ko-KR" altLang="en-US" sz="16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30799" y="1471356"/>
            <a:ext cx="2104382" cy="3928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b="1" i="1" dirty="0" smtClean="0"/>
              <a:t>사용자</a:t>
            </a:r>
            <a:r>
              <a:rPr lang="en-US" altLang="ko-KR" sz="1600" b="1" i="1" dirty="0" smtClean="0"/>
              <a:t>: </a:t>
            </a:r>
            <a:r>
              <a:rPr lang="ko-KR" altLang="en-US" sz="1600" b="1" i="1" dirty="0" smtClean="0"/>
              <a:t>모니터</a:t>
            </a:r>
            <a:endParaRPr lang="ko-KR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3708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4/5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/>
              <a:t>Enterprise Architect </a:t>
            </a:r>
            <a:r>
              <a:rPr lang="ko-KR" altLang="en-US" dirty="0"/>
              <a:t>모델링 도구 다운</a:t>
            </a:r>
            <a:endParaRPr lang="en-US" altLang="ko-KR" dirty="0"/>
          </a:p>
          <a:p>
            <a:pPr lvl="2"/>
            <a:r>
              <a:rPr lang="en-US" altLang="ko-KR" dirty="0"/>
              <a:t>http://www.sparxsystems.com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계산기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더하기</a:t>
            </a:r>
            <a:endParaRPr lang="en-US" altLang="ko-KR" dirty="0" smtClean="0"/>
          </a:p>
          <a:p>
            <a:pPr lvl="1"/>
            <a:r>
              <a:rPr lang="ko-KR" altLang="en-US" dirty="0"/>
              <a:t>계산기 </a:t>
            </a:r>
            <a:r>
              <a:rPr lang="en-US" altLang="ko-KR" dirty="0"/>
              <a:t>– </a:t>
            </a:r>
            <a:r>
              <a:rPr lang="ko-KR" altLang="en-US" dirty="0"/>
              <a:t>일반 계산 </a:t>
            </a:r>
            <a:r>
              <a:rPr lang="en-US" altLang="ko-KR" dirty="0"/>
              <a:t>- </a:t>
            </a:r>
            <a:r>
              <a:rPr lang="ko-KR" altLang="en-US" dirty="0"/>
              <a:t>과제</a:t>
            </a:r>
            <a:endParaRPr lang="en-US" altLang="ko-KR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Done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while, for</a:t>
            </a:r>
          </a:p>
          <a:p>
            <a:pPr lvl="1"/>
            <a:r>
              <a:rPr lang="en-US" altLang="ko-KR" dirty="0"/>
              <a:t>Keyboard</a:t>
            </a:r>
            <a:r>
              <a:rPr lang="ko-KR" altLang="en-US" dirty="0"/>
              <a:t>에서 데이터 입력 및 </a:t>
            </a:r>
            <a:r>
              <a:rPr lang="en-US" altLang="ko-KR" dirty="0" err="1"/>
              <a:t>int</a:t>
            </a:r>
            <a:r>
              <a:rPr lang="ko-KR" altLang="en-US" dirty="0"/>
              <a:t>로 변형</a:t>
            </a:r>
            <a:endParaRPr lang="en-US" altLang="ko-KR" dirty="0"/>
          </a:p>
          <a:p>
            <a:pPr lvl="1"/>
            <a:r>
              <a:rPr lang="ko-KR" altLang="en-US" dirty="0"/>
              <a:t>컴퓨터 구조</a:t>
            </a:r>
            <a:endParaRPr lang="en-US" altLang="ko-KR" dirty="0"/>
          </a:p>
          <a:p>
            <a:pPr lvl="2"/>
            <a:r>
              <a:rPr lang="en-US" altLang="ko-KR" dirty="0"/>
              <a:t>CPU,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2"/>
            <a:r>
              <a:rPr lang="ko-KR" altLang="en-US" dirty="0"/>
              <a:t>프로그램 실행 시나리오</a:t>
            </a:r>
            <a:endParaRPr lang="en-US" altLang="ko-KR" dirty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err="1"/>
              <a:t>아스키코드</a:t>
            </a:r>
            <a:r>
              <a:rPr lang="en-US" altLang="ko-KR" dirty="0"/>
              <a:t>, </a:t>
            </a:r>
            <a:r>
              <a:rPr lang="ko-KR" altLang="en-US" dirty="0"/>
              <a:t>유니코드 조사</a:t>
            </a:r>
            <a:endParaRPr lang="en-US" altLang="ko-KR" dirty="0"/>
          </a:p>
          <a:p>
            <a:pPr lvl="1"/>
            <a:r>
              <a:rPr lang="ko-KR" altLang="en-US" dirty="0" err="1"/>
              <a:t>통합개발</a:t>
            </a:r>
            <a:r>
              <a:rPr lang="ko-KR" altLang="en-US" dirty="0"/>
              <a:t> 환경을 이용한 기초 프로그램 작성</a:t>
            </a:r>
            <a:endParaRPr lang="en-US" altLang="ko-KR" dirty="0"/>
          </a:p>
          <a:p>
            <a:pPr lvl="2"/>
            <a:r>
              <a:rPr lang="en-US" altLang="ko-KR" dirty="0"/>
              <a:t>Hello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보고서 작성 기본 형식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프로세스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프로그램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통합개발환경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15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vs. Instance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Type – Class (Java)</a:t>
            </a:r>
          </a:p>
          <a:p>
            <a:pPr lvl="1"/>
            <a:r>
              <a:rPr lang="ko-KR" altLang="en-US" dirty="0" smtClean="0"/>
              <a:t>공통적 속성을 가진 일반화된 개념</a:t>
            </a:r>
            <a:endParaRPr lang="en-US" altLang="ko-KR" dirty="0" smtClean="0"/>
          </a:p>
          <a:p>
            <a:pPr lvl="2"/>
            <a:r>
              <a:rPr lang="ko-KR" altLang="en-US" dirty="0"/>
              <a:t>실체를 이해하는 틀</a:t>
            </a:r>
          </a:p>
          <a:p>
            <a:pPr lvl="2"/>
            <a:r>
              <a:rPr lang="ko-KR" altLang="en-US" dirty="0" smtClean="0"/>
              <a:t>실체를 만들어내는 틀</a:t>
            </a:r>
            <a:endParaRPr lang="en-US" altLang="ko-KR" dirty="0" smtClean="0"/>
          </a:p>
          <a:p>
            <a:r>
              <a:rPr lang="en-US" altLang="ko-KR" dirty="0" smtClean="0"/>
              <a:t>Instance – Object(Java)</a:t>
            </a:r>
          </a:p>
          <a:p>
            <a:endParaRPr lang="en-US" altLang="ko-KR" dirty="0"/>
          </a:p>
          <a:p>
            <a:r>
              <a:rPr lang="en-US" altLang="ko-KR" dirty="0" smtClean="0"/>
              <a:t>Class</a:t>
            </a:r>
          </a:p>
          <a:p>
            <a:pPr lvl="1"/>
            <a:r>
              <a:rPr lang="en-US" altLang="ko-KR" dirty="0" smtClean="0"/>
              <a:t>Attributes – </a:t>
            </a:r>
            <a:r>
              <a:rPr lang="ko-KR" altLang="en-US" dirty="0" smtClean="0"/>
              <a:t>전체 특징을 나타내는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형용사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Methods (Functions)  - </a:t>
            </a:r>
            <a:r>
              <a:rPr lang="ko-KR" altLang="en-US" dirty="0" smtClean="0"/>
              <a:t>동사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Program</a:t>
            </a:r>
          </a:p>
          <a:p>
            <a:pPr lvl="1"/>
            <a:r>
              <a:rPr lang="ko-KR" altLang="en-US" dirty="0" smtClean="0"/>
              <a:t>보조기억장치에 저장된 상태</a:t>
            </a:r>
            <a:endParaRPr lang="en-US" altLang="ko-KR" dirty="0" smtClean="0"/>
          </a:p>
          <a:p>
            <a:r>
              <a:rPr lang="en-US" altLang="ko-KR" dirty="0" smtClean="0"/>
              <a:t>Process</a:t>
            </a:r>
          </a:p>
          <a:p>
            <a:pPr lvl="1"/>
            <a:r>
              <a:rPr lang="ko-KR" altLang="en-US" dirty="0" smtClean="0"/>
              <a:t>프로그램이 실행 중 </a:t>
            </a:r>
            <a:r>
              <a:rPr lang="en-US" altLang="ko-KR" dirty="0" smtClean="0"/>
              <a:t>– CPU</a:t>
            </a:r>
          </a:p>
          <a:p>
            <a:pPr lvl="1"/>
            <a:r>
              <a:rPr lang="en-US" altLang="ko-KR" dirty="0" smtClean="0"/>
              <a:t>Main Memory</a:t>
            </a:r>
            <a:r>
              <a:rPr lang="ko-KR" altLang="en-US" dirty="0" smtClean="0"/>
              <a:t>에 존재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515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4/10 – 6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/>
              <a:t>Enterprise Architect </a:t>
            </a:r>
            <a:r>
              <a:rPr lang="ko-KR" altLang="en-US" dirty="0"/>
              <a:t>모델링 도구 다운</a:t>
            </a:r>
            <a:endParaRPr lang="en-US" altLang="ko-KR" dirty="0"/>
          </a:p>
          <a:p>
            <a:pPr lvl="2"/>
            <a:r>
              <a:rPr lang="en-US" altLang="ko-KR" dirty="0"/>
              <a:t>http://www.sparxsystems.com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계산기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계산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과제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Done</a:t>
            </a:r>
          </a:p>
          <a:p>
            <a:pPr lvl="1"/>
            <a:r>
              <a:rPr lang="en-US" altLang="ko-KR" dirty="0" smtClean="0"/>
              <a:t>Function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- Add</a:t>
            </a:r>
          </a:p>
          <a:p>
            <a:pPr lvl="1"/>
            <a:r>
              <a:rPr lang="en-US" altLang="ko-KR" dirty="0" smtClean="0"/>
              <a:t>Type vs. Instance</a:t>
            </a:r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while, for</a:t>
            </a:r>
          </a:p>
          <a:p>
            <a:pPr lvl="1"/>
            <a:r>
              <a:rPr lang="en-US" altLang="ko-KR" dirty="0"/>
              <a:t>Keyboard</a:t>
            </a:r>
            <a:r>
              <a:rPr lang="ko-KR" altLang="en-US" dirty="0"/>
              <a:t>에서 데이터 입력 및 </a:t>
            </a:r>
            <a:r>
              <a:rPr lang="en-US" altLang="ko-KR" dirty="0" err="1"/>
              <a:t>int</a:t>
            </a:r>
            <a:r>
              <a:rPr lang="ko-KR" altLang="en-US" dirty="0"/>
              <a:t>로 변형</a:t>
            </a:r>
            <a:endParaRPr lang="en-US" altLang="ko-KR" dirty="0"/>
          </a:p>
          <a:p>
            <a:pPr lvl="1"/>
            <a:r>
              <a:rPr lang="ko-KR" altLang="en-US" dirty="0"/>
              <a:t>컴퓨터 구조</a:t>
            </a:r>
            <a:endParaRPr lang="en-US" altLang="ko-KR" dirty="0"/>
          </a:p>
          <a:p>
            <a:pPr lvl="2"/>
            <a:r>
              <a:rPr lang="en-US" altLang="ko-KR" dirty="0"/>
              <a:t>CPU,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2"/>
            <a:r>
              <a:rPr lang="ko-KR" altLang="en-US" dirty="0"/>
              <a:t>프로그램 실행 시나리오</a:t>
            </a:r>
            <a:endParaRPr lang="en-US" altLang="ko-KR" dirty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err="1"/>
              <a:t>아스키코드</a:t>
            </a:r>
            <a:r>
              <a:rPr lang="en-US" altLang="ko-KR" dirty="0"/>
              <a:t>, </a:t>
            </a:r>
            <a:r>
              <a:rPr lang="ko-KR" altLang="en-US" dirty="0"/>
              <a:t>유니코드 조사</a:t>
            </a:r>
            <a:endParaRPr lang="en-US" altLang="ko-KR" dirty="0"/>
          </a:p>
          <a:p>
            <a:pPr lvl="1"/>
            <a:r>
              <a:rPr lang="ko-KR" altLang="en-US" dirty="0" err="1"/>
              <a:t>통합개발</a:t>
            </a:r>
            <a:r>
              <a:rPr lang="ko-KR" altLang="en-US" dirty="0"/>
              <a:t> 환경을 이용한 기초 프로그램 작성</a:t>
            </a:r>
            <a:endParaRPr lang="en-US" altLang="ko-KR" dirty="0"/>
          </a:p>
          <a:p>
            <a:pPr lvl="2"/>
            <a:r>
              <a:rPr lang="en-US" altLang="ko-KR" dirty="0"/>
              <a:t>Hello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보고서 작성 기본 형식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프로세스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프로그램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통합개발환경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642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Object Creation</a:t>
            </a:r>
          </a:p>
          <a:p>
            <a:pPr lvl="1"/>
            <a:r>
              <a:rPr lang="en-US" altLang="ko-KR" dirty="0" smtClean="0"/>
              <a:t>Object Name + Object Body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4894821" y="2494328"/>
            <a:ext cx="3982471" cy="26822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Memory Allocation</a:t>
            </a:r>
            <a:endParaRPr kumimoji="0" lang="ko-KR" altLang="en-US" sz="16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Character 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외부와의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문자표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ASCII</a:t>
            </a:r>
          </a:p>
          <a:p>
            <a:pPr lvl="2"/>
            <a:r>
              <a:rPr lang="en-US" altLang="ko-KR" dirty="0" smtClean="0"/>
              <a:t>Unicode</a:t>
            </a:r>
          </a:p>
          <a:p>
            <a:r>
              <a:rPr lang="en-US" altLang="ko-KR" dirty="0" smtClean="0"/>
              <a:t>Integer 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진수의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32bit = Sign 1 bit + Magnitude 31 bits</a:t>
            </a:r>
            <a:endParaRPr lang="en-US" altLang="ko-KR" dirty="0"/>
          </a:p>
          <a:p>
            <a:r>
              <a:rPr lang="en-US" altLang="ko-KR" dirty="0" smtClean="0"/>
              <a:t>Float (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303647" y="3387216"/>
            <a:ext cx="540060" cy="307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60127" y="3232348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53156" y="4528492"/>
            <a:ext cx="1224136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Calculator</a:t>
            </a:r>
            <a:endParaRPr lang="ko-KR" altLang="en-US" sz="1400" dirty="0" smtClean="0"/>
          </a:p>
        </p:txBody>
      </p:sp>
      <p:sp>
        <p:nvSpPr>
          <p:cNvPr id="10" name="위쪽 화살표 9"/>
          <p:cNvSpPr/>
          <p:nvPr/>
        </p:nvSpPr>
        <p:spPr bwMode="auto">
          <a:xfrm>
            <a:off x="8085204" y="3988432"/>
            <a:ext cx="360040" cy="432048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7011" y="4046140"/>
            <a:ext cx="720080" cy="33833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new</a:t>
            </a:r>
            <a:endParaRPr lang="ko-KR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23784" y="2890248"/>
            <a:ext cx="720080" cy="33833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19253" y="2890248"/>
            <a:ext cx="1464132" cy="33833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Calculator x: 96</a:t>
            </a:r>
            <a:endParaRPr lang="ko-KR" alt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91877" y="3387216"/>
            <a:ext cx="720080" cy="33833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=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2097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4/12 – 6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/>
              <a:t>Enterprise Architect </a:t>
            </a:r>
            <a:r>
              <a:rPr lang="ko-KR" altLang="en-US" dirty="0"/>
              <a:t>모델링 도구 다운</a:t>
            </a:r>
            <a:endParaRPr lang="en-US" altLang="ko-KR" dirty="0"/>
          </a:p>
          <a:p>
            <a:pPr lvl="2"/>
            <a:r>
              <a:rPr lang="en-US" altLang="ko-KR" dirty="0"/>
              <a:t>http://www.sparxsystems.com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계산기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Code </a:t>
            </a:r>
            <a:r>
              <a:rPr lang="ko-KR" altLang="en-US" dirty="0" smtClean="0"/>
              <a:t>값 그대로 화면에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55-&gt;7</a:t>
            </a:r>
          </a:p>
          <a:p>
            <a:pPr lvl="2"/>
            <a:r>
              <a:rPr lang="en-US" altLang="ko-KR" dirty="0" smtClean="0"/>
              <a:t>53-&gt;5</a:t>
            </a:r>
          </a:p>
          <a:p>
            <a:pPr lvl="2"/>
            <a:r>
              <a:rPr lang="ko-KR" altLang="en-US" dirty="0" smtClean="0"/>
              <a:t>등등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Done</a:t>
            </a:r>
          </a:p>
          <a:p>
            <a:pPr lvl="1"/>
            <a:r>
              <a:rPr lang="en-US" altLang="ko-KR" dirty="0" smtClean="0"/>
              <a:t>Function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- Add</a:t>
            </a:r>
          </a:p>
          <a:p>
            <a:pPr lvl="1"/>
            <a:r>
              <a:rPr lang="en-US" altLang="ko-KR" dirty="0" smtClean="0"/>
              <a:t>Type vs. Instance</a:t>
            </a:r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while, for</a:t>
            </a:r>
          </a:p>
          <a:p>
            <a:pPr lvl="1"/>
            <a:r>
              <a:rPr lang="en-US" altLang="ko-KR" dirty="0"/>
              <a:t>Keyboard</a:t>
            </a:r>
            <a:r>
              <a:rPr lang="ko-KR" altLang="en-US" dirty="0"/>
              <a:t>에서 데이터 입력 및 </a:t>
            </a:r>
            <a:r>
              <a:rPr lang="en-US" altLang="ko-KR" dirty="0" err="1"/>
              <a:t>int</a:t>
            </a:r>
            <a:r>
              <a:rPr lang="ko-KR" altLang="en-US" dirty="0"/>
              <a:t>로 변형</a:t>
            </a:r>
            <a:endParaRPr lang="en-US" altLang="ko-KR" dirty="0"/>
          </a:p>
          <a:p>
            <a:pPr lvl="1"/>
            <a:r>
              <a:rPr lang="ko-KR" altLang="en-US" dirty="0"/>
              <a:t>컴퓨터 구조</a:t>
            </a:r>
            <a:endParaRPr lang="en-US" altLang="ko-KR" dirty="0"/>
          </a:p>
          <a:p>
            <a:pPr lvl="2"/>
            <a:r>
              <a:rPr lang="en-US" altLang="ko-KR" dirty="0"/>
              <a:t>CPU,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2"/>
            <a:r>
              <a:rPr lang="ko-KR" altLang="en-US" dirty="0"/>
              <a:t>프로그램 실행 시나리오</a:t>
            </a:r>
            <a:endParaRPr lang="en-US" altLang="ko-KR" dirty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err="1"/>
              <a:t>아스키코드</a:t>
            </a:r>
            <a:r>
              <a:rPr lang="en-US" altLang="ko-KR" dirty="0"/>
              <a:t>, </a:t>
            </a:r>
            <a:r>
              <a:rPr lang="ko-KR" altLang="en-US" dirty="0"/>
              <a:t>유니코드 조사</a:t>
            </a:r>
            <a:endParaRPr lang="en-US" altLang="ko-KR" dirty="0"/>
          </a:p>
          <a:p>
            <a:pPr lvl="1"/>
            <a:r>
              <a:rPr lang="ko-KR" altLang="en-US" dirty="0" err="1"/>
              <a:t>통합개발</a:t>
            </a:r>
            <a:r>
              <a:rPr lang="ko-KR" altLang="en-US" dirty="0"/>
              <a:t> 환경을 이용한 기초 프로그램 작성</a:t>
            </a:r>
            <a:endParaRPr lang="en-US" altLang="ko-KR" dirty="0"/>
          </a:p>
          <a:p>
            <a:pPr lvl="2"/>
            <a:r>
              <a:rPr lang="en-US" altLang="ko-KR" dirty="0"/>
              <a:t>Hello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보고서 작성 기본 형식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프로세스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프로그램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통합개발환경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414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Primitive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문자형 </a:t>
            </a:r>
            <a:r>
              <a:rPr lang="en-US" altLang="ko-KR" dirty="0" smtClean="0"/>
              <a:t>(char)</a:t>
            </a:r>
          </a:p>
          <a:p>
            <a:pPr lvl="1"/>
            <a:r>
              <a:rPr lang="ko-KR" altLang="en-US" dirty="0" smtClean="0"/>
              <a:t>외부 기기로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입력을 받거나 출력을 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사람이 쓰는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표준화된 코드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ASCII, UTF-8, UTF-16</a:t>
            </a:r>
          </a:p>
          <a:p>
            <a:r>
              <a:rPr lang="ko-KR" altLang="en-US" dirty="0" smtClean="0"/>
              <a:t>정수형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이진법으로 표현된 수의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-2^31~2^31-1</a:t>
            </a:r>
          </a:p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(float)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내부 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표현가능한</a:t>
            </a:r>
            <a:r>
              <a:rPr lang="ko-KR" altLang="en-US" dirty="0" smtClean="0">
                <a:solidFill>
                  <a:srgbClr val="FF0000"/>
                </a:solidFill>
              </a:rPr>
              <a:t> 값의 범위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Scenario</a:t>
            </a:r>
          </a:p>
          <a:p>
            <a:pPr lvl="1"/>
            <a:r>
              <a:rPr lang="en-US" altLang="ko-KR" dirty="0" smtClean="0"/>
              <a:t>Keyboard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Monitor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의 보수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+,-</a:t>
            </a:r>
            <a:r>
              <a:rPr lang="ko-KR" altLang="en-US" dirty="0" smtClean="0">
                <a:solidFill>
                  <a:srgbClr val="FF0000"/>
                </a:solidFill>
              </a:rPr>
              <a:t>연산 예제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34-12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286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4/17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pPr lvl="1"/>
            <a:r>
              <a:rPr lang="ko-KR" altLang="en-US" dirty="0"/>
              <a:t>통합개발 환경을 이용한 기초 프로그램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/>
              <a:t>Enterprise Architect </a:t>
            </a:r>
            <a:r>
              <a:rPr lang="ko-KR" altLang="en-US" dirty="0"/>
              <a:t>모델링 도구 다운</a:t>
            </a:r>
            <a:endParaRPr lang="en-US" altLang="ko-KR" dirty="0"/>
          </a:p>
          <a:p>
            <a:pPr lvl="2"/>
            <a:r>
              <a:rPr lang="en-US" altLang="ko-KR" dirty="0"/>
              <a:t>http://www.sparxsystems.com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 smtClean="0"/>
              <a:t>계산기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Code </a:t>
            </a:r>
            <a:r>
              <a:rPr lang="ko-KR" altLang="en-US" dirty="0" smtClean="0"/>
              <a:t>값 그대로 화면에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55(ASCII)-&gt;7(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53-&gt;5</a:t>
            </a:r>
          </a:p>
          <a:p>
            <a:pPr lvl="2"/>
            <a:r>
              <a:rPr lang="ko-KR" altLang="en-US" dirty="0" smtClean="0"/>
              <a:t>등등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Done</a:t>
            </a:r>
          </a:p>
          <a:p>
            <a:pPr lvl="1"/>
            <a:r>
              <a:rPr lang="en-US" altLang="ko-KR" dirty="0" smtClean="0"/>
              <a:t>Function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- Add</a:t>
            </a:r>
          </a:p>
          <a:p>
            <a:pPr lvl="1"/>
            <a:r>
              <a:rPr lang="en-US" altLang="ko-KR" dirty="0" smtClean="0"/>
              <a:t>Type vs. Instance</a:t>
            </a:r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while, for</a:t>
            </a:r>
          </a:p>
          <a:p>
            <a:pPr lvl="1"/>
            <a:r>
              <a:rPr lang="en-US" altLang="ko-KR" dirty="0"/>
              <a:t>Keyboard</a:t>
            </a:r>
            <a:r>
              <a:rPr lang="ko-KR" altLang="en-US" dirty="0"/>
              <a:t>에서 데이터 입력 및 </a:t>
            </a:r>
            <a:r>
              <a:rPr lang="en-US" altLang="ko-KR" dirty="0" err="1"/>
              <a:t>int</a:t>
            </a:r>
            <a:r>
              <a:rPr lang="ko-KR" altLang="en-US" dirty="0"/>
              <a:t>로 변형</a:t>
            </a:r>
            <a:endParaRPr lang="en-US" altLang="ko-KR" dirty="0"/>
          </a:p>
          <a:p>
            <a:pPr lvl="1"/>
            <a:r>
              <a:rPr lang="ko-KR" altLang="en-US" dirty="0"/>
              <a:t>컴퓨터 구조</a:t>
            </a:r>
            <a:endParaRPr lang="en-US" altLang="ko-KR" dirty="0"/>
          </a:p>
          <a:p>
            <a:pPr lvl="2"/>
            <a:r>
              <a:rPr lang="en-US" altLang="ko-KR" dirty="0"/>
              <a:t>CPU,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2"/>
            <a:r>
              <a:rPr lang="ko-KR" altLang="en-US" dirty="0"/>
              <a:t>프로그램 실행 시나리오</a:t>
            </a:r>
            <a:endParaRPr lang="en-US" altLang="ko-KR" dirty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ko-KR" altLang="en-US" dirty="0" err="1"/>
              <a:t>아스키코드</a:t>
            </a:r>
            <a:r>
              <a:rPr lang="en-US" altLang="ko-KR" dirty="0"/>
              <a:t>, </a:t>
            </a:r>
            <a:r>
              <a:rPr lang="ko-KR" altLang="en-US" dirty="0"/>
              <a:t>유니코드 조사</a:t>
            </a:r>
            <a:endParaRPr lang="en-US" altLang="ko-KR" dirty="0"/>
          </a:p>
          <a:p>
            <a:pPr lvl="1"/>
            <a:r>
              <a:rPr lang="ko-KR" altLang="en-US" dirty="0" err="1"/>
              <a:t>통합개발</a:t>
            </a:r>
            <a:r>
              <a:rPr lang="ko-KR" altLang="en-US" dirty="0"/>
              <a:t> 환경을 이용한 기초 프로그램 작성</a:t>
            </a:r>
            <a:endParaRPr lang="en-US" altLang="ko-KR" dirty="0"/>
          </a:p>
          <a:p>
            <a:pPr lvl="2"/>
            <a:r>
              <a:rPr lang="en-US" altLang="ko-KR" dirty="0"/>
              <a:t>Hello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보고서 작성 기본 형식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</a:t>
            </a:r>
            <a:r>
              <a:rPr lang="en-US" altLang="ko-KR" dirty="0"/>
              <a:t>] </a:t>
            </a:r>
            <a:r>
              <a:rPr lang="ko-KR" altLang="en-US" dirty="0"/>
              <a:t>프로세스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프로그램 개요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이론</a:t>
            </a:r>
            <a:r>
              <a:rPr lang="en-US" altLang="ko-KR" dirty="0"/>
              <a:t>] </a:t>
            </a:r>
            <a:r>
              <a:rPr lang="ko-KR" altLang="en-US" dirty="0"/>
              <a:t>통합개발환경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0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smtClean="0"/>
              <a:t>내 생각을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단어 뜻 조사하기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258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Program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Class: Abstract Data Type</a:t>
            </a:r>
          </a:p>
          <a:p>
            <a:pPr lvl="1"/>
            <a:r>
              <a:rPr lang="en-US" altLang="ko-KR" dirty="0" smtClean="0"/>
              <a:t>Attribute</a:t>
            </a:r>
          </a:p>
          <a:p>
            <a:pPr lvl="2"/>
            <a:r>
              <a:rPr lang="ko-KR" altLang="en-US" dirty="0" smtClean="0"/>
              <a:t>생성되는 객체의 성질을 나타내는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Method/Function</a:t>
            </a:r>
          </a:p>
          <a:p>
            <a:pPr lvl="2"/>
            <a:r>
              <a:rPr lang="ko-KR" altLang="en-US" dirty="0" smtClean="0"/>
              <a:t>생성되는 객체의 행위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Responsibility</a:t>
            </a:r>
          </a:p>
          <a:p>
            <a:r>
              <a:rPr lang="en-US" altLang="ko-KR" dirty="0" smtClean="0"/>
              <a:t>Object</a:t>
            </a:r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로 부터 생성되는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실체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90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3/8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en-US" altLang="ko-KR" dirty="0" smtClean="0"/>
              <a:t>Agile Process</a:t>
            </a:r>
            <a:r>
              <a:rPr lang="ko-KR" altLang="en-US" dirty="0" smtClean="0"/>
              <a:t>를 적용 해서 수업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] 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특정 주제에 대한 이론 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결론</a:t>
            </a:r>
            <a:endParaRPr lang="en-US" altLang="ko-KR" dirty="0" smtClean="0"/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72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작업을 진행하는 방법 및 과정</a:t>
            </a:r>
            <a:endParaRPr lang="en-US" altLang="ko-KR" dirty="0" smtClean="0"/>
          </a:p>
          <a:p>
            <a:r>
              <a:rPr lang="en-US" altLang="ko-KR" dirty="0" smtClean="0"/>
              <a:t>SW</a:t>
            </a:r>
            <a:r>
              <a:rPr lang="ko-KR" altLang="en-US" dirty="0" smtClean="0"/>
              <a:t>개발 프로세스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활동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Waterfall Model</a:t>
            </a:r>
          </a:p>
          <a:p>
            <a:pPr lvl="3"/>
            <a:r>
              <a:rPr lang="ko-KR" altLang="en-US" dirty="0" smtClean="0"/>
              <a:t>각 활동을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Iterative Model</a:t>
            </a:r>
          </a:p>
          <a:p>
            <a:pPr lvl="3"/>
            <a:r>
              <a:rPr lang="en-US" altLang="ko-KR" dirty="0" smtClean="0"/>
              <a:t>N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Iterations</a:t>
            </a:r>
          </a:p>
          <a:p>
            <a:pPr lvl="4"/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Agile Process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21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뜻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</a:t>
            </a:r>
            <a:endParaRPr lang="en-US" altLang="ko-KR" dirty="0" smtClean="0"/>
          </a:p>
          <a:p>
            <a:r>
              <a:rPr lang="ko-KR" altLang="en-US" dirty="0" smtClean="0"/>
              <a:t>컴퓨터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컴퓨터가 실행 해야 될 명령어의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컴퓨터가 이해할 수 있는 언어</a:t>
            </a:r>
            <a:endParaRPr lang="en-US" altLang="ko-KR" dirty="0"/>
          </a:p>
          <a:p>
            <a:pPr lvl="2"/>
            <a:r>
              <a:rPr lang="ko-KR" altLang="en-US" dirty="0" smtClean="0"/>
              <a:t>전기 신호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기계어</a:t>
            </a:r>
            <a:r>
              <a:rPr lang="en-US" altLang="ko-KR" dirty="0" smtClean="0"/>
              <a:t>(Machine Language)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인간의 언어를 전기신호로 번역 </a:t>
            </a:r>
            <a:r>
              <a:rPr lang="en-US" altLang="ko-KR" dirty="0" smtClean="0"/>
              <a:t>(Operating System)</a:t>
            </a:r>
          </a:p>
          <a:p>
            <a:pPr lvl="3"/>
            <a:r>
              <a:rPr lang="ko-KR" altLang="en-US" dirty="0" smtClean="0"/>
              <a:t>이진수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고급언어</a:t>
            </a:r>
            <a:r>
              <a:rPr lang="en-US" altLang="ko-KR" dirty="0" smtClean="0"/>
              <a:t>(High-Level Language) – </a:t>
            </a:r>
            <a:r>
              <a:rPr lang="ko-KR" altLang="en-US" dirty="0" smtClean="0"/>
              <a:t>언어를 기계로 번역 </a:t>
            </a:r>
            <a:r>
              <a:rPr lang="en-US" altLang="ko-KR" dirty="0" smtClean="0"/>
              <a:t>(Compiler)</a:t>
            </a:r>
          </a:p>
          <a:p>
            <a:pPr lvl="3"/>
            <a:r>
              <a:rPr lang="ko-KR" altLang="en-US" dirty="0" smtClean="0"/>
              <a:t>자연어에 가까운 언어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고급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/Objective c/C#/COBOL/FOTRAN/…</a:t>
            </a:r>
          </a:p>
          <a:p>
            <a:r>
              <a:rPr lang="en-US" altLang="ko-KR" dirty="0" smtClean="0"/>
              <a:t>Java</a:t>
            </a:r>
          </a:p>
          <a:p>
            <a:pPr lvl="1"/>
            <a:r>
              <a:rPr lang="ko-KR" altLang="en-US" dirty="0" smtClean="0"/>
              <a:t>객체지향 언어 </a:t>
            </a:r>
            <a:r>
              <a:rPr lang="en-US" altLang="ko-KR" dirty="0" smtClean="0"/>
              <a:t>(Object-Oriented Programming Language)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430652" y="4816524"/>
            <a:ext cx="1302210" cy="73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High-Level Language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59213" y="4816524"/>
            <a:ext cx="1302210" cy="73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Machine Language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68019" y="4816524"/>
            <a:ext cx="1302210" cy="73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 smtClean="0"/>
              <a:t>전기신호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48067" y="5186146"/>
            <a:ext cx="1089219" cy="451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Compiler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컴파일러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 bwMode="auto">
          <a:xfrm>
            <a:off x="3732862" y="5186146"/>
            <a:ext cx="11263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stCxn id="8" idx="3"/>
            <a:endCxn id="9" idx="1"/>
          </p:cNvCxnSpPr>
          <p:nvPr/>
        </p:nvCxnSpPr>
        <p:spPr bwMode="auto">
          <a:xfrm>
            <a:off x="6161423" y="5186146"/>
            <a:ext cx="10065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142739" y="5289367"/>
            <a:ext cx="1089219" cy="451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Operating System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운영체제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14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통합개발 환경 </a:t>
            </a:r>
            <a:r>
              <a:rPr lang="en-US" altLang="ko-KR" dirty="0" smtClean="0"/>
              <a:t>(Integrated Development Environment)</a:t>
            </a:r>
          </a:p>
          <a:p>
            <a:pPr lvl="1"/>
            <a:r>
              <a:rPr lang="en-US" altLang="ko-KR" dirty="0" smtClean="0"/>
              <a:t>Editor – </a:t>
            </a:r>
            <a:r>
              <a:rPr lang="ko-KR" altLang="en-US" dirty="0" smtClean="0"/>
              <a:t>문서 편집기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Compiler –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</a:p>
          <a:p>
            <a:pPr lvl="1"/>
            <a:r>
              <a:rPr lang="en-US" altLang="ko-KR" dirty="0" smtClean="0"/>
              <a:t>Eclipse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97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3/13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</a:p>
          <a:p>
            <a:r>
              <a:rPr lang="en-US" altLang="ko-KR" dirty="0" smtClean="0"/>
              <a:t>Doing</a:t>
            </a:r>
          </a:p>
          <a:p>
            <a:pPr lvl="1"/>
            <a:r>
              <a:rPr lang="ko-KR" altLang="en-US" dirty="0"/>
              <a:t>통합개발 환경을 이용한 기초 프로그램 작성</a:t>
            </a:r>
            <a:endParaRPr lang="en-US" altLang="ko-KR" dirty="0"/>
          </a:p>
          <a:p>
            <a:r>
              <a:rPr lang="en-US" altLang="ko-KR" dirty="0" smtClean="0"/>
              <a:t>Done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보고서 작성 기본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399A0-F360-407B-851F-714F5BD6EBF0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438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운영체제가 처리하는 파일 들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파일들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컴퓨터가 실행하는 명령어의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 의해 처리되는 데이터의 집합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컴퓨터 구조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Cpu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Primary Storage (Memory)</a:t>
            </a:r>
          </a:p>
          <a:p>
            <a:pPr lvl="1"/>
            <a:r>
              <a:rPr lang="en-US" altLang="ko-KR" dirty="0" smtClean="0"/>
              <a:t>Secondary Storage (Hard Disk)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3595247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9525" cap="flat" cmpd="sng" algn="ctr">
          <a:solidFill>
            <a:schemeClr val="accent4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 anchor="ctr">
        <a:noAutofit/>
      </a:bodyPr>
      <a:lstStyle>
        <a:defPPr algn="ctr">
          <a:defRPr sz="1400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35106</TotalTime>
  <Words>1750</Words>
  <Application>Microsoft Office PowerPoint</Application>
  <PresentationFormat>사용자 지정</PresentationFormat>
  <Paragraphs>569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강의 진행</vt:lpstr>
      <vt:lpstr>PowerPoint 프레젠테이션</vt:lpstr>
      <vt:lpstr>[이론] 컴퓨터</vt:lpstr>
      <vt:lpstr>3/8</vt:lpstr>
      <vt:lpstr>Process</vt:lpstr>
      <vt:lpstr>프로그램</vt:lpstr>
      <vt:lpstr>개발 환경</vt:lpstr>
      <vt:lpstr>3/13</vt:lpstr>
      <vt:lpstr>컴퓨터-운영체제가 처리하는 파일 들</vt:lpstr>
      <vt:lpstr>Eclipse기반 프로그램 개발</vt:lpstr>
      <vt:lpstr>3/13</vt:lpstr>
      <vt:lpstr>3/15</vt:lpstr>
      <vt:lpstr>3/20</vt:lpstr>
      <vt:lpstr>3/22</vt:lpstr>
      <vt:lpstr>Keyboard Input</vt:lpstr>
      <vt:lpstr>Code</vt:lpstr>
      <vt:lpstr>3/27</vt:lpstr>
      <vt:lpstr>복습</vt:lpstr>
      <vt:lpstr>3/29</vt:lpstr>
      <vt:lpstr>Java 언어의 문법 구성 요소</vt:lpstr>
      <vt:lpstr>4/3</vt:lpstr>
      <vt:lpstr>계산기 설계 – 더하기 시나리오</vt:lpstr>
      <vt:lpstr>4/5</vt:lpstr>
      <vt:lpstr>Type vs. Instance</vt:lpstr>
      <vt:lpstr>4/10 – 6주차</vt:lpstr>
      <vt:lpstr>Data Type</vt:lpstr>
      <vt:lpstr>4/12 – 6주차</vt:lpstr>
      <vt:lpstr>Primitive Data Type</vt:lpstr>
      <vt:lpstr>4/17 – 7주차</vt:lpstr>
      <vt:lpstr>Java Program의 구조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choi.mjuclass@gmail.com</cp:lastModifiedBy>
  <cp:revision>1428</cp:revision>
  <cp:lastPrinted>2014-02-13T10:46:17Z</cp:lastPrinted>
  <dcterms:created xsi:type="dcterms:W3CDTF">2014-02-08T16:07:40Z</dcterms:created>
  <dcterms:modified xsi:type="dcterms:W3CDTF">2017-04-17T01:16:46Z</dcterms:modified>
</cp:coreProperties>
</file>