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saveSubsetFonts="1">
  <p:sldMasterIdLst>
    <p:sldMasterId id="2147483648" r:id="rId1"/>
  </p:sldMasterIdLst>
  <p:notesMasterIdLst>
    <p:notesMasterId r:id="rId50"/>
  </p:notesMasterIdLst>
  <p:handoutMasterIdLst>
    <p:handoutMasterId r:id="rId51"/>
  </p:handoutMasterIdLst>
  <p:sldIdLst>
    <p:sldId id="256" r:id="rId2"/>
    <p:sldId id="259" r:id="rId3"/>
    <p:sldId id="323" r:id="rId4"/>
    <p:sldId id="330" r:id="rId5"/>
    <p:sldId id="331" r:id="rId6"/>
    <p:sldId id="332" r:id="rId7"/>
    <p:sldId id="381" r:id="rId8"/>
    <p:sldId id="377" r:id="rId9"/>
    <p:sldId id="378" r:id="rId10"/>
    <p:sldId id="372" r:id="rId11"/>
    <p:sldId id="374" r:id="rId12"/>
    <p:sldId id="375" r:id="rId13"/>
    <p:sldId id="380" r:id="rId14"/>
    <p:sldId id="379" r:id="rId15"/>
    <p:sldId id="376" r:id="rId16"/>
    <p:sldId id="367" r:id="rId17"/>
    <p:sldId id="358" r:id="rId18"/>
    <p:sldId id="360" r:id="rId19"/>
    <p:sldId id="361" r:id="rId20"/>
    <p:sldId id="362" r:id="rId21"/>
    <p:sldId id="359" r:id="rId22"/>
    <p:sldId id="333" r:id="rId23"/>
    <p:sldId id="334" r:id="rId24"/>
    <p:sldId id="363" r:id="rId25"/>
    <p:sldId id="335" r:id="rId26"/>
    <p:sldId id="364" r:id="rId27"/>
    <p:sldId id="336" r:id="rId28"/>
    <p:sldId id="337" r:id="rId29"/>
    <p:sldId id="338" r:id="rId30"/>
    <p:sldId id="339" r:id="rId31"/>
    <p:sldId id="340" r:id="rId32"/>
    <p:sldId id="341" r:id="rId33"/>
    <p:sldId id="342" r:id="rId34"/>
    <p:sldId id="343" r:id="rId35"/>
    <p:sldId id="348" r:id="rId36"/>
    <p:sldId id="349" r:id="rId37"/>
    <p:sldId id="344" r:id="rId38"/>
    <p:sldId id="345" r:id="rId39"/>
    <p:sldId id="350" r:id="rId40"/>
    <p:sldId id="346" r:id="rId41"/>
    <p:sldId id="347" r:id="rId42"/>
    <p:sldId id="351" r:id="rId43"/>
    <p:sldId id="352" r:id="rId44"/>
    <p:sldId id="353" r:id="rId45"/>
    <p:sldId id="354" r:id="rId46"/>
    <p:sldId id="355" r:id="rId47"/>
    <p:sldId id="356" r:id="rId48"/>
    <p:sldId id="357" r:id="rId49"/>
  </p:sldIdLst>
  <p:sldSz cx="9906000" cy="6858000" type="A4"/>
  <p:notesSz cx="6867525" cy="9994900"/>
  <p:embeddedFontLst>
    <p:embeddedFont>
      <p:font typeface="Calibri" panose="020F0502020204030204" pitchFamily="34" charset="0"/>
      <p:regular r:id="rId52"/>
      <p:bold r:id="rId53"/>
      <p:italic r:id="rId54"/>
      <p:boldItalic r:id="rId55"/>
    </p:embeddedFont>
    <p:embeddedFont>
      <p:font typeface="Candara" panose="020E0502030303020204" pitchFamily="34" charset="0"/>
      <p:regular r:id="rId56"/>
      <p:bold r:id="rId57"/>
      <p:italic r:id="rId58"/>
      <p:boldItalic r:id="rId59"/>
    </p:embeddedFont>
    <p:embeddedFont>
      <p:font typeface="Corbel" panose="020B0503020204020204" pitchFamily="34" charset="0"/>
      <p:regular r:id="rId60"/>
      <p:bold r:id="rId61"/>
      <p:italic r:id="rId62"/>
      <p:boldItalic r:id="rId63"/>
    </p:embeddedFont>
    <p:embeddedFont>
      <p:font typeface="Microsoft YaHei UI" panose="020B0503020204020204" pitchFamily="34" charset="-122"/>
      <p:regular r:id="rId64"/>
      <p:bold r:id="rId65"/>
    </p:embeddedFont>
  </p:embeddedFontLst>
  <p:defaultTextStyle>
    <a:defPPr>
      <a:defRPr lang="en-US"/>
    </a:defPPr>
    <a:lvl1pPr marL="0" algn="l" defTabSz="1031315" rtl="0" eaLnBrk="1" latinLnBrk="0" hangingPunct="1">
      <a:defRPr sz="2031" kern="1200">
        <a:solidFill>
          <a:schemeClr val="tx1"/>
        </a:solidFill>
        <a:latin typeface="+mn-lt"/>
        <a:ea typeface="+mn-ea"/>
        <a:cs typeface="+mn-cs"/>
      </a:defRPr>
    </a:lvl1pPr>
    <a:lvl2pPr marL="515656" algn="l" defTabSz="1031315" rtl="0" eaLnBrk="1" latinLnBrk="0" hangingPunct="1">
      <a:defRPr sz="2031" kern="1200">
        <a:solidFill>
          <a:schemeClr val="tx1"/>
        </a:solidFill>
        <a:latin typeface="+mn-lt"/>
        <a:ea typeface="+mn-ea"/>
        <a:cs typeface="+mn-cs"/>
      </a:defRPr>
    </a:lvl2pPr>
    <a:lvl3pPr marL="1031315" algn="l" defTabSz="1031315" rtl="0" eaLnBrk="1" latinLnBrk="0" hangingPunct="1">
      <a:defRPr sz="2031" kern="1200">
        <a:solidFill>
          <a:schemeClr val="tx1"/>
        </a:solidFill>
        <a:latin typeface="+mn-lt"/>
        <a:ea typeface="+mn-ea"/>
        <a:cs typeface="+mn-cs"/>
      </a:defRPr>
    </a:lvl3pPr>
    <a:lvl4pPr marL="1546972" algn="l" defTabSz="1031315" rtl="0" eaLnBrk="1" latinLnBrk="0" hangingPunct="1">
      <a:defRPr sz="2031" kern="1200">
        <a:solidFill>
          <a:schemeClr val="tx1"/>
        </a:solidFill>
        <a:latin typeface="+mn-lt"/>
        <a:ea typeface="+mn-ea"/>
        <a:cs typeface="+mn-cs"/>
      </a:defRPr>
    </a:lvl4pPr>
    <a:lvl5pPr marL="2062628" algn="l" defTabSz="1031315" rtl="0" eaLnBrk="1" latinLnBrk="0" hangingPunct="1">
      <a:defRPr sz="2031" kern="1200">
        <a:solidFill>
          <a:schemeClr val="tx1"/>
        </a:solidFill>
        <a:latin typeface="+mn-lt"/>
        <a:ea typeface="+mn-ea"/>
        <a:cs typeface="+mn-cs"/>
      </a:defRPr>
    </a:lvl5pPr>
    <a:lvl6pPr marL="2578286" algn="l" defTabSz="1031315" rtl="0" eaLnBrk="1" latinLnBrk="0" hangingPunct="1">
      <a:defRPr sz="2031" kern="1200">
        <a:solidFill>
          <a:schemeClr val="tx1"/>
        </a:solidFill>
        <a:latin typeface="+mn-lt"/>
        <a:ea typeface="+mn-ea"/>
        <a:cs typeface="+mn-cs"/>
      </a:defRPr>
    </a:lvl6pPr>
    <a:lvl7pPr marL="3093943" algn="l" defTabSz="1031315" rtl="0" eaLnBrk="1" latinLnBrk="0" hangingPunct="1">
      <a:defRPr sz="2031" kern="1200">
        <a:solidFill>
          <a:schemeClr val="tx1"/>
        </a:solidFill>
        <a:latin typeface="+mn-lt"/>
        <a:ea typeface="+mn-ea"/>
        <a:cs typeface="+mn-cs"/>
      </a:defRPr>
    </a:lvl7pPr>
    <a:lvl8pPr marL="3609599" algn="l" defTabSz="1031315" rtl="0" eaLnBrk="1" latinLnBrk="0" hangingPunct="1">
      <a:defRPr sz="2031" kern="1200">
        <a:solidFill>
          <a:schemeClr val="tx1"/>
        </a:solidFill>
        <a:latin typeface="+mn-lt"/>
        <a:ea typeface="+mn-ea"/>
        <a:cs typeface="+mn-cs"/>
      </a:defRPr>
    </a:lvl8pPr>
    <a:lvl9pPr marL="4125257" algn="l" defTabSz="1031315" rtl="0" eaLnBrk="1" latinLnBrk="0" hangingPunct="1">
      <a:defRPr sz="2031"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49" userDrawn="1">
          <p15:clr>
            <a:srgbClr val="A4A3A4"/>
          </p15:clr>
        </p15:guide>
        <p15:guide id="2" pos="216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DFFF"/>
    <a:srgbClr val="ADDB7B"/>
    <a:srgbClr val="4EA84E"/>
    <a:srgbClr val="777777"/>
    <a:srgbClr val="5F5F5F"/>
    <a:srgbClr val="4F525D"/>
    <a:srgbClr val="EA3945"/>
    <a:srgbClr val="FACE0E"/>
    <a:srgbClr val="996633"/>
    <a:srgbClr val="C039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54B057-8D9C-48E4-AAE6-463BDCE4FF13}" v="10" dt="2022-11-28T03:59:37.9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59" autoAdjust="0"/>
    <p:restoredTop sz="87348" autoAdjust="0"/>
  </p:normalViewPr>
  <p:slideViewPr>
    <p:cSldViewPr snapToGrid="0" snapToObjects="1">
      <p:cViewPr varScale="1">
        <p:scale>
          <a:sx n="123" d="100"/>
          <a:sy n="123" d="100"/>
        </p:scale>
        <p:origin x="1188" y="9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90" d="100"/>
          <a:sy n="90" d="100"/>
        </p:scale>
        <p:origin x="2892" y="102"/>
      </p:cViewPr>
      <p:guideLst>
        <p:guide orient="horz" pos="3149"/>
        <p:guide pos="216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2.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font" Target="fonts/font13.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font" Target="fonts/font11.fntdata"/><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notesMaster" Target="notesMasters/notesMaster1.xml"/><Relationship Id="rId55" Type="http://schemas.openxmlformats.org/officeDocument/2006/relationships/font" Target="fonts/font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75927" cy="501481"/>
          </a:xfrm>
          <a:prstGeom prst="rect">
            <a:avLst/>
          </a:prstGeom>
        </p:spPr>
        <p:txBody>
          <a:bodyPr vert="horz" lIns="92903" tIns="46452" rIns="92903" bIns="46452" rtlCol="0"/>
          <a:lstStyle>
            <a:lvl1pPr algn="l">
              <a:defRPr sz="1200"/>
            </a:lvl1pPr>
          </a:lstStyle>
          <a:p>
            <a:endParaRPr lang="en-US" dirty="0">
              <a:latin typeface="Candara" panose="020E0502030303020204" pitchFamily="34" charset="0"/>
            </a:endParaRPr>
          </a:p>
        </p:txBody>
      </p:sp>
      <p:sp>
        <p:nvSpPr>
          <p:cNvPr id="3" name="Date Placeholder 2"/>
          <p:cNvSpPr>
            <a:spLocks noGrp="1"/>
          </p:cNvSpPr>
          <p:nvPr>
            <p:ph type="dt" sz="quarter" idx="1"/>
          </p:nvPr>
        </p:nvSpPr>
        <p:spPr>
          <a:xfrm>
            <a:off x="3890009" y="2"/>
            <a:ext cx="2975927" cy="501481"/>
          </a:xfrm>
          <a:prstGeom prst="rect">
            <a:avLst/>
          </a:prstGeom>
        </p:spPr>
        <p:txBody>
          <a:bodyPr vert="horz" lIns="92903" tIns="46452" rIns="92903" bIns="46452" rtlCol="0"/>
          <a:lstStyle>
            <a:lvl1pPr algn="r">
              <a:defRPr sz="1200"/>
            </a:lvl1pPr>
          </a:lstStyle>
          <a:p>
            <a:fld id="{B60CD0EA-239A-0D42-86FA-938C392FE9F7}" type="datetime1">
              <a:rPr lang="ko-KR" altLang="en-US">
                <a:latin typeface="Candara" panose="020E0502030303020204" pitchFamily="34" charset="0"/>
              </a:rPr>
              <a:t>2022-11-28</a:t>
            </a:fld>
            <a:endParaRPr lang="en-US">
              <a:latin typeface="Candara" panose="020E0502030303020204" pitchFamily="34" charset="0"/>
            </a:endParaRPr>
          </a:p>
        </p:txBody>
      </p:sp>
      <p:sp>
        <p:nvSpPr>
          <p:cNvPr id="4" name="Footer Placeholder 3"/>
          <p:cNvSpPr>
            <a:spLocks noGrp="1"/>
          </p:cNvSpPr>
          <p:nvPr>
            <p:ph type="ftr" sz="quarter" idx="2"/>
          </p:nvPr>
        </p:nvSpPr>
        <p:spPr>
          <a:xfrm>
            <a:off x="0" y="9493423"/>
            <a:ext cx="2975927" cy="501480"/>
          </a:xfrm>
          <a:prstGeom prst="rect">
            <a:avLst/>
          </a:prstGeom>
        </p:spPr>
        <p:txBody>
          <a:bodyPr vert="horz" lIns="92903" tIns="46452" rIns="92903" bIns="46452" rtlCol="0" anchor="b"/>
          <a:lstStyle>
            <a:lvl1pPr algn="l">
              <a:defRPr sz="1200"/>
            </a:lvl1pPr>
          </a:lstStyle>
          <a:p>
            <a:endParaRPr lang="en-US">
              <a:latin typeface="Candara" panose="020E0502030303020204" pitchFamily="34" charset="0"/>
            </a:endParaRPr>
          </a:p>
        </p:txBody>
      </p:sp>
      <p:sp>
        <p:nvSpPr>
          <p:cNvPr id="5" name="Slide Number Placeholder 4"/>
          <p:cNvSpPr>
            <a:spLocks noGrp="1"/>
          </p:cNvSpPr>
          <p:nvPr>
            <p:ph type="sldNum" sz="quarter" idx="3"/>
          </p:nvPr>
        </p:nvSpPr>
        <p:spPr>
          <a:xfrm>
            <a:off x="3890009" y="9493423"/>
            <a:ext cx="2975927" cy="501480"/>
          </a:xfrm>
          <a:prstGeom prst="rect">
            <a:avLst/>
          </a:prstGeom>
        </p:spPr>
        <p:txBody>
          <a:bodyPr vert="horz" lIns="92903" tIns="46452" rIns="92903" bIns="46452" rtlCol="0" anchor="b"/>
          <a:lstStyle>
            <a:lvl1pPr algn="r">
              <a:defRPr sz="1200"/>
            </a:lvl1pPr>
          </a:lstStyle>
          <a:p>
            <a:fld id="{CCAA83DC-AE9A-44FF-A844-E2E5D5BA047F}" type="slidenum">
              <a:rPr lang="en-US" smtClean="0">
                <a:latin typeface="Candara" panose="020E0502030303020204" pitchFamily="34" charset="0"/>
              </a:rPr>
              <a:t>‹#›</a:t>
            </a:fld>
            <a:endParaRPr lang="en-US">
              <a:latin typeface="Candara" panose="020E0502030303020204" pitchFamily="34" charset="0"/>
            </a:endParaRPr>
          </a:p>
        </p:txBody>
      </p:sp>
    </p:spTree>
    <p:extLst>
      <p:ext uri="{BB962C8B-B14F-4D97-AF65-F5344CB8AC3E}">
        <p14:creationId xmlns:p14="http://schemas.microsoft.com/office/powerpoint/2010/main" val="127622522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75927" cy="501481"/>
          </a:xfrm>
          <a:prstGeom prst="rect">
            <a:avLst/>
          </a:prstGeom>
        </p:spPr>
        <p:txBody>
          <a:bodyPr vert="horz" lIns="92903" tIns="46452" rIns="92903" bIns="46452" rtlCol="0"/>
          <a:lstStyle>
            <a:lvl1pPr algn="l">
              <a:defRPr sz="1200"/>
            </a:lvl1pPr>
          </a:lstStyle>
          <a:p>
            <a:endParaRPr lang="en-US"/>
          </a:p>
        </p:txBody>
      </p:sp>
      <p:sp>
        <p:nvSpPr>
          <p:cNvPr id="3" name="Date Placeholder 2"/>
          <p:cNvSpPr>
            <a:spLocks noGrp="1"/>
          </p:cNvSpPr>
          <p:nvPr>
            <p:ph type="dt" idx="1"/>
          </p:nvPr>
        </p:nvSpPr>
        <p:spPr>
          <a:xfrm>
            <a:off x="3890009" y="2"/>
            <a:ext cx="2975927" cy="501481"/>
          </a:xfrm>
          <a:prstGeom prst="rect">
            <a:avLst/>
          </a:prstGeom>
        </p:spPr>
        <p:txBody>
          <a:bodyPr vert="horz" lIns="92903" tIns="46452" rIns="92903" bIns="46452" rtlCol="0"/>
          <a:lstStyle>
            <a:lvl1pPr algn="r">
              <a:defRPr sz="1200"/>
            </a:lvl1pPr>
          </a:lstStyle>
          <a:p>
            <a:fld id="{5193309F-0A04-C444-9877-B2D5B465713C}" type="datetime1">
              <a:t>2022-11-28</a:t>
            </a:fld>
            <a:endParaRPr lang="en-US"/>
          </a:p>
        </p:txBody>
      </p:sp>
      <p:sp>
        <p:nvSpPr>
          <p:cNvPr id="4" name="Slide Image Placeholder 3"/>
          <p:cNvSpPr>
            <a:spLocks noGrp="1" noRot="1" noChangeAspect="1"/>
          </p:cNvSpPr>
          <p:nvPr>
            <p:ph type="sldImg" idx="2"/>
          </p:nvPr>
        </p:nvSpPr>
        <p:spPr>
          <a:xfrm>
            <a:off x="612775" y="792163"/>
            <a:ext cx="5534025" cy="3830637"/>
          </a:xfrm>
          <a:prstGeom prst="rect">
            <a:avLst/>
          </a:prstGeom>
          <a:noFill/>
          <a:ln w="12700">
            <a:solidFill>
              <a:prstClr val="black"/>
            </a:solidFill>
          </a:ln>
        </p:spPr>
        <p:txBody>
          <a:bodyPr vert="horz" lIns="92903" tIns="46452" rIns="92903" bIns="46452" rtlCol="0" anchor="ctr"/>
          <a:lstStyle/>
          <a:p>
            <a:endParaRPr lang="en-US"/>
          </a:p>
        </p:txBody>
      </p:sp>
      <p:sp>
        <p:nvSpPr>
          <p:cNvPr id="5" name="Notes Placeholder 4"/>
          <p:cNvSpPr>
            <a:spLocks noGrp="1"/>
          </p:cNvSpPr>
          <p:nvPr>
            <p:ph type="body" sz="quarter" idx="3"/>
          </p:nvPr>
        </p:nvSpPr>
        <p:spPr>
          <a:xfrm>
            <a:off x="267209" y="4785437"/>
            <a:ext cx="6225505" cy="4528501"/>
          </a:xfrm>
          <a:prstGeom prst="rect">
            <a:avLst/>
          </a:prstGeom>
        </p:spPr>
        <p:txBody>
          <a:bodyPr vert="horz" lIns="92903" tIns="46452" rIns="92903" bIns="46452"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493423"/>
            <a:ext cx="2975927" cy="501480"/>
          </a:xfrm>
          <a:prstGeom prst="rect">
            <a:avLst/>
          </a:prstGeom>
        </p:spPr>
        <p:txBody>
          <a:bodyPr vert="horz" lIns="92903" tIns="46452" rIns="92903" bIns="4645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90009" y="9493423"/>
            <a:ext cx="2975927" cy="501480"/>
          </a:xfrm>
          <a:prstGeom prst="rect">
            <a:avLst/>
          </a:prstGeom>
        </p:spPr>
        <p:txBody>
          <a:bodyPr vert="horz" lIns="92903" tIns="46452" rIns="92903" bIns="46452" rtlCol="0" anchor="b"/>
          <a:lstStyle>
            <a:lvl1pPr algn="r">
              <a:defRPr sz="1200"/>
            </a:lvl1pPr>
          </a:lstStyle>
          <a:p>
            <a:fld id="{39C4FF52-46E3-43CB-AB80-CBEE90E8F28C}" type="slidenum">
              <a:rPr lang="en-US" smtClean="0"/>
              <a:t>‹#›</a:t>
            </a:fld>
            <a:endParaRPr lang="en-US"/>
          </a:p>
        </p:txBody>
      </p:sp>
    </p:spTree>
    <p:extLst>
      <p:ext uri="{BB962C8B-B14F-4D97-AF65-F5344CB8AC3E}">
        <p14:creationId xmlns:p14="http://schemas.microsoft.com/office/powerpoint/2010/main" val="3799800046"/>
      </p:ext>
    </p:extLst>
  </p:cSld>
  <p:clrMap bg1="lt1" tx1="dk1" bg2="lt2" tx2="dk2" accent1="accent1" accent2="accent2" accent3="accent3" accent4="accent4" accent5="accent5" accent6="accent6" hlink="hlink" folHlink="folHlink"/>
  <p:hf sldNum="0" hdr="0" ftr="0" dt="0"/>
  <p:notesStyle>
    <a:lvl1pPr marL="0" algn="l" defTabSz="1031315" rtl="0" eaLnBrk="1" latinLnBrk="0" hangingPunct="1">
      <a:defRPr sz="1354" kern="1200">
        <a:solidFill>
          <a:schemeClr val="tx1"/>
        </a:solidFill>
        <a:latin typeface="+mn-lt"/>
        <a:ea typeface="+mn-ea"/>
        <a:cs typeface="+mn-cs"/>
      </a:defRPr>
    </a:lvl1pPr>
    <a:lvl2pPr marL="515656" algn="l" defTabSz="1031315" rtl="0" eaLnBrk="1" latinLnBrk="0" hangingPunct="1">
      <a:defRPr sz="1354" kern="1200">
        <a:solidFill>
          <a:schemeClr val="tx1"/>
        </a:solidFill>
        <a:latin typeface="+mn-lt"/>
        <a:ea typeface="+mn-ea"/>
        <a:cs typeface="+mn-cs"/>
      </a:defRPr>
    </a:lvl2pPr>
    <a:lvl3pPr marL="1031315" algn="l" defTabSz="1031315" rtl="0" eaLnBrk="1" latinLnBrk="0" hangingPunct="1">
      <a:defRPr sz="1354" kern="1200">
        <a:solidFill>
          <a:schemeClr val="tx1"/>
        </a:solidFill>
        <a:latin typeface="+mn-lt"/>
        <a:ea typeface="+mn-ea"/>
        <a:cs typeface="+mn-cs"/>
      </a:defRPr>
    </a:lvl3pPr>
    <a:lvl4pPr marL="1546972" algn="l" defTabSz="1031315" rtl="0" eaLnBrk="1" latinLnBrk="0" hangingPunct="1">
      <a:defRPr sz="1354" kern="1200">
        <a:solidFill>
          <a:schemeClr val="tx1"/>
        </a:solidFill>
        <a:latin typeface="+mn-lt"/>
        <a:ea typeface="+mn-ea"/>
        <a:cs typeface="+mn-cs"/>
      </a:defRPr>
    </a:lvl4pPr>
    <a:lvl5pPr marL="2062628" algn="l" defTabSz="1031315" rtl="0" eaLnBrk="1" latinLnBrk="0" hangingPunct="1">
      <a:defRPr sz="1354" kern="1200">
        <a:solidFill>
          <a:schemeClr val="tx1"/>
        </a:solidFill>
        <a:latin typeface="+mn-lt"/>
        <a:ea typeface="+mn-ea"/>
        <a:cs typeface="+mn-cs"/>
      </a:defRPr>
    </a:lvl5pPr>
    <a:lvl6pPr marL="2578286" algn="l" defTabSz="1031315" rtl="0" eaLnBrk="1" latinLnBrk="0" hangingPunct="1">
      <a:defRPr sz="1354" kern="1200">
        <a:solidFill>
          <a:schemeClr val="tx1"/>
        </a:solidFill>
        <a:latin typeface="+mn-lt"/>
        <a:ea typeface="+mn-ea"/>
        <a:cs typeface="+mn-cs"/>
      </a:defRPr>
    </a:lvl6pPr>
    <a:lvl7pPr marL="3093943" algn="l" defTabSz="1031315" rtl="0" eaLnBrk="1" latinLnBrk="0" hangingPunct="1">
      <a:defRPr sz="1354" kern="1200">
        <a:solidFill>
          <a:schemeClr val="tx1"/>
        </a:solidFill>
        <a:latin typeface="+mn-lt"/>
        <a:ea typeface="+mn-ea"/>
        <a:cs typeface="+mn-cs"/>
      </a:defRPr>
    </a:lvl7pPr>
    <a:lvl8pPr marL="3609599" algn="l" defTabSz="1031315" rtl="0" eaLnBrk="1" latinLnBrk="0" hangingPunct="1">
      <a:defRPr sz="1354" kern="1200">
        <a:solidFill>
          <a:schemeClr val="tx1"/>
        </a:solidFill>
        <a:latin typeface="+mn-lt"/>
        <a:ea typeface="+mn-ea"/>
        <a:cs typeface="+mn-cs"/>
      </a:defRPr>
    </a:lvl8pPr>
    <a:lvl9pPr marL="4125257" algn="l" defTabSz="1031315" rtl="0" eaLnBrk="1" latinLnBrk="0" hangingPunct="1">
      <a:defRPr sz="135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81518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354" b="0" i="0" kern="1200" dirty="0">
                <a:solidFill>
                  <a:schemeClr val="tx1"/>
                </a:solidFill>
                <a:effectLst/>
                <a:latin typeface="+mn-lt"/>
                <a:ea typeface="+mn-ea"/>
                <a:cs typeface="+mn-cs"/>
              </a:rPr>
              <a:t>Cache</a:t>
            </a:r>
          </a:p>
          <a:p>
            <a:r>
              <a:rPr lang="en-US" altLang="ko-KR" sz="1354" b="0" i="0" kern="1200" dirty="0">
                <a:solidFill>
                  <a:schemeClr val="tx1"/>
                </a:solidFill>
                <a:effectLst/>
                <a:latin typeface="+mn-lt"/>
                <a:ea typeface="+mn-ea"/>
                <a:cs typeface="+mn-cs"/>
              </a:rPr>
              <a:t>A hardware or software component that stores data so that future requests for that data can be served faster; </a:t>
            </a:r>
          </a:p>
          <a:p>
            <a:r>
              <a:rPr lang="en-US" altLang="ko-KR" sz="1354" b="0" i="0" kern="1200" dirty="0">
                <a:solidFill>
                  <a:schemeClr val="tx1"/>
                </a:solidFill>
                <a:effectLst/>
                <a:latin typeface="+mn-lt"/>
                <a:ea typeface="+mn-ea"/>
                <a:cs typeface="+mn-cs"/>
              </a:rPr>
              <a:t>the data stored in a cache might be the result of an earlier computation or a copy of data stored elsewhere. </a:t>
            </a:r>
          </a:p>
          <a:p>
            <a:r>
              <a:rPr lang="en-US" altLang="ko-KR" sz="1354" b="0" i="0" kern="1200" dirty="0">
                <a:solidFill>
                  <a:schemeClr val="tx1"/>
                </a:solidFill>
                <a:effectLst/>
                <a:latin typeface="+mn-lt"/>
                <a:ea typeface="+mn-ea"/>
                <a:cs typeface="+mn-cs"/>
              </a:rPr>
              <a:t>A </a:t>
            </a:r>
            <a:r>
              <a:rPr lang="en-US" altLang="ko-KR" sz="1354" b="0" i="1" kern="1200" dirty="0">
                <a:solidFill>
                  <a:schemeClr val="tx1"/>
                </a:solidFill>
                <a:effectLst/>
                <a:latin typeface="+mn-lt"/>
                <a:ea typeface="+mn-ea"/>
                <a:cs typeface="+mn-cs"/>
              </a:rPr>
              <a:t>cache hit</a:t>
            </a:r>
            <a:r>
              <a:rPr lang="en-US" altLang="ko-KR" sz="1354" b="0" i="0" kern="1200" dirty="0">
                <a:solidFill>
                  <a:schemeClr val="tx1"/>
                </a:solidFill>
                <a:effectLst/>
                <a:latin typeface="+mn-lt"/>
                <a:ea typeface="+mn-ea"/>
                <a:cs typeface="+mn-cs"/>
              </a:rPr>
              <a:t> occurs when the requested data can be found in a cache, </a:t>
            </a:r>
          </a:p>
          <a:p>
            <a:r>
              <a:rPr lang="en-US" altLang="ko-KR" sz="1354" b="0" i="0" kern="1200" dirty="0">
                <a:solidFill>
                  <a:schemeClr val="tx1"/>
                </a:solidFill>
                <a:effectLst/>
                <a:latin typeface="+mn-lt"/>
                <a:ea typeface="+mn-ea"/>
                <a:cs typeface="+mn-cs"/>
              </a:rPr>
              <a:t>while a </a:t>
            </a:r>
            <a:r>
              <a:rPr lang="en-US" altLang="ko-KR" sz="1354" b="0" i="1" kern="1200" dirty="0">
                <a:solidFill>
                  <a:schemeClr val="tx1"/>
                </a:solidFill>
                <a:effectLst/>
                <a:latin typeface="+mn-lt"/>
                <a:ea typeface="+mn-ea"/>
                <a:cs typeface="+mn-cs"/>
              </a:rPr>
              <a:t>cache miss</a:t>
            </a:r>
            <a:r>
              <a:rPr lang="en-US" altLang="ko-KR" sz="1354" b="0" i="0" kern="1200" dirty="0">
                <a:solidFill>
                  <a:schemeClr val="tx1"/>
                </a:solidFill>
                <a:effectLst/>
                <a:latin typeface="+mn-lt"/>
                <a:ea typeface="+mn-ea"/>
                <a:cs typeface="+mn-cs"/>
              </a:rPr>
              <a:t> occurs when it cannot. </a:t>
            </a:r>
          </a:p>
          <a:p>
            <a:r>
              <a:rPr lang="en-US" altLang="ko-KR" sz="1354" b="0" i="0" kern="1200" dirty="0">
                <a:solidFill>
                  <a:schemeClr val="tx1"/>
                </a:solidFill>
                <a:effectLst/>
                <a:latin typeface="+mn-lt"/>
                <a:ea typeface="+mn-ea"/>
                <a:cs typeface="+mn-cs"/>
              </a:rPr>
              <a:t>Cache hits are served by reading data from the cache, which is faster than </a:t>
            </a:r>
            <a:r>
              <a:rPr lang="en-US" altLang="ko-KR" sz="1354" b="0" i="0" kern="1200" dirty="0" err="1">
                <a:solidFill>
                  <a:schemeClr val="tx1"/>
                </a:solidFill>
                <a:effectLst/>
                <a:latin typeface="+mn-lt"/>
                <a:ea typeface="+mn-ea"/>
                <a:cs typeface="+mn-cs"/>
              </a:rPr>
              <a:t>recomputing</a:t>
            </a:r>
            <a:r>
              <a:rPr lang="en-US" altLang="ko-KR" sz="1354" b="0" i="0" kern="1200" dirty="0">
                <a:solidFill>
                  <a:schemeClr val="tx1"/>
                </a:solidFill>
                <a:effectLst/>
                <a:latin typeface="+mn-lt"/>
                <a:ea typeface="+mn-ea"/>
                <a:cs typeface="+mn-cs"/>
              </a:rPr>
              <a:t> a result or reading from a slower data store; </a:t>
            </a:r>
          </a:p>
          <a:p>
            <a:r>
              <a:rPr lang="en-US" altLang="ko-KR" sz="1354" b="0" i="0" kern="1200" dirty="0">
                <a:solidFill>
                  <a:schemeClr val="tx1"/>
                </a:solidFill>
                <a:effectLst/>
                <a:latin typeface="+mn-lt"/>
                <a:ea typeface="+mn-ea"/>
                <a:cs typeface="+mn-cs"/>
              </a:rPr>
              <a:t>thus, the more requests that can be served from the cache, the faster the system performs.</a:t>
            </a:r>
            <a:endParaRPr lang="ko-KR" altLang="en-US" dirty="0"/>
          </a:p>
        </p:txBody>
      </p:sp>
    </p:spTree>
    <p:extLst>
      <p:ext uri="{BB962C8B-B14F-4D97-AF65-F5344CB8AC3E}">
        <p14:creationId xmlns:p14="http://schemas.microsoft.com/office/powerpoint/2010/main" val="4165216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a:t>
            </a:fld>
            <a:endParaRPr lang="sk-SK" dirty="0"/>
          </a:p>
        </p:txBody>
      </p:sp>
      <p:sp>
        <p:nvSpPr>
          <p:cNvPr id="5" name="텍스트 개체 틀 5"/>
          <p:cNvSpPr>
            <a:spLocks noGrp="1"/>
          </p:cNvSpPr>
          <p:nvPr>
            <p:ph type="body" sz="quarter" idx="12"/>
          </p:nvPr>
        </p:nvSpPr>
        <p:spPr>
          <a:xfrm>
            <a:off x="278565" y="368300"/>
            <a:ext cx="8559800" cy="288925"/>
          </a:xfrm>
        </p:spPr>
        <p:txBody>
          <a:bodyPr anchor="ctr"/>
          <a:lstStyle>
            <a:lvl1pPr marL="0" indent="0">
              <a:buNone/>
              <a:defRPr sz="1600" b="0" i="1">
                <a:solidFill>
                  <a:srgbClr val="FF0000"/>
                </a:solidFill>
                <a:latin typeface="+mj-lt"/>
              </a:defRPr>
            </a:lvl1pPr>
            <a:lvl3pPr marL="358775" indent="0">
              <a:buNone/>
              <a:defRPr/>
            </a:lvl3pPr>
          </a:lstStyle>
          <a:p>
            <a:pPr lvl="0"/>
            <a:r>
              <a:rPr lang="ko-KR" altLang="en-US" dirty="0"/>
              <a:t>마스터 텍스트 스타일을 편집합니다</a:t>
            </a:r>
          </a:p>
        </p:txBody>
      </p:sp>
      <p:sp>
        <p:nvSpPr>
          <p:cNvPr id="8" name="내용 개체 틀 7"/>
          <p:cNvSpPr>
            <a:spLocks noGrp="1"/>
          </p:cNvSpPr>
          <p:nvPr>
            <p:ph sz="quarter" idx="13"/>
          </p:nvPr>
        </p:nvSpPr>
        <p:spPr>
          <a:xfrm>
            <a:off x="447003" y="1274763"/>
            <a:ext cx="9114510" cy="5026510"/>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203502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사용자 지정 레이아웃">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 name="Picture Placeholder 6"/>
          <p:cNvSpPr>
            <a:spLocks noGrp="1" noChangeAspect="1"/>
          </p:cNvSpPr>
          <p:nvPr>
            <p:ph type="pic" sz="quarter" idx="10"/>
          </p:nvPr>
        </p:nvSpPr>
        <p:spPr>
          <a:xfrm>
            <a:off x="764670" y="4724753"/>
            <a:ext cx="1853043" cy="1425418"/>
          </a:xfrm>
          <a:prstGeom prst="rect">
            <a:avLst/>
          </a:prstGeom>
        </p:spPr>
        <p:txBody>
          <a:bodyPr>
            <a:normAutofit/>
          </a:bodyPr>
          <a:lstStyle>
            <a:lvl1pPr marL="0" indent="0">
              <a:buNone/>
              <a:defRPr sz="1000">
                <a:solidFill>
                  <a:srgbClr val="FFFFFF"/>
                </a:solidFill>
                <a:latin typeface="+mj-lt"/>
                <a:cs typeface="Open Sans"/>
              </a:defRPr>
            </a:lvl1pPr>
          </a:lstStyle>
          <a:p>
            <a:endParaRPr lang="en-US" dirty="0"/>
          </a:p>
        </p:txBody>
      </p:sp>
      <p:sp>
        <p:nvSpPr>
          <p:cNvPr id="6" name="Text Placeholder 17"/>
          <p:cNvSpPr>
            <a:spLocks noGrp="1"/>
          </p:cNvSpPr>
          <p:nvPr>
            <p:ph type="body" sz="quarter" idx="15"/>
          </p:nvPr>
        </p:nvSpPr>
        <p:spPr>
          <a:xfrm>
            <a:off x="2720895" y="5202670"/>
            <a:ext cx="5276931" cy="947501"/>
          </a:xfrm>
          <a:prstGeom prst="rect">
            <a:avLst/>
          </a:prstGeom>
        </p:spPr>
        <p:txBody>
          <a:bodyPr vert="horz"/>
          <a:lstStyle>
            <a:lvl1pPr algn="l">
              <a:defRPr sz="1400" b="0" baseline="0">
                <a:solidFill>
                  <a:srgbClr val="FFFFFF"/>
                </a:solidFill>
                <a:effectLst>
                  <a:outerShdw blurRad="38100" dist="38100" dir="2700000" algn="tl">
                    <a:srgbClr val="000000">
                      <a:alpha val="43137"/>
                    </a:srgbClr>
                  </a:outerShdw>
                </a:effectLst>
                <a:latin typeface="Candara" panose="020E0502030303020204" pitchFamily="34" charset="0"/>
              </a:defRPr>
            </a:lvl1pPr>
            <a:lvl2pPr>
              <a:defRPr>
                <a:solidFill>
                  <a:srgbClr val="FFFFFF"/>
                </a:solidFill>
                <a:latin typeface="Candara" panose="020E0502030303020204" pitchFamily="34" charset="0"/>
              </a:defRPr>
            </a:lvl2pPr>
            <a:lvl3pPr>
              <a:defRPr>
                <a:solidFill>
                  <a:srgbClr val="FFFFFF"/>
                </a:solidFill>
                <a:latin typeface="Candara" panose="020E0502030303020204" pitchFamily="34" charset="0"/>
              </a:defRPr>
            </a:lvl3pPr>
            <a:lvl4pPr>
              <a:defRPr>
                <a:solidFill>
                  <a:srgbClr val="FFFFFF"/>
                </a:solidFill>
                <a:latin typeface="Candara" panose="020E0502030303020204" pitchFamily="34" charset="0"/>
              </a:defRPr>
            </a:lvl4pPr>
            <a:lvl5pPr>
              <a:defRPr>
                <a:solidFill>
                  <a:srgbClr val="FFFFFF"/>
                </a:solidFill>
                <a:latin typeface="Candara" panose="020E0502030303020204" pitchFamily="34" charset="0"/>
              </a:defRPr>
            </a:lvl5pPr>
          </a:lstStyle>
          <a:p>
            <a:pPr lvl="0"/>
            <a:endParaRPr lang="en-US" altLang="ko-KR" dirty="0"/>
          </a:p>
        </p:txBody>
      </p:sp>
      <p:sp>
        <p:nvSpPr>
          <p:cNvPr id="7" name="Title Placeholder 2"/>
          <p:cNvSpPr>
            <a:spLocks noGrp="1"/>
          </p:cNvSpPr>
          <p:nvPr>
            <p:ph type="title"/>
          </p:nvPr>
        </p:nvSpPr>
        <p:spPr>
          <a:xfrm>
            <a:off x="2723291" y="4721003"/>
            <a:ext cx="5276934" cy="481667"/>
          </a:xfrm>
          <a:prstGeom prst="rect">
            <a:avLst/>
          </a:prstGeom>
        </p:spPr>
        <p:txBody>
          <a:bodyPr vert="horz" lIns="68564" tIns="34281" rIns="68564" bIns="34281" rtlCol="0" anchor="ctr">
            <a:normAutofit/>
          </a:bodyPr>
          <a:lstStyle>
            <a:lvl1pPr algn="l">
              <a:defRPr b="0">
                <a:solidFill>
                  <a:srgbClr val="FF0000"/>
                </a:solidFill>
                <a:effectLst>
                  <a:outerShdw blurRad="38100" dist="38100" dir="2700000" algn="tl">
                    <a:srgbClr val="000000">
                      <a:alpha val="43137"/>
                    </a:srgbClr>
                  </a:outerShdw>
                </a:effectLst>
                <a:latin typeface="Candara" panose="020E0502030303020204" pitchFamily="34" charset="0"/>
              </a:defRPr>
            </a:lvl1pPr>
          </a:lstStyle>
          <a:p>
            <a:r>
              <a:rPr lang="x-none" dirty="0"/>
              <a:t>Click to edit Master title style</a:t>
            </a:r>
            <a:endParaRPr lang="en-US" dirty="0"/>
          </a:p>
        </p:txBody>
      </p:sp>
    </p:spTree>
    <p:extLst>
      <p:ext uri="{BB962C8B-B14F-4D97-AF65-F5344CB8AC3E}">
        <p14:creationId xmlns:p14="http://schemas.microsoft.com/office/powerpoint/2010/main" val="852913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사용자 지정 레이아웃">
    <p:spTree>
      <p:nvGrpSpPr>
        <p:cNvPr id="1" name=""/>
        <p:cNvGrpSpPr/>
        <p:nvPr/>
      </p:nvGrpSpPr>
      <p:grpSpPr>
        <a:xfrm>
          <a:off x="0" y="0"/>
          <a:ext cx="0" cy="0"/>
          <a:chOff x="0" y="0"/>
          <a:chExt cx="0" cy="0"/>
        </a:xfrm>
      </p:grpSpPr>
      <p:sp>
        <p:nvSpPr>
          <p:cNvPr id="7" name="직사각형 6"/>
          <p:cNvSpPr/>
          <p:nvPr userDrawn="1"/>
        </p:nvSpPr>
        <p:spPr>
          <a:xfrm>
            <a:off x="0" y="3767014"/>
            <a:ext cx="9906000" cy="3090985"/>
          </a:xfrm>
          <a:prstGeom prst="rect">
            <a:avLst/>
          </a:prstGeom>
          <a:gradFill flip="none" rotWithShape="1">
            <a:gsLst>
              <a:gs pos="0">
                <a:schemeClr val="bg1">
                  <a:lumMod val="75000"/>
                </a:schemeClr>
              </a:gs>
              <a:gs pos="50000">
                <a:schemeClr val="bg1">
                  <a:lumMod val="9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lstStyle/>
          <a:p>
            <a:r>
              <a:rPr lang="ko-KR" altLang="en-US"/>
              <a:t>마스터 제목 스타일 편집</a:t>
            </a:r>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a:t>
            </a:fld>
            <a:endParaRPr lang="sk-SK" dirty="0"/>
          </a:p>
        </p:txBody>
      </p:sp>
      <p:sp>
        <p:nvSpPr>
          <p:cNvPr id="5" name="텍스트 개체 틀 5"/>
          <p:cNvSpPr>
            <a:spLocks noGrp="1"/>
          </p:cNvSpPr>
          <p:nvPr>
            <p:ph type="body" sz="quarter" idx="12"/>
          </p:nvPr>
        </p:nvSpPr>
        <p:spPr>
          <a:xfrm>
            <a:off x="278565" y="368300"/>
            <a:ext cx="8559800" cy="288925"/>
          </a:xfrm>
        </p:spPr>
        <p:txBody>
          <a:bodyPr anchor="ctr"/>
          <a:lstStyle>
            <a:lvl1pPr marL="0" indent="0">
              <a:buNone/>
              <a:defRPr sz="1600" b="0" i="1">
                <a:solidFill>
                  <a:srgbClr val="FF0000"/>
                </a:solidFill>
                <a:latin typeface="+mj-lt"/>
              </a:defRPr>
            </a:lvl1pPr>
            <a:lvl3pPr marL="358775" indent="0">
              <a:buNone/>
              <a:defRPr/>
            </a:lvl3pPr>
          </a:lstStyle>
          <a:p>
            <a:pPr lvl="0"/>
            <a:r>
              <a:rPr lang="ko-KR" altLang="en-US" dirty="0"/>
              <a:t>마스터 텍스트 스타일을 편집합니다</a:t>
            </a:r>
          </a:p>
        </p:txBody>
      </p:sp>
      <p:sp>
        <p:nvSpPr>
          <p:cNvPr id="8" name="내용 개체 틀 7"/>
          <p:cNvSpPr>
            <a:spLocks noGrp="1"/>
          </p:cNvSpPr>
          <p:nvPr>
            <p:ph sz="quarter" idx="13"/>
          </p:nvPr>
        </p:nvSpPr>
        <p:spPr>
          <a:xfrm>
            <a:off x="488949" y="1274762"/>
            <a:ext cx="9072563" cy="5070475"/>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2176446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a:t>
            </a:fld>
            <a:endParaRPr lang="sk-SK" dirty="0"/>
          </a:p>
        </p:txBody>
      </p:sp>
      <p:sp>
        <p:nvSpPr>
          <p:cNvPr id="10" name="텍스트 개체 틀 5"/>
          <p:cNvSpPr>
            <a:spLocks noGrp="1"/>
          </p:cNvSpPr>
          <p:nvPr>
            <p:ph type="body" sz="quarter" idx="12"/>
          </p:nvPr>
        </p:nvSpPr>
        <p:spPr>
          <a:xfrm>
            <a:off x="278565" y="368300"/>
            <a:ext cx="8559800" cy="288925"/>
          </a:xfrm>
        </p:spPr>
        <p:txBody>
          <a:bodyPr anchor="ctr"/>
          <a:lstStyle>
            <a:lvl1pPr marL="0" indent="0">
              <a:buNone/>
              <a:defRPr sz="1600" b="0" i="1">
                <a:solidFill>
                  <a:srgbClr val="FF0000"/>
                </a:solidFill>
                <a:latin typeface="+mj-lt"/>
              </a:defRPr>
            </a:lvl1pPr>
            <a:lvl3pPr marL="358775" indent="0">
              <a:buNone/>
              <a:defRPr/>
            </a:lvl3pPr>
          </a:lstStyle>
          <a:p>
            <a:pPr lvl="0"/>
            <a:r>
              <a:rPr lang="ko-KR" altLang="en-US" dirty="0"/>
              <a:t>마스터 텍스트 스타일을 편집합니다</a:t>
            </a:r>
          </a:p>
        </p:txBody>
      </p:sp>
      <p:sp>
        <p:nvSpPr>
          <p:cNvPr id="12" name="내용 개체 틀 11"/>
          <p:cNvSpPr>
            <a:spLocks noGrp="1"/>
          </p:cNvSpPr>
          <p:nvPr>
            <p:ph sz="quarter" idx="13"/>
          </p:nvPr>
        </p:nvSpPr>
        <p:spPr>
          <a:xfrm>
            <a:off x="453656" y="1276239"/>
            <a:ext cx="4500000" cy="5032486"/>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4" name="내용 개체 틀 13"/>
          <p:cNvSpPr>
            <a:spLocks noGrp="1"/>
          </p:cNvSpPr>
          <p:nvPr>
            <p:ph sz="quarter" idx="14"/>
          </p:nvPr>
        </p:nvSpPr>
        <p:spPr>
          <a:xfrm>
            <a:off x="5061513" y="1276239"/>
            <a:ext cx="4500000" cy="5032486"/>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714152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a:t>
            </a:fld>
            <a:endParaRPr lang="sk-SK" dirty="0"/>
          </a:p>
        </p:txBody>
      </p:sp>
      <p:sp>
        <p:nvSpPr>
          <p:cNvPr id="10" name="텍스트 개체 틀 5"/>
          <p:cNvSpPr>
            <a:spLocks noGrp="1"/>
          </p:cNvSpPr>
          <p:nvPr>
            <p:ph type="body" sz="quarter" idx="12"/>
          </p:nvPr>
        </p:nvSpPr>
        <p:spPr>
          <a:xfrm>
            <a:off x="278565" y="368300"/>
            <a:ext cx="8559800" cy="288925"/>
          </a:xfrm>
        </p:spPr>
        <p:txBody>
          <a:bodyPr anchor="ctr"/>
          <a:lstStyle>
            <a:lvl1pPr marL="0" indent="0">
              <a:buNone/>
              <a:defRPr sz="1600" b="0" i="1">
                <a:solidFill>
                  <a:srgbClr val="FF0000"/>
                </a:solidFill>
                <a:latin typeface="+mj-lt"/>
              </a:defRPr>
            </a:lvl1pPr>
            <a:lvl3pPr marL="358775" indent="0">
              <a:buNone/>
              <a:defRPr/>
            </a:lvl3pPr>
          </a:lstStyle>
          <a:p>
            <a:pPr lvl="0"/>
            <a:r>
              <a:rPr lang="ko-KR" altLang="en-US" dirty="0"/>
              <a:t>마스터 텍스트 스타일을 편집합니다</a:t>
            </a:r>
          </a:p>
        </p:txBody>
      </p:sp>
      <p:sp>
        <p:nvSpPr>
          <p:cNvPr id="12" name="내용 개체 틀 11"/>
          <p:cNvSpPr>
            <a:spLocks noGrp="1"/>
          </p:cNvSpPr>
          <p:nvPr>
            <p:ph sz="quarter" idx="13"/>
          </p:nvPr>
        </p:nvSpPr>
        <p:spPr>
          <a:xfrm>
            <a:off x="453656" y="1276239"/>
            <a:ext cx="4500000" cy="5032486"/>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1616969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사용자 지정 레이아웃">
    <p:spTree>
      <p:nvGrpSpPr>
        <p:cNvPr id="1" name=""/>
        <p:cNvGrpSpPr/>
        <p:nvPr/>
      </p:nvGrpSpPr>
      <p:grpSpPr>
        <a:xfrm>
          <a:off x="0" y="0"/>
          <a:ext cx="0" cy="0"/>
          <a:chOff x="0" y="0"/>
          <a:chExt cx="0" cy="0"/>
        </a:xfrm>
      </p:grpSpPr>
      <p:sp>
        <p:nvSpPr>
          <p:cNvPr id="8" name="직사각형 7"/>
          <p:cNvSpPr/>
          <p:nvPr userDrawn="1"/>
        </p:nvSpPr>
        <p:spPr>
          <a:xfrm>
            <a:off x="0" y="3593806"/>
            <a:ext cx="9906000" cy="3264194"/>
          </a:xfrm>
          <a:prstGeom prst="rect">
            <a:avLst/>
          </a:prstGeom>
          <a:gradFill flip="none" rotWithShape="1">
            <a:gsLst>
              <a:gs pos="0">
                <a:schemeClr val="bg1">
                  <a:lumMod val="85000"/>
                </a:schemeClr>
              </a:gs>
              <a:gs pos="50000">
                <a:schemeClr val="bg1">
                  <a:lumMod val="9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lstStyle/>
          <a:p>
            <a:r>
              <a:rPr lang="ko-KR" altLang="en-US"/>
              <a:t>마스터 제목 스타일 편집</a:t>
            </a:r>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a:t>
            </a:fld>
            <a:endParaRPr lang="sk-SK" dirty="0"/>
          </a:p>
        </p:txBody>
      </p:sp>
      <p:sp>
        <p:nvSpPr>
          <p:cNvPr id="10" name="텍스트 개체 틀 5"/>
          <p:cNvSpPr>
            <a:spLocks noGrp="1"/>
          </p:cNvSpPr>
          <p:nvPr>
            <p:ph type="body" sz="quarter" idx="12"/>
          </p:nvPr>
        </p:nvSpPr>
        <p:spPr>
          <a:xfrm>
            <a:off x="278565" y="368300"/>
            <a:ext cx="8559800" cy="288925"/>
          </a:xfrm>
        </p:spPr>
        <p:txBody>
          <a:bodyPr anchor="ctr"/>
          <a:lstStyle>
            <a:lvl1pPr marL="0" indent="0">
              <a:buNone/>
              <a:defRPr sz="1600" b="0" i="1">
                <a:solidFill>
                  <a:srgbClr val="FF0000"/>
                </a:solidFill>
                <a:latin typeface="+mj-lt"/>
              </a:defRPr>
            </a:lvl1pPr>
            <a:lvl3pPr marL="358775" indent="0">
              <a:buNone/>
              <a:defRPr/>
            </a:lvl3pPr>
          </a:lstStyle>
          <a:p>
            <a:pPr lvl="0"/>
            <a:r>
              <a:rPr lang="ko-KR" altLang="en-US" dirty="0"/>
              <a:t>마스터 텍스트 스타일을 편집합니다</a:t>
            </a:r>
          </a:p>
        </p:txBody>
      </p:sp>
      <p:sp>
        <p:nvSpPr>
          <p:cNvPr id="12" name="내용 개체 틀 11"/>
          <p:cNvSpPr>
            <a:spLocks noGrp="1"/>
          </p:cNvSpPr>
          <p:nvPr>
            <p:ph sz="quarter" idx="13"/>
          </p:nvPr>
        </p:nvSpPr>
        <p:spPr>
          <a:xfrm>
            <a:off x="453656" y="1276239"/>
            <a:ext cx="4500000" cy="5032486"/>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4" name="내용 개체 틀 13"/>
          <p:cNvSpPr>
            <a:spLocks noGrp="1"/>
          </p:cNvSpPr>
          <p:nvPr>
            <p:ph sz="quarter" idx="14"/>
          </p:nvPr>
        </p:nvSpPr>
        <p:spPr>
          <a:xfrm>
            <a:off x="5061513" y="1276239"/>
            <a:ext cx="4500000" cy="5032486"/>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86423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사용자 지정 레이아웃">
    <p:spTree>
      <p:nvGrpSpPr>
        <p:cNvPr id="1" name=""/>
        <p:cNvGrpSpPr/>
        <p:nvPr/>
      </p:nvGrpSpPr>
      <p:grpSpPr>
        <a:xfrm>
          <a:off x="0" y="0"/>
          <a:ext cx="0" cy="0"/>
          <a:chOff x="0" y="0"/>
          <a:chExt cx="0" cy="0"/>
        </a:xfrm>
      </p:grpSpPr>
      <p:sp>
        <p:nvSpPr>
          <p:cNvPr id="8" name="직사각형 7"/>
          <p:cNvSpPr/>
          <p:nvPr userDrawn="1"/>
        </p:nvSpPr>
        <p:spPr>
          <a:xfrm>
            <a:off x="4947938" y="0"/>
            <a:ext cx="4958062" cy="6857999"/>
          </a:xfrm>
          <a:prstGeom prst="rect">
            <a:avLst/>
          </a:prstGeom>
          <a:gradFill flip="none" rotWithShape="1">
            <a:gsLst>
              <a:gs pos="0">
                <a:schemeClr val="bg1">
                  <a:lumMod val="85000"/>
                </a:schemeClr>
              </a:gs>
              <a:gs pos="50000">
                <a:schemeClr val="bg1">
                  <a:lumMod val="95000"/>
                </a:schemeClr>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lstStyle/>
          <a:p>
            <a:r>
              <a:rPr lang="ko-KR" altLang="en-US"/>
              <a:t>마스터 제목 스타일 편집</a:t>
            </a:r>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a:t>
            </a:fld>
            <a:endParaRPr lang="sk-SK" dirty="0"/>
          </a:p>
        </p:txBody>
      </p:sp>
      <p:sp>
        <p:nvSpPr>
          <p:cNvPr id="10" name="텍스트 개체 틀 5"/>
          <p:cNvSpPr>
            <a:spLocks noGrp="1"/>
          </p:cNvSpPr>
          <p:nvPr>
            <p:ph type="body" sz="quarter" idx="12"/>
          </p:nvPr>
        </p:nvSpPr>
        <p:spPr>
          <a:xfrm>
            <a:off x="278565" y="368300"/>
            <a:ext cx="8559800" cy="288925"/>
          </a:xfrm>
        </p:spPr>
        <p:txBody>
          <a:bodyPr anchor="ctr"/>
          <a:lstStyle>
            <a:lvl1pPr marL="0" indent="0">
              <a:buNone/>
              <a:defRPr sz="1600" b="0" i="1">
                <a:solidFill>
                  <a:srgbClr val="FF0000"/>
                </a:solidFill>
                <a:latin typeface="+mj-lt"/>
              </a:defRPr>
            </a:lvl1pPr>
            <a:lvl3pPr marL="358775" indent="0">
              <a:buNone/>
              <a:defRPr/>
            </a:lvl3pPr>
          </a:lstStyle>
          <a:p>
            <a:pPr lvl="0"/>
            <a:r>
              <a:rPr lang="ko-KR" altLang="en-US" dirty="0"/>
              <a:t>마스터 텍스트 스타일을 편집합니다</a:t>
            </a:r>
          </a:p>
        </p:txBody>
      </p:sp>
      <p:sp>
        <p:nvSpPr>
          <p:cNvPr id="12" name="내용 개체 틀 11"/>
          <p:cNvSpPr>
            <a:spLocks noGrp="1"/>
          </p:cNvSpPr>
          <p:nvPr>
            <p:ph sz="quarter" idx="13"/>
          </p:nvPr>
        </p:nvSpPr>
        <p:spPr>
          <a:xfrm>
            <a:off x="453656" y="1276239"/>
            <a:ext cx="4500000" cy="5032486"/>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3856794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a:t>
            </a:fld>
            <a:endParaRPr lang="sk-SK" dirty="0"/>
          </a:p>
        </p:txBody>
      </p:sp>
      <p:sp>
        <p:nvSpPr>
          <p:cNvPr id="5" name="텍스트 개체 틀 5"/>
          <p:cNvSpPr>
            <a:spLocks noGrp="1"/>
          </p:cNvSpPr>
          <p:nvPr>
            <p:ph type="body" sz="quarter" idx="12"/>
          </p:nvPr>
        </p:nvSpPr>
        <p:spPr>
          <a:xfrm>
            <a:off x="278565" y="368300"/>
            <a:ext cx="8559800" cy="288925"/>
          </a:xfrm>
        </p:spPr>
        <p:txBody>
          <a:bodyPr anchor="ctr"/>
          <a:lstStyle>
            <a:lvl1pPr marL="0" indent="0">
              <a:buNone/>
              <a:defRPr sz="1600" b="0" i="1">
                <a:solidFill>
                  <a:srgbClr val="FF0000"/>
                </a:solidFill>
                <a:latin typeface="+mj-lt"/>
              </a:defRPr>
            </a:lvl1pPr>
            <a:lvl3pPr marL="358775" indent="0">
              <a:buNone/>
              <a:defRPr/>
            </a:lvl3pPr>
          </a:lstStyle>
          <a:p>
            <a:pPr lvl="0"/>
            <a:r>
              <a:rPr lang="ko-KR" altLang="en-US" dirty="0"/>
              <a:t>마스터 텍스트 스타일을 편집합니다</a:t>
            </a:r>
          </a:p>
        </p:txBody>
      </p:sp>
    </p:spTree>
    <p:extLst>
      <p:ext uri="{BB962C8B-B14F-4D97-AF65-F5344CB8AC3E}">
        <p14:creationId xmlns:p14="http://schemas.microsoft.com/office/powerpoint/2010/main" val="2423945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a:t>
            </a:fld>
            <a:endParaRPr lang="sk-SK" dirty="0"/>
          </a:p>
        </p:txBody>
      </p:sp>
      <p:sp>
        <p:nvSpPr>
          <p:cNvPr id="5" name="텍스트 개체 틀 5"/>
          <p:cNvSpPr>
            <a:spLocks noGrp="1"/>
          </p:cNvSpPr>
          <p:nvPr>
            <p:ph type="body" sz="quarter" idx="12"/>
          </p:nvPr>
        </p:nvSpPr>
        <p:spPr>
          <a:xfrm>
            <a:off x="278565" y="368300"/>
            <a:ext cx="8559800" cy="288925"/>
          </a:xfrm>
        </p:spPr>
        <p:txBody>
          <a:bodyPr anchor="ctr"/>
          <a:lstStyle>
            <a:lvl1pPr marL="0" indent="0">
              <a:buNone/>
              <a:defRPr sz="1600" b="0" i="1">
                <a:solidFill>
                  <a:srgbClr val="FF0000"/>
                </a:solidFill>
                <a:latin typeface="+mj-lt"/>
              </a:defRPr>
            </a:lvl1pPr>
            <a:lvl3pPr marL="358775" indent="0">
              <a:buNone/>
              <a:defRPr/>
            </a:lvl3pPr>
          </a:lstStyle>
          <a:p>
            <a:pPr lvl="0"/>
            <a:r>
              <a:rPr lang="ko-KR" altLang="en-US" dirty="0"/>
              <a:t>마스터 텍스트 스타일을 편집합니다</a:t>
            </a:r>
          </a:p>
        </p:txBody>
      </p:sp>
      <p:sp>
        <p:nvSpPr>
          <p:cNvPr id="6" name="직사각형 5"/>
          <p:cNvSpPr/>
          <p:nvPr userDrawn="1"/>
        </p:nvSpPr>
        <p:spPr>
          <a:xfrm>
            <a:off x="0" y="2027274"/>
            <a:ext cx="9906000" cy="4830726"/>
          </a:xfrm>
          <a:prstGeom prst="rect">
            <a:avLst/>
          </a:prstGeom>
          <a:gradFill flip="none" rotWithShape="1">
            <a:gsLst>
              <a:gs pos="0">
                <a:schemeClr val="bg1">
                  <a:lumMod val="75000"/>
                </a:schemeClr>
              </a:gs>
              <a:gs pos="5000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52310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사용자 지정 레이아웃">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 name="Picture Placeholder 6"/>
          <p:cNvSpPr>
            <a:spLocks noGrp="1" noChangeAspect="1"/>
          </p:cNvSpPr>
          <p:nvPr>
            <p:ph type="pic" sz="quarter" idx="10"/>
          </p:nvPr>
        </p:nvSpPr>
        <p:spPr>
          <a:xfrm>
            <a:off x="3735030" y="1726646"/>
            <a:ext cx="2425789" cy="1702353"/>
          </a:xfrm>
          <a:prstGeom prst="rect">
            <a:avLst/>
          </a:prstGeom>
        </p:spPr>
        <p:txBody>
          <a:bodyPr>
            <a:normAutofit/>
          </a:bodyPr>
          <a:lstStyle>
            <a:lvl1pPr marL="0" indent="0">
              <a:buNone/>
              <a:defRPr sz="1000">
                <a:solidFill>
                  <a:srgbClr val="FFFFFF"/>
                </a:solidFill>
                <a:latin typeface="+mj-lt"/>
                <a:cs typeface="Open Sans"/>
              </a:defRPr>
            </a:lvl1pPr>
          </a:lstStyle>
          <a:p>
            <a:endParaRPr lang="en-US" dirty="0"/>
          </a:p>
        </p:txBody>
      </p:sp>
      <p:sp>
        <p:nvSpPr>
          <p:cNvPr id="6" name="Text Placeholder 17"/>
          <p:cNvSpPr>
            <a:spLocks noGrp="1"/>
          </p:cNvSpPr>
          <p:nvPr>
            <p:ph type="body" sz="quarter" idx="15" hasCustomPrompt="1"/>
          </p:nvPr>
        </p:nvSpPr>
        <p:spPr>
          <a:xfrm>
            <a:off x="1976125" y="4178892"/>
            <a:ext cx="5943600" cy="1059679"/>
          </a:xfrm>
          <a:prstGeom prst="rect">
            <a:avLst/>
          </a:prstGeom>
        </p:spPr>
        <p:txBody>
          <a:bodyPr vert="horz"/>
          <a:lstStyle>
            <a:lvl1pPr marL="0" marR="0" indent="0" algn="ctr" defTabSz="913911" rtl="0" eaLnBrk="1" fontAlgn="auto" latinLnBrk="0" hangingPunct="1">
              <a:lnSpc>
                <a:spcPct val="100000"/>
              </a:lnSpc>
              <a:spcBef>
                <a:spcPts val="0"/>
              </a:spcBef>
              <a:spcAft>
                <a:spcPts val="0"/>
              </a:spcAft>
              <a:buClrTx/>
              <a:buSzTx/>
              <a:buFont typeface="Wingdings" panose="05000000000000000000" pitchFamily="2" charset="2"/>
              <a:buNone/>
              <a:tabLst/>
              <a:defRPr sz="1600" b="0" i="1" baseline="0">
                <a:solidFill>
                  <a:srgbClr val="FFFFFF"/>
                </a:solidFill>
                <a:effectLst>
                  <a:outerShdw blurRad="38100" dist="38100" dir="2700000" algn="tl">
                    <a:srgbClr val="000000">
                      <a:alpha val="43137"/>
                    </a:srgbClr>
                  </a:outerShdw>
                </a:effectLst>
                <a:latin typeface="Candara" panose="020E0502030303020204" pitchFamily="34" charset="0"/>
              </a:defRPr>
            </a:lvl1pPr>
            <a:lvl2pPr>
              <a:defRPr>
                <a:solidFill>
                  <a:srgbClr val="FFFFFF"/>
                </a:solidFill>
                <a:latin typeface="Candara" panose="020E0502030303020204" pitchFamily="34" charset="0"/>
              </a:defRPr>
            </a:lvl2pPr>
            <a:lvl3pPr>
              <a:defRPr>
                <a:solidFill>
                  <a:srgbClr val="FFFFFF"/>
                </a:solidFill>
                <a:latin typeface="Candara" panose="020E0502030303020204" pitchFamily="34" charset="0"/>
              </a:defRPr>
            </a:lvl3pPr>
            <a:lvl4pPr>
              <a:defRPr>
                <a:solidFill>
                  <a:srgbClr val="FFFFFF"/>
                </a:solidFill>
                <a:latin typeface="Candara" panose="020E0502030303020204" pitchFamily="34" charset="0"/>
              </a:defRPr>
            </a:lvl4pPr>
            <a:lvl5pPr>
              <a:defRPr>
                <a:solidFill>
                  <a:srgbClr val="FFFFFF"/>
                </a:solidFill>
                <a:latin typeface="Candara" panose="020E0502030303020204" pitchFamily="34" charset="0"/>
              </a:defRPr>
            </a:lvl5pPr>
          </a:lstStyle>
          <a:p>
            <a:pPr lvl="0"/>
            <a:r>
              <a:rPr lang="en-US" altLang="ko-KR" dirty="0"/>
              <a:t>Sungwoon Choi, Ph.D.</a:t>
            </a:r>
          </a:p>
          <a:p>
            <a:pPr lvl="0"/>
            <a:r>
              <a:rPr lang="en-US" altLang="ko-KR" dirty="0"/>
              <a:t>Professor, </a:t>
            </a:r>
            <a:r>
              <a:rPr lang="en-US" altLang="ko-KR" dirty="0" err="1"/>
              <a:t>Myongji</a:t>
            </a:r>
            <a:r>
              <a:rPr lang="en-US" altLang="ko-KR" dirty="0"/>
              <a:t> University</a:t>
            </a:r>
          </a:p>
          <a:p>
            <a:pPr lvl="0"/>
            <a:r>
              <a:rPr lang="en-US" altLang="ko-KR" dirty="0"/>
              <a:t>Chair, OMG-Korea</a:t>
            </a:r>
          </a:p>
          <a:p>
            <a:pPr marL="0" marR="0" lvl="0" indent="0" algn="ctr" defTabSz="913911"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ko-KR" dirty="0"/>
              <a:t>choisw@mju.ac.kr</a:t>
            </a:r>
            <a:endParaRPr lang="ko-KR" altLang="en-US"/>
          </a:p>
          <a:p>
            <a:pPr lvl="0"/>
            <a:endParaRPr lang="en-US" altLang="ko-KR" dirty="0"/>
          </a:p>
        </p:txBody>
      </p:sp>
      <p:sp>
        <p:nvSpPr>
          <p:cNvPr id="7" name="Title Placeholder 2"/>
          <p:cNvSpPr>
            <a:spLocks noGrp="1"/>
          </p:cNvSpPr>
          <p:nvPr>
            <p:ph type="title"/>
          </p:nvPr>
        </p:nvSpPr>
        <p:spPr>
          <a:xfrm>
            <a:off x="1976122" y="3609781"/>
            <a:ext cx="5943603" cy="481667"/>
          </a:xfrm>
          <a:prstGeom prst="rect">
            <a:avLst/>
          </a:prstGeom>
        </p:spPr>
        <p:txBody>
          <a:bodyPr vert="horz" lIns="68564" tIns="34281" rIns="68564" bIns="34281" rtlCol="0" anchor="ctr">
            <a:normAutofit/>
          </a:bodyPr>
          <a:lstStyle>
            <a:lvl1pPr algn="ctr">
              <a:defRPr b="0">
                <a:solidFill>
                  <a:srgbClr val="FF0000"/>
                </a:solidFill>
                <a:effectLst>
                  <a:outerShdw blurRad="38100" dist="38100" dir="2700000" algn="tl">
                    <a:srgbClr val="000000">
                      <a:alpha val="43137"/>
                    </a:srgbClr>
                  </a:outerShdw>
                </a:effectLst>
                <a:latin typeface="Candara" panose="020E0502030303020204" pitchFamily="34" charset="0"/>
              </a:defRPr>
            </a:lvl1pPr>
          </a:lstStyle>
          <a:p>
            <a:r>
              <a:rPr lang="x-none" dirty="0"/>
              <a:t>Click to edit Master title style</a:t>
            </a:r>
            <a:endParaRPr lang="en-US" dirty="0"/>
          </a:p>
        </p:txBody>
      </p:sp>
      <p:pic>
        <p:nvPicPr>
          <p:cNvPr id="10" name="Picture 5" descr="img_ui011"/>
          <p:cNvPicPr>
            <a:picLocks noChangeAspect="1" noChangeArrowheads="1"/>
          </p:cNvPicPr>
          <p:nvPr/>
        </p:nvPicPr>
        <p:blipFill>
          <a:blip r:embed="rId2" cstate="print"/>
          <a:srcRect/>
          <a:stretch>
            <a:fillRect/>
          </a:stretch>
        </p:blipFill>
        <p:spPr bwMode="auto">
          <a:xfrm>
            <a:off x="4276586" y="5400694"/>
            <a:ext cx="397299" cy="321631"/>
          </a:xfrm>
          <a:prstGeom prst="rect">
            <a:avLst/>
          </a:prstGeom>
          <a:noFill/>
          <a:ln w="9525">
            <a:noFill/>
            <a:miter lim="800000"/>
            <a:headEnd/>
            <a:tailEnd/>
          </a:ln>
        </p:spPr>
      </p:pic>
      <p:pic>
        <p:nvPicPr>
          <p:cNvPr id="2" name="그림 1">
            <a:extLst>
              <a:ext uri="{FF2B5EF4-FFF2-40B4-BE49-F238E27FC236}">
                <a16:creationId xmlns:a16="http://schemas.microsoft.com/office/drawing/2014/main" id="{62239DD8-F9AC-4A76-835B-877E1F41D016}"/>
              </a:ext>
            </a:extLst>
          </p:cNvPr>
          <p:cNvPicPr>
            <a:picLocks noChangeAspect="1"/>
          </p:cNvPicPr>
          <p:nvPr userDrawn="1"/>
        </p:nvPicPr>
        <p:blipFill>
          <a:blip r:embed="rId3"/>
          <a:stretch>
            <a:fillRect/>
          </a:stretch>
        </p:blipFill>
        <p:spPr>
          <a:xfrm>
            <a:off x="4727410" y="5399209"/>
            <a:ext cx="877900" cy="323116"/>
          </a:xfrm>
          <a:prstGeom prst="rect">
            <a:avLst/>
          </a:prstGeom>
        </p:spPr>
      </p:pic>
    </p:spTree>
    <p:extLst>
      <p:ext uri="{BB962C8B-B14F-4D97-AF65-F5344CB8AC3E}">
        <p14:creationId xmlns:p14="http://schemas.microsoft.com/office/powerpoint/2010/main" val="4095253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2" name="Footer Placeholder 4"/>
          <p:cNvSpPr>
            <a:spLocks noGrp="1"/>
          </p:cNvSpPr>
          <p:nvPr>
            <p:ph type="ftr" sz="quarter" idx="3"/>
          </p:nvPr>
        </p:nvSpPr>
        <p:spPr>
          <a:xfrm>
            <a:off x="7955748" y="6416828"/>
            <a:ext cx="1605765" cy="197556"/>
          </a:xfrm>
          <a:prstGeom prst="rect">
            <a:avLst/>
          </a:prstGeom>
        </p:spPr>
        <p:txBody>
          <a:bodyPr vert="horz" lIns="68564" tIns="0" rIns="68564" bIns="0" anchor="b" anchorCtr="0">
            <a:noAutofit/>
          </a:bodyPr>
          <a:lstStyle>
            <a:lvl1pPr marL="171450" indent="-171450" algn="r">
              <a:buFont typeface="Arial" panose="020B0604020202020204" pitchFamily="34" charset="0"/>
              <a:buChar char="©"/>
              <a:defRPr sz="1200" i="1" u="none" spc="0">
                <a:solidFill>
                  <a:schemeClr val="tx1">
                    <a:lumMod val="75000"/>
                  </a:schemeClr>
                </a:solidFill>
                <a:latin typeface="Candara" panose="020E0502030303020204" pitchFamily="34" charset="0"/>
                <a:cs typeface="Candara" panose="020E0502030303020204" pitchFamily="34" charset="0"/>
              </a:defRPr>
            </a:lvl1pPr>
          </a:lstStyle>
          <a:p>
            <a:r>
              <a:rPr lang="en-US" dirty="0" err="1"/>
              <a:t>Sungwoon</a:t>
            </a:r>
            <a:r>
              <a:rPr lang="en-US" dirty="0"/>
              <a:t> Choi 2017</a:t>
            </a:r>
          </a:p>
        </p:txBody>
      </p:sp>
      <p:sp>
        <p:nvSpPr>
          <p:cNvPr id="39" name="Title Placeholder 38"/>
          <p:cNvSpPr>
            <a:spLocks noGrp="1"/>
          </p:cNvSpPr>
          <p:nvPr>
            <p:ph type="title"/>
          </p:nvPr>
        </p:nvSpPr>
        <p:spPr>
          <a:xfrm>
            <a:off x="278494" y="657225"/>
            <a:ext cx="8559871" cy="503237"/>
          </a:xfrm>
          <a:prstGeom prst="rect">
            <a:avLst/>
          </a:prstGeom>
        </p:spPr>
        <p:txBody>
          <a:bodyPr lIns="68564" tIns="0" rIns="68564" bIns="0" anchor="ctr">
            <a:noAutofit/>
          </a:bodyPr>
          <a:lstStyle/>
          <a:p>
            <a:pPr marL="0" lvl="0" indent="0">
              <a:spcBef>
                <a:spcPts val="1000"/>
              </a:spcBef>
              <a:buFont typeface="Arial" panose="020B0604020202020204" pitchFamily="34" charset="0"/>
            </a:pPr>
            <a:r>
              <a:rPr lang="sk-SK" dirty="0"/>
              <a:t>Click to edit Master title style</a:t>
            </a:r>
            <a:endParaRPr lang="en-US" dirty="0"/>
          </a:p>
        </p:txBody>
      </p:sp>
      <p:sp>
        <p:nvSpPr>
          <p:cNvPr id="41" name="Text Placeholder 40"/>
          <p:cNvSpPr>
            <a:spLocks noGrp="1"/>
          </p:cNvSpPr>
          <p:nvPr>
            <p:ph type="body" idx="1"/>
          </p:nvPr>
        </p:nvSpPr>
        <p:spPr>
          <a:xfrm>
            <a:off x="501763" y="1280629"/>
            <a:ext cx="9059750" cy="5030353"/>
          </a:xfrm>
          <a:prstGeom prst="rect">
            <a:avLst/>
          </a:prstGeom>
        </p:spPr>
        <p:txBody>
          <a:bodyPr vert="horz" lIns="68564" tIns="34281" rIns="68564" bIns="34281" spcCol="269933" rtlCol="0">
            <a:noAutofit/>
          </a:bodyPr>
          <a:lstStyle/>
          <a:p>
            <a:pPr lvl="0"/>
            <a:r>
              <a:rPr lang="sk-SK" dirty="0"/>
              <a:t>Click to edit Master text styles</a:t>
            </a:r>
          </a:p>
          <a:p>
            <a:pPr lvl="1"/>
            <a:r>
              <a:rPr lang="sk-SK" dirty="0"/>
              <a:t>Second level</a:t>
            </a:r>
          </a:p>
          <a:p>
            <a:pPr lvl="2"/>
            <a:r>
              <a:rPr lang="sk-SK" dirty="0"/>
              <a:t>Third level</a:t>
            </a:r>
          </a:p>
          <a:p>
            <a:pPr lvl="3"/>
            <a:r>
              <a:rPr lang="sk-SK" dirty="0"/>
              <a:t>Fourth level</a:t>
            </a:r>
          </a:p>
          <a:p>
            <a:pPr lvl="4"/>
            <a:r>
              <a:rPr lang="sk-SK" dirty="0"/>
              <a:t>Fifth level</a:t>
            </a:r>
            <a:endParaRPr lang="en-US" dirty="0"/>
          </a:p>
        </p:txBody>
      </p:sp>
      <p:sp>
        <p:nvSpPr>
          <p:cNvPr id="4" name="Slide Number Placeholder 3"/>
          <p:cNvSpPr>
            <a:spLocks noGrp="1"/>
          </p:cNvSpPr>
          <p:nvPr>
            <p:ph type="sldNum" sz="quarter" idx="4"/>
          </p:nvPr>
        </p:nvSpPr>
        <p:spPr>
          <a:xfrm>
            <a:off x="9032033" y="461569"/>
            <a:ext cx="529480" cy="457297"/>
          </a:xfrm>
          <a:prstGeom prst="wedgeRectCallout">
            <a:avLst/>
          </a:prstGeom>
          <a:noFill/>
          <a:ln w="9525" cmpd="sng">
            <a:solidFill>
              <a:srgbClr val="FF0000"/>
            </a:solidFill>
          </a:ln>
        </p:spPr>
        <p:txBody>
          <a:bodyPr wrap="square" lIns="143963" tIns="134997" rIns="143963" bIns="134997" anchor="ctr" anchorCtr="1">
            <a:spAutoFit/>
          </a:bodyPr>
          <a:lstStyle>
            <a:lvl1pPr>
              <a:defRPr lang="en-US" sz="1200">
                <a:ln>
                  <a:noFill/>
                </a:ln>
                <a:solidFill>
                  <a:srgbClr val="FF0000"/>
                </a:solidFill>
                <a:latin typeface="Candara" panose="020E0502030303020204" pitchFamily="34" charset="0"/>
                <a:cs typeface="Candara" panose="020E0502030303020204" pitchFamily="34" charset="0"/>
              </a:defRPr>
            </a:lvl1pPr>
          </a:lstStyle>
          <a:p>
            <a:pPr defTabSz="685783"/>
            <a:fld id="{77513DED-9F41-6D4C-AADB-00EAAC4B4386}" type="slidenum">
              <a:rPr lang="sk-SK" smtClean="0"/>
              <a:pPr defTabSz="685783"/>
              <a:t>‹#›</a:t>
            </a:fld>
            <a:endParaRPr lang="sk-SK" dirty="0"/>
          </a:p>
        </p:txBody>
      </p:sp>
    </p:spTree>
    <p:extLst>
      <p:ext uri="{BB962C8B-B14F-4D97-AF65-F5344CB8AC3E}">
        <p14:creationId xmlns:p14="http://schemas.microsoft.com/office/powerpoint/2010/main" val="3328465351"/>
      </p:ext>
    </p:extLst>
  </p:cSld>
  <p:clrMap bg1="lt1" tx1="dk1" bg2="lt2" tx2="dk2" accent1="accent1" accent2="accent2" accent3="accent3" accent4="accent4" accent5="accent5" accent6="accent6" hlink="hlink" folHlink="folHlink"/>
  <p:sldLayoutIdLst>
    <p:sldLayoutId id="2147483817" r:id="rId1"/>
    <p:sldLayoutId id="2147483823" r:id="rId2"/>
    <p:sldLayoutId id="2147483819" r:id="rId3"/>
    <p:sldLayoutId id="2147483827" r:id="rId4"/>
    <p:sldLayoutId id="2147483825" r:id="rId5"/>
    <p:sldLayoutId id="2147483824" r:id="rId6"/>
    <p:sldLayoutId id="2147483822" r:id="rId7"/>
    <p:sldLayoutId id="2147483826" r:id="rId8"/>
    <p:sldLayoutId id="2147483796" r:id="rId9"/>
    <p:sldLayoutId id="2147483800" r:id="rId10"/>
  </p:sldLayoutIdLst>
  <p:hf hdr="0" dt="0"/>
  <p:txStyles>
    <p:titleStyle>
      <a:lvl1pPr algn="l" defTabSz="913911" rtl="0" eaLnBrk="1" latinLnBrk="0" hangingPunct="1">
        <a:lnSpc>
          <a:spcPct val="90000"/>
        </a:lnSpc>
        <a:spcBef>
          <a:spcPct val="0"/>
        </a:spcBef>
        <a:buNone/>
        <a:defRPr lang="en-US" sz="2000" b="1" i="0" kern="1200" cap="none">
          <a:solidFill>
            <a:schemeClr val="accent1">
              <a:lumMod val="50000"/>
            </a:schemeClr>
          </a:solidFill>
          <a:latin typeface="+mj-lt"/>
          <a:ea typeface="+mj-ea"/>
          <a:cs typeface="Candara" panose="020E0502030303020204" pitchFamily="34" charset="0"/>
        </a:defRPr>
      </a:lvl1pPr>
    </p:titleStyle>
    <p:bodyStyle>
      <a:lvl1pPr marL="180975" indent="-180975" algn="l" defTabSz="913911" rtl="0" eaLnBrk="1" latinLnBrk="0" hangingPunct="1">
        <a:lnSpc>
          <a:spcPct val="100000"/>
        </a:lnSpc>
        <a:spcBef>
          <a:spcPts val="300"/>
        </a:spcBef>
        <a:buFont typeface="Wingdings" panose="05000000000000000000" pitchFamily="2" charset="2"/>
        <a:buChar char="§"/>
        <a:defRPr sz="1600" b="1" kern="1200">
          <a:solidFill>
            <a:schemeClr val="tx1">
              <a:lumMod val="50000"/>
            </a:schemeClr>
          </a:solidFill>
          <a:latin typeface="+mn-lt"/>
          <a:ea typeface="+mn-ea"/>
          <a:cs typeface="Candara" panose="020E0502030303020204" pitchFamily="34" charset="0"/>
        </a:defRPr>
      </a:lvl1pPr>
      <a:lvl2pPr marL="358775" indent="-179388" algn="l" defTabSz="913911" rtl="0" eaLnBrk="1" latinLnBrk="0" hangingPunct="1">
        <a:lnSpc>
          <a:spcPct val="100000"/>
        </a:lnSpc>
        <a:spcBef>
          <a:spcPts val="300"/>
        </a:spcBef>
        <a:buFont typeface="Arial" panose="020B0604020202020204" pitchFamily="34" charset="0"/>
        <a:buChar char="•"/>
        <a:defRPr sz="1400" kern="1200">
          <a:solidFill>
            <a:schemeClr val="tx1">
              <a:lumMod val="50000"/>
            </a:schemeClr>
          </a:solidFill>
          <a:latin typeface="+mn-lt"/>
          <a:ea typeface="+mn-ea"/>
          <a:cs typeface="Candara" panose="020E0502030303020204" pitchFamily="34" charset="0"/>
        </a:defRPr>
      </a:lvl2pPr>
      <a:lvl3pPr marL="538163" indent="-179388" algn="l" defTabSz="913911" rtl="0" eaLnBrk="1" latinLnBrk="0" hangingPunct="1">
        <a:lnSpc>
          <a:spcPct val="100000"/>
        </a:lnSpc>
        <a:spcBef>
          <a:spcPts val="300"/>
        </a:spcBef>
        <a:buFont typeface="Candara" panose="020E0502030303020204" pitchFamily="34" charset="0"/>
        <a:buChar char="-"/>
        <a:defRPr sz="1400" kern="1200">
          <a:solidFill>
            <a:schemeClr val="tx1">
              <a:lumMod val="50000"/>
            </a:schemeClr>
          </a:solidFill>
          <a:latin typeface="+mn-lt"/>
          <a:ea typeface="+mn-ea"/>
          <a:cs typeface="Candara" panose="020E0502030303020204" pitchFamily="34" charset="0"/>
        </a:defRPr>
      </a:lvl3pPr>
      <a:lvl4pPr marL="719138" indent="-182563" algn="l" defTabSz="913911" rtl="0" eaLnBrk="1" latinLnBrk="0" hangingPunct="1">
        <a:lnSpc>
          <a:spcPct val="100000"/>
        </a:lnSpc>
        <a:spcBef>
          <a:spcPts val="300"/>
        </a:spcBef>
        <a:buFont typeface="Arial" panose="020B0604020202020204" pitchFamily="34" charset="0"/>
        <a:buChar char="•"/>
        <a:defRPr sz="1400" kern="1200">
          <a:solidFill>
            <a:schemeClr val="tx1">
              <a:lumMod val="50000"/>
            </a:schemeClr>
          </a:solidFill>
          <a:latin typeface="+mn-lt"/>
          <a:ea typeface="+mn-ea"/>
          <a:cs typeface="Candara" panose="020E0502030303020204" pitchFamily="34" charset="0"/>
        </a:defRPr>
      </a:lvl4pPr>
      <a:lvl5pPr marL="896938" indent="-179388" algn="l" defTabSz="913911" rtl="0" eaLnBrk="1" latinLnBrk="0" hangingPunct="1">
        <a:lnSpc>
          <a:spcPct val="100000"/>
        </a:lnSpc>
        <a:spcBef>
          <a:spcPts val="300"/>
        </a:spcBef>
        <a:buFont typeface="Candara" panose="020E0502030303020204" pitchFamily="34" charset="0"/>
        <a:buChar char="-"/>
        <a:defRPr sz="1400" kern="1200">
          <a:solidFill>
            <a:schemeClr val="tx1">
              <a:lumMod val="50000"/>
            </a:schemeClr>
          </a:solidFill>
          <a:latin typeface="+mn-lt"/>
          <a:ea typeface="+mn-ea"/>
          <a:cs typeface="Candara" panose="020E0502030303020204" pitchFamily="34" charset="0"/>
        </a:defRPr>
      </a:lvl5pPr>
      <a:lvl6pPr marL="2513249" indent="-228476" algn="l" defTabSz="9139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206" indent="-228476" algn="l" defTabSz="9139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160" indent="-228476" algn="l" defTabSz="9139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116" indent="-228476" algn="l" defTabSz="9139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911" rtl="0" eaLnBrk="1" latinLnBrk="0" hangingPunct="1">
        <a:defRPr sz="1800" kern="1200">
          <a:solidFill>
            <a:schemeClr val="tx1"/>
          </a:solidFill>
          <a:latin typeface="+mn-lt"/>
          <a:ea typeface="+mn-ea"/>
          <a:cs typeface="+mn-cs"/>
        </a:defRPr>
      </a:lvl1pPr>
      <a:lvl2pPr marL="456947" algn="l" defTabSz="913911" rtl="0" eaLnBrk="1" latinLnBrk="0" hangingPunct="1">
        <a:defRPr sz="1800" kern="1200">
          <a:solidFill>
            <a:schemeClr val="tx1"/>
          </a:solidFill>
          <a:latin typeface="+mn-lt"/>
          <a:ea typeface="+mn-ea"/>
          <a:cs typeface="+mn-cs"/>
        </a:defRPr>
      </a:lvl2pPr>
      <a:lvl3pPr marL="913911" algn="l" defTabSz="913911" rtl="0" eaLnBrk="1" latinLnBrk="0" hangingPunct="1">
        <a:defRPr sz="1800" kern="1200">
          <a:solidFill>
            <a:schemeClr val="tx1"/>
          </a:solidFill>
          <a:latin typeface="+mn-lt"/>
          <a:ea typeface="+mn-ea"/>
          <a:cs typeface="+mn-cs"/>
        </a:defRPr>
      </a:lvl3pPr>
      <a:lvl4pPr marL="1370867" algn="l" defTabSz="913911" rtl="0" eaLnBrk="1" latinLnBrk="0" hangingPunct="1">
        <a:defRPr sz="1800" kern="1200">
          <a:solidFill>
            <a:schemeClr val="tx1"/>
          </a:solidFill>
          <a:latin typeface="+mn-lt"/>
          <a:ea typeface="+mn-ea"/>
          <a:cs typeface="+mn-cs"/>
        </a:defRPr>
      </a:lvl4pPr>
      <a:lvl5pPr marL="1827821" algn="l" defTabSz="913911" rtl="0" eaLnBrk="1" latinLnBrk="0" hangingPunct="1">
        <a:defRPr sz="1800" kern="1200">
          <a:solidFill>
            <a:schemeClr val="tx1"/>
          </a:solidFill>
          <a:latin typeface="+mn-lt"/>
          <a:ea typeface="+mn-ea"/>
          <a:cs typeface="+mn-cs"/>
        </a:defRPr>
      </a:lvl5pPr>
      <a:lvl6pPr marL="2284775" algn="l" defTabSz="913911" rtl="0" eaLnBrk="1" latinLnBrk="0" hangingPunct="1">
        <a:defRPr sz="1800" kern="1200">
          <a:solidFill>
            <a:schemeClr val="tx1"/>
          </a:solidFill>
          <a:latin typeface="+mn-lt"/>
          <a:ea typeface="+mn-ea"/>
          <a:cs typeface="+mn-cs"/>
        </a:defRPr>
      </a:lvl6pPr>
      <a:lvl7pPr marL="2741723" algn="l" defTabSz="913911" rtl="0" eaLnBrk="1" latinLnBrk="0" hangingPunct="1">
        <a:defRPr sz="1800" kern="1200">
          <a:solidFill>
            <a:schemeClr val="tx1"/>
          </a:solidFill>
          <a:latin typeface="+mn-lt"/>
          <a:ea typeface="+mn-ea"/>
          <a:cs typeface="+mn-cs"/>
        </a:defRPr>
      </a:lvl7pPr>
      <a:lvl8pPr marL="3198680" algn="l" defTabSz="913911" rtl="0" eaLnBrk="1" latinLnBrk="0" hangingPunct="1">
        <a:defRPr sz="1800" kern="1200">
          <a:solidFill>
            <a:schemeClr val="tx1"/>
          </a:solidFill>
          <a:latin typeface="+mn-lt"/>
          <a:ea typeface="+mn-ea"/>
          <a:cs typeface="+mn-cs"/>
        </a:defRPr>
      </a:lvl8pPr>
      <a:lvl9pPr marL="3655634" algn="l" defTabSz="913911"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20" userDrawn="1">
          <p15:clr>
            <a:srgbClr val="F26B43"/>
          </p15:clr>
        </p15:guide>
        <p15:guide id="2" orient="horz" pos="2160" userDrawn="1">
          <p15:clr>
            <a:srgbClr val="F26B43"/>
          </p15:clr>
        </p15:guide>
        <p15:guide id="3" orient="horz" pos="731" userDrawn="1">
          <p15:clr>
            <a:srgbClr val="F26B43"/>
          </p15:clr>
        </p15:guide>
        <p15:guide id="4" orient="horz" pos="799" userDrawn="1">
          <p15:clr>
            <a:srgbClr val="F26B43"/>
          </p15:clr>
        </p15:guide>
        <p15:guide id="5" pos="172" userDrawn="1">
          <p15:clr>
            <a:srgbClr val="F26B43"/>
          </p15:clr>
        </p15:guide>
        <p15:guide id="6" pos="308" userDrawn="1">
          <p15:clr>
            <a:srgbClr val="F26B43"/>
          </p15:clr>
        </p15:guide>
        <p15:guide id="7" pos="6023" userDrawn="1">
          <p15:clr>
            <a:srgbClr val="F26B43"/>
          </p15:clr>
        </p15:guide>
        <p15:guide id="8" orient="horz" pos="3997" userDrawn="1">
          <p15:clr>
            <a:srgbClr val="F26B43"/>
          </p15:clr>
        </p15:guide>
        <p15:guide id="9" orient="horz" pos="414" userDrawn="1">
          <p15:clr>
            <a:srgbClr val="F26B43"/>
          </p15:clr>
        </p15:guide>
        <p15:guide id="10" orient="horz" pos="2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3.xml"/><Relationship Id="rId4" Type="http://schemas.openxmlformats.org/officeDocument/2006/relationships/image" Target="../media/image17.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4.xml"/><Relationship Id="rId4" Type="http://schemas.openxmlformats.org/officeDocument/2006/relationships/image" Target="../media/image24.emf"/></Relationships>
</file>

<file path=ppt/slides/_rels/slide4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텍스트 개체 틀 6"/>
          <p:cNvSpPr>
            <a:spLocks noGrp="1"/>
          </p:cNvSpPr>
          <p:nvPr>
            <p:ph type="body" sz="quarter" idx="15"/>
          </p:nvPr>
        </p:nvSpPr>
        <p:spPr/>
        <p:txBody>
          <a:bodyPr/>
          <a:lstStyle/>
          <a:p>
            <a:r>
              <a:rPr lang="en-US" altLang="ko-KR" i="0" dirty="0"/>
              <a:t>Professor, </a:t>
            </a:r>
            <a:r>
              <a:rPr lang="en-US" altLang="ko-KR" i="0" dirty="0" err="1"/>
              <a:t>Myongji</a:t>
            </a:r>
            <a:r>
              <a:rPr lang="en-US" altLang="ko-KR" i="0" dirty="0"/>
              <a:t> University</a:t>
            </a:r>
          </a:p>
          <a:p>
            <a:r>
              <a:rPr lang="en-US" altLang="ko-KR" i="0" dirty="0"/>
              <a:t>Chair, OMG-Korea</a:t>
            </a:r>
          </a:p>
          <a:p>
            <a:r>
              <a:rPr lang="en-US" altLang="ko-KR" i="0" dirty="0" err="1"/>
              <a:t>Sungwoon</a:t>
            </a:r>
            <a:r>
              <a:rPr lang="en-US" altLang="ko-KR" i="0" dirty="0"/>
              <a:t> Choi, Ph.D.</a:t>
            </a:r>
          </a:p>
          <a:p>
            <a:r>
              <a:rPr lang="en-US" altLang="ko-KR" sz="1400" u="sng" dirty="0"/>
              <a:t>choisw@mju.ac.kr</a:t>
            </a:r>
            <a:endParaRPr lang="ko-KR" altLang="en-US" sz="1400" u="sng" dirty="0"/>
          </a:p>
        </p:txBody>
      </p:sp>
      <p:sp>
        <p:nvSpPr>
          <p:cNvPr id="5" name="제목 4"/>
          <p:cNvSpPr>
            <a:spLocks noGrp="1"/>
          </p:cNvSpPr>
          <p:nvPr>
            <p:ph type="title"/>
          </p:nvPr>
        </p:nvSpPr>
        <p:spPr/>
        <p:txBody>
          <a:bodyPr>
            <a:normAutofit/>
          </a:bodyPr>
          <a:lstStyle/>
          <a:p>
            <a:r>
              <a:rPr lang="en-US" altLang="ko-KR" sz="2400" b="1" dirty="0"/>
              <a:t>Operating System</a:t>
            </a:r>
            <a:endParaRPr lang="ko-KR" altLang="en-US" sz="2400" b="1" dirty="0"/>
          </a:p>
        </p:txBody>
      </p:sp>
      <p:pic>
        <p:nvPicPr>
          <p:cNvPr id="1030" name="Picture 6" descr="Image result for operating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0442" y="1572293"/>
            <a:ext cx="2150479" cy="1911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23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직사각형 34"/>
          <p:cNvSpPr/>
          <p:nvPr/>
        </p:nvSpPr>
        <p:spPr>
          <a:xfrm>
            <a:off x="7378779" y="1803238"/>
            <a:ext cx="1353312" cy="3713711"/>
          </a:xfrm>
          <a:prstGeom prst="rect">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t">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Memory</a:t>
            </a:r>
            <a:endParaRPr lang="ko-KR" altLang="en-US" sz="1200" dirty="0">
              <a:solidFill>
                <a:srgbClr val="231F20"/>
              </a:solidFill>
              <a:latin typeface="Corbel" panose="020B0503020204020204" pitchFamily="34" charset="0"/>
            </a:endParaRPr>
          </a:p>
        </p:txBody>
      </p:sp>
      <p:sp>
        <p:nvSpPr>
          <p:cNvPr id="6" name="제목 5"/>
          <p:cNvSpPr>
            <a:spLocks noGrp="1"/>
          </p:cNvSpPr>
          <p:nvPr>
            <p:ph type="title"/>
          </p:nvPr>
        </p:nvSpPr>
        <p:spPr/>
        <p:txBody>
          <a:bodyPr/>
          <a:lstStyle/>
          <a:p>
            <a:r>
              <a:rPr lang="en-US" altLang="ko-KR" dirty="0"/>
              <a:t>Process View – Code Segment 2</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10</a:t>
            </a:fld>
            <a:endParaRPr lang="sk-SK" dirty="0"/>
          </a:p>
        </p:txBody>
      </p:sp>
      <p:sp>
        <p:nvSpPr>
          <p:cNvPr id="7" name="텍스트 개체 틀 6"/>
          <p:cNvSpPr>
            <a:spLocks noGrp="1"/>
          </p:cNvSpPr>
          <p:nvPr>
            <p:ph type="body" sz="quarter" idx="12"/>
          </p:nvPr>
        </p:nvSpPr>
        <p:spPr/>
        <p:txBody>
          <a:bodyPr/>
          <a:lstStyle/>
          <a:p>
            <a:r>
              <a:rPr lang="en-US" altLang="ko-KR" dirty="0"/>
              <a:t>Memory Management</a:t>
            </a:r>
            <a:endParaRPr lang="ko-KR" altLang="en-US" dirty="0"/>
          </a:p>
        </p:txBody>
      </p:sp>
      <p:sp>
        <p:nvSpPr>
          <p:cNvPr id="8" name="내용 개체 틀 7"/>
          <p:cNvSpPr>
            <a:spLocks noGrp="1"/>
          </p:cNvSpPr>
          <p:nvPr>
            <p:ph sz="quarter" idx="13"/>
          </p:nvPr>
        </p:nvSpPr>
        <p:spPr>
          <a:xfrm>
            <a:off x="681298" y="1663912"/>
            <a:ext cx="2768515" cy="4157910"/>
          </a:xfrm>
        </p:spPr>
        <p:txBody>
          <a:bodyPr/>
          <a:lstStyle/>
          <a:p>
            <a:pPr marL="0" indent="0">
              <a:buNone/>
            </a:pPr>
            <a:r>
              <a:rPr lang="en-US" altLang="ko-KR" sz="1400" b="0" dirty="0">
                <a:latin typeface="Corbel" panose="020B0503020204020204" pitchFamily="34" charset="0"/>
                <a:cs typeface="Arial" panose="020B0604020202020204" pitchFamily="34" charset="0"/>
              </a:rPr>
              <a:t>Int main() {</a:t>
            </a:r>
          </a:p>
          <a:p>
            <a:pPr marL="179387" lvl="1" indent="0">
              <a:buNone/>
            </a:pPr>
            <a:r>
              <a:rPr lang="en-US" altLang="ko-KR" dirty="0">
                <a:solidFill>
                  <a:schemeClr val="tx1"/>
                </a:solidFill>
                <a:latin typeface="Corbel" panose="020B0503020204020204" pitchFamily="34" charset="0"/>
                <a:cs typeface="Arial" panose="020B0604020202020204" pitchFamily="34" charset="0"/>
              </a:rPr>
              <a:t>Object </a:t>
            </a:r>
            <a:r>
              <a:rPr lang="en-US" altLang="ko-KR" dirty="0" err="1">
                <a:solidFill>
                  <a:schemeClr val="tx1"/>
                </a:solidFill>
                <a:latin typeface="Corbel" panose="020B0503020204020204" pitchFamily="34" charset="0"/>
                <a:cs typeface="Arial" panose="020B0604020202020204" pitchFamily="34" charset="0"/>
              </a:rPr>
              <a:t>object</a:t>
            </a:r>
            <a:r>
              <a:rPr lang="en-US" altLang="ko-KR" dirty="0">
                <a:solidFill>
                  <a:schemeClr val="tx1"/>
                </a:solidFill>
                <a:latin typeface="Corbel" panose="020B0503020204020204" pitchFamily="34" charset="0"/>
                <a:cs typeface="Arial" panose="020B0604020202020204" pitchFamily="34" charset="0"/>
              </a:rPr>
              <a:t> = new Object();</a:t>
            </a:r>
          </a:p>
          <a:p>
            <a:pPr marL="179387" lvl="1" indent="0">
              <a:buNone/>
            </a:pPr>
            <a:r>
              <a:rPr lang="en-US" altLang="ko-KR" dirty="0">
                <a:solidFill>
                  <a:schemeClr val="tx1"/>
                </a:solidFill>
                <a:latin typeface="Corbel" panose="020B0503020204020204" pitchFamily="34" charset="0"/>
                <a:cs typeface="Arial" panose="020B0604020202020204" pitchFamily="34" charset="0"/>
              </a:rPr>
              <a:t>int result = </a:t>
            </a:r>
            <a:r>
              <a:rPr lang="en-US" altLang="ko-KR" dirty="0" err="1">
                <a:solidFill>
                  <a:schemeClr val="tx1"/>
                </a:solidFill>
                <a:latin typeface="Corbel" panose="020B0503020204020204" pitchFamily="34" charset="0"/>
                <a:cs typeface="Arial" panose="020B0604020202020204" pitchFamily="34" charset="0"/>
              </a:rPr>
              <a:t>object.method</a:t>
            </a:r>
            <a:r>
              <a:rPr lang="en-US" altLang="ko-KR" dirty="0">
                <a:solidFill>
                  <a:schemeClr val="tx1"/>
                </a:solidFill>
                <a:latin typeface="Corbel" panose="020B0503020204020204" pitchFamily="34" charset="0"/>
                <a:cs typeface="Arial" panose="020B0604020202020204" pitchFamily="34" charset="0"/>
              </a:rPr>
              <a:t>(3, 4);</a:t>
            </a:r>
          </a:p>
          <a:p>
            <a:pPr marL="179387" lvl="1" indent="0">
              <a:buNone/>
            </a:pPr>
            <a:r>
              <a:rPr lang="en-US" altLang="ko-KR" dirty="0" err="1">
                <a:solidFill>
                  <a:schemeClr val="tx1"/>
                </a:solidFill>
                <a:latin typeface="Corbel" panose="020B0503020204020204" pitchFamily="34" charset="0"/>
                <a:cs typeface="Arial" panose="020B0604020202020204" pitchFamily="34" charset="0"/>
              </a:rPr>
              <a:t>System.out.println</a:t>
            </a:r>
            <a:r>
              <a:rPr lang="en-US" altLang="ko-KR" dirty="0">
                <a:solidFill>
                  <a:schemeClr val="tx1"/>
                </a:solidFill>
                <a:latin typeface="Corbel" panose="020B0503020204020204" pitchFamily="34" charset="0"/>
                <a:cs typeface="Arial" panose="020B0604020202020204" pitchFamily="34" charset="0"/>
              </a:rPr>
              <a:t>(result);</a:t>
            </a:r>
          </a:p>
          <a:p>
            <a:pPr marL="0" indent="0">
              <a:buNone/>
            </a:pPr>
            <a:r>
              <a:rPr lang="en-US" altLang="ko-KR" sz="1400" b="0" dirty="0">
                <a:latin typeface="Corbel" panose="020B0503020204020204" pitchFamily="34" charset="0"/>
                <a:cs typeface="Arial" panose="020B0604020202020204" pitchFamily="34" charset="0"/>
              </a:rPr>
              <a:t>}</a:t>
            </a:r>
          </a:p>
          <a:p>
            <a:pPr marL="0" indent="0">
              <a:buNone/>
            </a:pPr>
            <a:r>
              <a:rPr lang="en-US" altLang="ko-KR" sz="1400" b="0" dirty="0">
                <a:latin typeface="Corbel" panose="020B0503020204020204" pitchFamily="34" charset="0"/>
                <a:cs typeface="Arial" panose="020B0604020202020204" pitchFamily="34" charset="0"/>
              </a:rPr>
              <a:t>class Object {</a:t>
            </a:r>
          </a:p>
          <a:p>
            <a:pPr marL="179387" lvl="1" indent="0">
              <a:buNone/>
            </a:pPr>
            <a:r>
              <a:rPr lang="en-US" altLang="ko-KR" dirty="0">
                <a:latin typeface="Corbel" panose="020B0503020204020204" pitchFamily="34" charset="0"/>
                <a:cs typeface="Arial" panose="020B0604020202020204" pitchFamily="34" charset="0"/>
              </a:rPr>
              <a:t>private int ox;</a:t>
            </a:r>
          </a:p>
          <a:p>
            <a:pPr marL="179387" lvl="1" indent="0">
              <a:buNone/>
            </a:pPr>
            <a:r>
              <a:rPr lang="en-US" altLang="ko-KR" dirty="0">
                <a:latin typeface="Corbel" panose="020B0503020204020204" pitchFamily="34" charset="0"/>
                <a:cs typeface="Arial" panose="020B0604020202020204" pitchFamily="34" charset="0"/>
              </a:rPr>
              <a:t>private int oy;</a:t>
            </a:r>
            <a:endParaRPr lang="en-US" altLang="ko-KR" sz="1400" b="0" dirty="0">
              <a:latin typeface="Corbel" panose="020B0503020204020204" pitchFamily="34" charset="0"/>
              <a:cs typeface="Arial" panose="020B0604020202020204" pitchFamily="34" charset="0"/>
            </a:endParaRPr>
          </a:p>
          <a:p>
            <a:pPr marL="179387" lvl="1" indent="0">
              <a:buNone/>
            </a:pPr>
            <a:r>
              <a:rPr lang="en-US" altLang="ko-KR" dirty="0">
                <a:solidFill>
                  <a:srgbClr val="FF0000"/>
                </a:solidFill>
                <a:latin typeface="Corbel" panose="020B0503020204020204" pitchFamily="34" charset="0"/>
                <a:cs typeface="Arial" panose="020B0604020202020204" pitchFamily="34" charset="0"/>
              </a:rPr>
              <a:t>public int method(int  x, int y)</a:t>
            </a:r>
            <a:r>
              <a:rPr lang="en-US" altLang="ko-KR" dirty="0">
                <a:latin typeface="Corbel" panose="020B0503020204020204" pitchFamily="34" charset="0"/>
                <a:cs typeface="Arial" panose="020B0604020202020204" pitchFamily="34" charset="0"/>
              </a:rPr>
              <a:t> {</a:t>
            </a:r>
          </a:p>
          <a:p>
            <a:pPr marL="358775" lvl="2" indent="0">
              <a:buNone/>
            </a:pPr>
            <a:r>
              <a:rPr lang="en-US" altLang="ko-KR" dirty="0">
                <a:latin typeface="Corbel" panose="020B0503020204020204" pitchFamily="34" charset="0"/>
                <a:cs typeface="Arial" panose="020B0604020202020204" pitchFamily="34" charset="0"/>
              </a:rPr>
              <a:t>int result;</a:t>
            </a:r>
          </a:p>
          <a:p>
            <a:pPr marL="358775" lvl="2" indent="0">
              <a:buNone/>
            </a:pPr>
            <a:r>
              <a:rPr lang="en-US" altLang="ko-KR" dirty="0" err="1">
                <a:solidFill>
                  <a:srgbClr val="FF0000"/>
                </a:solidFill>
                <a:latin typeface="Corbel" panose="020B0503020204020204" pitchFamily="34" charset="0"/>
                <a:cs typeface="Arial" panose="020B0604020202020204" pitchFamily="34" charset="0"/>
              </a:rPr>
              <a:t>this.ox</a:t>
            </a:r>
            <a:r>
              <a:rPr lang="en-US" altLang="ko-KR" dirty="0">
                <a:solidFill>
                  <a:srgbClr val="FF0000"/>
                </a:solidFill>
                <a:latin typeface="Corbel" panose="020B0503020204020204" pitchFamily="34" charset="0"/>
                <a:cs typeface="Arial" panose="020B0604020202020204" pitchFamily="34" charset="0"/>
              </a:rPr>
              <a:t> = x;</a:t>
            </a:r>
          </a:p>
          <a:p>
            <a:pPr marL="358775" lvl="2" indent="0">
              <a:buNone/>
            </a:pPr>
            <a:r>
              <a:rPr lang="en-US" altLang="ko-KR" dirty="0" err="1">
                <a:solidFill>
                  <a:srgbClr val="FF0000"/>
                </a:solidFill>
                <a:latin typeface="Corbel" panose="020B0503020204020204" pitchFamily="34" charset="0"/>
                <a:cs typeface="Arial" panose="020B0604020202020204" pitchFamily="34" charset="0"/>
              </a:rPr>
              <a:t>this.oy</a:t>
            </a:r>
            <a:r>
              <a:rPr lang="en-US" altLang="ko-KR" dirty="0">
                <a:solidFill>
                  <a:srgbClr val="FF0000"/>
                </a:solidFill>
                <a:latin typeface="Corbel" panose="020B0503020204020204" pitchFamily="34" charset="0"/>
                <a:cs typeface="Arial" panose="020B0604020202020204" pitchFamily="34" charset="0"/>
              </a:rPr>
              <a:t> = y;</a:t>
            </a:r>
          </a:p>
          <a:p>
            <a:pPr marL="358775" lvl="2" indent="0">
              <a:buNone/>
            </a:pPr>
            <a:r>
              <a:rPr lang="en-US" altLang="ko-KR" dirty="0">
                <a:solidFill>
                  <a:srgbClr val="FF0000"/>
                </a:solidFill>
                <a:latin typeface="Corbel" panose="020B0503020204020204" pitchFamily="34" charset="0"/>
                <a:cs typeface="Arial" panose="020B0604020202020204" pitchFamily="34" charset="0"/>
              </a:rPr>
              <a:t>result = </a:t>
            </a:r>
            <a:r>
              <a:rPr lang="en-US" altLang="ko-KR" dirty="0" err="1">
                <a:solidFill>
                  <a:srgbClr val="FF0000"/>
                </a:solidFill>
                <a:latin typeface="Corbel" panose="020B0503020204020204" pitchFamily="34" charset="0"/>
                <a:cs typeface="Arial" panose="020B0604020202020204" pitchFamily="34" charset="0"/>
              </a:rPr>
              <a:t>this.ox</a:t>
            </a:r>
            <a:r>
              <a:rPr lang="en-US" altLang="ko-KR" dirty="0">
                <a:solidFill>
                  <a:srgbClr val="FF0000"/>
                </a:solidFill>
                <a:latin typeface="Corbel" panose="020B0503020204020204" pitchFamily="34" charset="0"/>
                <a:cs typeface="Arial" panose="020B0604020202020204" pitchFamily="34" charset="0"/>
              </a:rPr>
              <a:t> + </a:t>
            </a:r>
            <a:r>
              <a:rPr lang="en-US" altLang="ko-KR" dirty="0" err="1">
                <a:solidFill>
                  <a:srgbClr val="FF0000"/>
                </a:solidFill>
                <a:latin typeface="Corbel" panose="020B0503020204020204" pitchFamily="34" charset="0"/>
                <a:cs typeface="Arial" panose="020B0604020202020204" pitchFamily="34" charset="0"/>
              </a:rPr>
              <a:t>this.oy</a:t>
            </a:r>
            <a:r>
              <a:rPr lang="en-US" altLang="ko-KR" dirty="0">
                <a:solidFill>
                  <a:srgbClr val="FF0000"/>
                </a:solidFill>
                <a:latin typeface="Corbel" panose="020B0503020204020204" pitchFamily="34" charset="0"/>
                <a:cs typeface="Arial" panose="020B0604020202020204" pitchFamily="34" charset="0"/>
              </a:rPr>
              <a:t>;</a:t>
            </a:r>
          </a:p>
          <a:p>
            <a:pPr marL="358775" lvl="2" indent="0">
              <a:buNone/>
            </a:pPr>
            <a:r>
              <a:rPr lang="en-US" altLang="ko-KR" dirty="0">
                <a:solidFill>
                  <a:srgbClr val="FF0000"/>
                </a:solidFill>
                <a:latin typeface="Corbel" panose="020B0503020204020204" pitchFamily="34" charset="0"/>
                <a:cs typeface="Arial" panose="020B0604020202020204" pitchFamily="34" charset="0"/>
              </a:rPr>
              <a:t>return result;</a:t>
            </a:r>
          </a:p>
          <a:p>
            <a:pPr marL="179387" lvl="1" indent="0">
              <a:buNone/>
            </a:pPr>
            <a:r>
              <a:rPr lang="en-US" altLang="ko-KR" b="0" dirty="0">
                <a:latin typeface="Corbel" panose="020B0503020204020204" pitchFamily="34" charset="0"/>
                <a:cs typeface="Arial" panose="020B0604020202020204" pitchFamily="34" charset="0"/>
              </a:rPr>
              <a:t>}</a:t>
            </a:r>
            <a:endParaRPr lang="en-US" altLang="ko-KR" dirty="0">
              <a:latin typeface="Corbel" panose="020B0503020204020204" pitchFamily="34" charset="0"/>
              <a:cs typeface="Arial" panose="020B0604020202020204" pitchFamily="34" charset="0"/>
            </a:endParaRPr>
          </a:p>
          <a:p>
            <a:pPr marL="0" indent="0">
              <a:buNone/>
            </a:pPr>
            <a:r>
              <a:rPr lang="en-US" altLang="ko-KR" sz="1400" b="0" dirty="0">
                <a:latin typeface="Corbel" panose="020B0503020204020204" pitchFamily="34" charset="0"/>
                <a:cs typeface="Arial" panose="020B0604020202020204" pitchFamily="34" charset="0"/>
              </a:rPr>
              <a:t>}	</a:t>
            </a:r>
          </a:p>
        </p:txBody>
      </p:sp>
      <p:grpSp>
        <p:nvGrpSpPr>
          <p:cNvPr id="16" name="그룹 15"/>
          <p:cNvGrpSpPr/>
          <p:nvPr/>
        </p:nvGrpSpPr>
        <p:grpSpPr>
          <a:xfrm>
            <a:off x="7370533" y="2384723"/>
            <a:ext cx="1353313" cy="2348180"/>
            <a:chOff x="4030674" y="1623975"/>
            <a:chExt cx="1353313" cy="2348180"/>
          </a:xfrm>
        </p:grpSpPr>
        <p:sp>
          <p:nvSpPr>
            <p:cNvPr id="10" name="직사각형 9"/>
            <p:cNvSpPr/>
            <p:nvPr/>
          </p:nvSpPr>
          <p:spPr>
            <a:xfrm>
              <a:off x="4030675" y="1623975"/>
              <a:ext cx="1353312" cy="471106"/>
            </a:xfrm>
            <a:prstGeom prst="rect">
              <a:avLst/>
            </a:prstGeom>
            <a:solidFill>
              <a:schemeClr val="bg1">
                <a:lumMod val="85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Process Control Block</a:t>
              </a:r>
              <a:endParaRPr lang="ko-KR" altLang="en-US" sz="1200" dirty="0">
                <a:solidFill>
                  <a:srgbClr val="231F20"/>
                </a:solidFill>
                <a:latin typeface="Corbel" panose="020B0503020204020204" pitchFamily="34" charset="0"/>
              </a:endParaRPr>
            </a:p>
          </p:txBody>
        </p:sp>
        <p:sp>
          <p:nvSpPr>
            <p:cNvPr id="11" name="직사각형 10"/>
            <p:cNvSpPr/>
            <p:nvPr/>
          </p:nvSpPr>
          <p:spPr>
            <a:xfrm>
              <a:off x="4030675" y="2094596"/>
              <a:ext cx="1353312" cy="471106"/>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Code Segment</a:t>
              </a:r>
              <a:endParaRPr lang="ko-KR" altLang="en-US" sz="1200" dirty="0">
                <a:solidFill>
                  <a:srgbClr val="231F20"/>
                </a:solidFill>
                <a:latin typeface="Corbel" panose="020B0503020204020204" pitchFamily="34" charset="0"/>
              </a:endParaRPr>
            </a:p>
          </p:txBody>
        </p:sp>
        <p:sp>
          <p:nvSpPr>
            <p:cNvPr id="12" name="직사각형 11"/>
            <p:cNvSpPr/>
            <p:nvPr/>
          </p:nvSpPr>
          <p:spPr>
            <a:xfrm>
              <a:off x="4030674" y="2565217"/>
              <a:ext cx="1353312" cy="471106"/>
            </a:xfrm>
            <a:prstGeom prst="rect">
              <a:avLst/>
            </a:prstGeom>
            <a:solidFill>
              <a:schemeClr val="accent5">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Data Segment</a:t>
              </a:r>
              <a:endParaRPr lang="ko-KR" altLang="en-US" sz="1200" dirty="0">
                <a:solidFill>
                  <a:srgbClr val="231F20"/>
                </a:solidFill>
                <a:latin typeface="Corbel" panose="020B0503020204020204" pitchFamily="34" charset="0"/>
              </a:endParaRPr>
            </a:p>
          </p:txBody>
        </p:sp>
        <p:sp>
          <p:nvSpPr>
            <p:cNvPr id="13" name="직사각형 12"/>
            <p:cNvSpPr/>
            <p:nvPr/>
          </p:nvSpPr>
          <p:spPr>
            <a:xfrm>
              <a:off x="4030675" y="3036324"/>
              <a:ext cx="1353312" cy="471106"/>
            </a:xfrm>
            <a:prstGeom prst="rect">
              <a:avLst/>
            </a:prstGeom>
            <a:solidFill>
              <a:schemeClr val="accent3">
                <a:lumMod val="40000"/>
                <a:lumOff val="6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Stack Segment</a:t>
              </a:r>
              <a:endParaRPr lang="ko-KR" altLang="en-US" sz="1200" dirty="0">
                <a:solidFill>
                  <a:srgbClr val="231F20"/>
                </a:solidFill>
                <a:latin typeface="Corbel" panose="020B0503020204020204" pitchFamily="34" charset="0"/>
              </a:endParaRPr>
            </a:p>
          </p:txBody>
        </p:sp>
        <p:sp>
          <p:nvSpPr>
            <p:cNvPr id="14" name="직사각형 13"/>
            <p:cNvSpPr/>
            <p:nvPr/>
          </p:nvSpPr>
          <p:spPr>
            <a:xfrm>
              <a:off x="4030674" y="3501049"/>
              <a:ext cx="1353310" cy="471106"/>
            </a:xfrm>
            <a:prstGeom prst="rect">
              <a:avLst/>
            </a:prstGeom>
            <a:solidFill>
              <a:schemeClr val="accent6">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Heap Segment</a:t>
              </a:r>
              <a:endParaRPr lang="ko-KR" altLang="en-US" sz="1200" dirty="0">
                <a:solidFill>
                  <a:srgbClr val="231F20"/>
                </a:solidFill>
                <a:latin typeface="Corbel" panose="020B0503020204020204" pitchFamily="34" charset="0"/>
              </a:endParaRPr>
            </a:p>
          </p:txBody>
        </p:sp>
      </p:grpSp>
      <p:sp>
        <p:nvSpPr>
          <p:cNvPr id="18" name="직사각형 17"/>
          <p:cNvSpPr/>
          <p:nvPr/>
        </p:nvSpPr>
        <p:spPr>
          <a:xfrm>
            <a:off x="4195217" y="3251737"/>
            <a:ext cx="2573818" cy="548389"/>
          </a:xfrm>
          <a:prstGeom prst="rect">
            <a:avLst/>
          </a:prstGeom>
          <a:solidFill>
            <a:schemeClr val="accent5">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Object </a:t>
            </a:r>
            <a:r>
              <a:rPr lang="en-US" altLang="ko-KR" sz="1400" dirty="0" err="1">
                <a:solidFill>
                  <a:srgbClr val="231F20"/>
                </a:solidFill>
                <a:latin typeface="Corbel" panose="020B0503020204020204" pitchFamily="34" charset="0"/>
              </a:rPr>
              <a:t>object</a:t>
            </a:r>
            <a:r>
              <a:rPr lang="en-US" altLang="ko-KR" sz="1400" dirty="0">
                <a:solidFill>
                  <a:srgbClr val="231F20"/>
                </a:solidFill>
                <a:latin typeface="Corbel" panose="020B0503020204020204" pitchFamily="34" charset="0"/>
              </a:rPr>
              <a:t>;</a:t>
            </a:r>
          </a:p>
          <a:p>
            <a:pP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int result;</a:t>
            </a:r>
            <a:endParaRPr lang="ko-KR" altLang="en-US" sz="1400" dirty="0">
              <a:solidFill>
                <a:srgbClr val="231F20"/>
              </a:solidFill>
              <a:latin typeface="Corbel" panose="020B0503020204020204" pitchFamily="34" charset="0"/>
            </a:endParaRPr>
          </a:p>
        </p:txBody>
      </p:sp>
      <p:sp>
        <p:nvSpPr>
          <p:cNvPr id="41" name="직사각형 40"/>
          <p:cNvSpPr/>
          <p:nvPr/>
        </p:nvSpPr>
        <p:spPr>
          <a:xfrm rot="5400000">
            <a:off x="8613784" y="3500268"/>
            <a:ext cx="756938" cy="307777"/>
          </a:xfrm>
          <a:prstGeom prst="rect">
            <a:avLst/>
          </a:prstGeom>
        </p:spPr>
        <p:txBody>
          <a:bodyPr wrap="none">
            <a:spAutoFit/>
          </a:bodyPr>
          <a:lstStyle/>
          <a:p>
            <a:pPr algn="ct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Process</a:t>
            </a:r>
            <a:endParaRPr lang="ko-KR" altLang="en-US" sz="1400" dirty="0">
              <a:solidFill>
                <a:srgbClr val="231F20"/>
              </a:solidFill>
              <a:latin typeface="Corbel" panose="020B0503020204020204" pitchFamily="34" charset="0"/>
            </a:endParaRPr>
          </a:p>
        </p:txBody>
      </p:sp>
      <p:cxnSp>
        <p:nvCxnSpPr>
          <p:cNvPr id="33" name="직선 연결선 32"/>
          <p:cNvCxnSpPr>
            <a:stCxn id="12" idx="1"/>
            <a:endCxn id="18" idx="3"/>
          </p:cNvCxnSpPr>
          <p:nvPr/>
        </p:nvCxnSpPr>
        <p:spPr>
          <a:xfrm flipH="1" flipV="1">
            <a:off x="6769035" y="3525932"/>
            <a:ext cx="601498" cy="35586"/>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직사각형 46"/>
          <p:cNvSpPr/>
          <p:nvPr/>
        </p:nvSpPr>
        <p:spPr>
          <a:xfrm rot="16200000">
            <a:off x="3699193" y="3364099"/>
            <a:ext cx="558166"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main</a:t>
            </a:r>
            <a:endParaRPr lang="ko-KR" altLang="en-US" sz="1400" dirty="0"/>
          </a:p>
        </p:txBody>
      </p:sp>
      <p:sp>
        <p:nvSpPr>
          <p:cNvPr id="37" name="직사각형 36"/>
          <p:cNvSpPr/>
          <p:nvPr/>
        </p:nvSpPr>
        <p:spPr>
          <a:xfrm>
            <a:off x="4195216" y="1542914"/>
            <a:ext cx="2568017" cy="746502"/>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marL="0" lvl="1">
              <a:buNone/>
            </a:pPr>
            <a:r>
              <a:rPr lang="en-US" altLang="ko-KR" sz="1400" dirty="0">
                <a:latin typeface="Corbel" panose="020B0503020204020204" pitchFamily="34" charset="0"/>
                <a:cs typeface="Arial" panose="020B0604020202020204" pitchFamily="34" charset="0"/>
              </a:rPr>
              <a:t>Object </a:t>
            </a:r>
            <a:r>
              <a:rPr lang="en-US" altLang="ko-KR" sz="1400" dirty="0" err="1">
                <a:latin typeface="Corbel" panose="020B0503020204020204" pitchFamily="34" charset="0"/>
                <a:cs typeface="Arial" panose="020B0604020202020204" pitchFamily="34" charset="0"/>
              </a:rPr>
              <a:t>object</a:t>
            </a:r>
            <a:r>
              <a:rPr lang="en-US" altLang="ko-KR" sz="1400" dirty="0">
                <a:latin typeface="Corbel" panose="020B0503020204020204" pitchFamily="34" charset="0"/>
                <a:cs typeface="Arial" panose="020B0604020202020204" pitchFamily="34" charset="0"/>
              </a:rPr>
              <a:t> = new Object();</a:t>
            </a:r>
          </a:p>
          <a:p>
            <a:pPr marL="0" lvl="1">
              <a:buNone/>
            </a:pPr>
            <a:r>
              <a:rPr lang="en-US" altLang="ko-KR" sz="1400" dirty="0">
                <a:latin typeface="Corbel" panose="020B0503020204020204" pitchFamily="34" charset="0"/>
                <a:cs typeface="Arial" panose="020B0604020202020204" pitchFamily="34" charset="0"/>
              </a:rPr>
              <a:t>int result = </a:t>
            </a:r>
            <a:r>
              <a:rPr lang="en-US" altLang="ko-KR" sz="1400" dirty="0" err="1">
                <a:latin typeface="Corbel" panose="020B0503020204020204" pitchFamily="34" charset="0"/>
                <a:cs typeface="Arial" panose="020B0604020202020204" pitchFamily="34" charset="0"/>
              </a:rPr>
              <a:t>object.method</a:t>
            </a:r>
            <a:r>
              <a:rPr lang="en-US" altLang="ko-KR" sz="1400" dirty="0">
                <a:latin typeface="Corbel" panose="020B0503020204020204" pitchFamily="34" charset="0"/>
                <a:cs typeface="Arial" panose="020B0604020202020204" pitchFamily="34" charset="0"/>
              </a:rPr>
              <a:t> (3, 4);</a:t>
            </a:r>
          </a:p>
          <a:p>
            <a:pPr marL="0" lvl="1">
              <a:buNone/>
            </a:pPr>
            <a:r>
              <a:rPr lang="en-US" altLang="ko-KR" sz="1400" dirty="0" err="1">
                <a:latin typeface="Corbel" panose="020B0503020204020204" pitchFamily="34" charset="0"/>
                <a:cs typeface="Arial" panose="020B0604020202020204" pitchFamily="34" charset="0"/>
              </a:rPr>
              <a:t>System.out.println</a:t>
            </a:r>
            <a:r>
              <a:rPr lang="en-US" altLang="ko-KR" sz="1400" dirty="0">
                <a:latin typeface="Corbel" panose="020B0503020204020204" pitchFamily="34" charset="0"/>
                <a:cs typeface="Arial" panose="020B0604020202020204" pitchFamily="34" charset="0"/>
              </a:rPr>
              <a:t> (result);</a:t>
            </a:r>
          </a:p>
        </p:txBody>
      </p:sp>
      <p:cxnSp>
        <p:nvCxnSpPr>
          <p:cNvPr id="38" name="직선 연결선 37"/>
          <p:cNvCxnSpPr>
            <a:stCxn id="11" idx="1"/>
            <a:endCxn id="37" idx="3"/>
          </p:cNvCxnSpPr>
          <p:nvPr/>
        </p:nvCxnSpPr>
        <p:spPr>
          <a:xfrm flipH="1" flipV="1">
            <a:off x="6763233" y="1916165"/>
            <a:ext cx="607301" cy="1174732"/>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직사각형 29"/>
          <p:cNvSpPr/>
          <p:nvPr/>
        </p:nvSpPr>
        <p:spPr>
          <a:xfrm rot="16200000">
            <a:off x="3700681" y="1789107"/>
            <a:ext cx="558166"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main</a:t>
            </a:r>
            <a:endParaRPr lang="ko-KR" altLang="en-US" sz="1400" dirty="0"/>
          </a:p>
        </p:txBody>
      </p:sp>
      <p:sp>
        <p:nvSpPr>
          <p:cNvPr id="42" name="직사각형 41"/>
          <p:cNvSpPr/>
          <p:nvPr/>
        </p:nvSpPr>
        <p:spPr>
          <a:xfrm>
            <a:off x="4195216" y="2292383"/>
            <a:ext cx="2568017" cy="911441"/>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marL="0" lvl="2">
              <a:buNone/>
            </a:pPr>
            <a:r>
              <a:rPr lang="en-US" altLang="ko-KR" sz="1400" b="1" dirty="0" err="1">
                <a:solidFill>
                  <a:srgbClr val="0070C0"/>
                </a:solidFill>
                <a:latin typeface="Corbel" panose="020B0503020204020204" pitchFamily="34" charset="0"/>
                <a:cs typeface="Arial" panose="020B0604020202020204" pitchFamily="34" charset="0"/>
              </a:rPr>
              <a:t>this.ox</a:t>
            </a:r>
            <a:r>
              <a:rPr lang="en-US" altLang="ko-KR" sz="1400" b="1" dirty="0">
                <a:solidFill>
                  <a:srgbClr val="0070C0"/>
                </a:solidFill>
                <a:latin typeface="Corbel" panose="020B0503020204020204" pitchFamily="34" charset="0"/>
                <a:cs typeface="Arial" panose="020B0604020202020204" pitchFamily="34" charset="0"/>
              </a:rPr>
              <a:t> = x;</a:t>
            </a:r>
          </a:p>
          <a:p>
            <a:pPr marL="0" lvl="2">
              <a:buNone/>
            </a:pPr>
            <a:r>
              <a:rPr lang="en-US" altLang="ko-KR" sz="1400" b="1" dirty="0" err="1">
                <a:solidFill>
                  <a:srgbClr val="0070C0"/>
                </a:solidFill>
                <a:latin typeface="Corbel" panose="020B0503020204020204" pitchFamily="34" charset="0"/>
                <a:cs typeface="Arial" panose="020B0604020202020204" pitchFamily="34" charset="0"/>
              </a:rPr>
              <a:t>this.oy</a:t>
            </a:r>
            <a:r>
              <a:rPr lang="en-US" altLang="ko-KR" sz="1400" b="1" dirty="0">
                <a:solidFill>
                  <a:srgbClr val="0070C0"/>
                </a:solidFill>
                <a:latin typeface="Corbel" panose="020B0503020204020204" pitchFamily="34" charset="0"/>
                <a:cs typeface="Arial" panose="020B0604020202020204" pitchFamily="34" charset="0"/>
              </a:rPr>
              <a:t> = y;</a:t>
            </a:r>
          </a:p>
          <a:p>
            <a:pPr marL="0" lvl="2">
              <a:buNone/>
            </a:pPr>
            <a:r>
              <a:rPr lang="en-US" altLang="ko-KR" sz="1400" b="1" dirty="0">
                <a:solidFill>
                  <a:srgbClr val="0070C0"/>
                </a:solidFill>
                <a:latin typeface="Corbel" panose="020B0503020204020204" pitchFamily="34" charset="0"/>
                <a:cs typeface="Arial" panose="020B0604020202020204" pitchFamily="34" charset="0"/>
              </a:rPr>
              <a:t>result = </a:t>
            </a:r>
            <a:r>
              <a:rPr lang="en-US" altLang="ko-KR" sz="1400" b="1" dirty="0" err="1">
                <a:solidFill>
                  <a:srgbClr val="0070C0"/>
                </a:solidFill>
                <a:latin typeface="Corbel" panose="020B0503020204020204" pitchFamily="34" charset="0"/>
                <a:cs typeface="Arial" panose="020B0604020202020204" pitchFamily="34" charset="0"/>
              </a:rPr>
              <a:t>this.ox</a:t>
            </a:r>
            <a:r>
              <a:rPr lang="en-US" altLang="ko-KR" sz="1400" b="1" dirty="0">
                <a:solidFill>
                  <a:srgbClr val="0070C0"/>
                </a:solidFill>
                <a:latin typeface="Corbel" panose="020B0503020204020204" pitchFamily="34" charset="0"/>
                <a:cs typeface="Arial" panose="020B0604020202020204" pitchFamily="34" charset="0"/>
              </a:rPr>
              <a:t> + </a:t>
            </a:r>
            <a:r>
              <a:rPr lang="en-US" altLang="ko-KR" sz="1400" b="1" dirty="0" err="1">
                <a:solidFill>
                  <a:srgbClr val="0070C0"/>
                </a:solidFill>
                <a:latin typeface="Corbel" panose="020B0503020204020204" pitchFamily="34" charset="0"/>
                <a:cs typeface="Arial" panose="020B0604020202020204" pitchFamily="34" charset="0"/>
              </a:rPr>
              <a:t>this.oy</a:t>
            </a:r>
            <a:r>
              <a:rPr lang="en-US" altLang="ko-KR" sz="1400" b="1" dirty="0">
                <a:solidFill>
                  <a:srgbClr val="0070C0"/>
                </a:solidFill>
                <a:latin typeface="Corbel" panose="020B0503020204020204" pitchFamily="34" charset="0"/>
                <a:cs typeface="Arial" panose="020B0604020202020204" pitchFamily="34" charset="0"/>
              </a:rPr>
              <a:t>;</a:t>
            </a:r>
          </a:p>
          <a:p>
            <a:pPr marL="0" lvl="2">
              <a:buNone/>
            </a:pPr>
            <a:r>
              <a:rPr lang="en-US" altLang="ko-KR" sz="1400" b="1" dirty="0">
                <a:solidFill>
                  <a:srgbClr val="0070C0"/>
                </a:solidFill>
                <a:latin typeface="Corbel" panose="020B0503020204020204" pitchFamily="34" charset="0"/>
                <a:cs typeface="Arial" panose="020B0604020202020204" pitchFamily="34" charset="0"/>
              </a:rPr>
              <a:t>return result;</a:t>
            </a:r>
            <a:endParaRPr lang="en-US" altLang="ko-KR" sz="1000" b="1" dirty="0">
              <a:solidFill>
                <a:srgbClr val="0070C0"/>
              </a:solidFill>
              <a:latin typeface="Corbel" panose="020B0503020204020204" pitchFamily="34" charset="0"/>
              <a:cs typeface="Arial" panose="020B0604020202020204" pitchFamily="34" charset="0"/>
            </a:endParaRPr>
          </a:p>
        </p:txBody>
      </p:sp>
      <p:sp>
        <p:nvSpPr>
          <p:cNvPr id="44" name="직사각형 43"/>
          <p:cNvSpPr/>
          <p:nvPr/>
        </p:nvSpPr>
        <p:spPr>
          <a:xfrm rot="16200000">
            <a:off x="3590990" y="2563130"/>
            <a:ext cx="774571"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method</a:t>
            </a:r>
            <a:endParaRPr lang="ko-KR" altLang="en-US" sz="1400" dirty="0"/>
          </a:p>
        </p:txBody>
      </p:sp>
      <p:cxnSp>
        <p:nvCxnSpPr>
          <p:cNvPr id="45" name="직선 연결선 44"/>
          <p:cNvCxnSpPr>
            <a:stCxn id="11" idx="1"/>
            <a:endCxn id="42" idx="3"/>
          </p:cNvCxnSpPr>
          <p:nvPr/>
        </p:nvCxnSpPr>
        <p:spPr>
          <a:xfrm flipH="1" flipV="1">
            <a:off x="6763233" y="2748104"/>
            <a:ext cx="607301" cy="342793"/>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직사각형 47"/>
          <p:cNvSpPr/>
          <p:nvPr/>
        </p:nvSpPr>
        <p:spPr>
          <a:xfrm>
            <a:off x="7378779" y="2384723"/>
            <a:ext cx="1353312" cy="2348181"/>
          </a:xfrm>
          <a:prstGeom prst="rect">
            <a:avLst/>
          </a:prstGeom>
          <a:noFill/>
          <a:ln w="28575">
            <a:solidFill>
              <a:srgbClr val="0070C0"/>
            </a:solidFill>
          </a:ln>
        </p:spPr>
        <p:txBody>
          <a:bodyPr wrap="square" rtlCol="0" anchor="ctr">
            <a:noAutofit/>
          </a:bodyPr>
          <a:lstStyle/>
          <a:p>
            <a:pPr algn="ctr">
              <a:tabLst>
                <a:tab pos="180975" algn="l"/>
                <a:tab pos="361950" algn="l"/>
                <a:tab pos="542925" algn="l"/>
                <a:tab pos="714375" algn="l"/>
                <a:tab pos="895350" algn="l"/>
              </a:tabLst>
            </a:pPr>
            <a:endParaRPr lang="ko-KR" altLang="en-US" sz="1400" dirty="0">
              <a:solidFill>
                <a:srgbClr val="231F20"/>
              </a:solidFill>
              <a:latin typeface="Corbel" panose="020B0503020204020204" pitchFamily="34" charset="0"/>
            </a:endParaRPr>
          </a:p>
        </p:txBody>
      </p:sp>
      <p:sp>
        <p:nvSpPr>
          <p:cNvPr id="2" name="오른쪽 화살표 1"/>
          <p:cNvSpPr/>
          <p:nvPr/>
        </p:nvSpPr>
        <p:spPr>
          <a:xfrm rot="19774487">
            <a:off x="2435119" y="3047845"/>
            <a:ext cx="1486893" cy="379872"/>
          </a:xfrm>
          <a:prstGeom prst="rightArrow">
            <a:avLst/>
          </a:prstGeom>
          <a:solidFill>
            <a:schemeClr val="bg1">
              <a:lumMod val="85000"/>
            </a:schemeClr>
          </a:solidFill>
        </p:spPr>
        <p:txBody>
          <a:bodyPr wrap="square" rtlCol="0" anchor="ctr">
            <a:noAutofit/>
          </a:bodyPr>
          <a:lstStyle/>
          <a:p>
            <a:pPr algn="ctr">
              <a:tabLst>
                <a:tab pos="180975" algn="l"/>
                <a:tab pos="361950" algn="l"/>
                <a:tab pos="542925" algn="l"/>
                <a:tab pos="714375" algn="l"/>
                <a:tab pos="895350" algn="l"/>
              </a:tabLst>
            </a:pPr>
            <a:endParaRPr lang="ko-KR" altLang="en-US" sz="1400" dirty="0">
              <a:solidFill>
                <a:srgbClr val="231F20"/>
              </a:solidFill>
              <a:latin typeface="Corbel" panose="020B0503020204020204" pitchFamily="34" charset="0"/>
            </a:endParaRPr>
          </a:p>
        </p:txBody>
      </p:sp>
    </p:spTree>
    <p:extLst>
      <p:ext uri="{BB962C8B-B14F-4D97-AF65-F5344CB8AC3E}">
        <p14:creationId xmlns:p14="http://schemas.microsoft.com/office/powerpoint/2010/main" val="178490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직사각형 34"/>
          <p:cNvSpPr/>
          <p:nvPr/>
        </p:nvSpPr>
        <p:spPr>
          <a:xfrm>
            <a:off x="7378779" y="1803238"/>
            <a:ext cx="1353312" cy="3713711"/>
          </a:xfrm>
          <a:prstGeom prst="rect">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t">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Memory</a:t>
            </a:r>
            <a:endParaRPr lang="ko-KR" altLang="en-US" sz="1200" dirty="0">
              <a:solidFill>
                <a:srgbClr val="231F20"/>
              </a:solidFill>
              <a:latin typeface="Corbel" panose="020B0503020204020204" pitchFamily="34" charset="0"/>
            </a:endParaRPr>
          </a:p>
        </p:txBody>
      </p:sp>
      <p:sp>
        <p:nvSpPr>
          <p:cNvPr id="6" name="제목 5"/>
          <p:cNvSpPr>
            <a:spLocks noGrp="1"/>
          </p:cNvSpPr>
          <p:nvPr>
            <p:ph type="title"/>
          </p:nvPr>
        </p:nvSpPr>
        <p:spPr/>
        <p:txBody>
          <a:bodyPr/>
          <a:lstStyle/>
          <a:p>
            <a:r>
              <a:rPr lang="en-US" altLang="ko-KR" dirty="0"/>
              <a:t>Process View – Heap Segment</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11</a:t>
            </a:fld>
            <a:endParaRPr lang="sk-SK" dirty="0"/>
          </a:p>
        </p:txBody>
      </p:sp>
      <p:sp>
        <p:nvSpPr>
          <p:cNvPr id="7" name="텍스트 개체 틀 6"/>
          <p:cNvSpPr>
            <a:spLocks noGrp="1"/>
          </p:cNvSpPr>
          <p:nvPr>
            <p:ph type="body" sz="quarter" idx="12"/>
          </p:nvPr>
        </p:nvSpPr>
        <p:spPr/>
        <p:txBody>
          <a:bodyPr/>
          <a:lstStyle/>
          <a:p>
            <a:r>
              <a:rPr lang="en-US" altLang="ko-KR" dirty="0"/>
              <a:t>Memory Management</a:t>
            </a:r>
            <a:endParaRPr lang="ko-KR" altLang="en-US" dirty="0"/>
          </a:p>
        </p:txBody>
      </p:sp>
      <p:sp>
        <p:nvSpPr>
          <p:cNvPr id="8" name="내용 개체 틀 7"/>
          <p:cNvSpPr>
            <a:spLocks noGrp="1"/>
          </p:cNvSpPr>
          <p:nvPr>
            <p:ph sz="quarter" idx="13"/>
          </p:nvPr>
        </p:nvSpPr>
        <p:spPr>
          <a:xfrm>
            <a:off x="681298" y="1663912"/>
            <a:ext cx="2768515" cy="4157910"/>
          </a:xfrm>
        </p:spPr>
        <p:txBody>
          <a:bodyPr/>
          <a:lstStyle/>
          <a:p>
            <a:pPr marL="0" indent="0">
              <a:buNone/>
            </a:pPr>
            <a:r>
              <a:rPr lang="en-US" altLang="ko-KR" sz="1400" b="0" dirty="0">
                <a:latin typeface="Corbel" panose="020B0503020204020204" pitchFamily="34" charset="0"/>
                <a:cs typeface="Arial" panose="020B0604020202020204" pitchFamily="34" charset="0"/>
              </a:rPr>
              <a:t>Int main() {</a:t>
            </a:r>
          </a:p>
          <a:p>
            <a:pPr marL="179387" lvl="1" indent="0">
              <a:buNone/>
            </a:pPr>
            <a:r>
              <a:rPr lang="en-US" altLang="ko-KR" dirty="0">
                <a:solidFill>
                  <a:srgbClr val="FF0000"/>
                </a:solidFill>
                <a:latin typeface="Corbel" panose="020B0503020204020204" pitchFamily="34" charset="0"/>
                <a:cs typeface="Arial" panose="020B0604020202020204" pitchFamily="34" charset="0"/>
              </a:rPr>
              <a:t>Object </a:t>
            </a:r>
            <a:r>
              <a:rPr lang="en-US" altLang="ko-KR" dirty="0" err="1">
                <a:solidFill>
                  <a:srgbClr val="FF0000"/>
                </a:solidFill>
                <a:latin typeface="Corbel" panose="020B0503020204020204" pitchFamily="34" charset="0"/>
                <a:cs typeface="Arial" panose="020B0604020202020204" pitchFamily="34" charset="0"/>
              </a:rPr>
              <a:t>object</a:t>
            </a:r>
            <a:r>
              <a:rPr lang="en-US" altLang="ko-KR" dirty="0">
                <a:solidFill>
                  <a:srgbClr val="FF0000"/>
                </a:solidFill>
                <a:latin typeface="Corbel" panose="020B0503020204020204" pitchFamily="34" charset="0"/>
                <a:cs typeface="Arial" panose="020B0604020202020204" pitchFamily="34" charset="0"/>
              </a:rPr>
              <a:t> = new Object();</a:t>
            </a:r>
          </a:p>
          <a:p>
            <a:pPr marL="179387" lvl="1" indent="0">
              <a:buNone/>
            </a:pPr>
            <a:r>
              <a:rPr lang="en-US" altLang="ko-KR" dirty="0">
                <a:latin typeface="Corbel" panose="020B0503020204020204" pitchFamily="34" charset="0"/>
                <a:cs typeface="Arial" panose="020B0604020202020204" pitchFamily="34" charset="0"/>
              </a:rPr>
              <a:t>int result = </a:t>
            </a:r>
            <a:r>
              <a:rPr lang="en-US" altLang="ko-KR" dirty="0" err="1">
                <a:latin typeface="Corbel" panose="020B0503020204020204" pitchFamily="34" charset="0"/>
                <a:cs typeface="Arial" panose="020B0604020202020204" pitchFamily="34" charset="0"/>
              </a:rPr>
              <a:t>object.method</a:t>
            </a:r>
            <a:r>
              <a:rPr lang="en-US" altLang="ko-KR" dirty="0">
                <a:latin typeface="Corbel" panose="020B0503020204020204" pitchFamily="34" charset="0"/>
                <a:cs typeface="Arial" panose="020B0604020202020204" pitchFamily="34" charset="0"/>
              </a:rPr>
              <a:t>(3, 4);</a:t>
            </a:r>
          </a:p>
          <a:p>
            <a:pPr marL="179387" lvl="1" indent="0">
              <a:buNone/>
            </a:pPr>
            <a:r>
              <a:rPr lang="en-US" altLang="ko-KR" dirty="0" err="1">
                <a:latin typeface="Corbel" panose="020B0503020204020204" pitchFamily="34" charset="0"/>
                <a:cs typeface="Arial" panose="020B0604020202020204" pitchFamily="34" charset="0"/>
              </a:rPr>
              <a:t>System.out.println</a:t>
            </a:r>
            <a:r>
              <a:rPr lang="en-US" altLang="ko-KR" dirty="0">
                <a:latin typeface="Corbel" panose="020B0503020204020204" pitchFamily="34" charset="0"/>
                <a:cs typeface="Arial" panose="020B0604020202020204" pitchFamily="34" charset="0"/>
              </a:rPr>
              <a:t>(result);</a:t>
            </a:r>
          </a:p>
          <a:p>
            <a:pPr marL="0" indent="0">
              <a:buNone/>
            </a:pPr>
            <a:r>
              <a:rPr lang="en-US" altLang="ko-KR" sz="1400" b="0" dirty="0">
                <a:latin typeface="Corbel" panose="020B0503020204020204" pitchFamily="34" charset="0"/>
                <a:cs typeface="Arial" panose="020B0604020202020204" pitchFamily="34" charset="0"/>
              </a:rPr>
              <a:t>}</a:t>
            </a:r>
          </a:p>
          <a:p>
            <a:pPr marL="0" indent="0">
              <a:buNone/>
            </a:pPr>
            <a:r>
              <a:rPr lang="en-US" altLang="ko-KR" sz="1400" b="0" dirty="0">
                <a:latin typeface="Corbel" panose="020B0503020204020204" pitchFamily="34" charset="0"/>
                <a:cs typeface="Arial" panose="020B0604020202020204" pitchFamily="34" charset="0"/>
              </a:rPr>
              <a:t>class Object {</a:t>
            </a:r>
          </a:p>
          <a:p>
            <a:pPr marL="179387" lvl="1" indent="0">
              <a:buNone/>
            </a:pPr>
            <a:r>
              <a:rPr lang="en-US" altLang="ko-KR" dirty="0">
                <a:solidFill>
                  <a:srgbClr val="FF0000"/>
                </a:solidFill>
                <a:latin typeface="Corbel" panose="020B0503020204020204" pitchFamily="34" charset="0"/>
                <a:cs typeface="Arial" panose="020B0604020202020204" pitchFamily="34" charset="0"/>
              </a:rPr>
              <a:t>private int ox;</a:t>
            </a:r>
          </a:p>
          <a:p>
            <a:pPr marL="179387" lvl="1" indent="0">
              <a:buNone/>
            </a:pPr>
            <a:r>
              <a:rPr lang="en-US" altLang="ko-KR" dirty="0">
                <a:solidFill>
                  <a:srgbClr val="FF0000"/>
                </a:solidFill>
                <a:latin typeface="Corbel" panose="020B0503020204020204" pitchFamily="34" charset="0"/>
                <a:cs typeface="Arial" panose="020B0604020202020204" pitchFamily="34" charset="0"/>
              </a:rPr>
              <a:t>private int oy;</a:t>
            </a:r>
            <a:endParaRPr lang="en-US" altLang="ko-KR" sz="1400" b="0" dirty="0">
              <a:solidFill>
                <a:srgbClr val="FF0000"/>
              </a:solidFill>
              <a:latin typeface="Corbel" panose="020B0503020204020204" pitchFamily="34" charset="0"/>
              <a:cs typeface="Arial" panose="020B0604020202020204" pitchFamily="34" charset="0"/>
            </a:endParaRPr>
          </a:p>
          <a:p>
            <a:pPr marL="179387" lvl="1" indent="0">
              <a:buNone/>
            </a:pPr>
            <a:r>
              <a:rPr lang="en-US" altLang="ko-KR" dirty="0">
                <a:latin typeface="Corbel" panose="020B0503020204020204" pitchFamily="34" charset="0"/>
                <a:cs typeface="Arial" panose="020B0604020202020204" pitchFamily="34" charset="0"/>
              </a:rPr>
              <a:t>public int method(int  x, int y) {</a:t>
            </a:r>
          </a:p>
          <a:p>
            <a:pPr marL="358775" lvl="2" indent="0">
              <a:buNone/>
            </a:pPr>
            <a:r>
              <a:rPr lang="en-US" altLang="ko-KR" dirty="0">
                <a:latin typeface="Corbel" panose="020B0503020204020204" pitchFamily="34" charset="0"/>
                <a:cs typeface="Arial" panose="020B0604020202020204" pitchFamily="34" charset="0"/>
              </a:rPr>
              <a:t>int result;</a:t>
            </a:r>
          </a:p>
          <a:p>
            <a:pPr marL="358775" lvl="2" indent="0">
              <a:buNone/>
            </a:pPr>
            <a:r>
              <a:rPr lang="en-US" altLang="ko-KR" dirty="0" err="1">
                <a:latin typeface="Corbel" panose="020B0503020204020204" pitchFamily="34" charset="0"/>
                <a:cs typeface="Arial" panose="020B0604020202020204" pitchFamily="34" charset="0"/>
              </a:rPr>
              <a:t>this.ox</a:t>
            </a:r>
            <a:r>
              <a:rPr lang="en-US" altLang="ko-KR" dirty="0">
                <a:latin typeface="Corbel" panose="020B0503020204020204" pitchFamily="34" charset="0"/>
                <a:cs typeface="Arial" panose="020B0604020202020204" pitchFamily="34" charset="0"/>
              </a:rPr>
              <a:t> = x;</a:t>
            </a:r>
          </a:p>
          <a:p>
            <a:pPr marL="358775" lvl="2" indent="0">
              <a:buNone/>
            </a:pPr>
            <a:r>
              <a:rPr lang="en-US" altLang="ko-KR" dirty="0" err="1">
                <a:latin typeface="Corbel" panose="020B0503020204020204" pitchFamily="34" charset="0"/>
                <a:cs typeface="Arial" panose="020B0604020202020204" pitchFamily="34" charset="0"/>
              </a:rPr>
              <a:t>this.oy</a:t>
            </a:r>
            <a:r>
              <a:rPr lang="en-US" altLang="ko-KR" dirty="0">
                <a:latin typeface="Corbel" panose="020B0503020204020204" pitchFamily="34" charset="0"/>
                <a:cs typeface="Arial" panose="020B0604020202020204" pitchFamily="34" charset="0"/>
              </a:rPr>
              <a:t> = y;</a:t>
            </a:r>
          </a:p>
          <a:p>
            <a:pPr marL="358775" lvl="2" indent="0">
              <a:buNone/>
            </a:pPr>
            <a:r>
              <a:rPr lang="en-US" altLang="ko-KR" dirty="0">
                <a:latin typeface="Corbel" panose="020B0503020204020204" pitchFamily="34" charset="0"/>
                <a:cs typeface="Arial" panose="020B0604020202020204" pitchFamily="34" charset="0"/>
              </a:rPr>
              <a:t>result = </a:t>
            </a:r>
            <a:r>
              <a:rPr lang="en-US" altLang="ko-KR" dirty="0" err="1">
                <a:latin typeface="Corbel" panose="020B0503020204020204" pitchFamily="34" charset="0"/>
                <a:cs typeface="Arial" panose="020B0604020202020204" pitchFamily="34" charset="0"/>
              </a:rPr>
              <a:t>this.ox</a:t>
            </a:r>
            <a:r>
              <a:rPr lang="en-US" altLang="ko-KR" dirty="0">
                <a:latin typeface="Corbel" panose="020B0503020204020204" pitchFamily="34" charset="0"/>
                <a:cs typeface="Arial" panose="020B0604020202020204" pitchFamily="34" charset="0"/>
              </a:rPr>
              <a:t> + </a:t>
            </a:r>
            <a:r>
              <a:rPr lang="en-US" altLang="ko-KR" dirty="0" err="1">
                <a:latin typeface="Corbel" panose="020B0503020204020204" pitchFamily="34" charset="0"/>
                <a:cs typeface="Arial" panose="020B0604020202020204" pitchFamily="34" charset="0"/>
              </a:rPr>
              <a:t>this.oy</a:t>
            </a:r>
            <a:r>
              <a:rPr lang="en-US" altLang="ko-KR" dirty="0">
                <a:latin typeface="Corbel" panose="020B0503020204020204" pitchFamily="34" charset="0"/>
                <a:cs typeface="Arial" panose="020B0604020202020204" pitchFamily="34" charset="0"/>
              </a:rPr>
              <a:t>;</a:t>
            </a:r>
          </a:p>
          <a:p>
            <a:pPr marL="358775" lvl="2" indent="0">
              <a:buNone/>
            </a:pPr>
            <a:r>
              <a:rPr lang="en-US" altLang="ko-KR" dirty="0">
                <a:latin typeface="Corbel" panose="020B0503020204020204" pitchFamily="34" charset="0"/>
                <a:cs typeface="Arial" panose="020B0604020202020204" pitchFamily="34" charset="0"/>
              </a:rPr>
              <a:t>return result;</a:t>
            </a:r>
          </a:p>
          <a:p>
            <a:pPr marL="179387" lvl="1" indent="0">
              <a:buNone/>
            </a:pPr>
            <a:r>
              <a:rPr lang="en-US" altLang="ko-KR" b="0" dirty="0">
                <a:latin typeface="Corbel" panose="020B0503020204020204" pitchFamily="34" charset="0"/>
                <a:cs typeface="Arial" panose="020B0604020202020204" pitchFamily="34" charset="0"/>
              </a:rPr>
              <a:t>}</a:t>
            </a:r>
            <a:endParaRPr lang="en-US" altLang="ko-KR" dirty="0">
              <a:latin typeface="Corbel" panose="020B0503020204020204" pitchFamily="34" charset="0"/>
              <a:cs typeface="Arial" panose="020B0604020202020204" pitchFamily="34" charset="0"/>
            </a:endParaRPr>
          </a:p>
          <a:p>
            <a:pPr marL="0" indent="0">
              <a:buNone/>
            </a:pPr>
            <a:r>
              <a:rPr lang="en-US" altLang="ko-KR" sz="1400" b="0" dirty="0">
                <a:latin typeface="Corbel" panose="020B0503020204020204" pitchFamily="34" charset="0"/>
                <a:cs typeface="Arial" panose="020B0604020202020204" pitchFamily="34" charset="0"/>
              </a:rPr>
              <a:t>}	</a:t>
            </a:r>
          </a:p>
        </p:txBody>
      </p:sp>
      <p:grpSp>
        <p:nvGrpSpPr>
          <p:cNvPr id="16" name="그룹 15"/>
          <p:cNvGrpSpPr/>
          <p:nvPr/>
        </p:nvGrpSpPr>
        <p:grpSpPr>
          <a:xfrm>
            <a:off x="7370533" y="2384723"/>
            <a:ext cx="1353313" cy="2348180"/>
            <a:chOff x="4030674" y="1623975"/>
            <a:chExt cx="1353313" cy="2348180"/>
          </a:xfrm>
        </p:grpSpPr>
        <p:sp>
          <p:nvSpPr>
            <p:cNvPr id="10" name="직사각형 9"/>
            <p:cNvSpPr/>
            <p:nvPr/>
          </p:nvSpPr>
          <p:spPr>
            <a:xfrm>
              <a:off x="4030675" y="1623975"/>
              <a:ext cx="1353312" cy="471106"/>
            </a:xfrm>
            <a:prstGeom prst="rect">
              <a:avLst/>
            </a:prstGeom>
            <a:solidFill>
              <a:schemeClr val="bg1">
                <a:lumMod val="85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Process Control Block</a:t>
              </a:r>
              <a:endParaRPr lang="ko-KR" altLang="en-US" sz="1200" dirty="0">
                <a:solidFill>
                  <a:srgbClr val="231F20"/>
                </a:solidFill>
                <a:latin typeface="Corbel" panose="020B0503020204020204" pitchFamily="34" charset="0"/>
              </a:endParaRPr>
            </a:p>
          </p:txBody>
        </p:sp>
        <p:sp>
          <p:nvSpPr>
            <p:cNvPr id="11" name="직사각형 10"/>
            <p:cNvSpPr/>
            <p:nvPr/>
          </p:nvSpPr>
          <p:spPr>
            <a:xfrm>
              <a:off x="4030675" y="2094596"/>
              <a:ext cx="1353312" cy="471106"/>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Code Segment</a:t>
              </a:r>
              <a:endParaRPr lang="ko-KR" altLang="en-US" sz="1200" dirty="0">
                <a:solidFill>
                  <a:srgbClr val="231F20"/>
                </a:solidFill>
                <a:latin typeface="Corbel" panose="020B0503020204020204" pitchFamily="34" charset="0"/>
              </a:endParaRPr>
            </a:p>
          </p:txBody>
        </p:sp>
        <p:sp>
          <p:nvSpPr>
            <p:cNvPr id="12" name="직사각형 11"/>
            <p:cNvSpPr/>
            <p:nvPr/>
          </p:nvSpPr>
          <p:spPr>
            <a:xfrm>
              <a:off x="4030674" y="2565217"/>
              <a:ext cx="1353312" cy="471106"/>
            </a:xfrm>
            <a:prstGeom prst="rect">
              <a:avLst/>
            </a:prstGeom>
            <a:solidFill>
              <a:schemeClr val="accent5">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Data Segment</a:t>
              </a:r>
              <a:endParaRPr lang="ko-KR" altLang="en-US" sz="1200" dirty="0">
                <a:solidFill>
                  <a:srgbClr val="231F20"/>
                </a:solidFill>
                <a:latin typeface="Corbel" panose="020B0503020204020204" pitchFamily="34" charset="0"/>
              </a:endParaRPr>
            </a:p>
          </p:txBody>
        </p:sp>
        <p:sp>
          <p:nvSpPr>
            <p:cNvPr id="13" name="직사각형 12"/>
            <p:cNvSpPr/>
            <p:nvPr/>
          </p:nvSpPr>
          <p:spPr>
            <a:xfrm>
              <a:off x="4030675" y="3036324"/>
              <a:ext cx="1353312" cy="471106"/>
            </a:xfrm>
            <a:prstGeom prst="rect">
              <a:avLst/>
            </a:prstGeom>
            <a:solidFill>
              <a:schemeClr val="accent3">
                <a:lumMod val="40000"/>
                <a:lumOff val="6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Stack Segment</a:t>
              </a:r>
              <a:endParaRPr lang="ko-KR" altLang="en-US" sz="1200" dirty="0">
                <a:solidFill>
                  <a:srgbClr val="231F20"/>
                </a:solidFill>
                <a:latin typeface="Corbel" panose="020B0503020204020204" pitchFamily="34" charset="0"/>
              </a:endParaRPr>
            </a:p>
          </p:txBody>
        </p:sp>
        <p:sp>
          <p:nvSpPr>
            <p:cNvPr id="14" name="직사각형 13"/>
            <p:cNvSpPr/>
            <p:nvPr/>
          </p:nvSpPr>
          <p:spPr>
            <a:xfrm>
              <a:off x="4030674" y="3501049"/>
              <a:ext cx="1353310" cy="471106"/>
            </a:xfrm>
            <a:prstGeom prst="rect">
              <a:avLst/>
            </a:prstGeom>
            <a:solidFill>
              <a:schemeClr val="accent6">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Heap Segment</a:t>
              </a:r>
              <a:endParaRPr lang="ko-KR" altLang="en-US" sz="1200" dirty="0">
                <a:solidFill>
                  <a:srgbClr val="231F20"/>
                </a:solidFill>
                <a:latin typeface="Corbel" panose="020B0503020204020204" pitchFamily="34" charset="0"/>
              </a:endParaRPr>
            </a:p>
          </p:txBody>
        </p:sp>
      </p:grpSp>
      <p:sp>
        <p:nvSpPr>
          <p:cNvPr id="18" name="직사각형 17"/>
          <p:cNvSpPr/>
          <p:nvPr/>
        </p:nvSpPr>
        <p:spPr>
          <a:xfrm>
            <a:off x="4195217" y="3251737"/>
            <a:ext cx="2573818" cy="548389"/>
          </a:xfrm>
          <a:prstGeom prst="rect">
            <a:avLst/>
          </a:prstGeom>
          <a:solidFill>
            <a:schemeClr val="accent5">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Object </a:t>
            </a:r>
            <a:r>
              <a:rPr lang="en-US" altLang="ko-KR" sz="1400" dirty="0" err="1">
                <a:solidFill>
                  <a:srgbClr val="231F20"/>
                </a:solidFill>
                <a:latin typeface="Corbel" panose="020B0503020204020204" pitchFamily="34" charset="0"/>
              </a:rPr>
              <a:t>object</a:t>
            </a:r>
            <a:r>
              <a:rPr lang="en-US" altLang="ko-KR" sz="1400" dirty="0">
                <a:solidFill>
                  <a:srgbClr val="231F20"/>
                </a:solidFill>
                <a:latin typeface="Corbel" panose="020B0503020204020204" pitchFamily="34" charset="0"/>
              </a:rPr>
              <a:t>;</a:t>
            </a:r>
          </a:p>
          <a:p>
            <a:pP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int result;</a:t>
            </a:r>
            <a:endParaRPr lang="ko-KR" altLang="en-US" sz="1400" dirty="0">
              <a:solidFill>
                <a:srgbClr val="231F20"/>
              </a:solidFill>
              <a:latin typeface="Corbel" panose="020B0503020204020204" pitchFamily="34" charset="0"/>
            </a:endParaRPr>
          </a:p>
        </p:txBody>
      </p:sp>
      <p:sp>
        <p:nvSpPr>
          <p:cNvPr id="41" name="직사각형 40"/>
          <p:cNvSpPr/>
          <p:nvPr/>
        </p:nvSpPr>
        <p:spPr>
          <a:xfrm rot="5400000">
            <a:off x="8613784" y="3500268"/>
            <a:ext cx="756938" cy="307777"/>
          </a:xfrm>
          <a:prstGeom prst="rect">
            <a:avLst/>
          </a:prstGeom>
        </p:spPr>
        <p:txBody>
          <a:bodyPr wrap="none">
            <a:spAutoFit/>
          </a:bodyPr>
          <a:lstStyle/>
          <a:p>
            <a:pPr algn="ct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Process</a:t>
            </a:r>
            <a:endParaRPr lang="ko-KR" altLang="en-US" sz="1400" dirty="0">
              <a:solidFill>
                <a:srgbClr val="231F20"/>
              </a:solidFill>
              <a:latin typeface="Corbel" panose="020B0503020204020204" pitchFamily="34" charset="0"/>
            </a:endParaRPr>
          </a:p>
        </p:txBody>
      </p:sp>
      <p:cxnSp>
        <p:nvCxnSpPr>
          <p:cNvPr id="33" name="직선 연결선 32"/>
          <p:cNvCxnSpPr>
            <a:stCxn id="12" idx="1"/>
            <a:endCxn id="18" idx="3"/>
          </p:cNvCxnSpPr>
          <p:nvPr/>
        </p:nvCxnSpPr>
        <p:spPr>
          <a:xfrm flipH="1" flipV="1">
            <a:off x="6769035" y="3525932"/>
            <a:ext cx="601498" cy="35586"/>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직사각형 46"/>
          <p:cNvSpPr/>
          <p:nvPr/>
        </p:nvSpPr>
        <p:spPr>
          <a:xfrm rot="16200000">
            <a:off x="3699193" y="3364099"/>
            <a:ext cx="558166"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main</a:t>
            </a:r>
            <a:endParaRPr lang="ko-KR" altLang="en-US" sz="1400" dirty="0"/>
          </a:p>
        </p:txBody>
      </p:sp>
      <p:sp>
        <p:nvSpPr>
          <p:cNvPr id="37" name="직사각형 36"/>
          <p:cNvSpPr/>
          <p:nvPr/>
        </p:nvSpPr>
        <p:spPr>
          <a:xfrm>
            <a:off x="4195216" y="1542914"/>
            <a:ext cx="2568017" cy="746502"/>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marL="0" lvl="1">
              <a:buNone/>
            </a:pPr>
            <a:r>
              <a:rPr lang="en-US" altLang="ko-KR" sz="1400" b="1" dirty="0">
                <a:solidFill>
                  <a:srgbClr val="0070C0"/>
                </a:solidFill>
                <a:latin typeface="Corbel" panose="020B0503020204020204" pitchFamily="34" charset="0"/>
                <a:cs typeface="Arial" panose="020B0604020202020204" pitchFamily="34" charset="0"/>
              </a:rPr>
              <a:t>Object </a:t>
            </a:r>
            <a:r>
              <a:rPr lang="en-US" altLang="ko-KR" sz="1400" b="1" dirty="0" err="1">
                <a:solidFill>
                  <a:srgbClr val="0070C0"/>
                </a:solidFill>
                <a:latin typeface="Corbel" panose="020B0503020204020204" pitchFamily="34" charset="0"/>
                <a:cs typeface="Arial" panose="020B0604020202020204" pitchFamily="34" charset="0"/>
              </a:rPr>
              <a:t>object</a:t>
            </a:r>
            <a:r>
              <a:rPr lang="en-US" altLang="ko-KR" sz="1400" b="1" dirty="0">
                <a:solidFill>
                  <a:srgbClr val="0070C0"/>
                </a:solidFill>
                <a:latin typeface="Corbel" panose="020B0503020204020204" pitchFamily="34" charset="0"/>
                <a:cs typeface="Arial" panose="020B0604020202020204" pitchFamily="34" charset="0"/>
              </a:rPr>
              <a:t> = new Object();</a:t>
            </a:r>
          </a:p>
          <a:p>
            <a:pPr marL="0" lvl="1">
              <a:buNone/>
            </a:pPr>
            <a:r>
              <a:rPr lang="en-US" altLang="ko-KR" sz="1400" dirty="0">
                <a:latin typeface="Corbel" panose="020B0503020204020204" pitchFamily="34" charset="0"/>
                <a:cs typeface="Arial" panose="020B0604020202020204" pitchFamily="34" charset="0"/>
              </a:rPr>
              <a:t>int result = </a:t>
            </a:r>
            <a:r>
              <a:rPr lang="en-US" altLang="ko-KR" sz="1400" dirty="0" err="1">
                <a:latin typeface="Corbel" panose="020B0503020204020204" pitchFamily="34" charset="0"/>
                <a:cs typeface="Arial" panose="020B0604020202020204" pitchFamily="34" charset="0"/>
              </a:rPr>
              <a:t>object.method</a:t>
            </a:r>
            <a:r>
              <a:rPr lang="en-US" altLang="ko-KR" sz="1400" dirty="0">
                <a:latin typeface="Corbel" panose="020B0503020204020204" pitchFamily="34" charset="0"/>
                <a:cs typeface="Arial" panose="020B0604020202020204" pitchFamily="34" charset="0"/>
              </a:rPr>
              <a:t> (3, 4);</a:t>
            </a:r>
          </a:p>
          <a:p>
            <a:pPr marL="0" lvl="1">
              <a:buNone/>
            </a:pPr>
            <a:r>
              <a:rPr lang="en-US" altLang="ko-KR" sz="1400" dirty="0" err="1">
                <a:latin typeface="Corbel" panose="020B0503020204020204" pitchFamily="34" charset="0"/>
                <a:cs typeface="Arial" panose="020B0604020202020204" pitchFamily="34" charset="0"/>
              </a:rPr>
              <a:t>System.out.println</a:t>
            </a:r>
            <a:r>
              <a:rPr lang="en-US" altLang="ko-KR" sz="1400" dirty="0">
                <a:latin typeface="Corbel" panose="020B0503020204020204" pitchFamily="34" charset="0"/>
                <a:cs typeface="Arial" panose="020B0604020202020204" pitchFamily="34" charset="0"/>
              </a:rPr>
              <a:t> (result);</a:t>
            </a:r>
          </a:p>
        </p:txBody>
      </p:sp>
      <p:cxnSp>
        <p:nvCxnSpPr>
          <p:cNvPr id="38" name="직선 연결선 37"/>
          <p:cNvCxnSpPr>
            <a:stCxn id="11" idx="1"/>
            <a:endCxn id="37" idx="3"/>
          </p:cNvCxnSpPr>
          <p:nvPr/>
        </p:nvCxnSpPr>
        <p:spPr>
          <a:xfrm flipH="1" flipV="1">
            <a:off x="6763233" y="1916165"/>
            <a:ext cx="607301" cy="1174732"/>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직사각형 29"/>
          <p:cNvSpPr/>
          <p:nvPr/>
        </p:nvSpPr>
        <p:spPr>
          <a:xfrm rot="16200000">
            <a:off x="3700681" y="1789107"/>
            <a:ext cx="558166"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main</a:t>
            </a:r>
            <a:endParaRPr lang="ko-KR" altLang="en-US" sz="1400" dirty="0"/>
          </a:p>
        </p:txBody>
      </p:sp>
      <p:sp>
        <p:nvSpPr>
          <p:cNvPr id="42" name="직사각형 41"/>
          <p:cNvSpPr/>
          <p:nvPr/>
        </p:nvSpPr>
        <p:spPr>
          <a:xfrm>
            <a:off x="4195216" y="2292383"/>
            <a:ext cx="2568017" cy="911441"/>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marL="0" lvl="2">
              <a:buNone/>
            </a:pPr>
            <a:r>
              <a:rPr lang="en-US" altLang="ko-KR" sz="1400" dirty="0" err="1">
                <a:latin typeface="Corbel" panose="020B0503020204020204" pitchFamily="34" charset="0"/>
                <a:cs typeface="Arial" panose="020B0604020202020204" pitchFamily="34" charset="0"/>
              </a:rPr>
              <a:t>this.ox</a:t>
            </a:r>
            <a:r>
              <a:rPr lang="en-US" altLang="ko-KR" sz="1400" dirty="0">
                <a:latin typeface="Corbel" panose="020B0503020204020204" pitchFamily="34" charset="0"/>
                <a:cs typeface="Arial" panose="020B0604020202020204" pitchFamily="34" charset="0"/>
              </a:rPr>
              <a:t> = x;</a:t>
            </a:r>
          </a:p>
          <a:p>
            <a:pPr marL="0" lvl="2">
              <a:buNone/>
            </a:pPr>
            <a:r>
              <a:rPr lang="en-US" altLang="ko-KR" sz="1400" dirty="0" err="1">
                <a:latin typeface="Corbel" panose="020B0503020204020204" pitchFamily="34" charset="0"/>
                <a:cs typeface="Arial" panose="020B0604020202020204" pitchFamily="34" charset="0"/>
              </a:rPr>
              <a:t>this.oy</a:t>
            </a:r>
            <a:r>
              <a:rPr lang="en-US" altLang="ko-KR" sz="1400" dirty="0">
                <a:latin typeface="Corbel" panose="020B0503020204020204" pitchFamily="34" charset="0"/>
                <a:cs typeface="Arial" panose="020B0604020202020204" pitchFamily="34" charset="0"/>
              </a:rPr>
              <a:t> = y;</a:t>
            </a:r>
          </a:p>
          <a:p>
            <a:pPr marL="0" lvl="2">
              <a:buNone/>
            </a:pPr>
            <a:r>
              <a:rPr lang="en-US" altLang="ko-KR" sz="1400" dirty="0">
                <a:latin typeface="Corbel" panose="020B0503020204020204" pitchFamily="34" charset="0"/>
                <a:cs typeface="Arial" panose="020B0604020202020204" pitchFamily="34" charset="0"/>
              </a:rPr>
              <a:t>result = </a:t>
            </a:r>
            <a:r>
              <a:rPr lang="en-US" altLang="ko-KR" sz="1400" dirty="0" err="1">
                <a:latin typeface="Corbel" panose="020B0503020204020204" pitchFamily="34" charset="0"/>
                <a:cs typeface="Arial" panose="020B0604020202020204" pitchFamily="34" charset="0"/>
              </a:rPr>
              <a:t>this.ox</a:t>
            </a:r>
            <a:r>
              <a:rPr lang="en-US" altLang="ko-KR" sz="1400" dirty="0">
                <a:latin typeface="Corbel" panose="020B0503020204020204" pitchFamily="34" charset="0"/>
                <a:cs typeface="Arial" panose="020B0604020202020204" pitchFamily="34" charset="0"/>
              </a:rPr>
              <a:t> + </a:t>
            </a:r>
            <a:r>
              <a:rPr lang="en-US" altLang="ko-KR" sz="1400" dirty="0" err="1">
                <a:latin typeface="Corbel" panose="020B0503020204020204" pitchFamily="34" charset="0"/>
                <a:cs typeface="Arial" panose="020B0604020202020204" pitchFamily="34" charset="0"/>
              </a:rPr>
              <a:t>this.oy</a:t>
            </a:r>
            <a:r>
              <a:rPr lang="en-US" altLang="ko-KR" sz="1400" dirty="0">
                <a:latin typeface="Corbel" panose="020B0503020204020204" pitchFamily="34" charset="0"/>
                <a:cs typeface="Arial" panose="020B0604020202020204" pitchFamily="34" charset="0"/>
              </a:rPr>
              <a:t>;</a:t>
            </a:r>
          </a:p>
          <a:p>
            <a:pPr marL="0" lvl="2">
              <a:buNone/>
            </a:pPr>
            <a:r>
              <a:rPr lang="en-US" altLang="ko-KR" sz="1400" dirty="0">
                <a:latin typeface="Corbel" panose="020B0503020204020204" pitchFamily="34" charset="0"/>
                <a:cs typeface="Arial" panose="020B0604020202020204" pitchFamily="34" charset="0"/>
              </a:rPr>
              <a:t>return result;</a:t>
            </a:r>
            <a:endParaRPr lang="en-US" altLang="ko-KR" sz="1000" dirty="0">
              <a:latin typeface="Corbel" panose="020B0503020204020204" pitchFamily="34" charset="0"/>
              <a:cs typeface="Arial" panose="020B0604020202020204" pitchFamily="34" charset="0"/>
            </a:endParaRPr>
          </a:p>
        </p:txBody>
      </p:sp>
      <p:sp>
        <p:nvSpPr>
          <p:cNvPr id="44" name="직사각형 43"/>
          <p:cNvSpPr/>
          <p:nvPr/>
        </p:nvSpPr>
        <p:spPr>
          <a:xfrm rot="16200000">
            <a:off x="3590990" y="2563130"/>
            <a:ext cx="774571"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method</a:t>
            </a:r>
            <a:endParaRPr lang="ko-KR" altLang="en-US" sz="1400" dirty="0"/>
          </a:p>
        </p:txBody>
      </p:sp>
      <p:cxnSp>
        <p:nvCxnSpPr>
          <p:cNvPr id="45" name="직선 연결선 44"/>
          <p:cNvCxnSpPr>
            <a:stCxn id="11" idx="1"/>
            <a:endCxn id="42" idx="3"/>
          </p:cNvCxnSpPr>
          <p:nvPr/>
        </p:nvCxnSpPr>
        <p:spPr>
          <a:xfrm flipH="1" flipV="1">
            <a:off x="6763233" y="2748104"/>
            <a:ext cx="607301" cy="342793"/>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직사각형 47"/>
          <p:cNvSpPr/>
          <p:nvPr/>
        </p:nvSpPr>
        <p:spPr>
          <a:xfrm>
            <a:off x="7378779" y="2384723"/>
            <a:ext cx="1353312" cy="2348181"/>
          </a:xfrm>
          <a:prstGeom prst="rect">
            <a:avLst/>
          </a:prstGeom>
          <a:noFill/>
          <a:ln w="28575">
            <a:solidFill>
              <a:srgbClr val="0070C0"/>
            </a:solidFill>
          </a:ln>
        </p:spPr>
        <p:txBody>
          <a:bodyPr wrap="square" rtlCol="0" anchor="ctr">
            <a:noAutofit/>
          </a:bodyPr>
          <a:lstStyle/>
          <a:p>
            <a:pPr algn="ctr">
              <a:tabLst>
                <a:tab pos="180975" algn="l"/>
                <a:tab pos="361950" algn="l"/>
                <a:tab pos="542925" algn="l"/>
                <a:tab pos="714375" algn="l"/>
                <a:tab pos="895350" algn="l"/>
              </a:tabLst>
            </a:pPr>
            <a:endParaRPr lang="ko-KR" altLang="en-US" sz="1400" dirty="0">
              <a:solidFill>
                <a:srgbClr val="231F20"/>
              </a:solidFill>
              <a:latin typeface="Corbel" panose="020B0503020204020204" pitchFamily="34" charset="0"/>
            </a:endParaRPr>
          </a:p>
        </p:txBody>
      </p:sp>
      <p:sp>
        <p:nvSpPr>
          <p:cNvPr id="36" name="직사각형 35"/>
          <p:cNvSpPr/>
          <p:nvPr/>
        </p:nvSpPr>
        <p:spPr>
          <a:xfrm>
            <a:off x="4195216" y="5452062"/>
            <a:ext cx="2568017" cy="471106"/>
          </a:xfrm>
          <a:prstGeom prst="rect">
            <a:avLst/>
          </a:prstGeom>
          <a:solidFill>
            <a:schemeClr val="accent6">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Int ox</a:t>
            </a:r>
          </a:p>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Int oy</a:t>
            </a:r>
            <a:endParaRPr lang="ko-KR" altLang="en-US" sz="1400" b="1" dirty="0">
              <a:solidFill>
                <a:srgbClr val="0070C0"/>
              </a:solidFill>
              <a:latin typeface="Corbel" panose="020B0503020204020204" pitchFamily="34" charset="0"/>
            </a:endParaRPr>
          </a:p>
        </p:txBody>
      </p:sp>
      <p:sp>
        <p:nvSpPr>
          <p:cNvPr id="39" name="직사각형 38"/>
          <p:cNvSpPr/>
          <p:nvPr/>
        </p:nvSpPr>
        <p:spPr>
          <a:xfrm rot="16200000">
            <a:off x="3654196" y="5575703"/>
            <a:ext cx="651140"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object</a:t>
            </a:r>
            <a:endParaRPr lang="ko-KR" altLang="en-US" sz="1400" dirty="0"/>
          </a:p>
        </p:txBody>
      </p:sp>
      <p:cxnSp>
        <p:nvCxnSpPr>
          <p:cNvPr id="40" name="직선 연결선 39"/>
          <p:cNvCxnSpPr>
            <a:stCxn id="14" idx="1"/>
            <a:endCxn id="36" idx="3"/>
          </p:cNvCxnSpPr>
          <p:nvPr/>
        </p:nvCxnSpPr>
        <p:spPr>
          <a:xfrm flipH="1">
            <a:off x="6763233" y="4497350"/>
            <a:ext cx="607300" cy="1190265"/>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오른쪽 화살표 27"/>
          <p:cNvSpPr/>
          <p:nvPr/>
        </p:nvSpPr>
        <p:spPr>
          <a:xfrm rot="2929398">
            <a:off x="1726914" y="4259933"/>
            <a:ext cx="2433173" cy="379872"/>
          </a:xfrm>
          <a:prstGeom prst="rightArrow">
            <a:avLst/>
          </a:prstGeom>
          <a:solidFill>
            <a:schemeClr val="bg1">
              <a:lumMod val="85000"/>
            </a:schemeClr>
          </a:solidFill>
        </p:spPr>
        <p:txBody>
          <a:bodyPr wrap="square" rtlCol="0" anchor="ctr">
            <a:noAutofit/>
          </a:bodyPr>
          <a:lstStyle/>
          <a:p>
            <a:pPr algn="ctr">
              <a:tabLst>
                <a:tab pos="180975" algn="l"/>
                <a:tab pos="361950" algn="l"/>
                <a:tab pos="542925" algn="l"/>
                <a:tab pos="714375" algn="l"/>
                <a:tab pos="895350" algn="l"/>
              </a:tabLst>
            </a:pPr>
            <a:endParaRPr lang="ko-KR" altLang="en-US" sz="1400" dirty="0">
              <a:solidFill>
                <a:srgbClr val="231F20"/>
              </a:solidFill>
              <a:latin typeface="Corbel" panose="020B0503020204020204" pitchFamily="34" charset="0"/>
            </a:endParaRPr>
          </a:p>
        </p:txBody>
      </p:sp>
    </p:spTree>
    <p:extLst>
      <p:ext uri="{BB962C8B-B14F-4D97-AF65-F5344CB8AC3E}">
        <p14:creationId xmlns:p14="http://schemas.microsoft.com/office/powerpoint/2010/main" val="1422485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직사각형 34"/>
          <p:cNvSpPr/>
          <p:nvPr/>
        </p:nvSpPr>
        <p:spPr>
          <a:xfrm>
            <a:off x="7378779" y="1803238"/>
            <a:ext cx="1353312" cy="3713711"/>
          </a:xfrm>
          <a:prstGeom prst="rect">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t">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Memory</a:t>
            </a:r>
            <a:endParaRPr lang="ko-KR" altLang="en-US" sz="1200" dirty="0">
              <a:solidFill>
                <a:srgbClr val="231F20"/>
              </a:solidFill>
              <a:latin typeface="Corbel" panose="020B0503020204020204" pitchFamily="34" charset="0"/>
            </a:endParaRPr>
          </a:p>
        </p:txBody>
      </p:sp>
      <p:sp>
        <p:nvSpPr>
          <p:cNvPr id="6" name="제목 5"/>
          <p:cNvSpPr>
            <a:spLocks noGrp="1"/>
          </p:cNvSpPr>
          <p:nvPr>
            <p:ph type="title"/>
          </p:nvPr>
        </p:nvSpPr>
        <p:spPr/>
        <p:txBody>
          <a:bodyPr/>
          <a:lstStyle/>
          <a:p>
            <a:r>
              <a:rPr lang="en-US" altLang="ko-KR" dirty="0"/>
              <a:t>Process View – Stack Segment 1</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12</a:t>
            </a:fld>
            <a:endParaRPr lang="sk-SK" dirty="0"/>
          </a:p>
        </p:txBody>
      </p:sp>
      <p:sp>
        <p:nvSpPr>
          <p:cNvPr id="7" name="텍스트 개체 틀 6"/>
          <p:cNvSpPr>
            <a:spLocks noGrp="1"/>
          </p:cNvSpPr>
          <p:nvPr>
            <p:ph type="body" sz="quarter" idx="12"/>
          </p:nvPr>
        </p:nvSpPr>
        <p:spPr/>
        <p:txBody>
          <a:bodyPr/>
          <a:lstStyle/>
          <a:p>
            <a:r>
              <a:rPr lang="en-US" altLang="ko-KR" dirty="0"/>
              <a:t>Memory Management</a:t>
            </a:r>
            <a:endParaRPr lang="ko-KR" altLang="en-US" dirty="0"/>
          </a:p>
        </p:txBody>
      </p:sp>
      <p:sp>
        <p:nvSpPr>
          <p:cNvPr id="8" name="내용 개체 틀 7"/>
          <p:cNvSpPr>
            <a:spLocks noGrp="1"/>
          </p:cNvSpPr>
          <p:nvPr>
            <p:ph sz="quarter" idx="13"/>
          </p:nvPr>
        </p:nvSpPr>
        <p:spPr>
          <a:xfrm>
            <a:off x="681298" y="1663912"/>
            <a:ext cx="2768515" cy="4157910"/>
          </a:xfrm>
        </p:spPr>
        <p:txBody>
          <a:bodyPr/>
          <a:lstStyle/>
          <a:p>
            <a:pPr marL="0" indent="0">
              <a:buNone/>
            </a:pPr>
            <a:r>
              <a:rPr lang="en-US" altLang="ko-KR" sz="1400" b="0" dirty="0">
                <a:latin typeface="Corbel" panose="020B0503020204020204" pitchFamily="34" charset="0"/>
                <a:cs typeface="Arial" panose="020B0604020202020204" pitchFamily="34" charset="0"/>
              </a:rPr>
              <a:t>Int main() {</a:t>
            </a:r>
          </a:p>
          <a:p>
            <a:pPr marL="179387" lvl="1" indent="0">
              <a:buNone/>
            </a:pPr>
            <a:r>
              <a:rPr lang="en-US" altLang="ko-KR" dirty="0">
                <a:latin typeface="Corbel" panose="020B0503020204020204" pitchFamily="34" charset="0"/>
                <a:cs typeface="Arial" panose="020B0604020202020204" pitchFamily="34" charset="0"/>
              </a:rPr>
              <a:t>Object </a:t>
            </a:r>
            <a:r>
              <a:rPr lang="en-US" altLang="ko-KR" dirty="0" err="1">
                <a:latin typeface="Corbel" panose="020B0503020204020204" pitchFamily="34" charset="0"/>
                <a:cs typeface="Arial" panose="020B0604020202020204" pitchFamily="34" charset="0"/>
              </a:rPr>
              <a:t>object</a:t>
            </a:r>
            <a:r>
              <a:rPr lang="en-US" altLang="ko-KR" dirty="0">
                <a:latin typeface="Corbel" panose="020B0503020204020204" pitchFamily="34" charset="0"/>
                <a:cs typeface="Arial" panose="020B0604020202020204" pitchFamily="34" charset="0"/>
              </a:rPr>
              <a:t> = new Object();</a:t>
            </a:r>
          </a:p>
          <a:p>
            <a:pPr marL="179387" lvl="1" indent="0">
              <a:buNone/>
            </a:pPr>
            <a:r>
              <a:rPr lang="en-US" altLang="ko-KR" dirty="0">
                <a:solidFill>
                  <a:srgbClr val="FF0000"/>
                </a:solidFill>
                <a:latin typeface="Corbel" panose="020B0503020204020204" pitchFamily="34" charset="0"/>
                <a:cs typeface="Arial" panose="020B0604020202020204" pitchFamily="34" charset="0"/>
              </a:rPr>
              <a:t>int result = </a:t>
            </a:r>
            <a:r>
              <a:rPr lang="en-US" altLang="ko-KR" dirty="0" err="1">
                <a:solidFill>
                  <a:srgbClr val="FF0000"/>
                </a:solidFill>
                <a:latin typeface="Corbel" panose="020B0503020204020204" pitchFamily="34" charset="0"/>
                <a:cs typeface="Arial" panose="020B0604020202020204" pitchFamily="34" charset="0"/>
              </a:rPr>
              <a:t>object.method</a:t>
            </a:r>
            <a:r>
              <a:rPr lang="en-US" altLang="ko-KR" dirty="0">
                <a:solidFill>
                  <a:srgbClr val="FF0000"/>
                </a:solidFill>
                <a:latin typeface="Corbel" panose="020B0503020204020204" pitchFamily="34" charset="0"/>
                <a:cs typeface="Arial" panose="020B0604020202020204" pitchFamily="34" charset="0"/>
              </a:rPr>
              <a:t>(3, 4);</a:t>
            </a:r>
          </a:p>
          <a:p>
            <a:pPr marL="179387" lvl="1" indent="0">
              <a:buNone/>
            </a:pPr>
            <a:r>
              <a:rPr lang="en-US" altLang="ko-KR" dirty="0" err="1">
                <a:latin typeface="Corbel" panose="020B0503020204020204" pitchFamily="34" charset="0"/>
                <a:cs typeface="Arial" panose="020B0604020202020204" pitchFamily="34" charset="0"/>
              </a:rPr>
              <a:t>System.out.println</a:t>
            </a:r>
            <a:r>
              <a:rPr lang="en-US" altLang="ko-KR" dirty="0">
                <a:latin typeface="Corbel" panose="020B0503020204020204" pitchFamily="34" charset="0"/>
                <a:cs typeface="Arial" panose="020B0604020202020204" pitchFamily="34" charset="0"/>
              </a:rPr>
              <a:t>(result);</a:t>
            </a:r>
          </a:p>
          <a:p>
            <a:pPr marL="0" indent="0">
              <a:buNone/>
            </a:pPr>
            <a:r>
              <a:rPr lang="en-US" altLang="ko-KR" sz="1400" b="0" dirty="0">
                <a:latin typeface="Corbel" panose="020B0503020204020204" pitchFamily="34" charset="0"/>
                <a:cs typeface="Arial" panose="020B0604020202020204" pitchFamily="34" charset="0"/>
              </a:rPr>
              <a:t>}</a:t>
            </a:r>
          </a:p>
          <a:p>
            <a:pPr marL="0" indent="0">
              <a:buNone/>
            </a:pPr>
            <a:r>
              <a:rPr lang="en-US" altLang="ko-KR" sz="1400" b="0" dirty="0">
                <a:latin typeface="Corbel" panose="020B0503020204020204" pitchFamily="34" charset="0"/>
                <a:cs typeface="Arial" panose="020B0604020202020204" pitchFamily="34" charset="0"/>
              </a:rPr>
              <a:t>class Object {</a:t>
            </a:r>
          </a:p>
          <a:p>
            <a:pPr marL="179387" lvl="1" indent="0">
              <a:buNone/>
            </a:pPr>
            <a:r>
              <a:rPr lang="en-US" altLang="ko-KR" dirty="0">
                <a:latin typeface="Corbel" panose="020B0503020204020204" pitchFamily="34" charset="0"/>
                <a:cs typeface="Arial" panose="020B0604020202020204" pitchFamily="34" charset="0"/>
              </a:rPr>
              <a:t>private int ox;</a:t>
            </a:r>
          </a:p>
          <a:p>
            <a:pPr marL="179387" lvl="1" indent="0">
              <a:buNone/>
            </a:pPr>
            <a:r>
              <a:rPr lang="en-US" altLang="ko-KR" dirty="0">
                <a:latin typeface="Corbel" panose="020B0503020204020204" pitchFamily="34" charset="0"/>
                <a:cs typeface="Arial" panose="020B0604020202020204" pitchFamily="34" charset="0"/>
              </a:rPr>
              <a:t>private int oy;</a:t>
            </a:r>
            <a:endParaRPr lang="en-US" altLang="ko-KR" sz="1400" b="0" dirty="0">
              <a:latin typeface="Corbel" panose="020B0503020204020204" pitchFamily="34" charset="0"/>
              <a:cs typeface="Arial" panose="020B0604020202020204" pitchFamily="34" charset="0"/>
            </a:endParaRPr>
          </a:p>
          <a:p>
            <a:pPr marL="179387" lvl="1" indent="0">
              <a:buNone/>
            </a:pPr>
            <a:r>
              <a:rPr lang="en-US" altLang="ko-KR" dirty="0">
                <a:latin typeface="Corbel" panose="020B0503020204020204" pitchFamily="34" charset="0"/>
                <a:cs typeface="Arial" panose="020B0604020202020204" pitchFamily="34" charset="0"/>
              </a:rPr>
              <a:t>public </a:t>
            </a:r>
            <a:r>
              <a:rPr lang="en-US" altLang="ko-KR" dirty="0">
                <a:solidFill>
                  <a:srgbClr val="FF0000"/>
                </a:solidFill>
                <a:latin typeface="Corbel" panose="020B0503020204020204" pitchFamily="34" charset="0"/>
                <a:cs typeface="Arial" panose="020B0604020202020204" pitchFamily="34" charset="0"/>
              </a:rPr>
              <a:t>int</a:t>
            </a:r>
            <a:r>
              <a:rPr lang="en-US" altLang="ko-KR" dirty="0">
                <a:latin typeface="Corbel" panose="020B0503020204020204" pitchFamily="34" charset="0"/>
                <a:cs typeface="Arial" panose="020B0604020202020204" pitchFamily="34" charset="0"/>
              </a:rPr>
              <a:t> method(</a:t>
            </a:r>
            <a:r>
              <a:rPr lang="en-US" altLang="ko-KR" dirty="0">
                <a:solidFill>
                  <a:srgbClr val="FF0000"/>
                </a:solidFill>
                <a:latin typeface="Corbel" panose="020B0503020204020204" pitchFamily="34" charset="0"/>
                <a:cs typeface="Arial" panose="020B0604020202020204" pitchFamily="34" charset="0"/>
              </a:rPr>
              <a:t>int  x, int y</a:t>
            </a:r>
            <a:r>
              <a:rPr lang="en-US" altLang="ko-KR" dirty="0">
                <a:latin typeface="Corbel" panose="020B0503020204020204" pitchFamily="34" charset="0"/>
                <a:cs typeface="Arial" panose="020B0604020202020204" pitchFamily="34" charset="0"/>
              </a:rPr>
              <a:t>) {</a:t>
            </a:r>
          </a:p>
          <a:p>
            <a:pPr marL="358775" lvl="2" indent="0">
              <a:buNone/>
            </a:pPr>
            <a:r>
              <a:rPr lang="en-US" altLang="ko-KR" dirty="0">
                <a:solidFill>
                  <a:srgbClr val="FF0000"/>
                </a:solidFill>
                <a:latin typeface="Corbel" panose="020B0503020204020204" pitchFamily="34" charset="0"/>
                <a:cs typeface="Arial" panose="020B0604020202020204" pitchFamily="34" charset="0"/>
              </a:rPr>
              <a:t>int result;</a:t>
            </a:r>
          </a:p>
          <a:p>
            <a:pPr marL="358775" lvl="2" indent="0">
              <a:buNone/>
            </a:pPr>
            <a:r>
              <a:rPr lang="en-US" altLang="ko-KR" dirty="0" err="1">
                <a:solidFill>
                  <a:srgbClr val="0070C0"/>
                </a:solidFill>
                <a:latin typeface="Corbel" panose="020B0503020204020204" pitchFamily="34" charset="0"/>
                <a:cs typeface="Arial" panose="020B0604020202020204" pitchFamily="34" charset="0"/>
              </a:rPr>
              <a:t>this.ox</a:t>
            </a:r>
            <a:r>
              <a:rPr lang="en-US" altLang="ko-KR" dirty="0">
                <a:solidFill>
                  <a:srgbClr val="0070C0"/>
                </a:solidFill>
                <a:latin typeface="Corbel" panose="020B0503020204020204" pitchFamily="34" charset="0"/>
                <a:cs typeface="Arial" panose="020B0604020202020204" pitchFamily="34" charset="0"/>
              </a:rPr>
              <a:t> = x;</a:t>
            </a:r>
          </a:p>
          <a:p>
            <a:pPr marL="358775" lvl="2" indent="0">
              <a:buNone/>
            </a:pPr>
            <a:r>
              <a:rPr lang="en-US" altLang="ko-KR" dirty="0" err="1">
                <a:solidFill>
                  <a:srgbClr val="0070C0"/>
                </a:solidFill>
                <a:latin typeface="Corbel" panose="020B0503020204020204" pitchFamily="34" charset="0"/>
                <a:cs typeface="Arial" panose="020B0604020202020204" pitchFamily="34" charset="0"/>
              </a:rPr>
              <a:t>this.oy</a:t>
            </a:r>
            <a:r>
              <a:rPr lang="en-US" altLang="ko-KR" dirty="0">
                <a:solidFill>
                  <a:srgbClr val="0070C0"/>
                </a:solidFill>
                <a:latin typeface="Corbel" panose="020B0503020204020204" pitchFamily="34" charset="0"/>
                <a:cs typeface="Arial" panose="020B0604020202020204" pitchFamily="34" charset="0"/>
              </a:rPr>
              <a:t> = y;</a:t>
            </a:r>
          </a:p>
          <a:p>
            <a:pPr marL="358775" lvl="2" indent="0">
              <a:buNone/>
            </a:pPr>
            <a:r>
              <a:rPr lang="en-US" altLang="ko-KR" dirty="0">
                <a:solidFill>
                  <a:srgbClr val="0070C0"/>
                </a:solidFill>
                <a:latin typeface="Corbel" panose="020B0503020204020204" pitchFamily="34" charset="0"/>
                <a:cs typeface="Arial" panose="020B0604020202020204" pitchFamily="34" charset="0"/>
              </a:rPr>
              <a:t>result = </a:t>
            </a:r>
            <a:r>
              <a:rPr lang="en-US" altLang="ko-KR" dirty="0" err="1">
                <a:solidFill>
                  <a:srgbClr val="0070C0"/>
                </a:solidFill>
                <a:latin typeface="Corbel" panose="020B0503020204020204" pitchFamily="34" charset="0"/>
                <a:cs typeface="Arial" panose="020B0604020202020204" pitchFamily="34" charset="0"/>
              </a:rPr>
              <a:t>this.ox</a:t>
            </a:r>
            <a:r>
              <a:rPr lang="en-US" altLang="ko-KR" dirty="0">
                <a:solidFill>
                  <a:srgbClr val="0070C0"/>
                </a:solidFill>
                <a:latin typeface="Corbel" panose="020B0503020204020204" pitchFamily="34" charset="0"/>
                <a:cs typeface="Arial" panose="020B0604020202020204" pitchFamily="34" charset="0"/>
              </a:rPr>
              <a:t> + </a:t>
            </a:r>
            <a:r>
              <a:rPr lang="en-US" altLang="ko-KR" dirty="0" err="1">
                <a:solidFill>
                  <a:srgbClr val="0070C0"/>
                </a:solidFill>
                <a:latin typeface="Corbel" panose="020B0503020204020204" pitchFamily="34" charset="0"/>
                <a:cs typeface="Arial" panose="020B0604020202020204" pitchFamily="34" charset="0"/>
              </a:rPr>
              <a:t>this.oy</a:t>
            </a:r>
            <a:r>
              <a:rPr lang="en-US" altLang="ko-KR" dirty="0">
                <a:solidFill>
                  <a:srgbClr val="0070C0"/>
                </a:solidFill>
                <a:latin typeface="Corbel" panose="020B0503020204020204" pitchFamily="34" charset="0"/>
                <a:cs typeface="Arial" panose="020B0604020202020204" pitchFamily="34" charset="0"/>
              </a:rPr>
              <a:t>;</a:t>
            </a:r>
          </a:p>
          <a:p>
            <a:pPr marL="358775" lvl="2" indent="0">
              <a:buNone/>
            </a:pPr>
            <a:r>
              <a:rPr lang="en-US" altLang="ko-KR" dirty="0">
                <a:solidFill>
                  <a:srgbClr val="0070C0"/>
                </a:solidFill>
                <a:latin typeface="Corbel" panose="020B0503020204020204" pitchFamily="34" charset="0"/>
                <a:cs typeface="Arial" panose="020B0604020202020204" pitchFamily="34" charset="0"/>
              </a:rPr>
              <a:t>return result;</a:t>
            </a:r>
          </a:p>
          <a:p>
            <a:pPr marL="179387" lvl="1" indent="0">
              <a:buNone/>
            </a:pPr>
            <a:r>
              <a:rPr lang="en-US" altLang="ko-KR" b="0" dirty="0">
                <a:latin typeface="Corbel" panose="020B0503020204020204" pitchFamily="34" charset="0"/>
                <a:cs typeface="Arial" panose="020B0604020202020204" pitchFamily="34" charset="0"/>
              </a:rPr>
              <a:t>}</a:t>
            </a:r>
            <a:endParaRPr lang="en-US" altLang="ko-KR" dirty="0">
              <a:latin typeface="Corbel" panose="020B0503020204020204" pitchFamily="34" charset="0"/>
              <a:cs typeface="Arial" panose="020B0604020202020204" pitchFamily="34" charset="0"/>
            </a:endParaRPr>
          </a:p>
          <a:p>
            <a:pPr marL="0" indent="0">
              <a:buNone/>
            </a:pPr>
            <a:r>
              <a:rPr lang="en-US" altLang="ko-KR" sz="1400" b="0" dirty="0">
                <a:latin typeface="Corbel" panose="020B0503020204020204" pitchFamily="34" charset="0"/>
                <a:cs typeface="Arial" panose="020B0604020202020204" pitchFamily="34" charset="0"/>
              </a:rPr>
              <a:t>}	</a:t>
            </a:r>
          </a:p>
        </p:txBody>
      </p:sp>
      <p:grpSp>
        <p:nvGrpSpPr>
          <p:cNvPr id="16" name="그룹 15"/>
          <p:cNvGrpSpPr/>
          <p:nvPr/>
        </p:nvGrpSpPr>
        <p:grpSpPr>
          <a:xfrm>
            <a:off x="7370533" y="2384723"/>
            <a:ext cx="1353313" cy="2348180"/>
            <a:chOff x="4030674" y="1623975"/>
            <a:chExt cx="1353313" cy="2348180"/>
          </a:xfrm>
        </p:grpSpPr>
        <p:sp>
          <p:nvSpPr>
            <p:cNvPr id="10" name="직사각형 9"/>
            <p:cNvSpPr/>
            <p:nvPr/>
          </p:nvSpPr>
          <p:spPr>
            <a:xfrm>
              <a:off x="4030675" y="1623975"/>
              <a:ext cx="1353312" cy="471106"/>
            </a:xfrm>
            <a:prstGeom prst="rect">
              <a:avLst/>
            </a:prstGeom>
            <a:solidFill>
              <a:schemeClr val="bg1">
                <a:lumMod val="85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Process Control Block</a:t>
              </a:r>
              <a:endParaRPr lang="ko-KR" altLang="en-US" sz="1200" dirty="0">
                <a:solidFill>
                  <a:srgbClr val="231F20"/>
                </a:solidFill>
                <a:latin typeface="Corbel" panose="020B0503020204020204" pitchFamily="34" charset="0"/>
              </a:endParaRPr>
            </a:p>
          </p:txBody>
        </p:sp>
        <p:sp>
          <p:nvSpPr>
            <p:cNvPr id="11" name="직사각형 10"/>
            <p:cNvSpPr/>
            <p:nvPr/>
          </p:nvSpPr>
          <p:spPr>
            <a:xfrm>
              <a:off x="4030675" y="2094596"/>
              <a:ext cx="1353312" cy="471106"/>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Code Segment</a:t>
              </a:r>
              <a:endParaRPr lang="ko-KR" altLang="en-US" sz="1200" dirty="0">
                <a:solidFill>
                  <a:srgbClr val="231F20"/>
                </a:solidFill>
                <a:latin typeface="Corbel" panose="020B0503020204020204" pitchFamily="34" charset="0"/>
              </a:endParaRPr>
            </a:p>
          </p:txBody>
        </p:sp>
        <p:sp>
          <p:nvSpPr>
            <p:cNvPr id="12" name="직사각형 11"/>
            <p:cNvSpPr/>
            <p:nvPr/>
          </p:nvSpPr>
          <p:spPr>
            <a:xfrm>
              <a:off x="4030674" y="2565217"/>
              <a:ext cx="1353312" cy="471106"/>
            </a:xfrm>
            <a:prstGeom prst="rect">
              <a:avLst/>
            </a:prstGeom>
            <a:solidFill>
              <a:schemeClr val="accent5">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Data Segment</a:t>
              </a:r>
              <a:endParaRPr lang="ko-KR" altLang="en-US" sz="1200" dirty="0">
                <a:solidFill>
                  <a:srgbClr val="231F20"/>
                </a:solidFill>
                <a:latin typeface="Corbel" panose="020B0503020204020204" pitchFamily="34" charset="0"/>
              </a:endParaRPr>
            </a:p>
          </p:txBody>
        </p:sp>
        <p:sp>
          <p:nvSpPr>
            <p:cNvPr id="13" name="직사각형 12"/>
            <p:cNvSpPr/>
            <p:nvPr/>
          </p:nvSpPr>
          <p:spPr>
            <a:xfrm>
              <a:off x="4030675" y="3036324"/>
              <a:ext cx="1353312" cy="471106"/>
            </a:xfrm>
            <a:prstGeom prst="rect">
              <a:avLst/>
            </a:prstGeom>
            <a:solidFill>
              <a:schemeClr val="accent3">
                <a:lumMod val="40000"/>
                <a:lumOff val="6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Stack Segment</a:t>
              </a:r>
              <a:endParaRPr lang="ko-KR" altLang="en-US" sz="1200" dirty="0">
                <a:solidFill>
                  <a:srgbClr val="231F20"/>
                </a:solidFill>
                <a:latin typeface="Corbel" panose="020B0503020204020204" pitchFamily="34" charset="0"/>
              </a:endParaRPr>
            </a:p>
          </p:txBody>
        </p:sp>
        <p:sp>
          <p:nvSpPr>
            <p:cNvPr id="14" name="직사각형 13"/>
            <p:cNvSpPr/>
            <p:nvPr/>
          </p:nvSpPr>
          <p:spPr>
            <a:xfrm>
              <a:off x="4030674" y="3501049"/>
              <a:ext cx="1353310" cy="471106"/>
            </a:xfrm>
            <a:prstGeom prst="rect">
              <a:avLst/>
            </a:prstGeom>
            <a:solidFill>
              <a:schemeClr val="accent6">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Heap Segment</a:t>
              </a:r>
              <a:endParaRPr lang="ko-KR" altLang="en-US" sz="1200" dirty="0">
                <a:solidFill>
                  <a:srgbClr val="231F20"/>
                </a:solidFill>
                <a:latin typeface="Corbel" panose="020B0503020204020204" pitchFamily="34" charset="0"/>
              </a:endParaRPr>
            </a:p>
          </p:txBody>
        </p:sp>
      </p:grpSp>
      <p:sp>
        <p:nvSpPr>
          <p:cNvPr id="18" name="직사각형 17"/>
          <p:cNvSpPr/>
          <p:nvPr/>
        </p:nvSpPr>
        <p:spPr>
          <a:xfrm>
            <a:off x="4195217" y="3251737"/>
            <a:ext cx="2573818" cy="548389"/>
          </a:xfrm>
          <a:prstGeom prst="rect">
            <a:avLst/>
          </a:prstGeom>
          <a:solidFill>
            <a:schemeClr val="accent5">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Object </a:t>
            </a:r>
            <a:r>
              <a:rPr lang="en-US" altLang="ko-KR" sz="1400" dirty="0" err="1">
                <a:solidFill>
                  <a:srgbClr val="231F20"/>
                </a:solidFill>
                <a:latin typeface="Corbel" panose="020B0503020204020204" pitchFamily="34" charset="0"/>
              </a:rPr>
              <a:t>object</a:t>
            </a:r>
            <a:r>
              <a:rPr lang="en-US" altLang="ko-KR" sz="1400" dirty="0">
                <a:solidFill>
                  <a:srgbClr val="231F20"/>
                </a:solidFill>
                <a:latin typeface="Corbel" panose="020B0503020204020204" pitchFamily="34" charset="0"/>
              </a:rPr>
              <a:t>;</a:t>
            </a:r>
          </a:p>
          <a:p>
            <a:pP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int result;</a:t>
            </a:r>
            <a:endParaRPr lang="ko-KR" altLang="en-US" sz="1400" dirty="0">
              <a:solidFill>
                <a:srgbClr val="231F20"/>
              </a:solidFill>
              <a:latin typeface="Corbel" panose="020B0503020204020204" pitchFamily="34" charset="0"/>
            </a:endParaRPr>
          </a:p>
        </p:txBody>
      </p:sp>
      <p:sp>
        <p:nvSpPr>
          <p:cNvPr id="41" name="직사각형 40"/>
          <p:cNvSpPr/>
          <p:nvPr/>
        </p:nvSpPr>
        <p:spPr>
          <a:xfrm rot="5400000">
            <a:off x="8613784" y="3500268"/>
            <a:ext cx="756938" cy="307777"/>
          </a:xfrm>
          <a:prstGeom prst="rect">
            <a:avLst/>
          </a:prstGeom>
        </p:spPr>
        <p:txBody>
          <a:bodyPr wrap="none">
            <a:spAutoFit/>
          </a:bodyPr>
          <a:lstStyle/>
          <a:p>
            <a:pPr algn="ct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Process</a:t>
            </a:r>
            <a:endParaRPr lang="ko-KR" altLang="en-US" sz="1400" dirty="0">
              <a:solidFill>
                <a:srgbClr val="231F20"/>
              </a:solidFill>
              <a:latin typeface="Corbel" panose="020B0503020204020204" pitchFamily="34" charset="0"/>
            </a:endParaRPr>
          </a:p>
        </p:txBody>
      </p:sp>
      <p:cxnSp>
        <p:nvCxnSpPr>
          <p:cNvPr id="33" name="직선 연결선 32"/>
          <p:cNvCxnSpPr>
            <a:stCxn id="12" idx="1"/>
            <a:endCxn id="18" idx="3"/>
          </p:cNvCxnSpPr>
          <p:nvPr/>
        </p:nvCxnSpPr>
        <p:spPr>
          <a:xfrm flipH="1" flipV="1">
            <a:off x="6769035" y="3525932"/>
            <a:ext cx="601498" cy="35586"/>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직사각형 46"/>
          <p:cNvSpPr/>
          <p:nvPr/>
        </p:nvSpPr>
        <p:spPr>
          <a:xfrm rot="16200000">
            <a:off x="3699193" y="3364099"/>
            <a:ext cx="558166"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main</a:t>
            </a:r>
            <a:endParaRPr lang="ko-KR" altLang="en-US" sz="1400" dirty="0"/>
          </a:p>
        </p:txBody>
      </p:sp>
      <p:sp>
        <p:nvSpPr>
          <p:cNvPr id="37" name="직사각형 36"/>
          <p:cNvSpPr/>
          <p:nvPr/>
        </p:nvSpPr>
        <p:spPr>
          <a:xfrm>
            <a:off x="4195216" y="1542914"/>
            <a:ext cx="2568017" cy="746502"/>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marL="0" lvl="1">
              <a:buNone/>
            </a:pPr>
            <a:r>
              <a:rPr lang="en-US" altLang="ko-KR" sz="1400" dirty="0">
                <a:latin typeface="Corbel" panose="020B0503020204020204" pitchFamily="34" charset="0"/>
                <a:cs typeface="Arial" panose="020B0604020202020204" pitchFamily="34" charset="0"/>
              </a:rPr>
              <a:t>Object </a:t>
            </a:r>
            <a:r>
              <a:rPr lang="en-US" altLang="ko-KR" sz="1400" dirty="0" err="1">
                <a:latin typeface="Corbel" panose="020B0503020204020204" pitchFamily="34" charset="0"/>
                <a:cs typeface="Arial" panose="020B0604020202020204" pitchFamily="34" charset="0"/>
              </a:rPr>
              <a:t>object</a:t>
            </a:r>
            <a:r>
              <a:rPr lang="en-US" altLang="ko-KR" sz="1400" dirty="0">
                <a:latin typeface="Corbel" panose="020B0503020204020204" pitchFamily="34" charset="0"/>
                <a:cs typeface="Arial" panose="020B0604020202020204" pitchFamily="34" charset="0"/>
              </a:rPr>
              <a:t> = new Object();</a:t>
            </a:r>
          </a:p>
          <a:p>
            <a:pPr marL="0" lvl="1">
              <a:buNone/>
            </a:pPr>
            <a:r>
              <a:rPr lang="en-US" altLang="ko-KR" sz="1400" b="1" dirty="0">
                <a:solidFill>
                  <a:srgbClr val="0070C0"/>
                </a:solidFill>
                <a:latin typeface="Corbel" panose="020B0503020204020204" pitchFamily="34" charset="0"/>
                <a:cs typeface="Arial" panose="020B0604020202020204" pitchFamily="34" charset="0"/>
              </a:rPr>
              <a:t>int result = </a:t>
            </a:r>
            <a:r>
              <a:rPr lang="en-US" altLang="ko-KR" sz="1400" b="1" dirty="0" err="1">
                <a:solidFill>
                  <a:srgbClr val="0070C0"/>
                </a:solidFill>
                <a:latin typeface="Corbel" panose="020B0503020204020204" pitchFamily="34" charset="0"/>
                <a:cs typeface="Arial" panose="020B0604020202020204" pitchFamily="34" charset="0"/>
              </a:rPr>
              <a:t>object.method</a:t>
            </a:r>
            <a:r>
              <a:rPr lang="en-US" altLang="ko-KR" sz="1400" b="1" dirty="0">
                <a:solidFill>
                  <a:srgbClr val="0070C0"/>
                </a:solidFill>
                <a:latin typeface="Corbel" panose="020B0503020204020204" pitchFamily="34" charset="0"/>
                <a:cs typeface="Arial" panose="020B0604020202020204" pitchFamily="34" charset="0"/>
              </a:rPr>
              <a:t>(3, 4);</a:t>
            </a:r>
          </a:p>
          <a:p>
            <a:pPr marL="0" lvl="1">
              <a:buNone/>
            </a:pPr>
            <a:r>
              <a:rPr lang="en-US" altLang="ko-KR" sz="1400" dirty="0" err="1">
                <a:latin typeface="Corbel" panose="020B0503020204020204" pitchFamily="34" charset="0"/>
                <a:cs typeface="Arial" panose="020B0604020202020204" pitchFamily="34" charset="0"/>
              </a:rPr>
              <a:t>System.out.println</a:t>
            </a:r>
            <a:r>
              <a:rPr lang="en-US" altLang="ko-KR" sz="1400" dirty="0">
                <a:latin typeface="Corbel" panose="020B0503020204020204" pitchFamily="34" charset="0"/>
                <a:cs typeface="Arial" panose="020B0604020202020204" pitchFamily="34" charset="0"/>
              </a:rPr>
              <a:t> (result);</a:t>
            </a:r>
          </a:p>
        </p:txBody>
      </p:sp>
      <p:cxnSp>
        <p:nvCxnSpPr>
          <p:cNvPr id="38" name="직선 연결선 37"/>
          <p:cNvCxnSpPr>
            <a:stCxn id="11" idx="1"/>
            <a:endCxn id="37" idx="3"/>
          </p:cNvCxnSpPr>
          <p:nvPr/>
        </p:nvCxnSpPr>
        <p:spPr>
          <a:xfrm flipH="1" flipV="1">
            <a:off x="6763233" y="1916165"/>
            <a:ext cx="607301" cy="1174732"/>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직사각형 29"/>
          <p:cNvSpPr/>
          <p:nvPr/>
        </p:nvSpPr>
        <p:spPr>
          <a:xfrm rot="16200000">
            <a:off x="3700681" y="1789107"/>
            <a:ext cx="558166"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main</a:t>
            </a:r>
            <a:endParaRPr lang="ko-KR" altLang="en-US" sz="1400" dirty="0"/>
          </a:p>
        </p:txBody>
      </p:sp>
      <p:sp>
        <p:nvSpPr>
          <p:cNvPr id="42" name="직사각형 41"/>
          <p:cNvSpPr/>
          <p:nvPr/>
        </p:nvSpPr>
        <p:spPr>
          <a:xfrm>
            <a:off x="4195216" y="2292383"/>
            <a:ext cx="2568017" cy="911441"/>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marL="0" lvl="2">
              <a:buNone/>
            </a:pPr>
            <a:r>
              <a:rPr lang="en-US" altLang="ko-KR" sz="1400" dirty="0" err="1">
                <a:latin typeface="Corbel" panose="020B0503020204020204" pitchFamily="34" charset="0"/>
                <a:cs typeface="Arial" panose="020B0604020202020204" pitchFamily="34" charset="0"/>
              </a:rPr>
              <a:t>this.ox</a:t>
            </a:r>
            <a:r>
              <a:rPr lang="en-US" altLang="ko-KR" sz="1400" dirty="0">
                <a:latin typeface="Corbel" panose="020B0503020204020204" pitchFamily="34" charset="0"/>
                <a:cs typeface="Arial" panose="020B0604020202020204" pitchFamily="34" charset="0"/>
              </a:rPr>
              <a:t> = x;</a:t>
            </a:r>
          </a:p>
          <a:p>
            <a:pPr marL="0" lvl="2">
              <a:buNone/>
            </a:pPr>
            <a:r>
              <a:rPr lang="en-US" altLang="ko-KR" sz="1400" dirty="0" err="1">
                <a:latin typeface="Corbel" panose="020B0503020204020204" pitchFamily="34" charset="0"/>
                <a:cs typeface="Arial" panose="020B0604020202020204" pitchFamily="34" charset="0"/>
              </a:rPr>
              <a:t>this.oy</a:t>
            </a:r>
            <a:r>
              <a:rPr lang="en-US" altLang="ko-KR" sz="1400" dirty="0">
                <a:latin typeface="Corbel" panose="020B0503020204020204" pitchFamily="34" charset="0"/>
                <a:cs typeface="Arial" panose="020B0604020202020204" pitchFamily="34" charset="0"/>
              </a:rPr>
              <a:t> = y;</a:t>
            </a:r>
          </a:p>
          <a:p>
            <a:pPr marL="0" lvl="2">
              <a:buNone/>
            </a:pPr>
            <a:r>
              <a:rPr lang="en-US" altLang="ko-KR" sz="1400" dirty="0">
                <a:latin typeface="Corbel" panose="020B0503020204020204" pitchFamily="34" charset="0"/>
                <a:cs typeface="Arial" panose="020B0604020202020204" pitchFamily="34" charset="0"/>
              </a:rPr>
              <a:t>result = </a:t>
            </a:r>
            <a:r>
              <a:rPr lang="en-US" altLang="ko-KR" sz="1400" dirty="0" err="1">
                <a:latin typeface="Corbel" panose="020B0503020204020204" pitchFamily="34" charset="0"/>
                <a:cs typeface="Arial" panose="020B0604020202020204" pitchFamily="34" charset="0"/>
              </a:rPr>
              <a:t>this.ox</a:t>
            </a:r>
            <a:r>
              <a:rPr lang="en-US" altLang="ko-KR" sz="1400" dirty="0">
                <a:latin typeface="Corbel" panose="020B0503020204020204" pitchFamily="34" charset="0"/>
                <a:cs typeface="Arial" panose="020B0604020202020204" pitchFamily="34" charset="0"/>
              </a:rPr>
              <a:t> + </a:t>
            </a:r>
            <a:r>
              <a:rPr lang="en-US" altLang="ko-KR" sz="1400" dirty="0" err="1">
                <a:latin typeface="Corbel" panose="020B0503020204020204" pitchFamily="34" charset="0"/>
                <a:cs typeface="Arial" panose="020B0604020202020204" pitchFamily="34" charset="0"/>
              </a:rPr>
              <a:t>this.oy</a:t>
            </a:r>
            <a:r>
              <a:rPr lang="en-US" altLang="ko-KR" sz="1400" dirty="0">
                <a:latin typeface="Corbel" panose="020B0503020204020204" pitchFamily="34" charset="0"/>
                <a:cs typeface="Arial" panose="020B0604020202020204" pitchFamily="34" charset="0"/>
              </a:rPr>
              <a:t>;</a:t>
            </a:r>
          </a:p>
          <a:p>
            <a:pPr marL="0" lvl="2">
              <a:buNone/>
            </a:pPr>
            <a:r>
              <a:rPr lang="en-US" altLang="ko-KR" sz="1400" dirty="0">
                <a:latin typeface="Corbel" panose="020B0503020204020204" pitchFamily="34" charset="0"/>
                <a:cs typeface="Arial" panose="020B0604020202020204" pitchFamily="34" charset="0"/>
              </a:rPr>
              <a:t>return result;</a:t>
            </a:r>
            <a:endParaRPr lang="en-US" altLang="ko-KR" sz="1000" dirty="0">
              <a:latin typeface="Corbel" panose="020B0503020204020204" pitchFamily="34" charset="0"/>
              <a:cs typeface="Arial" panose="020B0604020202020204" pitchFamily="34" charset="0"/>
            </a:endParaRPr>
          </a:p>
        </p:txBody>
      </p:sp>
      <p:sp>
        <p:nvSpPr>
          <p:cNvPr id="44" name="직사각형 43"/>
          <p:cNvSpPr/>
          <p:nvPr/>
        </p:nvSpPr>
        <p:spPr>
          <a:xfrm rot="16200000">
            <a:off x="3590990" y="2563130"/>
            <a:ext cx="774571"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method</a:t>
            </a:r>
            <a:endParaRPr lang="ko-KR" altLang="en-US" sz="1400" dirty="0"/>
          </a:p>
        </p:txBody>
      </p:sp>
      <p:cxnSp>
        <p:nvCxnSpPr>
          <p:cNvPr id="45" name="직선 연결선 44"/>
          <p:cNvCxnSpPr>
            <a:stCxn id="11" idx="1"/>
            <a:endCxn id="42" idx="3"/>
          </p:cNvCxnSpPr>
          <p:nvPr/>
        </p:nvCxnSpPr>
        <p:spPr>
          <a:xfrm flipH="1" flipV="1">
            <a:off x="6763233" y="2748104"/>
            <a:ext cx="607301" cy="342793"/>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직사각형 24"/>
          <p:cNvSpPr/>
          <p:nvPr/>
        </p:nvSpPr>
        <p:spPr>
          <a:xfrm>
            <a:off x="4195216" y="5452062"/>
            <a:ext cx="2568017" cy="471106"/>
          </a:xfrm>
          <a:prstGeom prst="rect">
            <a:avLst/>
          </a:prstGeom>
          <a:solidFill>
            <a:schemeClr val="accent6">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Int ox</a:t>
            </a:r>
          </a:p>
          <a:p>
            <a:pP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Int oy</a:t>
            </a:r>
            <a:endParaRPr lang="ko-KR" altLang="en-US" sz="1400" dirty="0">
              <a:solidFill>
                <a:srgbClr val="231F20"/>
              </a:solidFill>
              <a:latin typeface="Corbel" panose="020B0503020204020204" pitchFamily="34" charset="0"/>
            </a:endParaRPr>
          </a:p>
        </p:txBody>
      </p:sp>
      <p:sp>
        <p:nvSpPr>
          <p:cNvPr id="26" name="직사각형 25"/>
          <p:cNvSpPr/>
          <p:nvPr/>
        </p:nvSpPr>
        <p:spPr>
          <a:xfrm rot="16200000">
            <a:off x="3654196" y="5575703"/>
            <a:ext cx="651140"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object</a:t>
            </a:r>
            <a:endParaRPr lang="ko-KR" altLang="en-US" sz="1400" dirty="0"/>
          </a:p>
        </p:txBody>
      </p:sp>
      <p:sp>
        <p:nvSpPr>
          <p:cNvPr id="29" name="직사각형 28"/>
          <p:cNvSpPr/>
          <p:nvPr/>
        </p:nvSpPr>
        <p:spPr>
          <a:xfrm>
            <a:off x="4195217" y="3846931"/>
            <a:ext cx="2573818" cy="1557091"/>
          </a:xfrm>
          <a:prstGeom prst="rect">
            <a:avLst/>
          </a:prstGeom>
          <a:solidFill>
            <a:schemeClr val="accent3">
              <a:lumMod val="40000"/>
              <a:lumOff val="6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Return value</a:t>
            </a:r>
          </a:p>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Int x</a:t>
            </a:r>
          </a:p>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Int y</a:t>
            </a:r>
          </a:p>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Dynamic link</a:t>
            </a:r>
          </a:p>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Access link</a:t>
            </a:r>
          </a:p>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Return address</a:t>
            </a:r>
          </a:p>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Int result</a:t>
            </a:r>
            <a:endParaRPr lang="ko-KR" altLang="en-US" sz="1400" b="1" dirty="0">
              <a:solidFill>
                <a:srgbClr val="0070C0"/>
              </a:solidFill>
              <a:latin typeface="Corbel" panose="020B0503020204020204" pitchFamily="34" charset="0"/>
            </a:endParaRPr>
          </a:p>
        </p:txBody>
      </p:sp>
      <p:sp>
        <p:nvSpPr>
          <p:cNvPr id="31" name="직사각형 30"/>
          <p:cNvSpPr/>
          <p:nvPr/>
        </p:nvSpPr>
        <p:spPr>
          <a:xfrm rot="16200000">
            <a:off x="3588923" y="4347947"/>
            <a:ext cx="774571"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method</a:t>
            </a:r>
            <a:endParaRPr lang="ko-KR" altLang="en-US" sz="1400" dirty="0"/>
          </a:p>
        </p:txBody>
      </p:sp>
      <p:cxnSp>
        <p:nvCxnSpPr>
          <p:cNvPr id="32" name="직선 연결선 31"/>
          <p:cNvCxnSpPr>
            <a:stCxn id="13" idx="1"/>
            <a:endCxn id="29" idx="3"/>
          </p:cNvCxnSpPr>
          <p:nvPr/>
        </p:nvCxnSpPr>
        <p:spPr>
          <a:xfrm flipH="1">
            <a:off x="6769035" y="4032625"/>
            <a:ext cx="601499" cy="508136"/>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직선 연결선 33"/>
          <p:cNvCxnSpPr>
            <a:stCxn id="14" idx="1"/>
            <a:endCxn id="25" idx="3"/>
          </p:cNvCxnSpPr>
          <p:nvPr/>
        </p:nvCxnSpPr>
        <p:spPr>
          <a:xfrm flipH="1">
            <a:off x="6763233" y="4497350"/>
            <a:ext cx="607300" cy="1190265"/>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직사각형 47"/>
          <p:cNvSpPr/>
          <p:nvPr/>
        </p:nvSpPr>
        <p:spPr>
          <a:xfrm>
            <a:off x="7378779" y="2384723"/>
            <a:ext cx="1353312" cy="2348181"/>
          </a:xfrm>
          <a:prstGeom prst="rect">
            <a:avLst/>
          </a:prstGeom>
          <a:noFill/>
          <a:ln w="28575">
            <a:solidFill>
              <a:srgbClr val="0070C0"/>
            </a:solidFill>
          </a:ln>
        </p:spPr>
        <p:txBody>
          <a:bodyPr wrap="square" rtlCol="0" anchor="ctr">
            <a:noAutofit/>
          </a:bodyPr>
          <a:lstStyle/>
          <a:p>
            <a:pPr algn="ctr">
              <a:tabLst>
                <a:tab pos="180975" algn="l"/>
                <a:tab pos="361950" algn="l"/>
                <a:tab pos="542925" algn="l"/>
                <a:tab pos="714375" algn="l"/>
                <a:tab pos="895350" algn="l"/>
              </a:tabLst>
            </a:pPr>
            <a:endParaRPr lang="ko-KR" altLang="en-US" sz="1400" dirty="0">
              <a:solidFill>
                <a:srgbClr val="231F20"/>
              </a:solidFill>
              <a:latin typeface="Corbel" panose="020B0503020204020204" pitchFamily="34" charset="0"/>
            </a:endParaRPr>
          </a:p>
        </p:txBody>
      </p:sp>
      <p:sp>
        <p:nvSpPr>
          <p:cNvPr id="36" name="오른쪽 화살표 35"/>
          <p:cNvSpPr/>
          <p:nvPr/>
        </p:nvSpPr>
        <p:spPr>
          <a:xfrm rot="991109">
            <a:off x="2085894" y="4076061"/>
            <a:ext cx="1721504" cy="379872"/>
          </a:xfrm>
          <a:prstGeom prst="rightArrow">
            <a:avLst/>
          </a:prstGeom>
          <a:solidFill>
            <a:schemeClr val="bg1">
              <a:lumMod val="85000"/>
            </a:schemeClr>
          </a:solidFill>
        </p:spPr>
        <p:txBody>
          <a:bodyPr wrap="square" rtlCol="0" anchor="ctr">
            <a:noAutofit/>
          </a:bodyPr>
          <a:lstStyle/>
          <a:p>
            <a:pPr algn="ctr">
              <a:tabLst>
                <a:tab pos="180975" algn="l"/>
                <a:tab pos="361950" algn="l"/>
                <a:tab pos="542925" algn="l"/>
                <a:tab pos="714375" algn="l"/>
                <a:tab pos="895350" algn="l"/>
              </a:tabLst>
            </a:pPr>
            <a:endParaRPr lang="ko-KR" altLang="en-US" sz="1400" dirty="0">
              <a:solidFill>
                <a:srgbClr val="231F20"/>
              </a:solidFill>
              <a:latin typeface="Corbel" panose="020B0503020204020204" pitchFamily="34" charset="0"/>
            </a:endParaRPr>
          </a:p>
        </p:txBody>
      </p:sp>
    </p:spTree>
    <p:extLst>
      <p:ext uri="{BB962C8B-B14F-4D97-AF65-F5344CB8AC3E}">
        <p14:creationId xmlns:p14="http://schemas.microsoft.com/office/powerpoint/2010/main" val="599720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직사각형 34"/>
          <p:cNvSpPr/>
          <p:nvPr/>
        </p:nvSpPr>
        <p:spPr>
          <a:xfrm>
            <a:off x="7378779" y="1803238"/>
            <a:ext cx="1353312" cy="3713711"/>
          </a:xfrm>
          <a:prstGeom prst="rect">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t">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Memory</a:t>
            </a:r>
            <a:endParaRPr lang="ko-KR" altLang="en-US" sz="1200" dirty="0">
              <a:solidFill>
                <a:srgbClr val="231F20"/>
              </a:solidFill>
              <a:latin typeface="Corbel" panose="020B0503020204020204" pitchFamily="34" charset="0"/>
            </a:endParaRPr>
          </a:p>
        </p:txBody>
      </p:sp>
      <p:sp>
        <p:nvSpPr>
          <p:cNvPr id="6" name="제목 5"/>
          <p:cNvSpPr>
            <a:spLocks noGrp="1"/>
          </p:cNvSpPr>
          <p:nvPr>
            <p:ph type="title"/>
          </p:nvPr>
        </p:nvSpPr>
        <p:spPr/>
        <p:txBody>
          <a:bodyPr/>
          <a:lstStyle/>
          <a:p>
            <a:r>
              <a:rPr lang="en-US" altLang="ko-KR" dirty="0"/>
              <a:t>Process View – Stack Segment 2</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13</a:t>
            </a:fld>
            <a:endParaRPr lang="sk-SK" dirty="0"/>
          </a:p>
        </p:txBody>
      </p:sp>
      <p:sp>
        <p:nvSpPr>
          <p:cNvPr id="7" name="텍스트 개체 틀 6"/>
          <p:cNvSpPr>
            <a:spLocks noGrp="1"/>
          </p:cNvSpPr>
          <p:nvPr>
            <p:ph type="body" sz="quarter" idx="12"/>
          </p:nvPr>
        </p:nvSpPr>
        <p:spPr/>
        <p:txBody>
          <a:bodyPr/>
          <a:lstStyle/>
          <a:p>
            <a:r>
              <a:rPr lang="en-US" altLang="ko-KR" dirty="0"/>
              <a:t>Memory Management</a:t>
            </a:r>
            <a:endParaRPr lang="ko-KR" altLang="en-US" dirty="0"/>
          </a:p>
        </p:txBody>
      </p:sp>
      <p:sp>
        <p:nvSpPr>
          <p:cNvPr id="8" name="내용 개체 틀 7"/>
          <p:cNvSpPr>
            <a:spLocks noGrp="1"/>
          </p:cNvSpPr>
          <p:nvPr>
            <p:ph sz="quarter" idx="13"/>
          </p:nvPr>
        </p:nvSpPr>
        <p:spPr>
          <a:xfrm>
            <a:off x="681298" y="1663912"/>
            <a:ext cx="2768515" cy="4157910"/>
          </a:xfrm>
        </p:spPr>
        <p:txBody>
          <a:bodyPr/>
          <a:lstStyle/>
          <a:p>
            <a:pPr marL="0" indent="0">
              <a:buNone/>
            </a:pPr>
            <a:r>
              <a:rPr lang="en-US" altLang="ko-KR" sz="1400" b="0" dirty="0">
                <a:latin typeface="Corbel" panose="020B0503020204020204" pitchFamily="34" charset="0"/>
                <a:cs typeface="Arial" panose="020B0604020202020204" pitchFamily="34" charset="0"/>
              </a:rPr>
              <a:t>Int main() {</a:t>
            </a:r>
          </a:p>
          <a:p>
            <a:pPr marL="179387" lvl="1" indent="0">
              <a:buNone/>
            </a:pPr>
            <a:r>
              <a:rPr lang="en-US" altLang="ko-KR" dirty="0">
                <a:latin typeface="Corbel" panose="020B0503020204020204" pitchFamily="34" charset="0"/>
                <a:cs typeface="Arial" panose="020B0604020202020204" pitchFamily="34" charset="0"/>
              </a:rPr>
              <a:t>Object </a:t>
            </a:r>
            <a:r>
              <a:rPr lang="en-US" altLang="ko-KR" dirty="0" err="1">
                <a:latin typeface="Corbel" panose="020B0503020204020204" pitchFamily="34" charset="0"/>
                <a:cs typeface="Arial" panose="020B0604020202020204" pitchFamily="34" charset="0"/>
              </a:rPr>
              <a:t>object</a:t>
            </a:r>
            <a:r>
              <a:rPr lang="en-US" altLang="ko-KR" dirty="0">
                <a:latin typeface="Corbel" panose="020B0503020204020204" pitchFamily="34" charset="0"/>
                <a:cs typeface="Arial" panose="020B0604020202020204" pitchFamily="34" charset="0"/>
              </a:rPr>
              <a:t> = new Object();</a:t>
            </a:r>
          </a:p>
          <a:p>
            <a:pPr marL="179387" lvl="1" indent="0">
              <a:buNone/>
            </a:pPr>
            <a:r>
              <a:rPr lang="en-US" altLang="ko-KR" dirty="0">
                <a:solidFill>
                  <a:srgbClr val="FF0000"/>
                </a:solidFill>
                <a:latin typeface="Corbel" panose="020B0503020204020204" pitchFamily="34" charset="0"/>
                <a:cs typeface="Arial" panose="020B0604020202020204" pitchFamily="34" charset="0"/>
              </a:rPr>
              <a:t>int result = </a:t>
            </a:r>
            <a:r>
              <a:rPr lang="en-US" altLang="ko-KR" dirty="0" err="1">
                <a:solidFill>
                  <a:srgbClr val="FF0000"/>
                </a:solidFill>
                <a:latin typeface="Corbel" panose="020B0503020204020204" pitchFamily="34" charset="0"/>
                <a:cs typeface="Arial" panose="020B0604020202020204" pitchFamily="34" charset="0"/>
              </a:rPr>
              <a:t>object.method</a:t>
            </a:r>
            <a:r>
              <a:rPr lang="en-US" altLang="ko-KR" dirty="0">
                <a:solidFill>
                  <a:srgbClr val="FF0000"/>
                </a:solidFill>
                <a:latin typeface="Corbel" panose="020B0503020204020204" pitchFamily="34" charset="0"/>
                <a:cs typeface="Arial" panose="020B0604020202020204" pitchFamily="34" charset="0"/>
              </a:rPr>
              <a:t>(3, 4);</a:t>
            </a:r>
          </a:p>
          <a:p>
            <a:pPr marL="179387" lvl="1" indent="0">
              <a:buNone/>
            </a:pPr>
            <a:r>
              <a:rPr lang="en-US" altLang="ko-KR" dirty="0" err="1">
                <a:latin typeface="Corbel" panose="020B0503020204020204" pitchFamily="34" charset="0"/>
                <a:cs typeface="Arial" panose="020B0604020202020204" pitchFamily="34" charset="0"/>
              </a:rPr>
              <a:t>System.out.println</a:t>
            </a:r>
            <a:r>
              <a:rPr lang="en-US" altLang="ko-KR" dirty="0">
                <a:latin typeface="Corbel" panose="020B0503020204020204" pitchFamily="34" charset="0"/>
                <a:cs typeface="Arial" panose="020B0604020202020204" pitchFamily="34" charset="0"/>
              </a:rPr>
              <a:t>(result);</a:t>
            </a:r>
          </a:p>
          <a:p>
            <a:pPr marL="0" indent="0">
              <a:buNone/>
            </a:pPr>
            <a:r>
              <a:rPr lang="en-US" altLang="ko-KR" sz="1400" b="0" dirty="0">
                <a:latin typeface="Corbel" panose="020B0503020204020204" pitchFamily="34" charset="0"/>
                <a:cs typeface="Arial" panose="020B0604020202020204" pitchFamily="34" charset="0"/>
              </a:rPr>
              <a:t>}</a:t>
            </a:r>
          </a:p>
          <a:p>
            <a:pPr marL="0" indent="0">
              <a:buNone/>
            </a:pPr>
            <a:r>
              <a:rPr lang="en-US" altLang="ko-KR" sz="1400" b="0" dirty="0">
                <a:latin typeface="Corbel" panose="020B0503020204020204" pitchFamily="34" charset="0"/>
                <a:cs typeface="Arial" panose="020B0604020202020204" pitchFamily="34" charset="0"/>
              </a:rPr>
              <a:t>class Object {</a:t>
            </a:r>
          </a:p>
          <a:p>
            <a:pPr marL="179387" lvl="1" indent="0">
              <a:buNone/>
            </a:pPr>
            <a:r>
              <a:rPr lang="en-US" altLang="ko-KR" dirty="0">
                <a:latin typeface="Corbel" panose="020B0503020204020204" pitchFamily="34" charset="0"/>
                <a:cs typeface="Arial" panose="020B0604020202020204" pitchFamily="34" charset="0"/>
              </a:rPr>
              <a:t>private int ox;</a:t>
            </a:r>
          </a:p>
          <a:p>
            <a:pPr marL="179387" lvl="1" indent="0">
              <a:buNone/>
            </a:pPr>
            <a:r>
              <a:rPr lang="en-US" altLang="ko-KR" dirty="0">
                <a:latin typeface="Corbel" panose="020B0503020204020204" pitchFamily="34" charset="0"/>
                <a:cs typeface="Arial" panose="020B0604020202020204" pitchFamily="34" charset="0"/>
              </a:rPr>
              <a:t>private int oy;</a:t>
            </a:r>
            <a:endParaRPr lang="en-US" altLang="ko-KR" sz="1400" b="0" dirty="0">
              <a:latin typeface="Corbel" panose="020B0503020204020204" pitchFamily="34" charset="0"/>
              <a:cs typeface="Arial" panose="020B0604020202020204" pitchFamily="34" charset="0"/>
            </a:endParaRPr>
          </a:p>
          <a:p>
            <a:pPr marL="179387" lvl="1" indent="0">
              <a:buNone/>
            </a:pPr>
            <a:r>
              <a:rPr lang="en-US" altLang="ko-KR" dirty="0">
                <a:latin typeface="Corbel" panose="020B0503020204020204" pitchFamily="34" charset="0"/>
                <a:cs typeface="Arial" panose="020B0604020202020204" pitchFamily="34" charset="0"/>
              </a:rPr>
              <a:t>public </a:t>
            </a:r>
            <a:r>
              <a:rPr lang="en-US" altLang="ko-KR" dirty="0">
                <a:solidFill>
                  <a:srgbClr val="FF0000"/>
                </a:solidFill>
                <a:latin typeface="Corbel" panose="020B0503020204020204" pitchFamily="34" charset="0"/>
                <a:cs typeface="Arial" panose="020B0604020202020204" pitchFamily="34" charset="0"/>
              </a:rPr>
              <a:t>int</a:t>
            </a:r>
            <a:r>
              <a:rPr lang="en-US" altLang="ko-KR" dirty="0">
                <a:latin typeface="Corbel" panose="020B0503020204020204" pitchFamily="34" charset="0"/>
                <a:cs typeface="Arial" panose="020B0604020202020204" pitchFamily="34" charset="0"/>
              </a:rPr>
              <a:t> method(</a:t>
            </a:r>
            <a:r>
              <a:rPr lang="en-US" altLang="ko-KR" dirty="0">
                <a:solidFill>
                  <a:srgbClr val="FF0000"/>
                </a:solidFill>
                <a:latin typeface="Corbel" panose="020B0503020204020204" pitchFamily="34" charset="0"/>
                <a:cs typeface="Arial" panose="020B0604020202020204" pitchFamily="34" charset="0"/>
              </a:rPr>
              <a:t>int  x, int y</a:t>
            </a:r>
            <a:r>
              <a:rPr lang="en-US" altLang="ko-KR" dirty="0">
                <a:latin typeface="Corbel" panose="020B0503020204020204" pitchFamily="34" charset="0"/>
                <a:cs typeface="Arial" panose="020B0604020202020204" pitchFamily="34" charset="0"/>
              </a:rPr>
              <a:t>) {</a:t>
            </a:r>
          </a:p>
          <a:p>
            <a:pPr marL="358775" lvl="2" indent="0">
              <a:buNone/>
            </a:pPr>
            <a:r>
              <a:rPr lang="en-US" altLang="ko-KR" dirty="0">
                <a:solidFill>
                  <a:srgbClr val="FF0000"/>
                </a:solidFill>
                <a:latin typeface="Corbel" panose="020B0503020204020204" pitchFamily="34" charset="0"/>
                <a:cs typeface="Arial" panose="020B0604020202020204" pitchFamily="34" charset="0"/>
              </a:rPr>
              <a:t>int result;</a:t>
            </a:r>
          </a:p>
          <a:p>
            <a:pPr marL="358775" lvl="2" indent="0">
              <a:buNone/>
            </a:pPr>
            <a:r>
              <a:rPr lang="en-US" altLang="ko-KR" dirty="0" err="1">
                <a:solidFill>
                  <a:srgbClr val="0070C0"/>
                </a:solidFill>
                <a:latin typeface="Corbel" panose="020B0503020204020204" pitchFamily="34" charset="0"/>
                <a:cs typeface="Arial" panose="020B0604020202020204" pitchFamily="34" charset="0"/>
              </a:rPr>
              <a:t>this.ox</a:t>
            </a:r>
            <a:r>
              <a:rPr lang="en-US" altLang="ko-KR" dirty="0">
                <a:solidFill>
                  <a:srgbClr val="0070C0"/>
                </a:solidFill>
                <a:latin typeface="Corbel" panose="020B0503020204020204" pitchFamily="34" charset="0"/>
                <a:cs typeface="Arial" panose="020B0604020202020204" pitchFamily="34" charset="0"/>
              </a:rPr>
              <a:t> = x;</a:t>
            </a:r>
          </a:p>
          <a:p>
            <a:pPr marL="358775" lvl="2" indent="0">
              <a:buNone/>
            </a:pPr>
            <a:r>
              <a:rPr lang="en-US" altLang="ko-KR" dirty="0" err="1">
                <a:solidFill>
                  <a:srgbClr val="0070C0"/>
                </a:solidFill>
                <a:latin typeface="Corbel" panose="020B0503020204020204" pitchFamily="34" charset="0"/>
                <a:cs typeface="Arial" panose="020B0604020202020204" pitchFamily="34" charset="0"/>
              </a:rPr>
              <a:t>this.oy</a:t>
            </a:r>
            <a:r>
              <a:rPr lang="en-US" altLang="ko-KR" dirty="0">
                <a:solidFill>
                  <a:srgbClr val="0070C0"/>
                </a:solidFill>
                <a:latin typeface="Corbel" panose="020B0503020204020204" pitchFamily="34" charset="0"/>
                <a:cs typeface="Arial" panose="020B0604020202020204" pitchFamily="34" charset="0"/>
              </a:rPr>
              <a:t> = y;</a:t>
            </a:r>
          </a:p>
          <a:p>
            <a:pPr marL="358775" lvl="2" indent="0">
              <a:buNone/>
            </a:pPr>
            <a:r>
              <a:rPr lang="en-US" altLang="ko-KR" dirty="0">
                <a:solidFill>
                  <a:srgbClr val="0070C0"/>
                </a:solidFill>
                <a:latin typeface="Corbel" panose="020B0503020204020204" pitchFamily="34" charset="0"/>
                <a:cs typeface="Arial" panose="020B0604020202020204" pitchFamily="34" charset="0"/>
              </a:rPr>
              <a:t>result = </a:t>
            </a:r>
            <a:r>
              <a:rPr lang="en-US" altLang="ko-KR" dirty="0" err="1">
                <a:solidFill>
                  <a:srgbClr val="0070C0"/>
                </a:solidFill>
                <a:latin typeface="Corbel" panose="020B0503020204020204" pitchFamily="34" charset="0"/>
                <a:cs typeface="Arial" panose="020B0604020202020204" pitchFamily="34" charset="0"/>
              </a:rPr>
              <a:t>this.ox</a:t>
            </a:r>
            <a:r>
              <a:rPr lang="en-US" altLang="ko-KR" dirty="0">
                <a:solidFill>
                  <a:srgbClr val="0070C0"/>
                </a:solidFill>
                <a:latin typeface="Corbel" panose="020B0503020204020204" pitchFamily="34" charset="0"/>
                <a:cs typeface="Arial" panose="020B0604020202020204" pitchFamily="34" charset="0"/>
              </a:rPr>
              <a:t> + </a:t>
            </a:r>
            <a:r>
              <a:rPr lang="en-US" altLang="ko-KR" dirty="0" err="1">
                <a:solidFill>
                  <a:srgbClr val="0070C0"/>
                </a:solidFill>
                <a:latin typeface="Corbel" panose="020B0503020204020204" pitchFamily="34" charset="0"/>
                <a:cs typeface="Arial" panose="020B0604020202020204" pitchFamily="34" charset="0"/>
              </a:rPr>
              <a:t>this.oy</a:t>
            </a:r>
            <a:r>
              <a:rPr lang="en-US" altLang="ko-KR" dirty="0">
                <a:solidFill>
                  <a:srgbClr val="0070C0"/>
                </a:solidFill>
                <a:latin typeface="Corbel" panose="020B0503020204020204" pitchFamily="34" charset="0"/>
                <a:cs typeface="Arial" panose="020B0604020202020204" pitchFamily="34" charset="0"/>
              </a:rPr>
              <a:t>;</a:t>
            </a:r>
          </a:p>
          <a:p>
            <a:pPr marL="358775" lvl="2" indent="0">
              <a:buNone/>
            </a:pPr>
            <a:r>
              <a:rPr lang="en-US" altLang="ko-KR" dirty="0">
                <a:solidFill>
                  <a:srgbClr val="0070C0"/>
                </a:solidFill>
                <a:latin typeface="Corbel" panose="020B0503020204020204" pitchFamily="34" charset="0"/>
                <a:cs typeface="Arial" panose="020B0604020202020204" pitchFamily="34" charset="0"/>
              </a:rPr>
              <a:t>return result;</a:t>
            </a:r>
          </a:p>
          <a:p>
            <a:pPr marL="179387" lvl="1" indent="0">
              <a:buNone/>
            </a:pPr>
            <a:r>
              <a:rPr lang="en-US" altLang="ko-KR" b="0" dirty="0">
                <a:latin typeface="Corbel" panose="020B0503020204020204" pitchFamily="34" charset="0"/>
                <a:cs typeface="Arial" panose="020B0604020202020204" pitchFamily="34" charset="0"/>
              </a:rPr>
              <a:t>}</a:t>
            </a:r>
            <a:endParaRPr lang="en-US" altLang="ko-KR" dirty="0">
              <a:latin typeface="Corbel" panose="020B0503020204020204" pitchFamily="34" charset="0"/>
              <a:cs typeface="Arial" panose="020B0604020202020204" pitchFamily="34" charset="0"/>
            </a:endParaRPr>
          </a:p>
          <a:p>
            <a:pPr marL="0" indent="0">
              <a:buNone/>
            </a:pPr>
            <a:r>
              <a:rPr lang="en-US" altLang="ko-KR" sz="1400" b="0" dirty="0">
                <a:latin typeface="Corbel" panose="020B0503020204020204" pitchFamily="34" charset="0"/>
                <a:cs typeface="Arial" panose="020B0604020202020204" pitchFamily="34" charset="0"/>
              </a:rPr>
              <a:t>}	</a:t>
            </a:r>
          </a:p>
        </p:txBody>
      </p:sp>
      <p:grpSp>
        <p:nvGrpSpPr>
          <p:cNvPr id="16" name="그룹 15"/>
          <p:cNvGrpSpPr/>
          <p:nvPr/>
        </p:nvGrpSpPr>
        <p:grpSpPr>
          <a:xfrm>
            <a:off x="7370533" y="2384723"/>
            <a:ext cx="1353313" cy="2348180"/>
            <a:chOff x="4030674" y="1623975"/>
            <a:chExt cx="1353313" cy="2348180"/>
          </a:xfrm>
        </p:grpSpPr>
        <p:sp>
          <p:nvSpPr>
            <p:cNvPr id="10" name="직사각형 9"/>
            <p:cNvSpPr/>
            <p:nvPr/>
          </p:nvSpPr>
          <p:spPr>
            <a:xfrm>
              <a:off x="4030675" y="1623975"/>
              <a:ext cx="1353312" cy="471106"/>
            </a:xfrm>
            <a:prstGeom prst="rect">
              <a:avLst/>
            </a:prstGeom>
            <a:solidFill>
              <a:schemeClr val="bg1">
                <a:lumMod val="85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Process Control Block</a:t>
              </a:r>
              <a:endParaRPr lang="ko-KR" altLang="en-US" sz="1200" dirty="0">
                <a:solidFill>
                  <a:srgbClr val="231F20"/>
                </a:solidFill>
                <a:latin typeface="Corbel" panose="020B0503020204020204" pitchFamily="34" charset="0"/>
              </a:endParaRPr>
            </a:p>
          </p:txBody>
        </p:sp>
        <p:sp>
          <p:nvSpPr>
            <p:cNvPr id="11" name="직사각형 10"/>
            <p:cNvSpPr/>
            <p:nvPr/>
          </p:nvSpPr>
          <p:spPr>
            <a:xfrm>
              <a:off x="4030675" y="2094596"/>
              <a:ext cx="1353312" cy="471106"/>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Code Segment</a:t>
              </a:r>
              <a:endParaRPr lang="ko-KR" altLang="en-US" sz="1200" dirty="0">
                <a:solidFill>
                  <a:srgbClr val="231F20"/>
                </a:solidFill>
                <a:latin typeface="Corbel" panose="020B0503020204020204" pitchFamily="34" charset="0"/>
              </a:endParaRPr>
            </a:p>
          </p:txBody>
        </p:sp>
        <p:sp>
          <p:nvSpPr>
            <p:cNvPr id="12" name="직사각형 11"/>
            <p:cNvSpPr/>
            <p:nvPr/>
          </p:nvSpPr>
          <p:spPr>
            <a:xfrm>
              <a:off x="4030674" y="2565217"/>
              <a:ext cx="1353312" cy="471106"/>
            </a:xfrm>
            <a:prstGeom prst="rect">
              <a:avLst/>
            </a:prstGeom>
            <a:solidFill>
              <a:schemeClr val="accent5">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Data Segment</a:t>
              </a:r>
              <a:endParaRPr lang="ko-KR" altLang="en-US" sz="1200" dirty="0">
                <a:solidFill>
                  <a:srgbClr val="231F20"/>
                </a:solidFill>
                <a:latin typeface="Corbel" panose="020B0503020204020204" pitchFamily="34" charset="0"/>
              </a:endParaRPr>
            </a:p>
          </p:txBody>
        </p:sp>
        <p:sp>
          <p:nvSpPr>
            <p:cNvPr id="13" name="직사각형 12"/>
            <p:cNvSpPr/>
            <p:nvPr/>
          </p:nvSpPr>
          <p:spPr>
            <a:xfrm>
              <a:off x="4030675" y="3036324"/>
              <a:ext cx="1353312" cy="471106"/>
            </a:xfrm>
            <a:prstGeom prst="rect">
              <a:avLst/>
            </a:prstGeom>
            <a:solidFill>
              <a:schemeClr val="accent3">
                <a:lumMod val="40000"/>
                <a:lumOff val="6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Stack Segment</a:t>
              </a:r>
              <a:endParaRPr lang="ko-KR" altLang="en-US" sz="1200" dirty="0">
                <a:solidFill>
                  <a:srgbClr val="231F20"/>
                </a:solidFill>
                <a:latin typeface="Corbel" panose="020B0503020204020204" pitchFamily="34" charset="0"/>
              </a:endParaRPr>
            </a:p>
          </p:txBody>
        </p:sp>
        <p:sp>
          <p:nvSpPr>
            <p:cNvPr id="14" name="직사각형 13"/>
            <p:cNvSpPr/>
            <p:nvPr/>
          </p:nvSpPr>
          <p:spPr>
            <a:xfrm>
              <a:off x="4030674" y="3501049"/>
              <a:ext cx="1353310" cy="471106"/>
            </a:xfrm>
            <a:prstGeom prst="rect">
              <a:avLst/>
            </a:prstGeom>
            <a:solidFill>
              <a:schemeClr val="accent6">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Heap Segment</a:t>
              </a:r>
              <a:endParaRPr lang="ko-KR" altLang="en-US" sz="1200" dirty="0">
                <a:solidFill>
                  <a:srgbClr val="231F20"/>
                </a:solidFill>
                <a:latin typeface="Corbel" panose="020B0503020204020204" pitchFamily="34" charset="0"/>
              </a:endParaRPr>
            </a:p>
          </p:txBody>
        </p:sp>
      </p:grpSp>
      <p:sp>
        <p:nvSpPr>
          <p:cNvPr id="18" name="직사각형 17"/>
          <p:cNvSpPr/>
          <p:nvPr/>
        </p:nvSpPr>
        <p:spPr>
          <a:xfrm>
            <a:off x="4195217" y="3251737"/>
            <a:ext cx="2573818" cy="548389"/>
          </a:xfrm>
          <a:prstGeom prst="rect">
            <a:avLst/>
          </a:prstGeom>
          <a:solidFill>
            <a:schemeClr val="accent5">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Object </a:t>
            </a:r>
            <a:r>
              <a:rPr lang="en-US" altLang="ko-KR" sz="1400" dirty="0" err="1">
                <a:solidFill>
                  <a:srgbClr val="231F20"/>
                </a:solidFill>
                <a:latin typeface="Corbel" panose="020B0503020204020204" pitchFamily="34" charset="0"/>
              </a:rPr>
              <a:t>object</a:t>
            </a:r>
            <a:r>
              <a:rPr lang="en-US" altLang="ko-KR" sz="1400" dirty="0">
                <a:solidFill>
                  <a:srgbClr val="231F20"/>
                </a:solidFill>
                <a:latin typeface="Corbel" panose="020B0503020204020204" pitchFamily="34" charset="0"/>
              </a:rPr>
              <a:t>;</a:t>
            </a:r>
          </a:p>
          <a:p>
            <a:pP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int result;</a:t>
            </a:r>
            <a:endParaRPr lang="ko-KR" altLang="en-US" sz="1400" dirty="0">
              <a:solidFill>
                <a:srgbClr val="231F20"/>
              </a:solidFill>
              <a:latin typeface="Corbel" panose="020B0503020204020204" pitchFamily="34" charset="0"/>
            </a:endParaRPr>
          </a:p>
        </p:txBody>
      </p:sp>
      <p:sp>
        <p:nvSpPr>
          <p:cNvPr id="41" name="직사각형 40"/>
          <p:cNvSpPr/>
          <p:nvPr/>
        </p:nvSpPr>
        <p:spPr>
          <a:xfrm rot="5400000">
            <a:off x="8613784" y="3500268"/>
            <a:ext cx="756938" cy="307777"/>
          </a:xfrm>
          <a:prstGeom prst="rect">
            <a:avLst/>
          </a:prstGeom>
        </p:spPr>
        <p:txBody>
          <a:bodyPr wrap="none">
            <a:spAutoFit/>
          </a:bodyPr>
          <a:lstStyle/>
          <a:p>
            <a:pPr algn="ct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Process</a:t>
            </a:r>
            <a:endParaRPr lang="ko-KR" altLang="en-US" sz="1400" dirty="0">
              <a:solidFill>
                <a:srgbClr val="231F20"/>
              </a:solidFill>
              <a:latin typeface="Corbel" panose="020B0503020204020204" pitchFamily="34" charset="0"/>
            </a:endParaRPr>
          </a:p>
        </p:txBody>
      </p:sp>
      <p:cxnSp>
        <p:nvCxnSpPr>
          <p:cNvPr id="33" name="직선 연결선 32"/>
          <p:cNvCxnSpPr>
            <a:stCxn id="12" idx="1"/>
            <a:endCxn id="18" idx="3"/>
          </p:cNvCxnSpPr>
          <p:nvPr/>
        </p:nvCxnSpPr>
        <p:spPr>
          <a:xfrm flipH="1" flipV="1">
            <a:off x="6769035" y="3525932"/>
            <a:ext cx="601498" cy="35586"/>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직사각형 46"/>
          <p:cNvSpPr/>
          <p:nvPr/>
        </p:nvSpPr>
        <p:spPr>
          <a:xfrm rot="16200000">
            <a:off x="3699193" y="3364099"/>
            <a:ext cx="558166"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main</a:t>
            </a:r>
            <a:endParaRPr lang="ko-KR" altLang="en-US" sz="1400" dirty="0"/>
          </a:p>
        </p:txBody>
      </p:sp>
      <p:sp>
        <p:nvSpPr>
          <p:cNvPr id="37" name="직사각형 36"/>
          <p:cNvSpPr/>
          <p:nvPr/>
        </p:nvSpPr>
        <p:spPr>
          <a:xfrm>
            <a:off x="4195216" y="1542914"/>
            <a:ext cx="2568017" cy="746502"/>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marL="0" lvl="1">
              <a:buNone/>
            </a:pPr>
            <a:r>
              <a:rPr lang="en-US" altLang="ko-KR" sz="1400" dirty="0">
                <a:latin typeface="Corbel" panose="020B0503020204020204" pitchFamily="34" charset="0"/>
                <a:cs typeface="Arial" panose="020B0604020202020204" pitchFamily="34" charset="0"/>
              </a:rPr>
              <a:t>Object </a:t>
            </a:r>
            <a:r>
              <a:rPr lang="en-US" altLang="ko-KR" sz="1400" dirty="0" err="1">
                <a:latin typeface="Corbel" panose="020B0503020204020204" pitchFamily="34" charset="0"/>
                <a:cs typeface="Arial" panose="020B0604020202020204" pitchFamily="34" charset="0"/>
              </a:rPr>
              <a:t>object</a:t>
            </a:r>
            <a:r>
              <a:rPr lang="en-US" altLang="ko-KR" sz="1400" dirty="0">
                <a:latin typeface="Corbel" panose="020B0503020204020204" pitchFamily="34" charset="0"/>
                <a:cs typeface="Arial" panose="020B0604020202020204" pitchFamily="34" charset="0"/>
              </a:rPr>
              <a:t> = new Object();</a:t>
            </a:r>
          </a:p>
          <a:p>
            <a:pPr marL="0" lvl="1">
              <a:buNone/>
            </a:pPr>
            <a:r>
              <a:rPr lang="en-US" altLang="ko-KR" sz="1400" dirty="0">
                <a:latin typeface="Corbel" panose="020B0503020204020204" pitchFamily="34" charset="0"/>
                <a:cs typeface="Arial" panose="020B0604020202020204" pitchFamily="34" charset="0"/>
              </a:rPr>
              <a:t>int result = </a:t>
            </a:r>
            <a:r>
              <a:rPr lang="en-US" altLang="ko-KR" sz="1400" dirty="0" err="1">
                <a:latin typeface="Corbel" panose="020B0503020204020204" pitchFamily="34" charset="0"/>
                <a:cs typeface="Arial" panose="020B0604020202020204" pitchFamily="34" charset="0"/>
              </a:rPr>
              <a:t>object.method</a:t>
            </a:r>
            <a:r>
              <a:rPr lang="en-US" altLang="ko-KR" sz="1400" dirty="0">
                <a:latin typeface="Corbel" panose="020B0503020204020204" pitchFamily="34" charset="0"/>
                <a:cs typeface="Arial" panose="020B0604020202020204" pitchFamily="34" charset="0"/>
              </a:rPr>
              <a:t>(3, 4);</a:t>
            </a:r>
          </a:p>
          <a:p>
            <a:pPr marL="0" lvl="1">
              <a:buNone/>
            </a:pPr>
            <a:r>
              <a:rPr lang="en-US" altLang="ko-KR" sz="1400" dirty="0" err="1">
                <a:latin typeface="Corbel" panose="020B0503020204020204" pitchFamily="34" charset="0"/>
                <a:cs typeface="Arial" panose="020B0604020202020204" pitchFamily="34" charset="0"/>
              </a:rPr>
              <a:t>System.out.println</a:t>
            </a:r>
            <a:r>
              <a:rPr lang="en-US" altLang="ko-KR" sz="1400" dirty="0">
                <a:latin typeface="Corbel" panose="020B0503020204020204" pitchFamily="34" charset="0"/>
                <a:cs typeface="Arial" panose="020B0604020202020204" pitchFamily="34" charset="0"/>
              </a:rPr>
              <a:t> (result);</a:t>
            </a:r>
          </a:p>
        </p:txBody>
      </p:sp>
      <p:cxnSp>
        <p:nvCxnSpPr>
          <p:cNvPr id="38" name="직선 연결선 37"/>
          <p:cNvCxnSpPr>
            <a:stCxn id="11" idx="1"/>
            <a:endCxn id="37" idx="3"/>
          </p:cNvCxnSpPr>
          <p:nvPr/>
        </p:nvCxnSpPr>
        <p:spPr>
          <a:xfrm flipH="1" flipV="1">
            <a:off x="6763233" y="1916165"/>
            <a:ext cx="607301" cy="1174732"/>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직사각형 29"/>
          <p:cNvSpPr/>
          <p:nvPr/>
        </p:nvSpPr>
        <p:spPr>
          <a:xfrm rot="16200000">
            <a:off x="3700681" y="1789107"/>
            <a:ext cx="558166"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main</a:t>
            </a:r>
            <a:endParaRPr lang="ko-KR" altLang="en-US" sz="1400" dirty="0"/>
          </a:p>
        </p:txBody>
      </p:sp>
      <p:sp>
        <p:nvSpPr>
          <p:cNvPr id="42" name="직사각형 41"/>
          <p:cNvSpPr/>
          <p:nvPr/>
        </p:nvSpPr>
        <p:spPr>
          <a:xfrm>
            <a:off x="4195216" y="2292383"/>
            <a:ext cx="2568017" cy="911441"/>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marL="0" lvl="2">
              <a:buNone/>
            </a:pPr>
            <a:r>
              <a:rPr lang="en-US" altLang="ko-KR" sz="1400" b="1" dirty="0" err="1">
                <a:solidFill>
                  <a:srgbClr val="0070C0"/>
                </a:solidFill>
                <a:latin typeface="Corbel" panose="020B0503020204020204" pitchFamily="34" charset="0"/>
                <a:cs typeface="Arial" panose="020B0604020202020204" pitchFamily="34" charset="0"/>
              </a:rPr>
              <a:t>this.ox</a:t>
            </a:r>
            <a:r>
              <a:rPr lang="en-US" altLang="ko-KR" sz="1400" b="1" dirty="0">
                <a:solidFill>
                  <a:srgbClr val="0070C0"/>
                </a:solidFill>
                <a:latin typeface="Corbel" panose="020B0503020204020204" pitchFamily="34" charset="0"/>
                <a:cs typeface="Arial" panose="020B0604020202020204" pitchFamily="34" charset="0"/>
              </a:rPr>
              <a:t> = x;</a:t>
            </a:r>
          </a:p>
          <a:p>
            <a:pPr marL="0" lvl="2">
              <a:buNone/>
            </a:pPr>
            <a:r>
              <a:rPr lang="en-US" altLang="ko-KR" sz="1400" b="1" dirty="0" err="1">
                <a:solidFill>
                  <a:srgbClr val="0070C0"/>
                </a:solidFill>
                <a:latin typeface="Corbel" panose="020B0503020204020204" pitchFamily="34" charset="0"/>
                <a:cs typeface="Arial" panose="020B0604020202020204" pitchFamily="34" charset="0"/>
              </a:rPr>
              <a:t>this.oy</a:t>
            </a:r>
            <a:r>
              <a:rPr lang="en-US" altLang="ko-KR" sz="1400" b="1" dirty="0">
                <a:solidFill>
                  <a:srgbClr val="0070C0"/>
                </a:solidFill>
                <a:latin typeface="Corbel" panose="020B0503020204020204" pitchFamily="34" charset="0"/>
                <a:cs typeface="Arial" panose="020B0604020202020204" pitchFamily="34" charset="0"/>
              </a:rPr>
              <a:t> = y;</a:t>
            </a:r>
          </a:p>
          <a:p>
            <a:pPr marL="0" lvl="2">
              <a:buNone/>
            </a:pPr>
            <a:r>
              <a:rPr lang="en-US" altLang="ko-KR" sz="1400" b="1" dirty="0">
                <a:solidFill>
                  <a:srgbClr val="0070C0"/>
                </a:solidFill>
                <a:latin typeface="Corbel" panose="020B0503020204020204" pitchFamily="34" charset="0"/>
                <a:cs typeface="Arial" panose="020B0604020202020204" pitchFamily="34" charset="0"/>
              </a:rPr>
              <a:t>result = </a:t>
            </a:r>
            <a:r>
              <a:rPr lang="en-US" altLang="ko-KR" sz="1400" b="1" dirty="0" err="1">
                <a:solidFill>
                  <a:srgbClr val="0070C0"/>
                </a:solidFill>
                <a:latin typeface="Corbel" panose="020B0503020204020204" pitchFamily="34" charset="0"/>
                <a:cs typeface="Arial" panose="020B0604020202020204" pitchFamily="34" charset="0"/>
              </a:rPr>
              <a:t>this.ox</a:t>
            </a:r>
            <a:r>
              <a:rPr lang="en-US" altLang="ko-KR" sz="1400" b="1" dirty="0">
                <a:solidFill>
                  <a:srgbClr val="0070C0"/>
                </a:solidFill>
                <a:latin typeface="Corbel" panose="020B0503020204020204" pitchFamily="34" charset="0"/>
                <a:cs typeface="Arial" panose="020B0604020202020204" pitchFamily="34" charset="0"/>
              </a:rPr>
              <a:t> + </a:t>
            </a:r>
            <a:r>
              <a:rPr lang="en-US" altLang="ko-KR" sz="1400" b="1" dirty="0" err="1">
                <a:solidFill>
                  <a:srgbClr val="0070C0"/>
                </a:solidFill>
                <a:latin typeface="Corbel" panose="020B0503020204020204" pitchFamily="34" charset="0"/>
                <a:cs typeface="Arial" panose="020B0604020202020204" pitchFamily="34" charset="0"/>
              </a:rPr>
              <a:t>this.oy</a:t>
            </a:r>
            <a:r>
              <a:rPr lang="en-US" altLang="ko-KR" sz="1400" b="1" dirty="0">
                <a:solidFill>
                  <a:srgbClr val="0070C0"/>
                </a:solidFill>
                <a:latin typeface="Corbel" panose="020B0503020204020204" pitchFamily="34" charset="0"/>
                <a:cs typeface="Arial" panose="020B0604020202020204" pitchFamily="34" charset="0"/>
              </a:rPr>
              <a:t>;</a:t>
            </a:r>
          </a:p>
          <a:p>
            <a:pPr marL="0" lvl="2">
              <a:buNone/>
            </a:pPr>
            <a:r>
              <a:rPr lang="en-US" altLang="ko-KR" sz="1400" b="1" dirty="0">
                <a:solidFill>
                  <a:srgbClr val="0070C0"/>
                </a:solidFill>
                <a:latin typeface="Corbel" panose="020B0503020204020204" pitchFamily="34" charset="0"/>
                <a:cs typeface="Arial" panose="020B0604020202020204" pitchFamily="34" charset="0"/>
              </a:rPr>
              <a:t>return result;</a:t>
            </a:r>
            <a:endParaRPr lang="en-US" altLang="ko-KR" sz="1000" b="1" dirty="0">
              <a:solidFill>
                <a:srgbClr val="0070C0"/>
              </a:solidFill>
              <a:latin typeface="Corbel" panose="020B0503020204020204" pitchFamily="34" charset="0"/>
              <a:cs typeface="Arial" panose="020B0604020202020204" pitchFamily="34" charset="0"/>
            </a:endParaRPr>
          </a:p>
        </p:txBody>
      </p:sp>
      <p:sp>
        <p:nvSpPr>
          <p:cNvPr id="44" name="직사각형 43"/>
          <p:cNvSpPr/>
          <p:nvPr/>
        </p:nvSpPr>
        <p:spPr>
          <a:xfrm rot="16200000">
            <a:off x="3590990" y="2563130"/>
            <a:ext cx="774571"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method</a:t>
            </a:r>
            <a:endParaRPr lang="ko-KR" altLang="en-US" sz="1400" dirty="0"/>
          </a:p>
        </p:txBody>
      </p:sp>
      <p:cxnSp>
        <p:nvCxnSpPr>
          <p:cNvPr id="45" name="직선 연결선 44"/>
          <p:cNvCxnSpPr>
            <a:stCxn id="11" idx="1"/>
            <a:endCxn id="42" idx="3"/>
          </p:cNvCxnSpPr>
          <p:nvPr/>
        </p:nvCxnSpPr>
        <p:spPr>
          <a:xfrm flipH="1" flipV="1">
            <a:off x="6763233" y="2748104"/>
            <a:ext cx="607301" cy="342793"/>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직사각형 24"/>
          <p:cNvSpPr/>
          <p:nvPr/>
        </p:nvSpPr>
        <p:spPr>
          <a:xfrm>
            <a:off x="4195216" y="5452062"/>
            <a:ext cx="2568017" cy="471106"/>
          </a:xfrm>
          <a:prstGeom prst="rect">
            <a:avLst/>
          </a:prstGeom>
          <a:solidFill>
            <a:schemeClr val="accent6">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Int ox</a:t>
            </a:r>
          </a:p>
          <a:p>
            <a:pP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Int oy</a:t>
            </a:r>
            <a:endParaRPr lang="ko-KR" altLang="en-US" sz="1400" dirty="0">
              <a:solidFill>
                <a:srgbClr val="231F20"/>
              </a:solidFill>
              <a:latin typeface="Corbel" panose="020B0503020204020204" pitchFamily="34" charset="0"/>
            </a:endParaRPr>
          </a:p>
        </p:txBody>
      </p:sp>
      <p:sp>
        <p:nvSpPr>
          <p:cNvPr id="26" name="직사각형 25"/>
          <p:cNvSpPr/>
          <p:nvPr/>
        </p:nvSpPr>
        <p:spPr>
          <a:xfrm rot="16200000">
            <a:off x="3654196" y="5575703"/>
            <a:ext cx="651140"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object</a:t>
            </a:r>
            <a:endParaRPr lang="ko-KR" altLang="en-US" sz="1400" dirty="0"/>
          </a:p>
        </p:txBody>
      </p:sp>
      <p:sp>
        <p:nvSpPr>
          <p:cNvPr id="29" name="직사각형 28"/>
          <p:cNvSpPr/>
          <p:nvPr/>
        </p:nvSpPr>
        <p:spPr>
          <a:xfrm>
            <a:off x="4195217" y="3846931"/>
            <a:ext cx="2573818" cy="1557091"/>
          </a:xfrm>
          <a:prstGeom prst="rect">
            <a:avLst/>
          </a:prstGeom>
          <a:solidFill>
            <a:schemeClr val="accent3">
              <a:lumMod val="40000"/>
              <a:lumOff val="6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Return value</a:t>
            </a:r>
          </a:p>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Int x</a:t>
            </a:r>
          </a:p>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Int y</a:t>
            </a:r>
          </a:p>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Dynamic link</a:t>
            </a:r>
          </a:p>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Access link</a:t>
            </a:r>
          </a:p>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Return address</a:t>
            </a:r>
          </a:p>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Int result</a:t>
            </a:r>
            <a:endParaRPr lang="ko-KR" altLang="en-US" sz="1400" b="1" dirty="0">
              <a:solidFill>
                <a:srgbClr val="0070C0"/>
              </a:solidFill>
              <a:latin typeface="Corbel" panose="020B0503020204020204" pitchFamily="34" charset="0"/>
            </a:endParaRPr>
          </a:p>
        </p:txBody>
      </p:sp>
      <p:sp>
        <p:nvSpPr>
          <p:cNvPr id="31" name="직사각형 30"/>
          <p:cNvSpPr/>
          <p:nvPr/>
        </p:nvSpPr>
        <p:spPr>
          <a:xfrm rot="16200000">
            <a:off x="3588923" y="4347947"/>
            <a:ext cx="774571"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method</a:t>
            </a:r>
            <a:endParaRPr lang="ko-KR" altLang="en-US" sz="1400" dirty="0"/>
          </a:p>
        </p:txBody>
      </p:sp>
      <p:cxnSp>
        <p:nvCxnSpPr>
          <p:cNvPr id="32" name="직선 연결선 31"/>
          <p:cNvCxnSpPr>
            <a:stCxn id="13" idx="1"/>
            <a:endCxn id="29" idx="3"/>
          </p:cNvCxnSpPr>
          <p:nvPr/>
        </p:nvCxnSpPr>
        <p:spPr>
          <a:xfrm flipH="1">
            <a:off x="6769035" y="4032625"/>
            <a:ext cx="601499" cy="508136"/>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직선 연결선 33"/>
          <p:cNvCxnSpPr>
            <a:stCxn id="14" idx="1"/>
            <a:endCxn id="25" idx="3"/>
          </p:cNvCxnSpPr>
          <p:nvPr/>
        </p:nvCxnSpPr>
        <p:spPr>
          <a:xfrm flipH="1">
            <a:off x="6763233" y="4497350"/>
            <a:ext cx="607300" cy="1190265"/>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직사각형 47"/>
          <p:cNvSpPr/>
          <p:nvPr/>
        </p:nvSpPr>
        <p:spPr>
          <a:xfrm>
            <a:off x="7378779" y="2384723"/>
            <a:ext cx="1353312" cy="2348181"/>
          </a:xfrm>
          <a:prstGeom prst="rect">
            <a:avLst/>
          </a:prstGeom>
          <a:noFill/>
          <a:ln w="28575">
            <a:solidFill>
              <a:srgbClr val="0070C0"/>
            </a:solidFill>
          </a:ln>
        </p:spPr>
        <p:txBody>
          <a:bodyPr wrap="square" rtlCol="0" anchor="ctr">
            <a:noAutofit/>
          </a:bodyPr>
          <a:lstStyle/>
          <a:p>
            <a:pPr algn="ctr">
              <a:tabLst>
                <a:tab pos="180975" algn="l"/>
                <a:tab pos="361950" algn="l"/>
                <a:tab pos="542925" algn="l"/>
                <a:tab pos="714375" algn="l"/>
                <a:tab pos="895350" algn="l"/>
              </a:tabLst>
            </a:pPr>
            <a:endParaRPr lang="ko-KR" altLang="en-US" sz="1400" dirty="0">
              <a:solidFill>
                <a:srgbClr val="231F20"/>
              </a:solidFill>
              <a:latin typeface="Corbel" panose="020B0503020204020204" pitchFamily="34" charset="0"/>
            </a:endParaRPr>
          </a:p>
        </p:txBody>
      </p:sp>
      <p:sp>
        <p:nvSpPr>
          <p:cNvPr id="36" name="오른쪽 화살표 35"/>
          <p:cNvSpPr/>
          <p:nvPr/>
        </p:nvSpPr>
        <p:spPr>
          <a:xfrm rot="19400280">
            <a:off x="1727245" y="3393242"/>
            <a:ext cx="2341705" cy="379872"/>
          </a:xfrm>
          <a:prstGeom prst="rightArrow">
            <a:avLst/>
          </a:prstGeom>
          <a:solidFill>
            <a:schemeClr val="bg1">
              <a:lumMod val="85000"/>
            </a:schemeClr>
          </a:solidFill>
        </p:spPr>
        <p:txBody>
          <a:bodyPr wrap="square" rtlCol="0" anchor="ctr">
            <a:noAutofit/>
          </a:bodyPr>
          <a:lstStyle/>
          <a:p>
            <a:pPr algn="ctr">
              <a:tabLst>
                <a:tab pos="180975" algn="l"/>
                <a:tab pos="361950" algn="l"/>
                <a:tab pos="542925" algn="l"/>
                <a:tab pos="714375" algn="l"/>
                <a:tab pos="895350" algn="l"/>
              </a:tabLst>
            </a:pPr>
            <a:endParaRPr lang="ko-KR" altLang="en-US" sz="1400" dirty="0">
              <a:solidFill>
                <a:srgbClr val="231F20"/>
              </a:solidFill>
              <a:latin typeface="Corbel" panose="020B0503020204020204" pitchFamily="34" charset="0"/>
            </a:endParaRPr>
          </a:p>
        </p:txBody>
      </p:sp>
      <p:sp>
        <p:nvSpPr>
          <p:cNvPr id="39" name="오른쪽 화살표 38"/>
          <p:cNvSpPr/>
          <p:nvPr/>
        </p:nvSpPr>
        <p:spPr>
          <a:xfrm rot="991109">
            <a:off x="2085894" y="4076061"/>
            <a:ext cx="1721504" cy="379872"/>
          </a:xfrm>
          <a:prstGeom prst="rightArrow">
            <a:avLst/>
          </a:prstGeom>
          <a:solidFill>
            <a:schemeClr val="bg1">
              <a:lumMod val="85000"/>
            </a:schemeClr>
          </a:solidFill>
        </p:spPr>
        <p:txBody>
          <a:bodyPr wrap="square" rtlCol="0" anchor="ctr">
            <a:noAutofit/>
          </a:bodyPr>
          <a:lstStyle/>
          <a:p>
            <a:pPr algn="ctr">
              <a:tabLst>
                <a:tab pos="180975" algn="l"/>
                <a:tab pos="361950" algn="l"/>
                <a:tab pos="542925" algn="l"/>
                <a:tab pos="714375" algn="l"/>
                <a:tab pos="895350" algn="l"/>
              </a:tabLst>
            </a:pPr>
            <a:endParaRPr lang="ko-KR" altLang="en-US" sz="1400" dirty="0">
              <a:solidFill>
                <a:srgbClr val="231F20"/>
              </a:solidFill>
              <a:latin typeface="Corbel" panose="020B0503020204020204" pitchFamily="34" charset="0"/>
            </a:endParaRPr>
          </a:p>
        </p:txBody>
      </p:sp>
    </p:spTree>
    <p:extLst>
      <p:ext uri="{BB962C8B-B14F-4D97-AF65-F5344CB8AC3E}">
        <p14:creationId xmlns:p14="http://schemas.microsoft.com/office/powerpoint/2010/main" val="338165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직사각형 34"/>
          <p:cNvSpPr/>
          <p:nvPr/>
        </p:nvSpPr>
        <p:spPr>
          <a:xfrm>
            <a:off x="7378779" y="1803238"/>
            <a:ext cx="1353312" cy="3713711"/>
          </a:xfrm>
          <a:prstGeom prst="rect">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t">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Memory</a:t>
            </a:r>
            <a:endParaRPr lang="ko-KR" altLang="en-US" sz="1200" dirty="0">
              <a:solidFill>
                <a:srgbClr val="231F20"/>
              </a:solidFill>
              <a:latin typeface="Corbel" panose="020B0503020204020204" pitchFamily="34" charset="0"/>
            </a:endParaRPr>
          </a:p>
        </p:txBody>
      </p:sp>
      <p:sp>
        <p:nvSpPr>
          <p:cNvPr id="6" name="제목 5"/>
          <p:cNvSpPr>
            <a:spLocks noGrp="1"/>
          </p:cNvSpPr>
          <p:nvPr>
            <p:ph type="title"/>
          </p:nvPr>
        </p:nvSpPr>
        <p:spPr/>
        <p:txBody>
          <a:bodyPr/>
          <a:lstStyle/>
          <a:p>
            <a:r>
              <a:rPr lang="en-US" altLang="ko-KR" dirty="0"/>
              <a:t>Process View – Stack Segment 3</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14</a:t>
            </a:fld>
            <a:endParaRPr lang="sk-SK" dirty="0"/>
          </a:p>
        </p:txBody>
      </p:sp>
      <p:sp>
        <p:nvSpPr>
          <p:cNvPr id="7" name="텍스트 개체 틀 6"/>
          <p:cNvSpPr>
            <a:spLocks noGrp="1"/>
          </p:cNvSpPr>
          <p:nvPr>
            <p:ph type="body" sz="quarter" idx="12"/>
          </p:nvPr>
        </p:nvSpPr>
        <p:spPr/>
        <p:txBody>
          <a:bodyPr/>
          <a:lstStyle/>
          <a:p>
            <a:r>
              <a:rPr lang="en-US" altLang="ko-KR" dirty="0"/>
              <a:t>Memory Management</a:t>
            </a:r>
            <a:endParaRPr lang="ko-KR" altLang="en-US" dirty="0"/>
          </a:p>
        </p:txBody>
      </p:sp>
      <p:sp>
        <p:nvSpPr>
          <p:cNvPr id="8" name="내용 개체 틀 7"/>
          <p:cNvSpPr>
            <a:spLocks noGrp="1"/>
          </p:cNvSpPr>
          <p:nvPr>
            <p:ph sz="quarter" idx="13"/>
          </p:nvPr>
        </p:nvSpPr>
        <p:spPr>
          <a:xfrm>
            <a:off x="681298" y="1663912"/>
            <a:ext cx="2768515" cy="4157910"/>
          </a:xfrm>
        </p:spPr>
        <p:txBody>
          <a:bodyPr/>
          <a:lstStyle/>
          <a:p>
            <a:pPr marL="0" indent="0">
              <a:buNone/>
            </a:pPr>
            <a:r>
              <a:rPr lang="en-US" altLang="ko-KR" sz="1400" b="0" dirty="0">
                <a:latin typeface="Corbel" panose="020B0503020204020204" pitchFamily="34" charset="0"/>
                <a:cs typeface="Arial" panose="020B0604020202020204" pitchFamily="34" charset="0"/>
              </a:rPr>
              <a:t>Int main() {</a:t>
            </a:r>
          </a:p>
          <a:p>
            <a:pPr marL="179387" lvl="1" indent="0">
              <a:buNone/>
            </a:pPr>
            <a:r>
              <a:rPr lang="en-US" altLang="ko-KR" dirty="0">
                <a:latin typeface="Corbel" panose="020B0503020204020204" pitchFamily="34" charset="0"/>
                <a:cs typeface="Arial" panose="020B0604020202020204" pitchFamily="34" charset="0"/>
              </a:rPr>
              <a:t>Object </a:t>
            </a:r>
            <a:r>
              <a:rPr lang="en-US" altLang="ko-KR" dirty="0" err="1">
                <a:latin typeface="Corbel" panose="020B0503020204020204" pitchFamily="34" charset="0"/>
                <a:cs typeface="Arial" panose="020B0604020202020204" pitchFamily="34" charset="0"/>
              </a:rPr>
              <a:t>object</a:t>
            </a:r>
            <a:r>
              <a:rPr lang="en-US" altLang="ko-KR" dirty="0">
                <a:latin typeface="Corbel" panose="020B0503020204020204" pitchFamily="34" charset="0"/>
                <a:cs typeface="Arial" panose="020B0604020202020204" pitchFamily="34" charset="0"/>
              </a:rPr>
              <a:t> = new Object();</a:t>
            </a:r>
          </a:p>
          <a:p>
            <a:pPr marL="179387" lvl="1" indent="0">
              <a:buNone/>
            </a:pPr>
            <a:r>
              <a:rPr lang="en-US" altLang="ko-KR" dirty="0">
                <a:solidFill>
                  <a:srgbClr val="FF0000"/>
                </a:solidFill>
                <a:latin typeface="Corbel" panose="020B0503020204020204" pitchFamily="34" charset="0"/>
                <a:cs typeface="Arial" panose="020B0604020202020204" pitchFamily="34" charset="0"/>
              </a:rPr>
              <a:t>int result = </a:t>
            </a:r>
            <a:r>
              <a:rPr lang="en-US" altLang="ko-KR" dirty="0" err="1">
                <a:solidFill>
                  <a:srgbClr val="FF0000"/>
                </a:solidFill>
                <a:latin typeface="Corbel" panose="020B0503020204020204" pitchFamily="34" charset="0"/>
                <a:cs typeface="Arial" panose="020B0604020202020204" pitchFamily="34" charset="0"/>
              </a:rPr>
              <a:t>object.method</a:t>
            </a:r>
            <a:r>
              <a:rPr lang="en-US" altLang="ko-KR" dirty="0">
                <a:solidFill>
                  <a:srgbClr val="FF0000"/>
                </a:solidFill>
                <a:latin typeface="Corbel" panose="020B0503020204020204" pitchFamily="34" charset="0"/>
                <a:cs typeface="Arial" panose="020B0604020202020204" pitchFamily="34" charset="0"/>
              </a:rPr>
              <a:t>(3, 4);</a:t>
            </a:r>
          </a:p>
          <a:p>
            <a:pPr marL="179387" lvl="1" indent="0">
              <a:buNone/>
            </a:pPr>
            <a:r>
              <a:rPr lang="en-US" altLang="ko-KR" dirty="0" err="1">
                <a:latin typeface="Corbel" panose="020B0503020204020204" pitchFamily="34" charset="0"/>
                <a:cs typeface="Arial" panose="020B0604020202020204" pitchFamily="34" charset="0"/>
              </a:rPr>
              <a:t>System.out.println</a:t>
            </a:r>
            <a:r>
              <a:rPr lang="en-US" altLang="ko-KR" dirty="0">
                <a:latin typeface="Corbel" panose="020B0503020204020204" pitchFamily="34" charset="0"/>
                <a:cs typeface="Arial" panose="020B0604020202020204" pitchFamily="34" charset="0"/>
              </a:rPr>
              <a:t>(result);</a:t>
            </a:r>
          </a:p>
          <a:p>
            <a:pPr marL="0" indent="0">
              <a:buNone/>
            </a:pPr>
            <a:r>
              <a:rPr lang="en-US" altLang="ko-KR" sz="1400" b="0" dirty="0">
                <a:latin typeface="Corbel" panose="020B0503020204020204" pitchFamily="34" charset="0"/>
                <a:cs typeface="Arial" panose="020B0604020202020204" pitchFamily="34" charset="0"/>
              </a:rPr>
              <a:t>}</a:t>
            </a:r>
          </a:p>
          <a:p>
            <a:pPr marL="0" indent="0">
              <a:buNone/>
            </a:pPr>
            <a:r>
              <a:rPr lang="en-US" altLang="ko-KR" sz="1400" b="0" dirty="0">
                <a:latin typeface="Corbel" panose="020B0503020204020204" pitchFamily="34" charset="0"/>
                <a:cs typeface="Arial" panose="020B0604020202020204" pitchFamily="34" charset="0"/>
              </a:rPr>
              <a:t>class Object {</a:t>
            </a:r>
          </a:p>
          <a:p>
            <a:pPr marL="179387" lvl="1" indent="0">
              <a:buNone/>
            </a:pPr>
            <a:r>
              <a:rPr lang="en-US" altLang="ko-KR" dirty="0">
                <a:latin typeface="Corbel" panose="020B0503020204020204" pitchFamily="34" charset="0"/>
                <a:cs typeface="Arial" panose="020B0604020202020204" pitchFamily="34" charset="0"/>
              </a:rPr>
              <a:t>private int ox;</a:t>
            </a:r>
          </a:p>
          <a:p>
            <a:pPr marL="179387" lvl="1" indent="0">
              <a:buNone/>
            </a:pPr>
            <a:r>
              <a:rPr lang="en-US" altLang="ko-KR" dirty="0">
                <a:latin typeface="Corbel" panose="020B0503020204020204" pitchFamily="34" charset="0"/>
                <a:cs typeface="Arial" panose="020B0604020202020204" pitchFamily="34" charset="0"/>
              </a:rPr>
              <a:t>private int oy;</a:t>
            </a:r>
            <a:endParaRPr lang="en-US" altLang="ko-KR" sz="1400" b="0" dirty="0">
              <a:latin typeface="Corbel" panose="020B0503020204020204" pitchFamily="34" charset="0"/>
              <a:cs typeface="Arial" panose="020B0604020202020204" pitchFamily="34" charset="0"/>
            </a:endParaRPr>
          </a:p>
          <a:p>
            <a:pPr marL="179387" lvl="1" indent="0">
              <a:buNone/>
            </a:pPr>
            <a:r>
              <a:rPr lang="en-US" altLang="ko-KR" dirty="0">
                <a:latin typeface="Corbel" panose="020B0503020204020204" pitchFamily="34" charset="0"/>
                <a:cs typeface="Arial" panose="020B0604020202020204" pitchFamily="34" charset="0"/>
              </a:rPr>
              <a:t>public </a:t>
            </a:r>
            <a:r>
              <a:rPr lang="en-US" altLang="ko-KR" dirty="0">
                <a:solidFill>
                  <a:srgbClr val="FF0000"/>
                </a:solidFill>
                <a:latin typeface="Corbel" panose="020B0503020204020204" pitchFamily="34" charset="0"/>
                <a:cs typeface="Arial" panose="020B0604020202020204" pitchFamily="34" charset="0"/>
              </a:rPr>
              <a:t>int</a:t>
            </a:r>
            <a:r>
              <a:rPr lang="en-US" altLang="ko-KR" dirty="0">
                <a:latin typeface="Corbel" panose="020B0503020204020204" pitchFamily="34" charset="0"/>
                <a:cs typeface="Arial" panose="020B0604020202020204" pitchFamily="34" charset="0"/>
              </a:rPr>
              <a:t> method(</a:t>
            </a:r>
            <a:r>
              <a:rPr lang="en-US" altLang="ko-KR" dirty="0">
                <a:solidFill>
                  <a:srgbClr val="FF0000"/>
                </a:solidFill>
                <a:latin typeface="Corbel" panose="020B0503020204020204" pitchFamily="34" charset="0"/>
                <a:cs typeface="Arial" panose="020B0604020202020204" pitchFamily="34" charset="0"/>
              </a:rPr>
              <a:t>int  x, int y</a:t>
            </a:r>
            <a:r>
              <a:rPr lang="en-US" altLang="ko-KR" dirty="0">
                <a:latin typeface="Corbel" panose="020B0503020204020204" pitchFamily="34" charset="0"/>
                <a:cs typeface="Arial" panose="020B0604020202020204" pitchFamily="34" charset="0"/>
              </a:rPr>
              <a:t>) {</a:t>
            </a:r>
          </a:p>
          <a:p>
            <a:pPr marL="358775" lvl="2" indent="0">
              <a:buNone/>
            </a:pPr>
            <a:r>
              <a:rPr lang="en-US" altLang="ko-KR" dirty="0">
                <a:solidFill>
                  <a:srgbClr val="FF0000"/>
                </a:solidFill>
                <a:latin typeface="Corbel" panose="020B0503020204020204" pitchFamily="34" charset="0"/>
                <a:cs typeface="Arial" panose="020B0604020202020204" pitchFamily="34" charset="0"/>
              </a:rPr>
              <a:t>int result;</a:t>
            </a:r>
          </a:p>
          <a:p>
            <a:pPr marL="358775" lvl="2" indent="0">
              <a:buNone/>
            </a:pPr>
            <a:r>
              <a:rPr lang="en-US" altLang="ko-KR" dirty="0" err="1">
                <a:solidFill>
                  <a:srgbClr val="0070C0"/>
                </a:solidFill>
                <a:latin typeface="Corbel" panose="020B0503020204020204" pitchFamily="34" charset="0"/>
                <a:cs typeface="Arial" panose="020B0604020202020204" pitchFamily="34" charset="0"/>
              </a:rPr>
              <a:t>this.ox</a:t>
            </a:r>
            <a:r>
              <a:rPr lang="en-US" altLang="ko-KR" dirty="0">
                <a:solidFill>
                  <a:srgbClr val="0070C0"/>
                </a:solidFill>
                <a:latin typeface="Corbel" panose="020B0503020204020204" pitchFamily="34" charset="0"/>
                <a:cs typeface="Arial" panose="020B0604020202020204" pitchFamily="34" charset="0"/>
              </a:rPr>
              <a:t> = x;</a:t>
            </a:r>
          </a:p>
          <a:p>
            <a:pPr marL="358775" lvl="2" indent="0">
              <a:buNone/>
            </a:pPr>
            <a:r>
              <a:rPr lang="en-US" altLang="ko-KR" dirty="0" err="1">
                <a:solidFill>
                  <a:srgbClr val="0070C0"/>
                </a:solidFill>
                <a:latin typeface="Corbel" panose="020B0503020204020204" pitchFamily="34" charset="0"/>
                <a:cs typeface="Arial" panose="020B0604020202020204" pitchFamily="34" charset="0"/>
              </a:rPr>
              <a:t>this.oy</a:t>
            </a:r>
            <a:r>
              <a:rPr lang="en-US" altLang="ko-KR" dirty="0">
                <a:solidFill>
                  <a:srgbClr val="0070C0"/>
                </a:solidFill>
                <a:latin typeface="Corbel" panose="020B0503020204020204" pitchFamily="34" charset="0"/>
                <a:cs typeface="Arial" panose="020B0604020202020204" pitchFamily="34" charset="0"/>
              </a:rPr>
              <a:t> = y;</a:t>
            </a:r>
          </a:p>
          <a:p>
            <a:pPr marL="358775" lvl="2" indent="0">
              <a:buNone/>
            </a:pPr>
            <a:r>
              <a:rPr lang="en-US" altLang="ko-KR" dirty="0">
                <a:solidFill>
                  <a:srgbClr val="0070C0"/>
                </a:solidFill>
                <a:latin typeface="Corbel" panose="020B0503020204020204" pitchFamily="34" charset="0"/>
                <a:cs typeface="Arial" panose="020B0604020202020204" pitchFamily="34" charset="0"/>
              </a:rPr>
              <a:t>result = </a:t>
            </a:r>
            <a:r>
              <a:rPr lang="en-US" altLang="ko-KR" dirty="0" err="1">
                <a:solidFill>
                  <a:srgbClr val="0070C0"/>
                </a:solidFill>
                <a:latin typeface="Corbel" panose="020B0503020204020204" pitchFamily="34" charset="0"/>
                <a:cs typeface="Arial" panose="020B0604020202020204" pitchFamily="34" charset="0"/>
              </a:rPr>
              <a:t>this.ox</a:t>
            </a:r>
            <a:r>
              <a:rPr lang="en-US" altLang="ko-KR" dirty="0">
                <a:solidFill>
                  <a:srgbClr val="0070C0"/>
                </a:solidFill>
                <a:latin typeface="Corbel" panose="020B0503020204020204" pitchFamily="34" charset="0"/>
                <a:cs typeface="Arial" panose="020B0604020202020204" pitchFamily="34" charset="0"/>
              </a:rPr>
              <a:t> + </a:t>
            </a:r>
            <a:r>
              <a:rPr lang="en-US" altLang="ko-KR" dirty="0" err="1">
                <a:solidFill>
                  <a:srgbClr val="0070C0"/>
                </a:solidFill>
                <a:latin typeface="Corbel" panose="020B0503020204020204" pitchFamily="34" charset="0"/>
                <a:cs typeface="Arial" panose="020B0604020202020204" pitchFamily="34" charset="0"/>
              </a:rPr>
              <a:t>this.oy</a:t>
            </a:r>
            <a:r>
              <a:rPr lang="en-US" altLang="ko-KR" dirty="0">
                <a:solidFill>
                  <a:srgbClr val="0070C0"/>
                </a:solidFill>
                <a:latin typeface="Corbel" panose="020B0503020204020204" pitchFamily="34" charset="0"/>
                <a:cs typeface="Arial" panose="020B0604020202020204" pitchFamily="34" charset="0"/>
              </a:rPr>
              <a:t>;</a:t>
            </a:r>
          </a:p>
          <a:p>
            <a:pPr marL="358775" lvl="2" indent="0">
              <a:buNone/>
            </a:pPr>
            <a:r>
              <a:rPr lang="en-US" altLang="ko-KR" dirty="0">
                <a:solidFill>
                  <a:srgbClr val="0070C0"/>
                </a:solidFill>
                <a:latin typeface="Corbel" panose="020B0503020204020204" pitchFamily="34" charset="0"/>
                <a:cs typeface="Arial" panose="020B0604020202020204" pitchFamily="34" charset="0"/>
              </a:rPr>
              <a:t>return result;</a:t>
            </a:r>
          </a:p>
          <a:p>
            <a:pPr marL="179387" lvl="1" indent="0">
              <a:buNone/>
            </a:pPr>
            <a:r>
              <a:rPr lang="en-US" altLang="ko-KR" b="0" dirty="0">
                <a:latin typeface="Corbel" panose="020B0503020204020204" pitchFamily="34" charset="0"/>
                <a:cs typeface="Arial" panose="020B0604020202020204" pitchFamily="34" charset="0"/>
              </a:rPr>
              <a:t>}</a:t>
            </a:r>
            <a:endParaRPr lang="en-US" altLang="ko-KR" dirty="0">
              <a:latin typeface="Corbel" panose="020B0503020204020204" pitchFamily="34" charset="0"/>
              <a:cs typeface="Arial" panose="020B0604020202020204" pitchFamily="34" charset="0"/>
            </a:endParaRPr>
          </a:p>
          <a:p>
            <a:pPr marL="0" indent="0">
              <a:buNone/>
            </a:pPr>
            <a:r>
              <a:rPr lang="en-US" altLang="ko-KR" sz="1400" b="0" dirty="0">
                <a:latin typeface="Corbel" panose="020B0503020204020204" pitchFamily="34" charset="0"/>
                <a:cs typeface="Arial" panose="020B0604020202020204" pitchFamily="34" charset="0"/>
              </a:rPr>
              <a:t>}	</a:t>
            </a:r>
          </a:p>
        </p:txBody>
      </p:sp>
      <p:grpSp>
        <p:nvGrpSpPr>
          <p:cNvPr id="16" name="그룹 15"/>
          <p:cNvGrpSpPr/>
          <p:nvPr/>
        </p:nvGrpSpPr>
        <p:grpSpPr>
          <a:xfrm>
            <a:off x="7370533" y="2384723"/>
            <a:ext cx="1353313" cy="2348180"/>
            <a:chOff x="4030674" y="1623975"/>
            <a:chExt cx="1353313" cy="2348180"/>
          </a:xfrm>
        </p:grpSpPr>
        <p:sp>
          <p:nvSpPr>
            <p:cNvPr id="10" name="직사각형 9"/>
            <p:cNvSpPr/>
            <p:nvPr/>
          </p:nvSpPr>
          <p:spPr>
            <a:xfrm>
              <a:off x="4030675" y="1623975"/>
              <a:ext cx="1353312" cy="471106"/>
            </a:xfrm>
            <a:prstGeom prst="rect">
              <a:avLst/>
            </a:prstGeom>
            <a:solidFill>
              <a:schemeClr val="bg1">
                <a:lumMod val="85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Process Control Block</a:t>
              </a:r>
              <a:endParaRPr lang="ko-KR" altLang="en-US" sz="1200" dirty="0">
                <a:solidFill>
                  <a:srgbClr val="231F20"/>
                </a:solidFill>
                <a:latin typeface="Corbel" panose="020B0503020204020204" pitchFamily="34" charset="0"/>
              </a:endParaRPr>
            </a:p>
          </p:txBody>
        </p:sp>
        <p:sp>
          <p:nvSpPr>
            <p:cNvPr id="11" name="직사각형 10"/>
            <p:cNvSpPr/>
            <p:nvPr/>
          </p:nvSpPr>
          <p:spPr>
            <a:xfrm>
              <a:off x="4030675" y="2094596"/>
              <a:ext cx="1353312" cy="471106"/>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Code Segment</a:t>
              </a:r>
              <a:endParaRPr lang="ko-KR" altLang="en-US" sz="1200" dirty="0">
                <a:solidFill>
                  <a:srgbClr val="231F20"/>
                </a:solidFill>
                <a:latin typeface="Corbel" panose="020B0503020204020204" pitchFamily="34" charset="0"/>
              </a:endParaRPr>
            </a:p>
          </p:txBody>
        </p:sp>
        <p:sp>
          <p:nvSpPr>
            <p:cNvPr id="12" name="직사각형 11"/>
            <p:cNvSpPr/>
            <p:nvPr/>
          </p:nvSpPr>
          <p:spPr>
            <a:xfrm>
              <a:off x="4030674" y="2565217"/>
              <a:ext cx="1353312" cy="471106"/>
            </a:xfrm>
            <a:prstGeom prst="rect">
              <a:avLst/>
            </a:prstGeom>
            <a:solidFill>
              <a:schemeClr val="accent5">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Data Segment</a:t>
              </a:r>
              <a:endParaRPr lang="ko-KR" altLang="en-US" sz="1200" dirty="0">
                <a:solidFill>
                  <a:srgbClr val="231F20"/>
                </a:solidFill>
                <a:latin typeface="Corbel" panose="020B0503020204020204" pitchFamily="34" charset="0"/>
              </a:endParaRPr>
            </a:p>
          </p:txBody>
        </p:sp>
        <p:sp>
          <p:nvSpPr>
            <p:cNvPr id="13" name="직사각형 12"/>
            <p:cNvSpPr/>
            <p:nvPr/>
          </p:nvSpPr>
          <p:spPr>
            <a:xfrm>
              <a:off x="4030675" y="3036324"/>
              <a:ext cx="1353312" cy="471106"/>
            </a:xfrm>
            <a:prstGeom prst="rect">
              <a:avLst/>
            </a:prstGeom>
            <a:solidFill>
              <a:schemeClr val="accent3">
                <a:lumMod val="40000"/>
                <a:lumOff val="6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Stack Segment</a:t>
              </a:r>
              <a:endParaRPr lang="ko-KR" altLang="en-US" sz="1200" dirty="0">
                <a:solidFill>
                  <a:srgbClr val="231F20"/>
                </a:solidFill>
                <a:latin typeface="Corbel" panose="020B0503020204020204" pitchFamily="34" charset="0"/>
              </a:endParaRPr>
            </a:p>
          </p:txBody>
        </p:sp>
        <p:sp>
          <p:nvSpPr>
            <p:cNvPr id="14" name="직사각형 13"/>
            <p:cNvSpPr/>
            <p:nvPr/>
          </p:nvSpPr>
          <p:spPr>
            <a:xfrm>
              <a:off x="4030674" y="3501049"/>
              <a:ext cx="1353310" cy="471106"/>
            </a:xfrm>
            <a:prstGeom prst="rect">
              <a:avLst/>
            </a:prstGeom>
            <a:solidFill>
              <a:schemeClr val="accent6">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Heap Segment</a:t>
              </a:r>
              <a:endParaRPr lang="ko-KR" altLang="en-US" sz="1200" dirty="0">
                <a:solidFill>
                  <a:srgbClr val="231F20"/>
                </a:solidFill>
                <a:latin typeface="Corbel" panose="020B0503020204020204" pitchFamily="34" charset="0"/>
              </a:endParaRPr>
            </a:p>
          </p:txBody>
        </p:sp>
      </p:grpSp>
      <p:sp>
        <p:nvSpPr>
          <p:cNvPr id="18" name="직사각형 17"/>
          <p:cNvSpPr/>
          <p:nvPr/>
        </p:nvSpPr>
        <p:spPr>
          <a:xfrm>
            <a:off x="4195217" y="3251737"/>
            <a:ext cx="2573818" cy="548389"/>
          </a:xfrm>
          <a:prstGeom prst="rect">
            <a:avLst/>
          </a:prstGeom>
          <a:solidFill>
            <a:schemeClr val="accent5">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Object </a:t>
            </a:r>
            <a:r>
              <a:rPr lang="en-US" altLang="ko-KR" sz="1400" dirty="0" err="1">
                <a:solidFill>
                  <a:srgbClr val="231F20"/>
                </a:solidFill>
                <a:latin typeface="Corbel" panose="020B0503020204020204" pitchFamily="34" charset="0"/>
              </a:rPr>
              <a:t>object</a:t>
            </a:r>
            <a:r>
              <a:rPr lang="en-US" altLang="ko-KR" sz="1400" dirty="0">
                <a:solidFill>
                  <a:srgbClr val="231F20"/>
                </a:solidFill>
                <a:latin typeface="Corbel" panose="020B0503020204020204" pitchFamily="34" charset="0"/>
              </a:rPr>
              <a:t>;</a:t>
            </a:r>
          </a:p>
          <a:p>
            <a:pP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int result;</a:t>
            </a:r>
            <a:endParaRPr lang="ko-KR" altLang="en-US" sz="1400" dirty="0">
              <a:solidFill>
                <a:srgbClr val="231F20"/>
              </a:solidFill>
              <a:latin typeface="Corbel" panose="020B0503020204020204" pitchFamily="34" charset="0"/>
            </a:endParaRPr>
          </a:p>
        </p:txBody>
      </p:sp>
      <p:sp>
        <p:nvSpPr>
          <p:cNvPr id="41" name="직사각형 40"/>
          <p:cNvSpPr/>
          <p:nvPr/>
        </p:nvSpPr>
        <p:spPr>
          <a:xfrm rot="5400000">
            <a:off x="8613784" y="3500268"/>
            <a:ext cx="756938" cy="307777"/>
          </a:xfrm>
          <a:prstGeom prst="rect">
            <a:avLst/>
          </a:prstGeom>
        </p:spPr>
        <p:txBody>
          <a:bodyPr wrap="none">
            <a:spAutoFit/>
          </a:bodyPr>
          <a:lstStyle/>
          <a:p>
            <a:pPr algn="ct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Process</a:t>
            </a:r>
            <a:endParaRPr lang="ko-KR" altLang="en-US" sz="1400" dirty="0">
              <a:solidFill>
                <a:srgbClr val="231F20"/>
              </a:solidFill>
              <a:latin typeface="Corbel" panose="020B0503020204020204" pitchFamily="34" charset="0"/>
            </a:endParaRPr>
          </a:p>
        </p:txBody>
      </p:sp>
      <p:cxnSp>
        <p:nvCxnSpPr>
          <p:cNvPr id="33" name="직선 연결선 32"/>
          <p:cNvCxnSpPr>
            <a:stCxn id="12" idx="1"/>
            <a:endCxn id="18" idx="3"/>
          </p:cNvCxnSpPr>
          <p:nvPr/>
        </p:nvCxnSpPr>
        <p:spPr>
          <a:xfrm flipH="1" flipV="1">
            <a:off x="6769035" y="3525932"/>
            <a:ext cx="601498" cy="35586"/>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직사각형 46"/>
          <p:cNvSpPr/>
          <p:nvPr/>
        </p:nvSpPr>
        <p:spPr>
          <a:xfrm rot="16200000">
            <a:off x="3699193" y="3364099"/>
            <a:ext cx="558166"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main</a:t>
            </a:r>
            <a:endParaRPr lang="ko-KR" altLang="en-US" sz="1400" dirty="0"/>
          </a:p>
        </p:txBody>
      </p:sp>
      <p:sp>
        <p:nvSpPr>
          <p:cNvPr id="37" name="직사각형 36"/>
          <p:cNvSpPr/>
          <p:nvPr/>
        </p:nvSpPr>
        <p:spPr>
          <a:xfrm>
            <a:off x="4195216" y="1542914"/>
            <a:ext cx="2568017" cy="746502"/>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marL="0" lvl="1">
              <a:buNone/>
            </a:pPr>
            <a:r>
              <a:rPr lang="en-US" altLang="ko-KR" sz="1400" dirty="0">
                <a:latin typeface="Corbel" panose="020B0503020204020204" pitchFamily="34" charset="0"/>
                <a:cs typeface="Arial" panose="020B0604020202020204" pitchFamily="34" charset="0"/>
              </a:rPr>
              <a:t>Object </a:t>
            </a:r>
            <a:r>
              <a:rPr lang="en-US" altLang="ko-KR" sz="1400" dirty="0" err="1">
                <a:latin typeface="Corbel" panose="020B0503020204020204" pitchFamily="34" charset="0"/>
                <a:cs typeface="Arial" panose="020B0604020202020204" pitchFamily="34" charset="0"/>
              </a:rPr>
              <a:t>object</a:t>
            </a:r>
            <a:r>
              <a:rPr lang="en-US" altLang="ko-KR" sz="1400" dirty="0">
                <a:latin typeface="Corbel" panose="020B0503020204020204" pitchFamily="34" charset="0"/>
                <a:cs typeface="Arial" panose="020B0604020202020204" pitchFamily="34" charset="0"/>
              </a:rPr>
              <a:t> = new Object();</a:t>
            </a:r>
          </a:p>
          <a:p>
            <a:pPr marL="0" lvl="1">
              <a:buNone/>
            </a:pPr>
            <a:r>
              <a:rPr lang="en-US" altLang="ko-KR" sz="1400" dirty="0">
                <a:latin typeface="Corbel" panose="020B0503020204020204" pitchFamily="34" charset="0"/>
                <a:cs typeface="Arial" panose="020B0604020202020204" pitchFamily="34" charset="0"/>
              </a:rPr>
              <a:t>int result = </a:t>
            </a:r>
            <a:r>
              <a:rPr lang="en-US" altLang="ko-KR" sz="1400" dirty="0" err="1">
                <a:latin typeface="Corbel" panose="020B0503020204020204" pitchFamily="34" charset="0"/>
                <a:cs typeface="Arial" panose="020B0604020202020204" pitchFamily="34" charset="0"/>
              </a:rPr>
              <a:t>object.method</a:t>
            </a:r>
            <a:r>
              <a:rPr lang="en-US" altLang="ko-KR" sz="1400" dirty="0">
                <a:latin typeface="Corbel" panose="020B0503020204020204" pitchFamily="34" charset="0"/>
                <a:cs typeface="Arial" panose="020B0604020202020204" pitchFamily="34" charset="0"/>
              </a:rPr>
              <a:t>(3, 4);</a:t>
            </a:r>
          </a:p>
          <a:p>
            <a:pPr marL="0" lvl="1">
              <a:buNone/>
            </a:pPr>
            <a:r>
              <a:rPr lang="en-US" altLang="ko-KR" sz="1400" dirty="0" err="1">
                <a:latin typeface="Corbel" panose="020B0503020204020204" pitchFamily="34" charset="0"/>
                <a:cs typeface="Arial" panose="020B0604020202020204" pitchFamily="34" charset="0"/>
              </a:rPr>
              <a:t>System.out.println</a:t>
            </a:r>
            <a:r>
              <a:rPr lang="en-US" altLang="ko-KR" sz="1400" dirty="0">
                <a:latin typeface="Corbel" panose="020B0503020204020204" pitchFamily="34" charset="0"/>
                <a:cs typeface="Arial" panose="020B0604020202020204" pitchFamily="34" charset="0"/>
              </a:rPr>
              <a:t> (result);</a:t>
            </a:r>
          </a:p>
        </p:txBody>
      </p:sp>
      <p:cxnSp>
        <p:nvCxnSpPr>
          <p:cNvPr id="38" name="직선 연결선 37"/>
          <p:cNvCxnSpPr>
            <a:stCxn id="11" idx="1"/>
            <a:endCxn id="37" idx="3"/>
          </p:cNvCxnSpPr>
          <p:nvPr/>
        </p:nvCxnSpPr>
        <p:spPr>
          <a:xfrm flipH="1" flipV="1">
            <a:off x="6763233" y="1916165"/>
            <a:ext cx="607301" cy="1174732"/>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직사각형 29"/>
          <p:cNvSpPr/>
          <p:nvPr/>
        </p:nvSpPr>
        <p:spPr>
          <a:xfrm rot="16200000">
            <a:off x="3700681" y="1789107"/>
            <a:ext cx="558166"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main</a:t>
            </a:r>
            <a:endParaRPr lang="ko-KR" altLang="en-US" sz="1400" dirty="0"/>
          </a:p>
        </p:txBody>
      </p:sp>
      <p:sp>
        <p:nvSpPr>
          <p:cNvPr id="42" name="직사각형 41"/>
          <p:cNvSpPr/>
          <p:nvPr/>
        </p:nvSpPr>
        <p:spPr>
          <a:xfrm>
            <a:off x="4195216" y="2292383"/>
            <a:ext cx="2568017" cy="911441"/>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marL="0" lvl="2">
              <a:buNone/>
            </a:pPr>
            <a:r>
              <a:rPr lang="en-US" altLang="ko-KR" sz="1400" dirty="0" err="1">
                <a:latin typeface="Corbel" panose="020B0503020204020204" pitchFamily="34" charset="0"/>
                <a:cs typeface="Arial" panose="020B0604020202020204" pitchFamily="34" charset="0"/>
              </a:rPr>
              <a:t>this.ox</a:t>
            </a:r>
            <a:r>
              <a:rPr lang="en-US" altLang="ko-KR" sz="1400" dirty="0">
                <a:latin typeface="Corbel" panose="020B0503020204020204" pitchFamily="34" charset="0"/>
                <a:cs typeface="Arial" panose="020B0604020202020204" pitchFamily="34" charset="0"/>
              </a:rPr>
              <a:t> = x;</a:t>
            </a:r>
          </a:p>
          <a:p>
            <a:pPr marL="0" lvl="2">
              <a:buNone/>
            </a:pPr>
            <a:r>
              <a:rPr lang="en-US" altLang="ko-KR" sz="1400" dirty="0" err="1">
                <a:latin typeface="Corbel" panose="020B0503020204020204" pitchFamily="34" charset="0"/>
                <a:cs typeface="Arial" panose="020B0604020202020204" pitchFamily="34" charset="0"/>
              </a:rPr>
              <a:t>this.oy</a:t>
            </a:r>
            <a:r>
              <a:rPr lang="en-US" altLang="ko-KR" sz="1400" dirty="0">
                <a:latin typeface="Corbel" panose="020B0503020204020204" pitchFamily="34" charset="0"/>
                <a:cs typeface="Arial" panose="020B0604020202020204" pitchFamily="34" charset="0"/>
              </a:rPr>
              <a:t> = y;</a:t>
            </a:r>
          </a:p>
          <a:p>
            <a:pPr marL="0" lvl="2">
              <a:buNone/>
            </a:pPr>
            <a:r>
              <a:rPr lang="en-US" altLang="ko-KR" sz="1400" dirty="0">
                <a:latin typeface="Corbel" panose="020B0503020204020204" pitchFamily="34" charset="0"/>
                <a:cs typeface="Arial" panose="020B0604020202020204" pitchFamily="34" charset="0"/>
              </a:rPr>
              <a:t>result = </a:t>
            </a:r>
            <a:r>
              <a:rPr lang="en-US" altLang="ko-KR" sz="1400" dirty="0" err="1">
                <a:latin typeface="Corbel" panose="020B0503020204020204" pitchFamily="34" charset="0"/>
                <a:cs typeface="Arial" panose="020B0604020202020204" pitchFamily="34" charset="0"/>
              </a:rPr>
              <a:t>this.ox</a:t>
            </a:r>
            <a:r>
              <a:rPr lang="en-US" altLang="ko-KR" sz="1400" dirty="0">
                <a:latin typeface="Corbel" panose="020B0503020204020204" pitchFamily="34" charset="0"/>
                <a:cs typeface="Arial" panose="020B0604020202020204" pitchFamily="34" charset="0"/>
              </a:rPr>
              <a:t> + </a:t>
            </a:r>
            <a:r>
              <a:rPr lang="en-US" altLang="ko-KR" sz="1400" dirty="0" err="1">
                <a:latin typeface="Corbel" panose="020B0503020204020204" pitchFamily="34" charset="0"/>
                <a:cs typeface="Arial" panose="020B0604020202020204" pitchFamily="34" charset="0"/>
              </a:rPr>
              <a:t>this.oy</a:t>
            </a:r>
            <a:r>
              <a:rPr lang="en-US" altLang="ko-KR" sz="1400" dirty="0">
                <a:latin typeface="Corbel" panose="020B0503020204020204" pitchFamily="34" charset="0"/>
                <a:cs typeface="Arial" panose="020B0604020202020204" pitchFamily="34" charset="0"/>
              </a:rPr>
              <a:t>;</a:t>
            </a:r>
          </a:p>
          <a:p>
            <a:pPr marL="0" lvl="2">
              <a:buNone/>
            </a:pPr>
            <a:r>
              <a:rPr lang="en-US" altLang="ko-KR" sz="1400" b="1" dirty="0">
                <a:solidFill>
                  <a:srgbClr val="0070C0"/>
                </a:solidFill>
                <a:latin typeface="Corbel" panose="020B0503020204020204" pitchFamily="34" charset="0"/>
                <a:cs typeface="Arial" panose="020B0604020202020204" pitchFamily="34" charset="0"/>
              </a:rPr>
              <a:t>return result;</a:t>
            </a:r>
            <a:endParaRPr lang="en-US" altLang="ko-KR" sz="1000" b="1" dirty="0">
              <a:solidFill>
                <a:srgbClr val="0070C0"/>
              </a:solidFill>
              <a:latin typeface="Corbel" panose="020B0503020204020204" pitchFamily="34" charset="0"/>
              <a:cs typeface="Arial" panose="020B0604020202020204" pitchFamily="34" charset="0"/>
            </a:endParaRPr>
          </a:p>
        </p:txBody>
      </p:sp>
      <p:sp>
        <p:nvSpPr>
          <p:cNvPr id="44" name="직사각형 43"/>
          <p:cNvSpPr/>
          <p:nvPr/>
        </p:nvSpPr>
        <p:spPr>
          <a:xfrm rot="16200000">
            <a:off x="3590990" y="2563130"/>
            <a:ext cx="774571"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method</a:t>
            </a:r>
            <a:endParaRPr lang="ko-KR" altLang="en-US" sz="1400" dirty="0"/>
          </a:p>
        </p:txBody>
      </p:sp>
      <p:cxnSp>
        <p:nvCxnSpPr>
          <p:cNvPr id="45" name="직선 연결선 44"/>
          <p:cNvCxnSpPr>
            <a:stCxn id="11" idx="1"/>
            <a:endCxn id="42" idx="3"/>
          </p:cNvCxnSpPr>
          <p:nvPr/>
        </p:nvCxnSpPr>
        <p:spPr>
          <a:xfrm flipH="1" flipV="1">
            <a:off x="6763233" y="2748104"/>
            <a:ext cx="607301" cy="342793"/>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직사각형 24"/>
          <p:cNvSpPr/>
          <p:nvPr/>
        </p:nvSpPr>
        <p:spPr>
          <a:xfrm>
            <a:off x="4195216" y="5452062"/>
            <a:ext cx="2568017" cy="471106"/>
          </a:xfrm>
          <a:prstGeom prst="rect">
            <a:avLst/>
          </a:prstGeom>
          <a:solidFill>
            <a:schemeClr val="accent6">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Int ox</a:t>
            </a:r>
          </a:p>
          <a:p>
            <a:pP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Int oy</a:t>
            </a:r>
            <a:endParaRPr lang="ko-KR" altLang="en-US" sz="1400" dirty="0">
              <a:solidFill>
                <a:srgbClr val="231F20"/>
              </a:solidFill>
              <a:latin typeface="Corbel" panose="020B0503020204020204" pitchFamily="34" charset="0"/>
            </a:endParaRPr>
          </a:p>
        </p:txBody>
      </p:sp>
      <p:sp>
        <p:nvSpPr>
          <p:cNvPr id="26" name="직사각형 25"/>
          <p:cNvSpPr/>
          <p:nvPr/>
        </p:nvSpPr>
        <p:spPr>
          <a:xfrm rot="16200000">
            <a:off x="3654196" y="5575703"/>
            <a:ext cx="651140"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object</a:t>
            </a:r>
            <a:endParaRPr lang="ko-KR" altLang="en-US" sz="1400" dirty="0"/>
          </a:p>
        </p:txBody>
      </p:sp>
      <p:sp>
        <p:nvSpPr>
          <p:cNvPr id="29" name="직사각형 28"/>
          <p:cNvSpPr/>
          <p:nvPr/>
        </p:nvSpPr>
        <p:spPr>
          <a:xfrm>
            <a:off x="4195217" y="3846931"/>
            <a:ext cx="2573818" cy="1557091"/>
          </a:xfrm>
          <a:prstGeom prst="rect">
            <a:avLst/>
          </a:prstGeom>
          <a:solidFill>
            <a:schemeClr val="accent3">
              <a:lumMod val="40000"/>
              <a:lumOff val="6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Return value</a:t>
            </a:r>
          </a:p>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Int x</a:t>
            </a:r>
          </a:p>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Int y</a:t>
            </a:r>
          </a:p>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Dynamic link</a:t>
            </a:r>
          </a:p>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Access link</a:t>
            </a:r>
          </a:p>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Return address</a:t>
            </a:r>
          </a:p>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Int result</a:t>
            </a:r>
            <a:endParaRPr lang="ko-KR" altLang="en-US" sz="1400" b="1" dirty="0">
              <a:solidFill>
                <a:srgbClr val="0070C0"/>
              </a:solidFill>
              <a:latin typeface="Corbel" panose="020B0503020204020204" pitchFamily="34" charset="0"/>
            </a:endParaRPr>
          </a:p>
        </p:txBody>
      </p:sp>
      <p:sp>
        <p:nvSpPr>
          <p:cNvPr id="31" name="직사각형 30"/>
          <p:cNvSpPr/>
          <p:nvPr/>
        </p:nvSpPr>
        <p:spPr>
          <a:xfrm rot="16200000">
            <a:off x="3588923" y="4347947"/>
            <a:ext cx="774571"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method</a:t>
            </a:r>
            <a:endParaRPr lang="ko-KR" altLang="en-US" sz="1400" dirty="0"/>
          </a:p>
        </p:txBody>
      </p:sp>
      <p:cxnSp>
        <p:nvCxnSpPr>
          <p:cNvPr id="32" name="직선 연결선 31"/>
          <p:cNvCxnSpPr>
            <a:stCxn id="13" idx="1"/>
            <a:endCxn id="29" idx="3"/>
          </p:cNvCxnSpPr>
          <p:nvPr/>
        </p:nvCxnSpPr>
        <p:spPr>
          <a:xfrm flipH="1">
            <a:off x="6769035" y="4032625"/>
            <a:ext cx="601499" cy="508136"/>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직선 연결선 33"/>
          <p:cNvCxnSpPr>
            <a:stCxn id="14" idx="1"/>
            <a:endCxn id="25" idx="3"/>
          </p:cNvCxnSpPr>
          <p:nvPr/>
        </p:nvCxnSpPr>
        <p:spPr>
          <a:xfrm flipH="1">
            <a:off x="6763233" y="4497350"/>
            <a:ext cx="607300" cy="1190265"/>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직사각형 47"/>
          <p:cNvSpPr/>
          <p:nvPr/>
        </p:nvSpPr>
        <p:spPr>
          <a:xfrm>
            <a:off x="7378779" y="2384723"/>
            <a:ext cx="1353312" cy="2348181"/>
          </a:xfrm>
          <a:prstGeom prst="rect">
            <a:avLst/>
          </a:prstGeom>
          <a:noFill/>
          <a:ln w="28575">
            <a:solidFill>
              <a:srgbClr val="0070C0"/>
            </a:solidFill>
          </a:ln>
        </p:spPr>
        <p:txBody>
          <a:bodyPr wrap="square" rtlCol="0" anchor="ctr">
            <a:noAutofit/>
          </a:bodyPr>
          <a:lstStyle/>
          <a:p>
            <a:pPr algn="ctr">
              <a:tabLst>
                <a:tab pos="180975" algn="l"/>
                <a:tab pos="361950" algn="l"/>
                <a:tab pos="542925" algn="l"/>
                <a:tab pos="714375" algn="l"/>
                <a:tab pos="895350" algn="l"/>
              </a:tabLst>
            </a:pPr>
            <a:endParaRPr lang="ko-KR" altLang="en-US" sz="1400" dirty="0">
              <a:solidFill>
                <a:srgbClr val="231F20"/>
              </a:solidFill>
              <a:latin typeface="Corbel" panose="020B0503020204020204" pitchFamily="34" charset="0"/>
            </a:endParaRPr>
          </a:p>
        </p:txBody>
      </p:sp>
      <p:sp>
        <p:nvSpPr>
          <p:cNvPr id="5" name="자유형 4"/>
          <p:cNvSpPr/>
          <p:nvPr/>
        </p:nvSpPr>
        <p:spPr>
          <a:xfrm>
            <a:off x="5503817" y="2168435"/>
            <a:ext cx="1536571" cy="935870"/>
          </a:xfrm>
          <a:custGeom>
            <a:avLst/>
            <a:gdLst>
              <a:gd name="connsiteX0" fmla="*/ 0 w 1536571"/>
              <a:gd name="connsiteY0" fmla="*/ 2934789 h 2934789"/>
              <a:gd name="connsiteX1" fmla="*/ 1001486 w 1536571"/>
              <a:gd name="connsiteY1" fmla="*/ 2420983 h 2934789"/>
              <a:gd name="connsiteX2" fmla="*/ 1497874 w 1536571"/>
              <a:gd name="connsiteY2" fmla="*/ 1689463 h 2934789"/>
              <a:gd name="connsiteX3" fmla="*/ 1428206 w 1536571"/>
              <a:gd name="connsiteY3" fmla="*/ 478972 h 2934789"/>
              <a:gd name="connsiteX4" fmla="*/ 827314 w 1536571"/>
              <a:gd name="connsiteY4" fmla="*/ 0 h 2934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571" h="2934789">
                <a:moveTo>
                  <a:pt x="0" y="2934789"/>
                </a:moveTo>
                <a:cubicBezTo>
                  <a:pt x="375920" y="2781663"/>
                  <a:pt x="751841" y="2628537"/>
                  <a:pt x="1001486" y="2420983"/>
                </a:cubicBezTo>
                <a:cubicBezTo>
                  <a:pt x="1251131" y="2213429"/>
                  <a:pt x="1426754" y="2013131"/>
                  <a:pt x="1497874" y="1689463"/>
                </a:cubicBezTo>
                <a:cubicBezTo>
                  <a:pt x="1568994" y="1365795"/>
                  <a:pt x="1539966" y="760549"/>
                  <a:pt x="1428206" y="478972"/>
                </a:cubicBezTo>
                <a:cubicBezTo>
                  <a:pt x="1316446" y="197395"/>
                  <a:pt x="1071880" y="98697"/>
                  <a:pt x="827314" y="0"/>
                </a:cubicBezTo>
              </a:path>
            </a:pathLst>
          </a:custGeom>
          <a:noFill/>
          <a:ln w="57150">
            <a:solidFill>
              <a:schemeClr val="accent1"/>
            </a:solidFill>
            <a:prstDash val="solid"/>
            <a:headEnd type="none" w="med" len="med"/>
            <a:tailEnd type="triangle" w="med" len="med"/>
          </a:ln>
        </p:spPr>
        <p:txBody>
          <a:bodyPr rtlCol="0" anchor="ctr"/>
          <a:lstStyle/>
          <a:p>
            <a:pPr algn="ctr"/>
            <a:endParaRPr lang="ko-KR" altLang="en-US"/>
          </a:p>
        </p:txBody>
      </p:sp>
      <p:sp>
        <p:nvSpPr>
          <p:cNvPr id="36" name="오른쪽 화살표 35"/>
          <p:cNvSpPr/>
          <p:nvPr/>
        </p:nvSpPr>
        <p:spPr>
          <a:xfrm rot="19400280">
            <a:off x="1727245" y="3393242"/>
            <a:ext cx="2341705" cy="379872"/>
          </a:xfrm>
          <a:prstGeom prst="rightArrow">
            <a:avLst/>
          </a:prstGeom>
          <a:solidFill>
            <a:schemeClr val="bg1">
              <a:lumMod val="85000"/>
            </a:schemeClr>
          </a:solidFill>
        </p:spPr>
        <p:txBody>
          <a:bodyPr wrap="square" rtlCol="0" anchor="ctr">
            <a:noAutofit/>
          </a:bodyPr>
          <a:lstStyle/>
          <a:p>
            <a:pPr algn="ctr">
              <a:tabLst>
                <a:tab pos="180975" algn="l"/>
                <a:tab pos="361950" algn="l"/>
                <a:tab pos="542925" algn="l"/>
                <a:tab pos="714375" algn="l"/>
                <a:tab pos="895350" algn="l"/>
              </a:tabLst>
            </a:pPr>
            <a:endParaRPr lang="ko-KR" altLang="en-US" sz="1400" dirty="0">
              <a:solidFill>
                <a:srgbClr val="231F20"/>
              </a:solidFill>
              <a:latin typeface="Corbel" panose="020B0503020204020204" pitchFamily="34" charset="0"/>
            </a:endParaRPr>
          </a:p>
        </p:txBody>
      </p:sp>
      <p:sp>
        <p:nvSpPr>
          <p:cNvPr id="2" name="자유형 1"/>
          <p:cNvSpPr/>
          <p:nvPr/>
        </p:nvSpPr>
        <p:spPr>
          <a:xfrm>
            <a:off x="5397733" y="3151110"/>
            <a:ext cx="620096" cy="1985553"/>
          </a:xfrm>
          <a:custGeom>
            <a:avLst/>
            <a:gdLst>
              <a:gd name="connsiteX0" fmla="*/ 0 w 620096"/>
              <a:gd name="connsiteY0" fmla="*/ 0 h 1985553"/>
              <a:gd name="connsiteX1" fmla="*/ 548640 w 620096"/>
              <a:gd name="connsiteY1" fmla="*/ 339634 h 1985553"/>
              <a:gd name="connsiteX2" fmla="*/ 574766 w 620096"/>
              <a:gd name="connsiteY2" fmla="*/ 992777 h 1985553"/>
              <a:gd name="connsiteX3" fmla="*/ 191589 w 620096"/>
              <a:gd name="connsiteY3" fmla="*/ 1881051 h 1985553"/>
              <a:gd name="connsiteX4" fmla="*/ 174172 w 620096"/>
              <a:gd name="connsiteY4" fmla="*/ 1933303 h 1985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096" h="1985553">
                <a:moveTo>
                  <a:pt x="0" y="0"/>
                </a:moveTo>
                <a:cubicBezTo>
                  <a:pt x="226423" y="87085"/>
                  <a:pt x="452846" y="174171"/>
                  <a:pt x="548640" y="339634"/>
                </a:cubicBezTo>
                <a:cubicBezTo>
                  <a:pt x="644434" y="505097"/>
                  <a:pt x="634274" y="735874"/>
                  <a:pt x="574766" y="992777"/>
                </a:cubicBezTo>
                <a:cubicBezTo>
                  <a:pt x="515258" y="1249680"/>
                  <a:pt x="258355" y="1724297"/>
                  <a:pt x="191589" y="1881051"/>
                </a:cubicBezTo>
                <a:cubicBezTo>
                  <a:pt x="124823" y="2037805"/>
                  <a:pt x="149497" y="1985554"/>
                  <a:pt x="174172" y="1933303"/>
                </a:cubicBezTo>
              </a:path>
            </a:pathLst>
          </a:custGeom>
          <a:noFill/>
          <a:ln w="38100">
            <a:solidFill>
              <a:schemeClr val="accent1"/>
            </a:solidFill>
            <a:prstDash val="sysDash"/>
            <a:headEnd type="none" w="med" len="med"/>
            <a:tailEnd type="triangle" w="med" len="med"/>
          </a:ln>
        </p:spPr>
        <p:txBody>
          <a:bodyPr rtlCol="0" anchor="ctr"/>
          <a:lstStyle/>
          <a:p>
            <a:pPr algn="ctr"/>
            <a:endParaRPr lang="ko-KR" altLang="en-US"/>
          </a:p>
        </p:txBody>
      </p:sp>
    </p:spTree>
    <p:extLst>
      <p:ext uri="{BB962C8B-B14F-4D97-AF65-F5344CB8AC3E}">
        <p14:creationId xmlns:p14="http://schemas.microsoft.com/office/powerpoint/2010/main" val="2065643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직사각형 34"/>
          <p:cNvSpPr/>
          <p:nvPr/>
        </p:nvSpPr>
        <p:spPr>
          <a:xfrm>
            <a:off x="7378779" y="1803238"/>
            <a:ext cx="1353312" cy="3713711"/>
          </a:xfrm>
          <a:prstGeom prst="rect">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t">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Memory</a:t>
            </a:r>
            <a:endParaRPr lang="ko-KR" altLang="en-US" sz="1200" dirty="0">
              <a:solidFill>
                <a:srgbClr val="231F20"/>
              </a:solidFill>
              <a:latin typeface="Corbel" panose="020B0503020204020204" pitchFamily="34" charset="0"/>
            </a:endParaRPr>
          </a:p>
        </p:txBody>
      </p:sp>
      <p:sp>
        <p:nvSpPr>
          <p:cNvPr id="6" name="제목 5"/>
          <p:cNvSpPr>
            <a:spLocks noGrp="1"/>
          </p:cNvSpPr>
          <p:nvPr>
            <p:ph type="title"/>
          </p:nvPr>
        </p:nvSpPr>
        <p:spPr/>
        <p:txBody>
          <a:bodyPr/>
          <a:lstStyle/>
          <a:p>
            <a:r>
              <a:rPr lang="en-US" altLang="ko-KR" dirty="0"/>
              <a:t>Process View – IO Interrupt</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15</a:t>
            </a:fld>
            <a:endParaRPr lang="sk-SK" dirty="0"/>
          </a:p>
        </p:txBody>
      </p:sp>
      <p:sp>
        <p:nvSpPr>
          <p:cNvPr id="7" name="텍스트 개체 틀 6"/>
          <p:cNvSpPr>
            <a:spLocks noGrp="1"/>
          </p:cNvSpPr>
          <p:nvPr>
            <p:ph type="body" sz="quarter" idx="12"/>
          </p:nvPr>
        </p:nvSpPr>
        <p:spPr/>
        <p:txBody>
          <a:bodyPr/>
          <a:lstStyle/>
          <a:p>
            <a:r>
              <a:rPr lang="en-US" altLang="ko-KR" dirty="0"/>
              <a:t>Memory Management</a:t>
            </a:r>
            <a:endParaRPr lang="ko-KR" altLang="en-US" dirty="0"/>
          </a:p>
        </p:txBody>
      </p:sp>
      <p:sp>
        <p:nvSpPr>
          <p:cNvPr id="8" name="내용 개체 틀 7"/>
          <p:cNvSpPr>
            <a:spLocks noGrp="1"/>
          </p:cNvSpPr>
          <p:nvPr>
            <p:ph sz="quarter" idx="13"/>
          </p:nvPr>
        </p:nvSpPr>
        <p:spPr>
          <a:xfrm>
            <a:off x="681298" y="1663912"/>
            <a:ext cx="2768515" cy="4157910"/>
          </a:xfrm>
        </p:spPr>
        <p:txBody>
          <a:bodyPr/>
          <a:lstStyle/>
          <a:p>
            <a:pPr marL="0" indent="0">
              <a:buNone/>
            </a:pPr>
            <a:r>
              <a:rPr lang="en-US" altLang="ko-KR" sz="1400" b="0" dirty="0">
                <a:latin typeface="Corbel" panose="020B0503020204020204" pitchFamily="34" charset="0"/>
                <a:cs typeface="Arial" panose="020B0604020202020204" pitchFamily="34" charset="0"/>
              </a:rPr>
              <a:t>Int main() {</a:t>
            </a:r>
          </a:p>
          <a:p>
            <a:pPr marL="179387" lvl="1" indent="0">
              <a:buNone/>
            </a:pPr>
            <a:r>
              <a:rPr lang="en-US" altLang="ko-KR" dirty="0">
                <a:latin typeface="Corbel" panose="020B0503020204020204" pitchFamily="34" charset="0"/>
                <a:cs typeface="Arial" panose="020B0604020202020204" pitchFamily="34" charset="0"/>
              </a:rPr>
              <a:t>Object </a:t>
            </a:r>
            <a:r>
              <a:rPr lang="en-US" altLang="ko-KR" dirty="0" err="1">
                <a:latin typeface="Corbel" panose="020B0503020204020204" pitchFamily="34" charset="0"/>
                <a:cs typeface="Arial" panose="020B0604020202020204" pitchFamily="34" charset="0"/>
              </a:rPr>
              <a:t>object</a:t>
            </a:r>
            <a:r>
              <a:rPr lang="en-US" altLang="ko-KR" dirty="0">
                <a:latin typeface="Corbel" panose="020B0503020204020204" pitchFamily="34" charset="0"/>
                <a:cs typeface="Arial" panose="020B0604020202020204" pitchFamily="34" charset="0"/>
              </a:rPr>
              <a:t> = new Object();</a:t>
            </a:r>
          </a:p>
          <a:p>
            <a:pPr marL="179387" lvl="1" indent="0">
              <a:buNone/>
            </a:pPr>
            <a:r>
              <a:rPr lang="en-US" altLang="ko-KR" dirty="0">
                <a:latin typeface="Corbel" panose="020B0503020204020204" pitchFamily="34" charset="0"/>
                <a:cs typeface="Arial" panose="020B0604020202020204" pitchFamily="34" charset="0"/>
              </a:rPr>
              <a:t>int result = </a:t>
            </a:r>
            <a:r>
              <a:rPr lang="en-US" altLang="ko-KR" dirty="0" err="1">
                <a:latin typeface="Corbel" panose="020B0503020204020204" pitchFamily="34" charset="0"/>
                <a:cs typeface="Arial" panose="020B0604020202020204" pitchFamily="34" charset="0"/>
              </a:rPr>
              <a:t>object.method</a:t>
            </a:r>
            <a:r>
              <a:rPr lang="en-US" altLang="ko-KR" dirty="0">
                <a:latin typeface="Corbel" panose="020B0503020204020204" pitchFamily="34" charset="0"/>
                <a:cs typeface="Arial" panose="020B0604020202020204" pitchFamily="34" charset="0"/>
              </a:rPr>
              <a:t>(3, 4);</a:t>
            </a:r>
          </a:p>
          <a:p>
            <a:pPr marL="179387" lvl="1" indent="0">
              <a:buNone/>
            </a:pPr>
            <a:r>
              <a:rPr lang="en-US" altLang="ko-KR" dirty="0" err="1">
                <a:solidFill>
                  <a:srgbClr val="FF0000"/>
                </a:solidFill>
                <a:latin typeface="Corbel" panose="020B0503020204020204" pitchFamily="34" charset="0"/>
                <a:cs typeface="Arial" panose="020B0604020202020204" pitchFamily="34" charset="0"/>
              </a:rPr>
              <a:t>System.out.println</a:t>
            </a:r>
            <a:r>
              <a:rPr lang="en-US" altLang="ko-KR" dirty="0">
                <a:solidFill>
                  <a:srgbClr val="FF0000"/>
                </a:solidFill>
                <a:latin typeface="Corbel" panose="020B0503020204020204" pitchFamily="34" charset="0"/>
                <a:cs typeface="Arial" panose="020B0604020202020204" pitchFamily="34" charset="0"/>
              </a:rPr>
              <a:t>(result);</a:t>
            </a:r>
          </a:p>
          <a:p>
            <a:pPr marL="0" indent="0">
              <a:buNone/>
            </a:pPr>
            <a:r>
              <a:rPr lang="en-US" altLang="ko-KR" sz="1400" b="0" dirty="0">
                <a:solidFill>
                  <a:srgbClr val="FF0000"/>
                </a:solidFill>
                <a:latin typeface="Corbel" panose="020B0503020204020204" pitchFamily="34" charset="0"/>
                <a:cs typeface="Arial" panose="020B0604020202020204" pitchFamily="34" charset="0"/>
              </a:rPr>
              <a:t>}</a:t>
            </a:r>
          </a:p>
          <a:p>
            <a:pPr marL="0" indent="0">
              <a:buNone/>
            </a:pPr>
            <a:r>
              <a:rPr lang="en-US" altLang="ko-KR" sz="1400" b="0" dirty="0">
                <a:latin typeface="Corbel" panose="020B0503020204020204" pitchFamily="34" charset="0"/>
                <a:cs typeface="Arial" panose="020B0604020202020204" pitchFamily="34" charset="0"/>
              </a:rPr>
              <a:t>class Object {</a:t>
            </a:r>
          </a:p>
          <a:p>
            <a:pPr marL="179387" lvl="1" indent="0">
              <a:buNone/>
            </a:pPr>
            <a:r>
              <a:rPr lang="en-US" altLang="ko-KR" dirty="0">
                <a:latin typeface="Corbel" panose="020B0503020204020204" pitchFamily="34" charset="0"/>
                <a:cs typeface="Arial" panose="020B0604020202020204" pitchFamily="34" charset="0"/>
              </a:rPr>
              <a:t>private int ox;</a:t>
            </a:r>
          </a:p>
          <a:p>
            <a:pPr marL="179387" lvl="1" indent="0">
              <a:buNone/>
            </a:pPr>
            <a:r>
              <a:rPr lang="en-US" altLang="ko-KR" dirty="0">
                <a:latin typeface="Corbel" panose="020B0503020204020204" pitchFamily="34" charset="0"/>
                <a:cs typeface="Arial" panose="020B0604020202020204" pitchFamily="34" charset="0"/>
              </a:rPr>
              <a:t>private int oy;</a:t>
            </a:r>
            <a:endParaRPr lang="en-US" altLang="ko-KR" sz="1400" b="0" dirty="0">
              <a:latin typeface="Corbel" panose="020B0503020204020204" pitchFamily="34" charset="0"/>
              <a:cs typeface="Arial" panose="020B0604020202020204" pitchFamily="34" charset="0"/>
            </a:endParaRPr>
          </a:p>
          <a:p>
            <a:pPr marL="179387" lvl="1" indent="0">
              <a:buNone/>
            </a:pPr>
            <a:r>
              <a:rPr lang="en-US" altLang="ko-KR" dirty="0">
                <a:solidFill>
                  <a:schemeClr val="tx1"/>
                </a:solidFill>
                <a:latin typeface="Corbel" panose="020B0503020204020204" pitchFamily="34" charset="0"/>
                <a:cs typeface="Arial" panose="020B0604020202020204" pitchFamily="34" charset="0"/>
              </a:rPr>
              <a:t>public int method(int  x, int y) {</a:t>
            </a:r>
          </a:p>
          <a:p>
            <a:pPr marL="358775" lvl="2" indent="0">
              <a:buNone/>
            </a:pPr>
            <a:r>
              <a:rPr lang="en-US" altLang="ko-KR" dirty="0">
                <a:solidFill>
                  <a:schemeClr val="tx1"/>
                </a:solidFill>
                <a:latin typeface="Corbel" panose="020B0503020204020204" pitchFamily="34" charset="0"/>
                <a:cs typeface="Arial" panose="020B0604020202020204" pitchFamily="34" charset="0"/>
              </a:rPr>
              <a:t>int result;</a:t>
            </a:r>
          </a:p>
          <a:p>
            <a:pPr marL="358775" lvl="2" indent="0">
              <a:buNone/>
            </a:pPr>
            <a:r>
              <a:rPr lang="en-US" altLang="ko-KR" dirty="0" err="1">
                <a:latin typeface="Corbel" panose="020B0503020204020204" pitchFamily="34" charset="0"/>
                <a:cs typeface="Arial" panose="020B0604020202020204" pitchFamily="34" charset="0"/>
              </a:rPr>
              <a:t>this.ox</a:t>
            </a:r>
            <a:r>
              <a:rPr lang="en-US" altLang="ko-KR" dirty="0">
                <a:latin typeface="Corbel" panose="020B0503020204020204" pitchFamily="34" charset="0"/>
                <a:cs typeface="Arial" panose="020B0604020202020204" pitchFamily="34" charset="0"/>
              </a:rPr>
              <a:t> = x;</a:t>
            </a:r>
          </a:p>
          <a:p>
            <a:pPr marL="358775" lvl="2" indent="0">
              <a:buNone/>
            </a:pPr>
            <a:r>
              <a:rPr lang="en-US" altLang="ko-KR" dirty="0" err="1">
                <a:latin typeface="Corbel" panose="020B0503020204020204" pitchFamily="34" charset="0"/>
                <a:cs typeface="Arial" panose="020B0604020202020204" pitchFamily="34" charset="0"/>
              </a:rPr>
              <a:t>this.oy</a:t>
            </a:r>
            <a:r>
              <a:rPr lang="en-US" altLang="ko-KR" dirty="0">
                <a:latin typeface="Corbel" panose="020B0503020204020204" pitchFamily="34" charset="0"/>
                <a:cs typeface="Arial" panose="020B0604020202020204" pitchFamily="34" charset="0"/>
              </a:rPr>
              <a:t> = y;</a:t>
            </a:r>
          </a:p>
          <a:p>
            <a:pPr marL="358775" lvl="2" indent="0">
              <a:buNone/>
            </a:pPr>
            <a:r>
              <a:rPr lang="en-US" altLang="ko-KR" dirty="0">
                <a:latin typeface="Corbel" panose="020B0503020204020204" pitchFamily="34" charset="0"/>
                <a:cs typeface="Arial" panose="020B0604020202020204" pitchFamily="34" charset="0"/>
              </a:rPr>
              <a:t>result = </a:t>
            </a:r>
            <a:r>
              <a:rPr lang="en-US" altLang="ko-KR" dirty="0" err="1">
                <a:latin typeface="Corbel" panose="020B0503020204020204" pitchFamily="34" charset="0"/>
                <a:cs typeface="Arial" panose="020B0604020202020204" pitchFamily="34" charset="0"/>
              </a:rPr>
              <a:t>this.ox</a:t>
            </a:r>
            <a:r>
              <a:rPr lang="en-US" altLang="ko-KR" dirty="0">
                <a:latin typeface="Corbel" panose="020B0503020204020204" pitchFamily="34" charset="0"/>
                <a:cs typeface="Arial" panose="020B0604020202020204" pitchFamily="34" charset="0"/>
              </a:rPr>
              <a:t> + </a:t>
            </a:r>
            <a:r>
              <a:rPr lang="en-US" altLang="ko-KR" dirty="0" err="1">
                <a:latin typeface="Corbel" panose="020B0503020204020204" pitchFamily="34" charset="0"/>
                <a:cs typeface="Arial" panose="020B0604020202020204" pitchFamily="34" charset="0"/>
              </a:rPr>
              <a:t>this.oy</a:t>
            </a:r>
            <a:r>
              <a:rPr lang="en-US" altLang="ko-KR" dirty="0">
                <a:latin typeface="Corbel" panose="020B0503020204020204" pitchFamily="34" charset="0"/>
                <a:cs typeface="Arial" panose="020B0604020202020204" pitchFamily="34" charset="0"/>
              </a:rPr>
              <a:t>;</a:t>
            </a:r>
          </a:p>
          <a:p>
            <a:pPr marL="358775" lvl="2" indent="0">
              <a:buNone/>
            </a:pPr>
            <a:r>
              <a:rPr lang="en-US" altLang="ko-KR" dirty="0">
                <a:latin typeface="Corbel" panose="020B0503020204020204" pitchFamily="34" charset="0"/>
                <a:cs typeface="Arial" panose="020B0604020202020204" pitchFamily="34" charset="0"/>
              </a:rPr>
              <a:t>return result;</a:t>
            </a:r>
          </a:p>
          <a:p>
            <a:pPr marL="179387" lvl="1" indent="0">
              <a:buNone/>
            </a:pPr>
            <a:r>
              <a:rPr lang="en-US" altLang="ko-KR" b="0" dirty="0">
                <a:latin typeface="Corbel" panose="020B0503020204020204" pitchFamily="34" charset="0"/>
                <a:cs typeface="Arial" panose="020B0604020202020204" pitchFamily="34" charset="0"/>
              </a:rPr>
              <a:t>}</a:t>
            </a:r>
            <a:endParaRPr lang="en-US" altLang="ko-KR" dirty="0">
              <a:latin typeface="Corbel" panose="020B0503020204020204" pitchFamily="34" charset="0"/>
              <a:cs typeface="Arial" panose="020B0604020202020204" pitchFamily="34" charset="0"/>
            </a:endParaRPr>
          </a:p>
          <a:p>
            <a:pPr marL="0" indent="0">
              <a:buNone/>
            </a:pPr>
            <a:r>
              <a:rPr lang="en-US" altLang="ko-KR" sz="1400" b="0" dirty="0">
                <a:latin typeface="Corbel" panose="020B0503020204020204" pitchFamily="34" charset="0"/>
                <a:cs typeface="Arial" panose="020B0604020202020204" pitchFamily="34" charset="0"/>
              </a:rPr>
              <a:t>}	</a:t>
            </a:r>
          </a:p>
        </p:txBody>
      </p:sp>
      <p:grpSp>
        <p:nvGrpSpPr>
          <p:cNvPr id="16" name="그룹 15"/>
          <p:cNvGrpSpPr/>
          <p:nvPr/>
        </p:nvGrpSpPr>
        <p:grpSpPr>
          <a:xfrm>
            <a:off x="7370533" y="2384723"/>
            <a:ext cx="1353313" cy="2348180"/>
            <a:chOff x="4030674" y="1623975"/>
            <a:chExt cx="1353313" cy="2348180"/>
          </a:xfrm>
        </p:grpSpPr>
        <p:sp>
          <p:nvSpPr>
            <p:cNvPr id="10" name="직사각형 9"/>
            <p:cNvSpPr/>
            <p:nvPr/>
          </p:nvSpPr>
          <p:spPr>
            <a:xfrm>
              <a:off x="4030675" y="1623975"/>
              <a:ext cx="1353312" cy="471106"/>
            </a:xfrm>
            <a:prstGeom prst="rect">
              <a:avLst/>
            </a:prstGeom>
            <a:solidFill>
              <a:schemeClr val="bg1">
                <a:lumMod val="85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Process Control Block</a:t>
              </a:r>
              <a:endParaRPr lang="ko-KR" altLang="en-US" sz="1200" dirty="0">
                <a:solidFill>
                  <a:srgbClr val="231F20"/>
                </a:solidFill>
                <a:latin typeface="Corbel" panose="020B0503020204020204" pitchFamily="34" charset="0"/>
              </a:endParaRPr>
            </a:p>
          </p:txBody>
        </p:sp>
        <p:sp>
          <p:nvSpPr>
            <p:cNvPr id="11" name="직사각형 10"/>
            <p:cNvSpPr/>
            <p:nvPr/>
          </p:nvSpPr>
          <p:spPr>
            <a:xfrm>
              <a:off x="4030675" y="2094596"/>
              <a:ext cx="1353312" cy="471106"/>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Code Segment</a:t>
              </a:r>
              <a:endParaRPr lang="ko-KR" altLang="en-US" sz="1200" dirty="0">
                <a:solidFill>
                  <a:srgbClr val="231F20"/>
                </a:solidFill>
                <a:latin typeface="Corbel" panose="020B0503020204020204" pitchFamily="34" charset="0"/>
              </a:endParaRPr>
            </a:p>
          </p:txBody>
        </p:sp>
        <p:sp>
          <p:nvSpPr>
            <p:cNvPr id="12" name="직사각형 11"/>
            <p:cNvSpPr/>
            <p:nvPr/>
          </p:nvSpPr>
          <p:spPr>
            <a:xfrm>
              <a:off x="4030674" y="2565217"/>
              <a:ext cx="1353312" cy="471106"/>
            </a:xfrm>
            <a:prstGeom prst="rect">
              <a:avLst/>
            </a:prstGeom>
            <a:solidFill>
              <a:schemeClr val="accent5">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Data Segment</a:t>
              </a:r>
              <a:endParaRPr lang="ko-KR" altLang="en-US" sz="1200" dirty="0">
                <a:solidFill>
                  <a:srgbClr val="231F20"/>
                </a:solidFill>
                <a:latin typeface="Corbel" panose="020B0503020204020204" pitchFamily="34" charset="0"/>
              </a:endParaRPr>
            </a:p>
          </p:txBody>
        </p:sp>
        <p:sp>
          <p:nvSpPr>
            <p:cNvPr id="13" name="직사각형 12"/>
            <p:cNvSpPr/>
            <p:nvPr/>
          </p:nvSpPr>
          <p:spPr>
            <a:xfrm>
              <a:off x="4030675" y="3036324"/>
              <a:ext cx="1353312" cy="471106"/>
            </a:xfrm>
            <a:prstGeom prst="rect">
              <a:avLst/>
            </a:prstGeom>
            <a:solidFill>
              <a:schemeClr val="accent3">
                <a:lumMod val="40000"/>
                <a:lumOff val="6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Stack Segment</a:t>
              </a:r>
              <a:endParaRPr lang="ko-KR" altLang="en-US" sz="1200" dirty="0">
                <a:solidFill>
                  <a:srgbClr val="231F20"/>
                </a:solidFill>
                <a:latin typeface="Corbel" panose="020B0503020204020204" pitchFamily="34" charset="0"/>
              </a:endParaRPr>
            </a:p>
          </p:txBody>
        </p:sp>
        <p:sp>
          <p:nvSpPr>
            <p:cNvPr id="14" name="직사각형 13"/>
            <p:cNvSpPr/>
            <p:nvPr/>
          </p:nvSpPr>
          <p:spPr>
            <a:xfrm>
              <a:off x="4030674" y="3501049"/>
              <a:ext cx="1353310" cy="471106"/>
            </a:xfrm>
            <a:prstGeom prst="rect">
              <a:avLst/>
            </a:prstGeom>
            <a:solidFill>
              <a:schemeClr val="accent6">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Heap Segment</a:t>
              </a:r>
              <a:endParaRPr lang="ko-KR" altLang="en-US" sz="1200" dirty="0">
                <a:solidFill>
                  <a:srgbClr val="231F20"/>
                </a:solidFill>
                <a:latin typeface="Corbel" panose="020B0503020204020204" pitchFamily="34" charset="0"/>
              </a:endParaRPr>
            </a:p>
          </p:txBody>
        </p:sp>
      </p:grpSp>
      <p:sp>
        <p:nvSpPr>
          <p:cNvPr id="18" name="직사각형 17"/>
          <p:cNvSpPr/>
          <p:nvPr/>
        </p:nvSpPr>
        <p:spPr>
          <a:xfrm>
            <a:off x="4195217" y="3251737"/>
            <a:ext cx="2573818" cy="548389"/>
          </a:xfrm>
          <a:prstGeom prst="rect">
            <a:avLst/>
          </a:prstGeom>
          <a:solidFill>
            <a:schemeClr val="accent5">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Object </a:t>
            </a:r>
            <a:r>
              <a:rPr lang="en-US" altLang="ko-KR" sz="1400" dirty="0" err="1">
                <a:solidFill>
                  <a:srgbClr val="231F20"/>
                </a:solidFill>
                <a:latin typeface="Corbel" panose="020B0503020204020204" pitchFamily="34" charset="0"/>
              </a:rPr>
              <a:t>object</a:t>
            </a:r>
            <a:r>
              <a:rPr lang="en-US" altLang="ko-KR" sz="1400" dirty="0">
                <a:solidFill>
                  <a:srgbClr val="231F20"/>
                </a:solidFill>
                <a:latin typeface="Corbel" panose="020B0503020204020204" pitchFamily="34" charset="0"/>
              </a:rPr>
              <a:t>;</a:t>
            </a:r>
          </a:p>
          <a:p>
            <a:pPr>
              <a:tabLst>
                <a:tab pos="180975" algn="l"/>
                <a:tab pos="361950" algn="l"/>
                <a:tab pos="542925" algn="l"/>
                <a:tab pos="714375" algn="l"/>
                <a:tab pos="895350" algn="l"/>
              </a:tabLst>
            </a:pPr>
            <a:r>
              <a:rPr lang="en-US" altLang="ko-KR" sz="1400" dirty="0">
                <a:solidFill>
                  <a:srgbClr val="0070C0"/>
                </a:solidFill>
                <a:latin typeface="Corbel" panose="020B0503020204020204" pitchFamily="34" charset="0"/>
              </a:rPr>
              <a:t>int result;</a:t>
            </a:r>
            <a:endParaRPr lang="ko-KR" altLang="en-US" sz="1400" dirty="0">
              <a:solidFill>
                <a:srgbClr val="0070C0"/>
              </a:solidFill>
              <a:latin typeface="Corbel" panose="020B0503020204020204" pitchFamily="34" charset="0"/>
            </a:endParaRPr>
          </a:p>
        </p:txBody>
      </p:sp>
      <p:sp>
        <p:nvSpPr>
          <p:cNvPr id="41" name="직사각형 40"/>
          <p:cNvSpPr/>
          <p:nvPr/>
        </p:nvSpPr>
        <p:spPr>
          <a:xfrm rot="5400000">
            <a:off x="8613784" y="3500268"/>
            <a:ext cx="756938" cy="307777"/>
          </a:xfrm>
          <a:prstGeom prst="rect">
            <a:avLst/>
          </a:prstGeom>
        </p:spPr>
        <p:txBody>
          <a:bodyPr wrap="none">
            <a:spAutoFit/>
          </a:bodyPr>
          <a:lstStyle/>
          <a:p>
            <a:pPr algn="ct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Process</a:t>
            </a:r>
            <a:endParaRPr lang="ko-KR" altLang="en-US" sz="1400" dirty="0">
              <a:solidFill>
                <a:srgbClr val="231F20"/>
              </a:solidFill>
              <a:latin typeface="Corbel" panose="020B0503020204020204" pitchFamily="34" charset="0"/>
            </a:endParaRPr>
          </a:p>
        </p:txBody>
      </p:sp>
      <p:cxnSp>
        <p:nvCxnSpPr>
          <p:cNvPr id="33" name="직선 연결선 32"/>
          <p:cNvCxnSpPr>
            <a:stCxn id="12" idx="1"/>
            <a:endCxn id="18" idx="3"/>
          </p:cNvCxnSpPr>
          <p:nvPr/>
        </p:nvCxnSpPr>
        <p:spPr>
          <a:xfrm flipH="1" flipV="1">
            <a:off x="6769035" y="3525932"/>
            <a:ext cx="601498" cy="35586"/>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직사각형 46"/>
          <p:cNvSpPr/>
          <p:nvPr/>
        </p:nvSpPr>
        <p:spPr>
          <a:xfrm rot="16200000">
            <a:off x="3699193" y="3364099"/>
            <a:ext cx="558166"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main</a:t>
            </a:r>
            <a:endParaRPr lang="ko-KR" altLang="en-US" sz="1400" dirty="0"/>
          </a:p>
        </p:txBody>
      </p:sp>
      <p:sp>
        <p:nvSpPr>
          <p:cNvPr id="37" name="직사각형 36"/>
          <p:cNvSpPr/>
          <p:nvPr/>
        </p:nvSpPr>
        <p:spPr>
          <a:xfrm>
            <a:off x="4195216" y="1542914"/>
            <a:ext cx="2568017" cy="746502"/>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marL="0" lvl="1">
              <a:buNone/>
            </a:pPr>
            <a:r>
              <a:rPr lang="en-US" altLang="ko-KR" sz="1400" dirty="0">
                <a:latin typeface="Corbel" panose="020B0503020204020204" pitchFamily="34" charset="0"/>
                <a:cs typeface="Arial" panose="020B0604020202020204" pitchFamily="34" charset="0"/>
              </a:rPr>
              <a:t>Object </a:t>
            </a:r>
            <a:r>
              <a:rPr lang="en-US" altLang="ko-KR" sz="1400" dirty="0" err="1">
                <a:latin typeface="Corbel" panose="020B0503020204020204" pitchFamily="34" charset="0"/>
                <a:cs typeface="Arial" panose="020B0604020202020204" pitchFamily="34" charset="0"/>
              </a:rPr>
              <a:t>object</a:t>
            </a:r>
            <a:r>
              <a:rPr lang="en-US" altLang="ko-KR" sz="1400" dirty="0">
                <a:latin typeface="Corbel" panose="020B0503020204020204" pitchFamily="34" charset="0"/>
                <a:cs typeface="Arial" panose="020B0604020202020204" pitchFamily="34" charset="0"/>
              </a:rPr>
              <a:t> = new Object();</a:t>
            </a:r>
          </a:p>
          <a:p>
            <a:pPr marL="0" lvl="1">
              <a:buNone/>
            </a:pPr>
            <a:r>
              <a:rPr lang="en-US" altLang="ko-KR" sz="1400" dirty="0">
                <a:latin typeface="Corbel" panose="020B0503020204020204" pitchFamily="34" charset="0"/>
                <a:cs typeface="Arial" panose="020B0604020202020204" pitchFamily="34" charset="0"/>
              </a:rPr>
              <a:t>int result = </a:t>
            </a:r>
            <a:r>
              <a:rPr lang="en-US" altLang="ko-KR" sz="1400" dirty="0" err="1">
                <a:latin typeface="Corbel" panose="020B0503020204020204" pitchFamily="34" charset="0"/>
                <a:cs typeface="Arial" panose="020B0604020202020204" pitchFamily="34" charset="0"/>
              </a:rPr>
              <a:t>object.method</a:t>
            </a:r>
            <a:r>
              <a:rPr lang="en-US" altLang="ko-KR" sz="1400" dirty="0">
                <a:latin typeface="Corbel" panose="020B0503020204020204" pitchFamily="34" charset="0"/>
                <a:cs typeface="Arial" panose="020B0604020202020204" pitchFamily="34" charset="0"/>
              </a:rPr>
              <a:t>(3, 4);</a:t>
            </a:r>
          </a:p>
          <a:p>
            <a:pPr marL="0" lvl="1">
              <a:buNone/>
            </a:pPr>
            <a:r>
              <a:rPr lang="en-US" altLang="ko-KR" sz="1400" b="1" dirty="0" err="1">
                <a:solidFill>
                  <a:srgbClr val="0070C0"/>
                </a:solidFill>
                <a:latin typeface="Corbel" panose="020B0503020204020204" pitchFamily="34" charset="0"/>
                <a:cs typeface="Arial" panose="020B0604020202020204" pitchFamily="34" charset="0"/>
              </a:rPr>
              <a:t>System.out.println</a:t>
            </a:r>
            <a:r>
              <a:rPr lang="en-US" altLang="ko-KR" sz="1400" b="1" dirty="0">
                <a:solidFill>
                  <a:srgbClr val="0070C0"/>
                </a:solidFill>
                <a:latin typeface="Corbel" panose="020B0503020204020204" pitchFamily="34" charset="0"/>
                <a:cs typeface="Arial" panose="020B0604020202020204" pitchFamily="34" charset="0"/>
              </a:rPr>
              <a:t> (result);</a:t>
            </a:r>
          </a:p>
        </p:txBody>
      </p:sp>
      <p:cxnSp>
        <p:nvCxnSpPr>
          <p:cNvPr id="38" name="직선 연결선 37"/>
          <p:cNvCxnSpPr>
            <a:stCxn id="11" idx="1"/>
            <a:endCxn id="37" idx="3"/>
          </p:cNvCxnSpPr>
          <p:nvPr/>
        </p:nvCxnSpPr>
        <p:spPr>
          <a:xfrm flipH="1" flipV="1">
            <a:off x="6763233" y="1916165"/>
            <a:ext cx="607301" cy="1174732"/>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직사각형 29"/>
          <p:cNvSpPr/>
          <p:nvPr/>
        </p:nvSpPr>
        <p:spPr>
          <a:xfrm rot="16200000">
            <a:off x="3700681" y="1789107"/>
            <a:ext cx="558166"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main</a:t>
            </a:r>
            <a:endParaRPr lang="ko-KR" altLang="en-US" sz="1400" dirty="0"/>
          </a:p>
        </p:txBody>
      </p:sp>
      <p:sp>
        <p:nvSpPr>
          <p:cNvPr id="42" name="직사각형 41"/>
          <p:cNvSpPr/>
          <p:nvPr/>
        </p:nvSpPr>
        <p:spPr>
          <a:xfrm>
            <a:off x="4195216" y="2292383"/>
            <a:ext cx="2568017" cy="911441"/>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marL="0" lvl="2">
              <a:buNone/>
            </a:pPr>
            <a:r>
              <a:rPr lang="en-US" altLang="ko-KR" sz="1400" dirty="0" err="1">
                <a:latin typeface="Corbel" panose="020B0503020204020204" pitchFamily="34" charset="0"/>
                <a:cs typeface="Arial" panose="020B0604020202020204" pitchFamily="34" charset="0"/>
              </a:rPr>
              <a:t>this.ox</a:t>
            </a:r>
            <a:r>
              <a:rPr lang="en-US" altLang="ko-KR" sz="1400" dirty="0">
                <a:latin typeface="Corbel" panose="020B0503020204020204" pitchFamily="34" charset="0"/>
                <a:cs typeface="Arial" panose="020B0604020202020204" pitchFamily="34" charset="0"/>
              </a:rPr>
              <a:t> = x;</a:t>
            </a:r>
          </a:p>
          <a:p>
            <a:pPr marL="0" lvl="2">
              <a:buNone/>
            </a:pPr>
            <a:r>
              <a:rPr lang="en-US" altLang="ko-KR" sz="1400" dirty="0" err="1">
                <a:latin typeface="Corbel" panose="020B0503020204020204" pitchFamily="34" charset="0"/>
                <a:cs typeface="Arial" panose="020B0604020202020204" pitchFamily="34" charset="0"/>
              </a:rPr>
              <a:t>this.oy</a:t>
            </a:r>
            <a:r>
              <a:rPr lang="en-US" altLang="ko-KR" sz="1400" dirty="0">
                <a:latin typeface="Corbel" panose="020B0503020204020204" pitchFamily="34" charset="0"/>
                <a:cs typeface="Arial" panose="020B0604020202020204" pitchFamily="34" charset="0"/>
              </a:rPr>
              <a:t> = y;</a:t>
            </a:r>
          </a:p>
          <a:p>
            <a:pPr marL="0" lvl="2">
              <a:buNone/>
            </a:pPr>
            <a:r>
              <a:rPr lang="en-US" altLang="ko-KR" sz="1400" dirty="0">
                <a:latin typeface="Corbel" panose="020B0503020204020204" pitchFamily="34" charset="0"/>
                <a:cs typeface="Arial" panose="020B0604020202020204" pitchFamily="34" charset="0"/>
              </a:rPr>
              <a:t>result = </a:t>
            </a:r>
            <a:r>
              <a:rPr lang="en-US" altLang="ko-KR" sz="1400" dirty="0" err="1">
                <a:latin typeface="Corbel" panose="020B0503020204020204" pitchFamily="34" charset="0"/>
                <a:cs typeface="Arial" panose="020B0604020202020204" pitchFamily="34" charset="0"/>
              </a:rPr>
              <a:t>this.ox</a:t>
            </a:r>
            <a:r>
              <a:rPr lang="en-US" altLang="ko-KR" sz="1400" dirty="0">
                <a:latin typeface="Corbel" panose="020B0503020204020204" pitchFamily="34" charset="0"/>
                <a:cs typeface="Arial" panose="020B0604020202020204" pitchFamily="34" charset="0"/>
              </a:rPr>
              <a:t> + </a:t>
            </a:r>
            <a:r>
              <a:rPr lang="en-US" altLang="ko-KR" sz="1400" dirty="0" err="1">
                <a:latin typeface="Corbel" panose="020B0503020204020204" pitchFamily="34" charset="0"/>
                <a:cs typeface="Arial" panose="020B0604020202020204" pitchFamily="34" charset="0"/>
              </a:rPr>
              <a:t>this.oy</a:t>
            </a:r>
            <a:r>
              <a:rPr lang="en-US" altLang="ko-KR" sz="1400" dirty="0">
                <a:latin typeface="Corbel" panose="020B0503020204020204" pitchFamily="34" charset="0"/>
                <a:cs typeface="Arial" panose="020B0604020202020204" pitchFamily="34" charset="0"/>
              </a:rPr>
              <a:t>;</a:t>
            </a:r>
          </a:p>
          <a:p>
            <a:pPr marL="0" lvl="2">
              <a:buNone/>
            </a:pPr>
            <a:r>
              <a:rPr lang="en-US" altLang="ko-KR" sz="1400" dirty="0">
                <a:latin typeface="Corbel" panose="020B0503020204020204" pitchFamily="34" charset="0"/>
                <a:cs typeface="Arial" panose="020B0604020202020204" pitchFamily="34" charset="0"/>
              </a:rPr>
              <a:t>return result;</a:t>
            </a:r>
            <a:endParaRPr lang="en-US" altLang="ko-KR" sz="1000" dirty="0">
              <a:latin typeface="Corbel" panose="020B0503020204020204" pitchFamily="34" charset="0"/>
              <a:cs typeface="Arial" panose="020B0604020202020204" pitchFamily="34" charset="0"/>
            </a:endParaRPr>
          </a:p>
        </p:txBody>
      </p:sp>
      <p:sp>
        <p:nvSpPr>
          <p:cNvPr id="44" name="직사각형 43"/>
          <p:cNvSpPr/>
          <p:nvPr/>
        </p:nvSpPr>
        <p:spPr>
          <a:xfrm rot="16200000">
            <a:off x="3590990" y="2563130"/>
            <a:ext cx="774571"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method</a:t>
            </a:r>
            <a:endParaRPr lang="ko-KR" altLang="en-US" sz="1400" dirty="0"/>
          </a:p>
        </p:txBody>
      </p:sp>
      <p:cxnSp>
        <p:nvCxnSpPr>
          <p:cNvPr id="45" name="직선 연결선 44"/>
          <p:cNvCxnSpPr>
            <a:stCxn id="11" idx="1"/>
            <a:endCxn id="42" idx="3"/>
          </p:cNvCxnSpPr>
          <p:nvPr/>
        </p:nvCxnSpPr>
        <p:spPr>
          <a:xfrm flipH="1" flipV="1">
            <a:off x="6763233" y="2748104"/>
            <a:ext cx="607301" cy="342793"/>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직사각형 24"/>
          <p:cNvSpPr/>
          <p:nvPr/>
        </p:nvSpPr>
        <p:spPr>
          <a:xfrm>
            <a:off x="4195216" y="5452062"/>
            <a:ext cx="2568017" cy="471106"/>
          </a:xfrm>
          <a:prstGeom prst="rect">
            <a:avLst/>
          </a:prstGeom>
          <a:solidFill>
            <a:schemeClr val="accent6">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Int ox</a:t>
            </a:r>
          </a:p>
          <a:p>
            <a:pP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Int oy</a:t>
            </a:r>
            <a:endParaRPr lang="ko-KR" altLang="en-US" sz="1400" dirty="0">
              <a:solidFill>
                <a:srgbClr val="231F20"/>
              </a:solidFill>
              <a:latin typeface="Corbel" panose="020B0503020204020204" pitchFamily="34" charset="0"/>
            </a:endParaRPr>
          </a:p>
        </p:txBody>
      </p:sp>
      <p:sp>
        <p:nvSpPr>
          <p:cNvPr id="26" name="직사각형 25"/>
          <p:cNvSpPr/>
          <p:nvPr/>
        </p:nvSpPr>
        <p:spPr>
          <a:xfrm rot="16200000">
            <a:off x="3654196" y="5575703"/>
            <a:ext cx="651140"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object</a:t>
            </a:r>
            <a:endParaRPr lang="ko-KR" altLang="en-US" sz="1400" dirty="0"/>
          </a:p>
        </p:txBody>
      </p:sp>
      <p:cxnSp>
        <p:nvCxnSpPr>
          <p:cNvPr id="34" name="직선 연결선 33"/>
          <p:cNvCxnSpPr>
            <a:stCxn id="14" idx="1"/>
            <a:endCxn id="25" idx="3"/>
          </p:cNvCxnSpPr>
          <p:nvPr/>
        </p:nvCxnSpPr>
        <p:spPr>
          <a:xfrm flipH="1">
            <a:off x="6763233" y="4497350"/>
            <a:ext cx="607300" cy="1190265"/>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직사각형 47"/>
          <p:cNvSpPr/>
          <p:nvPr/>
        </p:nvSpPr>
        <p:spPr>
          <a:xfrm>
            <a:off x="7378779" y="2384723"/>
            <a:ext cx="1353312" cy="2348181"/>
          </a:xfrm>
          <a:prstGeom prst="rect">
            <a:avLst/>
          </a:prstGeom>
          <a:noFill/>
          <a:ln w="28575">
            <a:solidFill>
              <a:srgbClr val="0070C0"/>
            </a:solidFill>
          </a:ln>
        </p:spPr>
        <p:txBody>
          <a:bodyPr wrap="square" rtlCol="0" anchor="ctr">
            <a:noAutofit/>
          </a:bodyPr>
          <a:lstStyle/>
          <a:p>
            <a:pPr algn="ctr">
              <a:tabLst>
                <a:tab pos="180975" algn="l"/>
                <a:tab pos="361950" algn="l"/>
                <a:tab pos="542925" algn="l"/>
                <a:tab pos="714375" algn="l"/>
                <a:tab pos="895350" algn="l"/>
              </a:tabLst>
            </a:pPr>
            <a:endParaRPr lang="ko-KR" altLang="en-US" sz="1400" dirty="0">
              <a:solidFill>
                <a:srgbClr val="231F20"/>
              </a:solidFill>
              <a:latin typeface="Corbel" panose="020B0503020204020204" pitchFamily="34" charset="0"/>
            </a:endParaRPr>
          </a:p>
        </p:txBody>
      </p:sp>
    </p:spTree>
    <p:extLst>
      <p:ext uri="{BB962C8B-B14F-4D97-AF65-F5344CB8AC3E}">
        <p14:creationId xmlns:p14="http://schemas.microsoft.com/office/powerpoint/2010/main" val="2082910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직사각형 34"/>
          <p:cNvSpPr/>
          <p:nvPr/>
        </p:nvSpPr>
        <p:spPr>
          <a:xfrm>
            <a:off x="7251750" y="1724016"/>
            <a:ext cx="1353312" cy="4431171"/>
          </a:xfrm>
          <a:prstGeom prst="rect">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t">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Memory</a:t>
            </a:r>
            <a:endParaRPr lang="ko-KR" altLang="en-US" sz="1200" dirty="0">
              <a:solidFill>
                <a:srgbClr val="231F20"/>
              </a:solidFill>
              <a:latin typeface="Corbel" panose="020B0503020204020204" pitchFamily="34" charset="0"/>
            </a:endParaRPr>
          </a:p>
        </p:txBody>
      </p:sp>
      <p:sp>
        <p:nvSpPr>
          <p:cNvPr id="22" name="직사각형 21"/>
          <p:cNvSpPr/>
          <p:nvPr/>
        </p:nvSpPr>
        <p:spPr>
          <a:xfrm>
            <a:off x="4280191" y="1741947"/>
            <a:ext cx="1353313" cy="3169688"/>
          </a:xfrm>
          <a:prstGeom prst="rect">
            <a:avLst/>
          </a:prstGeom>
          <a:solidFill>
            <a:schemeClr val="accent3">
              <a:lumMod val="40000"/>
              <a:lumOff val="6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endParaRPr lang="ko-KR" altLang="en-US" sz="1200" dirty="0">
              <a:solidFill>
                <a:srgbClr val="231F20"/>
              </a:solidFill>
              <a:latin typeface="Corbel" panose="020B0503020204020204" pitchFamily="34" charset="0"/>
            </a:endParaRPr>
          </a:p>
        </p:txBody>
      </p:sp>
      <p:sp>
        <p:nvSpPr>
          <p:cNvPr id="6" name="제목 5"/>
          <p:cNvSpPr>
            <a:spLocks noGrp="1"/>
          </p:cNvSpPr>
          <p:nvPr>
            <p:ph type="title"/>
          </p:nvPr>
        </p:nvSpPr>
        <p:spPr/>
        <p:txBody>
          <a:bodyPr/>
          <a:lstStyle/>
          <a:p>
            <a:r>
              <a:rPr lang="en-US" altLang="ko-KR" dirty="0"/>
              <a:t>Activation Record</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16</a:t>
            </a:fld>
            <a:endParaRPr lang="sk-SK" dirty="0"/>
          </a:p>
        </p:txBody>
      </p:sp>
      <p:sp>
        <p:nvSpPr>
          <p:cNvPr id="7" name="텍스트 개체 틀 6"/>
          <p:cNvSpPr>
            <a:spLocks noGrp="1"/>
          </p:cNvSpPr>
          <p:nvPr>
            <p:ph type="body" sz="quarter" idx="12"/>
          </p:nvPr>
        </p:nvSpPr>
        <p:spPr/>
        <p:txBody>
          <a:bodyPr/>
          <a:lstStyle/>
          <a:p>
            <a:r>
              <a:rPr lang="en-US" altLang="ko-KR" dirty="0"/>
              <a:t>Memory Management</a:t>
            </a:r>
            <a:endParaRPr lang="ko-KR" altLang="en-US" dirty="0"/>
          </a:p>
        </p:txBody>
      </p:sp>
      <p:sp>
        <p:nvSpPr>
          <p:cNvPr id="8" name="내용 개체 틀 7"/>
          <p:cNvSpPr>
            <a:spLocks noGrp="1"/>
          </p:cNvSpPr>
          <p:nvPr>
            <p:ph sz="quarter" idx="13"/>
          </p:nvPr>
        </p:nvSpPr>
        <p:spPr/>
        <p:txBody>
          <a:bodyPr/>
          <a:lstStyle/>
          <a:p>
            <a:pPr marL="0" indent="0">
              <a:buNone/>
            </a:pPr>
            <a:r>
              <a:rPr lang="en-US" altLang="ko-KR" sz="1400" b="0" dirty="0">
                <a:latin typeface="Corbel" panose="020B0503020204020204" pitchFamily="34" charset="0"/>
                <a:cs typeface="Arial" panose="020B0604020202020204" pitchFamily="34" charset="0"/>
              </a:rPr>
              <a:t>Int main() {</a:t>
            </a:r>
          </a:p>
          <a:p>
            <a:pPr marL="179387" lvl="1" indent="0">
              <a:buNone/>
            </a:pPr>
            <a:r>
              <a:rPr lang="en-US" altLang="ko-KR" dirty="0">
                <a:latin typeface="Corbel" panose="020B0503020204020204" pitchFamily="34" charset="0"/>
                <a:cs typeface="Arial" panose="020B0604020202020204" pitchFamily="34" charset="0"/>
              </a:rPr>
              <a:t>Object </a:t>
            </a:r>
            <a:r>
              <a:rPr lang="en-US" altLang="ko-KR" dirty="0" err="1">
                <a:latin typeface="Corbel" panose="020B0503020204020204" pitchFamily="34" charset="0"/>
                <a:cs typeface="Arial" panose="020B0604020202020204" pitchFamily="34" charset="0"/>
              </a:rPr>
              <a:t>object</a:t>
            </a:r>
            <a:r>
              <a:rPr lang="en-US" altLang="ko-KR" dirty="0">
                <a:latin typeface="Corbel" panose="020B0503020204020204" pitchFamily="34" charset="0"/>
                <a:cs typeface="Arial" panose="020B0604020202020204" pitchFamily="34" charset="0"/>
              </a:rPr>
              <a:t> = new Object();</a:t>
            </a:r>
          </a:p>
          <a:p>
            <a:pPr marL="179387" lvl="1" indent="0">
              <a:buNone/>
            </a:pPr>
            <a:r>
              <a:rPr lang="en-US" altLang="ko-KR" dirty="0">
                <a:latin typeface="Corbel" panose="020B0503020204020204" pitchFamily="34" charset="0"/>
                <a:cs typeface="Arial" panose="020B0604020202020204" pitchFamily="34" charset="0"/>
              </a:rPr>
              <a:t>int result = object.f1(3, 4);</a:t>
            </a:r>
          </a:p>
          <a:p>
            <a:pPr marL="179387" lvl="1" indent="0">
              <a:buNone/>
            </a:pPr>
            <a:r>
              <a:rPr lang="en-US" altLang="ko-KR" dirty="0" err="1">
                <a:latin typeface="Corbel" panose="020B0503020204020204" pitchFamily="34" charset="0"/>
                <a:cs typeface="Arial" panose="020B0604020202020204" pitchFamily="34" charset="0"/>
              </a:rPr>
              <a:t>System.out.println</a:t>
            </a:r>
            <a:r>
              <a:rPr lang="en-US" altLang="ko-KR" dirty="0">
                <a:latin typeface="Corbel" panose="020B0503020204020204" pitchFamily="34" charset="0"/>
                <a:cs typeface="Arial" panose="020B0604020202020204" pitchFamily="34" charset="0"/>
              </a:rPr>
              <a:t>(result);</a:t>
            </a:r>
          </a:p>
          <a:p>
            <a:pPr marL="0" indent="0">
              <a:buNone/>
            </a:pPr>
            <a:r>
              <a:rPr lang="en-US" altLang="ko-KR" sz="1400" b="0" dirty="0">
                <a:latin typeface="Corbel" panose="020B0503020204020204" pitchFamily="34" charset="0"/>
                <a:cs typeface="Arial" panose="020B0604020202020204" pitchFamily="34" charset="0"/>
              </a:rPr>
              <a:t>}</a:t>
            </a:r>
          </a:p>
          <a:p>
            <a:pPr marL="0" indent="0">
              <a:buNone/>
            </a:pPr>
            <a:endParaRPr lang="en-US" altLang="ko-KR" sz="1400" b="0" dirty="0">
              <a:latin typeface="Corbel" panose="020B0503020204020204" pitchFamily="34" charset="0"/>
              <a:cs typeface="Arial" panose="020B0604020202020204" pitchFamily="34" charset="0"/>
            </a:endParaRPr>
          </a:p>
          <a:p>
            <a:pPr marL="0" indent="0">
              <a:buNone/>
            </a:pPr>
            <a:r>
              <a:rPr lang="en-US" altLang="ko-KR" sz="1400" b="0" dirty="0">
                <a:latin typeface="Corbel" panose="020B0503020204020204" pitchFamily="34" charset="0"/>
                <a:cs typeface="Arial" panose="020B0604020202020204" pitchFamily="34" charset="0"/>
              </a:rPr>
              <a:t>class Object {</a:t>
            </a:r>
          </a:p>
          <a:p>
            <a:pPr marL="179387" lvl="1" indent="0">
              <a:buNone/>
            </a:pPr>
            <a:r>
              <a:rPr lang="en-US" altLang="ko-KR" dirty="0">
                <a:latin typeface="Corbel" panose="020B0503020204020204" pitchFamily="34" charset="0"/>
                <a:cs typeface="Arial" panose="020B0604020202020204" pitchFamily="34" charset="0"/>
              </a:rPr>
              <a:t>private int x;</a:t>
            </a:r>
          </a:p>
          <a:p>
            <a:pPr marL="179387" lvl="1" indent="0">
              <a:buNone/>
            </a:pPr>
            <a:r>
              <a:rPr lang="en-US" altLang="ko-KR" dirty="0">
                <a:latin typeface="Corbel" panose="020B0503020204020204" pitchFamily="34" charset="0"/>
                <a:cs typeface="Arial" panose="020B0604020202020204" pitchFamily="34" charset="0"/>
              </a:rPr>
              <a:t>private int y;</a:t>
            </a:r>
          </a:p>
          <a:p>
            <a:pPr marL="179387" lvl="1" indent="0">
              <a:buNone/>
            </a:pPr>
            <a:endParaRPr lang="en-US" altLang="ko-KR" sz="1400" b="0" dirty="0">
              <a:latin typeface="Corbel" panose="020B0503020204020204" pitchFamily="34" charset="0"/>
              <a:cs typeface="Arial" panose="020B0604020202020204" pitchFamily="34" charset="0"/>
            </a:endParaRPr>
          </a:p>
          <a:p>
            <a:pPr marL="179387" lvl="1" indent="0">
              <a:buNone/>
            </a:pPr>
            <a:r>
              <a:rPr lang="en-US" altLang="ko-KR" dirty="0">
                <a:latin typeface="Corbel" panose="020B0503020204020204" pitchFamily="34" charset="0"/>
                <a:cs typeface="Arial" panose="020B0604020202020204" pitchFamily="34" charset="0"/>
              </a:rPr>
              <a:t>public int f(int  x, int y) {</a:t>
            </a:r>
          </a:p>
          <a:p>
            <a:pPr marL="358775" lvl="2" indent="0">
              <a:buNone/>
            </a:pPr>
            <a:r>
              <a:rPr lang="en-US" altLang="ko-KR" dirty="0" err="1">
                <a:latin typeface="Corbel" panose="020B0503020204020204" pitchFamily="34" charset="0"/>
                <a:cs typeface="Arial" panose="020B0604020202020204" pitchFamily="34" charset="0"/>
              </a:rPr>
              <a:t>this.x</a:t>
            </a:r>
            <a:r>
              <a:rPr lang="en-US" altLang="ko-KR" dirty="0">
                <a:latin typeface="Corbel" panose="020B0503020204020204" pitchFamily="34" charset="0"/>
                <a:cs typeface="Arial" panose="020B0604020202020204" pitchFamily="34" charset="0"/>
              </a:rPr>
              <a:t> = x;</a:t>
            </a:r>
          </a:p>
          <a:p>
            <a:pPr marL="358775" lvl="2" indent="0">
              <a:buNone/>
            </a:pPr>
            <a:r>
              <a:rPr lang="en-US" altLang="ko-KR" dirty="0" err="1">
                <a:latin typeface="Corbel" panose="020B0503020204020204" pitchFamily="34" charset="0"/>
                <a:cs typeface="Arial" panose="020B0604020202020204" pitchFamily="34" charset="0"/>
              </a:rPr>
              <a:t>this.y</a:t>
            </a:r>
            <a:r>
              <a:rPr lang="en-US" altLang="ko-KR" dirty="0">
                <a:latin typeface="Corbel" panose="020B0503020204020204" pitchFamily="34" charset="0"/>
                <a:cs typeface="Arial" panose="020B0604020202020204" pitchFamily="34" charset="0"/>
              </a:rPr>
              <a:t> = y;</a:t>
            </a:r>
          </a:p>
          <a:p>
            <a:pPr marL="358775" lvl="2" indent="0">
              <a:buNone/>
            </a:pPr>
            <a:r>
              <a:rPr lang="en-US" altLang="ko-KR" dirty="0">
                <a:latin typeface="Corbel" panose="020B0503020204020204" pitchFamily="34" charset="0"/>
                <a:cs typeface="Arial" panose="020B0604020202020204" pitchFamily="34" charset="0"/>
              </a:rPr>
              <a:t>return </a:t>
            </a:r>
            <a:r>
              <a:rPr lang="en-US" altLang="ko-KR" dirty="0" err="1">
                <a:latin typeface="Corbel" panose="020B0503020204020204" pitchFamily="34" charset="0"/>
                <a:cs typeface="Arial" panose="020B0604020202020204" pitchFamily="34" charset="0"/>
              </a:rPr>
              <a:t>x+y</a:t>
            </a:r>
            <a:r>
              <a:rPr lang="en-US" altLang="ko-KR" dirty="0">
                <a:latin typeface="Corbel" panose="020B0503020204020204" pitchFamily="34" charset="0"/>
                <a:cs typeface="Arial" panose="020B0604020202020204" pitchFamily="34" charset="0"/>
              </a:rPr>
              <a:t>;</a:t>
            </a:r>
          </a:p>
          <a:p>
            <a:pPr marL="179387" lvl="1" indent="0">
              <a:buNone/>
            </a:pPr>
            <a:r>
              <a:rPr lang="en-US" altLang="ko-KR" b="0" dirty="0">
                <a:latin typeface="Corbel" panose="020B0503020204020204" pitchFamily="34" charset="0"/>
                <a:cs typeface="Arial" panose="020B0604020202020204" pitchFamily="34" charset="0"/>
              </a:rPr>
              <a:t>}</a:t>
            </a:r>
            <a:endParaRPr lang="en-US" altLang="ko-KR" dirty="0">
              <a:latin typeface="Corbel" panose="020B0503020204020204" pitchFamily="34" charset="0"/>
              <a:cs typeface="Arial" panose="020B0604020202020204" pitchFamily="34" charset="0"/>
            </a:endParaRPr>
          </a:p>
          <a:p>
            <a:pPr marL="0" indent="0">
              <a:buNone/>
            </a:pPr>
            <a:r>
              <a:rPr lang="en-US" altLang="ko-KR" sz="1400" b="0" dirty="0">
                <a:latin typeface="Corbel" panose="020B0503020204020204" pitchFamily="34" charset="0"/>
                <a:cs typeface="Arial" panose="020B0604020202020204" pitchFamily="34" charset="0"/>
              </a:rPr>
              <a:t>}	</a:t>
            </a:r>
          </a:p>
        </p:txBody>
      </p:sp>
      <p:grpSp>
        <p:nvGrpSpPr>
          <p:cNvPr id="16" name="그룹 15"/>
          <p:cNvGrpSpPr/>
          <p:nvPr/>
        </p:nvGrpSpPr>
        <p:grpSpPr>
          <a:xfrm>
            <a:off x="7243504" y="2305502"/>
            <a:ext cx="1353313" cy="2348180"/>
            <a:chOff x="4030674" y="1623975"/>
            <a:chExt cx="1353313" cy="2348180"/>
          </a:xfrm>
        </p:grpSpPr>
        <p:sp>
          <p:nvSpPr>
            <p:cNvPr id="10" name="직사각형 9"/>
            <p:cNvSpPr/>
            <p:nvPr/>
          </p:nvSpPr>
          <p:spPr>
            <a:xfrm>
              <a:off x="4030675" y="1623975"/>
              <a:ext cx="1353312" cy="471106"/>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Process Control Block</a:t>
              </a:r>
              <a:endParaRPr lang="ko-KR" altLang="en-US" sz="1200" dirty="0">
                <a:solidFill>
                  <a:srgbClr val="231F20"/>
                </a:solidFill>
                <a:latin typeface="Corbel" panose="020B0503020204020204" pitchFamily="34" charset="0"/>
              </a:endParaRPr>
            </a:p>
          </p:txBody>
        </p:sp>
        <p:sp>
          <p:nvSpPr>
            <p:cNvPr id="11" name="직사각형 10"/>
            <p:cNvSpPr/>
            <p:nvPr/>
          </p:nvSpPr>
          <p:spPr>
            <a:xfrm>
              <a:off x="4030675" y="2094596"/>
              <a:ext cx="1353312" cy="471106"/>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Code Segment</a:t>
              </a:r>
              <a:endParaRPr lang="ko-KR" altLang="en-US" sz="1200" dirty="0">
                <a:solidFill>
                  <a:srgbClr val="231F20"/>
                </a:solidFill>
                <a:latin typeface="Corbel" panose="020B0503020204020204" pitchFamily="34" charset="0"/>
              </a:endParaRPr>
            </a:p>
          </p:txBody>
        </p:sp>
        <p:sp>
          <p:nvSpPr>
            <p:cNvPr id="12" name="직사각형 11"/>
            <p:cNvSpPr/>
            <p:nvPr/>
          </p:nvSpPr>
          <p:spPr>
            <a:xfrm>
              <a:off x="4030674" y="2565217"/>
              <a:ext cx="1353312" cy="471106"/>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Data Segment</a:t>
              </a:r>
              <a:endParaRPr lang="ko-KR" altLang="en-US" sz="1200" dirty="0">
                <a:solidFill>
                  <a:srgbClr val="231F20"/>
                </a:solidFill>
                <a:latin typeface="Corbel" panose="020B0503020204020204" pitchFamily="34" charset="0"/>
              </a:endParaRPr>
            </a:p>
          </p:txBody>
        </p:sp>
        <p:sp>
          <p:nvSpPr>
            <p:cNvPr id="13" name="직사각형 12"/>
            <p:cNvSpPr/>
            <p:nvPr/>
          </p:nvSpPr>
          <p:spPr>
            <a:xfrm>
              <a:off x="4030675" y="3036324"/>
              <a:ext cx="1353312" cy="471106"/>
            </a:xfrm>
            <a:prstGeom prst="rect">
              <a:avLst/>
            </a:prstGeom>
            <a:solidFill>
              <a:schemeClr val="accent3">
                <a:lumMod val="40000"/>
                <a:lumOff val="6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Stack Segment</a:t>
              </a:r>
              <a:endParaRPr lang="ko-KR" altLang="en-US" sz="1200" dirty="0">
                <a:solidFill>
                  <a:srgbClr val="231F20"/>
                </a:solidFill>
                <a:latin typeface="Corbel" panose="020B0503020204020204" pitchFamily="34" charset="0"/>
              </a:endParaRPr>
            </a:p>
          </p:txBody>
        </p:sp>
        <p:sp>
          <p:nvSpPr>
            <p:cNvPr id="14" name="직사각형 13"/>
            <p:cNvSpPr/>
            <p:nvPr/>
          </p:nvSpPr>
          <p:spPr>
            <a:xfrm>
              <a:off x="4030674" y="3501049"/>
              <a:ext cx="1353310" cy="471106"/>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Heap Segment</a:t>
              </a:r>
              <a:endParaRPr lang="ko-KR" altLang="en-US" sz="1200" dirty="0">
                <a:solidFill>
                  <a:srgbClr val="231F20"/>
                </a:solidFill>
                <a:latin typeface="Corbel" panose="020B0503020204020204" pitchFamily="34" charset="0"/>
              </a:endParaRPr>
            </a:p>
          </p:txBody>
        </p:sp>
      </p:grpSp>
      <p:cxnSp>
        <p:nvCxnSpPr>
          <p:cNvPr id="24" name="직선 연결선 23"/>
          <p:cNvCxnSpPr/>
          <p:nvPr/>
        </p:nvCxnSpPr>
        <p:spPr>
          <a:xfrm flipH="1" flipV="1">
            <a:off x="5636697" y="1741948"/>
            <a:ext cx="1606808" cy="1975903"/>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flipH="1">
            <a:off x="5636697" y="4172425"/>
            <a:ext cx="1606805" cy="773516"/>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직사각형 28"/>
          <p:cNvSpPr/>
          <p:nvPr/>
        </p:nvSpPr>
        <p:spPr>
          <a:xfrm>
            <a:off x="4277000" y="1730666"/>
            <a:ext cx="1353312" cy="883783"/>
          </a:xfrm>
          <a:prstGeom prst="rect">
            <a:avLst/>
          </a:prstGeom>
          <a:solidFill>
            <a:schemeClr val="accent3">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a:t>
            </a:r>
            <a:endParaRPr lang="ko-KR" altLang="en-US" sz="1200" dirty="0">
              <a:solidFill>
                <a:srgbClr val="231F20"/>
              </a:solidFill>
              <a:latin typeface="Corbel" panose="020B0503020204020204" pitchFamily="34" charset="0"/>
            </a:endParaRPr>
          </a:p>
        </p:txBody>
      </p:sp>
      <p:sp>
        <p:nvSpPr>
          <p:cNvPr id="18" name="직사각형 17"/>
          <p:cNvSpPr/>
          <p:nvPr/>
        </p:nvSpPr>
        <p:spPr>
          <a:xfrm>
            <a:off x="4280193" y="2614450"/>
            <a:ext cx="1353312" cy="471106"/>
          </a:xfrm>
          <a:prstGeom prst="rect">
            <a:avLst/>
          </a:prstGeom>
          <a:solidFill>
            <a:schemeClr val="accent3">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main</a:t>
            </a:r>
            <a:endParaRPr lang="ko-KR" altLang="en-US" sz="1200" dirty="0">
              <a:solidFill>
                <a:srgbClr val="231F20"/>
              </a:solidFill>
              <a:latin typeface="Corbel" panose="020B0503020204020204" pitchFamily="34" charset="0"/>
            </a:endParaRPr>
          </a:p>
        </p:txBody>
      </p:sp>
      <p:sp>
        <p:nvSpPr>
          <p:cNvPr id="19" name="직사각형 18"/>
          <p:cNvSpPr/>
          <p:nvPr/>
        </p:nvSpPr>
        <p:spPr>
          <a:xfrm>
            <a:off x="4280193" y="3080196"/>
            <a:ext cx="1353312" cy="471106"/>
          </a:xfrm>
          <a:prstGeom prst="rect">
            <a:avLst/>
          </a:prstGeom>
          <a:solidFill>
            <a:schemeClr val="accent3">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f1</a:t>
            </a:r>
            <a:endParaRPr lang="ko-KR" altLang="en-US" sz="1200" dirty="0">
              <a:solidFill>
                <a:srgbClr val="231F20"/>
              </a:solidFill>
              <a:latin typeface="Corbel" panose="020B0503020204020204" pitchFamily="34" charset="0"/>
            </a:endParaRPr>
          </a:p>
        </p:txBody>
      </p:sp>
      <p:sp>
        <p:nvSpPr>
          <p:cNvPr id="20" name="직사각형 19"/>
          <p:cNvSpPr/>
          <p:nvPr/>
        </p:nvSpPr>
        <p:spPr>
          <a:xfrm>
            <a:off x="4280192" y="3550817"/>
            <a:ext cx="1353312" cy="471106"/>
          </a:xfrm>
          <a:prstGeom prst="rect">
            <a:avLst/>
          </a:prstGeom>
          <a:solidFill>
            <a:schemeClr val="accent3">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f2</a:t>
            </a:r>
            <a:endParaRPr lang="ko-KR" altLang="en-US" sz="1200" dirty="0">
              <a:solidFill>
                <a:srgbClr val="231F20"/>
              </a:solidFill>
              <a:latin typeface="Corbel" panose="020B0503020204020204" pitchFamily="34" charset="0"/>
            </a:endParaRPr>
          </a:p>
        </p:txBody>
      </p:sp>
      <p:sp>
        <p:nvSpPr>
          <p:cNvPr id="21" name="직사각형 20"/>
          <p:cNvSpPr/>
          <p:nvPr/>
        </p:nvSpPr>
        <p:spPr>
          <a:xfrm>
            <a:off x="4280193" y="4021924"/>
            <a:ext cx="1353312" cy="471106"/>
          </a:xfrm>
          <a:prstGeom prst="rect">
            <a:avLst/>
          </a:prstGeom>
          <a:solidFill>
            <a:schemeClr val="accent3">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f3</a:t>
            </a:r>
            <a:endParaRPr lang="ko-KR" altLang="en-US" sz="1200" dirty="0">
              <a:solidFill>
                <a:srgbClr val="231F20"/>
              </a:solidFill>
              <a:latin typeface="Corbel" panose="020B0503020204020204" pitchFamily="34" charset="0"/>
            </a:endParaRPr>
          </a:p>
        </p:txBody>
      </p:sp>
      <p:sp>
        <p:nvSpPr>
          <p:cNvPr id="36" name="직사각형 35"/>
          <p:cNvSpPr/>
          <p:nvPr/>
        </p:nvSpPr>
        <p:spPr>
          <a:xfrm>
            <a:off x="5706434" y="1576778"/>
            <a:ext cx="1114408" cy="307777"/>
          </a:xfrm>
          <a:prstGeom prst="rect">
            <a:avLst/>
          </a:prstGeom>
        </p:spPr>
        <p:txBody>
          <a:bodyPr wrap="none">
            <a:spAutoFit/>
          </a:bodyPr>
          <a:lstStyle/>
          <a:p>
            <a:pPr algn="ct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Stack Frame</a:t>
            </a:r>
            <a:endParaRPr lang="ko-KR" altLang="en-US" sz="1400" dirty="0">
              <a:solidFill>
                <a:srgbClr val="231F20"/>
              </a:solidFill>
              <a:latin typeface="Corbel" panose="020B0503020204020204" pitchFamily="34" charset="0"/>
            </a:endParaRPr>
          </a:p>
        </p:txBody>
      </p:sp>
      <p:sp>
        <p:nvSpPr>
          <p:cNvPr id="40" name="오른쪽 중괄호 39"/>
          <p:cNvSpPr/>
          <p:nvPr/>
        </p:nvSpPr>
        <p:spPr>
          <a:xfrm>
            <a:off x="8704749" y="2305503"/>
            <a:ext cx="283054" cy="2348180"/>
          </a:xfrm>
          <a:prstGeom prst="rightBrace">
            <a:avLst>
              <a:gd name="adj1" fmla="val 158227"/>
              <a:gd name="adj2"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1" name="직사각형 40"/>
          <p:cNvSpPr/>
          <p:nvPr/>
        </p:nvSpPr>
        <p:spPr>
          <a:xfrm rot="5400000">
            <a:off x="8818984" y="3396929"/>
            <a:ext cx="756938" cy="307777"/>
          </a:xfrm>
          <a:prstGeom prst="rect">
            <a:avLst/>
          </a:prstGeom>
        </p:spPr>
        <p:txBody>
          <a:bodyPr wrap="none">
            <a:spAutoFit/>
          </a:bodyPr>
          <a:lstStyle/>
          <a:p>
            <a:pPr algn="ct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Process</a:t>
            </a:r>
            <a:endParaRPr lang="ko-KR" altLang="en-US" sz="1400" dirty="0">
              <a:solidFill>
                <a:srgbClr val="231F20"/>
              </a:solidFill>
              <a:latin typeface="Corbel" panose="020B0503020204020204" pitchFamily="34" charset="0"/>
            </a:endParaRPr>
          </a:p>
        </p:txBody>
      </p:sp>
      <p:sp>
        <p:nvSpPr>
          <p:cNvPr id="43" name="자유형 42"/>
          <p:cNvSpPr/>
          <p:nvPr/>
        </p:nvSpPr>
        <p:spPr>
          <a:xfrm>
            <a:off x="3966069" y="3549500"/>
            <a:ext cx="309997" cy="795700"/>
          </a:xfrm>
          <a:custGeom>
            <a:avLst/>
            <a:gdLst>
              <a:gd name="connsiteX0" fmla="*/ 270670 w 309997"/>
              <a:gd name="connsiteY0" fmla="*/ 795700 h 795700"/>
              <a:gd name="connsiteX1" fmla="*/ 8 w 309997"/>
              <a:gd name="connsiteY1" fmla="*/ 481146 h 795700"/>
              <a:gd name="connsiteX2" fmla="*/ 277985 w 309997"/>
              <a:gd name="connsiteY2" fmla="*/ 42234 h 795700"/>
              <a:gd name="connsiteX3" fmla="*/ 292616 w 309997"/>
              <a:gd name="connsiteY3" fmla="*/ 42234 h 795700"/>
            </a:gdLst>
            <a:ahLst/>
            <a:cxnLst>
              <a:cxn ang="0">
                <a:pos x="connsiteX0" y="connsiteY0"/>
              </a:cxn>
              <a:cxn ang="0">
                <a:pos x="connsiteX1" y="connsiteY1"/>
              </a:cxn>
              <a:cxn ang="0">
                <a:pos x="connsiteX2" y="connsiteY2"/>
              </a:cxn>
              <a:cxn ang="0">
                <a:pos x="connsiteX3" y="connsiteY3"/>
              </a:cxn>
            </a:cxnLst>
            <a:rect l="l" t="t" r="r" b="b"/>
            <a:pathLst>
              <a:path w="309997" h="795700">
                <a:moveTo>
                  <a:pt x="270670" y="795700"/>
                </a:moveTo>
                <a:cubicBezTo>
                  <a:pt x="134729" y="701212"/>
                  <a:pt x="-1211" y="606724"/>
                  <a:pt x="8" y="481146"/>
                </a:cubicBezTo>
                <a:cubicBezTo>
                  <a:pt x="1227" y="355568"/>
                  <a:pt x="229217" y="115386"/>
                  <a:pt x="277985" y="42234"/>
                </a:cubicBezTo>
                <a:cubicBezTo>
                  <a:pt x="326753" y="-30918"/>
                  <a:pt x="309684" y="5658"/>
                  <a:pt x="292616" y="42234"/>
                </a:cubicBezTo>
              </a:path>
            </a:pathLst>
          </a:custGeom>
          <a:noFill/>
          <a:ln>
            <a:solidFill>
              <a:schemeClr val="tx1"/>
            </a:solidFill>
            <a:headEnd type="none" w="med" len="med"/>
            <a:tailEnd type="triangle" w="med" len="med"/>
          </a:ln>
        </p:spPr>
        <p:txBody>
          <a:bodyPr rtlCol="0" anchor="ctr"/>
          <a:lstStyle/>
          <a:p>
            <a:pPr algn="ctr"/>
            <a:endParaRPr lang="ko-KR" altLang="en-US"/>
          </a:p>
        </p:txBody>
      </p:sp>
      <p:sp>
        <p:nvSpPr>
          <p:cNvPr id="44" name="자유형 43"/>
          <p:cNvSpPr/>
          <p:nvPr/>
        </p:nvSpPr>
        <p:spPr>
          <a:xfrm>
            <a:off x="3965504" y="3045890"/>
            <a:ext cx="309997" cy="795700"/>
          </a:xfrm>
          <a:custGeom>
            <a:avLst/>
            <a:gdLst>
              <a:gd name="connsiteX0" fmla="*/ 270670 w 309997"/>
              <a:gd name="connsiteY0" fmla="*/ 795700 h 795700"/>
              <a:gd name="connsiteX1" fmla="*/ 8 w 309997"/>
              <a:gd name="connsiteY1" fmla="*/ 481146 h 795700"/>
              <a:gd name="connsiteX2" fmla="*/ 277985 w 309997"/>
              <a:gd name="connsiteY2" fmla="*/ 42234 h 795700"/>
              <a:gd name="connsiteX3" fmla="*/ 292616 w 309997"/>
              <a:gd name="connsiteY3" fmla="*/ 42234 h 795700"/>
            </a:gdLst>
            <a:ahLst/>
            <a:cxnLst>
              <a:cxn ang="0">
                <a:pos x="connsiteX0" y="connsiteY0"/>
              </a:cxn>
              <a:cxn ang="0">
                <a:pos x="connsiteX1" y="connsiteY1"/>
              </a:cxn>
              <a:cxn ang="0">
                <a:pos x="connsiteX2" y="connsiteY2"/>
              </a:cxn>
              <a:cxn ang="0">
                <a:pos x="connsiteX3" y="connsiteY3"/>
              </a:cxn>
            </a:cxnLst>
            <a:rect l="l" t="t" r="r" b="b"/>
            <a:pathLst>
              <a:path w="309997" h="795700">
                <a:moveTo>
                  <a:pt x="270670" y="795700"/>
                </a:moveTo>
                <a:cubicBezTo>
                  <a:pt x="134729" y="701212"/>
                  <a:pt x="-1211" y="606724"/>
                  <a:pt x="8" y="481146"/>
                </a:cubicBezTo>
                <a:cubicBezTo>
                  <a:pt x="1227" y="355568"/>
                  <a:pt x="229217" y="115386"/>
                  <a:pt x="277985" y="42234"/>
                </a:cubicBezTo>
                <a:cubicBezTo>
                  <a:pt x="326753" y="-30918"/>
                  <a:pt x="309684" y="5658"/>
                  <a:pt x="292616" y="42234"/>
                </a:cubicBezTo>
              </a:path>
            </a:pathLst>
          </a:custGeom>
          <a:noFill/>
          <a:ln>
            <a:solidFill>
              <a:schemeClr val="tx1"/>
            </a:solidFill>
            <a:headEnd type="none" w="med" len="med"/>
            <a:tailEnd type="triangle" w="med" len="med"/>
          </a:ln>
        </p:spPr>
        <p:txBody>
          <a:bodyPr rtlCol="0" anchor="ctr"/>
          <a:lstStyle/>
          <a:p>
            <a:pPr algn="ctr"/>
            <a:endParaRPr lang="ko-KR" altLang="en-US"/>
          </a:p>
        </p:txBody>
      </p:sp>
      <p:sp>
        <p:nvSpPr>
          <p:cNvPr id="45" name="자유형 44"/>
          <p:cNvSpPr/>
          <p:nvPr/>
        </p:nvSpPr>
        <p:spPr>
          <a:xfrm>
            <a:off x="3973749" y="2552734"/>
            <a:ext cx="309997" cy="795700"/>
          </a:xfrm>
          <a:custGeom>
            <a:avLst/>
            <a:gdLst>
              <a:gd name="connsiteX0" fmla="*/ 270670 w 309997"/>
              <a:gd name="connsiteY0" fmla="*/ 795700 h 795700"/>
              <a:gd name="connsiteX1" fmla="*/ 8 w 309997"/>
              <a:gd name="connsiteY1" fmla="*/ 481146 h 795700"/>
              <a:gd name="connsiteX2" fmla="*/ 277985 w 309997"/>
              <a:gd name="connsiteY2" fmla="*/ 42234 h 795700"/>
              <a:gd name="connsiteX3" fmla="*/ 292616 w 309997"/>
              <a:gd name="connsiteY3" fmla="*/ 42234 h 795700"/>
            </a:gdLst>
            <a:ahLst/>
            <a:cxnLst>
              <a:cxn ang="0">
                <a:pos x="connsiteX0" y="connsiteY0"/>
              </a:cxn>
              <a:cxn ang="0">
                <a:pos x="connsiteX1" y="connsiteY1"/>
              </a:cxn>
              <a:cxn ang="0">
                <a:pos x="connsiteX2" y="connsiteY2"/>
              </a:cxn>
              <a:cxn ang="0">
                <a:pos x="connsiteX3" y="connsiteY3"/>
              </a:cxn>
            </a:cxnLst>
            <a:rect l="l" t="t" r="r" b="b"/>
            <a:pathLst>
              <a:path w="309997" h="795700">
                <a:moveTo>
                  <a:pt x="270670" y="795700"/>
                </a:moveTo>
                <a:cubicBezTo>
                  <a:pt x="134729" y="701212"/>
                  <a:pt x="-1211" y="606724"/>
                  <a:pt x="8" y="481146"/>
                </a:cubicBezTo>
                <a:cubicBezTo>
                  <a:pt x="1227" y="355568"/>
                  <a:pt x="229217" y="115386"/>
                  <a:pt x="277985" y="42234"/>
                </a:cubicBezTo>
                <a:cubicBezTo>
                  <a:pt x="326753" y="-30918"/>
                  <a:pt x="309684" y="5658"/>
                  <a:pt x="292616" y="42234"/>
                </a:cubicBezTo>
              </a:path>
            </a:pathLst>
          </a:custGeom>
          <a:noFill/>
          <a:ln>
            <a:solidFill>
              <a:schemeClr val="tx1"/>
            </a:solidFill>
            <a:headEnd type="none" w="med" len="med"/>
            <a:tailEnd type="triangle" w="med" len="med"/>
          </a:ln>
        </p:spPr>
        <p:txBody>
          <a:bodyPr rtlCol="0" anchor="ctr"/>
          <a:lstStyle/>
          <a:p>
            <a:pPr algn="ctr"/>
            <a:endParaRPr lang="ko-KR" altLang="en-US"/>
          </a:p>
        </p:txBody>
      </p:sp>
    </p:spTree>
    <p:extLst>
      <p:ext uri="{BB962C8B-B14F-4D97-AF65-F5344CB8AC3E}">
        <p14:creationId xmlns:p14="http://schemas.microsoft.com/office/powerpoint/2010/main" val="3984524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p:cNvSpPr>
            <a:spLocks noGrp="1"/>
          </p:cNvSpPr>
          <p:nvPr>
            <p:ph type="title"/>
          </p:nvPr>
        </p:nvSpPr>
        <p:spPr/>
        <p:txBody>
          <a:bodyPr/>
          <a:lstStyle/>
          <a:p>
            <a:r>
              <a:rPr lang="en-US" altLang="ko-KR" dirty="0"/>
              <a:t>Compiler: Code Generation</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17</a:t>
            </a:fld>
            <a:endParaRPr lang="sk-SK" dirty="0"/>
          </a:p>
        </p:txBody>
      </p:sp>
      <p:sp>
        <p:nvSpPr>
          <p:cNvPr id="9" name="텍스트 개체 틀 8"/>
          <p:cNvSpPr>
            <a:spLocks noGrp="1"/>
          </p:cNvSpPr>
          <p:nvPr>
            <p:ph type="body" sz="quarter" idx="12"/>
          </p:nvPr>
        </p:nvSpPr>
        <p:spPr/>
        <p:txBody>
          <a:bodyPr/>
          <a:lstStyle/>
          <a:p>
            <a:r>
              <a:rPr lang="en-US" altLang="ko-KR" dirty="0"/>
              <a:t>Memory Management</a:t>
            </a:r>
            <a:endParaRPr lang="ko-KR" altLang="en-US" dirty="0"/>
          </a:p>
        </p:txBody>
      </p:sp>
      <p:sp>
        <p:nvSpPr>
          <p:cNvPr id="7" name="TextBox 6"/>
          <p:cNvSpPr txBox="1"/>
          <p:nvPr/>
        </p:nvSpPr>
        <p:spPr>
          <a:xfrm>
            <a:off x="278494" y="1555396"/>
            <a:ext cx="3461639" cy="4663440"/>
          </a:xfrm>
          <a:prstGeom prst="rect">
            <a:avLst/>
          </a:prstGeom>
          <a:solidFill>
            <a:schemeClr val="bg1">
              <a:lumMod val="95000"/>
            </a:schemeClr>
          </a:solidFill>
        </p:spPr>
        <p:txBody>
          <a:bodyPr wrap="none" rtlCol="0" anchor="ctr">
            <a:noAutofit/>
          </a:bodyPr>
          <a:lstStyle/>
          <a:p>
            <a:pPr>
              <a:tabLst>
                <a:tab pos="182563" algn="l"/>
                <a:tab pos="357188" algn="l"/>
              </a:tabLst>
            </a:pPr>
            <a:r>
              <a:rPr lang="en-US" altLang="ko-KR" sz="1400" b="1" dirty="0"/>
              <a:t>class Integer {</a:t>
            </a:r>
          </a:p>
          <a:p>
            <a:pPr>
              <a:tabLst>
                <a:tab pos="182563" algn="l"/>
                <a:tab pos="357188" algn="l"/>
              </a:tabLst>
            </a:pPr>
            <a:r>
              <a:rPr lang="en-US" altLang="ko-KR" sz="1400" b="1" dirty="0"/>
              <a:t>	private</a:t>
            </a:r>
            <a:r>
              <a:rPr lang="en-US" altLang="ko-KR" sz="1400" b="1" dirty="0">
                <a:solidFill>
                  <a:srgbClr val="FF0000"/>
                </a:solidFill>
              </a:rPr>
              <a:t> </a:t>
            </a:r>
            <a:r>
              <a:rPr lang="en-US" altLang="ko-KR" sz="1400" b="1" dirty="0" err="1">
                <a:solidFill>
                  <a:srgbClr val="FF0000"/>
                </a:solidFill>
              </a:rPr>
              <a:t>int</a:t>
            </a:r>
            <a:r>
              <a:rPr lang="en-US" altLang="ko-KR" sz="1400" b="1" dirty="0">
                <a:solidFill>
                  <a:srgbClr val="FF0000"/>
                </a:solidFill>
              </a:rPr>
              <a:t> value;  // heap</a:t>
            </a:r>
          </a:p>
          <a:p>
            <a:pPr>
              <a:tabLst>
                <a:tab pos="182563" algn="l"/>
                <a:tab pos="357188" algn="l"/>
              </a:tabLst>
            </a:pPr>
            <a:r>
              <a:rPr lang="en-US" altLang="ko-KR" sz="1400" b="1" dirty="0"/>
              <a:t>	public </a:t>
            </a:r>
            <a:r>
              <a:rPr lang="en-US" altLang="ko-KR" sz="1400" b="1" dirty="0" err="1"/>
              <a:t>int</a:t>
            </a:r>
            <a:r>
              <a:rPr lang="en-US" altLang="ko-KR" sz="1400" b="1" dirty="0"/>
              <a:t> </a:t>
            </a:r>
            <a:r>
              <a:rPr lang="en-US" altLang="ko-KR" sz="1400" b="1" dirty="0" err="1"/>
              <a:t>getValue</a:t>
            </a:r>
            <a:r>
              <a:rPr lang="en-US" altLang="ko-KR" sz="1400" b="1" dirty="0"/>
              <a:t>() {</a:t>
            </a:r>
          </a:p>
          <a:p>
            <a:pPr>
              <a:tabLst>
                <a:tab pos="182563" algn="l"/>
                <a:tab pos="357188" algn="l"/>
              </a:tabLst>
            </a:pPr>
            <a:r>
              <a:rPr lang="en-US" altLang="ko-KR" sz="1400" b="1" dirty="0"/>
              <a:t>		return </a:t>
            </a:r>
            <a:r>
              <a:rPr lang="en-US" altLang="ko-KR" sz="1400" b="1" dirty="0" err="1"/>
              <a:t>this.value</a:t>
            </a:r>
            <a:r>
              <a:rPr lang="en-US" altLang="ko-KR" sz="1400" b="1" dirty="0"/>
              <a:t>;</a:t>
            </a:r>
          </a:p>
          <a:p>
            <a:pPr>
              <a:tabLst>
                <a:tab pos="182563" algn="l"/>
                <a:tab pos="357188" algn="l"/>
              </a:tabLst>
            </a:pPr>
            <a:r>
              <a:rPr lang="en-US" altLang="ko-KR" sz="1400" b="1" dirty="0"/>
              <a:t>	}</a:t>
            </a:r>
          </a:p>
          <a:p>
            <a:pPr>
              <a:tabLst>
                <a:tab pos="182563" algn="l"/>
                <a:tab pos="357188" algn="l"/>
              </a:tabLst>
            </a:pPr>
            <a:r>
              <a:rPr lang="en-US" altLang="ko-KR" sz="1400" b="1" dirty="0"/>
              <a:t>	public void assign(</a:t>
            </a:r>
            <a:r>
              <a:rPr lang="en-US" altLang="ko-KR" sz="1400" b="1" dirty="0" err="1"/>
              <a:t>int</a:t>
            </a:r>
            <a:r>
              <a:rPr lang="en-US" altLang="ko-KR" sz="1400" b="1" dirty="0"/>
              <a:t> x) {</a:t>
            </a:r>
          </a:p>
          <a:p>
            <a:pPr>
              <a:tabLst>
                <a:tab pos="182563" algn="l"/>
                <a:tab pos="357188" algn="l"/>
              </a:tabLst>
            </a:pPr>
            <a:r>
              <a:rPr lang="en-US" altLang="ko-KR" sz="1400" b="1" dirty="0"/>
              <a:t>		</a:t>
            </a:r>
            <a:r>
              <a:rPr lang="en-US" altLang="ko-KR" sz="1400" b="1" dirty="0" err="1"/>
              <a:t>this.value</a:t>
            </a:r>
            <a:r>
              <a:rPr lang="en-US" altLang="ko-KR" sz="1400" b="1" dirty="0"/>
              <a:t> = x; </a:t>
            </a:r>
          </a:p>
          <a:p>
            <a:pPr>
              <a:tabLst>
                <a:tab pos="182563" algn="l"/>
                <a:tab pos="357188" algn="l"/>
              </a:tabLst>
            </a:pPr>
            <a:r>
              <a:rPr lang="en-US" altLang="ko-KR" sz="1400" b="1" dirty="0"/>
              <a:t>	}</a:t>
            </a:r>
          </a:p>
          <a:p>
            <a:pPr>
              <a:tabLst>
                <a:tab pos="182563" algn="l"/>
                <a:tab pos="357188" algn="l"/>
              </a:tabLst>
            </a:pPr>
            <a:r>
              <a:rPr lang="en-US" altLang="ko-KR" sz="1400" b="1" dirty="0"/>
              <a:t>	public </a:t>
            </a:r>
            <a:r>
              <a:rPr lang="en-US" altLang="ko-KR" sz="1400" b="1" dirty="0" err="1"/>
              <a:t>int</a:t>
            </a:r>
            <a:r>
              <a:rPr lang="en-US" altLang="ko-KR" sz="1400" b="1" dirty="0"/>
              <a:t> add(</a:t>
            </a:r>
            <a:r>
              <a:rPr lang="en-US" altLang="ko-KR" sz="1400" b="1" dirty="0" err="1"/>
              <a:t>int</a:t>
            </a:r>
            <a:r>
              <a:rPr lang="en-US" altLang="ko-KR" sz="1400" b="1" dirty="0"/>
              <a:t> x) {</a:t>
            </a:r>
          </a:p>
          <a:p>
            <a:pPr>
              <a:tabLst>
                <a:tab pos="182563" algn="l"/>
                <a:tab pos="357188" algn="l"/>
              </a:tabLst>
            </a:pPr>
            <a:r>
              <a:rPr lang="en-US" altLang="ko-KR" sz="1400" b="1" dirty="0"/>
              <a:t>		</a:t>
            </a:r>
            <a:r>
              <a:rPr lang="en-US" altLang="ko-KR" sz="1400" b="1" dirty="0" err="1">
                <a:solidFill>
                  <a:srgbClr val="FF0000"/>
                </a:solidFill>
              </a:rPr>
              <a:t>int</a:t>
            </a:r>
            <a:r>
              <a:rPr lang="en-US" altLang="ko-KR" sz="1400" b="1" dirty="0">
                <a:solidFill>
                  <a:srgbClr val="FF0000"/>
                </a:solidFill>
              </a:rPr>
              <a:t> result;  // stack</a:t>
            </a:r>
          </a:p>
          <a:p>
            <a:pPr>
              <a:tabLst>
                <a:tab pos="182563" algn="l"/>
                <a:tab pos="357188" algn="l"/>
              </a:tabLst>
            </a:pPr>
            <a:r>
              <a:rPr lang="en-US" altLang="ko-KR" sz="1400" b="1" dirty="0"/>
              <a:t>		result = </a:t>
            </a:r>
            <a:r>
              <a:rPr lang="en-US" altLang="ko-KR" sz="1400" b="1" dirty="0" err="1"/>
              <a:t>this.value</a:t>
            </a:r>
            <a:r>
              <a:rPr lang="en-US" altLang="ko-KR" sz="1400" b="1" dirty="0"/>
              <a:t> + x;</a:t>
            </a:r>
          </a:p>
          <a:p>
            <a:pPr>
              <a:tabLst>
                <a:tab pos="182563" algn="l"/>
                <a:tab pos="357188" algn="l"/>
              </a:tabLst>
            </a:pPr>
            <a:r>
              <a:rPr lang="en-US" altLang="ko-KR" sz="1400" b="1" dirty="0"/>
              <a:t>		return result;</a:t>
            </a:r>
          </a:p>
          <a:p>
            <a:pPr>
              <a:tabLst>
                <a:tab pos="182563" algn="l"/>
                <a:tab pos="357188" algn="l"/>
              </a:tabLst>
            </a:pPr>
            <a:r>
              <a:rPr lang="en-US" altLang="ko-KR" sz="1400" b="1" dirty="0"/>
              <a:t>	}</a:t>
            </a:r>
          </a:p>
          <a:p>
            <a:pPr>
              <a:tabLst>
                <a:tab pos="182563" algn="l"/>
                <a:tab pos="357188" algn="l"/>
              </a:tabLst>
            </a:pPr>
            <a:r>
              <a:rPr lang="en-US" altLang="ko-KR" sz="1400" b="1" dirty="0"/>
              <a:t>	</a:t>
            </a:r>
          </a:p>
          <a:p>
            <a:pPr>
              <a:tabLst>
                <a:tab pos="182563" algn="l"/>
                <a:tab pos="357188" algn="l"/>
              </a:tabLst>
            </a:pPr>
            <a:r>
              <a:rPr lang="en-US" altLang="ko-KR" sz="1400" b="1" dirty="0" err="1"/>
              <a:t>int</a:t>
            </a:r>
            <a:r>
              <a:rPr lang="en-US" altLang="ko-KR" sz="1400" b="1" dirty="0"/>
              <a:t> main() {</a:t>
            </a:r>
          </a:p>
          <a:p>
            <a:pPr>
              <a:tabLst>
                <a:tab pos="182563" algn="l"/>
                <a:tab pos="357188" algn="l"/>
                <a:tab pos="1071563" algn="l"/>
                <a:tab pos="1255713" algn="l"/>
              </a:tabLst>
            </a:pPr>
            <a:r>
              <a:rPr lang="en-US" altLang="ko-KR" sz="1400" b="1" dirty="0"/>
              <a:t>	</a:t>
            </a:r>
            <a:r>
              <a:rPr lang="en-US" altLang="ko-KR" sz="1400" b="1" dirty="0">
                <a:solidFill>
                  <a:srgbClr val="FF0000"/>
                </a:solidFill>
              </a:rPr>
              <a:t>Integer n; // data</a:t>
            </a:r>
          </a:p>
          <a:p>
            <a:pPr>
              <a:tabLst>
                <a:tab pos="182563" algn="l"/>
                <a:tab pos="357188" algn="l"/>
                <a:tab pos="1071563" algn="l"/>
                <a:tab pos="1255713" algn="l"/>
              </a:tabLst>
            </a:pPr>
            <a:r>
              <a:rPr lang="en-US" altLang="ko-KR" sz="1400" b="1" dirty="0"/>
              <a:t>	n = new Integer();</a:t>
            </a:r>
          </a:p>
          <a:p>
            <a:pPr>
              <a:tabLst>
                <a:tab pos="182563" algn="l"/>
                <a:tab pos="357188" algn="l"/>
                <a:tab pos="1071563" algn="l"/>
                <a:tab pos="1255713" algn="l"/>
              </a:tabLst>
            </a:pPr>
            <a:r>
              <a:rPr lang="en-US" altLang="ko-KR" sz="1400" b="1" dirty="0"/>
              <a:t>	</a:t>
            </a:r>
            <a:r>
              <a:rPr lang="en-US" altLang="ko-KR" sz="1400" b="1" dirty="0" err="1"/>
              <a:t>n.assign</a:t>
            </a:r>
            <a:r>
              <a:rPr lang="en-US" altLang="ko-KR" sz="1400" b="1" dirty="0"/>
              <a:t>(5); 	// n = 5;</a:t>
            </a:r>
          </a:p>
          <a:p>
            <a:pPr>
              <a:tabLst>
                <a:tab pos="182563" algn="l"/>
                <a:tab pos="357188" algn="l"/>
                <a:tab pos="1071563" algn="l"/>
                <a:tab pos="1255713" algn="l"/>
              </a:tabLst>
            </a:pPr>
            <a:r>
              <a:rPr lang="en-US" altLang="ko-KR" sz="1400" b="1" dirty="0"/>
              <a:t>	</a:t>
            </a:r>
            <a:r>
              <a:rPr lang="en-US" altLang="ko-KR" sz="1400" b="1" dirty="0" err="1"/>
              <a:t>n.add</a:t>
            </a:r>
            <a:r>
              <a:rPr lang="en-US" altLang="ko-KR" sz="1400" b="1" dirty="0"/>
              <a:t>(3);		// n = n + 3;</a:t>
            </a:r>
          </a:p>
          <a:p>
            <a:pPr>
              <a:tabLst>
                <a:tab pos="182563" algn="l"/>
                <a:tab pos="357188" algn="l"/>
                <a:tab pos="1071563" algn="l"/>
                <a:tab pos="1255713" algn="l"/>
              </a:tabLst>
            </a:pPr>
            <a:r>
              <a:rPr lang="en-US" altLang="ko-KR" sz="1400" b="1" dirty="0"/>
              <a:t>	</a:t>
            </a:r>
            <a:r>
              <a:rPr lang="en-US" altLang="ko-KR" sz="1400" b="1" dirty="0" err="1"/>
              <a:t>System.out.println</a:t>
            </a:r>
            <a:r>
              <a:rPr lang="en-US" altLang="ko-KR" sz="1400" b="1" dirty="0"/>
              <a:t>(</a:t>
            </a:r>
            <a:r>
              <a:rPr lang="en-US" altLang="ko-KR" sz="1400" b="1" dirty="0" err="1"/>
              <a:t>n.getValue</a:t>
            </a:r>
            <a:r>
              <a:rPr lang="en-US" altLang="ko-KR" sz="1400" b="1" dirty="0"/>
              <a:t>());</a:t>
            </a:r>
          </a:p>
          <a:p>
            <a:pPr>
              <a:tabLst>
                <a:tab pos="182563" algn="l"/>
                <a:tab pos="357188" algn="l"/>
              </a:tabLst>
            </a:pPr>
            <a:r>
              <a:rPr lang="en-US" altLang="ko-KR" sz="1400" b="1" dirty="0"/>
              <a:t>}</a:t>
            </a:r>
            <a:endParaRPr lang="ko-KR" altLang="en-US" sz="1400" b="1" dirty="0"/>
          </a:p>
        </p:txBody>
      </p:sp>
      <p:sp>
        <p:nvSpPr>
          <p:cNvPr id="24" name="직사각형 23"/>
          <p:cNvSpPr/>
          <p:nvPr/>
        </p:nvSpPr>
        <p:spPr>
          <a:xfrm>
            <a:off x="4061147" y="6239436"/>
            <a:ext cx="1305165" cy="307777"/>
          </a:xfrm>
          <a:prstGeom prst="rect">
            <a:avLst/>
          </a:prstGeom>
        </p:spPr>
        <p:txBody>
          <a:bodyPr wrap="none">
            <a:spAutoFit/>
          </a:bodyPr>
          <a:lstStyle/>
          <a:p>
            <a:pPr algn="ctr"/>
            <a:r>
              <a:rPr lang="en-US" altLang="ko-KR" sz="1400" b="1" dirty="0"/>
              <a:t>Code Segment</a:t>
            </a:r>
            <a:endParaRPr lang="ko-KR" altLang="en-US" sz="1400" dirty="0"/>
          </a:p>
        </p:txBody>
      </p:sp>
      <p:grpSp>
        <p:nvGrpSpPr>
          <p:cNvPr id="21" name="그룹 20"/>
          <p:cNvGrpSpPr/>
          <p:nvPr/>
        </p:nvGrpSpPr>
        <p:grpSpPr>
          <a:xfrm>
            <a:off x="4029888" y="779108"/>
            <a:ext cx="1334020" cy="829553"/>
            <a:chOff x="7854236" y="4900883"/>
            <a:chExt cx="1334020" cy="829553"/>
          </a:xfrm>
        </p:grpSpPr>
        <p:sp>
          <p:nvSpPr>
            <p:cNvPr id="22" name="직사각형 21"/>
            <p:cNvSpPr/>
            <p:nvPr/>
          </p:nvSpPr>
          <p:spPr>
            <a:xfrm>
              <a:off x="7854236" y="4900883"/>
              <a:ext cx="1271502" cy="307777"/>
            </a:xfrm>
            <a:prstGeom prst="rect">
              <a:avLst/>
            </a:prstGeom>
          </p:spPr>
          <p:txBody>
            <a:bodyPr wrap="none">
              <a:spAutoFit/>
            </a:bodyPr>
            <a:lstStyle/>
            <a:p>
              <a:pPr algn="ctr"/>
              <a:r>
                <a:rPr lang="en-US" altLang="ko-KR" sz="1400" b="1" dirty="0"/>
                <a:t>Data Segment</a:t>
              </a:r>
              <a:endParaRPr lang="ko-KR" altLang="en-US" sz="1400" dirty="0"/>
            </a:p>
          </p:txBody>
        </p:sp>
        <p:sp>
          <p:nvSpPr>
            <p:cNvPr id="25" name="직사각형 24"/>
            <p:cNvSpPr/>
            <p:nvPr/>
          </p:nvSpPr>
          <p:spPr>
            <a:xfrm>
              <a:off x="7854236" y="5175315"/>
              <a:ext cx="1334020" cy="307777"/>
            </a:xfrm>
            <a:prstGeom prst="rect">
              <a:avLst/>
            </a:prstGeom>
          </p:spPr>
          <p:txBody>
            <a:bodyPr wrap="none">
              <a:spAutoFit/>
            </a:bodyPr>
            <a:lstStyle/>
            <a:p>
              <a:pPr algn="ctr"/>
              <a:r>
                <a:rPr lang="en-US" altLang="ko-KR" sz="1400" b="1" dirty="0"/>
                <a:t>Stack Segment</a:t>
              </a:r>
              <a:endParaRPr lang="ko-KR" altLang="en-US" sz="1400" dirty="0"/>
            </a:p>
          </p:txBody>
        </p:sp>
        <p:sp>
          <p:nvSpPr>
            <p:cNvPr id="27" name="직사각형 26"/>
            <p:cNvSpPr/>
            <p:nvPr/>
          </p:nvSpPr>
          <p:spPr>
            <a:xfrm>
              <a:off x="7854236" y="5422659"/>
              <a:ext cx="1311578" cy="307777"/>
            </a:xfrm>
            <a:prstGeom prst="rect">
              <a:avLst/>
            </a:prstGeom>
          </p:spPr>
          <p:txBody>
            <a:bodyPr wrap="none">
              <a:spAutoFit/>
            </a:bodyPr>
            <a:lstStyle/>
            <a:p>
              <a:pPr algn="ctr"/>
              <a:r>
                <a:rPr lang="en-US" altLang="ko-KR" sz="1400" b="1" dirty="0"/>
                <a:t>Heap Segment</a:t>
              </a:r>
              <a:endParaRPr lang="ko-KR" altLang="en-US" sz="1400" dirty="0"/>
            </a:p>
          </p:txBody>
        </p:sp>
      </p:grpSp>
      <p:graphicFrame>
        <p:nvGraphicFramePr>
          <p:cNvPr id="28" name="표 27"/>
          <p:cNvGraphicFramePr>
            <a:graphicFrameLocks noGrp="1"/>
          </p:cNvGraphicFramePr>
          <p:nvPr>
            <p:extLst>
              <p:ext uri="{D42A27DB-BD31-4B8C-83A1-F6EECF244321}">
                <p14:modId xmlns:p14="http://schemas.microsoft.com/office/powerpoint/2010/main" val="2538033825"/>
              </p:ext>
            </p:extLst>
          </p:nvPr>
        </p:nvGraphicFramePr>
        <p:xfrm>
          <a:off x="5557576" y="825996"/>
          <a:ext cx="2662788" cy="777240"/>
        </p:xfrm>
        <a:graphic>
          <a:graphicData uri="http://schemas.openxmlformats.org/drawingml/2006/table">
            <a:tbl>
              <a:tblPr firstRow="1" bandRow="1">
                <a:tableStyleId>{5940675A-B579-460E-94D1-54222C63F5DA}</a:tableStyleId>
              </a:tblPr>
              <a:tblGrid>
                <a:gridCol w="343603">
                  <a:extLst>
                    <a:ext uri="{9D8B030D-6E8A-4147-A177-3AD203B41FA5}">
                      <a16:colId xmlns:a16="http://schemas.microsoft.com/office/drawing/2014/main" val="2421956523"/>
                    </a:ext>
                  </a:extLst>
                </a:gridCol>
                <a:gridCol w="2319185">
                  <a:extLst>
                    <a:ext uri="{9D8B030D-6E8A-4147-A177-3AD203B41FA5}">
                      <a16:colId xmlns:a16="http://schemas.microsoft.com/office/drawing/2014/main" val="474592203"/>
                    </a:ext>
                  </a:extLst>
                </a:gridCol>
              </a:tblGrid>
              <a:tr h="230132">
                <a:tc>
                  <a:txBody>
                    <a:bodyPr/>
                    <a:lstStyle/>
                    <a:p>
                      <a:pPr algn="ctr" latinLnBrk="1"/>
                      <a:r>
                        <a:rPr lang="en-US" altLang="ko-KR" sz="1100" dirty="0"/>
                        <a:t>0</a:t>
                      </a:r>
                      <a:endParaRPr lang="ko-KR" altLang="en-US" sz="1100" dirty="0"/>
                    </a:p>
                  </a:txBody>
                  <a:tcPr anchor="ctr">
                    <a:solidFill>
                      <a:schemeClr val="bg1">
                        <a:lumMod val="95000"/>
                      </a:schemeClr>
                    </a:solidFill>
                  </a:tcPr>
                </a:tc>
                <a:tc>
                  <a:txBody>
                    <a:bodyPr/>
                    <a:lstStyle/>
                    <a:p>
                      <a:pPr algn="ctr" latinLnBrk="1"/>
                      <a:r>
                        <a:rPr lang="en-US" altLang="ko-KR" sz="1100" dirty="0"/>
                        <a:t>Size = 4</a:t>
                      </a:r>
                      <a:endParaRPr lang="ko-KR" altLang="en-US" sz="1100" dirty="0"/>
                    </a:p>
                  </a:txBody>
                  <a:tcPr anchor="ctr">
                    <a:solidFill>
                      <a:schemeClr val="bg1">
                        <a:lumMod val="95000"/>
                      </a:schemeClr>
                    </a:solidFill>
                  </a:tcPr>
                </a:tc>
                <a:extLst>
                  <a:ext uri="{0D108BD9-81ED-4DB2-BD59-A6C34878D82A}">
                    <a16:rowId xmlns:a16="http://schemas.microsoft.com/office/drawing/2014/main" val="1244482258"/>
                  </a:ext>
                </a:extLst>
              </a:tr>
              <a:tr h="230132">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dirty="0"/>
                        <a:t>0</a:t>
                      </a:r>
                      <a:endParaRPr lang="ko-KR" altLang="en-US" sz="1100" dirty="0"/>
                    </a:p>
                  </a:txBody>
                  <a:tcPr anchor="ctr">
                    <a:solidFill>
                      <a:schemeClr val="bg1">
                        <a:lumMod val="95000"/>
                      </a:schemeClr>
                    </a:solidFill>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dirty="0"/>
                        <a:t>Size = 4096</a:t>
                      </a:r>
                      <a:endParaRPr lang="ko-KR" altLang="en-US" sz="1100" dirty="0"/>
                    </a:p>
                  </a:txBody>
                  <a:tcPr anchor="ctr">
                    <a:solidFill>
                      <a:schemeClr val="bg1">
                        <a:lumMod val="95000"/>
                      </a:schemeClr>
                    </a:solidFill>
                  </a:tcPr>
                </a:tc>
                <a:extLst>
                  <a:ext uri="{0D108BD9-81ED-4DB2-BD59-A6C34878D82A}">
                    <a16:rowId xmlns:a16="http://schemas.microsoft.com/office/drawing/2014/main" val="2571133332"/>
                  </a:ext>
                </a:extLst>
              </a:tr>
              <a:tr h="230132">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dirty="0"/>
                        <a:t>0</a:t>
                      </a:r>
                      <a:endParaRPr lang="ko-KR" altLang="en-US" sz="1100" dirty="0"/>
                    </a:p>
                  </a:txBody>
                  <a:tcPr anchor="ctr">
                    <a:solidFill>
                      <a:schemeClr val="bg1">
                        <a:lumMod val="95000"/>
                      </a:schemeClr>
                    </a:solidFill>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dirty="0"/>
                        <a:t>Size = 4096</a:t>
                      </a:r>
                      <a:endParaRPr lang="ko-KR" altLang="en-US" sz="1100" dirty="0"/>
                    </a:p>
                  </a:txBody>
                  <a:tcPr anchor="ctr">
                    <a:solidFill>
                      <a:schemeClr val="bg1">
                        <a:lumMod val="95000"/>
                      </a:schemeClr>
                    </a:solidFill>
                  </a:tcPr>
                </a:tc>
                <a:extLst>
                  <a:ext uri="{0D108BD9-81ED-4DB2-BD59-A6C34878D82A}">
                    <a16:rowId xmlns:a16="http://schemas.microsoft.com/office/drawing/2014/main" val="1661556233"/>
                  </a:ext>
                </a:extLst>
              </a:tr>
            </a:tbl>
          </a:graphicData>
        </a:graphic>
      </p:graphicFrame>
      <p:graphicFrame>
        <p:nvGraphicFramePr>
          <p:cNvPr id="13" name="표 12"/>
          <p:cNvGraphicFramePr>
            <a:graphicFrameLocks noGrp="1"/>
          </p:cNvGraphicFramePr>
          <p:nvPr>
            <p:extLst>
              <p:ext uri="{D42A27DB-BD31-4B8C-83A1-F6EECF244321}">
                <p14:modId xmlns:p14="http://schemas.microsoft.com/office/powerpoint/2010/main" val="3598543925"/>
              </p:ext>
            </p:extLst>
          </p:nvPr>
        </p:nvGraphicFramePr>
        <p:xfrm>
          <a:off x="5554386" y="2347381"/>
          <a:ext cx="2662788" cy="777240"/>
        </p:xfrm>
        <a:graphic>
          <a:graphicData uri="http://schemas.openxmlformats.org/drawingml/2006/table">
            <a:tbl>
              <a:tblPr firstRow="1" bandRow="1">
                <a:tableStyleId>{5940675A-B579-460E-94D1-54222C63F5DA}</a:tableStyleId>
              </a:tblPr>
              <a:tblGrid>
                <a:gridCol w="343603">
                  <a:extLst>
                    <a:ext uri="{9D8B030D-6E8A-4147-A177-3AD203B41FA5}">
                      <a16:colId xmlns:a16="http://schemas.microsoft.com/office/drawing/2014/main" val="2421956523"/>
                    </a:ext>
                  </a:extLst>
                </a:gridCol>
                <a:gridCol w="2319185">
                  <a:extLst>
                    <a:ext uri="{9D8B030D-6E8A-4147-A177-3AD203B41FA5}">
                      <a16:colId xmlns:a16="http://schemas.microsoft.com/office/drawing/2014/main" val="474592203"/>
                    </a:ext>
                  </a:extLst>
                </a:gridCol>
              </a:tblGrid>
              <a:tr h="230132">
                <a:tc>
                  <a:txBody>
                    <a:bodyPr/>
                    <a:lstStyle/>
                    <a:p>
                      <a:pPr algn="ctr" latinLnBrk="1"/>
                      <a:r>
                        <a:rPr lang="en-US" altLang="ko-KR" sz="1100" dirty="0"/>
                        <a:t>0</a:t>
                      </a:r>
                      <a:endParaRPr lang="ko-KR" altLang="en-US" sz="1100" dirty="0"/>
                    </a:p>
                  </a:txBody>
                  <a:tcPr anchor="ctr">
                    <a:solidFill>
                      <a:schemeClr val="bg1">
                        <a:lumMod val="95000"/>
                      </a:schemeClr>
                    </a:solidFill>
                  </a:tcPr>
                </a:tc>
                <a:tc>
                  <a:txBody>
                    <a:bodyPr/>
                    <a:lstStyle/>
                    <a:p>
                      <a:pPr algn="ctr" latinLnBrk="1"/>
                      <a:r>
                        <a:rPr lang="en-US" altLang="ko-KR" sz="1100" dirty="0"/>
                        <a:t>Size = 4</a:t>
                      </a:r>
                      <a:endParaRPr lang="ko-KR" altLang="en-US" sz="1100" dirty="0"/>
                    </a:p>
                  </a:txBody>
                  <a:tcPr anchor="ctr">
                    <a:solidFill>
                      <a:schemeClr val="bg1">
                        <a:lumMod val="95000"/>
                      </a:schemeClr>
                    </a:solidFill>
                  </a:tcPr>
                </a:tc>
                <a:extLst>
                  <a:ext uri="{0D108BD9-81ED-4DB2-BD59-A6C34878D82A}">
                    <a16:rowId xmlns:a16="http://schemas.microsoft.com/office/drawing/2014/main" val="1244482258"/>
                  </a:ext>
                </a:extLst>
              </a:tr>
              <a:tr h="230132">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dirty="0"/>
                        <a:t>0</a:t>
                      </a:r>
                      <a:endParaRPr lang="ko-KR" altLang="en-US" sz="1100" dirty="0"/>
                    </a:p>
                  </a:txBody>
                  <a:tcPr anchor="ctr">
                    <a:solidFill>
                      <a:schemeClr val="bg1">
                        <a:lumMod val="95000"/>
                      </a:schemeClr>
                    </a:solidFill>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dirty="0"/>
                        <a:t>Size = 4096</a:t>
                      </a:r>
                      <a:endParaRPr lang="ko-KR" altLang="en-US" sz="1100" dirty="0"/>
                    </a:p>
                  </a:txBody>
                  <a:tcPr anchor="ctr">
                    <a:solidFill>
                      <a:schemeClr val="bg1">
                        <a:lumMod val="95000"/>
                      </a:schemeClr>
                    </a:solidFill>
                  </a:tcPr>
                </a:tc>
                <a:extLst>
                  <a:ext uri="{0D108BD9-81ED-4DB2-BD59-A6C34878D82A}">
                    <a16:rowId xmlns:a16="http://schemas.microsoft.com/office/drawing/2014/main" val="2571133332"/>
                  </a:ext>
                </a:extLst>
              </a:tr>
              <a:tr h="230132">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dirty="0"/>
                        <a:t>0</a:t>
                      </a:r>
                      <a:endParaRPr lang="ko-KR" altLang="en-US" sz="1100" dirty="0"/>
                    </a:p>
                  </a:txBody>
                  <a:tcPr anchor="ctr">
                    <a:solidFill>
                      <a:schemeClr val="bg1">
                        <a:lumMod val="95000"/>
                      </a:schemeClr>
                    </a:solidFill>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dirty="0"/>
                        <a:t>Size = 4096</a:t>
                      </a:r>
                      <a:endParaRPr lang="ko-KR" altLang="en-US" sz="1100" dirty="0"/>
                    </a:p>
                  </a:txBody>
                  <a:tcPr anchor="ctr">
                    <a:solidFill>
                      <a:schemeClr val="bg1">
                        <a:lumMod val="95000"/>
                      </a:schemeClr>
                    </a:solidFill>
                  </a:tcPr>
                </a:tc>
                <a:extLst>
                  <a:ext uri="{0D108BD9-81ED-4DB2-BD59-A6C34878D82A}">
                    <a16:rowId xmlns:a16="http://schemas.microsoft.com/office/drawing/2014/main" val="1661556233"/>
                  </a:ext>
                </a:extLst>
              </a:tr>
            </a:tbl>
          </a:graphicData>
        </a:graphic>
      </p:graphicFrame>
    </p:spTree>
    <p:extLst>
      <p:ext uri="{BB962C8B-B14F-4D97-AF65-F5344CB8AC3E}">
        <p14:creationId xmlns:p14="http://schemas.microsoft.com/office/powerpoint/2010/main" val="4141774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p:cNvSpPr>
            <a:spLocks noGrp="1"/>
          </p:cNvSpPr>
          <p:nvPr>
            <p:ph type="title"/>
          </p:nvPr>
        </p:nvSpPr>
        <p:spPr/>
        <p:txBody>
          <a:bodyPr/>
          <a:lstStyle/>
          <a:p>
            <a:r>
              <a:rPr lang="en-US" altLang="ko-KR" dirty="0"/>
              <a:t>Compiler: Code Generation</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18</a:t>
            </a:fld>
            <a:endParaRPr lang="sk-SK" dirty="0"/>
          </a:p>
        </p:txBody>
      </p:sp>
      <p:sp>
        <p:nvSpPr>
          <p:cNvPr id="9" name="텍스트 개체 틀 8"/>
          <p:cNvSpPr>
            <a:spLocks noGrp="1"/>
          </p:cNvSpPr>
          <p:nvPr>
            <p:ph type="body" sz="quarter" idx="12"/>
          </p:nvPr>
        </p:nvSpPr>
        <p:spPr/>
        <p:txBody>
          <a:bodyPr/>
          <a:lstStyle/>
          <a:p>
            <a:r>
              <a:rPr lang="en-US" altLang="ko-KR" dirty="0"/>
              <a:t>Memory Management</a:t>
            </a:r>
            <a:endParaRPr lang="ko-KR" altLang="en-US" dirty="0"/>
          </a:p>
        </p:txBody>
      </p:sp>
      <p:sp>
        <p:nvSpPr>
          <p:cNvPr id="7" name="TextBox 6"/>
          <p:cNvSpPr txBox="1"/>
          <p:nvPr/>
        </p:nvSpPr>
        <p:spPr>
          <a:xfrm>
            <a:off x="326581" y="1555395"/>
            <a:ext cx="3461639" cy="4764937"/>
          </a:xfrm>
          <a:prstGeom prst="rect">
            <a:avLst/>
          </a:prstGeom>
          <a:solidFill>
            <a:schemeClr val="bg1">
              <a:lumMod val="95000"/>
            </a:schemeClr>
          </a:solidFill>
        </p:spPr>
        <p:txBody>
          <a:bodyPr wrap="none" rtlCol="0" anchor="ctr">
            <a:noAutofit/>
          </a:bodyPr>
          <a:lstStyle/>
          <a:p>
            <a:pPr>
              <a:tabLst>
                <a:tab pos="182563" algn="l"/>
                <a:tab pos="357188" algn="l"/>
              </a:tabLst>
            </a:pPr>
            <a:r>
              <a:rPr lang="en-US" altLang="ko-KR" sz="1400" b="1" dirty="0"/>
              <a:t>class Object {</a:t>
            </a:r>
          </a:p>
          <a:p>
            <a:pPr>
              <a:tabLst>
                <a:tab pos="182563" algn="l"/>
                <a:tab pos="357188" algn="l"/>
              </a:tabLst>
            </a:pPr>
            <a:r>
              <a:rPr lang="en-US" altLang="ko-KR" sz="1400" b="1" dirty="0"/>
              <a:t>	private</a:t>
            </a:r>
            <a:r>
              <a:rPr lang="en-US" altLang="ko-KR" sz="1400" b="1" dirty="0">
                <a:solidFill>
                  <a:srgbClr val="FF0000"/>
                </a:solidFill>
              </a:rPr>
              <a:t> </a:t>
            </a:r>
            <a:r>
              <a:rPr lang="en-US" altLang="ko-KR" sz="1400" b="1" dirty="0" err="1">
                <a:solidFill>
                  <a:srgbClr val="FF0000"/>
                </a:solidFill>
              </a:rPr>
              <a:t>int</a:t>
            </a:r>
            <a:r>
              <a:rPr lang="en-US" altLang="ko-KR" sz="1400" b="1" dirty="0">
                <a:solidFill>
                  <a:srgbClr val="FF0000"/>
                </a:solidFill>
              </a:rPr>
              <a:t> value;  // heap</a:t>
            </a:r>
          </a:p>
          <a:p>
            <a:pPr>
              <a:tabLst>
                <a:tab pos="182563" algn="l"/>
                <a:tab pos="357188" algn="l"/>
              </a:tabLst>
            </a:pPr>
            <a:r>
              <a:rPr lang="en-US" altLang="ko-KR" sz="1400" b="1" dirty="0"/>
              <a:t>	public </a:t>
            </a:r>
            <a:r>
              <a:rPr lang="en-US" altLang="ko-KR" sz="1400" b="1" dirty="0" err="1"/>
              <a:t>int</a:t>
            </a:r>
            <a:r>
              <a:rPr lang="en-US" altLang="ko-KR" sz="1400" b="1" dirty="0"/>
              <a:t> </a:t>
            </a:r>
            <a:r>
              <a:rPr lang="en-US" altLang="ko-KR" sz="1400" b="1" dirty="0" err="1"/>
              <a:t>getValue</a:t>
            </a:r>
            <a:r>
              <a:rPr lang="en-US" altLang="ko-KR" sz="1400" b="1" dirty="0"/>
              <a:t>() {</a:t>
            </a:r>
          </a:p>
          <a:p>
            <a:pPr>
              <a:tabLst>
                <a:tab pos="182563" algn="l"/>
                <a:tab pos="357188" algn="l"/>
              </a:tabLst>
            </a:pPr>
            <a:r>
              <a:rPr lang="en-US" altLang="ko-KR" sz="1400" b="1" dirty="0"/>
              <a:t>		return </a:t>
            </a:r>
            <a:r>
              <a:rPr lang="en-US" altLang="ko-KR" sz="1400" b="1" dirty="0" err="1"/>
              <a:t>this.value</a:t>
            </a:r>
            <a:r>
              <a:rPr lang="en-US" altLang="ko-KR" sz="1400" b="1" dirty="0"/>
              <a:t>;</a:t>
            </a:r>
          </a:p>
          <a:p>
            <a:pPr>
              <a:tabLst>
                <a:tab pos="182563" algn="l"/>
                <a:tab pos="357188" algn="l"/>
              </a:tabLst>
            </a:pPr>
            <a:r>
              <a:rPr lang="en-US" altLang="ko-KR" sz="1400" b="1" dirty="0"/>
              <a:t>	}</a:t>
            </a:r>
          </a:p>
          <a:p>
            <a:pPr>
              <a:tabLst>
                <a:tab pos="182563" algn="l"/>
                <a:tab pos="357188" algn="l"/>
              </a:tabLst>
            </a:pPr>
            <a:r>
              <a:rPr lang="en-US" altLang="ko-KR" sz="1400" b="1" dirty="0"/>
              <a:t>	public void assign(</a:t>
            </a:r>
            <a:r>
              <a:rPr lang="en-US" altLang="ko-KR" sz="1400" b="1" dirty="0" err="1"/>
              <a:t>int</a:t>
            </a:r>
            <a:r>
              <a:rPr lang="en-US" altLang="ko-KR" sz="1400" b="1" dirty="0"/>
              <a:t> x) {</a:t>
            </a:r>
          </a:p>
          <a:p>
            <a:pPr>
              <a:tabLst>
                <a:tab pos="182563" algn="l"/>
                <a:tab pos="357188" algn="l"/>
              </a:tabLst>
            </a:pPr>
            <a:r>
              <a:rPr lang="en-US" altLang="ko-KR" sz="1400" b="1" dirty="0"/>
              <a:t>		</a:t>
            </a:r>
            <a:r>
              <a:rPr lang="en-US" altLang="ko-KR" sz="1400" b="1" dirty="0" err="1"/>
              <a:t>this.value</a:t>
            </a:r>
            <a:r>
              <a:rPr lang="en-US" altLang="ko-KR" sz="1400" b="1" dirty="0"/>
              <a:t> = x; </a:t>
            </a:r>
          </a:p>
          <a:p>
            <a:pPr>
              <a:tabLst>
                <a:tab pos="182563" algn="l"/>
                <a:tab pos="357188" algn="l"/>
              </a:tabLst>
            </a:pPr>
            <a:r>
              <a:rPr lang="en-US" altLang="ko-KR" sz="1400" b="1" dirty="0"/>
              <a:t>	}</a:t>
            </a:r>
          </a:p>
          <a:p>
            <a:pPr>
              <a:tabLst>
                <a:tab pos="182563" algn="l"/>
                <a:tab pos="357188" algn="l"/>
              </a:tabLst>
            </a:pPr>
            <a:r>
              <a:rPr lang="en-US" altLang="ko-KR" sz="1400" b="1" dirty="0"/>
              <a:t>	public </a:t>
            </a:r>
            <a:r>
              <a:rPr lang="en-US" altLang="ko-KR" sz="1400" b="1" dirty="0" err="1"/>
              <a:t>int</a:t>
            </a:r>
            <a:r>
              <a:rPr lang="en-US" altLang="ko-KR" sz="1400" b="1" dirty="0"/>
              <a:t> add(</a:t>
            </a:r>
            <a:r>
              <a:rPr lang="en-US" altLang="ko-KR" sz="1400" b="1" dirty="0" err="1"/>
              <a:t>int</a:t>
            </a:r>
            <a:r>
              <a:rPr lang="en-US" altLang="ko-KR" sz="1400" b="1" dirty="0"/>
              <a:t> x) {</a:t>
            </a:r>
          </a:p>
          <a:p>
            <a:pPr>
              <a:tabLst>
                <a:tab pos="182563" algn="l"/>
                <a:tab pos="357188" algn="l"/>
              </a:tabLst>
            </a:pPr>
            <a:r>
              <a:rPr lang="en-US" altLang="ko-KR" sz="1400" b="1" dirty="0"/>
              <a:t>		</a:t>
            </a:r>
            <a:r>
              <a:rPr lang="en-US" altLang="ko-KR" sz="1400" b="1" dirty="0" err="1">
                <a:solidFill>
                  <a:srgbClr val="FF0000"/>
                </a:solidFill>
              </a:rPr>
              <a:t>int</a:t>
            </a:r>
            <a:r>
              <a:rPr lang="en-US" altLang="ko-KR" sz="1400" b="1" dirty="0">
                <a:solidFill>
                  <a:srgbClr val="FF0000"/>
                </a:solidFill>
              </a:rPr>
              <a:t> result;  // stack</a:t>
            </a:r>
          </a:p>
          <a:p>
            <a:pPr>
              <a:tabLst>
                <a:tab pos="182563" algn="l"/>
                <a:tab pos="357188" algn="l"/>
              </a:tabLst>
            </a:pPr>
            <a:r>
              <a:rPr lang="en-US" altLang="ko-KR" sz="1400" b="1" dirty="0"/>
              <a:t>		result = </a:t>
            </a:r>
            <a:r>
              <a:rPr lang="en-US" altLang="ko-KR" sz="1400" b="1" dirty="0" err="1"/>
              <a:t>this.value</a:t>
            </a:r>
            <a:r>
              <a:rPr lang="en-US" altLang="ko-KR" sz="1400" b="1" dirty="0"/>
              <a:t> + x;</a:t>
            </a:r>
          </a:p>
          <a:p>
            <a:pPr>
              <a:tabLst>
                <a:tab pos="182563" algn="l"/>
                <a:tab pos="357188" algn="l"/>
              </a:tabLst>
            </a:pPr>
            <a:r>
              <a:rPr lang="en-US" altLang="ko-KR" sz="1400" b="1" dirty="0"/>
              <a:t>		return result;</a:t>
            </a:r>
          </a:p>
          <a:p>
            <a:pPr>
              <a:tabLst>
                <a:tab pos="182563" algn="l"/>
                <a:tab pos="357188" algn="l"/>
              </a:tabLst>
            </a:pPr>
            <a:r>
              <a:rPr lang="en-US" altLang="ko-KR" sz="1400" b="1" dirty="0"/>
              <a:t>	}</a:t>
            </a:r>
          </a:p>
          <a:p>
            <a:pPr>
              <a:tabLst>
                <a:tab pos="182563" algn="l"/>
                <a:tab pos="357188" algn="l"/>
              </a:tabLst>
            </a:pPr>
            <a:r>
              <a:rPr lang="en-US" altLang="ko-KR" sz="1400" b="1" dirty="0"/>
              <a:t>	</a:t>
            </a:r>
          </a:p>
          <a:p>
            <a:pPr>
              <a:tabLst>
                <a:tab pos="182563" algn="l"/>
                <a:tab pos="357188" algn="l"/>
              </a:tabLst>
            </a:pPr>
            <a:r>
              <a:rPr lang="en-US" altLang="ko-KR" sz="1400" b="1" dirty="0" err="1"/>
              <a:t>int</a:t>
            </a:r>
            <a:r>
              <a:rPr lang="en-US" altLang="ko-KR" sz="1400" b="1" dirty="0"/>
              <a:t> main() {</a:t>
            </a:r>
          </a:p>
          <a:p>
            <a:pPr>
              <a:tabLst>
                <a:tab pos="182563" algn="l"/>
                <a:tab pos="357188" algn="l"/>
                <a:tab pos="1071563" algn="l"/>
                <a:tab pos="1255713" algn="l"/>
              </a:tabLst>
            </a:pPr>
            <a:r>
              <a:rPr lang="en-US" altLang="ko-KR" sz="1400" b="1" dirty="0"/>
              <a:t>	</a:t>
            </a:r>
            <a:r>
              <a:rPr lang="en-US" altLang="ko-KR" sz="1400" b="1" dirty="0">
                <a:solidFill>
                  <a:srgbClr val="FF0000"/>
                </a:solidFill>
              </a:rPr>
              <a:t>Object n; // data</a:t>
            </a:r>
          </a:p>
          <a:p>
            <a:pPr>
              <a:tabLst>
                <a:tab pos="182563" algn="l"/>
                <a:tab pos="357188" algn="l"/>
                <a:tab pos="1071563" algn="l"/>
                <a:tab pos="1255713" algn="l"/>
              </a:tabLst>
            </a:pPr>
            <a:r>
              <a:rPr lang="en-US" altLang="ko-KR" sz="1400" b="1" dirty="0"/>
              <a:t>	n = new Object();</a:t>
            </a:r>
          </a:p>
          <a:p>
            <a:pPr>
              <a:tabLst>
                <a:tab pos="182563" algn="l"/>
                <a:tab pos="357188" algn="l"/>
                <a:tab pos="1071563" algn="l"/>
                <a:tab pos="1255713" algn="l"/>
              </a:tabLst>
            </a:pPr>
            <a:r>
              <a:rPr lang="en-US" altLang="ko-KR" sz="1400" b="1" dirty="0"/>
              <a:t>	</a:t>
            </a:r>
            <a:r>
              <a:rPr lang="en-US" altLang="ko-KR" sz="1400" b="1" dirty="0" err="1"/>
              <a:t>n.assign</a:t>
            </a:r>
            <a:r>
              <a:rPr lang="en-US" altLang="ko-KR" sz="1400" b="1" dirty="0"/>
              <a:t>(5); 	// n = 5;</a:t>
            </a:r>
          </a:p>
          <a:p>
            <a:pPr>
              <a:tabLst>
                <a:tab pos="182563" algn="l"/>
                <a:tab pos="357188" algn="l"/>
                <a:tab pos="1071563" algn="l"/>
                <a:tab pos="1255713" algn="l"/>
              </a:tabLst>
            </a:pPr>
            <a:r>
              <a:rPr lang="en-US" altLang="ko-KR" sz="1400" b="1" dirty="0"/>
              <a:t>	</a:t>
            </a:r>
            <a:r>
              <a:rPr lang="en-US" altLang="ko-KR" sz="1400" b="1" dirty="0" err="1"/>
              <a:t>n.add</a:t>
            </a:r>
            <a:r>
              <a:rPr lang="en-US" altLang="ko-KR" sz="1400" b="1" dirty="0"/>
              <a:t>(3);		// n = n + 3;</a:t>
            </a:r>
          </a:p>
          <a:p>
            <a:pPr>
              <a:tabLst>
                <a:tab pos="182563" algn="l"/>
                <a:tab pos="357188" algn="l"/>
                <a:tab pos="1071563" algn="l"/>
                <a:tab pos="1255713" algn="l"/>
              </a:tabLst>
            </a:pPr>
            <a:r>
              <a:rPr lang="en-US" altLang="ko-KR" sz="1400" b="1" dirty="0"/>
              <a:t>	</a:t>
            </a:r>
            <a:r>
              <a:rPr lang="en-US" altLang="ko-KR" sz="1400" b="1" dirty="0" err="1"/>
              <a:t>System.out.println</a:t>
            </a:r>
            <a:r>
              <a:rPr lang="en-US" altLang="ko-KR" sz="1400" b="1" dirty="0"/>
              <a:t>(</a:t>
            </a:r>
            <a:r>
              <a:rPr lang="en-US" altLang="ko-KR" sz="1400" b="1" dirty="0" err="1"/>
              <a:t>n.getValue</a:t>
            </a:r>
            <a:r>
              <a:rPr lang="en-US" altLang="ko-KR" sz="1400" b="1" dirty="0"/>
              <a:t>());</a:t>
            </a:r>
          </a:p>
          <a:p>
            <a:pPr>
              <a:tabLst>
                <a:tab pos="182563" algn="l"/>
                <a:tab pos="357188" algn="l"/>
              </a:tabLst>
            </a:pPr>
            <a:r>
              <a:rPr lang="en-US" altLang="ko-KR" sz="1400" b="1" dirty="0"/>
              <a:t>}</a:t>
            </a:r>
            <a:endParaRPr lang="ko-KR" altLang="en-US" sz="1400" b="1" dirty="0"/>
          </a:p>
        </p:txBody>
      </p:sp>
      <p:graphicFrame>
        <p:nvGraphicFramePr>
          <p:cNvPr id="23" name="표 22"/>
          <p:cNvGraphicFramePr>
            <a:graphicFrameLocks noGrp="1"/>
          </p:cNvGraphicFramePr>
          <p:nvPr>
            <p:extLst>
              <p:ext uri="{D42A27DB-BD31-4B8C-83A1-F6EECF244321}">
                <p14:modId xmlns:p14="http://schemas.microsoft.com/office/powerpoint/2010/main" val="28499881"/>
              </p:ext>
            </p:extLst>
          </p:nvPr>
        </p:nvGraphicFramePr>
        <p:xfrm>
          <a:off x="3863959" y="2440208"/>
          <a:ext cx="5645801" cy="4057278"/>
        </p:xfrm>
        <a:graphic>
          <a:graphicData uri="http://schemas.openxmlformats.org/drawingml/2006/table">
            <a:tbl>
              <a:tblPr firstRow="1" bandRow="1">
                <a:tableStyleId>{5940675A-B579-460E-94D1-54222C63F5DA}</a:tableStyleId>
              </a:tblPr>
              <a:tblGrid>
                <a:gridCol w="1779597">
                  <a:extLst>
                    <a:ext uri="{9D8B030D-6E8A-4147-A177-3AD203B41FA5}">
                      <a16:colId xmlns:a16="http://schemas.microsoft.com/office/drawing/2014/main" val="474592203"/>
                    </a:ext>
                  </a:extLst>
                </a:gridCol>
                <a:gridCol w="358520">
                  <a:extLst>
                    <a:ext uri="{9D8B030D-6E8A-4147-A177-3AD203B41FA5}">
                      <a16:colId xmlns:a16="http://schemas.microsoft.com/office/drawing/2014/main" val="1451613527"/>
                    </a:ext>
                  </a:extLst>
                </a:gridCol>
                <a:gridCol w="2319025">
                  <a:extLst>
                    <a:ext uri="{9D8B030D-6E8A-4147-A177-3AD203B41FA5}">
                      <a16:colId xmlns:a16="http://schemas.microsoft.com/office/drawing/2014/main" val="1790839901"/>
                    </a:ext>
                  </a:extLst>
                </a:gridCol>
                <a:gridCol w="1188659">
                  <a:extLst>
                    <a:ext uri="{9D8B030D-6E8A-4147-A177-3AD203B41FA5}">
                      <a16:colId xmlns:a16="http://schemas.microsoft.com/office/drawing/2014/main" val="759423901"/>
                    </a:ext>
                  </a:extLst>
                </a:gridCol>
              </a:tblGrid>
              <a:tr h="240165">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1" dirty="0"/>
                        <a:t>Source</a:t>
                      </a:r>
                      <a:endParaRPr lang="ko-KR" altLang="en-US" sz="1100" dirty="0"/>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gridSpan="3">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b="1" dirty="0"/>
                        <a:t>Compiled</a:t>
                      </a:r>
                      <a:endParaRPr lang="ko-KR" altLang="en-US" sz="110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hMerge="1">
                  <a:txBody>
                    <a:bodyPr/>
                    <a:lstStyle/>
                    <a:p>
                      <a:pPr algn="l" latinLnBrk="1"/>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l" latinLnBrk="1"/>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50122168"/>
                  </a:ext>
                </a:extLst>
              </a:tr>
              <a:tr h="240165">
                <a:tc>
                  <a:txBody>
                    <a:bodyPr/>
                    <a:lstStyle/>
                    <a:p>
                      <a:pPr algn="l" latinLnBrk="1"/>
                      <a:r>
                        <a:rPr lang="en-US" altLang="ko-KR" sz="1100" b="0" dirty="0"/>
                        <a:t>Int </a:t>
                      </a:r>
                      <a:r>
                        <a:rPr lang="en-US" altLang="ko-KR" sz="1100" b="0" dirty="0" err="1"/>
                        <a:t>getValue</a:t>
                      </a:r>
                      <a:r>
                        <a:rPr lang="en-US" altLang="ko-KR" sz="1100" b="0" dirty="0"/>
                        <a:t>()</a:t>
                      </a:r>
                      <a:endParaRPr lang="ko-KR" altLang="en-US" sz="1100" b="0" dirty="0"/>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100" b="0" dirty="0"/>
                        <a:t>0</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100" b="0" dirty="0"/>
                        <a:t>Heap.this.0</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3526361"/>
                  </a:ext>
                </a:extLst>
              </a:tr>
              <a:tr h="525936">
                <a:tc>
                  <a:txBody>
                    <a:bodyPr/>
                    <a:lstStyle/>
                    <a:p>
                      <a:pPr algn="l" latinLnBrk="1"/>
                      <a:r>
                        <a:rPr lang="en-US" altLang="ko-KR" sz="1100" b="0" dirty="0"/>
                        <a:t>Int add</a:t>
                      </a:r>
                      <a:endParaRPr lang="ko-KR" altLang="en-US" sz="1100" b="0" dirty="0"/>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100" b="0" dirty="0"/>
                        <a:t>1</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100" b="0" dirty="0" err="1"/>
                        <a:t>stack.new</a:t>
                      </a:r>
                      <a:r>
                        <a:rPr lang="en-US" altLang="ko-KR" sz="1100" b="0" dirty="0"/>
                        <a:t>(size</a:t>
                      </a:r>
                      <a:r>
                        <a:rPr lang="en-US" altLang="ko-KR" sz="1100" b="0" baseline="0" dirty="0"/>
                        <a:t> of </a:t>
                      </a:r>
                      <a:r>
                        <a:rPr lang="en-US" altLang="ko-KR" sz="1100" b="0" baseline="0" dirty="0" err="1"/>
                        <a:t>int</a:t>
                      </a:r>
                      <a:r>
                        <a:rPr lang="en-US" altLang="ko-KR" sz="1100" b="0" baseline="0" dirty="0"/>
                        <a:t>) // Stack</a:t>
                      </a:r>
                      <a:r>
                        <a:rPr lang="en-US" altLang="ko-KR" sz="1100" b="0" dirty="0"/>
                        <a:t>.0</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100" b="0" dirty="0"/>
                        <a:t>Activation</a:t>
                      </a:r>
                      <a:r>
                        <a:rPr lang="en-US" altLang="ko-KR" sz="1100" b="0" baseline="0" dirty="0"/>
                        <a:t> record</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51254347"/>
                  </a:ext>
                </a:extLst>
              </a:tr>
              <a:tr h="216008">
                <a:tc>
                  <a:txBody>
                    <a:bodyPr/>
                    <a:lstStyle/>
                    <a:p>
                      <a:pPr latinLnBrk="1"/>
                      <a:endParaRPr lang="ko-KR" altLang="en-US" dirty="0"/>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100" b="0" dirty="0"/>
                        <a:t>2</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100" b="0" baseline="0" dirty="0"/>
                        <a:t>Stack</a:t>
                      </a:r>
                      <a:r>
                        <a:rPr lang="en-US" altLang="ko-KR" sz="1100" b="0" dirty="0"/>
                        <a:t>.0</a:t>
                      </a:r>
                      <a:r>
                        <a:rPr lang="en-US" altLang="ko-KR" sz="1100" b="0" baseline="0" dirty="0"/>
                        <a:t> </a:t>
                      </a:r>
                      <a:r>
                        <a:rPr lang="en-US" altLang="ko-KR" sz="1100" b="0" dirty="0"/>
                        <a:t>= 5</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100" b="0" dirty="0"/>
                        <a:t>x = 5</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1245263"/>
                  </a:ext>
                </a:extLst>
              </a:tr>
              <a:tr h="209872">
                <a:tc>
                  <a:txBody>
                    <a:bodyPr/>
                    <a:lstStyle/>
                    <a:p>
                      <a:pPr latinLnBrk="1"/>
                      <a:endParaRPr lang="ko-KR" altLang="en-US" dirty="0"/>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100" b="0" dirty="0"/>
                        <a:t>3</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100" b="0" dirty="0"/>
                        <a:t>Jump</a:t>
                      </a:r>
                      <a:r>
                        <a:rPr lang="en-US" altLang="ko-KR" sz="1100" b="0" baseline="0" dirty="0"/>
                        <a:t> to 1</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l" latinLnBrk="1"/>
                      <a:r>
                        <a:rPr lang="en-US" altLang="ko-KR" sz="1100" b="0" dirty="0"/>
                        <a:t>call</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2296811"/>
                  </a:ext>
                </a:extLst>
              </a:tr>
              <a:tr h="319317">
                <a:tc>
                  <a:txBody>
                    <a:bodyPr/>
                    <a:lstStyle/>
                    <a:p>
                      <a:pPr latinLnBrk="1"/>
                      <a:endParaRPr lang="ko-KR" altLang="en-US" dirty="0"/>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100" b="0" dirty="0"/>
                        <a:t>4</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100" b="0" dirty="0"/>
                        <a:t>Free stack</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latinLnBrk="1"/>
                      <a:endParaRPr lang="ko-KR" altLang="en-US"/>
                    </a:p>
                  </a:txBody>
                  <a:tcPr/>
                </a:tc>
                <a:extLst>
                  <a:ext uri="{0D108BD9-81ED-4DB2-BD59-A6C34878D82A}">
                    <a16:rowId xmlns:a16="http://schemas.microsoft.com/office/drawing/2014/main" val="2159438742"/>
                  </a:ext>
                </a:extLst>
              </a:tr>
              <a:tr h="319317">
                <a:tc rowSpan="6">
                  <a:txBody>
                    <a:bodyPr/>
                    <a:lstStyle/>
                    <a:p>
                      <a:pPr algn="l" latinLnBrk="1"/>
                      <a:r>
                        <a:rPr lang="en-US" altLang="ko-KR" sz="1100" b="0" dirty="0"/>
                        <a:t>Int main	</a:t>
                      </a:r>
                      <a:endParaRPr lang="ko-KR" altLang="en-US" sz="1100" b="0" dirty="0"/>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err="1"/>
                        <a:t>stack.new</a:t>
                      </a:r>
                      <a:r>
                        <a:rPr lang="en-US" altLang="ko-KR" sz="1100" b="0" dirty="0"/>
                        <a:t>(size</a:t>
                      </a:r>
                      <a:r>
                        <a:rPr lang="en-US" altLang="ko-KR" sz="1100" b="0" baseline="0" dirty="0"/>
                        <a:t> of </a:t>
                      </a:r>
                      <a:r>
                        <a:rPr lang="en-US" altLang="ko-KR" sz="1100" b="0" baseline="0" dirty="0" err="1"/>
                        <a:t>int</a:t>
                      </a:r>
                      <a:r>
                        <a:rPr lang="en-US" altLang="ko-KR" sz="1100" b="0" baseline="0" dirty="0"/>
                        <a:t>) // Stack</a:t>
                      </a:r>
                      <a:r>
                        <a:rPr lang="en-US" altLang="ko-KR" sz="1100" b="0" dirty="0"/>
                        <a:t>.0</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parameter</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3753290"/>
                  </a:ext>
                </a:extLst>
              </a:tr>
              <a:tr h="319317">
                <a:tc vMerge="1">
                  <a:txBody>
                    <a:bodyPr/>
                    <a:lstStyle/>
                    <a:p>
                      <a:pPr latinLnBrk="1"/>
                      <a:endParaRPr lang="ko-KR" altLang="en-US"/>
                    </a:p>
                  </a:txBody>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err="1"/>
                        <a:t>stack.new</a:t>
                      </a:r>
                      <a:r>
                        <a:rPr lang="en-US" altLang="ko-KR" sz="1100" b="0" dirty="0"/>
                        <a:t>(size</a:t>
                      </a:r>
                      <a:r>
                        <a:rPr lang="en-US" altLang="ko-KR" sz="1100" b="0" baseline="0" dirty="0"/>
                        <a:t> of </a:t>
                      </a:r>
                      <a:r>
                        <a:rPr lang="en-US" altLang="ko-KR" sz="1100" b="0" baseline="0" dirty="0" err="1"/>
                        <a:t>int</a:t>
                      </a:r>
                      <a:r>
                        <a:rPr lang="en-US" altLang="ko-KR" sz="1100" b="0" baseline="0" dirty="0"/>
                        <a:t>) // Stack</a:t>
                      </a:r>
                      <a:r>
                        <a:rPr lang="en-US" altLang="ko-KR" sz="1100" b="0" dirty="0"/>
                        <a:t>.4</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Return value</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21307375"/>
                  </a:ext>
                </a:extLst>
              </a:tr>
              <a:tr h="319317">
                <a:tc vMerge="1">
                  <a:txBody>
                    <a:bodyPr/>
                    <a:lstStyle/>
                    <a:p>
                      <a:pPr latinLnBrk="1"/>
                      <a:endParaRPr lang="ko-KR" altLang="en-US"/>
                    </a:p>
                  </a:txBody>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err="1"/>
                        <a:t>stack.new</a:t>
                      </a:r>
                      <a:r>
                        <a:rPr lang="en-US" altLang="ko-KR" sz="1100" b="0" dirty="0"/>
                        <a:t>(size</a:t>
                      </a:r>
                      <a:r>
                        <a:rPr lang="en-US" altLang="ko-KR" sz="1100" b="0" baseline="0" dirty="0"/>
                        <a:t> of </a:t>
                      </a:r>
                      <a:r>
                        <a:rPr lang="en-US" altLang="ko-KR" sz="1100" b="0" baseline="0" dirty="0" err="1"/>
                        <a:t>int</a:t>
                      </a:r>
                      <a:r>
                        <a:rPr lang="en-US" altLang="ko-KR" sz="1100" b="0" baseline="0" dirty="0"/>
                        <a:t>) // Stack</a:t>
                      </a:r>
                      <a:r>
                        <a:rPr lang="en-US" altLang="ko-KR" sz="1100" b="0" dirty="0"/>
                        <a:t>.8</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Local variable</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58616320"/>
                  </a:ext>
                </a:extLst>
              </a:tr>
              <a:tr h="319317">
                <a:tc vMerge="1">
                  <a:txBody>
                    <a:bodyPr/>
                    <a:lstStyle/>
                    <a:p>
                      <a:pPr latinLnBrk="1"/>
                      <a:endParaRPr lang="ko-KR" altLang="en-US"/>
                    </a:p>
                  </a:txBody>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baseline="0" dirty="0"/>
                        <a:t>Stack</a:t>
                      </a:r>
                      <a:r>
                        <a:rPr lang="en-US" altLang="ko-KR" sz="1100" b="0" dirty="0"/>
                        <a:t>.0</a:t>
                      </a:r>
                      <a:r>
                        <a:rPr lang="en-US" altLang="ko-KR" sz="1100" b="0" baseline="0" dirty="0"/>
                        <a:t> </a:t>
                      </a:r>
                      <a:r>
                        <a:rPr lang="en-US" altLang="ko-KR" sz="1100" b="0" dirty="0"/>
                        <a:t>= 3</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x= 3</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67736123"/>
                  </a:ext>
                </a:extLst>
              </a:tr>
              <a:tr h="319317">
                <a:tc vMerge="1">
                  <a:txBody>
                    <a:bodyPr/>
                    <a:lstStyle/>
                    <a:p>
                      <a:pPr latinLnBrk="1"/>
                      <a:endParaRPr lang="ko-KR" altLang="en-US"/>
                    </a:p>
                  </a:txBody>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Jump</a:t>
                      </a:r>
                      <a:r>
                        <a:rPr lang="en-US" altLang="ko-KR" sz="1100" b="0" baseline="0" dirty="0"/>
                        <a:t> to 2</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call</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66741854"/>
                  </a:ext>
                </a:extLst>
              </a:tr>
              <a:tr h="319317">
                <a:tc vMerge="1">
                  <a:txBody>
                    <a:bodyPr/>
                    <a:lstStyle/>
                    <a:p>
                      <a:pPr latinLnBrk="1"/>
                      <a:endParaRPr lang="ko-KR" altLang="en-US"/>
                    </a:p>
                  </a:txBody>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free stack</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latinLnBrk="1"/>
                      <a:endParaRPr lang="ko-KR" altLang="en-US"/>
                    </a:p>
                  </a:txBody>
                  <a:tcPr/>
                </a:tc>
                <a:extLst>
                  <a:ext uri="{0D108BD9-81ED-4DB2-BD59-A6C34878D82A}">
                    <a16:rowId xmlns:a16="http://schemas.microsoft.com/office/drawing/2014/main" val="4234331092"/>
                  </a:ext>
                </a:extLst>
              </a:tr>
            </a:tbl>
          </a:graphicData>
        </a:graphic>
      </p:graphicFrame>
      <p:cxnSp>
        <p:nvCxnSpPr>
          <p:cNvPr id="25" name="직선 연결선 24"/>
          <p:cNvCxnSpPr/>
          <p:nvPr/>
        </p:nvCxnSpPr>
        <p:spPr>
          <a:xfrm flipV="1">
            <a:off x="2487168" y="5296205"/>
            <a:ext cx="1376792" cy="328456"/>
          </a:xfrm>
          <a:prstGeom prst="line">
            <a:avLst/>
          </a:prstGeom>
          <a:ln w="28575">
            <a:solidFill>
              <a:schemeClr val="accent3">
                <a:lumMod val="7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45" name="표 44"/>
          <p:cNvGraphicFramePr>
            <a:graphicFrameLocks noGrp="1"/>
          </p:cNvGraphicFramePr>
          <p:nvPr>
            <p:extLst>
              <p:ext uri="{D42A27DB-BD31-4B8C-83A1-F6EECF244321}">
                <p14:modId xmlns:p14="http://schemas.microsoft.com/office/powerpoint/2010/main" val="1526212241"/>
              </p:ext>
            </p:extLst>
          </p:nvPr>
        </p:nvGraphicFramePr>
        <p:xfrm>
          <a:off x="3863959" y="1252261"/>
          <a:ext cx="4453423" cy="1066881"/>
        </p:xfrm>
        <a:graphic>
          <a:graphicData uri="http://schemas.openxmlformats.org/drawingml/2006/table">
            <a:tbl>
              <a:tblPr firstRow="1" bandRow="1">
                <a:tableStyleId>{5940675A-B579-460E-94D1-54222C63F5DA}</a:tableStyleId>
              </a:tblPr>
              <a:tblGrid>
                <a:gridCol w="539791">
                  <a:extLst>
                    <a:ext uri="{9D8B030D-6E8A-4147-A177-3AD203B41FA5}">
                      <a16:colId xmlns:a16="http://schemas.microsoft.com/office/drawing/2014/main" val="2421956523"/>
                    </a:ext>
                  </a:extLst>
                </a:gridCol>
                <a:gridCol w="1228954">
                  <a:extLst>
                    <a:ext uri="{9D8B030D-6E8A-4147-A177-3AD203B41FA5}">
                      <a16:colId xmlns:a16="http://schemas.microsoft.com/office/drawing/2014/main" val="1452274359"/>
                    </a:ext>
                  </a:extLst>
                </a:gridCol>
                <a:gridCol w="402336">
                  <a:extLst>
                    <a:ext uri="{9D8B030D-6E8A-4147-A177-3AD203B41FA5}">
                      <a16:colId xmlns:a16="http://schemas.microsoft.com/office/drawing/2014/main" val="474592203"/>
                    </a:ext>
                  </a:extLst>
                </a:gridCol>
                <a:gridCol w="2282342">
                  <a:extLst>
                    <a:ext uri="{9D8B030D-6E8A-4147-A177-3AD203B41FA5}">
                      <a16:colId xmlns:a16="http://schemas.microsoft.com/office/drawing/2014/main" val="893976630"/>
                    </a:ext>
                  </a:extLst>
                </a:gridCol>
              </a:tblGrid>
              <a:tr h="355627">
                <a:tc>
                  <a:txBody>
                    <a:bodyPr/>
                    <a:lstStyle/>
                    <a:p>
                      <a:pPr algn="ctr"/>
                      <a:r>
                        <a:rPr lang="en-US" altLang="ko-KR" sz="1100" b="1" dirty="0"/>
                        <a:t>Data</a:t>
                      </a:r>
                      <a:endParaRPr lang="ko-KR" altLang="en-US" sz="1100" dirty="0"/>
                    </a:p>
                  </a:txBody>
                  <a:tcPr anchor="ctr">
                    <a:solidFill>
                      <a:schemeClr val="bg1">
                        <a:lumMod val="95000"/>
                      </a:schemeClr>
                    </a:solidFill>
                  </a:tcPr>
                </a:tc>
                <a:tc>
                  <a:txBody>
                    <a:bodyPr/>
                    <a:lstStyle/>
                    <a:p>
                      <a:pPr algn="ctr"/>
                      <a:r>
                        <a:rPr lang="en-US" altLang="ko-KR" sz="1100" dirty="0"/>
                        <a:t>Object</a:t>
                      </a:r>
                      <a:r>
                        <a:rPr lang="en-US" altLang="ko-KR" sz="1100" baseline="0" dirty="0"/>
                        <a:t> n</a:t>
                      </a:r>
                      <a:endParaRPr lang="ko-KR" altLang="en-US" sz="1100" dirty="0"/>
                    </a:p>
                  </a:txBody>
                  <a:tcPr anchor="ctr">
                    <a:solidFill>
                      <a:schemeClr val="bg1">
                        <a:lumMod val="95000"/>
                      </a:schemeClr>
                    </a:solidFill>
                  </a:tcPr>
                </a:tc>
                <a:tc>
                  <a:txBody>
                    <a:bodyPr/>
                    <a:lstStyle/>
                    <a:p>
                      <a:pPr algn="ctr" latinLnBrk="1"/>
                      <a:r>
                        <a:rPr lang="en-US" altLang="ko-KR" sz="1100" dirty="0"/>
                        <a:t>0</a:t>
                      </a:r>
                      <a:endParaRPr lang="ko-KR" altLang="en-US" sz="1100" dirty="0"/>
                    </a:p>
                  </a:txBody>
                  <a:tcPr anchor="ctr">
                    <a:solidFill>
                      <a:schemeClr val="bg1">
                        <a:lumMod val="95000"/>
                      </a:schemeClr>
                    </a:solidFill>
                  </a:tcPr>
                </a:tc>
                <a:tc>
                  <a:txBody>
                    <a:bodyPr/>
                    <a:lstStyle/>
                    <a:p>
                      <a:pPr algn="ctr" latinLnBrk="1"/>
                      <a:endParaRPr lang="ko-KR" altLang="en-US" sz="1100" dirty="0"/>
                    </a:p>
                  </a:txBody>
                  <a:tcPr anchor="ctr">
                    <a:solidFill>
                      <a:schemeClr val="bg1">
                        <a:lumMod val="95000"/>
                      </a:schemeClr>
                    </a:solidFill>
                  </a:tcPr>
                </a:tc>
                <a:extLst>
                  <a:ext uri="{0D108BD9-81ED-4DB2-BD59-A6C34878D82A}">
                    <a16:rowId xmlns:a16="http://schemas.microsoft.com/office/drawing/2014/main" val="1244482258"/>
                  </a:ext>
                </a:extLst>
              </a:tr>
              <a:tr h="355627">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b="1" dirty="0"/>
                        <a:t>Stack</a:t>
                      </a:r>
                      <a:endParaRPr lang="ko-KR" altLang="en-US" sz="1100" dirty="0"/>
                    </a:p>
                  </a:txBody>
                  <a:tcPr anchor="ctr">
                    <a:solidFill>
                      <a:schemeClr val="bg1">
                        <a:lumMod val="95000"/>
                      </a:schemeClr>
                    </a:solidFill>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endParaRPr lang="ko-KR" altLang="en-US" sz="1100" dirty="0"/>
                    </a:p>
                  </a:txBody>
                  <a:tcPr anchor="ctr">
                    <a:solidFill>
                      <a:schemeClr val="bg1">
                        <a:lumMod val="95000"/>
                      </a:schemeClr>
                    </a:solidFill>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endParaRPr lang="ko-KR" altLang="en-US" sz="1100" dirty="0"/>
                    </a:p>
                  </a:txBody>
                  <a:tcPr anchor="ctr">
                    <a:solidFill>
                      <a:schemeClr val="bg1">
                        <a:lumMod val="95000"/>
                      </a:schemeClr>
                    </a:solidFill>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endParaRPr lang="ko-KR" altLang="en-US" sz="1100" dirty="0"/>
                    </a:p>
                  </a:txBody>
                  <a:tcPr anchor="ctr">
                    <a:solidFill>
                      <a:schemeClr val="bg1">
                        <a:lumMod val="95000"/>
                      </a:schemeClr>
                    </a:solidFill>
                  </a:tcPr>
                </a:tc>
                <a:extLst>
                  <a:ext uri="{0D108BD9-81ED-4DB2-BD59-A6C34878D82A}">
                    <a16:rowId xmlns:a16="http://schemas.microsoft.com/office/drawing/2014/main" val="2571133332"/>
                  </a:ext>
                </a:extLst>
              </a:tr>
              <a:tr h="355627">
                <a:tc>
                  <a:txBody>
                    <a:bodyPr/>
                    <a:lstStyle/>
                    <a:p>
                      <a:pPr algn="ctr"/>
                      <a:r>
                        <a:rPr lang="en-US" altLang="ko-KR" sz="1100" b="1" dirty="0"/>
                        <a:t>Heap</a:t>
                      </a:r>
                      <a:endParaRPr lang="ko-KR" altLang="en-US" sz="1100" dirty="0"/>
                    </a:p>
                  </a:txBody>
                  <a:tcPr anchor="ctr">
                    <a:solidFill>
                      <a:schemeClr val="bg1">
                        <a:lumMod val="95000"/>
                      </a:schemeClr>
                    </a:solidFill>
                  </a:tcPr>
                </a:tc>
                <a:tc>
                  <a:txBody>
                    <a:bodyPr/>
                    <a:lstStyle/>
                    <a:p>
                      <a:pPr algn="ctr"/>
                      <a:endParaRPr lang="ko-KR" altLang="en-US" sz="1100" dirty="0"/>
                    </a:p>
                  </a:txBody>
                  <a:tcPr anchor="ctr">
                    <a:solidFill>
                      <a:schemeClr val="bg1">
                        <a:lumMod val="95000"/>
                      </a:schemeClr>
                    </a:solidFill>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endParaRPr lang="ko-KR" altLang="en-US" sz="1100" dirty="0"/>
                    </a:p>
                  </a:txBody>
                  <a:tcPr anchor="ctr">
                    <a:solidFill>
                      <a:schemeClr val="bg1">
                        <a:lumMod val="95000"/>
                      </a:schemeClr>
                    </a:solidFill>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endParaRPr lang="ko-KR" altLang="en-US" sz="1100" dirty="0"/>
                    </a:p>
                  </a:txBody>
                  <a:tcPr anchor="ctr">
                    <a:solidFill>
                      <a:schemeClr val="bg1">
                        <a:lumMod val="95000"/>
                      </a:schemeClr>
                    </a:solidFill>
                  </a:tcPr>
                </a:tc>
                <a:extLst>
                  <a:ext uri="{0D108BD9-81ED-4DB2-BD59-A6C34878D82A}">
                    <a16:rowId xmlns:a16="http://schemas.microsoft.com/office/drawing/2014/main" val="1661556233"/>
                  </a:ext>
                </a:extLst>
              </a:tr>
            </a:tbl>
          </a:graphicData>
        </a:graphic>
      </p:graphicFrame>
      <p:cxnSp>
        <p:nvCxnSpPr>
          <p:cNvPr id="22" name="직선 연결선 21"/>
          <p:cNvCxnSpPr/>
          <p:nvPr/>
        </p:nvCxnSpPr>
        <p:spPr>
          <a:xfrm flipV="1">
            <a:off x="1862488" y="1449387"/>
            <a:ext cx="2826555" cy="3573606"/>
          </a:xfrm>
          <a:prstGeom prst="line">
            <a:avLst/>
          </a:prstGeom>
          <a:ln w="28575">
            <a:solidFill>
              <a:schemeClr val="accent3">
                <a:lumMod val="7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507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p:cNvSpPr>
            <a:spLocks noGrp="1"/>
          </p:cNvSpPr>
          <p:nvPr>
            <p:ph type="title"/>
          </p:nvPr>
        </p:nvSpPr>
        <p:spPr/>
        <p:txBody>
          <a:bodyPr/>
          <a:lstStyle/>
          <a:p>
            <a:r>
              <a:rPr lang="en-US" altLang="ko-KR" dirty="0"/>
              <a:t>Compiler: Code Generation</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19</a:t>
            </a:fld>
            <a:endParaRPr lang="sk-SK" dirty="0"/>
          </a:p>
        </p:txBody>
      </p:sp>
      <p:sp>
        <p:nvSpPr>
          <p:cNvPr id="9" name="텍스트 개체 틀 8"/>
          <p:cNvSpPr>
            <a:spLocks noGrp="1"/>
          </p:cNvSpPr>
          <p:nvPr>
            <p:ph type="body" sz="quarter" idx="12"/>
          </p:nvPr>
        </p:nvSpPr>
        <p:spPr/>
        <p:txBody>
          <a:bodyPr/>
          <a:lstStyle/>
          <a:p>
            <a:r>
              <a:rPr lang="en-US" altLang="ko-KR" dirty="0"/>
              <a:t>Memory Management</a:t>
            </a:r>
            <a:endParaRPr lang="ko-KR" altLang="en-US" dirty="0"/>
          </a:p>
        </p:txBody>
      </p:sp>
      <p:sp>
        <p:nvSpPr>
          <p:cNvPr id="7" name="TextBox 6"/>
          <p:cNvSpPr txBox="1"/>
          <p:nvPr/>
        </p:nvSpPr>
        <p:spPr>
          <a:xfrm>
            <a:off x="278494" y="1555396"/>
            <a:ext cx="3461639" cy="4663440"/>
          </a:xfrm>
          <a:prstGeom prst="rect">
            <a:avLst/>
          </a:prstGeom>
          <a:solidFill>
            <a:schemeClr val="bg1">
              <a:lumMod val="95000"/>
            </a:schemeClr>
          </a:solidFill>
        </p:spPr>
        <p:txBody>
          <a:bodyPr wrap="none" rtlCol="0" anchor="ctr">
            <a:noAutofit/>
          </a:bodyPr>
          <a:lstStyle/>
          <a:p>
            <a:pPr>
              <a:tabLst>
                <a:tab pos="182563" algn="l"/>
                <a:tab pos="357188" algn="l"/>
              </a:tabLst>
            </a:pPr>
            <a:r>
              <a:rPr lang="en-US" altLang="ko-KR" sz="1400" b="1" dirty="0"/>
              <a:t>class Integer {</a:t>
            </a:r>
          </a:p>
          <a:p>
            <a:pPr>
              <a:tabLst>
                <a:tab pos="182563" algn="l"/>
                <a:tab pos="357188" algn="l"/>
              </a:tabLst>
            </a:pPr>
            <a:r>
              <a:rPr lang="en-US" altLang="ko-KR" sz="1400" b="1" dirty="0"/>
              <a:t>	private</a:t>
            </a:r>
            <a:r>
              <a:rPr lang="en-US" altLang="ko-KR" sz="1400" b="1" dirty="0">
                <a:solidFill>
                  <a:srgbClr val="FF0000"/>
                </a:solidFill>
              </a:rPr>
              <a:t> </a:t>
            </a:r>
            <a:r>
              <a:rPr lang="en-US" altLang="ko-KR" sz="1400" b="1" dirty="0" err="1">
                <a:solidFill>
                  <a:srgbClr val="FF0000"/>
                </a:solidFill>
              </a:rPr>
              <a:t>int</a:t>
            </a:r>
            <a:r>
              <a:rPr lang="en-US" altLang="ko-KR" sz="1400" b="1" dirty="0">
                <a:solidFill>
                  <a:srgbClr val="FF0000"/>
                </a:solidFill>
              </a:rPr>
              <a:t> value;  // heap</a:t>
            </a:r>
          </a:p>
          <a:p>
            <a:pPr>
              <a:tabLst>
                <a:tab pos="182563" algn="l"/>
                <a:tab pos="357188" algn="l"/>
              </a:tabLst>
            </a:pPr>
            <a:r>
              <a:rPr lang="en-US" altLang="ko-KR" sz="1400" b="1" dirty="0"/>
              <a:t>	public </a:t>
            </a:r>
            <a:r>
              <a:rPr lang="en-US" altLang="ko-KR" sz="1400" b="1" dirty="0" err="1"/>
              <a:t>int</a:t>
            </a:r>
            <a:r>
              <a:rPr lang="en-US" altLang="ko-KR" sz="1400" b="1" dirty="0"/>
              <a:t> </a:t>
            </a:r>
            <a:r>
              <a:rPr lang="en-US" altLang="ko-KR" sz="1400" b="1" dirty="0" err="1"/>
              <a:t>getValue</a:t>
            </a:r>
            <a:r>
              <a:rPr lang="en-US" altLang="ko-KR" sz="1400" b="1" dirty="0"/>
              <a:t>() {</a:t>
            </a:r>
          </a:p>
          <a:p>
            <a:pPr>
              <a:tabLst>
                <a:tab pos="182563" algn="l"/>
                <a:tab pos="357188" algn="l"/>
              </a:tabLst>
            </a:pPr>
            <a:r>
              <a:rPr lang="en-US" altLang="ko-KR" sz="1400" b="1" dirty="0"/>
              <a:t>		return </a:t>
            </a:r>
            <a:r>
              <a:rPr lang="en-US" altLang="ko-KR" sz="1400" b="1" dirty="0" err="1"/>
              <a:t>this.value</a:t>
            </a:r>
            <a:r>
              <a:rPr lang="en-US" altLang="ko-KR" sz="1400" b="1" dirty="0"/>
              <a:t>;</a:t>
            </a:r>
          </a:p>
          <a:p>
            <a:pPr>
              <a:tabLst>
                <a:tab pos="182563" algn="l"/>
                <a:tab pos="357188" algn="l"/>
              </a:tabLst>
            </a:pPr>
            <a:r>
              <a:rPr lang="en-US" altLang="ko-KR" sz="1400" b="1" dirty="0"/>
              <a:t>	}</a:t>
            </a:r>
          </a:p>
          <a:p>
            <a:pPr>
              <a:tabLst>
                <a:tab pos="182563" algn="l"/>
                <a:tab pos="357188" algn="l"/>
              </a:tabLst>
            </a:pPr>
            <a:r>
              <a:rPr lang="en-US" altLang="ko-KR" sz="1400" b="1" dirty="0"/>
              <a:t>	public void assign(</a:t>
            </a:r>
            <a:r>
              <a:rPr lang="en-US" altLang="ko-KR" sz="1400" b="1" dirty="0" err="1"/>
              <a:t>int</a:t>
            </a:r>
            <a:r>
              <a:rPr lang="en-US" altLang="ko-KR" sz="1400" b="1" dirty="0"/>
              <a:t> x) {</a:t>
            </a:r>
          </a:p>
          <a:p>
            <a:pPr>
              <a:tabLst>
                <a:tab pos="182563" algn="l"/>
                <a:tab pos="357188" algn="l"/>
              </a:tabLst>
            </a:pPr>
            <a:r>
              <a:rPr lang="en-US" altLang="ko-KR" sz="1400" b="1" dirty="0"/>
              <a:t>		</a:t>
            </a:r>
            <a:r>
              <a:rPr lang="en-US" altLang="ko-KR" sz="1400" b="1" dirty="0" err="1"/>
              <a:t>this.value</a:t>
            </a:r>
            <a:r>
              <a:rPr lang="en-US" altLang="ko-KR" sz="1400" b="1" dirty="0"/>
              <a:t> = x; </a:t>
            </a:r>
          </a:p>
          <a:p>
            <a:pPr>
              <a:tabLst>
                <a:tab pos="182563" algn="l"/>
                <a:tab pos="357188" algn="l"/>
              </a:tabLst>
            </a:pPr>
            <a:r>
              <a:rPr lang="en-US" altLang="ko-KR" sz="1400" b="1" dirty="0"/>
              <a:t>	}</a:t>
            </a:r>
          </a:p>
          <a:p>
            <a:pPr>
              <a:tabLst>
                <a:tab pos="182563" algn="l"/>
                <a:tab pos="357188" algn="l"/>
              </a:tabLst>
            </a:pPr>
            <a:r>
              <a:rPr lang="en-US" altLang="ko-KR" sz="1400" b="1" dirty="0"/>
              <a:t>	public </a:t>
            </a:r>
            <a:r>
              <a:rPr lang="en-US" altLang="ko-KR" sz="1400" b="1" dirty="0" err="1"/>
              <a:t>int</a:t>
            </a:r>
            <a:r>
              <a:rPr lang="en-US" altLang="ko-KR" sz="1400" b="1" dirty="0"/>
              <a:t> add(</a:t>
            </a:r>
            <a:r>
              <a:rPr lang="en-US" altLang="ko-KR" sz="1400" b="1" dirty="0" err="1"/>
              <a:t>int</a:t>
            </a:r>
            <a:r>
              <a:rPr lang="en-US" altLang="ko-KR" sz="1400" b="1" dirty="0"/>
              <a:t> x) {</a:t>
            </a:r>
          </a:p>
          <a:p>
            <a:pPr>
              <a:tabLst>
                <a:tab pos="182563" algn="l"/>
                <a:tab pos="357188" algn="l"/>
              </a:tabLst>
            </a:pPr>
            <a:r>
              <a:rPr lang="en-US" altLang="ko-KR" sz="1400" b="1" dirty="0"/>
              <a:t>		</a:t>
            </a:r>
            <a:r>
              <a:rPr lang="en-US" altLang="ko-KR" sz="1400" b="1" dirty="0" err="1">
                <a:solidFill>
                  <a:srgbClr val="FF0000"/>
                </a:solidFill>
              </a:rPr>
              <a:t>int</a:t>
            </a:r>
            <a:r>
              <a:rPr lang="en-US" altLang="ko-KR" sz="1400" b="1" dirty="0">
                <a:solidFill>
                  <a:srgbClr val="FF0000"/>
                </a:solidFill>
              </a:rPr>
              <a:t> result;  // stack</a:t>
            </a:r>
          </a:p>
          <a:p>
            <a:pPr>
              <a:tabLst>
                <a:tab pos="182563" algn="l"/>
                <a:tab pos="357188" algn="l"/>
              </a:tabLst>
            </a:pPr>
            <a:r>
              <a:rPr lang="en-US" altLang="ko-KR" sz="1400" b="1" dirty="0"/>
              <a:t>		result = </a:t>
            </a:r>
            <a:r>
              <a:rPr lang="en-US" altLang="ko-KR" sz="1400" b="1" dirty="0" err="1"/>
              <a:t>this.value</a:t>
            </a:r>
            <a:r>
              <a:rPr lang="en-US" altLang="ko-KR" sz="1400" b="1" dirty="0"/>
              <a:t> + x;</a:t>
            </a:r>
          </a:p>
          <a:p>
            <a:pPr>
              <a:tabLst>
                <a:tab pos="182563" algn="l"/>
                <a:tab pos="357188" algn="l"/>
              </a:tabLst>
            </a:pPr>
            <a:r>
              <a:rPr lang="en-US" altLang="ko-KR" sz="1400" b="1" dirty="0"/>
              <a:t>		return result;</a:t>
            </a:r>
          </a:p>
          <a:p>
            <a:pPr>
              <a:tabLst>
                <a:tab pos="182563" algn="l"/>
                <a:tab pos="357188" algn="l"/>
              </a:tabLst>
            </a:pPr>
            <a:r>
              <a:rPr lang="en-US" altLang="ko-KR" sz="1400" b="1" dirty="0"/>
              <a:t>	}</a:t>
            </a:r>
          </a:p>
          <a:p>
            <a:pPr>
              <a:tabLst>
                <a:tab pos="182563" algn="l"/>
                <a:tab pos="357188" algn="l"/>
              </a:tabLst>
            </a:pPr>
            <a:r>
              <a:rPr lang="en-US" altLang="ko-KR" sz="1400" b="1" dirty="0"/>
              <a:t>	</a:t>
            </a:r>
          </a:p>
          <a:p>
            <a:pPr>
              <a:tabLst>
                <a:tab pos="182563" algn="l"/>
                <a:tab pos="357188" algn="l"/>
              </a:tabLst>
            </a:pPr>
            <a:r>
              <a:rPr lang="en-US" altLang="ko-KR" sz="1400" b="1" dirty="0" err="1"/>
              <a:t>int</a:t>
            </a:r>
            <a:r>
              <a:rPr lang="en-US" altLang="ko-KR" sz="1400" b="1" dirty="0"/>
              <a:t> main() {</a:t>
            </a:r>
          </a:p>
          <a:p>
            <a:pPr>
              <a:tabLst>
                <a:tab pos="182563" algn="l"/>
                <a:tab pos="357188" algn="l"/>
                <a:tab pos="1071563" algn="l"/>
                <a:tab pos="1255713" algn="l"/>
              </a:tabLst>
            </a:pPr>
            <a:r>
              <a:rPr lang="en-US" altLang="ko-KR" sz="1400" b="1" dirty="0"/>
              <a:t>	</a:t>
            </a:r>
            <a:r>
              <a:rPr lang="en-US" altLang="ko-KR" sz="1400" b="1" dirty="0">
                <a:solidFill>
                  <a:srgbClr val="FF0000"/>
                </a:solidFill>
              </a:rPr>
              <a:t>Integer n; // data</a:t>
            </a:r>
          </a:p>
          <a:p>
            <a:pPr>
              <a:tabLst>
                <a:tab pos="182563" algn="l"/>
                <a:tab pos="357188" algn="l"/>
                <a:tab pos="1071563" algn="l"/>
                <a:tab pos="1255713" algn="l"/>
              </a:tabLst>
            </a:pPr>
            <a:r>
              <a:rPr lang="en-US" altLang="ko-KR" sz="1400" b="1" dirty="0"/>
              <a:t>	n = new Integer();</a:t>
            </a:r>
          </a:p>
          <a:p>
            <a:pPr>
              <a:tabLst>
                <a:tab pos="182563" algn="l"/>
                <a:tab pos="357188" algn="l"/>
                <a:tab pos="1071563" algn="l"/>
                <a:tab pos="1255713" algn="l"/>
              </a:tabLst>
            </a:pPr>
            <a:r>
              <a:rPr lang="en-US" altLang="ko-KR" sz="1400" b="1" dirty="0"/>
              <a:t>	</a:t>
            </a:r>
            <a:r>
              <a:rPr lang="en-US" altLang="ko-KR" sz="1400" b="1" dirty="0" err="1"/>
              <a:t>n.assign</a:t>
            </a:r>
            <a:r>
              <a:rPr lang="en-US" altLang="ko-KR" sz="1400" b="1" dirty="0"/>
              <a:t>(5); 	// n = 5;</a:t>
            </a:r>
          </a:p>
          <a:p>
            <a:pPr>
              <a:tabLst>
                <a:tab pos="182563" algn="l"/>
                <a:tab pos="357188" algn="l"/>
                <a:tab pos="1071563" algn="l"/>
                <a:tab pos="1255713" algn="l"/>
              </a:tabLst>
            </a:pPr>
            <a:r>
              <a:rPr lang="en-US" altLang="ko-KR" sz="1400" b="1" dirty="0"/>
              <a:t>	</a:t>
            </a:r>
            <a:r>
              <a:rPr lang="en-US" altLang="ko-KR" sz="1400" b="1" dirty="0" err="1"/>
              <a:t>n.add</a:t>
            </a:r>
            <a:r>
              <a:rPr lang="en-US" altLang="ko-KR" sz="1400" b="1" dirty="0"/>
              <a:t>(3);		// n = n + 3;</a:t>
            </a:r>
          </a:p>
          <a:p>
            <a:pPr>
              <a:tabLst>
                <a:tab pos="182563" algn="l"/>
                <a:tab pos="357188" algn="l"/>
                <a:tab pos="1071563" algn="l"/>
                <a:tab pos="1255713" algn="l"/>
              </a:tabLst>
            </a:pPr>
            <a:r>
              <a:rPr lang="en-US" altLang="ko-KR" sz="1400" b="1" dirty="0"/>
              <a:t>	</a:t>
            </a:r>
            <a:r>
              <a:rPr lang="en-US" altLang="ko-KR" sz="1400" b="1" dirty="0" err="1"/>
              <a:t>System.out.println</a:t>
            </a:r>
            <a:r>
              <a:rPr lang="en-US" altLang="ko-KR" sz="1400" b="1" dirty="0"/>
              <a:t>(</a:t>
            </a:r>
            <a:r>
              <a:rPr lang="en-US" altLang="ko-KR" sz="1400" b="1" dirty="0" err="1"/>
              <a:t>n.getValue</a:t>
            </a:r>
            <a:r>
              <a:rPr lang="en-US" altLang="ko-KR" sz="1400" b="1" dirty="0"/>
              <a:t>());</a:t>
            </a:r>
          </a:p>
          <a:p>
            <a:pPr>
              <a:tabLst>
                <a:tab pos="182563" algn="l"/>
                <a:tab pos="357188" algn="l"/>
              </a:tabLst>
            </a:pPr>
            <a:r>
              <a:rPr lang="en-US" altLang="ko-KR" sz="1400" b="1" dirty="0"/>
              <a:t>}</a:t>
            </a:r>
            <a:endParaRPr lang="ko-KR" altLang="en-US" sz="1400" b="1" dirty="0"/>
          </a:p>
        </p:txBody>
      </p:sp>
      <p:sp>
        <p:nvSpPr>
          <p:cNvPr id="24" name="직사각형 23"/>
          <p:cNvSpPr/>
          <p:nvPr/>
        </p:nvSpPr>
        <p:spPr>
          <a:xfrm>
            <a:off x="4061147" y="6239436"/>
            <a:ext cx="1305165" cy="307777"/>
          </a:xfrm>
          <a:prstGeom prst="rect">
            <a:avLst/>
          </a:prstGeom>
        </p:spPr>
        <p:txBody>
          <a:bodyPr wrap="none">
            <a:spAutoFit/>
          </a:bodyPr>
          <a:lstStyle/>
          <a:p>
            <a:pPr algn="ctr"/>
            <a:r>
              <a:rPr lang="en-US" altLang="ko-KR" sz="1400" b="1" dirty="0"/>
              <a:t>Code Segment</a:t>
            </a:r>
            <a:endParaRPr lang="ko-KR" altLang="en-US" sz="1400" dirty="0"/>
          </a:p>
        </p:txBody>
      </p:sp>
      <p:grpSp>
        <p:nvGrpSpPr>
          <p:cNvPr id="14" name="그룹 13"/>
          <p:cNvGrpSpPr/>
          <p:nvPr/>
        </p:nvGrpSpPr>
        <p:grpSpPr>
          <a:xfrm>
            <a:off x="4029888" y="779108"/>
            <a:ext cx="1334020" cy="829553"/>
            <a:chOff x="7854236" y="4900883"/>
            <a:chExt cx="1334020" cy="829553"/>
          </a:xfrm>
        </p:grpSpPr>
        <p:sp>
          <p:nvSpPr>
            <p:cNvPr id="17" name="직사각형 16"/>
            <p:cNvSpPr/>
            <p:nvPr/>
          </p:nvSpPr>
          <p:spPr>
            <a:xfrm>
              <a:off x="7854236" y="4900883"/>
              <a:ext cx="1271502" cy="307777"/>
            </a:xfrm>
            <a:prstGeom prst="rect">
              <a:avLst/>
            </a:prstGeom>
          </p:spPr>
          <p:txBody>
            <a:bodyPr wrap="none">
              <a:spAutoFit/>
            </a:bodyPr>
            <a:lstStyle/>
            <a:p>
              <a:pPr algn="ctr"/>
              <a:r>
                <a:rPr lang="en-US" altLang="ko-KR" sz="1400" b="1" dirty="0"/>
                <a:t>Data Segment</a:t>
              </a:r>
              <a:endParaRPr lang="ko-KR" altLang="en-US" sz="1400" dirty="0"/>
            </a:p>
          </p:txBody>
        </p:sp>
        <p:sp>
          <p:nvSpPr>
            <p:cNvPr id="18" name="직사각형 17"/>
            <p:cNvSpPr/>
            <p:nvPr/>
          </p:nvSpPr>
          <p:spPr>
            <a:xfrm>
              <a:off x="7854236" y="5175315"/>
              <a:ext cx="1334020" cy="307777"/>
            </a:xfrm>
            <a:prstGeom prst="rect">
              <a:avLst/>
            </a:prstGeom>
          </p:spPr>
          <p:txBody>
            <a:bodyPr wrap="none">
              <a:spAutoFit/>
            </a:bodyPr>
            <a:lstStyle/>
            <a:p>
              <a:pPr algn="ctr"/>
              <a:r>
                <a:rPr lang="en-US" altLang="ko-KR" sz="1400" b="1" dirty="0"/>
                <a:t>Stack Segment</a:t>
              </a:r>
              <a:endParaRPr lang="ko-KR" altLang="en-US" sz="1400" dirty="0"/>
            </a:p>
          </p:txBody>
        </p:sp>
        <p:sp>
          <p:nvSpPr>
            <p:cNvPr id="19" name="직사각형 18"/>
            <p:cNvSpPr/>
            <p:nvPr/>
          </p:nvSpPr>
          <p:spPr>
            <a:xfrm>
              <a:off x="7854236" y="5422659"/>
              <a:ext cx="1311578" cy="307777"/>
            </a:xfrm>
            <a:prstGeom prst="rect">
              <a:avLst/>
            </a:prstGeom>
          </p:spPr>
          <p:txBody>
            <a:bodyPr wrap="none">
              <a:spAutoFit/>
            </a:bodyPr>
            <a:lstStyle/>
            <a:p>
              <a:pPr algn="ctr"/>
              <a:r>
                <a:rPr lang="en-US" altLang="ko-KR" sz="1400" b="1" dirty="0"/>
                <a:t>Heap Segment</a:t>
              </a:r>
              <a:endParaRPr lang="ko-KR" altLang="en-US" sz="1400" dirty="0"/>
            </a:p>
          </p:txBody>
        </p:sp>
      </p:grpSp>
      <p:graphicFrame>
        <p:nvGraphicFramePr>
          <p:cNvPr id="20" name="표 19"/>
          <p:cNvGraphicFramePr>
            <a:graphicFrameLocks noGrp="1"/>
          </p:cNvGraphicFramePr>
          <p:nvPr>
            <p:extLst>
              <p:ext uri="{D42A27DB-BD31-4B8C-83A1-F6EECF244321}">
                <p14:modId xmlns:p14="http://schemas.microsoft.com/office/powerpoint/2010/main" val="3301702079"/>
              </p:ext>
            </p:extLst>
          </p:nvPr>
        </p:nvGraphicFramePr>
        <p:xfrm>
          <a:off x="5557576" y="825996"/>
          <a:ext cx="2662788" cy="777240"/>
        </p:xfrm>
        <a:graphic>
          <a:graphicData uri="http://schemas.openxmlformats.org/drawingml/2006/table">
            <a:tbl>
              <a:tblPr firstRow="1" bandRow="1">
                <a:tableStyleId>{5940675A-B579-460E-94D1-54222C63F5DA}</a:tableStyleId>
              </a:tblPr>
              <a:tblGrid>
                <a:gridCol w="343603">
                  <a:extLst>
                    <a:ext uri="{9D8B030D-6E8A-4147-A177-3AD203B41FA5}">
                      <a16:colId xmlns:a16="http://schemas.microsoft.com/office/drawing/2014/main" val="2421956523"/>
                    </a:ext>
                  </a:extLst>
                </a:gridCol>
                <a:gridCol w="2319185">
                  <a:extLst>
                    <a:ext uri="{9D8B030D-6E8A-4147-A177-3AD203B41FA5}">
                      <a16:colId xmlns:a16="http://schemas.microsoft.com/office/drawing/2014/main" val="474592203"/>
                    </a:ext>
                  </a:extLst>
                </a:gridCol>
              </a:tblGrid>
              <a:tr h="230132">
                <a:tc>
                  <a:txBody>
                    <a:bodyPr/>
                    <a:lstStyle/>
                    <a:p>
                      <a:pPr algn="ctr" latinLnBrk="1"/>
                      <a:r>
                        <a:rPr lang="en-US" altLang="ko-KR" sz="1100" dirty="0"/>
                        <a:t>0</a:t>
                      </a:r>
                      <a:endParaRPr lang="ko-KR" altLang="en-US" sz="1100" dirty="0"/>
                    </a:p>
                  </a:txBody>
                  <a:tcPr anchor="ctr">
                    <a:solidFill>
                      <a:schemeClr val="bg1">
                        <a:lumMod val="95000"/>
                      </a:schemeClr>
                    </a:solidFill>
                  </a:tcPr>
                </a:tc>
                <a:tc>
                  <a:txBody>
                    <a:bodyPr/>
                    <a:lstStyle/>
                    <a:p>
                      <a:pPr algn="ctr" latinLnBrk="1"/>
                      <a:r>
                        <a:rPr lang="en-US" altLang="ko-KR" sz="1100" dirty="0"/>
                        <a:t>Size = 4</a:t>
                      </a:r>
                      <a:endParaRPr lang="ko-KR" altLang="en-US" sz="1100" dirty="0"/>
                    </a:p>
                  </a:txBody>
                  <a:tcPr anchor="ctr">
                    <a:solidFill>
                      <a:schemeClr val="bg1">
                        <a:lumMod val="95000"/>
                      </a:schemeClr>
                    </a:solidFill>
                  </a:tcPr>
                </a:tc>
                <a:extLst>
                  <a:ext uri="{0D108BD9-81ED-4DB2-BD59-A6C34878D82A}">
                    <a16:rowId xmlns:a16="http://schemas.microsoft.com/office/drawing/2014/main" val="1244482258"/>
                  </a:ext>
                </a:extLst>
              </a:tr>
              <a:tr h="230132">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dirty="0"/>
                        <a:t>0</a:t>
                      </a:r>
                      <a:endParaRPr lang="ko-KR" altLang="en-US" sz="1100" dirty="0"/>
                    </a:p>
                  </a:txBody>
                  <a:tcPr anchor="ctr">
                    <a:solidFill>
                      <a:schemeClr val="bg1">
                        <a:lumMod val="95000"/>
                      </a:schemeClr>
                    </a:solidFill>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dirty="0"/>
                        <a:t>Size = 4096</a:t>
                      </a:r>
                      <a:endParaRPr lang="ko-KR" altLang="en-US" sz="1100" dirty="0"/>
                    </a:p>
                  </a:txBody>
                  <a:tcPr anchor="ctr">
                    <a:solidFill>
                      <a:schemeClr val="bg1">
                        <a:lumMod val="95000"/>
                      </a:schemeClr>
                    </a:solidFill>
                  </a:tcPr>
                </a:tc>
                <a:extLst>
                  <a:ext uri="{0D108BD9-81ED-4DB2-BD59-A6C34878D82A}">
                    <a16:rowId xmlns:a16="http://schemas.microsoft.com/office/drawing/2014/main" val="2571133332"/>
                  </a:ext>
                </a:extLst>
              </a:tr>
              <a:tr h="230132">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dirty="0"/>
                        <a:t>0</a:t>
                      </a:r>
                      <a:endParaRPr lang="ko-KR" altLang="en-US" sz="1100" dirty="0"/>
                    </a:p>
                  </a:txBody>
                  <a:tcPr anchor="ctr">
                    <a:solidFill>
                      <a:schemeClr val="bg1">
                        <a:lumMod val="95000"/>
                      </a:schemeClr>
                    </a:solidFill>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dirty="0"/>
                        <a:t>Size = 4096</a:t>
                      </a:r>
                      <a:endParaRPr lang="ko-KR" altLang="en-US" sz="1100" dirty="0"/>
                    </a:p>
                  </a:txBody>
                  <a:tcPr anchor="ctr">
                    <a:solidFill>
                      <a:schemeClr val="bg1">
                        <a:lumMod val="95000"/>
                      </a:schemeClr>
                    </a:solidFill>
                  </a:tcPr>
                </a:tc>
                <a:extLst>
                  <a:ext uri="{0D108BD9-81ED-4DB2-BD59-A6C34878D82A}">
                    <a16:rowId xmlns:a16="http://schemas.microsoft.com/office/drawing/2014/main" val="1661556233"/>
                  </a:ext>
                </a:extLst>
              </a:tr>
            </a:tbl>
          </a:graphicData>
        </a:graphic>
      </p:graphicFrame>
      <p:cxnSp>
        <p:nvCxnSpPr>
          <p:cNvPr id="21" name="직선 연결선 20"/>
          <p:cNvCxnSpPr/>
          <p:nvPr/>
        </p:nvCxnSpPr>
        <p:spPr>
          <a:xfrm flipV="1">
            <a:off x="1892968" y="3513221"/>
            <a:ext cx="1970991" cy="1564106"/>
          </a:xfrm>
          <a:prstGeom prst="line">
            <a:avLst/>
          </a:prstGeom>
          <a:ln w="28575">
            <a:solidFill>
              <a:schemeClr val="accent3">
                <a:lumMod val="7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직선 연결선 21"/>
          <p:cNvCxnSpPr/>
          <p:nvPr/>
        </p:nvCxnSpPr>
        <p:spPr>
          <a:xfrm flipV="1">
            <a:off x="2221832" y="4213956"/>
            <a:ext cx="1642127" cy="1184909"/>
          </a:xfrm>
          <a:prstGeom prst="line">
            <a:avLst/>
          </a:prstGeom>
          <a:ln w="28575">
            <a:solidFill>
              <a:schemeClr val="accent3">
                <a:lumMod val="7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7" name="표 26"/>
          <p:cNvGraphicFramePr>
            <a:graphicFrameLocks noGrp="1"/>
          </p:cNvGraphicFramePr>
          <p:nvPr/>
        </p:nvGraphicFramePr>
        <p:xfrm>
          <a:off x="3863959" y="1814476"/>
          <a:ext cx="5381641" cy="4404360"/>
        </p:xfrm>
        <a:graphic>
          <a:graphicData uri="http://schemas.openxmlformats.org/drawingml/2006/table">
            <a:tbl>
              <a:tblPr firstRow="1" bandRow="1">
                <a:tableStyleId>{5940675A-B579-460E-94D1-54222C63F5DA}</a:tableStyleId>
              </a:tblPr>
              <a:tblGrid>
                <a:gridCol w="1696332">
                  <a:extLst>
                    <a:ext uri="{9D8B030D-6E8A-4147-A177-3AD203B41FA5}">
                      <a16:colId xmlns:a16="http://schemas.microsoft.com/office/drawing/2014/main" val="474592203"/>
                    </a:ext>
                  </a:extLst>
                </a:gridCol>
                <a:gridCol w="341745">
                  <a:extLst>
                    <a:ext uri="{9D8B030D-6E8A-4147-A177-3AD203B41FA5}">
                      <a16:colId xmlns:a16="http://schemas.microsoft.com/office/drawing/2014/main" val="1451613527"/>
                    </a:ext>
                  </a:extLst>
                </a:gridCol>
                <a:gridCol w="2327564">
                  <a:extLst>
                    <a:ext uri="{9D8B030D-6E8A-4147-A177-3AD203B41FA5}">
                      <a16:colId xmlns:a16="http://schemas.microsoft.com/office/drawing/2014/main" val="1790839901"/>
                    </a:ext>
                  </a:extLst>
                </a:gridCol>
                <a:gridCol w="1016000">
                  <a:extLst>
                    <a:ext uri="{9D8B030D-6E8A-4147-A177-3AD203B41FA5}">
                      <a16:colId xmlns:a16="http://schemas.microsoft.com/office/drawing/2014/main" val="759423901"/>
                    </a:ext>
                  </a:extLst>
                </a:gridCol>
              </a:tblGrid>
              <a:tr h="231537">
                <a:tc>
                  <a:txBody>
                    <a:bodyPr/>
                    <a:lstStyle/>
                    <a:p>
                      <a:pPr algn="l">
                        <a:tabLst>
                          <a:tab pos="182563" algn="l"/>
                          <a:tab pos="357188" algn="l"/>
                        </a:tabLst>
                      </a:pPr>
                      <a:r>
                        <a:rPr lang="en-US" altLang="ko-KR" sz="1100" b="0" dirty="0"/>
                        <a:t>return </a:t>
                      </a:r>
                      <a:r>
                        <a:rPr lang="en-US" altLang="ko-KR" sz="1100" b="0" dirty="0" err="1"/>
                        <a:t>this.value</a:t>
                      </a:r>
                      <a:r>
                        <a:rPr lang="en-US" altLang="ko-KR" sz="1100" b="0" dirty="0"/>
                        <a:t>;</a:t>
                      </a: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tabLst>
                          <a:tab pos="182563" algn="l"/>
                          <a:tab pos="357188" algn="l"/>
                        </a:tabLst>
                      </a:pPr>
                      <a:r>
                        <a:rPr lang="en-US" altLang="ko-KR" sz="1100" b="0" dirty="0"/>
                        <a:t>0</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a:tabLst>
                          <a:tab pos="182563" algn="l"/>
                          <a:tab pos="357188" algn="l"/>
                        </a:tabLst>
                      </a:pPr>
                      <a:endParaRPr lang="en-US" altLang="ko-KR"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a:tabLst>
                          <a:tab pos="182563" algn="l"/>
                          <a:tab pos="357188" algn="l"/>
                        </a:tabLst>
                      </a:pPr>
                      <a:endParaRPr lang="en-US" altLang="ko-KR"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44482258"/>
                  </a:ext>
                </a:extLst>
              </a:tr>
              <a:tr h="231537">
                <a:tc rowSpan="2">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err="1"/>
                        <a:t>this.value</a:t>
                      </a:r>
                      <a:r>
                        <a:rPr lang="en-US" altLang="ko-KR" sz="1100" b="0" dirty="0"/>
                        <a:t> = x; </a:t>
                      </a: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b="0" dirty="0"/>
                        <a:t>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Heap.0 = *Stack.0;</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value=x</a:t>
                      </a: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89619948"/>
                  </a:ext>
                </a:extLst>
              </a:tr>
              <a:tr h="231537">
                <a:tc vMerge="1">
                  <a:txBody>
                    <a:bodyPr/>
                    <a:lstStyle/>
                    <a:p>
                      <a:pPr latinLnBrk="1"/>
                      <a:endParaRPr lang="ko-KR" altLang="en-US"/>
                    </a:p>
                  </a:txBody>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b="0" dirty="0"/>
                        <a:t>2</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Jump to 11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return</a:t>
                      </a: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5334081"/>
                  </a:ext>
                </a:extLst>
              </a:tr>
              <a:tr h="231537">
                <a:tc>
                  <a:txBody>
                    <a:bodyPr/>
                    <a:lstStyle/>
                    <a:p>
                      <a:pPr algn="l">
                        <a:tabLst>
                          <a:tab pos="182563" algn="l"/>
                          <a:tab pos="357188" algn="l"/>
                        </a:tabLst>
                      </a:pPr>
                      <a:r>
                        <a:rPr lang="en-US" altLang="ko-KR" sz="1100" b="0" dirty="0" err="1"/>
                        <a:t>int</a:t>
                      </a:r>
                      <a:r>
                        <a:rPr lang="en-US" altLang="ko-KR" sz="1100" b="0" dirty="0"/>
                        <a:t> result = </a:t>
                      </a:r>
                      <a:r>
                        <a:rPr lang="en-US" altLang="ko-KR" sz="1100" b="0" dirty="0" err="1"/>
                        <a:t>this.value</a:t>
                      </a:r>
                      <a:r>
                        <a:rPr lang="en-US" altLang="ko-KR" sz="1100" b="0" dirty="0"/>
                        <a:t> + x;</a:t>
                      </a: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3911" rtl="0" eaLnBrk="1" fontAlgn="auto" latinLnBrk="0" hangingPunct="1">
                        <a:lnSpc>
                          <a:spcPct val="100000"/>
                        </a:lnSpc>
                        <a:spcBef>
                          <a:spcPts val="0"/>
                        </a:spcBef>
                        <a:spcAft>
                          <a:spcPts val="0"/>
                        </a:spcAft>
                        <a:buClrTx/>
                        <a:buSzTx/>
                        <a:buFontTx/>
                        <a:buNone/>
                        <a:tabLst>
                          <a:tab pos="182563" algn="l"/>
                          <a:tab pos="357188" algn="l"/>
                        </a:tabLst>
                        <a:defRPr/>
                      </a:pPr>
                      <a:r>
                        <a:rPr lang="en-US" altLang="ko-KR" sz="1100" b="0" dirty="0"/>
                        <a:t>3</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3911" rtl="0" eaLnBrk="1" fontAlgn="auto" latinLnBrk="0" hangingPunct="1">
                        <a:lnSpc>
                          <a:spcPct val="100000"/>
                        </a:lnSpc>
                        <a:spcBef>
                          <a:spcPts val="0"/>
                        </a:spcBef>
                        <a:spcAft>
                          <a:spcPts val="0"/>
                        </a:spcAft>
                        <a:buClrTx/>
                        <a:buSzTx/>
                        <a:buFontTx/>
                        <a:buNone/>
                        <a:tabLst>
                          <a:tab pos="182563" algn="l"/>
                          <a:tab pos="357188" algn="l"/>
                        </a:tabLst>
                        <a:defRPr/>
                      </a:pPr>
                      <a:r>
                        <a:rPr lang="en-US" altLang="ko-KR" sz="1100" b="0" baseline="0" dirty="0"/>
                        <a:t>Stack</a:t>
                      </a:r>
                      <a:r>
                        <a:rPr lang="en-US" altLang="ko-KR" sz="1100" b="0" dirty="0"/>
                        <a:t>.8</a:t>
                      </a:r>
                      <a:r>
                        <a:rPr lang="en-US" altLang="ko-KR" sz="1100" b="0" baseline="0" dirty="0"/>
                        <a:t> = *Heap.0 + Stack.0</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tabLst>
                          <a:tab pos="182563" algn="l"/>
                          <a:tab pos="357188" algn="l"/>
                        </a:tabLst>
                      </a:pPr>
                      <a:endParaRPr lang="en-US" altLang="ko-KR"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1268882"/>
                  </a:ext>
                </a:extLst>
              </a:tr>
              <a:tr h="231537">
                <a:tc rowSpan="2">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return result;</a:t>
                      </a: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b="0" dirty="0"/>
                        <a:t>4</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Stack.4 = *Stack.8</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2">
                  <a:txBody>
                    <a:bodyPr/>
                    <a:lstStyle/>
                    <a:p>
                      <a:pPr marL="0" marR="0" indent="0" algn="l" defTabSz="913911" rtl="0" eaLnBrk="1" fontAlgn="auto" latinLnBrk="1" hangingPunct="1">
                        <a:lnSpc>
                          <a:spcPct val="100000"/>
                        </a:lnSpc>
                        <a:spcBef>
                          <a:spcPts val="0"/>
                        </a:spcBef>
                        <a:spcAft>
                          <a:spcPts val="0"/>
                        </a:spcAft>
                        <a:buClrTx/>
                        <a:buSzTx/>
                        <a:buFontTx/>
                        <a:buNone/>
                        <a:tabLst/>
                        <a:defRPr/>
                      </a:pPr>
                      <a:endParaRPr lang="en-US" altLang="ko-KR"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791083037"/>
                  </a:ext>
                </a:extLst>
              </a:tr>
              <a:tr h="231537">
                <a:tc vMerge="1">
                  <a:txBody>
                    <a:bodyPr/>
                    <a:lstStyle/>
                    <a:p>
                      <a:pPr latinLnBrk="1"/>
                      <a:endParaRPr lang="ko-KR" altLang="en-US"/>
                    </a:p>
                  </a:txBody>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b="0" dirty="0"/>
                        <a:t>5</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Jump to 17</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pPr latinLnBrk="1"/>
                      <a:endParaRPr lang="ko-KR" altLang="en-US"/>
                    </a:p>
                  </a:txBody>
                  <a:tcPr/>
                </a:tc>
                <a:extLst>
                  <a:ext uri="{0D108BD9-81ED-4DB2-BD59-A6C34878D82A}">
                    <a16:rowId xmlns:a16="http://schemas.microsoft.com/office/drawing/2014/main" val="3306857199"/>
                  </a:ext>
                </a:extLst>
              </a:tr>
              <a:tr h="231537">
                <a:tc>
                  <a:txBody>
                    <a:bodyPr/>
                    <a:lstStyle/>
                    <a:p>
                      <a:pPr algn="l" latinLnBrk="1"/>
                      <a:r>
                        <a:rPr lang="en-US" altLang="ko-KR" sz="1100" b="0" dirty="0"/>
                        <a:t>Integer n = new Integer();</a:t>
                      </a:r>
                      <a:endParaRPr lang="ko-KR" altLang="en-US" sz="1100" b="0" dirty="0"/>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100" b="0" dirty="0"/>
                        <a:t>6</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100" b="0" dirty="0"/>
                        <a:t>Data.0 = </a:t>
                      </a:r>
                      <a:r>
                        <a:rPr lang="en-US" altLang="ko-KR" sz="1100" b="0" dirty="0" err="1"/>
                        <a:t>heap.new</a:t>
                      </a:r>
                      <a:r>
                        <a:rPr lang="en-US" altLang="ko-KR" sz="1100" b="0" dirty="0"/>
                        <a:t>(size</a:t>
                      </a:r>
                      <a:r>
                        <a:rPr lang="en-US" altLang="ko-KR" sz="1100" b="0" baseline="0" dirty="0"/>
                        <a:t> of Integer)</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3526361"/>
                  </a:ext>
                </a:extLst>
              </a:tr>
              <a:tr h="128388">
                <a:tc rowSpan="4">
                  <a:txBody>
                    <a:bodyPr/>
                    <a:lstStyle/>
                    <a:p>
                      <a:pPr algn="l" latinLnBrk="1"/>
                      <a:r>
                        <a:rPr lang="en-US" altLang="ko-KR" sz="1100" b="0" dirty="0" err="1"/>
                        <a:t>n.assign</a:t>
                      </a:r>
                      <a:r>
                        <a:rPr lang="en-US" altLang="ko-KR" sz="1100" b="0" dirty="0"/>
                        <a:t>(5); </a:t>
                      </a:r>
                      <a:endParaRPr lang="ko-KR" altLang="en-US" sz="1100" b="0" dirty="0"/>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100" b="0" dirty="0"/>
                        <a:t>7</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100" b="0" dirty="0" err="1"/>
                        <a:t>stack.new</a:t>
                      </a:r>
                      <a:r>
                        <a:rPr lang="en-US" altLang="ko-KR" sz="1100" b="0" dirty="0"/>
                        <a:t>(size</a:t>
                      </a:r>
                      <a:r>
                        <a:rPr lang="en-US" altLang="ko-KR" sz="1100" b="0" baseline="0" dirty="0"/>
                        <a:t> of </a:t>
                      </a:r>
                      <a:r>
                        <a:rPr lang="en-US" altLang="ko-KR" sz="1100" b="0" baseline="0" dirty="0" err="1"/>
                        <a:t>int</a:t>
                      </a:r>
                      <a:r>
                        <a:rPr lang="en-US" altLang="ko-KR" sz="1100" b="0" baseline="0" dirty="0"/>
                        <a:t>) // Stack</a:t>
                      </a:r>
                      <a:r>
                        <a:rPr lang="en-US" altLang="ko-KR" sz="1100" b="0" dirty="0"/>
                        <a:t>.0</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100" b="0" dirty="0"/>
                        <a:t>parameter</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51254347"/>
                  </a:ext>
                </a:extLst>
              </a:tr>
              <a:tr h="231537">
                <a:tc vMerge="1">
                  <a:txBody>
                    <a:bodyPr/>
                    <a:lstStyle/>
                    <a:p>
                      <a:pPr latinLnBrk="1"/>
                      <a:endParaRPr lang="ko-KR" altLang="en-US"/>
                    </a:p>
                  </a:txBody>
                  <a:tcPr/>
                </a:tc>
                <a:tc>
                  <a:txBody>
                    <a:bodyPr/>
                    <a:lstStyle/>
                    <a:p>
                      <a:pPr algn="ctr" latinLnBrk="1"/>
                      <a:r>
                        <a:rPr lang="en-US" altLang="ko-KR" sz="1100" b="0" dirty="0"/>
                        <a:t>9</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100" b="0" baseline="0" dirty="0"/>
                        <a:t>Stack</a:t>
                      </a:r>
                      <a:r>
                        <a:rPr lang="en-US" altLang="ko-KR" sz="1100" b="0" dirty="0"/>
                        <a:t>.0</a:t>
                      </a:r>
                      <a:r>
                        <a:rPr lang="en-US" altLang="ko-KR" sz="1100" b="0" baseline="0" dirty="0"/>
                        <a:t> </a:t>
                      </a:r>
                      <a:r>
                        <a:rPr lang="en-US" altLang="ko-KR" sz="1100" b="0" dirty="0"/>
                        <a:t>= 5</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100" b="0" dirty="0"/>
                        <a:t>x = 5</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1245263"/>
                  </a:ext>
                </a:extLst>
              </a:tr>
              <a:tr h="231537">
                <a:tc vMerge="1">
                  <a:txBody>
                    <a:bodyPr/>
                    <a:lstStyle/>
                    <a:p>
                      <a:pPr latinLnBrk="1"/>
                      <a:endParaRPr lang="ko-KR" altLang="en-US"/>
                    </a:p>
                  </a:txBody>
                  <a:tcPr/>
                </a:tc>
                <a:tc>
                  <a:txBody>
                    <a:bodyPr/>
                    <a:lstStyle/>
                    <a:p>
                      <a:pPr algn="ctr" latinLnBrk="1"/>
                      <a:r>
                        <a:rPr lang="en-US" altLang="ko-KR" sz="1100" b="0" dirty="0"/>
                        <a:t>10</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100" b="0" dirty="0"/>
                        <a:t>Jump</a:t>
                      </a:r>
                      <a:r>
                        <a:rPr lang="en-US" altLang="ko-KR" sz="1100" b="0" baseline="0" dirty="0"/>
                        <a:t> to 1</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l" latinLnBrk="1"/>
                      <a:r>
                        <a:rPr lang="en-US" altLang="ko-KR" sz="1100" b="0" dirty="0"/>
                        <a:t>call</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2296811"/>
                  </a:ext>
                </a:extLst>
              </a:tr>
              <a:tr h="231537">
                <a:tc vMerge="1">
                  <a:txBody>
                    <a:bodyPr/>
                    <a:lstStyle/>
                    <a:p>
                      <a:pPr latinLnBrk="1"/>
                      <a:endParaRPr lang="ko-KR" altLang="en-US"/>
                    </a:p>
                  </a:txBody>
                  <a:tcPr/>
                </a:tc>
                <a:tc>
                  <a:txBody>
                    <a:bodyPr/>
                    <a:lstStyle/>
                    <a:p>
                      <a:pPr algn="ctr" latinLnBrk="1"/>
                      <a:r>
                        <a:rPr lang="en-US" altLang="ko-KR" sz="1100" b="0" dirty="0"/>
                        <a:t>11</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100" b="0" dirty="0"/>
                        <a:t>Free stack</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latinLnBrk="1"/>
                      <a:endParaRPr lang="ko-KR" altLang="en-US"/>
                    </a:p>
                  </a:txBody>
                  <a:tcPr/>
                </a:tc>
                <a:extLst>
                  <a:ext uri="{0D108BD9-81ED-4DB2-BD59-A6C34878D82A}">
                    <a16:rowId xmlns:a16="http://schemas.microsoft.com/office/drawing/2014/main" val="2159438742"/>
                  </a:ext>
                </a:extLst>
              </a:tr>
              <a:tr h="231537">
                <a:tc rowSpan="6">
                  <a:txBody>
                    <a:bodyPr/>
                    <a:lstStyle/>
                    <a:p>
                      <a:pPr algn="l" latinLnBrk="1"/>
                      <a:r>
                        <a:rPr lang="en-US" altLang="ko-KR" sz="1100" b="0" dirty="0" err="1"/>
                        <a:t>n.add</a:t>
                      </a:r>
                      <a:r>
                        <a:rPr lang="en-US" altLang="ko-KR" sz="1100" b="0" dirty="0"/>
                        <a:t>(3);	</a:t>
                      </a:r>
                      <a:endParaRPr lang="ko-KR" altLang="en-US" sz="1100" b="0" dirty="0"/>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b="0" dirty="0"/>
                        <a:t>12</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err="1"/>
                        <a:t>stack.new</a:t>
                      </a:r>
                      <a:r>
                        <a:rPr lang="en-US" altLang="ko-KR" sz="1100" b="0" dirty="0"/>
                        <a:t>(size</a:t>
                      </a:r>
                      <a:r>
                        <a:rPr lang="en-US" altLang="ko-KR" sz="1100" b="0" baseline="0" dirty="0"/>
                        <a:t> of </a:t>
                      </a:r>
                      <a:r>
                        <a:rPr lang="en-US" altLang="ko-KR" sz="1100" b="0" baseline="0" dirty="0" err="1"/>
                        <a:t>int</a:t>
                      </a:r>
                      <a:r>
                        <a:rPr lang="en-US" altLang="ko-KR" sz="1100" b="0" baseline="0" dirty="0"/>
                        <a:t>) // Stack</a:t>
                      </a:r>
                      <a:r>
                        <a:rPr lang="en-US" altLang="ko-KR" sz="1100" b="0" dirty="0"/>
                        <a:t>.0</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parameter</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3753290"/>
                  </a:ext>
                </a:extLst>
              </a:tr>
              <a:tr h="231537">
                <a:tc vMerge="1">
                  <a:txBody>
                    <a:bodyPr/>
                    <a:lstStyle/>
                    <a:p>
                      <a:pPr latinLnBrk="1"/>
                      <a:endParaRPr lang="ko-KR" altLang="en-US"/>
                    </a:p>
                  </a:txBody>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b="0" dirty="0"/>
                        <a:t>13</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err="1"/>
                        <a:t>stack.new</a:t>
                      </a:r>
                      <a:r>
                        <a:rPr lang="en-US" altLang="ko-KR" sz="1100" b="0" dirty="0"/>
                        <a:t>(size</a:t>
                      </a:r>
                      <a:r>
                        <a:rPr lang="en-US" altLang="ko-KR" sz="1100" b="0" baseline="0" dirty="0"/>
                        <a:t> of </a:t>
                      </a:r>
                      <a:r>
                        <a:rPr lang="en-US" altLang="ko-KR" sz="1100" b="0" baseline="0" dirty="0" err="1"/>
                        <a:t>int</a:t>
                      </a:r>
                      <a:r>
                        <a:rPr lang="en-US" altLang="ko-KR" sz="1100" b="0" baseline="0" dirty="0"/>
                        <a:t>) // Stack</a:t>
                      </a:r>
                      <a:r>
                        <a:rPr lang="en-US" altLang="ko-KR" sz="1100" b="0" dirty="0"/>
                        <a:t>.4</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Return value</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21307375"/>
                  </a:ext>
                </a:extLst>
              </a:tr>
              <a:tr h="0">
                <a:tc vMerge="1">
                  <a:txBody>
                    <a:bodyPr/>
                    <a:lstStyle/>
                    <a:p>
                      <a:pPr latinLnBrk="1"/>
                      <a:endParaRPr lang="ko-KR" altLang="en-US"/>
                    </a:p>
                  </a:txBody>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b="0" dirty="0"/>
                        <a:t>14</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err="1"/>
                        <a:t>stack.new</a:t>
                      </a:r>
                      <a:r>
                        <a:rPr lang="en-US" altLang="ko-KR" sz="1100" b="0" dirty="0"/>
                        <a:t>(size</a:t>
                      </a:r>
                      <a:r>
                        <a:rPr lang="en-US" altLang="ko-KR" sz="1100" b="0" baseline="0" dirty="0"/>
                        <a:t> of </a:t>
                      </a:r>
                      <a:r>
                        <a:rPr lang="en-US" altLang="ko-KR" sz="1100" b="0" baseline="0" dirty="0" err="1"/>
                        <a:t>int</a:t>
                      </a:r>
                      <a:r>
                        <a:rPr lang="en-US" altLang="ko-KR" sz="1100" b="0" baseline="0" dirty="0"/>
                        <a:t>) // Stack</a:t>
                      </a:r>
                      <a:r>
                        <a:rPr lang="en-US" altLang="ko-KR" sz="1100" b="0" dirty="0"/>
                        <a:t>.8</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Local variable</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58616320"/>
                  </a:ext>
                </a:extLst>
              </a:tr>
              <a:tr h="231537">
                <a:tc vMerge="1">
                  <a:txBody>
                    <a:bodyPr/>
                    <a:lstStyle/>
                    <a:p>
                      <a:pPr latinLnBrk="1"/>
                      <a:endParaRPr lang="ko-KR" altLang="en-US"/>
                    </a:p>
                  </a:txBody>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b="0" dirty="0"/>
                        <a:t>15</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baseline="0" dirty="0"/>
                        <a:t>Stack</a:t>
                      </a:r>
                      <a:r>
                        <a:rPr lang="en-US" altLang="ko-KR" sz="1100" b="0" dirty="0"/>
                        <a:t>.0</a:t>
                      </a:r>
                      <a:r>
                        <a:rPr lang="en-US" altLang="ko-KR" sz="1100" b="0" baseline="0" dirty="0"/>
                        <a:t> </a:t>
                      </a:r>
                      <a:r>
                        <a:rPr lang="en-US" altLang="ko-KR" sz="1100" b="0" dirty="0"/>
                        <a:t>= 3</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x= 3</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67736123"/>
                  </a:ext>
                </a:extLst>
              </a:tr>
              <a:tr h="231537">
                <a:tc vMerge="1">
                  <a:txBody>
                    <a:bodyPr/>
                    <a:lstStyle/>
                    <a:p>
                      <a:pPr latinLnBrk="1"/>
                      <a:endParaRPr lang="ko-KR" altLang="en-US"/>
                    </a:p>
                  </a:txBody>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b="0" dirty="0"/>
                        <a:t>16</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Jump</a:t>
                      </a:r>
                      <a:r>
                        <a:rPr lang="en-US" altLang="ko-KR" sz="1100" b="0" baseline="0" dirty="0"/>
                        <a:t> to 2</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call</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66741854"/>
                  </a:ext>
                </a:extLst>
              </a:tr>
              <a:tr h="231537">
                <a:tc vMerge="1">
                  <a:txBody>
                    <a:bodyPr/>
                    <a:lstStyle/>
                    <a:p>
                      <a:pPr latinLnBrk="1"/>
                      <a:endParaRPr lang="ko-KR" altLang="en-US"/>
                    </a:p>
                  </a:txBody>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b="0" dirty="0"/>
                        <a:t>17</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free stack</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latinLnBrk="1"/>
                      <a:endParaRPr lang="ko-KR" altLang="en-US"/>
                    </a:p>
                  </a:txBody>
                  <a:tcPr/>
                </a:tc>
                <a:extLst>
                  <a:ext uri="{0D108BD9-81ED-4DB2-BD59-A6C34878D82A}">
                    <a16:rowId xmlns:a16="http://schemas.microsoft.com/office/drawing/2014/main" val="4234331092"/>
                  </a:ext>
                </a:extLst>
              </a:tr>
            </a:tbl>
          </a:graphicData>
        </a:graphic>
      </p:graphicFrame>
      <p:cxnSp>
        <p:nvCxnSpPr>
          <p:cNvPr id="30" name="직선 연결선 29"/>
          <p:cNvCxnSpPr/>
          <p:nvPr/>
        </p:nvCxnSpPr>
        <p:spPr>
          <a:xfrm flipV="1">
            <a:off x="2378742" y="1949116"/>
            <a:ext cx="1485217" cy="320842"/>
          </a:xfrm>
          <a:prstGeom prst="line">
            <a:avLst/>
          </a:prstGeom>
          <a:ln w="28575">
            <a:solidFill>
              <a:schemeClr val="accent3">
                <a:lumMod val="7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직선 연결선 30"/>
          <p:cNvCxnSpPr/>
          <p:nvPr/>
        </p:nvCxnSpPr>
        <p:spPr>
          <a:xfrm flipV="1">
            <a:off x="2502568" y="2438400"/>
            <a:ext cx="1361391" cy="336886"/>
          </a:xfrm>
          <a:prstGeom prst="line">
            <a:avLst/>
          </a:prstGeom>
          <a:ln w="28575">
            <a:solidFill>
              <a:schemeClr val="accent3">
                <a:lumMod val="7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직선 연결선 31"/>
          <p:cNvCxnSpPr/>
          <p:nvPr/>
        </p:nvCxnSpPr>
        <p:spPr>
          <a:xfrm flipV="1">
            <a:off x="2221832" y="2751222"/>
            <a:ext cx="1642127" cy="697832"/>
          </a:xfrm>
          <a:prstGeom prst="line">
            <a:avLst/>
          </a:prstGeom>
          <a:ln w="28575">
            <a:solidFill>
              <a:schemeClr val="accent3">
                <a:lumMod val="7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0922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Contents</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2</a:t>
            </a:fld>
            <a:endParaRPr lang="sk-SK" dirty="0"/>
          </a:p>
        </p:txBody>
      </p:sp>
      <p:sp>
        <p:nvSpPr>
          <p:cNvPr id="5" name="텍스트 개체 틀 4"/>
          <p:cNvSpPr>
            <a:spLocks noGrp="1"/>
          </p:cNvSpPr>
          <p:nvPr>
            <p:ph type="body" sz="quarter" idx="12"/>
          </p:nvPr>
        </p:nvSpPr>
        <p:spPr/>
        <p:txBody>
          <a:bodyPr/>
          <a:lstStyle/>
          <a:p>
            <a:r>
              <a:rPr lang="en-US" altLang="ko-KR" dirty="0"/>
              <a:t>Operating System</a:t>
            </a:r>
            <a:endParaRPr lang="ko-KR" altLang="en-US" dirty="0"/>
          </a:p>
        </p:txBody>
      </p:sp>
      <p:sp>
        <p:nvSpPr>
          <p:cNvPr id="15" name="내용 개체 틀 14"/>
          <p:cNvSpPr>
            <a:spLocks noGrp="1"/>
          </p:cNvSpPr>
          <p:nvPr>
            <p:ph sz="quarter" idx="13"/>
          </p:nvPr>
        </p:nvSpPr>
        <p:spPr/>
        <p:txBody>
          <a:bodyPr/>
          <a:lstStyle/>
          <a:p>
            <a:r>
              <a:rPr lang="en-US" altLang="ko-KR" dirty="0"/>
              <a:t>Introduction</a:t>
            </a:r>
          </a:p>
          <a:p>
            <a:r>
              <a:rPr lang="en-US" altLang="ko-KR" dirty="0"/>
              <a:t>Computer Architecture</a:t>
            </a:r>
          </a:p>
          <a:p>
            <a:r>
              <a:rPr lang="en-US" altLang="ko-KR" dirty="0"/>
              <a:t>Process Management</a:t>
            </a:r>
          </a:p>
          <a:p>
            <a:pPr lvl="1"/>
            <a:r>
              <a:rPr lang="en-US" altLang="ko-KR" dirty="0"/>
              <a:t>Processes</a:t>
            </a:r>
          </a:p>
          <a:p>
            <a:pPr lvl="1"/>
            <a:r>
              <a:rPr lang="en-US" altLang="ko-KR" dirty="0"/>
              <a:t>Threads</a:t>
            </a:r>
          </a:p>
          <a:p>
            <a:pPr lvl="1"/>
            <a:r>
              <a:rPr lang="en-US" altLang="ko-KR" dirty="0"/>
              <a:t>Process Synchronization</a:t>
            </a:r>
          </a:p>
          <a:p>
            <a:pPr lvl="1"/>
            <a:r>
              <a:rPr lang="en-US" altLang="ko-KR" dirty="0"/>
              <a:t>CPU Scheduling</a:t>
            </a:r>
          </a:p>
          <a:p>
            <a:pPr lvl="1"/>
            <a:r>
              <a:rPr lang="en-US" altLang="ko-KR" dirty="0"/>
              <a:t>Deadlocks</a:t>
            </a:r>
          </a:p>
          <a:p>
            <a:r>
              <a:rPr lang="en-US" altLang="ko-KR" dirty="0"/>
              <a:t>Memory Management</a:t>
            </a:r>
          </a:p>
          <a:p>
            <a:pPr lvl="1"/>
            <a:r>
              <a:rPr lang="en-US" altLang="ko-KR" dirty="0"/>
              <a:t>Main Memory</a:t>
            </a:r>
          </a:p>
          <a:p>
            <a:pPr lvl="1"/>
            <a:r>
              <a:rPr lang="en-US" altLang="ko-KR" dirty="0"/>
              <a:t>Virtual Memory</a:t>
            </a:r>
          </a:p>
          <a:p>
            <a:r>
              <a:rPr lang="en-US" altLang="ko-KR" dirty="0"/>
              <a:t>Storage Management</a:t>
            </a:r>
          </a:p>
          <a:p>
            <a:pPr lvl="1"/>
            <a:r>
              <a:rPr lang="en-US" altLang="ko-KR" dirty="0"/>
              <a:t>Mass-Storage Structure</a:t>
            </a:r>
          </a:p>
          <a:p>
            <a:pPr lvl="1"/>
            <a:r>
              <a:rPr lang="en-US" altLang="ko-KR" dirty="0"/>
              <a:t>File-System Interface</a:t>
            </a:r>
          </a:p>
          <a:p>
            <a:pPr lvl="1"/>
            <a:r>
              <a:rPr lang="en-US" altLang="ko-KR" dirty="0"/>
              <a:t>File-System Implementation</a:t>
            </a:r>
          </a:p>
          <a:p>
            <a:pPr lvl="1"/>
            <a:r>
              <a:rPr lang="en-US" altLang="ko-KR" dirty="0"/>
              <a:t>I/O Systems</a:t>
            </a:r>
            <a:endParaRPr lang="ko-KR" altLang="en-US" dirty="0"/>
          </a:p>
        </p:txBody>
      </p:sp>
      <p:sp>
        <p:nvSpPr>
          <p:cNvPr id="6" name="내용 개체 틀 5"/>
          <p:cNvSpPr>
            <a:spLocks noGrp="1"/>
          </p:cNvSpPr>
          <p:nvPr>
            <p:ph sz="quarter" idx="14"/>
          </p:nvPr>
        </p:nvSpPr>
        <p:spPr/>
        <p:txBody>
          <a:bodyPr/>
          <a:lstStyle/>
          <a:p>
            <a:r>
              <a:rPr lang="en-US" altLang="ko-KR" dirty="0"/>
              <a:t>Protection and Security</a:t>
            </a:r>
          </a:p>
          <a:p>
            <a:pPr lvl="1"/>
            <a:r>
              <a:rPr lang="en-US" altLang="ko-KR" dirty="0"/>
              <a:t>Protection</a:t>
            </a:r>
          </a:p>
          <a:p>
            <a:pPr lvl="1"/>
            <a:r>
              <a:rPr lang="en-US" altLang="ko-KR" dirty="0"/>
              <a:t>Security</a:t>
            </a:r>
          </a:p>
          <a:p>
            <a:r>
              <a:rPr lang="en-US" altLang="ko-KR" dirty="0"/>
              <a:t>Advanced Topics</a:t>
            </a:r>
          </a:p>
          <a:p>
            <a:pPr lvl="1"/>
            <a:r>
              <a:rPr lang="en-US" altLang="ko-KR" dirty="0"/>
              <a:t>Virtual Machines</a:t>
            </a:r>
          </a:p>
          <a:p>
            <a:pPr lvl="1"/>
            <a:r>
              <a:rPr lang="en-US" altLang="ko-KR" dirty="0"/>
              <a:t>Distributed Systems</a:t>
            </a:r>
            <a:endParaRPr lang="ko-KR" altLang="en-US" dirty="0"/>
          </a:p>
        </p:txBody>
      </p:sp>
    </p:spTree>
    <p:extLst>
      <p:ext uri="{BB962C8B-B14F-4D97-AF65-F5344CB8AC3E}">
        <p14:creationId xmlns:p14="http://schemas.microsoft.com/office/powerpoint/2010/main" val="3586701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p:cNvSpPr>
            <a:spLocks noGrp="1"/>
          </p:cNvSpPr>
          <p:nvPr>
            <p:ph type="title"/>
          </p:nvPr>
        </p:nvSpPr>
        <p:spPr/>
        <p:txBody>
          <a:bodyPr/>
          <a:lstStyle/>
          <a:p>
            <a:r>
              <a:rPr lang="en-US" altLang="ko-KR" dirty="0"/>
              <a:t>Compiler: Code Generation</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20</a:t>
            </a:fld>
            <a:endParaRPr lang="sk-SK" dirty="0"/>
          </a:p>
        </p:txBody>
      </p:sp>
      <p:sp>
        <p:nvSpPr>
          <p:cNvPr id="9" name="텍스트 개체 틀 8"/>
          <p:cNvSpPr>
            <a:spLocks noGrp="1"/>
          </p:cNvSpPr>
          <p:nvPr>
            <p:ph type="body" sz="quarter" idx="12"/>
          </p:nvPr>
        </p:nvSpPr>
        <p:spPr/>
        <p:txBody>
          <a:bodyPr/>
          <a:lstStyle/>
          <a:p>
            <a:r>
              <a:rPr lang="en-US" altLang="ko-KR" dirty="0"/>
              <a:t>Memory Management</a:t>
            </a:r>
            <a:endParaRPr lang="ko-KR" altLang="en-US" dirty="0"/>
          </a:p>
        </p:txBody>
      </p:sp>
      <p:sp>
        <p:nvSpPr>
          <p:cNvPr id="7" name="TextBox 6"/>
          <p:cNvSpPr txBox="1"/>
          <p:nvPr/>
        </p:nvSpPr>
        <p:spPr>
          <a:xfrm>
            <a:off x="278494" y="1555396"/>
            <a:ext cx="3461639" cy="4663440"/>
          </a:xfrm>
          <a:prstGeom prst="rect">
            <a:avLst/>
          </a:prstGeom>
          <a:solidFill>
            <a:schemeClr val="bg1">
              <a:lumMod val="95000"/>
            </a:schemeClr>
          </a:solidFill>
        </p:spPr>
        <p:txBody>
          <a:bodyPr wrap="none" rtlCol="0" anchor="ctr">
            <a:noAutofit/>
          </a:bodyPr>
          <a:lstStyle/>
          <a:p>
            <a:pPr>
              <a:tabLst>
                <a:tab pos="182563" algn="l"/>
                <a:tab pos="357188" algn="l"/>
              </a:tabLst>
            </a:pPr>
            <a:r>
              <a:rPr lang="en-US" altLang="ko-KR" sz="1400" b="1" dirty="0"/>
              <a:t>class Integer {</a:t>
            </a:r>
          </a:p>
          <a:p>
            <a:pPr>
              <a:tabLst>
                <a:tab pos="182563" algn="l"/>
                <a:tab pos="357188" algn="l"/>
              </a:tabLst>
            </a:pPr>
            <a:r>
              <a:rPr lang="en-US" altLang="ko-KR" sz="1400" b="1" dirty="0"/>
              <a:t>	private</a:t>
            </a:r>
            <a:r>
              <a:rPr lang="en-US" altLang="ko-KR" sz="1400" b="1" dirty="0">
                <a:solidFill>
                  <a:srgbClr val="FF0000"/>
                </a:solidFill>
              </a:rPr>
              <a:t> </a:t>
            </a:r>
            <a:r>
              <a:rPr lang="en-US" altLang="ko-KR" sz="1400" b="1" dirty="0" err="1">
                <a:solidFill>
                  <a:srgbClr val="FF0000"/>
                </a:solidFill>
              </a:rPr>
              <a:t>int</a:t>
            </a:r>
            <a:r>
              <a:rPr lang="en-US" altLang="ko-KR" sz="1400" b="1" dirty="0">
                <a:solidFill>
                  <a:srgbClr val="FF0000"/>
                </a:solidFill>
              </a:rPr>
              <a:t> value;  // heap</a:t>
            </a:r>
          </a:p>
          <a:p>
            <a:pPr>
              <a:tabLst>
                <a:tab pos="182563" algn="l"/>
                <a:tab pos="357188" algn="l"/>
              </a:tabLst>
            </a:pPr>
            <a:r>
              <a:rPr lang="en-US" altLang="ko-KR" sz="1400" b="1" dirty="0"/>
              <a:t>	public </a:t>
            </a:r>
            <a:r>
              <a:rPr lang="en-US" altLang="ko-KR" sz="1400" b="1" dirty="0" err="1"/>
              <a:t>int</a:t>
            </a:r>
            <a:r>
              <a:rPr lang="en-US" altLang="ko-KR" sz="1400" b="1" dirty="0"/>
              <a:t> </a:t>
            </a:r>
            <a:r>
              <a:rPr lang="en-US" altLang="ko-KR" sz="1400" b="1" dirty="0" err="1"/>
              <a:t>getValue</a:t>
            </a:r>
            <a:r>
              <a:rPr lang="en-US" altLang="ko-KR" sz="1400" b="1" dirty="0"/>
              <a:t>() {</a:t>
            </a:r>
          </a:p>
          <a:p>
            <a:pPr>
              <a:tabLst>
                <a:tab pos="182563" algn="l"/>
                <a:tab pos="357188" algn="l"/>
              </a:tabLst>
            </a:pPr>
            <a:r>
              <a:rPr lang="en-US" altLang="ko-KR" sz="1400" b="1" dirty="0"/>
              <a:t>		return </a:t>
            </a:r>
            <a:r>
              <a:rPr lang="en-US" altLang="ko-KR" sz="1400" b="1" dirty="0" err="1"/>
              <a:t>this.value</a:t>
            </a:r>
            <a:r>
              <a:rPr lang="en-US" altLang="ko-KR" sz="1400" b="1" dirty="0"/>
              <a:t>;</a:t>
            </a:r>
          </a:p>
          <a:p>
            <a:pPr>
              <a:tabLst>
                <a:tab pos="182563" algn="l"/>
                <a:tab pos="357188" algn="l"/>
              </a:tabLst>
            </a:pPr>
            <a:r>
              <a:rPr lang="en-US" altLang="ko-KR" sz="1400" b="1" dirty="0"/>
              <a:t>	}</a:t>
            </a:r>
          </a:p>
          <a:p>
            <a:pPr>
              <a:tabLst>
                <a:tab pos="182563" algn="l"/>
                <a:tab pos="357188" algn="l"/>
              </a:tabLst>
            </a:pPr>
            <a:r>
              <a:rPr lang="en-US" altLang="ko-KR" sz="1400" b="1" dirty="0"/>
              <a:t>	public void assign(</a:t>
            </a:r>
            <a:r>
              <a:rPr lang="en-US" altLang="ko-KR" sz="1400" b="1" dirty="0" err="1"/>
              <a:t>int</a:t>
            </a:r>
            <a:r>
              <a:rPr lang="en-US" altLang="ko-KR" sz="1400" b="1" dirty="0"/>
              <a:t> x) {</a:t>
            </a:r>
          </a:p>
          <a:p>
            <a:pPr>
              <a:tabLst>
                <a:tab pos="182563" algn="l"/>
                <a:tab pos="357188" algn="l"/>
              </a:tabLst>
            </a:pPr>
            <a:r>
              <a:rPr lang="en-US" altLang="ko-KR" sz="1400" b="1" dirty="0"/>
              <a:t>		</a:t>
            </a:r>
            <a:r>
              <a:rPr lang="en-US" altLang="ko-KR" sz="1400" b="1" dirty="0" err="1"/>
              <a:t>this.value</a:t>
            </a:r>
            <a:r>
              <a:rPr lang="en-US" altLang="ko-KR" sz="1400" b="1" dirty="0"/>
              <a:t> = x; </a:t>
            </a:r>
          </a:p>
          <a:p>
            <a:pPr>
              <a:tabLst>
                <a:tab pos="182563" algn="l"/>
                <a:tab pos="357188" algn="l"/>
              </a:tabLst>
            </a:pPr>
            <a:r>
              <a:rPr lang="en-US" altLang="ko-KR" sz="1400" b="1" dirty="0"/>
              <a:t>	}</a:t>
            </a:r>
          </a:p>
          <a:p>
            <a:pPr>
              <a:tabLst>
                <a:tab pos="182563" algn="l"/>
                <a:tab pos="357188" algn="l"/>
              </a:tabLst>
            </a:pPr>
            <a:r>
              <a:rPr lang="en-US" altLang="ko-KR" sz="1400" b="1" dirty="0"/>
              <a:t>	public </a:t>
            </a:r>
            <a:r>
              <a:rPr lang="en-US" altLang="ko-KR" sz="1400" b="1" dirty="0" err="1"/>
              <a:t>int</a:t>
            </a:r>
            <a:r>
              <a:rPr lang="en-US" altLang="ko-KR" sz="1400" b="1" dirty="0"/>
              <a:t> add(</a:t>
            </a:r>
            <a:r>
              <a:rPr lang="en-US" altLang="ko-KR" sz="1400" b="1" dirty="0" err="1"/>
              <a:t>int</a:t>
            </a:r>
            <a:r>
              <a:rPr lang="en-US" altLang="ko-KR" sz="1400" b="1" dirty="0"/>
              <a:t> x) {</a:t>
            </a:r>
          </a:p>
          <a:p>
            <a:pPr>
              <a:tabLst>
                <a:tab pos="182563" algn="l"/>
                <a:tab pos="357188" algn="l"/>
              </a:tabLst>
            </a:pPr>
            <a:r>
              <a:rPr lang="en-US" altLang="ko-KR" sz="1400" b="1" dirty="0"/>
              <a:t>		</a:t>
            </a:r>
            <a:r>
              <a:rPr lang="en-US" altLang="ko-KR" sz="1400" b="1" dirty="0" err="1">
                <a:solidFill>
                  <a:srgbClr val="FF0000"/>
                </a:solidFill>
              </a:rPr>
              <a:t>int</a:t>
            </a:r>
            <a:r>
              <a:rPr lang="en-US" altLang="ko-KR" sz="1400" b="1" dirty="0">
                <a:solidFill>
                  <a:srgbClr val="FF0000"/>
                </a:solidFill>
              </a:rPr>
              <a:t> result;  // stack</a:t>
            </a:r>
          </a:p>
          <a:p>
            <a:pPr>
              <a:tabLst>
                <a:tab pos="182563" algn="l"/>
                <a:tab pos="357188" algn="l"/>
              </a:tabLst>
            </a:pPr>
            <a:r>
              <a:rPr lang="en-US" altLang="ko-KR" sz="1400" b="1" dirty="0"/>
              <a:t>		result = </a:t>
            </a:r>
            <a:r>
              <a:rPr lang="en-US" altLang="ko-KR" sz="1400" b="1" dirty="0" err="1"/>
              <a:t>this.value</a:t>
            </a:r>
            <a:r>
              <a:rPr lang="en-US" altLang="ko-KR" sz="1400" b="1" dirty="0"/>
              <a:t> + x;</a:t>
            </a:r>
          </a:p>
          <a:p>
            <a:pPr>
              <a:tabLst>
                <a:tab pos="182563" algn="l"/>
                <a:tab pos="357188" algn="l"/>
              </a:tabLst>
            </a:pPr>
            <a:r>
              <a:rPr lang="en-US" altLang="ko-KR" sz="1400" b="1" dirty="0"/>
              <a:t>		return result;</a:t>
            </a:r>
          </a:p>
          <a:p>
            <a:pPr>
              <a:tabLst>
                <a:tab pos="182563" algn="l"/>
                <a:tab pos="357188" algn="l"/>
              </a:tabLst>
            </a:pPr>
            <a:r>
              <a:rPr lang="en-US" altLang="ko-KR" sz="1400" b="1" dirty="0"/>
              <a:t>	}</a:t>
            </a:r>
          </a:p>
          <a:p>
            <a:pPr>
              <a:tabLst>
                <a:tab pos="182563" algn="l"/>
                <a:tab pos="357188" algn="l"/>
              </a:tabLst>
            </a:pPr>
            <a:r>
              <a:rPr lang="en-US" altLang="ko-KR" sz="1400" b="1" dirty="0"/>
              <a:t>	</a:t>
            </a:r>
          </a:p>
          <a:p>
            <a:pPr>
              <a:tabLst>
                <a:tab pos="182563" algn="l"/>
                <a:tab pos="357188" algn="l"/>
              </a:tabLst>
            </a:pPr>
            <a:r>
              <a:rPr lang="en-US" altLang="ko-KR" sz="1400" b="1" dirty="0" err="1"/>
              <a:t>int</a:t>
            </a:r>
            <a:r>
              <a:rPr lang="en-US" altLang="ko-KR" sz="1400" b="1" dirty="0"/>
              <a:t> main() {</a:t>
            </a:r>
          </a:p>
          <a:p>
            <a:pPr>
              <a:tabLst>
                <a:tab pos="182563" algn="l"/>
                <a:tab pos="357188" algn="l"/>
                <a:tab pos="1071563" algn="l"/>
                <a:tab pos="1255713" algn="l"/>
              </a:tabLst>
            </a:pPr>
            <a:r>
              <a:rPr lang="en-US" altLang="ko-KR" sz="1400" b="1" dirty="0"/>
              <a:t>	</a:t>
            </a:r>
            <a:r>
              <a:rPr lang="en-US" altLang="ko-KR" sz="1400" b="1" dirty="0">
                <a:solidFill>
                  <a:srgbClr val="FF0000"/>
                </a:solidFill>
              </a:rPr>
              <a:t>Integer n; // data</a:t>
            </a:r>
          </a:p>
          <a:p>
            <a:pPr>
              <a:tabLst>
                <a:tab pos="182563" algn="l"/>
                <a:tab pos="357188" algn="l"/>
                <a:tab pos="1071563" algn="l"/>
                <a:tab pos="1255713" algn="l"/>
              </a:tabLst>
            </a:pPr>
            <a:r>
              <a:rPr lang="en-US" altLang="ko-KR" sz="1400" b="1" dirty="0"/>
              <a:t>	n = new Integer();</a:t>
            </a:r>
          </a:p>
          <a:p>
            <a:pPr>
              <a:tabLst>
                <a:tab pos="182563" algn="l"/>
                <a:tab pos="357188" algn="l"/>
                <a:tab pos="1071563" algn="l"/>
                <a:tab pos="1255713" algn="l"/>
              </a:tabLst>
            </a:pPr>
            <a:r>
              <a:rPr lang="en-US" altLang="ko-KR" sz="1400" b="1" dirty="0"/>
              <a:t>	</a:t>
            </a:r>
            <a:r>
              <a:rPr lang="en-US" altLang="ko-KR" sz="1400" b="1" dirty="0" err="1"/>
              <a:t>n.assign</a:t>
            </a:r>
            <a:r>
              <a:rPr lang="en-US" altLang="ko-KR" sz="1400" b="1" dirty="0"/>
              <a:t>(5); 	// n = 5;</a:t>
            </a:r>
          </a:p>
          <a:p>
            <a:pPr>
              <a:tabLst>
                <a:tab pos="182563" algn="l"/>
                <a:tab pos="357188" algn="l"/>
                <a:tab pos="1071563" algn="l"/>
                <a:tab pos="1255713" algn="l"/>
              </a:tabLst>
            </a:pPr>
            <a:r>
              <a:rPr lang="en-US" altLang="ko-KR" sz="1400" b="1" dirty="0"/>
              <a:t>	</a:t>
            </a:r>
            <a:r>
              <a:rPr lang="en-US" altLang="ko-KR" sz="1400" b="1" dirty="0" err="1"/>
              <a:t>n.add</a:t>
            </a:r>
            <a:r>
              <a:rPr lang="en-US" altLang="ko-KR" sz="1400" b="1" dirty="0"/>
              <a:t>(3);		// n = n + 3;</a:t>
            </a:r>
          </a:p>
          <a:p>
            <a:pPr>
              <a:tabLst>
                <a:tab pos="182563" algn="l"/>
                <a:tab pos="357188" algn="l"/>
                <a:tab pos="1071563" algn="l"/>
                <a:tab pos="1255713" algn="l"/>
              </a:tabLst>
            </a:pPr>
            <a:r>
              <a:rPr lang="en-US" altLang="ko-KR" sz="1400" b="1" dirty="0"/>
              <a:t>	</a:t>
            </a:r>
            <a:r>
              <a:rPr lang="en-US" altLang="ko-KR" sz="1400" b="1" dirty="0" err="1"/>
              <a:t>System.out.println</a:t>
            </a:r>
            <a:r>
              <a:rPr lang="en-US" altLang="ko-KR" sz="1400" b="1" dirty="0"/>
              <a:t>(</a:t>
            </a:r>
            <a:r>
              <a:rPr lang="en-US" altLang="ko-KR" sz="1400" b="1" dirty="0" err="1"/>
              <a:t>n.getValue</a:t>
            </a:r>
            <a:r>
              <a:rPr lang="en-US" altLang="ko-KR" sz="1400" b="1" dirty="0"/>
              <a:t>());</a:t>
            </a:r>
          </a:p>
          <a:p>
            <a:pPr>
              <a:tabLst>
                <a:tab pos="182563" algn="l"/>
                <a:tab pos="357188" algn="l"/>
              </a:tabLst>
            </a:pPr>
            <a:r>
              <a:rPr lang="en-US" altLang="ko-KR" sz="1400" b="1" dirty="0"/>
              <a:t>}</a:t>
            </a:r>
            <a:endParaRPr lang="ko-KR" altLang="en-US" sz="1400" b="1" dirty="0"/>
          </a:p>
        </p:txBody>
      </p:sp>
      <p:graphicFrame>
        <p:nvGraphicFramePr>
          <p:cNvPr id="23" name="표 22"/>
          <p:cNvGraphicFramePr>
            <a:graphicFrameLocks noGrp="1"/>
          </p:cNvGraphicFramePr>
          <p:nvPr/>
        </p:nvGraphicFramePr>
        <p:xfrm>
          <a:off x="3863959" y="1814476"/>
          <a:ext cx="5381641" cy="4404360"/>
        </p:xfrm>
        <a:graphic>
          <a:graphicData uri="http://schemas.openxmlformats.org/drawingml/2006/table">
            <a:tbl>
              <a:tblPr firstRow="1" bandRow="1">
                <a:tableStyleId>{5940675A-B579-460E-94D1-54222C63F5DA}</a:tableStyleId>
              </a:tblPr>
              <a:tblGrid>
                <a:gridCol w="1696332">
                  <a:extLst>
                    <a:ext uri="{9D8B030D-6E8A-4147-A177-3AD203B41FA5}">
                      <a16:colId xmlns:a16="http://schemas.microsoft.com/office/drawing/2014/main" val="474592203"/>
                    </a:ext>
                  </a:extLst>
                </a:gridCol>
                <a:gridCol w="341745">
                  <a:extLst>
                    <a:ext uri="{9D8B030D-6E8A-4147-A177-3AD203B41FA5}">
                      <a16:colId xmlns:a16="http://schemas.microsoft.com/office/drawing/2014/main" val="1451613527"/>
                    </a:ext>
                  </a:extLst>
                </a:gridCol>
                <a:gridCol w="2327564">
                  <a:extLst>
                    <a:ext uri="{9D8B030D-6E8A-4147-A177-3AD203B41FA5}">
                      <a16:colId xmlns:a16="http://schemas.microsoft.com/office/drawing/2014/main" val="1790839901"/>
                    </a:ext>
                  </a:extLst>
                </a:gridCol>
                <a:gridCol w="1016000">
                  <a:extLst>
                    <a:ext uri="{9D8B030D-6E8A-4147-A177-3AD203B41FA5}">
                      <a16:colId xmlns:a16="http://schemas.microsoft.com/office/drawing/2014/main" val="759423901"/>
                    </a:ext>
                  </a:extLst>
                </a:gridCol>
              </a:tblGrid>
              <a:tr h="231537">
                <a:tc>
                  <a:txBody>
                    <a:bodyPr/>
                    <a:lstStyle/>
                    <a:p>
                      <a:pPr algn="l">
                        <a:tabLst>
                          <a:tab pos="182563" algn="l"/>
                          <a:tab pos="357188" algn="l"/>
                        </a:tabLst>
                      </a:pPr>
                      <a:r>
                        <a:rPr lang="en-US" altLang="ko-KR" sz="1100" b="0" dirty="0"/>
                        <a:t>return </a:t>
                      </a:r>
                      <a:r>
                        <a:rPr lang="en-US" altLang="ko-KR" sz="1100" b="0" dirty="0" err="1"/>
                        <a:t>this.value</a:t>
                      </a:r>
                      <a:r>
                        <a:rPr lang="en-US" altLang="ko-KR" sz="1100" b="0" dirty="0"/>
                        <a:t>;</a:t>
                      </a: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tabLst>
                          <a:tab pos="182563" algn="l"/>
                          <a:tab pos="357188" algn="l"/>
                        </a:tabLst>
                      </a:pPr>
                      <a:r>
                        <a:rPr lang="en-US" altLang="ko-KR" sz="1100" b="0" dirty="0"/>
                        <a:t>0</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a:tabLst>
                          <a:tab pos="182563" algn="l"/>
                          <a:tab pos="357188" algn="l"/>
                        </a:tabLst>
                      </a:pPr>
                      <a:endParaRPr lang="en-US" altLang="ko-KR"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a:tabLst>
                          <a:tab pos="182563" algn="l"/>
                          <a:tab pos="357188" algn="l"/>
                        </a:tabLst>
                      </a:pPr>
                      <a:endParaRPr lang="en-US" altLang="ko-KR"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44482258"/>
                  </a:ext>
                </a:extLst>
              </a:tr>
              <a:tr h="231537">
                <a:tc rowSpan="2">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err="1"/>
                        <a:t>this.value</a:t>
                      </a:r>
                      <a:r>
                        <a:rPr lang="en-US" altLang="ko-KR" sz="1100" b="0" dirty="0"/>
                        <a:t> = x; </a:t>
                      </a: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b="0" dirty="0"/>
                        <a:t>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Heap.0 = *Stack.0;</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value=x</a:t>
                      </a: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89619948"/>
                  </a:ext>
                </a:extLst>
              </a:tr>
              <a:tr h="231537">
                <a:tc vMerge="1">
                  <a:txBody>
                    <a:bodyPr/>
                    <a:lstStyle/>
                    <a:p>
                      <a:pPr latinLnBrk="1"/>
                      <a:endParaRPr lang="ko-KR" altLang="en-US"/>
                    </a:p>
                  </a:txBody>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b="0" dirty="0"/>
                        <a:t>2</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Jump to 11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return</a:t>
                      </a: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5334081"/>
                  </a:ext>
                </a:extLst>
              </a:tr>
              <a:tr h="231537">
                <a:tc>
                  <a:txBody>
                    <a:bodyPr/>
                    <a:lstStyle/>
                    <a:p>
                      <a:pPr algn="l">
                        <a:tabLst>
                          <a:tab pos="182563" algn="l"/>
                          <a:tab pos="357188" algn="l"/>
                        </a:tabLst>
                      </a:pPr>
                      <a:r>
                        <a:rPr lang="en-US" altLang="ko-KR" sz="1100" b="0" dirty="0" err="1"/>
                        <a:t>int</a:t>
                      </a:r>
                      <a:r>
                        <a:rPr lang="en-US" altLang="ko-KR" sz="1100" b="0" dirty="0"/>
                        <a:t> result = </a:t>
                      </a:r>
                      <a:r>
                        <a:rPr lang="en-US" altLang="ko-KR" sz="1100" b="0" dirty="0" err="1"/>
                        <a:t>this.value</a:t>
                      </a:r>
                      <a:r>
                        <a:rPr lang="en-US" altLang="ko-KR" sz="1100" b="0" dirty="0"/>
                        <a:t> + x;</a:t>
                      </a: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3911" rtl="0" eaLnBrk="1" fontAlgn="auto" latinLnBrk="0" hangingPunct="1">
                        <a:lnSpc>
                          <a:spcPct val="100000"/>
                        </a:lnSpc>
                        <a:spcBef>
                          <a:spcPts val="0"/>
                        </a:spcBef>
                        <a:spcAft>
                          <a:spcPts val="0"/>
                        </a:spcAft>
                        <a:buClrTx/>
                        <a:buSzTx/>
                        <a:buFontTx/>
                        <a:buNone/>
                        <a:tabLst>
                          <a:tab pos="182563" algn="l"/>
                          <a:tab pos="357188" algn="l"/>
                        </a:tabLst>
                        <a:defRPr/>
                      </a:pPr>
                      <a:r>
                        <a:rPr lang="en-US" altLang="ko-KR" sz="1100" b="0" dirty="0"/>
                        <a:t>3</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3911" rtl="0" eaLnBrk="1" fontAlgn="auto" latinLnBrk="0" hangingPunct="1">
                        <a:lnSpc>
                          <a:spcPct val="100000"/>
                        </a:lnSpc>
                        <a:spcBef>
                          <a:spcPts val="0"/>
                        </a:spcBef>
                        <a:spcAft>
                          <a:spcPts val="0"/>
                        </a:spcAft>
                        <a:buClrTx/>
                        <a:buSzTx/>
                        <a:buFontTx/>
                        <a:buNone/>
                        <a:tabLst>
                          <a:tab pos="182563" algn="l"/>
                          <a:tab pos="357188" algn="l"/>
                        </a:tabLst>
                        <a:defRPr/>
                      </a:pPr>
                      <a:r>
                        <a:rPr lang="en-US" altLang="ko-KR" sz="1100" b="0" baseline="0" dirty="0"/>
                        <a:t>Stack</a:t>
                      </a:r>
                      <a:r>
                        <a:rPr lang="en-US" altLang="ko-KR" sz="1100" b="0" dirty="0"/>
                        <a:t>.8</a:t>
                      </a:r>
                      <a:r>
                        <a:rPr lang="en-US" altLang="ko-KR" sz="1100" b="0" baseline="0" dirty="0"/>
                        <a:t> = *Heap.0 + Stack.0</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tabLst>
                          <a:tab pos="182563" algn="l"/>
                          <a:tab pos="357188" algn="l"/>
                        </a:tabLst>
                      </a:pPr>
                      <a:endParaRPr lang="en-US" altLang="ko-KR"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1268882"/>
                  </a:ext>
                </a:extLst>
              </a:tr>
              <a:tr h="231537">
                <a:tc rowSpan="2">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return result;</a:t>
                      </a: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b="0" dirty="0"/>
                        <a:t>4</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Stack.4 = *Stack.8</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2">
                  <a:txBody>
                    <a:bodyPr/>
                    <a:lstStyle/>
                    <a:p>
                      <a:pPr marL="0" marR="0" indent="0" algn="l" defTabSz="913911" rtl="0" eaLnBrk="1" fontAlgn="auto" latinLnBrk="1" hangingPunct="1">
                        <a:lnSpc>
                          <a:spcPct val="100000"/>
                        </a:lnSpc>
                        <a:spcBef>
                          <a:spcPts val="0"/>
                        </a:spcBef>
                        <a:spcAft>
                          <a:spcPts val="0"/>
                        </a:spcAft>
                        <a:buClrTx/>
                        <a:buSzTx/>
                        <a:buFontTx/>
                        <a:buNone/>
                        <a:tabLst/>
                        <a:defRPr/>
                      </a:pPr>
                      <a:endParaRPr lang="en-US" altLang="ko-KR"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791083037"/>
                  </a:ext>
                </a:extLst>
              </a:tr>
              <a:tr h="231537">
                <a:tc vMerge="1">
                  <a:txBody>
                    <a:bodyPr/>
                    <a:lstStyle/>
                    <a:p>
                      <a:pPr latinLnBrk="1"/>
                      <a:endParaRPr lang="ko-KR" altLang="en-US"/>
                    </a:p>
                  </a:txBody>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b="0" dirty="0"/>
                        <a:t>5</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Jump to 17</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pPr latinLnBrk="1"/>
                      <a:endParaRPr lang="ko-KR" altLang="en-US"/>
                    </a:p>
                  </a:txBody>
                  <a:tcPr/>
                </a:tc>
                <a:extLst>
                  <a:ext uri="{0D108BD9-81ED-4DB2-BD59-A6C34878D82A}">
                    <a16:rowId xmlns:a16="http://schemas.microsoft.com/office/drawing/2014/main" val="3306857199"/>
                  </a:ext>
                </a:extLst>
              </a:tr>
              <a:tr h="231537">
                <a:tc>
                  <a:txBody>
                    <a:bodyPr/>
                    <a:lstStyle/>
                    <a:p>
                      <a:pPr algn="l" latinLnBrk="1"/>
                      <a:r>
                        <a:rPr lang="en-US" altLang="ko-KR" sz="1100" b="0" dirty="0"/>
                        <a:t>Integer n = new Integer();</a:t>
                      </a:r>
                      <a:endParaRPr lang="ko-KR" altLang="en-US" sz="1100" b="0" dirty="0"/>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100" b="0" dirty="0"/>
                        <a:t>6</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100" b="0" dirty="0"/>
                        <a:t>Data.0 = </a:t>
                      </a:r>
                      <a:r>
                        <a:rPr lang="en-US" altLang="ko-KR" sz="1100" b="0" dirty="0" err="1"/>
                        <a:t>heap.new</a:t>
                      </a:r>
                      <a:r>
                        <a:rPr lang="en-US" altLang="ko-KR" sz="1100" b="0" dirty="0"/>
                        <a:t>(size</a:t>
                      </a:r>
                      <a:r>
                        <a:rPr lang="en-US" altLang="ko-KR" sz="1100" b="0" baseline="0" dirty="0"/>
                        <a:t> of Integer)</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3526361"/>
                  </a:ext>
                </a:extLst>
              </a:tr>
              <a:tr h="128388">
                <a:tc rowSpan="4">
                  <a:txBody>
                    <a:bodyPr/>
                    <a:lstStyle/>
                    <a:p>
                      <a:pPr algn="l" latinLnBrk="1"/>
                      <a:r>
                        <a:rPr lang="en-US" altLang="ko-KR" sz="1100" b="0" dirty="0" err="1"/>
                        <a:t>n.assign</a:t>
                      </a:r>
                      <a:r>
                        <a:rPr lang="en-US" altLang="ko-KR" sz="1100" b="0" dirty="0"/>
                        <a:t>(5); </a:t>
                      </a:r>
                      <a:endParaRPr lang="ko-KR" altLang="en-US" sz="1100" b="0" dirty="0"/>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100" b="0" dirty="0"/>
                        <a:t>7</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100" b="0" dirty="0" err="1"/>
                        <a:t>stack.new</a:t>
                      </a:r>
                      <a:r>
                        <a:rPr lang="en-US" altLang="ko-KR" sz="1100" b="0" dirty="0"/>
                        <a:t>(size</a:t>
                      </a:r>
                      <a:r>
                        <a:rPr lang="en-US" altLang="ko-KR" sz="1100" b="0" baseline="0" dirty="0"/>
                        <a:t> of </a:t>
                      </a:r>
                      <a:r>
                        <a:rPr lang="en-US" altLang="ko-KR" sz="1100" b="0" baseline="0" dirty="0" err="1"/>
                        <a:t>int</a:t>
                      </a:r>
                      <a:r>
                        <a:rPr lang="en-US" altLang="ko-KR" sz="1100" b="0" baseline="0" dirty="0"/>
                        <a:t>) // Stack</a:t>
                      </a:r>
                      <a:r>
                        <a:rPr lang="en-US" altLang="ko-KR" sz="1100" b="0" dirty="0"/>
                        <a:t>.0</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100" b="0" dirty="0"/>
                        <a:t>parameter</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51254347"/>
                  </a:ext>
                </a:extLst>
              </a:tr>
              <a:tr h="231537">
                <a:tc vMerge="1">
                  <a:txBody>
                    <a:bodyPr/>
                    <a:lstStyle/>
                    <a:p>
                      <a:pPr latinLnBrk="1"/>
                      <a:endParaRPr lang="ko-KR" altLang="en-US"/>
                    </a:p>
                  </a:txBody>
                  <a:tcPr/>
                </a:tc>
                <a:tc>
                  <a:txBody>
                    <a:bodyPr/>
                    <a:lstStyle/>
                    <a:p>
                      <a:pPr algn="ctr" latinLnBrk="1"/>
                      <a:r>
                        <a:rPr lang="en-US" altLang="ko-KR" sz="1100" b="0" dirty="0"/>
                        <a:t>9</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100" b="0" baseline="0" dirty="0"/>
                        <a:t>Stack</a:t>
                      </a:r>
                      <a:r>
                        <a:rPr lang="en-US" altLang="ko-KR" sz="1100" b="0" dirty="0"/>
                        <a:t>.0</a:t>
                      </a:r>
                      <a:r>
                        <a:rPr lang="en-US" altLang="ko-KR" sz="1100" b="0" baseline="0" dirty="0"/>
                        <a:t> </a:t>
                      </a:r>
                      <a:r>
                        <a:rPr lang="en-US" altLang="ko-KR" sz="1100" b="0" dirty="0"/>
                        <a:t>= 5</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100" b="0" dirty="0"/>
                        <a:t>x = 5</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1245263"/>
                  </a:ext>
                </a:extLst>
              </a:tr>
              <a:tr h="231537">
                <a:tc vMerge="1">
                  <a:txBody>
                    <a:bodyPr/>
                    <a:lstStyle/>
                    <a:p>
                      <a:pPr latinLnBrk="1"/>
                      <a:endParaRPr lang="ko-KR" altLang="en-US"/>
                    </a:p>
                  </a:txBody>
                  <a:tcPr/>
                </a:tc>
                <a:tc>
                  <a:txBody>
                    <a:bodyPr/>
                    <a:lstStyle/>
                    <a:p>
                      <a:pPr algn="ctr" latinLnBrk="1"/>
                      <a:r>
                        <a:rPr lang="en-US" altLang="ko-KR" sz="1100" b="0" dirty="0"/>
                        <a:t>10</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100" b="0" dirty="0"/>
                        <a:t>Jump</a:t>
                      </a:r>
                      <a:r>
                        <a:rPr lang="en-US" altLang="ko-KR" sz="1100" b="0" baseline="0" dirty="0"/>
                        <a:t> to 1</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l" latinLnBrk="1"/>
                      <a:r>
                        <a:rPr lang="en-US" altLang="ko-KR" sz="1100" b="0" dirty="0"/>
                        <a:t>call</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2296811"/>
                  </a:ext>
                </a:extLst>
              </a:tr>
              <a:tr h="231537">
                <a:tc vMerge="1">
                  <a:txBody>
                    <a:bodyPr/>
                    <a:lstStyle/>
                    <a:p>
                      <a:pPr latinLnBrk="1"/>
                      <a:endParaRPr lang="ko-KR" altLang="en-US"/>
                    </a:p>
                  </a:txBody>
                  <a:tcPr/>
                </a:tc>
                <a:tc>
                  <a:txBody>
                    <a:bodyPr/>
                    <a:lstStyle/>
                    <a:p>
                      <a:pPr algn="ctr" latinLnBrk="1"/>
                      <a:r>
                        <a:rPr lang="en-US" altLang="ko-KR" sz="1100" b="0" dirty="0"/>
                        <a:t>11</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r>
                        <a:rPr lang="en-US" altLang="ko-KR" sz="1100" b="0" dirty="0"/>
                        <a:t>Free stack</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latinLnBrk="1"/>
                      <a:endParaRPr lang="ko-KR" altLang="en-US"/>
                    </a:p>
                  </a:txBody>
                  <a:tcPr/>
                </a:tc>
                <a:extLst>
                  <a:ext uri="{0D108BD9-81ED-4DB2-BD59-A6C34878D82A}">
                    <a16:rowId xmlns:a16="http://schemas.microsoft.com/office/drawing/2014/main" val="2159438742"/>
                  </a:ext>
                </a:extLst>
              </a:tr>
              <a:tr h="231537">
                <a:tc rowSpan="6">
                  <a:txBody>
                    <a:bodyPr/>
                    <a:lstStyle/>
                    <a:p>
                      <a:pPr algn="l" latinLnBrk="1"/>
                      <a:r>
                        <a:rPr lang="en-US" altLang="ko-KR" sz="1100" b="0" dirty="0" err="1"/>
                        <a:t>n.add</a:t>
                      </a:r>
                      <a:r>
                        <a:rPr lang="en-US" altLang="ko-KR" sz="1100" b="0" dirty="0"/>
                        <a:t>(3);	</a:t>
                      </a:r>
                      <a:endParaRPr lang="ko-KR" altLang="en-US" sz="1100" b="0" dirty="0"/>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b="0" dirty="0"/>
                        <a:t>12</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err="1"/>
                        <a:t>stack.new</a:t>
                      </a:r>
                      <a:r>
                        <a:rPr lang="en-US" altLang="ko-KR" sz="1100" b="0" dirty="0"/>
                        <a:t>(size</a:t>
                      </a:r>
                      <a:r>
                        <a:rPr lang="en-US" altLang="ko-KR" sz="1100" b="0" baseline="0" dirty="0"/>
                        <a:t> of </a:t>
                      </a:r>
                      <a:r>
                        <a:rPr lang="en-US" altLang="ko-KR" sz="1100" b="0" baseline="0" dirty="0" err="1"/>
                        <a:t>int</a:t>
                      </a:r>
                      <a:r>
                        <a:rPr lang="en-US" altLang="ko-KR" sz="1100" b="0" baseline="0" dirty="0"/>
                        <a:t>) // Stack</a:t>
                      </a:r>
                      <a:r>
                        <a:rPr lang="en-US" altLang="ko-KR" sz="1100" b="0" dirty="0"/>
                        <a:t>.0</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parameter</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3753290"/>
                  </a:ext>
                </a:extLst>
              </a:tr>
              <a:tr h="231537">
                <a:tc vMerge="1">
                  <a:txBody>
                    <a:bodyPr/>
                    <a:lstStyle/>
                    <a:p>
                      <a:pPr latinLnBrk="1"/>
                      <a:endParaRPr lang="ko-KR" altLang="en-US"/>
                    </a:p>
                  </a:txBody>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b="0" dirty="0"/>
                        <a:t>13</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err="1"/>
                        <a:t>stack.new</a:t>
                      </a:r>
                      <a:r>
                        <a:rPr lang="en-US" altLang="ko-KR" sz="1100" b="0" dirty="0"/>
                        <a:t>(size</a:t>
                      </a:r>
                      <a:r>
                        <a:rPr lang="en-US" altLang="ko-KR" sz="1100" b="0" baseline="0" dirty="0"/>
                        <a:t> of </a:t>
                      </a:r>
                      <a:r>
                        <a:rPr lang="en-US" altLang="ko-KR" sz="1100" b="0" baseline="0" dirty="0" err="1"/>
                        <a:t>int</a:t>
                      </a:r>
                      <a:r>
                        <a:rPr lang="en-US" altLang="ko-KR" sz="1100" b="0" baseline="0" dirty="0"/>
                        <a:t>) // Stack</a:t>
                      </a:r>
                      <a:r>
                        <a:rPr lang="en-US" altLang="ko-KR" sz="1100" b="0" dirty="0"/>
                        <a:t>.4</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Return value</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21307375"/>
                  </a:ext>
                </a:extLst>
              </a:tr>
              <a:tr h="0">
                <a:tc vMerge="1">
                  <a:txBody>
                    <a:bodyPr/>
                    <a:lstStyle/>
                    <a:p>
                      <a:pPr latinLnBrk="1"/>
                      <a:endParaRPr lang="ko-KR" altLang="en-US"/>
                    </a:p>
                  </a:txBody>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b="0" dirty="0"/>
                        <a:t>14</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err="1"/>
                        <a:t>stack.new</a:t>
                      </a:r>
                      <a:r>
                        <a:rPr lang="en-US" altLang="ko-KR" sz="1100" b="0" dirty="0"/>
                        <a:t>(size</a:t>
                      </a:r>
                      <a:r>
                        <a:rPr lang="en-US" altLang="ko-KR" sz="1100" b="0" baseline="0" dirty="0"/>
                        <a:t> of </a:t>
                      </a:r>
                      <a:r>
                        <a:rPr lang="en-US" altLang="ko-KR" sz="1100" b="0" baseline="0" dirty="0" err="1"/>
                        <a:t>int</a:t>
                      </a:r>
                      <a:r>
                        <a:rPr lang="en-US" altLang="ko-KR" sz="1100" b="0" baseline="0" dirty="0"/>
                        <a:t>) // Stack</a:t>
                      </a:r>
                      <a:r>
                        <a:rPr lang="en-US" altLang="ko-KR" sz="1100" b="0" dirty="0"/>
                        <a:t>.8</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Local variable</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58616320"/>
                  </a:ext>
                </a:extLst>
              </a:tr>
              <a:tr h="231537">
                <a:tc vMerge="1">
                  <a:txBody>
                    <a:bodyPr/>
                    <a:lstStyle/>
                    <a:p>
                      <a:pPr latinLnBrk="1"/>
                      <a:endParaRPr lang="ko-KR" altLang="en-US"/>
                    </a:p>
                  </a:txBody>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b="0" dirty="0"/>
                        <a:t>15</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baseline="0" dirty="0"/>
                        <a:t>Stack</a:t>
                      </a:r>
                      <a:r>
                        <a:rPr lang="en-US" altLang="ko-KR" sz="1100" b="0" dirty="0"/>
                        <a:t>.0</a:t>
                      </a:r>
                      <a:r>
                        <a:rPr lang="en-US" altLang="ko-KR" sz="1100" b="0" baseline="0" dirty="0"/>
                        <a:t> </a:t>
                      </a:r>
                      <a:r>
                        <a:rPr lang="en-US" altLang="ko-KR" sz="1100" b="0" dirty="0"/>
                        <a:t>= 3</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x= 3</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67736123"/>
                  </a:ext>
                </a:extLst>
              </a:tr>
              <a:tr h="231537">
                <a:tc vMerge="1">
                  <a:txBody>
                    <a:bodyPr/>
                    <a:lstStyle/>
                    <a:p>
                      <a:pPr latinLnBrk="1"/>
                      <a:endParaRPr lang="ko-KR" altLang="en-US"/>
                    </a:p>
                  </a:txBody>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b="0" dirty="0"/>
                        <a:t>16</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Jump</a:t>
                      </a:r>
                      <a:r>
                        <a:rPr lang="en-US" altLang="ko-KR" sz="1100" b="0" baseline="0" dirty="0"/>
                        <a:t> to 2</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call</a:t>
                      </a:r>
                      <a:endParaRPr lang="ko-KR" altLang="en-US" sz="1100" b="0" dirty="0"/>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66741854"/>
                  </a:ext>
                </a:extLst>
              </a:tr>
              <a:tr h="231537">
                <a:tc vMerge="1">
                  <a:txBody>
                    <a:bodyPr/>
                    <a:lstStyle/>
                    <a:p>
                      <a:pPr latinLnBrk="1"/>
                      <a:endParaRPr lang="ko-KR" altLang="en-US"/>
                    </a:p>
                  </a:txBody>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b="0" dirty="0"/>
                        <a:t>17</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3911" rtl="0" eaLnBrk="1" fontAlgn="auto" latinLnBrk="1" hangingPunct="1">
                        <a:lnSpc>
                          <a:spcPct val="100000"/>
                        </a:lnSpc>
                        <a:spcBef>
                          <a:spcPts val="0"/>
                        </a:spcBef>
                        <a:spcAft>
                          <a:spcPts val="0"/>
                        </a:spcAft>
                        <a:buClrTx/>
                        <a:buSzTx/>
                        <a:buFontTx/>
                        <a:buNone/>
                        <a:tabLst/>
                        <a:defRPr/>
                      </a:pPr>
                      <a:r>
                        <a:rPr lang="en-US" altLang="ko-KR" sz="1100" b="0" dirty="0"/>
                        <a:t>free stack</a:t>
                      </a:r>
                      <a:endParaRPr lang="ko-KR" altLang="en-US" sz="1100" b="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latinLnBrk="1"/>
                      <a:endParaRPr lang="ko-KR" altLang="en-US"/>
                    </a:p>
                  </a:txBody>
                  <a:tcPr/>
                </a:tc>
                <a:extLst>
                  <a:ext uri="{0D108BD9-81ED-4DB2-BD59-A6C34878D82A}">
                    <a16:rowId xmlns:a16="http://schemas.microsoft.com/office/drawing/2014/main" val="4234331092"/>
                  </a:ext>
                </a:extLst>
              </a:tr>
            </a:tbl>
          </a:graphicData>
        </a:graphic>
      </p:graphicFrame>
      <p:sp>
        <p:nvSpPr>
          <p:cNvPr id="24" name="직사각형 23"/>
          <p:cNvSpPr/>
          <p:nvPr/>
        </p:nvSpPr>
        <p:spPr>
          <a:xfrm>
            <a:off x="4061147" y="6239436"/>
            <a:ext cx="1305165" cy="307777"/>
          </a:xfrm>
          <a:prstGeom prst="rect">
            <a:avLst/>
          </a:prstGeom>
        </p:spPr>
        <p:txBody>
          <a:bodyPr wrap="none">
            <a:spAutoFit/>
          </a:bodyPr>
          <a:lstStyle/>
          <a:p>
            <a:pPr algn="ctr"/>
            <a:r>
              <a:rPr lang="en-US" altLang="ko-KR" sz="1400" b="1" dirty="0"/>
              <a:t>Code Segment</a:t>
            </a:r>
            <a:endParaRPr lang="ko-KR" altLang="en-US" sz="1400" dirty="0"/>
          </a:p>
        </p:txBody>
      </p:sp>
      <p:grpSp>
        <p:nvGrpSpPr>
          <p:cNvPr id="14" name="그룹 13"/>
          <p:cNvGrpSpPr/>
          <p:nvPr/>
        </p:nvGrpSpPr>
        <p:grpSpPr>
          <a:xfrm>
            <a:off x="4029888" y="779108"/>
            <a:ext cx="1334020" cy="829553"/>
            <a:chOff x="7854236" y="4900883"/>
            <a:chExt cx="1334020" cy="829553"/>
          </a:xfrm>
        </p:grpSpPr>
        <p:sp>
          <p:nvSpPr>
            <p:cNvPr id="17" name="직사각형 16"/>
            <p:cNvSpPr/>
            <p:nvPr/>
          </p:nvSpPr>
          <p:spPr>
            <a:xfrm>
              <a:off x="7854236" y="4900883"/>
              <a:ext cx="1271502" cy="307777"/>
            </a:xfrm>
            <a:prstGeom prst="rect">
              <a:avLst/>
            </a:prstGeom>
          </p:spPr>
          <p:txBody>
            <a:bodyPr wrap="none">
              <a:spAutoFit/>
            </a:bodyPr>
            <a:lstStyle/>
            <a:p>
              <a:pPr algn="ctr"/>
              <a:r>
                <a:rPr lang="en-US" altLang="ko-KR" sz="1400" b="1" dirty="0"/>
                <a:t>Data Segment</a:t>
              </a:r>
              <a:endParaRPr lang="ko-KR" altLang="en-US" sz="1400" dirty="0"/>
            </a:p>
          </p:txBody>
        </p:sp>
        <p:sp>
          <p:nvSpPr>
            <p:cNvPr id="18" name="직사각형 17"/>
            <p:cNvSpPr/>
            <p:nvPr/>
          </p:nvSpPr>
          <p:spPr>
            <a:xfrm>
              <a:off x="7854236" y="5175315"/>
              <a:ext cx="1334020" cy="307777"/>
            </a:xfrm>
            <a:prstGeom prst="rect">
              <a:avLst/>
            </a:prstGeom>
          </p:spPr>
          <p:txBody>
            <a:bodyPr wrap="none">
              <a:spAutoFit/>
            </a:bodyPr>
            <a:lstStyle/>
            <a:p>
              <a:pPr algn="ctr"/>
              <a:r>
                <a:rPr lang="en-US" altLang="ko-KR" sz="1400" b="1" dirty="0"/>
                <a:t>Stack Segment</a:t>
              </a:r>
              <a:endParaRPr lang="ko-KR" altLang="en-US" sz="1400" dirty="0"/>
            </a:p>
          </p:txBody>
        </p:sp>
        <p:sp>
          <p:nvSpPr>
            <p:cNvPr id="19" name="직사각형 18"/>
            <p:cNvSpPr/>
            <p:nvPr/>
          </p:nvSpPr>
          <p:spPr>
            <a:xfrm>
              <a:off x="7854236" y="5422659"/>
              <a:ext cx="1311578" cy="307777"/>
            </a:xfrm>
            <a:prstGeom prst="rect">
              <a:avLst/>
            </a:prstGeom>
          </p:spPr>
          <p:txBody>
            <a:bodyPr wrap="none">
              <a:spAutoFit/>
            </a:bodyPr>
            <a:lstStyle/>
            <a:p>
              <a:pPr algn="ctr"/>
              <a:r>
                <a:rPr lang="en-US" altLang="ko-KR" sz="1400" b="1" dirty="0"/>
                <a:t>Heap Segment</a:t>
              </a:r>
              <a:endParaRPr lang="ko-KR" altLang="en-US" sz="1400" dirty="0"/>
            </a:p>
          </p:txBody>
        </p:sp>
      </p:grpSp>
      <p:graphicFrame>
        <p:nvGraphicFramePr>
          <p:cNvPr id="20" name="표 19"/>
          <p:cNvGraphicFramePr>
            <a:graphicFrameLocks noGrp="1"/>
          </p:cNvGraphicFramePr>
          <p:nvPr/>
        </p:nvGraphicFramePr>
        <p:xfrm>
          <a:off x="5557576" y="825996"/>
          <a:ext cx="2662788" cy="777240"/>
        </p:xfrm>
        <a:graphic>
          <a:graphicData uri="http://schemas.openxmlformats.org/drawingml/2006/table">
            <a:tbl>
              <a:tblPr firstRow="1" bandRow="1">
                <a:tableStyleId>{5940675A-B579-460E-94D1-54222C63F5DA}</a:tableStyleId>
              </a:tblPr>
              <a:tblGrid>
                <a:gridCol w="343603">
                  <a:extLst>
                    <a:ext uri="{9D8B030D-6E8A-4147-A177-3AD203B41FA5}">
                      <a16:colId xmlns:a16="http://schemas.microsoft.com/office/drawing/2014/main" val="2421956523"/>
                    </a:ext>
                  </a:extLst>
                </a:gridCol>
                <a:gridCol w="2319185">
                  <a:extLst>
                    <a:ext uri="{9D8B030D-6E8A-4147-A177-3AD203B41FA5}">
                      <a16:colId xmlns:a16="http://schemas.microsoft.com/office/drawing/2014/main" val="474592203"/>
                    </a:ext>
                  </a:extLst>
                </a:gridCol>
              </a:tblGrid>
              <a:tr h="230132">
                <a:tc>
                  <a:txBody>
                    <a:bodyPr/>
                    <a:lstStyle/>
                    <a:p>
                      <a:pPr algn="ctr" latinLnBrk="1"/>
                      <a:r>
                        <a:rPr lang="en-US" altLang="ko-KR" sz="1100" dirty="0"/>
                        <a:t>0</a:t>
                      </a:r>
                      <a:endParaRPr lang="ko-KR" altLang="en-US" sz="1100" dirty="0"/>
                    </a:p>
                  </a:txBody>
                  <a:tcPr anchor="ctr">
                    <a:solidFill>
                      <a:schemeClr val="bg1">
                        <a:lumMod val="95000"/>
                      </a:schemeClr>
                    </a:solidFill>
                  </a:tcPr>
                </a:tc>
                <a:tc>
                  <a:txBody>
                    <a:bodyPr/>
                    <a:lstStyle/>
                    <a:p>
                      <a:pPr algn="ctr" latinLnBrk="1"/>
                      <a:r>
                        <a:rPr lang="en-US" altLang="ko-KR" sz="1100" dirty="0"/>
                        <a:t>Size = 4</a:t>
                      </a:r>
                      <a:endParaRPr lang="ko-KR" altLang="en-US" sz="1100" dirty="0"/>
                    </a:p>
                  </a:txBody>
                  <a:tcPr anchor="ctr">
                    <a:solidFill>
                      <a:schemeClr val="bg1">
                        <a:lumMod val="95000"/>
                      </a:schemeClr>
                    </a:solidFill>
                  </a:tcPr>
                </a:tc>
                <a:extLst>
                  <a:ext uri="{0D108BD9-81ED-4DB2-BD59-A6C34878D82A}">
                    <a16:rowId xmlns:a16="http://schemas.microsoft.com/office/drawing/2014/main" val="1244482258"/>
                  </a:ext>
                </a:extLst>
              </a:tr>
              <a:tr h="230132">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dirty="0"/>
                        <a:t>0</a:t>
                      </a:r>
                      <a:endParaRPr lang="ko-KR" altLang="en-US" sz="1100" dirty="0"/>
                    </a:p>
                  </a:txBody>
                  <a:tcPr anchor="ctr">
                    <a:solidFill>
                      <a:schemeClr val="bg1">
                        <a:lumMod val="95000"/>
                      </a:schemeClr>
                    </a:solidFill>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dirty="0"/>
                        <a:t>Size = 4096</a:t>
                      </a:r>
                      <a:endParaRPr lang="ko-KR" altLang="en-US" sz="1100" dirty="0"/>
                    </a:p>
                  </a:txBody>
                  <a:tcPr anchor="ctr">
                    <a:solidFill>
                      <a:schemeClr val="bg1">
                        <a:lumMod val="95000"/>
                      </a:schemeClr>
                    </a:solidFill>
                  </a:tcPr>
                </a:tc>
                <a:extLst>
                  <a:ext uri="{0D108BD9-81ED-4DB2-BD59-A6C34878D82A}">
                    <a16:rowId xmlns:a16="http://schemas.microsoft.com/office/drawing/2014/main" val="2571133332"/>
                  </a:ext>
                </a:extLst>
              </a:tr>
              <a:tr h="230132">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dirty="0"/>
                        <a:t>0</a:t>
                      </a:r>
                      <a:endParaRPr lang="ko-KR" altLang="en-US" sz="1100" dirty="0"/>
                    </a:p>
                  </a:txBody>
                  <a:tcPr anchor="ctr">
                    <a:solidFill>
                      <a:schemeClr val="bg1">
                        <a:lumMod val="95000"/>
                      </a:schemeClr>
                    </a:solidFill>
                  </a:tcPr>
                </a:tc>
                <a:tc>
                  <a:txBody>
                    <a:bodyPr/>
                    <a:lstStyle/>
                    <a:p>
                      <a:pPr marL="0" marR="0" indent="0" algn="ctr" defTabSz="913911" rtl="0" eaLnBrk="1" fontAlgn="auto" latinLnBrk="1" hangingPunct="1">
                        <a:lnSpc>
                          <a:spcPct val="100000"/>
                        </a:lnSpc>
                        <a:spcBef>
                          <a:spcPts val="0"/>
                        </a:spcBef>
                        <a:spcAft>
                          <a:spcPts val="0"/>
                        </a:spcAft>
                        <a:buClrTx/>
                        <a:buSzTx/>
                        <a:buFontTx/>
                        <a:buNone/>
                        <a:tabLst/>
                        <a:defRPr/>
                      </a:pPr>
                      <a:r>
                        <a:rPr lang="en-US" altLang="ko-KR" sz="1100" dirty="0"/>
                        <a:t>Size = 4096</a:t>
                      </a:r>
                      <a:endParaRPr lang="ko-KR" altLang="en-US" sz="1100" dirty="0"/>
                    </a:p>
                  </a:txBody>
                  <a:tcPr anchor="ctr">
                    <a:solidFill>
                      <a:schemeClr val="bg1">
                        <a:lumMod val="95000"/>
                      </a:schemeClr>
                    </a:solidFill>
                  </a:tcPr>
                </a:tc>
                <a:extLst>
                  <a:ext uri="{0D108BD9-81ED-4DB2-BD59-A6C34878D82A}">
                    <a16:rowId xmlns:a16="http://schemas.microsoft.com/office/drawing/2014/main" val="1661556233"/>
                  </a:ext>
                </a:extLst>
              </a:tr>
            </a:tbl>
          </a:graphicData>
        </a:graphic>
      </p:graphicFrame>
      <p:cxnSp>
        <p:nvCxnSpPr>
          <p:cNvPr id="5" name="직선 화살표 연결선 4"/>
          <p:cNvCxnSpPr/>
          <p:nvPr/>
        </p:nvCxnSpPr>
        <p:spPr>
          <a:xfrm flipV="1">
            <a:off x="1932495" y="2112035"/>
            <a:ext cx="1931464" cy="898170"/>
          </a:xfrm>
          <a:prstGeom prst="straightConnector1">
            <a:avLst/>
          </a:prstGeom>
          <a:ln>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p:nvPr/>
        </p:nvCxnSpPr>
        <p:spPr>
          <a:xfrm flipV="1">
            <a:off x="2394408" y="2503055"/>
            <a:ext cx="1469551" cy="1384061"/>
          </a:xfrm>
          <a:prstGeom prst="straightConnector1">
            <a:avLst/>
          </a:prstGeom>
          <a:ln>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직선 화살표 연결선 12"/>
          <p:cNvCxnSpPr/>
          <p:nvPr/>
        </p:nvCxnSpPr>
        <p:spPr>
          <a:xfrm flipV="1">
            <a:off x="2177592" y="1662546"/>
            <a:ext cx="1686367" cy="731862"/>
          </a:xfrm>
          <a:prstGeom prst="straightConnector1">
            <a:avLst/>
          </a:prstGeom>
          <a:ln>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p:nvPr/>
        </p:nvCxnSpPr>
        <p:spPr>
          <a:xfrm flipV="1">
            <a:off x="1932495" y="3140365"/>
            <a:ext cx="1931464" cy="2034950"/>
          </a:xfrm>
          <a:prstGeom prst="straightConnector1">
            <a:avLst/>
          </a:prstGeom>
          <a:ln>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1768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Memory Allocation</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21</a:t>
            </a:fld>
            <a:endParaRPr lang="sk-SK" dirty="0"/>
          </a:p>
        </p:txBody>
      </p:sp>
      <p:sp>
        <p:nvSpPr>
          <p:cNvPr id="6" name="텍스트 개체 틀 5"/>
          <p:cNvSpPr>
            <a:spLocks noGrp="1"/>
          </p:cNvSpPr>
          <p:nvPr>
            <p:ph type="body" sz="quarter" idx="12"/>
          </p:nvPr>
        </p:nvSpPr>
        <p:spPr/>
        <p:txBody>
          <a:bodyPr/>
          <a:lstStyle/>
          <a:p>
            <a:r>
              <a:rPr lang="en-US" altLang="ko-KR" dirty="0"/>
              <a:t>Memory Management</a:t>
            </a:r>
            <a:endParaRPr lang="ko-KR" altLang="en-US" dirty="0"/>
          </a:p>
        </p:txBody>
      </p:sp>
      <p:sp>
        <p:nvSpPr>
          <p:cNvPr id="7" name="내용 개체 틀 6"/>
          <p:cNvSpPr>
            <a:spLocks noGrp="1"/>
          </p:cNvSpPr>
          <p:nvPr>
            <p:ph sz="quarter" idx="13"/>
          </p:nvPr>
        </p:nvSpPr>
        <p:spPr/>
        <p:txBody>
          <a:bodyPr/>
          <a:lstStyle/>
          <a:p>
            <a:r>
              <a:rPr lang="en-US" altLang="ko-KR" dirty="0"/>
              <a:t>Loader</a:t>
            </a:r>
          </a:p>
          <a:p>
            <a:pPr lvl="1"/>
            <a:r>
              <a:rPr lang="en-US" altLang="ko-KR" dirty="0"/>
              <a:t>Data Segment Register</a:t>
            </a:r>
          </a:p>
          <a:p>
            <a:pPr lvl="1"/>
            <a:r>
              <a:rPr lang="en-US" altLang="ko-KR" dirty="0"/>
              <a:t>Stack Segment Register</a:t>
            </a:r>
          </a:p>
          <a:p>
            <a:pPr lvl="1"/>
            <a:r>
              <a:rPr lang="en-US" altLang="ko-KR" dirty="0"/>
              <a:t>Heap Segment Register</a:t>
            </a:r>
          </a:p>
          <a:p>
            <a:pPr lvl="1"/>
            <a:r>
              <a:rPr lang="en-US" altLang="ko-KR" dirty="0"/>
              <a:t>Code Segment Register</a:t>
            </a:r>
            <a:endParaRPr lang="ko-KR" altLang="en-US" dirty="0"/>
          </a:p>
        </p:txBody>
      </p:sp>
      <p:sp>
        <p:nvSpPr>
          <p:cNvPr id="8" name="내용 개체 틀 7"/>
          <p:cNvSpPr>
            <a:spLocks noGrp="1"/>
          </p:cNvSpPr>
          <p:nvPr>
            <p:ph sz="quarter" idx="14"/>
          </p:nvPr>
        </p:nvSpPr>
        <p:spPr/>
        <p:txBody>
          <a:bodyPr/>
          <a:lstStyle/>
          <a:p>
            <a:r>
              <a:rPr lang="en-US" altLang="ko-KR" dirty="0"/>
              <a:t>Run-Time</a:t>
            </a:r>
          </a:p>
          <a:p>
            <a:pPr lvl="1"/>
            <a:r>
              <a:rPr lang="en-US" altLang="ko-KR" dirty="0"/>
              <a:t>Dynamic Link Library</a:t>
            </a:r>
          </a:p>
          <a:p>
            <a:pPr lvl="1"/>
            <a:r>
              <a:rPr lang="en-US" altLang="ko-KR" dirty="0"/>
              <a:t>Stack</a:t>
            </a:r>
          </a:p>
          <a:p>
            <a:pPr lvl="1"/>
            <a:r>
              <a:rPr lang="en-US" altLang="ko-KR" dirty="0"/>
              <a:t>Heap</a:t>
            </a:r>
            <a:endParaRPr lang="ko-KR" altLang="en-US" dirty="0"/>
          </a:p>
        </p:txBody>
      </p:sp>
    </p:spTree>
    <p:extLst>
      <p:ext uri="{BB962C8B-B14F-4D97-AF65-F5344CB8AC3E}">
        <p14:creationId xmlns:p14="http://schemas.microsoft.com/office/powerpoint/2010/main" val="3283198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Basic Hardware – Protection</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fld id="{77513DED-9F41-6D4C-AADB-00EAAC4B4386}" type="slidenum">
              <a:rPr lang="sk-SK" smtClean="0"/>
              <a:pPr/>
              <a:t>22</a:t>
            </a:fld>
            <a:endParaRPr lang="sk-SK" dirty="0"/>
          </a:p>
        </p:txBody>
      </p:sp>
      <p:sp>
        <p:nvSpPr>
          <p:cNvPr id="10" name="텍스트 개체 틀 9"/>
          <p:cNvSpPr>
            <a:spLocks noGrp="1"/>
          </p:cNvSpPr>
          <p:nvPr>
            <p:ph type="body" sz="quarter" idx="12"/>
          </p:nvPr>
        </p:nvSpPr>
        <p:spPr/>
        <p:txBody>
          <a:bodyPr/>
          <a:lstStyle/>
          <a:p>
            <a:r>
              <a:rPr lang="en-US" altLang="ko-KR"/>
              <a:t>Memory Management</a:t>
            </a:r>
            <a:endParaRPr lang="ko-KR" altLang="en-US" dirty="0"/>
          </a:p>
        </p:txBody>
      </p:sp>
      <p:sp>
        <p:nvSpPr>
          <p:cNvPr id="6" name="내용 개체 틀 5"/>
          <p:cNvSpPr>
            <a:spLocks noGrp="1"/>
          </p:cNvSpPr>
          <p:nvPr>
            <p:ph sz="quarter" idx="13"/>
          </p:nvPr>
        </p:nvSpPr>
        <p:spPr/>
        <p:txBody>
          <a:bodyPr/>
          <a:lstStyle/>
          <a:p>
            <a:r>
              <a:rPr lang="en-US" altLang="ko-KR" dirty="0"/>
              <a:t>To protect a process from access by another including Operating System.</a:t>
            </a:r>
          </a:p>
          <a:p>
            <a:pPr lvl="1"/>
            <a:r>
              <a:rPr lang="en-US" altLang="ko-KR" dirty="0"/>
              <a:t>Each process has a separate memory space.</a:t>
            </a:r>
          </a:p>
          <a:p>
            <a:pPr lvl="1"/>
            <a:r>
              <a:rPr lang="en-US" altLang="ko-KR" dirty="0"/>
              <a:t>Separate per-process memory space protects the processes from each other.</a:t>
            </a:r>
          </a:p>
          <a:p>
            <a:r>
              <a:rPr lang="en-US" altLang="ko-KR" dirty="0"/>
              <a:t>We can provide this protection by using two registers, usually a base and a limit</a:t>
            </a:r>
          </a:p>
          <a:p>
            <a:pPr lvl="1"/>
            <a:r>
              <a:rPr lang="en-US" altLang="ko-KR" dirty="0"/>
              <a:t>The </a:t>
            </a:r>
            <a:r>
              <a:rPr lang="en-US" altLang="ko-KR" dirty="0">
                <a:solidFill>
                  <a:srgbClr val="FF0000"/>
                </a:solidFill>
              </a:rPr>
              <a:t>base</a:t>
            </a:r>
            <a:r>
              <a:rPr lang="en-US" altLang="ko-KR" dirty="0"/>
              <a:t> register</a:t>
            </a:r>
          </a:p>
          <a:p>
            <a:pPr lvl="2"/>
            <a:r>
              <a:rPr lang="en-US" altLang="ko-KR" dirty="0"/>
              <a:t>holds the smallest legal physical memory address;</a:t>
            </a:r>
          </a:p>
          <a:p>
            <a:pPr lvl="1"/>
            <a:r>
              <a:rPr lang="en-US" altLang="ko-KR" dirty="0"/>
              <a:t>The </a:t>
            </a:r>
            <a:r>
              <a:rPr lang="en-US" altLang="ko-KR" dirty="0">
                <a:solidFill>
                  <a:srgbClr val="FF0000"/>
                </a:solidFill>
              </a:rPr>
              <a:t>limit</a:t>
            </a:r>
            <a:r>
              <a:rPr lang="en-US" altLang="ko-KR" dirty="0"/>
              <a:t> register</a:t>
            </a:r>
          </a:p>
          <a:p>
            <a:pPr lvl="2"/>
            <a:r>
              <a:rPr lang="en-US" altLang="ko-KR" dirty="0"/>
              <a:t>Specifies the size of the range.</a:t>
            </a:r>
          </a:p>
          <a:p>
            <a:pPr lvl="1"/>
            <a:endParaRPr lang="en-US" altLang="ko-KR" dirty="0"/>
          </a:p>
          <a:p>
            <a:pPr lvl="1"/>
            <a:r>
              <a:rPr lang="en-US" altLang="ko-KR" dirty="0"/>
              <a:t>The base and limit registers can be loaded only by the operating system, which uses a special </a:t>
            </a:r>
            <a:r>
              <a:rPr lang="en-US" altLang="ko-KR" dirty="0">
                <a:solidFill>
                  <a:srgbClr val="FF0000"/>
                </a:solidFill>
              </a:rPr>
              <a:t>privileged</a:t>
            </a:r>
            <a:r>
              <a:rPr lang="en-US" altLang="ko-KR" dirty="0"/>
              <a:t> instruction. </a:t>
            </a:r>
          </a:p>
          <a:p>
            <a:pPr lvl="2"/>
            <a:r>
              <a:rPr lang="en-US" altLang="ko-KR" dirty="0"/>
              <a:t>Since privileged instructions can be executed only in kernel mode, and since only the operating system executes in kernel mode, only the operating system can load the base and limit registers</a:t>
            </a:r>
            <a:endParaRPr lang="ko-KR" altLang="en-US" dirty="0"/>
          </a:p>
        </p:txBody>
      </p:sp>
      <p:pic>
        <p:nvPicPr>
          <p:cNvPr id="8" name="그림 7"/>
          <p:cNvPicPr>
            <a:picLocks noChangeAspect="1"/>
          </p:cNvPicPr>
          <p:nvPr/>
        </p:nvPicPr>
        <p:blipFill>
          <a:blip r:embed="rId2"/>
          <a:stretch>
            <a:fillRect/>
          </a:stretch>
        </p:blipFill>
        <p:spPr>
          <a:xfrm>
            <a:off x="5542489" y="1650381"/>
            <a:ext cx="3052590" cy="3254584"/>
          </a:xfrm>
          <a:prstGeom prst="rect">
            <a:avLst/>
          </a:prstGeom>
        </p:spPr>
      </p:pic>
    </p:spTree>
    <p:extLst>
      <p:ext uri="{BB962C8B-B14F-4D97-AF65-F5344CB8AC3E}">
        <p14:creationId xmlns:p14="http://schemas.microsoft.com/office/powerpoint/2010/main" val="738792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그림 26"/>
          <p:cNvPicPr>
            <a:picLocks noChangeAspect="1"/>
          </p:cNvPicPr>
          <p:nvPr/>
        </p:nvPicPr>
        <p:blipFill>
          <a:blip r:embed="rId2"/>
          <a:stretch>
            <a:fillRect/>
          </a:stretch>
        </p:blipFill>
        <p:spPr>
          <a:xfrm>
            <a:off x="5340388" y="1340705"/>
            <a:ext cx="3497977" cy="2459845"/>
          </a:xfrm>
          <a:prstGeom prst="rect">
            <a:avLst/>
          </a:prstGeom>
        </p:spPr>
      </p:pic>
      <p:sp>
        <p:nvSpPr>
          <p:cNvPr id="2" name="제목 1"/>
          <p:cNvSpPr>
            <a:spLocks noGrp="1"/>
          </p:cNvSpPr>
          <p:nvPr>
            <p:ph type="title"/>
          </p:nvPr>
        </p:nvSpPr>
        <p:spPr/>
        <p:txBody>
          <a:bodyPr/>
          <a:lstStyle/>
          <a:p>
            <a:r>
              <a:rPr lang="en-US" altLang="ko-KR"/>
              <a:t>Logical vs. Physical Address Space</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fld id="{77513DED-9F41-6D4C-AADB-00EAAC4B4386}" type="slidenum">
              <a:rPr lang="sk-SK" smtClean="0"/>
              <a:pPr/>
              <a:t>23</a:t>
            </a:fld>
            <a:endParaRPr lang="sk-SK" dirty="0"/>
          </a:p>
        </p:txBody>
      </p:sp>
      <p:sp>
        <p:nvSpPr>
          <p:cNvPr id="5" name="텍스트 개체 틀 4"/>
          <p:cNvSpPr>
            <a:spLocks noGrp="1"/>
          </p:cNvSpPr>
          <p:nvPr>
            <p:ph type="body" sz="quarter" idx="12"/>
          </p:nvPr>
        </p:nvSpPr>
        <p:spPr/>
        <p:txBody>
          <a:bodyPr/>
          <a:lstStyle/>
          <a:p>
            <a:r>
              <a:rPr lang="en-US" altLang="ko-KR" dirty="0"/>
              <a:t>Memory Management</a:t>
            </a:r>
            <a:endParaRPr lang="ko-KR" altLang="en-US" dirty="0"/>
          </a:p>
        </p:txBody>
      </p:sp>
      <p:sp>
        <p:nvSpPr>
          <p:cNvPr id="6" name="내용 개체 틀 5"/>
          <p:cNvSpPr>
            <a:spLocks noGrp="1"/>
          </p:cNvSpPr>
          <p:nvPr>
            <p:ph sz="quarter" idx="13"/>
          </p:nvPr>
        </p:nvSpPr>
        <p:spPr/>
        <p:txBody>
          <a:bodyPr/>
          <a:lstStyle/>
          <a:p>
            <a:r>
              <a:rPr lang="en-US" altLang="ko-KR"/>
              <a:t>Logical address/Virtual Address</a:t>
            </a:r>
          </a:p>
          <a:p>
            <a:pPr lvl="1"/>
            <a:r>
              <a:rPr lang="en-US" altLang="ko-KR"/>
              <a:t>An address generated by the CPU</a:t>
            </a:r>
          </a:p>
          <a:p>
            <a:r>
              <a:rPr lang="en-US" altLang="ko-KR"/>
              <a:t>Physical address.</a:t>
            </a:r>
            <a:endParaRPr lang="ko-KR" altLang="en-US"/>
          </a:p>
          <a:p>
            <a:pPr lvl="1"/>
            <a:r>
              <a:rPr lang="en-US" altLang="ko-KR"/>
              <a:t>An address seen by the memory unit—that is, the one loaded into the memory-address register of the memory</a:t>
            </a:r>
          </a:p>
          <a:p>
            <a:r>
              <a:rPr lang="en-US" altLang="ko-KR"/>
              <a:t>Memory-Management Unit (MMU).</a:t>
            </a:r>
          </a:p>
          <a:p>
            <a:pPr lvl="1"/>
            <a:r>
              <a:rPr lang="en-US" altLang="ko-KR"/>
              <a:t>A hardware device doing run-time mapping from virtual to physical addresses</a:t>
            </a:r>
          </a:p>
          <a:p>
            <a:pPr lvl="1"/>
            <a:endParaRPr lang="en-US" altLang="ko-KR" dirty="0"/>
          </a:p>
        </p:txBody>
      </p:sp>
    </p:spTree>
    <p:extLst>
      <p:ext uri="{BB962C8B-B14F-4D97-AF65-F5344CB8AC3E}">
        <p14:creationId xmlns:p14="http://schemas.microsoft.com/office/powerpoint/2010/main" val="3166867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Dynamic</a:t>
            </a:r>
            <a:r>
              <a:rPr lang="ko-KR" altLang="en-US" dirty="0"/>
              <a:t> </a:t>
            </a:r>
            <a:r>
              <a:rPr lang="en-US" altLang="ko-KR" dirty="0"/>
              <a:t>Loading</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24</a:t>
            </a:fld>
            <a:endParaRPr lang="sk-SK" dirty="0"/>
          </a:p>
        </p:txBody>
      </p:sp>
      <p:sp>
        <p:nvSpPr>
          <p:cNvPr id="5" name="텍스트 개체 틀 4"/>
          <p:cNvSpPr>
            <a:spLocks noGrp="1"/>
          </p:cNvSpPr>
          <p:nvPr>
            <p:ph type="body" sz="quarter" idx="12"/>
          </p:nvPr>
        </p:nvSpPr>
        <p:spPr/>
        <p:txBody>
          <a:bodyPr/>
          <a:lstStyle/>
          <a:p>
            <a:r>
              <a:rPr lang="en-US" altLang="ko-KR" dirty="0"/>
              <a:t>Memory Management</a:t>
            </a:r>
            <a:endParaRPr lang="ko-KR" altLang="en-US" dirty="0"/>
          </a:p>
        </p:txBody>
      </p:sp>
      <p:sp>
        <p:nvSpPr>
          <p:cNvPr id="6" name="내용 개체 틀 5"/>
          <p:cNvSpPr>
            <a:spLocks noGrp="1"/>
          </p:cNvSpPr>
          <p:nvPr>
            <p:ph sz="quarter" idx="13"/>
          </p:nvPr>
        </p:nvSpPr>
        <p:spPr/>
        <p:txBody>
          <a:bodyPr/>
          <a:lstStyle/>
          <a:p>
            <a:r>
              <a:rPr lang="en-US" altLang="ko-KR" dirty="0"/>
              <a:t>Steps</a:t>
            </a:r>
          </a:p>
          <a:p>
            <a:pPr lvl="1"/>
            <a:r>
              <a:rPr lang="en-US" altLang="ko-KR" dirty="0"/>
              <a:t>A routine is not loaded until it is called.  </a:t>
            </a:r>
          </a:p>
          <a:p>
            <a:pPr lvl="2"/>
            <a:r>
              <a:rPr lang="en-US" altLang="ko-KR" dirty="0"/>
              <a:t>All routines are kept on disk in a relocatable load format. </a:t>
            </a:r>
          </a:p>
          <a:p>
            <a:pPr lvl="1"/>
            <a:r>
              <a:rPr lang="en-US" altLang="ko-KR" dirty="0"/>
              <a:t>The main program is loaded into memory and is executed. </a:t>
            </a:r>
          </a:p>
        </p:txBody>
      </p:sp>
      <p:sp>
        <p:nvSpPr>
          <p:cNvPr id="7" name="내용 개체 틀 6"/>
          <p:cNvSpPr>
            <a:spLocks noGrp="1"/>
          </p:cNvSpPr>
          <p:nvPr>
            <p:ph sz="quarter" idx="14"/>
          </p:nvPr>
        </p:nvSpPr>
        <p:spPr/>
        <p:txBody>
          <a:bodyPr/>
          <a:lstStyle/>
          <a:p>
            <a:r>
              <a:rPr lang="en-US" altLang="ko-KR" dirty="0"/>
              <a:t>Advantage</a:t>
            </a:r>
          </a:p>
          <a:p>
            <a:pPr lvl="1"/>
            <a:r>
              <a:rPr lang="en-US" altLang="ko-KR" dirty="0"/>
              <a:t>When large amounts of code are needed to handle infrequently occurring cases, such as error routines. </a:t>
            </a:r>
          </a:p>
          <a:p>
            <a:pPr lvl="1"/>
            <a:r>
              <a:rPr lang="en-US" altLang="ko-KR" dirty="0"/>
              <a:t>Although the total program size may be large, the portion that is used (and hence loaded) may be much smaller</a:t>
            </a:r>
            <a:endParaRPr lang="ko-KR" altLang="en-US" dirty="0"/>
          </a:p>
          <a:p>
            <a:endParaRPr lang="ko-KR" altLang="en-US" dirty="0"/>
          </a:p>
        </p:txBody>
      </p:sp>
      <p:pic>
        <p:nvPicPr>
          <p:cNvPr id="11" name="Picture 6"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028" y="2840406"/>
            <a:ext cx="5760720" cy="3267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599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Dynamic Linking</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fld id="{77513DED-9F41-6D4C-AADB-00EAAC4B4386}" type="slidenum">
              <a:rPr lang="sk-SK" smtClean="0"/>
              <a:pPr/>
              <a:t>25</a:t>
            </a:fld>
            <a:endParaRPr lang="sk-SK" dirty="0"/>
          </a:p>
        </p:txBody>
      </p:sp>
      <p:sp>
        <p:nvSpPr>
          <p:cNvPr id="5" name="텍스트 개체 틀 4"/>
          <p:cNvSpPr>
            <a:spLocks noGrp="1"/>
          </p:cNvSpPr>
          <p:nvPr>
            <p:ph type="body" sz="quarter" idx="12"/>
          </p:nvPr>
        </p:nvSpPr>
        <p:spPr/>
        <p:txBody>
          <a:bodyPr/>
          <a:lstStyle/>
          <a:p>
            <a:r>
              <a:rPr lang="en-US" altLang="ko-KR"/>
              <a:t>Memory Management</a:t>
            </a:r>
            <a:endParaRPr lang="ko-KR" altLang="en-US" dirty="0"/>
          </a:p>
        </p:txBody>
      </p:sp>
      <p:sp>
        <p:nvSpPr>
          <p:cNvPr id="6" name="내용 개체 틀 5"/>
          <p:cNvSpPr>
            <a:spLocks noGrp="1"/>
          </p:cNvSpPr>
          <p:nvPr>
            <p:ph sz="quarter" idx="13"/>
          </p:nvPr>
        </p:nvSpPr>
        <p:spPr/>
        <p:txBody>
          <a:bodyPr/>
          <a:lstStyle/>
          <a:p>
            <a:r>
              <a:rPr lang="en-US" altLang="ko-KR" dirty="0"/>
              <a:t>Dynamically linked libraries </a:t>
            </a:r>
          </a:p>
          <a:p>
            <a:pPr lvl="1"/>
            <a:r>
              <a:rPr lang="en-US" altLang="ko-KR" dirty="0"/>
              <a:t>This feature is usually used with system libraries, such as language subroutine libraries. </a:t>
            </a:r>
          </a:p>
          <a:p>
            <a:pPr lvl="1"/>
            <a:r>
              <a:rPr lang="en-US" altLang="ko-KR" dirty="0"/>
              <a:t>Without this facility, each program on a system must include a copy of its language library (or at least the routines referenced by the program) in the executable image.</a:t>
            </a:r>
          </a:p>
          <a:p>
            <a:pPr lvl="1"/>
            <a:endParaRPr lang="en-US" altLang="ko-KR" dirty="0"/>
          </a:p>
          <a:p>
            <a:pPr lvl="1"/>
            <a:endParaRPr lang="en-US" altLang="ko-KR" dirty="0"/>
          </a:p>
          <a:p>
            <a:pPr lvl="1"/>
            <a:endParaRPr lang="en-US" altLang="ko-KR" dirty="0"/>
          </a:p>
        </p:txBody>
      </p:sp>
      <p:sp>
        <p:nvSpPr>
          <p:cNvPr id="7" name="내용 개체 틀 6"/>
          <p:cNvSpPr>
            <a:spLocks noGrp="1"/>
          </p:cNvSpPr>
          <p:nvPr>
            <p:ph sz="quarter" idx="14"/>
          </p:nvPr>
        </p:nvSpPr>
        <p:spPr/>
        <p:txBody>
          <a:bodyPr/>
          <a:lstStyle/>
          <a:p>
            <a:r>
              <a:rPr lang="en-US" altLang="ko-KR" dirty="0"/>
              <a:t>With dynamic linking, a </a:t>
            </a:r>
            <a:r>
              <a:rPr lang="en-US" altLang="ko-KR" dirty="0">
                <a:solidFill>
                  <a:srgbClr val="FF0000"/>
                </a:solidFill>
              </a:rPr>
              <a:t>stub</a:t>
            </a:r>
            <a:r>
              <a:rPr lang="en-US" altLang="ko-KR" dirty="0"/>
              <a:t> is included in the image for each library routine reference. </a:t>
            </a:r>
          </a:p>
          <a:p>
            <a:pPr lvl="1"/>
            <a:r>
              <a:rPr lang="en-US" altLang="ko-KR" dirty="0"/>
              <a:t>The stub is a small piece of code that indicates how to locate the appropriate memory-resident library routine or how to load the library if the routine is not already present. </a:t>
            </a:r>
          </a:p>
          <a:p>
            <a:pPr lvl="1"/>
            <a:r>
              <a:rPr lang="en-US" altLang="ko-KR" dirty="0"/>
              <a:t>When the stub is executed, it checks to see whether the needed routine is already in memory. If it is not, the program loads the routine into memory. </a:t>
            </a:r>
          </a:p>
          <a:p>
            <a:pPr lvl="1"/>
            <a:r>
              <a:rPr lang="en-US" altLang="ko-KR" dirty="0"/>
              <a:t>Either way, the stub replaces itself with the address of the routine and executes the routine. Thus, the next time that particular code segment is reached, the library routine is executed directly, incurring no cost for dynamic linking. </a:t>
            </a:r>
          </a:p>
          <a:p>
            <a:endParaRPr lang="ko-KR" altLang="en-US" dirty="0"/>
          </a:p>
        </p:txBody>
      </p:sp>
    </p:spTree>
    <p:extLst>
      <p:ext uri="{BB962C8B-B14F-4D97-AF65-F5344CB8AC3E}">
        <p14:creationId xmlns:p14="http://schemas.microsoft.com/office/powerpoint/2010/main" val="1338918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Shared Libraries</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26</a:t>
            </a:fld>
            <a:endParaRPr lang="sk-SK" dirty="0"/>
          </a:p>
        </p:txBody>
      </p:sp>
      <p:sp>
        <p:nvSpPr>
          <p:cNvPr id="5" name="텍스트 개체 틀 4"/>
          <p:cNvSpPr>
            <a:spLocks noGrp="1"/>
          </p:cNvSpPr>
          <p:nvPr>
            <p:ph type="body" sz="quarter" idx="12"/>
          </p:nvPr>
        </p:nvSpPr>
        <p:spPr/>
        <p:txBody>
          <a:bodyPr/>
          <a:lstStyle/>
          <a:p>
            <a:r>
              <a:rPr lang="en-US" altLang="ko-KR" dirty="0"/>
              <a:t>Memory Management</a:t>
            </a:r>
            <a:endParaRPr lang="ko-KR" altLang="en-US" dirty="0"/>
          </a:p>
        </p:txBody>
      </p:sp>
      <p:sp>
        <p:nvSpPr>
          <p:cNvPr id="6" name="내용 개체 틀 5"/>
          <p:cNvSpPr>
            <a:spLocks noGrp="1"/>
          </p:cNvSpPr>
          <p:nvPr>
            <p:ph sz="quarter" idx="13"/>
          </p:nvPr>
        </p:nvSpPr>
        <p:spPr/>
        <p:txBody>
          <a:bodyPr/>
          <a:lstStyle/>
          <a:p>
            <a:r>
              <a:rPr lang="en-US" altLang="ko-KR" b="0" dirty="0"/>
              <a:t>A library may be replaced by a new version, and all programs that reference the library will automatically use the new version. </a:t>
            </a:r>
          </a:p>
          <a:p>
            <a:pPr lvl="1"/>
            <a:r>
              <a:rPr lang="en-US" altLang="ko-KR" b="0" dirty="0"/>
              <a:t>Without dynamic linking, all such programs would need to be relinked to gain access to the new library. </a:t>
            </a:r>
          </a:p>
          <a:p>
            <a:pPr lvl="1"/>
            <a:r>
              <a:rPr lang="en-US" altLang="ko-KR" b="0" dirty="0"/>
              <a:t>So that programs will not accidentally execute new, incompatible versions of libraries, version information is included in both the program and the library.</a:t>
            </a:r>
          </a:p>
          <a:p>
            <a:pPr lvl="1"/>
            <a:r>
              <a:rPr lang="en-US" altLang="ko-KR" b="0" dirty="0"/>
              <a:t>More than one version of a library may be loaded into memory, and each program uses its version information to decide which copy of the library to use. </a:t>
            </a:r>
          </a:p>
        </p:txBody>
      </p:sp>
      <p:sp>
        <p:nvSpPr>
          <p:cNvPr id="7" name="내용 개체 틀 6"/>
          <p:cNvSpPr>
            <a:spLocks noGrp="1"/>
          </p:cNvSpPr>
          <p:nvPr>
            <p:ph sz="quarter" idx="14"/>
          </p:nvPr>
        </p:nvSpPr>
        <p:spPr/>
        <p:txBody>
          <a:bodyPr/>
          <a:lstStyle/>
          <a:p>
            <a:r>
              <a:rPr lang="en-US" altLang="ko-KR" b="0" dirty="0"/>
              <a:t>Unlike dynamic loading, dynamic linking and shared libraries generally </a:t>
            </a:r>
            <a:r>
              <a:rPr lang="en-US" altLang="ko-KR" b="0" dirty="0">
                <a:solidFill>
                  <a:srgbClr val="FF0000"/>
                </a:solidFill>
              </a:rPr>
              <a:t>require help from the operating system</a:t>
            </a:r>
            <a:r>
              <a:rPr lang="en-US" altLang="ko-KR" b="0" dirty="0"/>
              <a:t>. </a:t>
            </a:r>
          </a:p>
          <a:p>
            <a:pPr lvl="1"/>
            <a:r>
              <a:rPr lang="en-US" altLang="ko-KR" b="0" dirty="0"/>
              <a:t>If the processes in memory are protected from one another, then the operating system is the only entity that can check to see whether the needed routine is in another process’s memory space or that can allow multiple processes to access the same memory addresses.</a:t>
            </a:r>
          </a:p>
        </p:txBody>
      </p:sp>
    </p:spTree>
    <p:extLst>
      <p:ext uri="{BB962C8B-B14F-4D97-AF65-F5344CB8AC3E}">
        <p14:creationId xmlns:p14="http://schemas.microsoft.com/office/powerpoint/2010/main" val="4164301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Swapping</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fld id="{77513DED-9F41-6D4C-AADB-00EAAC4B4386}" type="slidenum">
              <a:rPr lang="sk-SK" smtClean="0"/>
              <a:pPr/>
              <a:t>27</a:t>
            </a:fld>
            <a:endParaRPr lang="sk-SK" dirty="0"/>
          </a:p>
        </p:txBody>
      </p:sp>
      <p:sp>
        <p:nvSpPr>
          <p:cNvPr id="5" name="텍스트 개체 틀 4"/>
          <p:cNvSpPr>
            <a:spLocks noGrp="1"/>
          </p:cNvSpPr>
          <p:nvPr>
            <p:ph type="body" sz="quarter" idx="12"/>
          </p:nvPr>
        </p:nvSpPr>
        <p:spPr/>
        <p:txBody>
          <a:bodyPr/>
          <a:lstStyle/>
          <a:p>
            <a:r>
              <a:rPr lang="en-US" altLang="ko-KR"/>
              <a:t>Memory Management</a:t>
            </a:r>
            <a:endParaRPr lang="ko-KR" altLang="en-US" dirty="0"/>
          </a:p>
        </p:txBody>
      </p:sp>
      <p:sp>
        <p:nvSpPr>
          <p:cNvPr id="6" name="내용 개체 틀 5"/>
          <p:cNvSpPr>
            <a:spLocks noGrp="1"/>
          </p:cNvSpPr>
          <p:nvPr>
            <p:ph sz="quarter" idx="13"/>
          </p:nvPr>
        </p:nvSpPr>
        <p:spPr/>
        <p:txBody>
          <a:bodyPr/>
          <a:lstStyle/>
          <a:p>
            <a:r>
              <a:rPr lang="en-US" altLang="ko-KR" dirty="0"/>
              <a:t>Overview</a:t>
            </a:r>
          </a:p>
          <a:p>
            <a:pPr lvl="1"/>
            <a:r>
              <a:rPr lang="en-US" altLang="ko-KR" dirty="0"/>
              <a:t>A process can be swapped temporarily out of memory to a backing store and then brought back into memory for continued execution</a:t>
            </a:r>
          </a:p>
          <a:p>
            <a:r>
              <a:rPr lang="en-US" altLang="ko-KR" dirty="0"/>
              <a:t>Advantage</a:t>
            </a:r>
          </a:p>
          <a:p>
            <a:pPr lvl="1"/>
            <a:r>
              <a:rPr lang="en-US" altLang="ko-KR" dirty="0"/>
              <a:t>Swapping makes it possible for the total physical address space of all processes to exceed the real physical memory of the system, thus increasing the degree of multiprogramming in a system.</a:t>
            </a:r>
          </a:p>
          <a:p>
            <a:endParaRPr lang="ko-KR" altLang="en-US" dirty="0"/>
          </a:p>
        </p:txBody>
      </p:sp>
      <p:sp>
        <p:nvSpPr>
          <p:cNvPr id="13" name="내용 개체 틀 12"/>
          <p:cNvSpPr>
            <a:spLocks noGrp="1"/>
          </p:cNvSpPr>
          <p:nvPr>
            <p:ph sz="quarter" idx="14"/>
          </p:nvPr>
        </p:nvSpPr>
        <p:spPr/>
        <p:txBody>
          <a:bodyPr/>
          <a:lstStyle/>
          <a:p>
            <a:r>
              <a:rPr lang="en-US" altLang="ko-KR" dirty="0"/>
              <a:t>Standard swapping involves </a:t>
            </a:r>
          </a:p>
          <a:p>
            <a:pPr lvl="1"/>
            <a:r>
              <a:rPr lang="en-US" altLang="ko-KR" dirty="0"/>
              <a:t>Moving processes between main memory and a backing store.</a:t>
            </a:r>
          </a:p>
          <a:p>
            <a:pPr lvl="1"/>
            <a:r>
              <a:rPr lang="en-US" altLang="ko-KR" dirty="0"/>
              <a:t>Steps</a:t>
            </a:r>
          </a:p>
          <a:p>
            <a:pPr lvl="2"/>
            <a:r>
              <a:rPr lang="en-US" altLang="ko-KR" dirty="0"/>
              <a:t>Whenever the CPU scheduler decides to execute a process, it calls the dispatcher. </a:t>
            </a:r>
          </a:p>
          <a:p>
            <a:pPr lvl="2"/>
            <a:r>
              <a:rPr lang="en-US" altLang="ko-KR" dirty="0"/>
              <a:t>The dispatcher checks to see whether the next process in the queue is in memory. </a:t>
            </a:r>
          </a:p>
          <a:p>
            <a:pPr lvl="2"/>
            <a:r>
              <a:rPr lang="en-US" altLang="ko-KR" dirty="0"/>
              <a:t>If it is not, and if there is no free memory region, the dispatcher swaps out a process currently in memory and swaps in the desired process. </a:t>
            </a:r>
          </a:p>
          <a:p>
            <a:pPr lvl="2"/>
            <a:r>
              <a:rPr lang="en-US" altLang="ko-KR" dirty="0"/>
              <a:t>It then reloads registers and transfers control to the selected process. </a:t>
            </a:r>
            <a:endParaRPr lang="ko-KR" altLang="en-US" dirty="0"/>
          </a:p>
          <a:p>
            <a:endParaRPr lang="ko-KR" altLang="en-US" dirty="0"/>
          </a:p>
        </p:txBody>
      </p:sp>
      <p:pic>
        <p:nvPicPr>
          <p:cNvPr id="14" name="그림 13"/>
          <p:cNvPicPr>
            <a:picLocks noChangeAspect="1"/>
          </p:cNvPicPr>
          <p:nvPr/>
        </p:nvPicPr>
        <p:blipFill>
          <a:blip r:embed="rId2"/>
          <a:stretch>
            <a:fillRect/>
          </a:stretch>
        </p:blipFill>
        <p:spPr>
          <a:xfrm>
            <a:off x="1071317" y="3722044"/>
            <a:ext cx="3487112" cy="2586681"/>
          </a:xfrm>
          <a:prstGeom prst="rect">
            <a:avLst/>
          </a:prstGeom>
        </p:spPr>
      </p:pic>
    </p:spTree>
    <p:extLst>
      <p:ext uri="{BB962C8B-B14F-4D97-AF65-F5344CB8AC3E}">
        <p14:creationId xmlns:p14="http://schemas.microsoft.com/office/powerpoint/2010/main" val="370372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Swapping:: Context Switching Time</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fld id="{77513DED-9F41-6D4C-AADB-00EAAC4B4386}" type="slidenum">
              <a:rPr lang="sk-SK" smtClean="0"/>
              <a:pPr/>
              <a:t>28</a:t>
            </a:fld>
            <a:endParaRPr lang="sk-SK" dirty="0"/>
          </a:p>
        </p:txBody>
      </p:sp>
      <p:sp>
        <p:nvSpPr>
          <p:cNvPr id="5" name="텍스트 개체 틀 4"/>
          <p:cNvSpPr>
            <a:spLocks noGrp="1"/>
          </p:cNvSpPr>
          <p:nvPr>
            <p:ph type="body" sz="quarter" idx="12"/>
          </p:nvPr>
        </p:nvSpPr>
        <p:spPr/>
        <p:txBody>
          <a:bodyPr/>
          <a:lstStyle/>
          <a:p>
            <a:r>
              <a:rPr lang="en-US" altLang="ko-KR" dirty="0"/>
              <a:t>Memory Management</a:t>
            </a:r>
            <a:endParaRPr lang="ko-KR" altLang="en-US" dirty="0"/>
          </a:p>
        </p:txBody>
      </p:sp>
      <p:sp>
        <p:nvSpPr>
          <p:cNvPr id="21" name="내용 개체 틀 20"/>
          <p:cNvSpPr>
            <a:spLocks noGrp="1"/>
          </p:cNvSpPr>
          <p:nvPr>
            <p:ph sz="quarter" idx="13"/>
          </p:nvPr>
        </p:nvSpPr>
        <p:spPr/>
        <p:txBody>
          <a:bodyPr/>
          <a:lstStyle/>
          <a:p>
            <a:r>
              <a:rPr lang="en-US" altLang="ko-KR" dirty="0"/>
              <a:t>To get an idea of the context-switch time, </a:t>
            </a:r>
          </a:p>
          <a:p>
            <a:pPr lvl="1"/>
            <a:r>
              <a:rPr lang="en-US" altLang="ko-KR" dirty="0"/>
              <a:t>let’s assume that the user process is 100 MB in size and the backing store is a standard hard disk with a transfer rate of 50 MB per second. </a:t>
            </a:r>
          </a:p>
          <a:p>
            <a:pPr lvl="1"/>
            <a:r>
              <a:rPr lang="en-US" altLang="ko-KR" dirty="0"/>
              <a:t>The actual transfer of the 100-MB process to or from main memory takes</a:t>
            </a:r>
          </a:p>
          <a:p>
            <a:pPr lvl="2"/>
            <a:r>
              <a:rPr lang="en-US" altLang="ko-KR" dirty="0"/>
              <a:t>100 MB/50 MB per second = 2 seconds</a:t>
            </a:r>
          </a:p>
          <a:p>
            <a:pPr lvl="2"/>
            <a:r>
              <a:rPr lang="en-US" altLang="ko-KR" dirty="0"/>
              <a:t>The swap time = 2000 milliseconds. </a:t>
            </a:r>
          </a:p>
          <a:p>
            <a:pPr lvl="2"/>
            <a:r>
              <a:rPr lang="en-US" altLang="ko-KR" dirty="0"/>
              <a:t>The total swap time = about 4,000 milliseconds. </a:t>
            </a:r>
          </a:p>
          <a:p>
            <a:pPr lvl="1"/>
            <a:r>
              <a:rPr lang="en-US" altLang="ko-KR" dirty="0"/>
              <a:t>The major part of the swap time is transfer time.</a:t>
            </a:r>
          </a:p>
          <a:p>
            <a:r>
              <a:rPr lang="en-US" altLang="ko-KR" dirty="0"/>
              <a:t>When a process may be waiting for an I/O operation, </a:t>
            </a:r>
          </a:p>
          <a:p>
            <a:pPr lvl="1"/>
            <a:r>
              <a:rPr lang="en-US" altLang="ko-KR" dirty="0"/>
              <a:t>Never swap a process with pending I/O operation</a:t>
            </a:r>
          </a:p>
          <a:p>
            <a:pPr lvl="1"/>
            <a:r>
              <a:rPr lang="en-US" altLang="ko-KR" dirty="0"/>
              <a:t>Execute I/O operations only into OS buffers.</a:t>
            </a:r>
          </a:p>
          <a:p>
            <a:pPr lvl="2"/>
            <a:r>
              <a:rPr lang="en-US" altLang="ko-KR" dirty="0"/>
              <a:t>Double Buffering: more overhead</a:t>
            </a:r>
            <a:endParaRPr lang="ko-KR" altLang="en-US" dirty="0"/>
          </a:p>
        </p:txBody>
      </p:sp>
      <p:sp>
        <p:nvSpPr>
          <p:cNvPr id="28" name="내용 개체 틀 27"/>
          <p:cNvSpPr>
            <a:spLocks noGrp="1"/>
          </p:cNvSpPr>
          <p:nvPr>
            <p:ph sz="quarter" idx="14"/>
          </p:nvPr>
        </p:nvSpPr>
        <p:spPr/>
        <p:txBody>
          <a:bodyPr/>
          <a:lstStyle/>
          <a:p>
            <a:r>
              <a:rPr lang="en-US" altLang="ko-KR" dirty="0"/>
              <a:t>Note</a:t>
            </a:r>
          </a:p>
          <a:p>
            <a:pPr lvl="1"/>
            <a:r>
              <a:rPr lang="en-US" altLang="ko-KR" dirty="0"/>
              <a:t>Standard swapping is not used in modern operating systems. It requires too much swapping time and provides too little execution time to be a reasonable memory-management solution. </a:t>
            </a:r>
          </a:p>
          <a:p>
            <a:pPr lvl="1"/>
            <a:r>
              <a:rPr lang="en-US" altLang="ko-KR" dirty="0"/>
              <a:t>Modified versions of swapping, however, are found on many systems, including UNIX, Linux,  and Windows.</a:t>
            </a:r>
          </a:p>
          <a:p>
            <a:pPr lvl="2"/>
            <a:r>
              <a:rPr lang="en-US" altLang="ko-KR" dirty="0"/>
              <a:t>In one common variation, </a:t>
            </a:r>
          </a:p>
          <a:p>
            <a:pPr lvl="3"/>
            <a:r>
              <a:rPr lang="en-US" altLang="ko-KR" dirty="0"/>
              <a:t>swapping is normally disabled but will start if the amount of free memory falls below a threshold amount. </a:t>
            </a:r>
          </a:p>
          <a:p>
            <a:pPr lvl="2"/>
            <a:r>
              <a:rPr lang="en-US" altLang="ko-KR" dirty="0"/>
              <a:t>Another variation involves </a:t>
            </a:r>
          </a:p>
          <a:p>
            <a:pPr lvl="3"/>
            <a:r>
              <a:rPr lang="en-US" altLang="ko-KR" dirty="0"/>
              <a:t>swapping portions of processes—rather than entire processes—to decrease swap time. </a:t>
            </a:r>
          </a:p>
          <a:p>
            <a:pPr lvl="3"/>
            <a:r>
              <a:rPr lang="en-US" altLang="ko-KR" dirty="0"/>
              <a:t>Typically, these modified forms of swapping work in conjunction with virtual memory.</a:t>
            </a:r>
          </a:p>
        </p:txBody>
      </p:sp>
    </p:spTree>
    <p:extLst>
      <p:ext uri="{BB962C8B-B14F-4D97-AF65-F5344CB8AC3E}">
        <p14:creationId xmlns:p14="http://schemas.microsoft.com/office/powerpoint/2010/main" val="2004926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Swapping:: on Mobile Systems</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29</a:t>
            </a:fld>
            <a:endParaRPr lang="sk-SK" dirty="0"/>
          </a:p>
        </p:txBody>
      </p:sp>
      <p:sp>
        <p:nvSpPr>
          <p:cNvPr id="5" name="텍스트 개체 틀 4"/>
          <p:cNvSpPr>
            <a:spLocks noGrp="1"/>
          </p:cNvSpPr>
          <p:nvPr>
            <p:ph type="body" sz="quarter" idx="12"/>
          </p:nvPr>
        </p:nvSpPr>
        <p:spPr/>
        <p:txBody>
          <a:bodyPr/>
          <a:lstStyle/>
          <a:p>
            <a:r>
              <a:rPr lang="en-US" altLang="ko-KR" dirty="0"/>
              <a:t>Memory Management</a:t>
            </a:r>
            <a:endParaRPr lang="ko-KR" altLang="en-US" dirty="0"/>
          </a:p>
        </p:txBody>
      </p:sp>
      <p:sp>
        <p:nvSpPr>
          <p:cNvPr id="6" name="내용 개체 틀 5"/>
          <p:cNvSpPr>
            <a:spLocks noGrp="1"/>
          </p:cNvSpPr>
          <p:nvPr>
            <p:ph sz="quarter" idx="13"/>
          </p:nvPr>
        </p:nvSpPr>
        <p:spPr/>
        <p:txBody>
          <a:bodyPr/>
          <a:lstStyle/>
          <a:p>
            <a:r>
              <a:rPr lang="en-US" altLang="ko-KR" b="0" dirty="0"/>
              <a:t>Mobile systems typically do not support swapping in any form. </a:t>
            </a:r>
          </a:p>
          <a:p>
            <a:pPr lvl="1"/>
            <a:r>
              <a:rPr lang="en-US" altLang="ko-KR" b="0" dirty="0"/>
              <a:t>Mobile devices generally use flash memory rather than more spacious hard disks as their persistent storage.</a:t>
            </a:r>
          </a:p>
          <a:p>
            <a:pPr lvl="2"/>
            <a:r>
              <a:rPr lang="en-US" altLang="ko-KR" b="0" dirty="0"/>
              <a:t>The resulting space constraint </a:t>
            </a:r>
          </a:p>
          <a:p>
            <a:pPr lvl="2"/>
            <a:r>
              <a:rPr lang="en-US" altLang="ko-KR" b="0" dirty="0"/>
              <a:t>The limited number of writes that flash memory can tolerate before it becomes unreliable</a:t>
            </a:r>
          </a:p>
          <a:p>
            <a:pPr lvl="2"/>
            <a:r>
              <a:rPr lang="en-US" altLang="ko-KR" b="0" dirty="0"/>
              <a:t>The poor throughput between main memory and flash memory in these devices.</a:t>
            </a:r>
            <a:endParaRPr lang="ko-KR" altLang="en-US" dirty="0"/>
          </a:p>
        </p:txBody>
      </p:sp>
      <p:sp>
        <p:nvSpPr>
          <p:cNvPr id="7" name="내용 개체 틀 6"/>
          <p:cNvSpPr>
            <a:spLocks noGrp="1"/>
          </p:cNvSpPr>
          <p:nvPr>
            <p:ph sz="quarter" idx="14"/>
          </p:nvPr>
        </p:nvSpPr>
        <p:spPr/>
        <p:txBody>
          <a:bodyPr/>
          <a:lstStyle/>
          <a:p>
            <a:r>
              <a:rPr lang="en-US" altLang="ko-KR" b="0" dirty="0"/>
              <a:t>Apple’s iOS </a:t>
            </a:r>
          </a:p>
          <a:p>
            <a:pPr lvl="1"/>
            <a:r>
              <a:rPr lang="en-US" altLang="ko-KR" b="0" dirty="0"/>
              <a:t>When free memory falls below a certain threshold, </a:t>
            </a:r>
            <a:r>
              <a:rPr lang="en-US" altLang="ko-KR" i="1" dirty="0"/>
              <a:t>asks </a:t>
            </a:r>
            <a:r>
              <a:rPr lang="en-US" altLang="ko-KR" b="0" dirty="0"/>
              <a:t>applications to voluntarily relinquish allocated memory. </a:t>
            </a:r>
          </a:p>
          <a:p>
            <a:pPr lvl="2"/>
            <a:r>
              <a:rPr lang="en-US" altLang="ko-KR" b="0" dirty="0"/>
              <a:t>Read-only data (such as code) are removed from the system and later reloaded from flash memory if necessary. </a:t>
            </a:r>
          </a:p>
          <a:p>
            <a:pPr lvl="2"/>
            <a:r>
              <a:rPr lang="en-US" altLang="ko-KR" b="0" dirty="0"/>
              <a:t>Data that have been modified (such as the stack) are never removed. However, any applications that fail to free up sufficient memory may be terminated by the operating system.</a:t>
            </a:r>
          </a:p>
          <a:p>
            <a:r>
              <a:rPr lang="en-US" altLang="ko-KR" b="0" dirty="0"/>
              <a:t>Android</a:t>
            </a:r>
          </a:p>
          <a:p>
            <a:pPr lvl="1"/>
            <a:r>
              <a:rPr lang="en-US" altLang="ko-KR" dirty="0"/>
              <a:t>A</a:t>
            </a:r>
            <a:r>
              <a:rPr lang="en-US" altLang="ko-KR" b="0" dirty="0"/>
              <a:t>dopts a strategy similar to that used by iOS. </a:t>
            </a:r>
          </a:p>
          <a:p>
            <a:pPr lvl="1"/>
            <a:r>
              <a:rPr lang="en-US" altLang="ko-KR" b="0" dirty="0"/>
              <a:t>It may terminate a process if insufficient free memory is available.</a:t>
            </a:r>
          </a:p>
          <a:p>
            <a:pPr lvl="1"/>
            <a:r>
              <a:rPr lang="en-US" altLang="ko-KR" b="0" dirty="0"/>
              <a:t>However, before terminating a process, Android writes its </a:t>
            </a:r>
            <a:r>
              <a:rPr lang="en-US" altLang="ko-KR" dirty="0"/>
              <a:t>application state </a:t>
            </a:r>
            <a:r>
              <a:rPr lang="en-US" altLang="ko-KR" b="0" dirty="0"/>
              <a:t>to flash memory so that it can be quickly restarted.</a:t>
            </a:r>
            <a:endParaRPr lang="ko-KR" altLang="en-US" dirty="0"/>
          </a:p>
        </p:txBody>
      </p:sp>
    </p:spTree>
    <p:extLst>
      <p:ext uri="{BB962C8B-B14F-4D97-AF65-F5344CB8AC3E}">
        <p14:creationId xmlns:p14="http://schemas.microsoft.com/office/powerpoint/2010/main" val="3234014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그림 개체 틀 5"/>
          <p:cNvSpPr>
            <a:spLocks noGrp="1"/>
          </p:cNvSpPr>
          <p:nvPr>
            <p:ph type="pic" sz="quarter" idx="10"/>
          </p:nvPr>
        </p:nvSpPr>
        <p:spPr/>
      </p:sp>
      <p:sp>
        <p:nvSpPr>
          <p:cNvPr id="7" name="텍스트 개체 틀 6"/>
          <p:cNvSpPr>
            <a:spLocks noGrp="1"/>
          </p:cNvSpPr>
          <p:nvPr>
            <p:ph type="body" sz="quarter" idx="15"/>
          </p:nvPr>
        </p:nvSpPr>
        <p:spPr/>
        <p:txBody>
          <a:bodyPr/>
          <a:lstStyle/>
          <a:p>
            <a:endParaRPr lang="ko-KR" altLang="en-US"/>
          </a:p>
        </p:txBody>
      </p:sp>
      <p:sp>
        <p:nvSpPr>
          <p:cNvPr id="5" name="제목 4"/>
          <p:cNvSpPr>
            <a:spLocks noGrp="1"/>
          </p:cNvSpPr>
          <p:nvPr>
            <p:ph type="title"/>
          </p:nvPr>
        </p:nvSpPr>
        <p:spPr/>
        <p:txBody>
          <a:bodyPr/>
          <a:lstStyle/>
          <a:p>
            <a:r>
              <a:rPr lang="en-US" altLang="ko-KR" b="1" dirty="0"/>
              <a:t>Memory Management</a:t>
            </a:r>
            <a:endParaRPr lang="ko-KR" altLang="en-US" b="1" dirty="0"/>
          </a:p>
        </p:txBody>
      </p:sp>
    </p:spTree>
    <p:extLst>
      <p:ext uri="{BB962C8B-B14F-4D97-AF65-F5344CB8AC3E}">
        <p14:creationId xmlns:p14="http://schemas.microsoft.com/office/powerpoint/2010/main" val="1097249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Contiguous Memory Allocation</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fld id="{77513DED-9F41-6D4C-AADB-00EAAC4B4386}" type="slidenum">
              <a:rPr lang="sk-SK" smtClean="0"/>
              <a:pPr/>
              <a:t>30</a:t>
            </a:fld>
            <a:endParaRPr lang="sk-SK" dirty="0"/>
          </a:p>
        </p:txBody>
      </p:sp>
      <p:sp>
        <p:nvSpPr>
          <p:cNvPr id="5" name="텍스트 개체 틀 4"/>
          <p:cNvSpPr>
            <a:spLocks noGrp="1"/>
          </p:cNvSpPr>
          <p:nvPr>
            <p:ph type="body" sz="quarter" idx="12"/>
          </p:nvPr>
        </p:nvSpPr>
        <p:spPr/>
        <p:txBody>
          <a:bodyPr/>
          <a:lstStyle/>
          <a:p>
            <a:r>
              <a:rPr lang="en-US" altLang="ko-KR" dirty="0"/>
              <a:t>Memory Management</a:t>
            </a:r>
            <a:endParaRPr lang="ko-KR" altLang="en-US" dirty="0"/>
          </a:p>
        </p:txBody>
      </p:sp>
      <p:sp>
        <p:nvSpPr>
          <p:cNvPr id="6" name="내용 개체 틀 5"/>
          <p:cNvSpPr>
            <a:spLocks noGrp="1"/>
          </p:cNvSpPr>
          <p:nvPr>
            <p:ph sz="quarter" idx="13"/>
          </p:nvPr>
        </p:nvSpPr>
        <p:spPr/>
        <p:txBody>
          <a:bodyPr/>
          <a:lstStyle/>
          <a:p>
            <a:r>
              <a:rPr lang="en-US" altLang="ko-KR" dirty="0"/>
              <a:t>The memory is usually divided into two partitions: </a:t>
            </a:r>
          </a:p>
          <a:p>
            <a:pPr lvl="1"/>
            <a:r>
              <a:rPr lang="en-US" altLang="ko-KR" dirty="0"/>
              <a:t>one for the resident operating system and </a:t>
            </a:r>
          </a:p>
          <a:p>
            <a:pPr lvl="1"/>
            <a:r>
              <a:rPr lang="en-US" altLang="ko-KR" dirty="0"/>
              <a:t>one for the user processes. </a:t>
            </a:r>
          </a:p>
        </p:txBody>
      </p:sp>
      <p:sp>
        <p:nvSpPr>
          <p:cNvPr id="7" name="내용 개체 틀 6"/>
          <p:cNvSpPr>
            <a:spLocks noGrp="1"/>
          </p:cNvSpPr>
          <p:nvPr>
            <p:ph sz="quarter" idx="14"/>
          </p:nvPr>
        </p:nvSpPr>
        <p:spPr/>
        <p:txBody>
          <a:bodyPr/>
          <a:lstStyle/>
          <a:p>
            <a:r>
              <a:rPr lang="en-US" altLang="ko-KR" dirty="0"/>
              <a:t>Location of OS</a:t>
            </a:r>
          </a:p>
          <a:p>
            <a:pPr lvl="1"/>
            <a:r>
              <a:rPr lang="en-US" altLang="ko-KR" dirty="0"/>
              <a:t>We can place the operating system in either low memory or high memory. </a:t>
            </a:r>
          </a:p>
          <a:p>
            <a:pPr lvl="1"/>
            <a:r>
              <a:rPr lang="en-US" altLang="ko-KR" dirty="0"/>
              <a:t>The major factor affecting this decision is the location of the interrupt vector. </a:t>
            </a:r>
          </a:p>
          <a:p>
            <a:pPr lvl="1"/>
            <a:r>
              <a:rPr lang="en-US" altLang="ko-KR" dirty="0"/>
              <a:t>Since the interrupt vector is often in low memory, programmers usually place the operating system in low memory as well.</a:t>
            </a:r>
            <a:endParaRPr lang="ko-KR" altLang="en-US" dirty="0"/>
          </a:p>
          <a:p>
            <a:r>
              <a:rPr lang="en-US" altLang="ko-KR" dirty="0"/>
              <a:t>Memory Allocation for User Process</a:t>
            </a:r>
          </a:p>
          <a:p>
            <a:pPr lvl="1"/>
            <a:r>
              <a:rPr lang="en-US" altLang="ko-KR" dirty="0"/>
              <a:t>We usually want several user processes to reside in memory at the same time. </a:t>
            </a:r>
          </a:p>
          <a:p>
            <a:pPr lvl="1"/>
            <a:r>
              <a:rPr lang="en-US" altLang="ko-KR" dirty="0"/>
              <a:t>In contiguous memory allocation, each process is contained in a single section of memory that is contiguous to the section containing the next process.</a:t>
            </a:r>
            <a:endParaRPr lang="ko-KR" altLang="en-US" dirty="0"/>
          </a:p>
        </p:txBody>
      </p:sp>
    </p:spTree>
    <p:extLst>
      <p:ext uri="{BB962C8B-B14F-4D97-AF65-F5344CB8AC3E}">
        <p14:creationId xmlns:p14="http://schemas.microsoft.com/office/powerpoint/2010/main" val="13288389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Contiguous Memory Allocation::Memory Protection</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fld id="{77513DED-9F41-6D4C-AADB-00EAAC4B4386}" type="slidenum">
              <a:rPr lang="sk-SK" smtClean="0"/>
              <a:pPr/>
              <a:t>31</a:t>
            </a:fld>
            <a:endParaRPr lang="sk-SK" dirty="0"/>
          </a:p>
        </p:txBody>
      </p:sp>
      <p:sp>
        <p:nvSpPr>
          <p:cNvPr id="5" name="텍스트 개체 틀 4"/>
          <p:cNvSpPr>
            <a:spLocks noGrp="1"/>
          </p:cNvSpPr>
          <p:nvPr>
            <p:ph type="body" sz="quarter" idx="12"/>
          </p:nvPr>
        </p:nvSpPr>
        <p:spPr/>
        <p:txBody>
          <a:bodyPr/>
          <a:lstStyle/>
          <a:p>
            <a:r>
              <a:rPr lang="en-US" altLang="ko-KR" dirty="0"/>
              <a:t>Memory Management</a:t>
            </a:r>
            <a:endParaRPr lang="ko-KR" altLang="en-US" dirty="0"/>
          </a:p>
        </p:txBody>
      </p:sp>
      <p:sp>
        <p:nvSpPr>
          <p:cNvPr id="6" name="내용 개체 틀 5"/>
          <p:cNvSpPr>
            <a:spLocks noGrp="1"/>
          </p:cNvSpPr>
          <p:nvPr>
            <p:ph sz="quarter" idx="13"/>
          </p:nvPr>
        </p:nvSpPr>
        <p:spPr/>
        <p:txBody>
          <a:bodyPr/>
          <a:lstStyle/>
          <a:p>
            <a:r>
              <a:rPr lang="en-US" altLang="ko-KR" dirty="0"/>
              <a:t>Overview</a:t>
            </a:r>
          </a:p>
          <a:p>
            <a:pPr lvl="1"/>
            <a:r>
              <a:rPr lang="en-US" altLang="ko-KR" dirty="0"/>
              <a:t>When the CPU scheduler selects a process for execution, the dispatcher loads the relocation and limit registers with the correct values as part of the context switch. </a:t>
            </a:r>
          </a:p>
          <a:p>
            <a:pPr lvl="1"/>
            <a:r>
              <a:rPr lang="en-US" altLang="ko-KR" dirty="0"/>
              <a:t>Because every address generated by a CPU is checked against these registers, we can protect both the operating system and the other users’ programs and data from being modified by this running process.</a:t>
            </a:r>
            <a:endParaRPr lang="ko-KR" altLang="en-US" dirty="0"/>
          </a:p>
        </p:txBody>
      </p:sp>
      <p:pic>
        <p:nvPicPr>
          <p:cNvPr id="14" name="그림 13"/>
          <p:cNvPicPr>
            <a:picLocks noChangeAspect="1"/>
          </p:cNvPicPr>
          <p:nvPr/>
        </p:nvPicPr>
        <p:blipFill>
          <a:blip r:embed="rId2"/>
          <a:stretch>
            <a:fillRect/>
          </a:stretch>
        </p:blipFill>
        <p:spPr>
          <a:xfrm>
            <a:off x="2578388" y="3292971"/>
            <a:ext cx="5107964" cy="2549175"/>
          </a:xfrm>
          <a:prstGeom prst="rect">
            <a:avLst/>
          </a:prstGeom>
        </p:spPr>
      </p:pic>
      <p:sp>
        <p:nvSpPr>
          <p:cNvPr id="15" name="직사각형 14"/>
          <p:cNvSpPr/>
          <p:nvPr/>
        </p:nvSpPr>
        <p:spPr>
          <a:xfrm>
            <a:off x="2216506" y="2886968"/>
            <a:ext cx="2497233" cy="307777"/>
          </a:xfrm>
          <a:prstGeom prst="rect">
            <a:avLst/>
          </a:prstGeom>
          <a:solidFill>
            <a:schemeClr val="accent3">
              <a:lumMod val="20000"/>
              <a:lumOff val="80000"/>
            </a:schemeClr>
          </a:solidFill>
        </p:spPr>
        <p:txBody>
          <a:bodyPr wrap="square">
            <a:spAutoFit/>
          </a:bodyPr>
          <a:lstStyle/>
          <a:p>
            <a:pPr algn="r"/>
            <a:r>
              <a:rPr lang="en-US" altLang="ko-KR" sz="1400" dirty="0">
                <a:solidFill>
                  <a:srgbClr val="231F20"/>
                </a:solidFill>
              </a:rPr>
              <a:t>The range of logical addresses</a:t>
            </a:r>
          </a:p>
        </p:txBody>
      </p:sp>
      <p:sp>
        <p:nvSpPr>
          <p:cNvPr id="16" name="직사각형 15"/>
          <p:cNvSpPr/>
          <p:nvPr/>
        </p:nvSpPr>
        <p:spPr>
          <a:xfrm>
            <a:off x="5218931" y="2877344"/>
            <a:ext cx="2404826" cy="307777"/>
          </a:xfrm>
          <a:prstGeom prst="rect">
            <a:avLst/>
          </a:prstGeom>
          <a:solidFill>
            <a:schemeClr val="accent3">
              <a:lumMod val="20000"/>
              <a:lumOff val="80000"/>
            </a:schemeClr>
          </a:solidFill>
        </p:spPr>
        <p:txBody>
          <a:bodyPr wrap="none">
            <a:spAutoFit/>
          </a:bodyPr>
          <a:lstStyle/>
          <a:p>
            <a:r>
              <a:rPr lang="en-US" altLang="ko-KR" sz="1400" dirty="0">
                <a:solidFill>
                  <a:srgbClr val="231F20"/>
                </a:solidFill>
              </a:rPr>
              <a:t>The smallest physical address</a:t>
            </a:r>
            <a:endParaRPr lang="ko-KR" altLang="en-US" sz="1400" dirty="0"/>
          </a:p>
        </p:txBody>
      </p:sp>
    </p:spTree>
    <p:extLst>
      <p:ext uri="{BB962C8B-B14F-4D97-AF65-F5344CB8AC3E}">
        <p14:creationId xmlns:p14="http://schemas.microsoft.com/office/powerpoint/2010/main" val="1449510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Contiguous Memory Allocation::Memory Allocation</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fld id="{77513DED-9F41-6D4C-AADB-00EAAC4B4386}" type="slidenum">
              <a:rPr lang="sk-SK" smtClean="0"/>
              <a:pPr/>
              <a:t>32</a:t>
            </a:fld>
            <a:endParaRPr lang="sk-SK" dirty="0"/>
          </a:p>
        </p:txBody>
      </p:sp>
      <p:sp>
        <p:nvSpPr>
          <p:cNvPr id="5" name="텍스트 개체 틀 4"/>
          <p:cNvSpPr>
            <a:spLocks noGrp="1"/>
          </p:cNvSpPr>
          <p:nvPr>
            <p:ph type="body" sz="quarter" idx="12"/>
          </p:nvPr>
        </p:nvSpPr>
        <p:spPr/>
        <p:txBody>
          <a:bodyPr/>
          <a:lstStyle/>
          <a:p>
            <a:r>
              <a:rPr lang="en-US" altLang="ko-KR" dirty="0"/>
              <a:t>Memory Management</a:t>
            </a:r>
            <a:endParaRPr lang="ko-KR" altLang="en-US" dirty="0"/>
          </a:p>
        </p:txBody>
      </p:sp>
      <p:sp>
        <p:nvSpPr>
          <p:cNvPr id="7" name="내용 개체 틀 6"/>
          <p:cNvSpPr>
            <a:spLocks noGrp="1"/>
          </p:cNvSpPr>
          <p:nvPr>
            <p:ph sz="quarter" idx="13"/>
          </p:nvPr>
        </p:nvSpPr>
        <p:spPr/>
        <p:txBody>
          <a:bodyPr/>
          <a:lstStyle/>
          <a:p>
            <a:r>
              <a:rPr lang="en-US" altLang="ko-KR"/>
              <a:t>Fixed-partition scheme (MFT)</a:t>
            </a:r>
          </a:p>
          <a:p>
            <a:pPr lvl="1"/>
            <a:r>
              <a:rPr lang="en-US" altLang="ko-KR"/>
              <a:t>Allocating memory is to divide memory into several fixed-sized partitions. </a:t>
            </a:r>
          </a:p>
          <a:p>
            <a:pPr lvl="1"/>
            <a:r>
              <a:rPr lang="en-US" altLang="ko-KR"/>
              <a:t>Each partition may contain exactly one process. Thus, the degree of multiprogramming is bound by the number of partitions. </a:t>
            </a:r>
          </a:p>
          <a:p>
            <a:pPr lvl="1"/>
            <a:r>
              <a:rPr lang="en-US" altLang="ko-KR"/>
              <a:t>When a partition is free, a process is selected from the input queue and is loaded into the free partition. </a:t>
            </a:r>
          </a:p>
          <a:p>
            <a:pPr lvl="1"/>
            <a:r>
              <a:rPr lang="en-US" altLang="ko-KR"/>
              <a:t>When the process terminates, the partition becomes available for another process. </a:t>
            </a:r>
          </a:p>
          <a:p>
            <a:pPr lvl="1"/>
            <a:r>
              <a:rPr lang="en-US" altLang="ko-KR"/>
              <a:t>This method was originally used by the IBM OS/360 operating system, but is no longer in use.</a:t>
            </a:r>
            <a:endParaRPr lang="en-US" altLang="ko-KR" dirty="0"/>
          </a:p>
        </p:txBody>
      </p:sp>
      <p:sp>
        <p:nvSpPr>
          <p:cNvPr id="8" name="내용 개체 틀 7"/>
          <p:cNvSpPr>
            <a:spLocks noGrp="1"/>
          </p:cNvSpPr>
          <p:nvPr>
            <p:ph sz="quarter" idx="14"/>
          </p:nvPr>
        </p:nvSpPr>
        <p:spPr/>
        <p:txBody>
          <a:bodyPr/>
          <a:lstStyle/>
          <a:p>
            <a:r>
              <a:rPr lang="en-US" altLang="ko-KR" dirty="0"/>
              <a:t>Variable-partition scheme (MVT)</a:t>
            </a:r>
          </a:p>
          <a:p>
            <a:pPr lvl="1"/>
            <a:r>
              <a:rPr lang="en-US" altLang="ko-KR" dirty="0"/>
              <a:t>OS keeps a table indicating which parts of memory are available and which are occupied.</a:t>
            </a:r>
          </a:p>
          <a:p>
            <a:pPr lvl="1"/>
            <a:r>
              <a:rPr lang="en-US" altLang="ko-KR" dirty="0"/>
              <a:t>Initially, all memory is available for user processes and is considered one large block of available memory, a hole. </a:t>
            </a:r>
          </a:p>
          <a:p>
            <a:pPr lvl="1"/>
            <a:r>
              <a:rPr lang="en-US" altLang="ko-KR" dirty="0"/>
              <a:t>Eventually, memory contains a set of holes of various sizes.</a:t>
            </a:r>
          </a:p>
        </p:txBody>
      </p:sp>
    </p:spTree>
    <p:extLst>
      <p:ext uri="{BB962C8B-B14F-4D97-AF65-F5344CB8AC3E}">
        <p14:creationId xmlns:p14="http://schemas.microsoft.com/office/powerpoint/2010/main" val="19432402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제목 11"/>
          <p:cNvSpPr>
            <a:spLocks noGrp="1"/>
          </p:cNvSpPr>
          <p:nvPr>
            <p:ph type="title"/>
          </p:nvPr>
        </p:nvSpPr>
        <p:spPr/>
        <p:txBody>
          <a:bodyPr/>
          <a:lstStyle/>
          <a:p>
            <a:r>
              <a:rPr lang="en-US" altLang="ko-KR" dirty="0"/>
              <a:t>Fragmentation &amp; Compaction</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fld id="{77513DED-9F41-6D4C-AADB-00EAAC4B4386}" type="slidenum">
              <a:rPr lang="sk-SK" smtClean="0"/>
              <a:pPr/>
              <a:t>33</a:t>
            </a:fld>
            <a:endParaRPr lang="sk-SK" dirty="0"/>
          </a:p>
        </p:txBody>
      </p:sp>
      <p:sp>
        <p:nvSpPr>
          <p:cNvPr id="13" name="텍스트 개체 틀 12"/>
          <p:cNvSpPr>
            <a:spLocks noGrp="1"/>
          </p:cNvSpPr>
          <p:nvPr>
            <p:ph type="body" sz="quarter" idx="12"/>
          </p:nvPr>
        </p:nvSpPr>
        <p:spPr/>
        <p:txBody>
          <a:bodyPr/>
          <a:lstStyle/>
          <a:p>
            <a:r>
              <a:rPr lang="en-US" altLang="ko-KR" dirty="0"/>
              <a:t>Memory Management</a:t>
            </a:r>
            <a:endParaRPr lang="ko-KR" altLang="en-US" dirty="0"/>
          </a:p>
        </p:txBody>
      </p:sp>
      <p:sp>
        <p:nvSpPr>
          <p:cNvPr id="6" name="내용 개체 틀 5"/>
          <p:cNvSpPr>
            <a:spLocks noGrp="1"/>
          </p:cNvSpPr>
          <p:nvPr>
            <p:ph sz="quarter" idx="13"/>
          </p:nvPr>
        </p:nvSpPr>
        <p:spPr/>
        <p:txBody>
          <a:bodyPr/>
          <a:lstStyle/>
          <a:p>
            <a:r>
              <a:rPr lang="en-US" altLang="ko-KR" dirty="0"/>
              <a:t>External fragmentation</a:t>
            </a:r>
          </a:p>
          <a:p>
            <a:pPr lvl="1"/>
            <a:r>
              <a:rPr lang="en-US" altLang="ko-KR" dirty="0"/>
              <a:t>When there is enough total memory space to satisfy a request but the available spaces are not contiguous: storage is fragmented into a large number of small holes.</a:t>
            </a:r>
          </a:p>
          <a:p>
            <a:r>
              <a:rPr lang="en-US" altLang="ko-KR" dirty="0"/>
              <a:t>Internal Fragmentation</a:t>
            </a:r>
          </a:p>
          <a:p>
            <a:pPr lvl="1"/>
            <a:r>
              <a:rPr lang="en-US" altLang="ko-KR" dirty="0"/>
              <a:t>The difference between the memory allocated to a process and the requested memory</a:t>
            </a:r>
          </a:p>
          <a:p>
            <a:pPr lvl="1"/>
            <a:endParaRPr lang="en-US" altLang="ko-KR" dirty="0"/>
          </a:p>
          <a:p>
            <a:r>
              <a:rPr lang="en-US" altLang="ko-KR" dirty="0"/>
              <a:t>Statistical Analysis</a:t>
            </a:r>
          </a:p>
          <a:p>
            <a:pPr lvl="1"/>
            <a:r>
              <a:rPr lang="en-US" altLang="ko-KR" dirty="0"/>
              <a:t>Depending on the total amount of memory storage and the average process size, external fragmentation may be a minor or a major problem. </a:t>
            </a:r>
          </a:p>
          <a:p>
            <a:pPr lvl="1"/>
            <a:r>
              <a:rPr lang="en-US" altLang="ko-KR" dirty="0"/>
              <a:t>Statistical analysis of first fit, for instance, reveals that, even with some optimization, given N allocated blocks, another 0.5 N blocks will be lost to fragmentation. </a:t>
            </a:r>
          </a:p>
          <a:p>
            <a:pPr lvl="2"/>
            <a:r>
              <a:rPr lang="en-US" altLang="ko-KR" dirty="0"/>
              <a:t>That is, one-third of memory may be unusable! This property is known as the 50-percent rule.</a:t>
            </a:r>
            <a:endParaRPr lang="ko-KR" altLang="en-US" dirty="0"/>
          </a:p>
          <a:p>
            <a:endParaRPr lang="ko-KR" altLang="en-US" dirty="0"/>
          </a:p>
        </p:txBody>
      </p:sp>
      <p:sp>
        <p:nvSpPr>
          <p:cNvPr id="7" name="내용 개체 틀 6"/>
          <p:cNvSpPr>
            <a:spLocks noGrp="1"/>
          </p:cNvSpPr>
          <p:nvPr>
            <p:ph sz="quarter" idx="14"/>
          </p:nvPr>
        </p:nvSpPr>
        <p:spPr/>
        <p:txBody>
          <a:bodyPr/>
          <a:lstStyle/>
          <a:p>
            <a:r>
              <a:rPr lang="en-US" altLang="ko-KR" dirty="0"/>
              <a:t>Compaction. </a:t>
            </a:r>
          </a:p>
          <a:p>
            <a:pPr lvl="1"/>
            <a:r>
              <a:rPr lang="en-US" altLang="ko-KR" dirty="0"/>
              <a:t>The goal is to shuffle the memory contents so as to place all free memory together in one large block. </a:t>
            </a:r>
          </a:p>
          <a:p>
            <a:pPr lvl="1"/>
            <a:r>
              <a:rPr lang="en-US" altLang="ko-KR" dirty="0"/>
              <a:t>Compaction is not always possible, however. </a:t>
            </a:r>
          </a:p>
          <a:p>
            <a:pPr lvl="2"/>
            <a:r>
              <a:rPr lang="en-US" altLang="ko-KR" dirty="0"/>
              <a:t>If relocation is static and is done at assembly or load time, compaction cannot be done. </a:t>
            </a:r>
          </a:p>
          <a:p>
            <a:pPr lvl="2"/>
            <a:r>
              <a:rPr lang="en-US" altLang="ko-KR" dirty="0"/>
              <a:t>It is possible only if relocation is dynamic and is done at execution time</a:t>
            </a:r>
          </a:p>
          <a:p>
            <a:pPr lvl="2"/>
            <a:r>
              <a:rPr lang="en-US" altLang="ko-KR" dirty="0"/>
              <a:t>The simplest compaction algorithm is to move all processes toward one end of memory. This scheme can be expensive.</a:t>
            </a:r>
          </a:p>
          <a:p>
            <a:r>
              <a:rPr lang="en-US" altLang="ko-KR" dirty="0"/>
              <a:t>Permit the logical address space of the processes to be noncontiguous, </a:t>
            </a:r>
          </a:p>
          <a:p>
            <a:pPr lvl="1"/>
            <a:r>
              <a:rPr lang="en-US" altLang="ko-KR" dirty="0"/>
              <a:t>Allowing a process to be allocated physical memory wherever such memory is available. </a:t>
            </a:r>
          </a:p>
          <a:p>
            <a:pPr lvl="1"/>
            <a:r>
              <a:rPr lang="en-US" altLang="ko-KR" dirty="0"/>
              <a:t>Two complementary techniques achieve this solution: segmentation and paging. These techniques can also be combined.</a:t>
            </a:r>
          </a:p>
        </p:txBody>
      </p:sp>
    </p:spTree>
    <p:extLst>
      <p:ext uri="{BB962C8B-B14F-4D97-AF65-F5344CB8AC3E}">
        <p14:creationId xmlns:p14="http://schemas.microsoft.com/office/powerpoint/2010/main" val="29537333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Segmentation</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fld id="{77513DED-9F41-6D4C-AADB-00EAAC4B4386}" type="slidenum">
              <a:rPr lang="sk-SK" smtClean="0"/>
              <a:pPr/>
              <a:t>34</a:t>
            </a:fld>
            <a:endParaRPr lang="sk-SK" dirty="0"/>
          </a:p>
        </p:txBody>
      </p:sp>
      <p:sp>
        <p:nvSpPr>
          <p:cNvPr id="5" name="텍스트 개체 틀 4"/>
          <p:cNvSpPr>
            <a:spLocks noGrp="1"/>
          </p:cNvSpPr>
          <p:nvPr>
            <p:ph type="body" sz="quarter" idx="12"/>
          </p:nvPr>
        </p:nvSpPr>
        <p:spPr/>
        <p:txBody>
          <a:bodyPr/>
          <a:lstStyle/>
          <a:p>
            <a:r>
              <a:rPr lang="en-US" altLang="ko-KR" dirty="0"/>
              <a:t>Memory Management</a:t>
            </a:r>
            <a:endParaRPr lang="ko-KR" altLang="en-US" dirty="0"/>
          </a:p>
        </p:txBody>
      </p:sp>
      <p:sp>
        <p:nvSpPr>
          <p:cNvPr id="6" name="내용 개체 틀 5"/>
          <p:cNvSpPr>
            <a:spLocks noGrp="1"/>
          </p:cNvSpPr>
          <p:nvPr>
            <p:ph sz="quarter" idx="13"/>
          </p:nvPr>
        </p:nvSpPr>
        <p:spPr/>
        <p:txBody>
          <a:bodyPr/>
          <a:lstStyle/>
          <a:p>
            <a:r>
              <a:rPr lang="en-US" altLang="ko-KR" dirty="0"/>
              <a:t>Overview</a:t>
            </a:r>
          </a:p>
          <a:p>
            <a:pPr lvl="1"/>
            <a:r>
              <a:rPr lang="en-US" altLang="ko-KR" dirty="0"/>
              <a:t>The programmer’s view to the actual physical memory</a:t>
            </a:r>
          </a:p>
          <a:p>
            <a:pPr lvl="1"/>
            <a:r>
              <a:rPr lang="en-US" altLang="ko-KR" dirty="0"/>
              <a:t>Segments vary in length, and the length of each is intrinsically defined by its purpose in the program.</a:t>
            </a:r>
          </a:p>
          <a:p>
            <a:pPr lvl="1"/>
            <a:r>
              <a:rPr lang="en-US" altLang="ko-KR" dirty="0"/>
              <a:t>A logical address consists of a two tuple:</a:t>
            </a:r>
          </a:p>
          <a:p>
            <a:pPr lvl="2"/>
            <a:r>
              <a:rPr lang="en-US" altLang="ko-KR" dirty="0"/>
              <a:t>&lt;segment-number, offset&gt;</a:t>
            </a:r>
          </a:p>
          <a:p>
            <a:pPr lvl="1"/>
            <a:endParaRPr lang="en-US" altLang="ko-KR" dirty="0"/>
          </a:p>
        </p:txBody>
      </p:sp>
      <p:sp>
        <p:nvSpPr>
          <p:cNvPr id="19" name="내용 개체 틀 18"/>
          <p:cNvSpPr>
            <a:spLocks noGrp="1"/>
          </p:cNvSpPr>
          <p:nvPr>
            <p:ph sz="quarter" idx="14"/>
          </p:nvPr>
        </p:nvSpPr>
        <p:spPr/>
        <p:txBody>
          <a:bodyPr/>
          <a:lstStyle/>
          <a:p>
            <a:r>
              <a:rPr lang="en-US" altLang="ko-KR" dirty="0"/>
              <a:t>Case</a:t>
            </a:r>
          </a:p>
          <a:p>
            <a:pPr lvl="1"/>
            <a:r>
              <a:rPr lang="en-US" altLang="ko-KR" dirty="0"/>
              <a:t>A C compiler create the following segments</a:t>
            </a:r>
          </a:p>
          <a:p>
            <a:pPr lvl="2"/>
            <a:r>
              <a:rPr lang="en-US" altLang="ko-KR" dirty="0"/>
              <a:t>The code</a:t>
            </a:r>
          </a:p>
          <a:p>
            <a:pPr lvl="2"/>
            <a:r>
              <a:rPr lang="en-US" altLang="ko-KR" dirty="0"/>
              <a:t>Global variables</a:t>
            </a:r>
          </a:p>
          <a:p>
            <a:pPr lvl="2"/>
            <a:r>
              <a:rPr lang="en-US" altLang="ko-KR" dirty="0"/>
              <a:t>The heap, from which memory is allocated</a:t>
            </a:r>
          </a:p>
          <a:p>
            <a:pPr lvl="2"/>
            <a:r>
              <a:rPr lang="en-US" altLang="ko-KR" dirty="0"/>
              <a:t>The stacks used by each thread</a:t>
            </a:r>
          </a:p>
          <a:p>
            <a:pPr lvl="2"/>
            <a:r>
              <a:rPr lang="en-US" altLang="ko-KR" dirty="0"/>
              <a:t>The standard C library</a:t>
            </a:r>
          </a:p>
          <a:p>
            <a:endParaRPr lang="ko-KR" altLang="en-US" dirty="0"/>
          </a:p>
        </p:txBody>
      </p:sp>
      <p:pic>
        <p:nvPicPr>
          <p:cNvPr id="21" name="그림 20"/>
          <p:cNvPicPr>
            <a:picLocks noChangeAspect="1"/>
          </p:cNvPicPr>
          <p:nvPr/>
        </p:nvPicPr>
        <p:blipFill>
          <a:blip r:embed="rId2"/>
          <a:stretch>
            <a:fillRect/>
          </a:stretch>
        </p:blipFill>
        <p:spPr>
          <a:xfrm>
            <a:off x="3694679" y="3354699"/>
            <a:ext cx="2135219" cy="2647350"/>
          </a:xfrm>
          <a:prstGeom prst="rect">
            <a:avLst/>
          </a:prstGeom>
        </p:spPr>
      </p:pic>
    </p:spTree>
    <p:extLst>
      <p:ext uri="{BB962C8B-B14F-4D97-AF65-F5344CB8AC3E}">
        <p14:creationId xmlns:p14="http://schemas.microsoft.com/office/powerpoint/2010/main" val="39728435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Segmentation:: Address Translation</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fld id="{77513DED-9F41-6D4C-AADB-00EAAC4B4386}" type="slidenum">
              <a:rPr lang="sk-SK" smtClean="0"/>
              <a:pPr/>
              <a:t>35</a:t>
            </a:fld>
            <a:endParaRPr lang="sk-SK" dirty="0"/>
          </a:p>
        </p:txBody>
      </p:sp>
      <p:sp>
        <p:nvSpPr>
          <p:cNvPr id="13" name="텍스트 개체 틀 12"/>
          <p:cNvSpPr>
            <a:spLocks noGrp="1"/>
          </p:cNvSpPr>
          <p:nvPr>
            <p:ph type="body" sz="quarter" idx="12"/>
          </p:nvPr>
        </p:nvSpPr>
        <p:spPr/>
        <p:txBody>
          <a:bodyPr/>
          <a:lstStyle/>
          <a:p>
            <a:r>
              <a:rPr lang="en-US" altLang="ko-KR" dirty="0"/>
              <a:t>Memory Management</a:t>
            </a:r>
            <a:endParaRPr lang="ko-KR" altLang="en-US" dirty="0"/>
          </a:p>
        </p:txBody>
      </p:sp>
      <p:sp>
        <p:nvSpPr>
          <p:cNvPr id="6" name="내용 개체 틀 5"/>
          <p:cNvSpPr>
            <a:spLocks noGrp="1"/>
          </p:cNvSpPr>
          <p:nvPr>
            <p:ph sz="quarter" idx="13"/>
          </p:nvPr>
        </p:nvSpPr>
        <p:spPr/>
        <p:txBody>
          <a:bodyPr/>
          <a:lstStyle/>
          <a:p>
            <a:r>
              <a:rPr lang="en-US" altLang="ko-KR" dirty="0"/>
              <a:t>Mapping from a logical to physical address</a:t>
            </a:r>
          </a:p>
          <a:p>
            <a:pPr lvl="1"/>
            <a:r>
              <a:rPr lang="en-US" altLang="ko-KR" dirty="0"/>
              <a:t>A logical address </a:t>
            </a:r>
          </a:p>
          <a:p>
            <a:pPr lvl="2"/>
            <a:r>
              <a:rPr lang="en-US" altLang="ko-KR" dirty="0"/>
              <a:t>a segment number, s</a:t>
            </a:r>
          </a:p>
          <a:p>
            <a:pPr lvl="3"/>
            <a:r>
              <a:rPr lang="en-US" altLang="ko-KR" dirty="0"/>
              <a:t>an index to the segment table</a:t>
            </a:r>
          </a:p>
          <a:p>
            <a:pPr lvl="2"/>
            <a:r>
              <a:rPr lang="en-US" altLang="ko-KR" dirty="0"/>
              <a:t>an offset into that segment, d</a:t>
            </a:r>
          </a:p>
          <a:p>
            <a:pPr lvl="3"/>
            <a:r>
              <a:rPr lang="en-US" altLang="ko-KR" dirty="0"/>
              <a:t>the logical address between 0 and the segment limit</a:t>
            </a:r>
          </a:p>
          <a:p>
            <a:pPr lvl="1"/>
            <a:r>
              <a:rPr lang="en-US" altLang="ko-KR" dirty="0"/>
              <a:t>Each entry in the segment table has </a:t>
            </a:r>
          </a:p>
          <a:p>
            <a:pPr lvl="2"/>
            <a:r>
              <a:rPr lang="en-US" altLang="ko-KR" dirty="0"/>
              <a:t>A segment base</a:t>
            </a:r>
          </a:p>
          <a:p>
            <a:pPr lvl="3"/>
            <a:r>
              <a:rPr lang="en-US" altLang="ko-KR" dirty="0"/>
              <a:t>contains the starting physical address where the segment resides in memory</a:t>
            </a:r>
          </a:p>
          <a:p>
            <a:pPr lvl="2"/>
            <a:r>
              <a:rPr lang="en-US" altLang="ko-KR" dirty="0"/>
              <a:t> A segment limit.</a:t>
            </a:r>
          </a:p>
          <a:p>
            <a:pPr lvl="3"/>
            <a:r>
              <a:rPr lang="en-US" altLang="ko-KR" dirty="0"/>
              <a:t>specifies the length of the segment.</a:t>
            </a:r>
          </a:p>
        </p:txBody>
      </p:sp>
      <p:pic>
        <p:nvPicPr>
          <p:cNvPr id="8" name="그림 7"/>
          <p:cNvPicPr>
            <a:picLocks noChangeAspect="1"/>
          </p:cNvPicPr>
          <p:nvPr/>
        </p:nvPicPr>
        <p:blipFill>
          <a:blip r:embed="rId2"/>
          <a:stretch>
            <a:fillRect/>
          </a:stretch>
        </p:blipFill>
        <p:spPr>
          <a:xfrm>
            <a:off x="5204639" y="1342238"/>
            <a:ext cx="4058597" cy="2847789"/>
          </a:xfrm>
          <a:prstGeom prst="rect">
            <a:avLst/>
          </a:prstGeom>
        </p:spPr>
      </p:pic>
    </p:spTree>
    <p:extLst>
      <p:ext uri="{BB962C8B-B14F-4D97-AF65-F5344CB8AC3E}">
        <p14:creationId xmlns:p14="http://schemas.microsoft.com/office/powerpoint/2010/main" val="1472688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Segmentation:: Address Translation Example</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36</a:t>
            </a:fld>
            <a:endParaRPr lang="sk-SK" dirty="0"/>
          </a:p>
        </p:txBody>
      </p:sp>
      <p:sp>
        <p:nvSpPr>
          <p:cNvPr id="5" name="텍스트 개체 틀 4"/>
          <p:cNvSpPr>
            <a:spLocks noGrp="1"/>
          </p:cNvSpPr>
          <p:nvPr>
            <p:ph type="body" sz="quarter" idx="12"/>
          </p:nvPr>
        </p:nvSpPr>
        <p:spPr/>
        <p:txBody>
          <a:bodyPr/>
          <a:lstStyle/>
          <a:p>
            <a:r>
              <a:rPr lang="en-US" altLang="ko-KR" dirty="0"/>
              <a:t>Memory Management</a:t>
            </a:r>
            <a:endParaRPr lang="ko-KR" altLang="en-US" dirty="0"/>
          </a:p>
        </p:txBody>
      </p:sp>
      <p:sp>
        <p:nvSpPr>
          <p:cNvPr id="6" name="내용 개체 틀 5"/>
          <p:cNvSpPr>
            <a:spLocks noGrp="1"/>
          </p:cNvSpPr>
          <p:nvPr>
            <p:ph sz="quarter" idx="13"/>
          </p:nvPr>
        </p:nvSpPr>
        <p:spPr/>
        <p:txBody>
          <a:bodyPr/>
          <a:lstStyle/>
          <a:p>
            <a:r>
              <a:rPr lang="en-US" altLang="ko-KR" dirty="0"/>
              <a:t>Example</a:t>
            </a:r>
          </a:p>
          <a:p>
            <a:pPr lvl="1"/>
            <a:r>
              <a:rPr lang="en-US" altLang="ko-KR" dirty="0"/>
              <a:t>We have five segments numbered from 0 through 4. </a:t>
            </a:r>
          </a:p>
          <a:p>
            <a:pPr lvl="1"/>
            <a:r>
              <a:rPr lang="en-US" altLang="ko-KR" dirty="0"/>
              <a:t>The segment table has a separate entry for each segment, giving the beginning address of the segment in physical memory (or base) and the length of that segment (or limit). </a:t>
            </a:r>
          </a:p>
          <a:p>
            <a:pPr lvl="1"/>
            <a:endParaRPr lang="en-US" altLang="ko-KR" dirty="0"/>
          </a:p>
          <a:p>
            <a:pPr lvl="1"/>
            <a:r>
              <a:rPr lang="en-US" altLang="ko-KR" dirty="0"/>
              <a:t>For example, segment 2 is 400 bytes long and begins at location 4300. </a:t>
            </a:r>
          </a:p>
          <a:p>
            <a:pPr lvl="1"/>
            <a:r>
              <a:rPr lang="en-US" altLang="ko-KR" dirty="0"/>
              <a:t>A reference to byte 53 of segment 2 is mapped onto location 4300 + 53 = 4353. </a:t>
            </a:r>
          </a:p>
          <a:p>
            <a:pPr lvl="1"/>
            <a:r>
              <a:rPr lang="en-US" altLang="ko-KR" dirty="0"/>
              <a:t>A reference to segment 3, byte 852, is mapped to 3200 (the base of segment 3) + 852 = 4052. </a:t>
            </a:r>
          </a:p>
          <a:p>
            <a:pPr lvl="1"/>
            <a:r>
              <a:rPr lang="en-US" altLang="ko-KR" dirty="0"/>
              <a:t>A reference to byte 1222 of segment 0 would result in a trap to the operating system, as this segment is only 1,000 bytes long.</a:t>
            </a:r>
          </a:p>
          <a:p>
            <a:endParaRPr lang="ko-KR" altLang="en-US" dirty="0"/>
          </a:p>
        </p:txBody>
      </p:sp>
      <p:pic>
        <p:nvPicPr>
          <p:cNvPr id="7" name="그림 6"/>
          <p:cNvPicPr>
            <a:picLocks noChangeAspect="1"/>
          </p:cNvPicPr>
          <p:nvPr/>
        </p:nvPicPr>
        <p:blipFill>
          <a:blip r:embed="rId2"/>
          <a:stretch>
            <a:fillRect/>
          </a:stretch>
        </p:blipFill>
        <p:spPr>
          <a:xfrm>
            <a:off x="5420319" y="1536921"/>
            <a:ext cx="4027042" cy="3521639"/>
          </a:xfrm>
          <a:prstGeom prst="rect">
            <a:avLst/>
          </a:prstGeom>
        </p:spPr>
      </p:pic>
    </p:spTree>
    <p:extLst>
      <p:ext uri="{BB962C8B-B14F-4D97-AF65-F5344CB8AC3E}">
        <p14:creationId xmlns:p14="http://schemas.microsoft.com/office/powerpoint/2010/main" val="5622663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14"/>
          <p:cNvGrpSpPr/>
          <p:nvPr/>
        </p:nvGrpSpPr>
        <p:grpSpPr>
          <a:xfrm>
            <a:off x="4159736" y="3387958"/>
            <a:ext cx="5225134" cy="2920767"/>
            <a:chOff x="3223396" y="3594839"/>
            <a:chExt cx="5225134" cy="2920767"/>
          </a:xfrm>
        </p:grpSpPr>
        <p:pic>
          <p:nvPicPr>
            <p:cNvPr id="8" name="그림 7"/>
            <p:cNvPicPr>
              <a:picLocks noChangeAspect="1"/>
            </p:cNvPicPr>
            <p:nvPr/>
          </p:nvPicPr>
          <p:blipFill>
            <a:blip r:embed="rId2"/>
            <a:stretch>
              <a:fillRect/>
            </a:stretch>
          </p:blipFill>
          <p:spPr>
            <a:xfrm>
              <a:off x="3223396" y="3594839"/>
              <a:ext cx="4894860" cy="2920767"/>
            </a:xfrm>
            <a:prstGeom prst="rect">
              <a:avLst/>
            </a:prstGeom>
          </p:spPr>
        </p:pic>
        <p:grpSp>
          <p:nvGrpSpPr>
            <p:cNvPr id="13" name="그룹 12"/>
            <p:cNvGrpSpPr/>
            <p:nvPr/>
          </p:nvGrpSpPr>
          <p:grpSpPr>
            <a:xfrm>
              <a:off x="6921190" y="3594839"/>
              <a:ext cx="1197066" cy="2829663"/>
              <a:chOff x="6921190" y="3594839"/>
              <a:chExt cx="1197066" cy="2829663"/>
            </a:xfrm>
          </p:grpSpPr>
          <p:sp>
            <p:nvSpPr>
              <p:cNvPr id="11" name="직사각형 10"/>
              <p:cNvSpPr/>
              <p:nvPr/>
            </p:nvSpPr>
            <p:spPr>
              <a:xfrm>
                <a:off x="6921190" y="3594839"/>
                <a:ext cx="1197066" cy="2829663"/>
              </a:xfrm>
              <a:prstGeom prst="rect">
                <a:avLst/>
              </a:prstGeom>
              <a:solidFill>
                <a:schemeClr val="bg1"/>
              </a:solidFill>
            </p:spPr>
            <p:txBody>
              <a:bodyPr wrap="square" rtlCol="0" anchor="ctr">
                <a:noAutofit/>
              </a:bodyPr>
              <a:lstStyle/>
              <a:p>
                <a:pPr algn="ctr">
                  <a:tabLst>
                    <a:tab pos="180975" algn="l"/>
                    <a:tab pos="361950" algn="l"/>
                    <a:tab pos="542925" algn="l"/>
                    <a:tab pos="714375" algn="l"/>
                    <a:tab pos="895350" algn="l"/>
                  </a:tabLst>
                </a:pPr>
                <a:endParaRPr lang="ko-KR" altLang="en-US" sz="1400" dirty="0">
                  <a:solidFill>
                    <a:srgbClr val="231F20"/>
                  </a:solidFill>
                  <a:latin typeface="Corbel" panose="020B0503020204020204" pitchFamily="34" charset="0"/>
                </a:endParaRPr>
              </a:p>
            </p:txBody>
          </p:sp>
          <p:pic>
            <p:nvPicPr>
              <p:cNvPr id="10" name="그림 9"/>
              <p:cNvPicPr>
                <a:picLocks noChangeAspect="1"/>
              </p:cNvPicPr>
              <p:nvPr/>
            </p:nvPicPr>
            <p:blipFill>
              <a:blip r:embed="rId3"/>
              <a:stretch>
                <a:fillRect/>
              </a:stretch>
            </p:blipFill>
            <p:spPr>
              <a:xfrm>
                <a:off x="7068521" y="3594839"/>
                <a:ext cx="700619" cy="2797200"/>
              </a:xfrm>
              <a:prstGeom prst="rect">
                <a:avLst/>
              </a:prstGeom>
            </p:spPr>
          </p:pic>
          <p:sp>
            <p:nvSpPr>
              <p:cNvPr id="12" name="오른쪽 중괄호 11"/>
              <p:cNvSpPr/>
              <p:nvPr/>
            </p:nvSpPr>
            <p:spPr>
              <a:xfrm>
                <a:off x="7816917" y="3595906"/>
                <a:ext cx="75553" cy="315522"/>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
          <p:nvSpPr>
            <p:cNvPr id="14" name="TextBox 13"/>
            <p:cNvSpPr txBox="1"/>
            <p:nvPr/>
          </p:nvSpPr>
          <p:spPr>
            <a:xfrm>
              <a:off x="7883535" y="3616669"/>
              <a:ext cx="564995" cy="273996"/>
            </a:xfrm>
            <a:prstGeom prst="rect">
              <a:avLst/>
            </a:prstGeom>
            <a:noFill/>
          </p:spPr>
          <p:txBody>
            <a:bodyPr wrap="none" rtlCol="0">
              <a:noAutofit/>
            </a:bodyPr>
            <a:lstStyle/>
            <a:p>
              <a:pPr algn="ctr"/>
              <a:r>
                <a:rPr lang="en-US" altLang="ko-KR" sz="1050" dirty="0"/>
                <a:t>Frame</a:t>
              </a:r>
              <a:endParaRPr lang="ko-KR" altLang="en-US" sz="1050" dirty="0"/>
            </a:p>
          </p:txBody>
        </p:sp>
      </p:grpSp>
      <p:sp>
        <p:nvSpPr>
          <p:cNvPr id="2" name="제목 1"/>
          <p:cNvSpPr>
            <a:spLocks noGrp="1"/>
          </p:cNvSpPr>
          <p:nvPr>
            <p:ph type="title"/>
          </p:nvPr>
        </p:nvSpPr>
        <p:spPr/>
        <p:txBody>
          <a:bodyPr/>
          <a:lstStyle/>
          <a:p>
            <a:r>
              <a:rPr lang="en-US" altLang="ko-KR"/>
              <a:t>Paging</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fld id="{77513DED-9F41-6D4C-AADB-00EAAC4B4386}" type="slidenum">
              <a:rPr lang="sk-SK" smtClean="0"/>
              <a:pPr/>
              <a:t>37</a:t>
            </a:fld>
            <a:endParaRPr lang="sk-SK" dirty="0"/>
          </a:p>
        </p:txBody>
      </p:sp>
      <p:sp>
        <p:nvSpPr>
          <p:cNvPr id="5" name="텍스트 개체 틀 4"/>
          <p:cNvSpPr>
            <a:spLocks noGrp="1"/>
          </p:cNvSpPr>
          <p:nvPr>
            <p:ph type="body" sz="quarter" idx="12"/>
          </p:nvPr>
        </p:nvSpPr>
        <p:spPr/>
        <p:txBody>
          <a:bodyPr/>
          <a:lstStyle/>
          <a:p>
            <a:r>
              <a:rPr lang="en-US" altLang="ko-KR"/>
              <a:t>Memory Management</a:t>
            </a:r>
            <a:endParaRPr lang="ko-KR" altLang="en-US" dirty="0"/>
          </a:p>
        </p:txBody>
      </p:sp>
      <p:sp>
        <p:nvSpPr>
          <p:cNvPr id="6" name="내용 개체 틀 5"/>
          <p:cNvSpPr>
            <a:spLocks noGrp="1"/>
          </p:cNvSpPr>
          <p:nvPr>
            <p:ph sz="quarter" idx="13"/>
          </p:nvPr>
        </p:nvSpPr>
        <p:spPr/>
        <p:txBody>
          <a:bodyPr/>
          <a:lstStyle/>
          <a:p>
            <a:r>
              <a:rPr lang="en-US" altLang="ko-KR" dirty="0"/>
              <a:t>Basic Method</a:t>
            </a:r>
          </a:p>
          <a:p>
            <a:pPr lvl="1"/>
            <a:r>
              <a:rPr lang="en-US" altLang="ko-KR" dirty="0"/>
              <a:t>Breaking physical memory into fixed-sized blocks called frames and breaking logical memory into blocks of the same size called pages.</a:t>
            </a:r>
          </a:p>
          <a:p>
            <a:pPr lvl="1"/>
            <a:r>
              <a:rPr lang="en-US" altLang="ko-KR" dirty="0"/>
              <a:t>Every address generated by the CPU is divided into two parts: </a:t>
            </a:r>
          </a:p>
          <a:p>
            <a:pPr lvl="2"/>
            <a:r>
              <a:rPr lang="en-US" altLang="ko-KR" dirty="0"/>
              <a:t>a page number (p) and</a:t>
            </a:r>
          </a:p>
          <a:p>
            <a:pPr lvl="3"/>
            <a:r>
              <a:rPr lang="en-US" altLang="ko-KR" dirty="0"/>
              <a:t>an index into a page table.  </a:t>
            </a:r>
          </a:p>
          <a:p>
            <a:pPr lvl="2"/>
            <a:r>
              <a:rPr lang="en-US" altLang="ko-KR" dirty="0"/>
              <a:t>a page offset (d). </a:t>
            </a:r>
          </a:p>
          <a:p>
            <a:pPr lvl="1"/>
            <a:r>
              <a:rPr lang="en-US" altLang="ko-KR" dirty="0"/>
              <a:t>The page table contains </a:t>
            </a:r>
          </a:p>
          <a:p>
            <a:pPr lvl="2"/>
            <a:r>
              <a:rPr lang="en-US" altLang="ko-KR" dirty="0"/>
              <a:t>the base address of each page in physical memory. </a:t>
            </a:r>
          </a:p>
          <a:p>
            <a:pPr lvl="1"/>
            <a:r>
              <a:rPr lang="en-US" altLang="ko-KR" dirty="0"/>
              <a:t>The physical memory address</a:t>
            </a:r>
          </a:p>
          <a:p>
            <a:pPr lvl="2"/>
            <a:r>
              <a:rPr lang="en-US" altLang="ko-KR" dirty="0"/>
              <a:t>the base address + the page offset  </a:t>
            </a:r>
          </a:p>
        </p:txBody>
      </p:sp>
      <p:sp>
        <p:nvSpPr>
          <p:cNvPr id="7" name="내용 개체 틀 6"/>
          <p:cNvSpPr>
            <a:spLocks noGrp="1"/>
          </p:cNvSpPr>
          <p:nvPr>
            <p:ph sz="quarter" idx="14"/>
          </p:nvPr>
        </p:nvSpPr>
        <p:spPr/>
        <p:txBody>
          <a:bodyPr/>
          <a:lstStyle/>
          <a:p>
            <a:r>
              <a:rPr lang="en-US" altLang="ko-KR" dirty="0"/>
              <a:t>Is used </a:t>
            </a:r>
          </a:p>
          <a:p>
            <a:pPr lvl="1"/>
            <a:r>
              <a:rPr lang="en-US" altLang="ko-KR" dirty="0"/>
              <a:t>in most operating systems, from those for mainframes through those for smartphones.</a:t>
            </a:r>
          </a:p>
          <a:p>
            <a:r>
              <a:rPr lang="en-US" altLang="ko-KR" dirty="0"/>
              <a:t>Solves the problems</a:t>
            </a:r>
          </a:p>
          <a:p>
            <a:pPr lvl="1"/>
            <a:r>
              <a:rPr lang="en-US" altLang="ko-KR" dirty="0"/>
              <a:t>External fragmentation and the need for compaction</a:t>
            </a:r>
          </a:p>
          <a:p>
            <a:pPr lvl="1"/>
            <a:r>
              <a:rPr lang="en-US" altLang="ko-KR" dirty="0"/>
              <a:t>Simple swapping</a:t>
            </a:r>
          </a:p>
          <a:p>
            <a:pPr lvl="2"/>
            <a:r>
              <a:rPr lang="en-US" altLang="ko-KR" dirty="0"/>
              <a:t>Fitting memory chunks of varying sizes onto the backing store.</a:t>
            </a:r>
          </a:p>
          <a:p>
            <a:endParaRPr lang="ko-KR" altLang="en-US" dirty="0"/>
          </a:p>
        </p:txBody>
      </p:sp>
    </p:spTree>
    <p:extLst>
      <p:ext uri="{BB962C8B-B14F-4D97-AF65-F5344CB8AC3E}">
        <p14:creationId xmlns:p14="http://schemas.microsoft.com/office/powerpoint/2010/main" val="3812579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제목 11"/>
          <p:cNvSpPr>
            <a:spLocks noGrp="1"/>
          </p:cNvSpPr>
          <p:nvPr>
            <p:ph type="title"/>
          </p:nvPr>
        </p:nvSpPr>
        <p:spPr/>
        <p:txBody>
          <a:bodyPr/>
          <a:lstStyle/>
          <a:p>
            <a:r>
              <a:rPr lang="en-US" altLang="ko-KR" dirty="0"/>
              <a:t>Paging::Address Translation</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fld id="{77513DED-9F41-6D4C-AADB-00EAAC4B4386}" type="slidenum">
              <a:rPr lang="sk-SK" smtClean="0"/>
              <a:pPr/>
              <a:t>38</a:t>
            </a:fld>
            <a:endParaRPr lang="sk-SK" dirty="0"/>
          </a:p>
        </p:txBody>
      </p:sp>
      <p:sp>
        <p:nvSpPr>
          <p:cNvPr id="13" name="텍스트 개체 틀 12"/>
          <p:cNvSpPr>
            <a:spLocks noGrp="1"/>
          </p:cNvSpPr>
          <p:nvPr>
            <p:ph type="body" sz="quarter" idx="12"/>
          </p:nvPr>
        </p:nvSpPr>
        <p:spPr/>
        <p:txBody>
          <a:bodyPr/>
          <a:lstStyle/>
          <a:p>
            <a:r>
              <a:rPr lang="en-US" altLang="ko-KR" dirty="0"/>
              <a:t>Memory Management</a:t>
            </a:r>
            <a:endParaRPr lang="ko-KR" altLang="en-US" dirty="0"/>
          </a:p>
        </p:txBody>
      </p:sp>
      <p:sp>
        <p:nvSpPr>
          <p:cNvPr id="6" name="내용 개체 틀 5"/>
          <p:cNvSpPr>
            <a:spLocks noGrp="1"/>
          </p:cNvSpPr>
          <p:nvPr>
            <p:ph sz="quarter" idx="13"/>
          </p:nvPr>
        </p:nvSpPr>
        <p:spPr/>
        <p:txBody>
          <a:bodyPr/>
          <a:lstStyle/>
          <a:p>
            <a:r>
              <a:rPr lang="en-US" altLang="ko-KR" dirty="0"/>
              <a:t>Address Translation</a:t>
            </a:r>
          </a:p>
          <a:p>
            <a:pPr lvl="1"/>
            <a:r>
              <a:rPr lang="en-US" altLang="ko-KR" dirty="0"/>
              <a:t>The page size (like the frame size) is defined by the hardware. </a:t>
            </a:r>
          </a:p>
          <a:p>
            <a:pPr lvl="1"/>
            <a:r>
              <a:rPr lang="en-US" altLang="ko-KR" dirty="0"/>
              <a:t>The size of a page is a power of 2, varying  between 512 bytes and 1 GB per page, depending on the computer architecture. </a:t>
            </a:r>
          </a:p>
          <a:p>
            <a:pPr lvl="2"/>
            <a:r>
              <a:rPr lang="en-US" altLang="ko-KR" dirty="0"/>
              <a:t>If the size of the logical address space is 2m, and a page size is 2n bytes, then </a:t>
            </a:r>
          </a:p>
          <a:p>
            <a:pPr lvl="2"/>
            <a:r>
              <a:rPr lang="en-US" altLang="ko-KR" dirty="0"/>
              <a:t>the high-order m− n bits of a logical address designate the page number, and </a:t>
            </a:r>
          </a:p>
          <a:p>
            <a:pPr lvl="2"/>
            <a:r>
              <a:rPr lang="en-US" altLang="ko-KR" dirty="0"/>
              <a:t>the n low-order bits designate the page offset. </a:t>
            </a:r>
          </a:p>
        </p:txBody>
      </p:sp>
      <p:sp>
        <p:nvSpPr>
          <p:cNvPr id="14" name="내용 개체 틀 13"/>
          <p:cNvSpPr>
            <a:spLocks noGrp="1"/>
          </p:cNvSpPr>
          <p:nvPr>
            <p:ph sz="quarter" idx="14"/>
          </p:nvPr>
        </p:nvSpPr>
        <p:spPr/>
        <p:txBody>
          <a:bodyPr/>
          <a:lstStyle/>
          <a:p>
            <a:r>
              <a:rPr lang="en-US" altLang="ko-KR" dirty="0"/>
              <a:t>Example</a:t>
            </a:r>
          </a:p>
          <a:p>
            <a:pPr lvl="1"/>
            <a:r>
              <a:rPr lang="en-US" altLang="ko-KR" dirty="0"/>
              <a:t>and m = 5 and n=2</a:t>
            </a:r>
          </a:p>
          <a:p>
            <a:pPr lvl="1"/>
            <a:r>
              <a:rPr lang="en-US" altLang="ko-KR" dirty="0"/>
              <a:t>a page size = 4 bytes </a:t>
            </a:r>
          </a:p>
          <a:p>
            <a:pPr lvl="1"/>
            <a:r>
              <a:rPr lang="en-US" altLang="ko-KR" dirty="0"/>
              <a:t>a physical memory = 32 bytes (8 pages)</a:t>
            </a:r>
            <a:endParaRPr lang="ko-KR" altLang="en-US" dirty="0"/>
          </a:p>
        </p:txBody>
      </p:sp>
      <p:pic>
        <p:nvPicPr>
          <p:cNvPr id="9" name="그림 8"/>
          <p:cNvPicPr>
            <a:picLocks noChangeAspect="1"/>
          </p:cNvPicPr>
          <p:nvPr/>
        </p:nvPicPr>
        <p:blipFill>
          <a:blip r:embed="rId2"/>
          <a:stretch>
            <a:fillRect/>
          </a:stretch>
        </p:blipFill>
        <p:spPr>
          <a:xfrm>
            <a:off x="6356715" y="3397951"/>
            <a:ext cx="934158" cy="2222775"/>
          </a:xfrm>
          <a:prstGeom prst="rect">
            <a:avLst/>
          </a:prstGeom>
        </p:spPr>
      </p:pic>
      <p:pic>
        <p:nvPicPr>
          <p:cNvPr id="10" name="그림 9"/>
          <p:cNvPicPr>
            <a:picLocks noChangeAspect="1"/>
          </p:cNvPicPr>
          <p:nvPr/>
        </p:nvPicPr>
        <p:blipFill>
          <a:blip r:embed="rId3"/>
          <a:stretch>
            <a:fillRect/>
          </a:stretch>
        </p:blipFill>
        <p:spPr>
          <a:xfrm>
            <a:off x="7450834" y="4005836"/>
            <a:ext cx="600530" cy="815850"/>
          </a:xfrm>
          <a:prstGeom prst="rect">
            <a:avLst/>
          </a:prstGeom>
        </p:spPr>
      </p:pic>
      <p:pic>
        <p:nvPicPr>
          <p:cNvPr id="11" name="그림 10"/>
          <p:cNvPicPr>
            <a:picLocks noChangeAspect="1"/>
          </p:cNvPicPr>
          <p:nvPr/>
        </p:nvPicPr>
        <p:blipFill>
          <a:blip r:embed="rId4"/>
          <a:stretch>
            <a:fillRect/>
          </a:stretch>
        </p:blipFill>
        <p:spPr>
          <a:xfrm>
            <a:off x="8211325" y="2369974"/>
            <a:ext cx="934158" cy="4087575"/>
          </a:xfrm>
          <a:prstGeom prst="rect">
            <a:avLst/>
          </a:prstGeom>
        </p:spPr>
      </p:pic>
      <p:graphicFrame>
        <p:nvGraphicFramePr>
          <p:cNvPr id="16" name="표 15"/>
          <p:cNvGraphicFramePr>
            <a:graphicFrameLocks noGrp="1"/>
          </p:cNvGraphicFramePr>
          <p:nvPr>
            <p:extLst>
              <p:ext uri="{D42A27DB-BD31-4B8C-83A1-F6EECF244321}">
                <p14:modId xmlns:p14="http://schemas.microsoft.com/office/powerpoint/2010/main" val="3730901363"/>
              </p:ext>
            </p:extLst>
          </p:nvPr>
        </p:nvGraphicFramePr>
        <p:xfrm>
          <a:off x="5410303" y="2506744"/>
          <a:ext cx="2603345" cy="370840"/>
        </p:xfrm>
        <a:graphic>
          <a:graphicData uri="http://schemas.openxmlformats.org/drawingml/2006/table">
            <a:tbl>
              <a:tblPr firstRow="1" bandRow="1">
                <a:tableStyleId>{5C22544A-7EE6-4342-B048-85BDC9FD1C3A}</a:tableStyleId>
              </a:tblPr>
              <a:tblGrid>
                <a:gridCol w="520669">
                  <a:extLst>
                    <a:ext uri="{9D8B030D-6E8A-4147-A177-3AD203B41FA5}">
                      <a16:colId xmlns:a16="http://schemas.microsoft.com/office/drawing/2014/main" val="1674254890"/>
                    </a:ext>
                  </a:extLst>
                </a:gridCol>
                <a:gridCol w="520669">
                  <a:extLst>
                    <a:ext uri="{9D8B030D-6E8A-4147-A177-3AD203B41FA5}">
                      <a16:colId xmlns:a16="http://schemas.microsoft.com/office/drawing/2014/main" val="1822231576"/>
                    </a:ext>
                  </a:extLst>
                </a:gridCol>
                <a:gridCol w="520669">
                  <a:extLst>
                    <a:ext uri="{9D8B030D-6E8A-4147-A177-3AD203B41FA5}">
                      <a16:colId xmlns:a16="http://schemas.microsoft.com/office/drawing/2014/main" val="4289269360"/>
                    </a:ext>
                  </a:extLst>
                </a:gridCol>
                <a:gridCol w="520669">
                  <a:extLst>
                    <a:ext uri="{9D8B030D-6E8A-4147-A177-3AD203B41FA5}">
                      <a16:colId xmlns:a16="http://schemas.microsoft.com/office/drawing/2014/main" val="2294475973"/>
                    </a:ext>
                  </a:extLst>
                </a:gridCol>
                <a:gridCol w="520669">
                  <a:extLst>
                    <a:ext uri="{9D8B030D-6E8A-4147-A177-3AD203B41FA5}">
                      <a16:colId xmlns:a16="http://schemas.microsoft.com/office/drawing/2014/main" val="534775441"/>
                    </a:ext>
                  </a:extLst>
                </a:gridCol>
              </a:tblGrid>
              <a:tr h="370840">
                <a:tc>
                  <a:txBody>
                    <a:bodyPr/>
                    <a:lstStyle/>
                    <a:p>
                      <a:pPr latinLnBrk="1"/>
                      <a:endParaRPr lang="ko-KR" altLang="en-US" dirty="0"/>
                    </a:p>
                  </a:txBody>
                  <a:tcPr>
                    <a:solidFill>
                      <a:srgbClr val="002060"/>
                    </a:solidFill>
                  </a:tcPr>
                </a:tc>
                <a:tc>
                  <a:txBody>
                    <a:bodyPr/>
                    <a:lstStyle/>
                    <a:p>
                      <a:pPr latinLnBrk="1"/>
                      <a:endParaRPr lang="ko-KR" altLang="en-US" dirty="0"/>
                    </a:p>
                  </a:txBody>
                  <a:tcPr>
                    <a:solidFill>
                      <a:srgbClr val="002060"/>
                    </a:solidFill>
                  </a:tcPr>
                </a:tc>
                <a:tc>
                  <a:txBody>
                    <a:bodyPr/>
                    <a:lstStyle/>
                    <a:p>
                      <a:pPr latinLnBrk="1"/>
                      <a:endParaRPr lang="ko-KR" altLang="en-US" dirty="0"/>
                    </a:p>
                  </a:txBody>
                  <a:tcPr>
                    <a:solidFill>
                      <a:srgbClr val="002060"/>
                    </a:solidFill>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625407524"/>
                  </a:ext>
                </a:extLst>
              </a:tr>
            </a:tbl>
          </a:graphicData>
        </a:graphic>
      </p:graphicFrame>
      <p:sp>
        <p:nvSpPr>
          <p:cNvPr id="17" name="TextBox 16"/>
          <p:cNvSpPr txBox="1"/>
          <p:nvPr/>
        </p:nvSpPr>
        <p:spPr>
          <a:xfrm>
            <a:off x="5570688" y="2530034"/>
            <a:ext cx="1291168" cy="295345"/>
          </a:xfrm>
          <a:prstGeom prst="rect">
            <a:avLst/>
          </a:prstGeom>
          <a:noFill/>
        </p:spPr>
        <p:txBody>
          <a:bodyPr wrap="square" rtlCol="0">
            <a:noAutofit/>
          </a:bodyPr>
          <a:lstStyle/>
          <a:p>
            <a:pPr algn="ctr"/>
            <a:r>
              <a:rPr lang="en-US" altLang="ko-KR" sz="1200" b="1" dirty="0">
                <a:solidFill>
                  <a:srgbClr val="FFFF00"/>
                </a:solidFill>
              </a:rPr>
              <a:t>Page number</a:t>
            </a:r>
            <a:endParaRPr lang="ko-KR" altLang="en-US" sz="1200" b="1" dirty="0">
              <a:solidFill>
                <a:srgbClr val="FFFF00"/>
              </a:solidFill>
            </a:endParaRPr>
          </a:p>
        </p:txBody>
      </p:sp>
      <p:sp>
        <p:nvSpPr>
          <p:cNvPr id="18" name="TextBox 17"/>
          <p:cNvSpPr txBox="1"/>
          <p:nvPr/>
        </p:nvSpPr>
        <p:spPr>
          <a:xfrm>
            <a:off x="6899567" y="2535885"/>
            <a:ext cx="1126089" cy="220921"/>
          </a:xfrm>
          <a:prstGeom prst="rect">
            <a:avLst/>
          </a:prstGeom>
          <a:noFill/>
        </p:spPr>
        <p:txBody>
          <a:bodyPr wrap="square" rtlCol="0">
            <a:noAutofit/>
          </a:bodyPr>
          <a:lstStyle/>
          <a:p>
            <a:pPr algn="ctr"/>
            <a:r>
              <a:rPr lang="en-US" altLang="ko-KR" sz="1200" b="1" dirty="0">
                <a:solidFill>
                  <a:srgbClr val="FFFF00"/>
                </a:solidFill>
              </a:rPr>
              <a:t>Page offset</a:t>
            </a:r>
            <a:endParaRPr lang="ko-KR" altLang="en-US" sz="1200" b="1" dirty="0">
              <a:solidFill>
                <a:srgbClr val="FFFF00"/>
              </a:solidFill>
            </a:endParaRPr>
          </a:p>
        </p:txBody>
      </p:sp>
    </p:spTree>
    <p:extLst>
      <p:ext uri="{BB962C8B-B14F-4D97-AF65-F5344CB8AC3E}">
        <p14:creationId xmlns:p14="http://schemas.microsoft.com/office/powerpoint/2010/main" val="22661497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Paging:: Trade-offs</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39</a:t>
            </a:fld>
            <a:endParaRPr lang="sk-SK" dirty="0"/>
          </a:p>
        </p:txBody>
      </p:sp>
      <p:sp>
        <p:nvSpPr>
          <p:cNvPr id="5" name="텍스트 개체 틀 4"/>
          <p:cNvSpPr>
            <a:spLocks noGrp="1"/>
          </p:cNvSpPr>
          <p:nvPr>
            <p:ph type="body" sz="quarter" idx="12"/>
          </p:nvPr>
        </p:nvSpPr>
        <p:spPr/>
        <p:txBody>
          <a:bodyPr/>
          <a:lstStyle/>
          <a:p>
            <a:r>
              <a:rPr lang="en-US" altLang="ko-KR" dirty="0"/>
              <a:t>Memory Management</a:t>
            </a:r>
            <a:endParaRPr lang="ko-KR" altLang="en-US" dirty="0"/>
          </a:p>
        </p:txBody>
      </p:sp>
      <p:sp>
        <p:nvSpPr>
          <p:cNvPr id="6" name="내용 개체 틀 5"/>
          <p:cNvSpPr>
            <a:spLocks noGrp="1"/>
          </p:cNvSpPr>
          <p:nvPr>
            <p:ph sz="quarter" idx="13"/>
          </p:nvPr>
        </p:nvSpPr>
        <p:spPr/>
        <p:txBody>
          <a:bodyPr/>
          <a:lstStyle/>
          <a:p>
            <a:r>
              <a:rPr lang="en-US" altLang="ko-KR" dirty="0"/>
              <a:t>No external fragmentation and some internal fragmentation</a:t>
            </a:r>
          </a:p>
          <a:p>
            <a:pPr lvl="1"/>
            <a:r>
              <a:rPr lang="en-US" altLang="ko-KR" dirty="0"/>
              <a:t>Average  internal fragmentation = 1/2 page per process. </a:t>
            </a:r>
          </a:p>
          <a:p>
            <a:pPr lvl="1"/>
            <a:r>
              <a:rPr lang="en-US" altLang="ko-KR" dirty="0"/>
              <a:t>Small page sizes are desirable. </a:t>
            </a:r>
          </a:p>
          <a:p>
            <a:pPr lvl="2"/>
            <a:r>
              <a:rPr lang="en-US" altLang="ko-KR" dirty="0"/>
              <a:t>However, overhead in each page-table entry</a:t>
            </a:r>
          </a:p>
          <a:p>
            <a:pPr lvl="2"/>
            <a:r>
              <a:rPr lang="en-US" altLang="ko-KR" dirty="0"/>
              <a:t>Also, disk I/O is more efficient when the amount data being transferred is larger.</a:t>
            </a:r>
          </a:p>
          <a:p>
            <a:pPr lvl="1"/>
            <a:r>
              <a:rPr lang="en-US" altLang="ko-KR" dirty="0"/>
              <a:t>Generally, page sizes have grown over time as processes, data sets, and main memory have become larger. </a:t>
            </a:r>
          </a:p>
          <a:p>
            <a:pPr lvl="1"/>
            <a:r>
              <a:rPr lang="en-US" altLang="ko-KR" dirty="0"/>
              <a:t>Today, pages typically are between 4 KB and 8 KB in size, and some systems support even larger page sizes.</a:t>
            </a:r>
          </a:p>
          <a:p>
            <a:endParaRPr lang="ko-KR" altLang="en-US" dirty="0"/>
          </a:p>
        </p:txBody>
      </p:sp>
      <p:sp>
        <p:nvSpPr>
          <p:cNvPr id="7" name="내용 개체 틀 6"/>
          <p:cNvSpPr>
            <a:spLocks noGrp="1"/>
          </p:cNvSpPr>
          <p:nvPr>
            <p:ph sz="quarter" idx="14"/>
          </p:nvPr>
        </p:nvSpPr>
        <p:spPr/>
        <p:txBody>
          <a:bodyPr/>
          <a:lstStyle/>
          <a:p>
            <a:r>
              <a:rPr lang="en-US" altLang="ko-KR" dirty="0"/>
              <a:t>Case</a:t>
            </a:r>
          </a:p>
          <a:p>
            <a:pPr lvl="1"/>
            <a:r>
              <a:rPr lang="en-US" altLang="ko-KR" dirty="0"/>
              <a:t>O</a:t>
            </a:r>
            <a:r>
              <a:rPr lang="en-US" altLang="ko-KR" b="0" dirty="0"/>
              <a:t>n a 32-bit CPU, </a:t>
            </a:r>
          </a:p>
          <a:p>
            <a:pPr lvl="1"/>
            <a:r>
              <a:rPr lang="en-US" altLang="ko-KR" dirty="0"/>
              <a:t>E</a:t>
            </a:r>
            <a:r>
              <a:rPr lang="en-US" altLang="ko-KR" b="0" dirty="0"/>
              <a:t>ach page-table entry is 4 bytes long, </a:t>
            </a:r>
          </a:p>
          <a:p>
            <a:pPr lvl="1"/>
            <a:r>
              <a:rPr lang="en-US" altLang="ko-KR" b="0" dirty="0"/>
              <a:t>A32-bit entry can point to one of 2</a:t>
            </a:r>
            <a:r>
              <a:rPr lang="en-US" altLang="ko-KR" b="0" baseline="30000" dirty="0"/>
              <a:t>32</a:t>
            </a:r>
            <a:r>
              <a:rPr lang="en-US" altLang="ko-KR" b="0" dirty="0"/>
              <a:t> physical page frames.</a:t>
            </a:r>
          </a:p>
          <a:p>
            <a:pPr lvl="1"/>
            <a:r>
              <a:rPr lang="en-US" altLang="ko-KR" b="0" dirty="0"/>
              <a:t>If frame size is 4 KB (2</a:t>
            </a:r>
            <a:r>
              <a:rPr lang="en-US" altLang="ko-KR" b="0" baseline="30000" dirty="0"/>
              <a:t>12</a:t>
            </a:r>
            <a:r>
              <a:rPr lang="en-US" altLang="ko-KR" b="0" dirty="0"/>
              <a:t>), then a system with 4-byte entries can address 2</a:t>
            </a:r>
            <a:r>
              <a:rPr lang="en-US" altLang="ko-KR" b="0" baseline="30000" dirty="0"/>
              <a:t>44</a:t>
            </a:r>
            <a:r>
              <a:rPr lang="en-US" altLang="ko-KR" b="0" dirty="0"/>
              <a:t> bytes (or 16 TB) of physical  memory.</a:t>
            </a:r>
          </a:p>
          <a:p>
            <a:pPr lvl="1"/>
            <a:r>
              <a:rPr lang="en-US" altLang="ko-KR" b="0" dirty="0"/>
              <a:t>A32-bit </a:t>
            </a:r>
            <a:r>
              <a:rPr lang="en-US" altLang="ko-KR" sz="1200" b="0" dirty="0"/>
              <a:t>CPU </a:t>
            </a:r>
            <a:r>
              <a:rPr lang="en-US" altLang="ko-KR" b="0" dirty="0"/>
              <a:t>uses 32-bit addresses, meaning that a given process space can only be </a:t>
            </a:r>
            <a:r>
              <a:rPr lang="en-US" altLang="ko-KR" dirty="0"/>
              <a:t>2</a:t>
            </a:r>
            <a:r>
              <a:rPr lang="en-US" altLang="ko-KR" baseline="30000" dirty="0"/>
              <a:t>32 </a:t>
            </a:r>
            <a:r>
              <a:rPr lang="en-US" altLang="ko-KR" b="0" dirty="0"/>
              <a:t>bytes (4 </a:t>
            </a:r>
            <a:r>
              <a:rPr lang="en-US" altLang="ko-KR" sz="1200" dirty="0"/>
              <a:t>G</a:t>
            </a:r>
            <a:r>
              <a:rPr lang="en-US" altLang="ko-KR" sz="1200" b="0" dirty="0"/>
              <a:t>B</a:t>
            </a:r>
            <a:r>
              <a:rPr lang="en-US" altLang="ko-KR" b="0" dirty="0"/>
              <a:t>). </a:t>
            </a:r>
          </a:p>
          <a:p>
            <a:pPr lvl="1"/>
            <a:r>
              <a:rPr lang="en-US" altLang="ko-KR" b="0" dirty="0"/>
              <a:t>Therefore, paging lets us use physical memory that is larger than what can be addressed by the </a:t>
            </a:r>
            <a:r>
              <a:rPr lang="en-US" altLang="ko-KR" sz="1200" b="0" dirty="0"/>
              <a:t>CPU</a:t>
            </a:r>
            <a:r>
              <a:rPr lang="en-US" altLang="ko-KR" b="0" dirty="0"/>
              <a:t>’s address pointer length.</a:t>
            </a:r>
          </a:p>
        </p:txBody>
      </p:sp>
    </p:spTree>
    <p:extLst>
      <p:ext uri="{BB962C8B-B14F-4D97-AF65-F5344CB8AC3E}">
        <p14:creationId xmlns:p14="http://schemas.microsoft.com/office/powerpoint/2010/main" val="2284572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Chapter Objectives Background</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fld id="{77513DED-9F41-6D4C-AADB-00EAAC4B4386}" type="slidenum">
              <a:rPr lang="sk-SK" smtClean="0"/>
              <a:pPr/>
              <a:t>4</a:t>
            </a:fld>
            <a:endParaRPr lang="sk-SK" dirty="0"/>
          </a:p>
        </p:txBody>
      </p:sp>
      <p:sp>
        <p:nvSpPr>
          <p:cNvPr id="5" name="텍스트 개체 틀 4"/>
          <p:cNvSpPr>
            <a:spLocks noGrp="1"/>
          </p:cNvSpPr>
          <p:nvPr>
            <p:ph type="body" sz="quarter" idx="12"/>
          </p:nvPr>
        </p:nvSpPr>
        <p:spPr/>
        <p:txBody>
          <a:bodyPr/>
          <a:lstStyle/>
          <a:p>
            <a:r>
              <a:rPr lang="en-US" altLang="ko-KR"/>
              <a:t>Memory Management</a:t>
            </a:r>
            <a:endParaRPr lang="ko-KR" altLang="en-US" dirty="0"/>
          </a:p>
        </p:txBody>
      </p:sp>
      <p:sp>
        <p:nvSpPr>
          <p:cNvPr id="15" name="내용 개체 틀 14"/>
          <p:cNvSpPr>
            <a:spLocks noGrp="1"/>
          </p:cNvSpPr>
          <p:nvPr>
            <p:ph sz="quarter" idx="13"/>
          </p:nvPr>
        </p:nvSpPr>
        <p:spPr/>
        <p:txBody>
          <a:bodyPr/>
          <a:lstStyle/>
          <a:p>
            <a:r>
              <a:rPr lang="en-US" altLang="ko-KR"/>
              <a:t>Objectives</a:t>
            </a:r>
          </a:p>
          <a:p>
            <a:pPr lvl="1"/>
            <a:r>
              <a:rPr lang="en-US" altLang="ko-KR"/>
              <a:t>To provide a detailed description of various ways of organizing memory hardware.</a:t>
            </a:r>
          </a:p>
          <a:p>
            <a:pPr lvl="1"/>
            <a:r>
              <a:rPr lang="en-US" altLang="ko-KR"/>
              <a:t>To explore various techniques of allocating memory to processes.</a:t>
            </a:r>
          </a:p>
          <a:p>
            <a:pPr lvl="1"/>
            <a:r>
              <a:rPr lang="en-US" altLang="ko-KR"/>
              <a:t>To discuss in detail how paging works in contemporary computer systems.</a:t>
            </a:r>
            <a:endParaRPr lang="en-US" altLang="ko-KR" dirty="0"/>
          </a:p>
        </p:txBody>
      </p:sp>
      <p:sp>
        <p:nvSpPr>
          <p:cNvPr id="11" name="내용 개체 틀 10"/>
          <p:cNvSpPr>
            <a:spLocks noGrp="1"/>
          </p:cNvSpPr>
          <p:nvPr>
            <p:ph sz="quarter" idx="14"/>
          </p:nvPr>
        </p:nvSpPr>
        <p:spPr/>
        <p:txBody>
          <a:bodyPr/>
          <a:lstStyle/>
          <a:p>
            <a:r>
              <a:rPr lang="en-US" altLang="ko-KR" dirty="0"/>
              <a:t>Background</a:t>
            </a:r>
          </a:p>
          <a:p>
            <a:pPr lvl="1"/>
            <a:r>
              <a:rPr lang="en-US" altLang="ko-KR" dirty="0"/>
              <a:t>Basic Hardware</a:t>
            </a:r>
          </a:p>
          <a:p>
            <a:pPr lvl="1"/>
            <a:r>
              <a:rPr lang="en-US" altLang="ko-KR" dirty="0"/>
              <a:t>Binding of symbolic memory addresses to actual physical addresses</a:t>
            </a:r>
          </a:p>
          <a:p>
            <a:pPr lvl="1"/>
            <a:r>
              <a:rPr lang="en-US" altLang="ko-KR" dirty="0"/>
              <a:t>Distinction between logical and physical addresses</a:t>
            </a:r>
          </a:p>
          <a:p>
            <a:pPr lvl="1"/>
            <a:r>
              <a:rPr lang="en-US" altLang="ko-KR" dirty="0"/>
              <a:t>Dynamic linking and shared libraries</a:t>
            </a:r>
            <a:endParaRPr lang="ko-KR" altLang="en-US" dirty="0"/>
          </a:p>
        </p:txBody>
      </p:sp>
    </p:spTree>
    <p:extLst>
      <p:ext uri="{BB962C8B-B14F-4D97-AF65-F5344CB8AC3E}">
        <p14:creationId xmlns:p14="http://schemas.microsoft.com/office/powerpoint/2010/main" val="38302922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Paging:: Address Translation</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fld id="{77513DED-9F41-6D4C-AADB-00EAAC4B4386}" type="slidenum">
              <a:rPr lang="sk-SK" smtClean="0"/>
              <a:pPr/>
              <a:t>40</a:t>
            </a:fld>
            <a:endParaRPr lang="sk-SK" dirty="0"/>
          </a:p>
        </p:txBody>
      </p:sp>
      <p:sp>
        <p:nvSpPr>
          <p:cNvPr id="5" name="텍스트 개체 틀 4"/>
          <p:cNvSpPr>
            <a:spLocks noGrp="1"/>
          </p:cNvSpPr>
          <p:nvPr>
            <p:ph type="body" sz="quarter" idx="12"/>
          </p:nvPr>
        </p:nvSpPr>
        <p:spPr/>
        <p:txBody>
          <a:bodyPr/>
          <a:lstStyle/>
          <a:p>
            <a:r>
              <a:rPr lang="en-US" altLang="ko-KR"/>
              <a:t>Memory Management</a:t>
            </a:r>
            <a:endParaRPr lang="ko-KR" altLang="en-US" dirty="0"/>
          </a:p>
        </p:txBody>
      </p:sp>
      <p:sp>
        <p:nvSpPr>
          <p:cNvPr id="6" name="내용 개체 틀 5"/>
          <p:cNvSpPr>
            <a:spLocks noGrp="1"/>
          </p:cNvSpPr>
          <p:nvPr>
            <p:ph sz="quarter" idx="13"/>
          </p:nvPr>
        </p:nvSpPr>
        <p:spPr/>
        <p:txBody>
          <a:bodyPr/>
          <a:lstStyle/>
          <a:p>
            <a:r>
              <a:rPr lang="en-US" altLang="ko-KR" dirty="0"/>
              <a:t>Frame Table</a:t>
            </a:r>
          </a:p>
          <a:p>
            <a:pPr lvl="1"/>
            <a:r>
              <a:rPr lang="en-US" altLang="ko-KR" dirty="0"/>
              <a:t>The frame table has one entry for each physical page frame, indicating </a:t>
            </a:r>
          </a:p>
          <a:p>
            <a:pPr lvl="2"/>
            <a:r>
              <a:rPr lang="en-US" altLang="ko-KR" dirty="0"/>
              <a:t>whether the physical page frame is </a:t>
            </a:r>
          </a:p>
          <a:p>
            <a:pPr lvl="3"/>
            <a:r>
              <a:rPr lang="en-US" altLang="ko-KR" dirty="0"/>
              <a:t>free</a:t>
            </a:r>
          </a:p>
          <a:p>
            <a:pPr lvl="4"/>
            <a:r>
              <a:rPr lang="en-US" altLang="ko-KR" dirty="0"/>
              <a:t>if it is allocated, to which page of which process or processes</a:t>
            </a:r>
          </a:p>
          <a:p>
            <a:pPr lvl="3"/>
            <a:r>
              <a:rPr lang="en-US" altLang="ko-KR" dirty="0"/>
              <a:t>allocated</a:t>
            </a:r>
            <a:endParaRPr lang="ko-KR" altLang="en-US" dirty="0"/>
          </a:p>
        </p:txBody>
      </p:sp>
      <p:sp>
        <p:nvSpPr>
          <p:cNvPr id="7" name="내용 개체 틀 6"/>
          <p:cNvSpPr>
            <a:spLocks noGrp="1"/>
          </p:cNvSpPr>
          <p:nvPr>
            <p:ph sz="quarter" idx="14"/>
          </p:nvPr>
        </p:nvSpPr>
        <p:spPr/>
        <p:txBody>
          <a:bodyPr/>
          <a:lstStyle/>
          <a:p>
            <a:r>
              <a:rPr lang="en-US" altLang="ko-KR" dirty="0"/>
              <a:t>Page Table</a:t>
            </a:r>
          </a:p>
          <a:p>
            <a:pPr lvl="1"/>
            <a:r>
              <a:rPr lang="en-US" altLang="ko-KR" dirty="0"/>
              <a:t>The operating system maintains </a:t>
            </a:r>
          </a:p>
          <a:p>
            <a:pPr lvl="2"/>
            <a:r>
              <a:rPr lang="en-US" altLang="ko-KR" dirty="0"/>
              <a:t>a copy of the page table for each process, </a:t>
            </a:r>
          </a:p>
          <a:p>
            <a:pPr lvl="2"/>
            <a:r>
              <a:rPr lang="en-US" altLang="ko-KR" dirty="0"/>
              <a:t>just as it maintains a copy of the instruction counter and register contents. </a:t>
            </a:r>
          </a:p>
          <a:p>
            <a:pPr lvl="1"/>
            <a:r>
              <a:rPr lang="en-US" altLang="ko-KR" dirty="0"/>
              <a:t>This copy is used to translate </a:t>
            </a:r>
          </a:p>
          <a:p>
            <a:pPr lvl="2"/>
            <a:r>
              <a:rPr lang="en-US" altLang="ko-KR" dirty="0"/>
              <a:t>logical addresses to physical addresses </a:t>
            </a:r>
          </a:p>
          <a:p>
            <a:pPr lvl="2"/>
            <a:r>
              <a:rPr lang="en-US" altLang="ko-KR" dirty="0"/>
              <a:t>whenever the operating system must map a logical address to a physical address manually. </a:t>
            </a:r>
          </a:p>
          <a:p>
            <a:pPr lvl="1"/>
            <a:r>
              <a:rPr lang="en-US" altLang="ko-KR" dirty="0"/>
              <a:t>It is also used by the CPU dispatcher to define the hardware page table when a process is to be allocated the CPU. </a:t>
            </a:r>
          </a:p>
          <a:p>
            <a:pPr lvl="1"/>
            <a:r>
              <a:rPr lang="en-US" altLang="ko-KR" dirty="0"/>
              <a:t>Paging therefore increases the context-switch time.</a:t>
            </a:r>
            <a:endParaRPr lang="ko-KR" altLang="en-US" dirty="0"/>
          </a:p>
        </p:txBody>
      </p:sp>
      <p:pic>
        <p:nvPicPr>
          <p:cNvPr id="8" name="그림 7"/>
          <p:cNvPicPr>
            <a:picLocks noChangeAspect="1"/>
          </p:cNvPicPr>
          <p:nvPr/>
        </p:nvPicPr>
        <p:blipFill>
          <a:blip r:embed="rId2"/>
          <a:stretch>
            <a:fillRect/>
          </a:stretch>
        </p:blipFill>
        <p:spPr>
          <a:xfrm>
            <a:off x="949734" y="3560131"/>
            <a:ext cx="3936810" cy="2572425"/>
          </a:xfrm>
          <a:prstGeom prst="rect">
            <a:avLst/>
          </a:prstGeom>
        </p:spPr>
      </p:pic>
    </p:spTree>
    <p:extLst>
      <p:ext uri="{BB962C8B-B14F-4D97-AF65-F5344CB8AC3E}">
        <p14:creationId xmlns:p14="http://schemas.microsoft.com/office/powerpoint/2010/main" val="11525102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Paging::Hardware Support</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41</a:t>
            </a:fld>
            <a:endParaRPr lang="sk-SK" dirty="0"/>
          </a:p>
        </p:txBody>
      </p:sp>
      <p:sp>
        <p:nvSpPr>
          <p:cNvPr id="5" name="텍스트 개체 틀 4"/>
          <p:cNvSpPr>
            <a:spLocks noGrp="1"/>
          </p:cNvSpPr>
          <p:nvPr>
            <p:ph type="body" sz="quarter" idx="12"/>
          </p:nvPr>
        </p:nvSpPr>
        <p:spPr/>
        <p:txBody>
          <a:bodyPr/>
          <a:lstStyle/>
          <a:p>
            <a:r>
              <a:rPr lang="en-US" altLang="ko-KR" dirty="0"/>
              <a:t>Memory Management</a:t>
            </a:r>
            <a:endParaRPr lang="ko-KR" altLang="en-US" dirty="0"/>
          </a:p>
        </p:txBody>
      </p:sp>
      <p:sp>
        <p:nvSpPr>
          <p:cNvPr id="6" name="내용 개체 틀 5"/>
          <p:cNvSpPr>
            <a:spLocks noGrp="1"/>
          </p:cNvSpPr>
          <p:nvPr>
            <p:ph sz="quarter" idx="13"/>
          </p:nvPr>
        </p:nvSpPr>
        <p:spPr/>
        <p:txBody>
          <a:bodyPr/>
          <a:lstStyle/>
          <a:p>
            <a:r>
              <a:rPr lang="en-US" altLang="ko-KR" dirty="0"/>
              <a:t>The page table is implemented as a set of dedicated registers. </a:t>
            </a:r>
          </a:p>
          <a:p>
            <a:pPr lvl="1"/>
            <a:r>
              <a:rPr lang="en-US" altLang="ko-KR" dirty="0"/>
              <a:t>fast</a:t>
            </a:r>
          </a:p>
          <a:p>
            <a:pPr lvl="1"/>
            <a:r>
              <a:rPr lang="en-US" altLang="ko-KR" dirty="0"/>
              <a:t>Example</a:t>
            </a:r>
          </a:p>
          <a:p>
            <a:pPr lvl="2"/>
            <a:r>
              <a:rPr lang="en-US" altLang="ko-KR" dirty="0"/>
              <a:t>The DEC PDP-11</a:t>
            </a:r>
          </a:p>
          <a:p>
            <a:pPr lvl="1"/>
            <a:r>
              <a:rPr lang="en-US" altLang="ko-KR" dirty="0"/>
              <a:t>The use of registers for the page table is satisfactory if the page table is Reasonably small</a:t>
            </a:r>
          </a:p>
          <a:p>
            <a:pPr lvl="2"/>
            <a:r>
              <a:rPr lang="en-US" altLang="ko-KR" dirty="0"/>
              <a:t>for example, 256 entries</a:t>
            </a:r>
          </a:p>
          <a:p>
            <a:pPr lvl="1"/>
            <a:r>
              <a:rPr lang="en-US" altLang="ko-KR" dirty="0"/>
              <a:t>Most contemporary computers, however, allow the page table to be very large</a:t>
            </a:r>
          </a:p>
          <a:p>
            <a:pPr lvl="2"/>
            <a:r>
              <a:rPr lang="en-US" altLang="ko-KR" dirty="0"/>
              <a:t>for example, 1 million entries</a:t>
            </a:r>
          </a:p>
          <a:p>
            <a:r>
              <a:rPr lang="en-US" altLang="ko-KR" dirty="0"/>
              <a:t>The page table is kept in main memory, and a page-table base register (PTBR) points to the page table. </a:t>
            </a:r>
          </a:p>
          <a:p>
            <a:pPr lvl="1"/>
            <a:r>
              <a:rPr lang="en-US" altLang="ko-KR" dirty="0"/>
              <a:t>The problem with this approach is the time required to access a user memory location. </a:t>
            </a:r>
          </a:p>
        </p:txBody>
      </p:sp>
      <p:sp>
        <p:nvSpPr>
          <p:cNvPr id="7" name="내용 개체 틀 6"/>
          <p:cNvSpPr>
            <a:spLocks noGrp="1"/>
          </p:cNvSpPr>
          <p:nvPr>
            <p:ph sz="quarter" idx="14"/>
          </p:nvPr>
        </p:nvSpPr>
        <p:spPr/>
        <p:txBody>
          <a:bodyPr/>
          <a:lstStyle/>
          <a:p>
            <a:r>
              <a:rPr lang="en-US" altLang="ko-KR" dirty="0"/>
              <a:t>Translation look-aside buffer (TLB)</a:t>
            </a:r>
            <a:r>
              <a:rPr lang="en-US" altLang="ko-KR" b="0" dirty="0"/>
              <a:t>. </a:t>
            </a:r>
          </a:p>
          <a:p>
            <a:pPr lvl="1"/>
            <a:r>
              <a:rPr lang="en-US" altLang="ko-KR" b="0" dirty="0"/>
              <a:t>A special, small, fast lookup hardware cache</a:t>
            </a:r>
          </a:p>
          <a:p>
            <a:pPr lvl="2"/>
            <a:r>
              <a:rPr lang="en-US" altLang="ko-KR" b="0" dirty="0"/>
              <a:t>The TLB is associative, high-speed memory</a:t>
            </a:r>
          </a:p>
          <a:p>
            <a:pPr lvl="1"/>
            <a:r>
              <a:rPr lang="en-US" altLang="ko-KR" b="0" dirty="0"/>
              <a:t>Each entry in the TLB consists of two parts:</a:t>
            </a:r>
          </a:p>
          <a:p>
            <a:pPr lvl="2"/>
            <a:r>
              <a:rPr lang="en-US" altLang="ko-KR" b="0" dirty="0"/>
              <a:t>a key (or tag) and a value.</a:t>
            </a:r>
          </a:p>
          <a:p>
            <a:pPr lvl="1"/>
            <a:endParaRPr lang="en-US" altLang="ko-KR" b="0" dirty="0"/>
          </a:p>
          <a:p>
            <a:pPr lvl="1"/>
            <a:r>
              <a:rPr lang="en-US" altLang="ko-KR" dirty="0"/>
              <a:t>A TLB lookup in modern hardware is part of the instruction pipeline,</a:t>
            </a:r>
          </a:p>
          <a:p>
            <a:pPr lvl="2"/>
            <a:r>
              <a:rPr lang="en-US" altLang="ko-KR" b="0" dirty="0"/>
              <a:t>The search is fast</a:t>
            </a:r>
          </a:p>
          <a:p>
            <a:pPr lvl="1"/>
            <a:r>
              <a:rPr lang="en-US" altLang="ko-KR" b="0" dirty="0"/>
              <a:t>However, </a:t>
            </a:r>
            <a:r>
              <a:rPr lang="en-US" altLang="ko-KR" dirty="0"/>
              <a:t>to be able to execute the search within a pipeline step,</a:t>
            </a:r>
          </a:p>
          <a:p>
            <a:pPr lvl="2"/>
            <a:r>
              <a:rPr lang="en-US" altLang="ko-KR" b="0" dirty="0"/>
              <a:t>The TLB must be kept small. </a:t>
            </a:r>
          </a:p>
          <a:p>
            <a:pPr lvl="2"/>
            <a:r>
              <a:rPr lang="en-US" altLang="ko-KR" b="0" dirty="0"/>
              <a:t>It is typically between 32 and 1,024 entries in size.</a:t>
            </a:r>
          </a:p>
        </p:txBody>
      </p:sp>
    </p:spTree>
    <p:extLst>
      <p:ext uri="{BB962C8B-B14F-4D97-AF65-F5344CB8AC3E}">
        <p14:creationId xmlns:p14="http://schemas.microsoft.com/office/powerpoint/2010/main" val="37014691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Paging::Hardware Support - Steps</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fld id="{77513DED-9F41-6D4C-AADB-00EAAC4B4386}" type="slidenum">
              <a:rPr lang="sk-SK" smtClean="0"/>
              <a:pPr/>
              <a:t>42</a:t>
            </a:fld>
            <a:endParaRPr lang="sk-SK" dirty="0"/>
          </a:p>
        </p:txBody>
      </p:sp>
      <p:sp>
        <p:nvSpPr>
          <p:cNvPr id="5" name="텍스트 개체 틀 4"/>
          <p:cNvSpPr>
            <a:spLocks noGrp="1"/>
          </p:cNvSpPr>
          <p:nvPr>
            <p:ph type="body" sz="quarter" idx="12"/>
          </p:nvPr>
        </p:nvSpPr>
        <p:spPr/>
        <p:txBody>
          <a:bodyPr/>
          <a:lstStyle/>
          <a:p>
            <a:r>
              <a:rPr lang="en-US" altLang="ko-KR" dirty="0"/>
              <a:t>Memory Management</a:t>
            </a:r>
            <a:endParaRPr lang="ko-KR" altLang="en-US" dirty="0"/>
          </a:p>
        </p:txBody>
      </p:sp>
      <p:sp>
        <p:nvSpPr>
          <p:cNvPr id="6" name="내용 개체 틀 5"/>
          <p:cNvSpPr>
            <a:spLocks noGrp="1"/>
          </p:cNvSpPr>
          <p:nvPr>
            <p:ph sz="quarter" idx="13"/>
          </p:nvPr>
        </p:nvSpPr>
        <p:spPr/>
        <p:txBody>
          <a:bodyPr/>
          <a:lstStyle/>
          <a:p>
            <a:r>
              <a:rPr lang="en-US" altLang="ko-KR" dirty="0"/>
              <a:t>Steps</a:t>
            </a:r>
          </a:p>
          <a:p>
            <a:pPr lvl="1"/>
            <a:r>
              <a:rPr lang="en-US" altLang="ko-KR" dirty="0"/>
              <a:t>The TLB contains only a few of the page-table entries. </a:t>
            </a:r>
          </a:p>
          <a:p>
            <a:pPr lvl="1"/>
            <a:r>
              <a:rPr lang="en-US" altLang="ko-KR" dirty="0"/>
              <a:t>When a logical address is presented to the TLB. </a:t>
            </a:r>
          </a:p>
          <a:p>
            <a:pPr lvl="1"/>
            <a:r>
              <a:rPr lang="en-US" altLang="ko-KR" dirty="0"/>
              <a:t>If the page number is in the TLB, </a:t>
            </a:r>
          </a:p>
          <a:p>
            <a:pPr lvl="2"/>
            <a:r>
              <a:rPr lang="en-US" altLang="ko-KR" dirty="0"/>
              <a:t>Get its frame number</a:t>
            </a:r>
          </a:p>
          <a:p>
            <a:pPr lvl="1"/>
            <a:r>
              <a:rPr lang="en-US" altLang="ko-KR" dirty="0"/>
              <a:t>If not - a TLB miss, </a:t>
            </a:r>
          </a:p>
          <a:p>
            <a:pPr lvl="2"/>
            <a:r>
              <a:rPr lang="en-US" altLang="ko-KR" dirty="0"/>
              <a:t>a memory reference to the page table</a:t>
            </a:r>
          </a:p>
          <a:p>
            <a:pPr lvl="2"/>
            <a:r>
              <a:rPr lang="en-US" altLang="ko-KR" dirty="0"/>
              <a:t>Add the page number and frame number to the TLB, so that they will be found quickly on the next reference.</a:t>
            </a:r>
          </a:p>
          <a:p>
            <a:pPr lvl="2"/>
            <a:r>
              <a:rPr lang="en-US" altLang="ko-KR" dirty="0"/>
              <a:t>If the TLB is already full of entries, </a:t>
            </a:r>
          </a:p>
          <a:p>
            <a:pPr lvl="3"/>
            <a:r>
              <a:rPr lang="en-US" altLang="ko-KR" dirty="0"/>
              <a:t>Replace an existing entry </a:t>
            </a:r>
          </a:p>
          <a:p>
            <a:pPr lvl="3"/>
            <a:r>
              <a:rPr lang="en-US" altLang="ko-KR" dirty="0"/>
              <a:t>Replacement policies</a:t>
            </a:r>
          </a:p>
          <a:p>
            <a:pPr lvl="4"/>
            <a:r>
              <a:rPr lang="en-US" altLang="ko-KR" dirty="0"/>
              <a:t>least recently used (LRU) through round-robin to random.</a:t>
            </a:r>
          </a:p>
          <a:p>
            <a:pPr lvl="3"/>
            <a:r>
              <a:rPr lang="en-US" altLang="ko-KR" dirty="0"/>
              <a:t>Certain entries may be wired down (they cannot be removed from the TLB) </a:t>
            </a:r>
          </a:p>
          <a:p>
            <a:pPr lvl="4"/>
            <a:r>
              <a:rPr lang="en-US" altLang="ko-KR" dirty="0"/>
              <a:t>Typically, TLB entries for key kernel code are wired down.</a:t>
            </a:r>
            <a:endParaRPr lang="ko-KR" altLang="en-US" dirty="0"/>
          </a:p>
          <a:p>
            <a:pPr lvl="1"/>
            <a:endParaRPr lang="ko-KR" altLang="en-US" dirty="0"/>
          </a:p>
        </p:txBody>
      </p:sp>
      <p:pic>
        <p:nvPicPr>
          <p:cNvPr id="14" name="그림 13"/>
          <p:cNvPicPr>
            <a:picLocks noChangeAspect="1"/>
          </p:cNvPicPr>
          <p:nvPr/>
        </p:nvPicPr>
        <p:blipFill>
          <a:blip r:embed="rId2"/>
          <a:stretch>
            <a:fillRect/>
          </a:stretch>
        </p:blipFill>
        <p:spPr>
          <a:xfrm>
            <a:off x="5163625" y="2182757"/>
            <a:ext cx="4295775" cy="3219450"/>
          </a:xfrm>
          <a:prstGeom prst="rect">
            <a:avLst/>
          </a:prstGeom>
        </p:spPr>
      </p:pic>
    </p:spTree>
    <p:extLst>
      <p:ext uri="{BB962C8B-B14F-4D97-AF65-F5344CB8AC3E}">
        <p14:creationId xmlns:p14="http://schemas.microsoft.com/office/powerpoint/2010/main" val="21228013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Paging:: Protection</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43</a:t>
            </a:fld>
            <a:endParaRPr lang="sk-SK" dirty="0"/>
          </a:p>
        </p:txBody>
      </p:sp>
      <p:sp>
        <p:nvSpPr>
          <p:cNvPr id="5" name="텍스트 개체 틀 4"/>
          <p:cNvSpPr>
            <a:spLocks noGrp="1"/>
          </p:cNvSpPr>
          <p:nvPr>
            <p:ph type="body" sz="quarter" idx="12"/>
          </p:nvPr>
        </p:nvSpPr>
        <p:spPr/>
        <p:txBody>
          <a:bodyPr/>
          <a:lstStyle/>
          <a:p>
            <a:r>
              <a:rPr lang="en-US" altLang="ko-KR" dirty="0"/>
              <a:t>Memory Management</a:t>
            </a:r>
            <a:endParaRPr lang="ko-KR" altLang="en-US" dirty="0"/>
          </a:p>
        </p:txBody>
      </p:sp>
      <p:sp>
        <p:nvSpPr>
          <p:cNvPr id="6" name="내용 개체 틀 5"/>
          <p:cNvSpPr>
            <a:spLocks noGrp="1"/>
          </p:cNvSpPr>
          <p:nvPr>
            <p:ph sz="quarter" idx="13"/>
          </p:nvPr>
        </p:nvSpPr>
        <p:spPr/>
        <p:txBody>
          <a:bodyPr/>
          <a:lstStyle/>
          <a:p>
            <a:r>
              <a:rPr lang="en-US" altLang="ko-KR" b="0" dirty="0"/>
              <a:t>Memory protection in a paged environment is accomplished by protection bits associated with each frame. </a:t>
            </a:r>
          </a:p>
          <a:p>
            <a:r>
              <a:rPr lang="en-US" altLang="ko-KR" dirty="0"/>
              <a:t>Case</a:t>
            </a:r>
          </a:p>
          <a:p>
            <a:pPr lvl="1"/>
            <a:r>
              <a:rPr lang="en-US" altLang="ko-KR" dirty="0"/>
              <a:t>One additional bit is generally attached to each entry in the page table: a valid–invalid bit. </a:t>
            </a:r>
          </a:p>
          <a:p>
            <a:pPr lvl="1"/>
            <a:r>
              <a:rPr lang="en-US" altLang="ko-KR" dirty="0"/>
              <a:t>When this bit is set to valid, </a:t>
            </a:r>
          </a:p>
          <a:p>
            <a:pPr lvl="2"/>
            <a:r>
              <a:rPr lang="en-US" altLang="ko-KR" dirty="0"/>
              <a:t>the associated page is in the process’s logical address space and is thus a legal (or valid) page.</a:t>
            </a:r>
          </a:p>
          <a:p>
            <a:pPr lvl="2"/>
            <a:r>
              <a:rPr lang="en-US" altLang="ko-KR" dirty="0"/>
              <a:t>When the bit is set to invalid, </a:t>
            </a:r>
          </a:p>
          <a:p>
            <a:pPr lvl="3"/>
            <a:r>
              <a:rPr lang="en-US" altLang="ko-KR" dirty="0"/>
              <a:t>the page is not in the process’s logical address space. </a:t>
            </a:r>
          </a:p>
        </p:txBody>
      </p:sp>
      <p:pic>
        <p:nvPicPr>
          <p:cNvPr id="7" name="그림 6"/>
          <p:cNvPicPr>
            <a:picLocks noChangeAspect="1"/>
          </p:cNvPicPr>
          <p:nvPr/>
        </p:nvPicPr>
        <p:blipFill>
          <a:blip r:embed="rId2"/>
          <a:stretch>
            <a:fillRect/>
          </a:stretch>
        </p:blipFill>
        <p:spPr>
          <a:xfrm>
            <a:off x="5262037" y="1587383"/>
            <a:ext cx="3769996" cy="3213450"/>
          </a:xfrm>
          <a:prstGeom prst="rect">
            <a:avLst/>
          </a:prstGeom>
        </p:spPr>
      </p:pic>
    </p:spTree>
    <p:extLst>
      <p:ext uri="{BB962C8B-B14F-4D97-AF65-F5344CB8AC3E}">
        <p14:creationId xmlns:p14="http://schemas.microsoft.com/office/powerpoint/2010/main" val="28795900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Sharing Pages</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44</a:t>
            </a:fld>
            <a:endParaRPr lang="sk-SK" dirty="0"/>
          </a:p>
        </p:txBody>
      </p:sp>
      <p:sp>
        <p:nvSpPr>
          <p:cNvPr id="5" name="텍스트 개체 틀 4"/>
          <p:cNvSpPr>
            <a:spLocks noGrp="1"/>
          </p:cNvSpPr>
          <p:nvPr>
            <p:ph type="body" sz="quarter" idx="12"/>
          </p:nvPr>
        </p:nvSpPr>
        <p:spPr/>
        <p:txBody>
          <a:bodyPr/>
          <a:lstStyle/>
          <a:p>
            <a:r>
              <a:rPr lang="en-US" altLang="ko-KR" dirty="0"/>
              <a:t>Memory Management</a:t>
            </a:r>
            <a:endParaRPr lang="ko-KR" altLang="en-US" dirty="0"/>
          </a:p>
        </p:txBody>
      </p:sp>
      <p:sp>
        <p:nvSpPr>
          <p:cNvPr id="6" name="내용 개체 틀 5"/>
          <p:cNvSpPr>
            <a:spLocks noGrp="1"/>
          </p:cNvSpPr>
          <p:nvPr>
            <p:ph sz="quarter" idx="13"/>
          </p:nvPr>
        </p:nvSpPr>
        <p:spPr/>
        <p:txBody>
          <a:bodyPr/>
          <a:lstStyle/>
          <a:p>
            <a:r>
              <a:rPr lang="en-US" altLang="ko-KR" dirty="0"/>
              <a:t>An advantage of paging is the possibility of sharing common code. </a:t>
            </a:r>
          </a:p>
          <a:p>
            <a:pPr lvl="1"/>
            <a:r>
              <a:rPr lang="en-US" altLang="ko-KR" dirty="0"/>
              <a:t>Consider a system that supports 40 users, </a:t>
            </a:r>
          </a:p>
          <a:p>
            <a:pPr lvl="2"/>
            <a:r>
              <a:rPr lang="en-US" altLang="ko-KR" dirty="0"/>
              <a:t>each of whom executes a text editor. </a:t>
            </a:r>
          </a:p>
          <a:p>
            <a:pPr lvl="1"/>
            <a:r>
              <a:rPr lang="en-US" altLang="ko-KR" dirty="0"/>
              <a:t>If the text editor consists of 150 KB of code and 50 KB of data space, </a:t>
            </a:r>
          </a:p>
          <a:p>
            <a:pPr lvl="2"/>
            <a:r>
              <a:rPr lang="en-US" altLang="ko-KR" dirty="0"/>
              <a:t>we need 8,000 KB to support the 40 users. </a:t>
            </a:r>
          </a:p>
          <a:p>
            <a:pPr lvl="1"/>
            <a:r>
              <a:rPr lang="en-US" altLang="ko-KR" dirty="0"/>
              <a:t>If the code is reentrant code (or pure code), it can be shared</a:t>
            </a:r>
          </a:p>
          <a:p>
            <a:pPr lvl="2"/>
            <a:r>
              <a:rPr lang="en-US" altLang="ko-KR" b="0" dirty="0"/>
              <a:t>Thus, to support 40 users, we need only one copy of the editor (150 KB), </a:t>
            </a:r>
          </a:p>
          <a:p>
            <a:pPr lvl="2"/>
            <a:r>
              <a:rPr lang="en-US" altLang="ko-KR" b="0" dirty="0"/>
              <a:t>plus 40 copies of the 50 KB of data space per user.</a:t>
            </a:r>
          </a:p>
          <a:p>
            <a:pPr lvl="2"/>
            <a:r>
              <a:rPr lang="en-US" altLang="ko-KR" b="0" dirty="0"/>
              <a:t>The total space required is now 2,150 </a:t>
            </a:r>
            <a:r>
              <a:rPr lang="en-US" altLang="ko-KR" sz="1200" b="0" dirty="0"/>
              <a:t>KB </a:t>
            </a:r>
            <a:r>
              <a:rPr lang="en-US" altLang="ko-KR" b="0" dirty="0"/>
              <a:t>instead of 8,000 </a:t>
            </a:r>
            <a:r>
              <a:rPr lang="en-US" altLang="ko-KR" sz="1200" b="0" dirty="0"/>
              <a:t>KB</a:t>
            </a:r>
            <a:endParaRPr lang="en-US" altLang="ko-KR" dirty="0"/>
          </a:p>
          <a:p>
            <a:r>
              <a:rPr lang="en-US" altLang="ko-KR" b="0" dirty="0"/>
              <a:t>Some operating systems implement shared memory using shared pages.</a:t>
            </a:r>
            <a:endParaRPr lang="en-US" altLang="ko-KR" sz="1400" b="0" dirty="0"/>
          </a:p>
        </p:txBody>
      </p:sp>
      <p:pic>
        <p:nvPicPr>
          <p:cNvPr id="7" name="그림 6"/>
          <p:cNvPicPr>
            <a:picLocks noChangeAspect="1"/>
          </p:cNvPicPr>
          <p:nvPr/>
        </p:nvPicPr>
        <p:blipFill>
          <a:blip r:embed="rId2"/>
          <a:stretch>
            <a:fillRect/>
          </a:stretch>
        </p:blipFill>
        <p:spPr>
          <a:xfrm>
            <a:off x="5465708" y="1527909"/>
            <a:ext cx="3977027" cy="3908157"/>
          </a:xfrm>
          <a:prstGeom prst="rect">
            <a:avLst/>
          </a:prstGeom>
        </p:spPr>
      </p:pic>
    </p:spTree>
    <p:extLst>
      <p:ext uri="{BB962C8B-B14F-4D97-AF65-F5344CB8AC3E}">
        <p14:creationId xmlns:p14="http://schemas.microsoft.com/office/powerpoint/2010/main" val="2833231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p:cNvPicPr>
            <a:picLocks noChangeAspect="1"/>
          </p:cNvPicPr>
          <p:nvPr/>
        </p:nvPicPr>
        <p:blipFill>
          <a:blip r:embed="rId2"/>
          <a:stretch>
            <a:fillRect/>
          </a:stretch>
        </p:blipFill>
        <p:spPr>
          <a:xfrm>
            <a:off x="5458156" y="901782"/>
            <a:ext cx="3403005" cy="3563100"/>
          </a:xfrm>
          <a:prstGeom prst="rect">
            <a:avLst/>
          </a:prstGeom>
        </p:spPr>
      </p:pic>
      <p:sp>
        <p:nvSpPr>
          <p:cNvPr id="7" name="제목 6"/>
          <p:cNvSpPr>
            <a:spLocks noGrp="1"/>
          </p:cNvSpPr>
          <p:nvPr>
            <p:ph type="title"/>
          </p:nvPr>
        </p:nvSpPr>
        <p:spPr/>
        <p:txBody>
          <a:bodyPr/>
          <a:lstStyle/>
          <a:p>
            <a:r>
              <a:rPr lang="en-US" altLang="ko-KR" dirty="0"/>
              <a:t>Structure</a:t>
            </a:r>
            <a:r>
              <a:rPr lang="ko-KR" altLang="en-US" dirty="0"/>
              <a:t> </a:t>
            </a:r>
            <a:r>
              <a:rPr lang="en-US" altLang="ko-KR" dirty="0"/>
              <a:t>of the Page Table:: Hierarchical Paging</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45</a:t>
            </a:fld>
            <a:endParaRPr lang="sk-SK" dirty="0"/>
          </a:p>
        </p:txBody>
      </p:sp>
      <p:sp>
        <p:nvSpPr>
          <p:cNvPr id="8" name="텍스트 개체 틀 7"/>
          <p:cNvSpPr>
            <a:spLocks noGrp="1"/>
          </p:cNvSpPr>
          <p:nvPr>
            <p:ph type="body" sz="quarter" idx="12"/>
          </p:nvPr>
        </p:nvSpPr>
        <p:spPr/>
        <p:txBody>
          <a:bodyPr/>
          <a:lstStyle/>
          <a:p>
            <a:r>
              <a:rPr lang="en-US" altLang="ko-KR" dirty="0"/>
              <a:t>Memory Management</a:t>
            </a:r>
            <a:endParaRPr lang="ko-KR" altLang="en-US" dirty="0"/>
          </a:p>
        </p:txBody>
      </p:sp>
      <p:sp>
        <p:nvSpPr>
          <p:cNvPr id="9" name="내용 개체 틀 8"/>
          <p:cNvSpPr>
            <a:spLocks noGrp="1"/>
          </p:cNvSpPr>
          <p:nvPr>
            <p:ph sz="quarter" idx="13"/>
          </p:nvPr>
        </p:nvSpPr>
        <p:spPr/>
        <p:txBody>
          <a:bodyPr/>
          <a:lstStyle/>
          <a:p>
            <a:r>
              <a:rPr lang="en-US" altLang="ko-KR" b="0" dirty="0"/>
              <a:t>A large logical address space: 2</a:t>
            </a:r>
            <a:r>
              <a:rPr lang="en-US" altLang="ko-KR" b="0" baseline="30000" dirty="0"/>
              <a:t>32</a:t>
            </a:r>
            <a:r>
              <a:rPr lang="en-US" altLang="ko-KR" b="0" dirty="0"/>
              <a:t> to 2</a:t>
            </a:r>
            <a:r>
              <a:rPr lang="en-US" altLang="ko-KR" b="0" baseline="30000" dirty="0"/>
              <a:t>64</a:t>
            </a:r>
            <a:r>
              <a:rPr lang="en-US" altLang="ko-KR" b="0" dirty="0"/>
              <a:t> </a:t>
            </a:r>
          </a:p>
          <a:p>
            <a:pPr lvl="1"/>
            <a:r>
              <a:rPr lang="en-US" altLang="ko-KR" b="0" dirty="0"/>
              <a:t>Example</a:t>
            </a:r>
            <a:endParaRPr lang="en-US" altLang="ko-KR" dirty="0"/>
          </a:p>
          <a:p>
            <a:pPr lvl="2"/>
            <a:r>
              <a:rPr lang="en-US" altLang="ko-KR" b="0" dirty="0"/>
              <a:t>A 32-bit logical address space. </a:t>
            </a:r>
          </a:p>
          <a:p>
            <a:pPr lvl="2"/>
            <a:r>
              <a:rPr lang="en-US" altLang="ko-KR" b="0" dirty="0"/>
              <a:t>A page size 4 KB (2</a:t>
            </a:r>
            <a:r>
              <a:rPr lang="en-US" altLang="ko-KR" b="0" baseline="30000" dirty="0"/>
              <a:t>12</a:t>
            </a:r>
            <a:r>
              <a:rPr lang="en-US" altLang="ko-KR" b="0" dirty="0"/>
              <a:t>), </a:t>
            </a:r>
          </a:p>
          <a:p>
            <a:pPr lvl="2"/>
            <a:r>
              <a:rPr lang="en-US" altLang="ko-KR" b="0" dirty="0"/>
              <a:t>A page table entry: up to 1 million entries (2</a:t>
            </a:r>
            <a:r>
              <a:rPr lang="en-US" altLang="ko-KR" b="0" baseline="30000" dirty="0"/>
              <a:t>32</a:t>
            </a:r>
            <a:r>
              <a:rPr lang="en-US" altLang="ko-KR" b="0" dirty="0"/>
              <a:t>/2</a:t>
            </a:r>
            <a:r>
              <a:rPr lang="en-US" altLang="ko-KR" b="0" baseline="30000" dirty="0"/>
              <a:t>12</a:t>
            </a:r>
            <a:r>
              <a:rPr lang="en-US" altLang="ko-KR" b="0" dirty="0"/>
              <a:t>). </a:t>
            </a:r>
          </a:p>
          <a:p>
            <a:pPr lvl="2"/>
            <a:r>
              <a:rPr lang="en-US" altLang="ko-KR" b="0" dirty="0"/>
              <a:t>When each entry consists of 4 bytes,</a:t>
            </a:r>
          </a:p>
          <a:p>
            <a:pPr lvl="2"/>
            <a:r>
              <a:rPr lang="en-US" altLang="ko-KR" b="0" dirty="0"/>
              <a:t>each process may need up to 4 MB of physical address space for the page table .</a:t>
            </a:r>
          </a:p>
          <a:p>
            <a:r>
              <a:rPr lang="en-US" altLang="ko-KR" b="0" dirty="0"/>
              <a:t>One simple solution</a:t>
            </a:r>
          </a:p>
          <a:p>
            <a:pPr lvl="1"/>
            <a:r>
              <a:rPr lang="en-US" altLang="ko-KR" dirty="0"/>
              <a:t>A</a:t>
            </a:r>
            <a:r>
              <a:rPr lang="en-US" altLang="ko-KR" b="0" dirty="0"/>
              <a:t> two-level paging algorithm, </a:t>
            </a:r>
          </a:p>
          <a:p>
            <a:pPr lvl="2"/>
            <a:r>
              <a:rPr lang="en-US" altLang="ko-KR" b="0" dirty="0"/>
              <a:t>A logical address is divided into </a:t>
            </a:r>
          </a:p>
          <a:p>
            <a:pPr lvl="3"/>
            <a:r>
              <a:rPr lang="en-US" altLang="ko-KR" b="0" dirty="0"/>
              <a:t>a page number consisting of 20 bits and</a:t>
            </a:r>
          </a:p>
          <a:p>
            <a:pPr lvl="4"/>
            <a:r>
              <a:rPr lang="en-US" altLang="ko-KR" dirty="0"/>
              <a:t>a 10-bit page number and a 10-bit page offset</a:t>
            </a:r>
            <a:r>
              <a:rPr lang="en-US" altLang="ko-KR" b="0" dirty="0"/>
              <a:t> </a:t>
            </a:r>
          </a:p>
          <a:p>
            <a:pPr lvl="3"/>
            <a:r>
              <a:rPr lang="en-US" altLang="ko-KR" b="0" dirty="0"/>
              <a:t>a page offset consisting of 12 bits. </a:t>
            </a:r>
          </a:p>
        </p:txBody>
      </p:sp>
      <p:pic>
        <p:nvPicPr>
          <p:cNvPr id="12" name="그림 11"/>
          <p:cNvPicPr>
            <a:picLocks noChangeAspect="1"/>
          </p:cNvPicPr>
          <p:nvPr/>
        </p:nvPicPr>
        <p:blipFill>
          <a:blip r:embed="rId3"/>
          <a:stretch>
            <a:fillRect/>
          </a:stretch>
        </p:blipFill>
        <p:spPr>
          <a:xfrm>
            <a:off x="5458156" y="4447798"/>
            <a:ext cx="3736633" cy="1540125"/>
          </a:xfrm>
          <a:prstGeom prst="rect">
            <a:avLst/>
          </a:prstGeom>
        </p:spPr>
      </p:pic>
      <p:pic>
        <p:nvPicPr>
          <p:cNvPr id="13" name="그림 12"/>
          <p:cNvPicPr>
            <a:picLocks noChangeAspect="1"/>
          </p:cNvPicPr>
          <p:nvPr/>
        </p:nvPicPr>
        <p:blipFill>
          <a:blip r:embed="rId4"/>
          <a:stretch>
            <a:fillRect/>
          </a:stretch>
        </p:blipFill>
        <p:spPr>
          <a:xfrm>
            <a:off x="1552639" y="5217860"/>
            <a:ext cx="2302033" cy="474525"/>
          </a:xfrm>
          <a:prstGeom prst="rect">
            <a:avLst/>
          </a:prstGeom>
        </p:spPr>
      </p:pic>
    </p:spTree>
    <p:extLst>
      <p:ext uri="{BB962C8B-B14F-4D97-AF65-F5344CB8AC3E}">
        <p14:creationId xmlns:p14="http://schemas.microsoft.com/office/powerpoint/2010/main" val="21953998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Structure</a:t>
            </a:r>
            <a:r>
              <a:rPr lang="ko-KR" altLang="en-US" dirty="0"/>
              <a:t> </a:t>
            </a:r>
            <a:r>
              <a:rPr lang="en-US" altLang="ko-KR" dirty="0"/>
              <a:t>of the Page Table:: Hashed Page Tables</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fld id="{77513DED-9F41-6D4C-AADB-00EAAC4B4386}" type="slidenum">
              <a:rPr lang="sk-SK" smtClean="0"/>
              <a:pPr/>
              <a:t>46</a:t>
            </a:fld>
            <a:endParaRPr lang="sk-SK" dirty="0"/>
          </a:p>
        </p:txBody>
      </p:sp>
      <p:sp>
        <p:nvSpPr>
          <p:cNvPr id="15" name="텍스트 개체 틀 14"/>
          <p:cNvSpPr>
            <a:spLocks noGrp="1"/>
          </p:cNvSpPr>
          <p:nvPr>
            <p:ph type="body" sz="quarter" idx="12"/>
          </p:nvPr>
        </p:nvSpPr>
        <p:spPr/>
        <p:txBody>
          <a:bodyPr/>
          <a:lstStyle/>
          <a:p>
            <a:r>
              <a:rPr lang="en-US" altLang="ko-KR" dirty="0"/>
              <a:t>Memory Management</a:t>
            </a:r>
            <a:endParaRPr lang="ko-KR" altLang="en-US" dirty="0"/>
          </a:p>
        </p:txBody>
      </p:sp>
      <p:sp>
        <p:nvSpPr>
          <p:cNvPr id="6" name="내용 개체 틀 5"/>
          <p:cNvSpPr>
            <a:spLocks noGrp="1"/>
          </p:cNvSpPr>
          <p:nvPr>
            <p:ph sz="quarter" idx="13"/>
          </p:nvPr>
        </p:nvSpPr>
        <p:spPr/>
        <p:txBody>
          <a:bodyPr/>
          <a:lstStyle/>
          <a:p>
            <a:r>
              <a:rPr lang="en-US" altLang="ko-KR" dirty="0"/>
              <a:t>Hashed page table</a:t>
            </a:r>
            <a:r>
              <a:rPr lang="en-US" altLang="ko-KR" b="0" dirty="0"/>
              <a:t>, </a:t>
            </a:r>
          </a:p>
          <a:p>
            <a:pPr lvl="1"/>
            <a:r>
              <a:rPr lang="en-US" altLang="ko-KR" b="0" dirty="0"/>
              <a:t>with the hash value being the virtual page number. </a:t>
            </a:r>
          </a:p>
          <a:p>
            <a:pPr lvl="1"/>
            <a:r>
              <a:rPr lang="en-US" altLang="ko-KR" b="0" dirty="0"/>
              <a:t>Each </a:t>
            </a:r>
            <a:r>
              <a:rPr lang="en-US" altLang="ko-KR" dirty="0"/>
              <a:t>Entry in the hash table contains </a:t>
            </a:r>
          </a:p>
          <a:p>
            <a:pPr lvl="2"/>
            <a:r>
              <a:rPr lang="en-US" altLang="ko-KR" dirty="0"/>
              <a:t>a linked list of elements that hash to the same location (to handle collisions). </a:t>
            </a:r>
          </a:p>
          <a:p>
            <a:pPr lvl="1"/>
            <a:r>
              <a:rPr lang="en-US" altLang="ko-KR" dirty="0"/>
              <a:t>Each element consists of three fields: </a:t>
            </a:r>
          </a:p>
          <a:p>
            <a:pPr lvl="2"/>
            <a:r>
              <a:rPr lang="en-US" altLang="ko-KR" dirty="0"/>
              <a:t>the virtual page number, </a:t>
            </a:r>
          </a:p>
          <a:p>
            <a:pPr lvl="2"/>
            <a:r>
              <a:rPr lang="en-US" altLang="ko-KR" dirty="0"/>
              <a:t>the value of the mapped page frame, and </a:t>
            </a:r>
          </a:p>
          <a:p>
            <a:pPr lvl="2"/>
            <a:r>
              <a:rPr lang="en-US" altLang="ko-KR" dirty="0"/>
              <a:t>a pointer to the next element in the linked list</a:t>
            </a:r>
          </a:p>
          <a:p>
            <a:pPr lvl="1"/>
            <a:r>
              <a:rPr lang="en-US" altLang="ko-KR" dirty="0"/>
              <a:t>Algorithm</a:t>
            </a:r>
          </a:p>
          <a:p>
            <a:pPr marL="542925" lvl="2" indent="-184150">
              <a:buFont typeface="+mj-lt"/>
              <a:buAutoNum type="arabicPeriod"/>
            </a:pPr>
            <a:r>
              <a:rPr lang="en-US" altLang="ko-KR" dirty="0"/>
              <a:t>The virtual page number in the virtual address is hashed into the hash table. </a:t>
            </a:r>
          </a:p>
          <a:p>
            <a:pPr marL="542925" lvl="2" indent="-184150">
              <a:buFont typeface="+mj-lt"/>
              <a:buAutoNum type="arabicPeriod"/>
            </a:pPr>
            <a:r>
              <a:rPr lang="en-US" altLang="ko-KR" dirty="0"/>
              <a:t>The virtual page number is compared with field 1 in the first element in the linked list. </a:t>
            </a:r>
          </a:p>
          <a:p>
            <a:pPr marL="542925" lvl="2" indent="-184150">
              <a:buFont typeface="+mj-lt"/>
              <a:buAutoNum type="arabicPeriod"/>
            </a:pPr>
            <a:r>
              <a:rPr lang="en-US" altLang="ko-KR" dirty="0"/>
              <a:t>If there is a match, the corresponding page frame (field 2) is used to form the desired physical address.</a:t>
            </a:r>
          </a:p>
          <a:p>
            <a:pPr marL="542925" lvl="2" indent="-184150">
              <a:buFont typeface="+mj-lt"/>
              <a:buAutoNum type="arabicPeriod"/>
            </a:pPr>
            <a:r>
              <a:rPr lang="en-US" altLang="ko-KR" dirty="0"/>
              <a:t>If there is no match, subsequent entries in the linked list are searched for a matching virtual page number.</a:t>
            </a:r>
            <a:endParaRPr lang="ko-KR" altLang="en-US" dirty="0"/>
          </a:p>
        </p:txBody>
      </p:sp>
      <p:sp>
        <p:nvSpPr>
          <p:cNvPr id="9" name="내용 개체 틀 8"/>
          <p:cNvSpPr>
            <a:spLocks noGrp="1"/>
          </p:cNvSpPr>
          <p:nvPr>
            <p:ph sz="quarter" idx="14"/>
          </p:nvPr>
        </p:nvSpPr>
        <p:spPr/>
        <p:txBody>
          <a:bodyPr/>
          <a:lstStyle/>
          <a:p>
            <a:r>
              <a:rPr lang="en-US" altLang="ko-KR" dirty="0"/>
              <a:t>A variation</a:t>
            </a:r>
          </a:p>
          <a:p>
            <a:pPr lvl="1"/>
            <a:r>
              <a:rPr lang="en-US" altLang="ko-KR" dirty="0"/>
              <a:t>clustered page tables, </a:t>
            </a:r>
          </a:p>
          <a:p>
            <a:pPr lvl="2"/>
            <a:r>
              <a:rPr lang="en-US" altLang="ko-KR" dirty="0"/>
              <a:t>Each entry in the hash table refers to several pages (such as 16) rather than a single page. </a:t>
            </a:r>
          </a:p>
          <a:p>
            <a:pPr lvl="2"/>
            <a:r>
              <a:rPr lang="en-US" altLang="ko-KR" dirty="0"/>
              <a:t>Therefore, a single page-table entry can store the mappings for multiple physical-page frames. </a:t>
            </a:r>
          </a:p>
          <a:p>
            <a:pPr lvl="2"/>
            <a:r>
              <a:rPr lang="en-US" altLang="ko-KR" dirty="0"/>
              <a:t>Useful for sparse address spaces, </a:t>
            </a:r>
          </a:p>
          <a:p>
            <a:pPr lvl="3"/>
            <a:r>
              <a:rPr lang="en-US" altLang="ko-KR" dirty="0"/>
              <a:t>where memory references are noncontiguous and scattered throughout the address space.</a:t>
            </a:r>
          </a:p>
        </p:txBody>
      </p:sp>
      <p:pic>
        <p:nvPicPr>
          <p:cNvPr id="7" name="그림 6"/>
          <p:cNvPicPr>
            <a:picLocks noChangeAspect="1"/>
          </p:cNvPicPr>
          <p:nvPr/>
        </p:nvPicPr>
        <p:blipFill>
          <a:blip r:embed="rId2"/>
          <a:stretch>
            <a:fillRect/>
          </a:stretch>
        </p:blipFill>
        <p:spPr>
          <a:xfrm>
            <a:off x="5309745" y="3679574"/>
            <a:ext cx="4003535" cy="2197800"/>
          </a:xfrm>
          <a:prstGeom prst="rect">
            <a:avLst/>
          </a:prstGeom>
        </p:spPr>
      </p:pic>
    </p:spTree>
    <p:extLst>
      <p:ext uri="{BB962C8B-B14F-4D97-AF65-F5344CB8AC3E}">
        <p14:creationId xmlns:p14="http://schemas.microsoft.com/office/powerpoint/2010/main" val="15433009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Structure</a:t>
            </a:r>
            <a:r>
              <a:rPr lang="ko-KR" altLang="en-US" dirty="0"/>
              <a:t> </a:t>
            </a:r>
            <a:r>
              <a:rPr lang="en-US" altLang="ko-KR" dirty="0"/>
              <a:t>of the Page Table:: Inverted Page Tables</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47</a:t>
            </a:fld>
            <a:endParaRPr lang="sk-SK" dirty="0"/>
          </a:p>
        </p:txBody>
      </p:sp>
      <p:sp>
        <p:nvSpPr>
          <p:cNvPr id="5" name="텍스트 개체 틀 4"/>
          <p:cNvSpPr>
            <a:spLocks noGrp="1"/>
          </p:cNvSpPr>
          <p:nvPr>
            <p:ph type="body" sz="quarter" idx="12"/>
          </p:nvPr>
        </p:nvSpPr>
        <p:spPr/>
        <p:txBody>
          <a:bodyPr/>
          <a:lstStyle/>
          <a:p>
            <a:r>
              <a:rPr lang="en-US" altLang="ko-KR" dirty="0"/>
              <a:t>Memory Management</a:t>
            </a:r>
            <a:endParaRPr lang="ko-KR" altLang="en-US" dirty="0"/>
          </a:p>
        </p:txBody>
      </p:sp>
      <p:sp>
        <p:nvSpPr>
          <p:cNvPr id="6" name="내용 개체 틀 5"/>
          <p:cNvSpPr>
            <a:spLocks noGrp="1"/>
          </p:cNvSpPr>
          <p:nvPr>
            <p:ph sz="quarter" idx="13"/>
          </p:nvPr>
        </p:nvSpPr>
        <p:spPr/>
        <p:txBody>
          <a:bodyPr/>
          <a:lstStyle/>
          <a:p>
            <a:r>
              <a:rPr lang="en-US" altLang="ko-KR" b="0" dirty="0"/>
              <a:t>An inverted page table</a:t>
            </a:r>
          </a:p>
          <a:p>
            <a:pPr lvl="1"/>
            <a:r>
              <a:rPr lang="en-US" altLang="ko-KR" b="0" dirty="0"/>
              <a:t>one entry for each real page (or frame) of memory. </a:t>
            </a:r>
          </a:p>
          <a:p>
            <a:pPr lvl="1"/>
            <a:r>
              <a:rPr lang="en-US" altLang="ko-KR" b="0" dirty="0"/>
              <a:t>Each entry consists of </a:t>
            </a:r>
          </a:p>
          <a:p>
            <a:pPr lvl="2"/>
            <a:r>
              <a:rPr lang="en-US" altLang="ko-KR" b="0" dirty="0"/>
              <a:t>the virtual address of the page stored in that real memory location, </a:t>
            </a:r>
          </a:p>
          <a:p>
            <a:pPr lvl="2"/>
            <a:r>
              <a:rPr lang="en-US" altLang="ko-KR" b="0" dirty="0"/>
              <a:t>with information about the process that owns the page.</a:t>
            </a:r>
          </a:p>
          <a:p>
            <a:pPr lvl="2"/>
            <a:r>
              <a:rPr lang="en-US" altLang="ko-KR" b="0" dirty="0"/>
              <a:t>Thus, only one page table is in the system</a:t>
            </a:r>
          </a:p>
          <a:p>
            <a:pPr lvl="1"/>
            <a:r>
              <a:rPr lang="en-US" altLang="ko-KR" b="0" dirty="0"/>
              <a:t>An address-space identifier be stored in each entry of the page table, since the table usually contains several different address spaces mapping physical memory.</a:t>
            </a:r>
          </a:p>
          <a:p>
            <a:pPr lvl="2"/>
            <a:r>
              <a:rPr lang="en-US" altLang="ko-KR" b="0" dirty="0"/>
              <a:t>Storing the address-space identifier ensures that a logical page for a particular process is mapped to the corresponding physical page frame. </a:t>
            </a:r>
          </a:p>
          <a:p>
            <a:pPr lvl="1"/>
            <a:r>
              <a:rPr lang="en-US" altLang="ko-KR" b="0" dirty="0"/>
              <a:t>Examples of systems using inverted page tables include </a:t>
            </a:r>
          </a:p>
          <a:p>
            <a:pPr lvl="2"/>
            <a:r>
              <a:rPr lang="en-US" altLang="ko-KR" b="0" dirty="0"/>
              <a:t>64-bit </a:t>
            </a:r>
            <a:r>
              <a:rPr lang="en-US" altLang="ko-KR" b="0" dirty="0" err="1"/>
              <a:t>UltraSPARC</a:t>
            </a:r>
            <a:r>
              <a:rPr lang="en-US" altLang="ko-KR" b="0" dirty="0"/>
              <a:t> </a:t>
            </a:r>
          </a:p>
          <a:p>
            <a:pPr lvl="2"/>
            <a:r>
              <a:rPr lang="en-US" altLang="ko-KR" b="0" dirty="0"/>
              <a:t>PowerPC</a:t>
            </a:r>
            <a:endParaRPr lang="ko-KR" altLang="en-US" dirty="0"/>
          </a:p>
        </p:txBody>
      </p:sp>
      <p:sp>
        <p:nvSpPr>
          <p:cNvPr id="7" name="내용 개체 틀 6"/>
          <p:cNvSpPr>
            <a:spLocks noGrp="1"/>
          </p:cNvSpPr>
          <p:nvPr>
            <p:ph sz="quarter" idx="14"/>
          </p:nvPr>
        </p:nvSpPr>
        <p:spPr/>
        <p:txBody>
          <a:bodyPr/>
          <a:lstStyle/>
          <a:p>
            <a:r>
              <a:rPr lang="en-US" altLang="ko-KR" b="0" dirty="0"/>
              <a:t>Pros and Cons</a:t>
            </a:r>
          </a:p>
          <a:p>
            <a:pPr lvl="1"/>
            <a:r>
              <a:rPr lang="en-US" altLang="ko-KR" b="0" dirty="0"/>
              <a:t>decreases the amount of memory needed to store each page table, </a:t>
            </a:r>
          </a:p>
          <a:p>
            <a:pPr lvl="1"/>
            <a:r>
              <a:rPr lang="en-US" altLang="ko-KR" b="0" dirty="0"/>
              <a:t>increases the amount of time needed to search the table</a:t>
            </a:r>
          </a:p>
          <a:p>
            <a:pPr lvl="1"/>
            <a:r>
              <a:rPr lang="en-US" altLang="ko-KR" b="0" dirty="0"/>
              <a:t>This method can not be used with shared memory</a:t>
            </a:r>
          </a:p>
        </p:txBody>
      </p:sp>
      <p:pic>
        <p:nvPicPr>
          <p:cNvPr id="8" name="그림 7"/>
          <p:cNvPicPr>
            <a:picLocks noChangeAspect="1"/>
          </p:cNvPicPr>
          <p:nvPr/>
        </p:nvPicPr>
        <p:blipFill>
          <a:blip r:embed="rId2"/>
          <a:stretch>
            <a:fillRect/>
          </a:stretch>
        </p:blipFill>
        <p:spPr>
          <a:xfrm>
            <a:off x="5750941" y="3717068"/>
            <a:ext cx="3469731" cy="2256075"/>
          </a:xfrm>
          <a:prstGeom prst="rect">
            <a:avLst/>
          </a:prstGeom>
        </p:spPr>
      </p:pic>
    </p:spTree>
    <p:extLst>
      <p:ext uri="{BB962C8B-B14F-4D97-AF65-F5344CB8AC3E}">
        <p14:creationId xmlns:p14="http://schemas.microsoft.com/office/powerpoint/2010/main" val="39809440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Structure</a:t>
            </a:r>
            <a:r>
              <a:rPr lang="ko-KR" altLang="en-US" dirty="0"/>
              <a:t> </a:t>
            </a:r>
            <a:r>
              <a:rPr lang="en-US" altLang="ko-KR" dirty="0"/>
              <a:t>of the Page Table::Oracle SPARC Solaris</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48</a:t>
            </a:fld>
            <a:endParaRPr lang="sk-SK" dirty="0"/>
          </a:p>
        </p:txBody>
      </p:sp>
      <p:sp>
        <p:nvSpPr>
          <p:cNvPr id="5" name="텍스트 개체 틀 4"/>
          <p:cNvSpPr>
            <a:spLocks noGrp="1"/>
          </p:cNvSpPr>
          <p:nvPr>
            <p:ph type="body" sz="quarter" idx="12"/>
          </p:nvPr>
        </p:nvSpPr>
        <p:spPr/>
        <p:txBody>
          <a:bodyPr/>
          <a:lstStyle/>
          <a:p>
            <a:r>
              <a:rPr lang="en-US" altLang="ko-KR" dirty="0"/>
              <a:t>Memory Management</a:t>
            </a:r>
            <a:endParaRPr lang="ko-KR" altLang="en-US" dirty="0"/>
          </a:p>
        </p:txBody>
      </p:sp>
      <p:sp>
        <p:nvSpPr>
          <p:cNvPr id="6" name="내용 개체 틀 5"/>
          <p:cNvSpPr>
            <a:spLocks noGrp="1"/>
          </p:cNvSpPr>
          <p:nvPr>
            <p:ph sz="quarter" idx="13"/>
          </p:nvPr>
        </p:nvSpPr>
        <p:spPr/>
        <p:txBody>
          <a:bodyPr/>
          <a:lstStyle/>
          <a:p>
            <a:r>
              <a:rPr lang="en-US" altLang="ko-KR" b="0" dirty="0"/>
              <a:t>There are two hash tables</a:t>
            </a:r>
          </a:p>
          <a:p>
            <a:pPr lvl="1"/>
            <a:r>
              <a:rPr lang="en-US" altLang="ko-KR" b="0" dirty="0"/>
              <a:t>one for the kernel and one for all user processes. </a:t>
            </a:r>
          </a:p>
          <a:p>
            <a:pPr lvl="1"/>
            <a:r>
              <a:rPr lang="en-US" altLang="ko-KR" b="0" dirty="0"/>
              <a:t>Each maps memory addresses from virtual to physical memory. </a:t>
            </a:r>
          </a:p>
          <a:p>
            <a:pPr lvl="1"/>
            <a:r>
              <a:rPr lang="en-US" altLang="ko-KR" b="0" dirty="0"/>
              <a:t>Each hash-table entry represents a contiguous area of mapped virtual memory, which is more efficient than having a separate hash-table entry for each page. </a:t>
            </a:r>
          </a:p>
          <a:p>
            <a:pPr lvl="1"/>
            <a:r>
              <a:rPr lang="en-US" altLang="ko-KR" b="0" dirty="0"/>
              <a:t>Each entry has a base address and a span indicating the number of pages the entry represents.</a:t>
            </a:r>
            <a:endParaRPr lang="ko-KR" altLang="en-US" dirty="0"/>
          </a:p>
        </p:txBody>
      </p:sp>
      <p:sp>
        <p:nvSpPr>
          <p:cNvPr id="7" name="내용 개체 틀 6"/>
          <p:cNvSpPr>
            <a:spLocks noGrp="1"/>
          </p:cNvSpPr>
          <p:nvPr>
            <p:ph sz="quarter" idx="14"/>
          </p:nvPr>
        </p:nvSpPr>
        <p:spPr/>
        <p:txBody>
          <a:bodyPr/>
          <a:lstStyle/>
          <a:p>
            <a:endParaRPr lang="ko-KR" altLang="en-US"/>
          </a:p>
        </p:txBody>
      </p:sp>
    </p:spTree>
    <p:extLst>
      <p:ext uri="{BB962C8B-B14F-4D97-AF65-F5344CB8AC3E}">
        <p14:creationId xmlns:p14="http://schemas.microsoft.com/office/powerpoint/2010/main" val="3207846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Basic Hardware – Registers, Memory, Cache</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fld id="{77513DED-9F41-6D4C-AADB-00EAAC4B4386}" type="slidenum">
              <a:rPr lang="sk-SK" smtClean="0"/>
              <a:pPr/>
              <a:t>5</a:t>
            </a:fld>
            <a:endParaRPr lang="sk-SK" dirty="0"/>
          </a:p>
        </p:txBody>
      </p:sp>
      <p:sp>
        <p:nvSpPr>
          <p:cNvPr id="5" name="텍스트 개체 틀 4"/>
          <p:cNvSpPr>
            <a:spLocks noGrp="1"/>
          </p:cNvSpPr>
          <p:nvPr>
            <p:ph type="body" sz="quarter" idx="12"/>
          </p:nvPr>
        </p:nvSpPr>
        <p:spPr/>
        <p:txBody>
          <a:bodyPr/>
          <a:lstStyle/>
          <a:p>
            <a:r>
              <a:rPr lang="en-US" altLang="ko-KR" dirty="0"/>
              <a:t>Memory Management</a:t>
            </a:r>
            <a:endParaRPr lang="ko-KR" altLang="en-US" dirty="0"/>
          </a:p>
        </p:txBody>
      </p:sp>
      <p:sp>
        <p:nvSpPr>
          <p:cNvPr id="9" name="내용 개체 틀 8"/>
          <p:cNvSpPr>
            <a:spLocks noGrp="1"/>
          </p:cNvSpPr>
          <p:nvPr>
            <p:ph sz="quarter" idx="13"/>
          </p:nvPr>
        </p:nvSpPr>
        <p:spPr/>
        <p:txBody>
          <a:bodyPr/>
          <a:lstStyle/>
          <a:p>
            <a:r>
              <a:rPr lang="en-US" altLang="ko-KR" dirty="0">
                <a:solidFill>
                  <a:srgbClr val="FF0000"/>
                </a:solidFill>
              </a:rPr>
              <a:t>Registers</a:t>
            </a:r>
            <a:r>
              <a:rPr lang="en-US" altLang="ko-KR" dirty="0"/>
              <a:t> in CPU are generally accessible within one cycle of the CPU clock. </a:t>
            </a:r>
          </a:p>
          <a:p>
            <a:r>
              <a:rPr lang="en-US" altLang="ko-KR" dirty="0"/>
              <a:t>Most CPUs can decode instructions and perform simple operations on register contents at the rate of one or more operations per clock tick. </a:t>
            </a:r>
          </a:p>
        </p:txBody>
      </p:sp>
      <p:sp>
        <p:nvSpPr>
          <p:cNvPr id="10" name="내용 개체 틀 9"/>
          <p:cNvSpPr>
            <a:spLocks noGrp="1"/>
          </p:cNvSpPr>
          <p:nvPr>
            <p:ph sz="quarter" idx="14"/>
          </p:nvPr>
        </p:nvSpPr>
        <p:spPr/>
        <p:txBody>
          <a:bodyPr/>
          <a:lstStyle/>
          <a:p>
            <a:r>
              <a:rPr lang="en-US" altLang="ko-KR" dirty="0">
                <a:solidFill>
                  <a:srgbClr val="FF0000"/>
                </a:solidFill>
              </a:rPr>
              <a:t>Memory</a:t>
            </a:r>
            <a:r>
              <a:rPr lang="en-US" altLang="ko-KR" dirty="0"/>
              <a:t> access may take many cycles of the CPU clock. </a:t>
            </a:r>
          </a:p>
          <a:p>
            <a:endParaRPr lang="ko-KR" altLang="en-US" dirty="0"/>
          </a:p>
        </p:txBody>
      </p:sp>
      <p:sp>
        <p:nvSpPr>
          <p:cNvPr id="12" name="왼쪽/오른쪽 화살표 11"/>
          <p:cNvSpPr/>
          <p:nvPr/>
        </p:nvSpPr>
        <p:spPr>
          <a:xfrm>
            <a:off x="2266407" y="5492277"/>
            <a:ext cx="5850443" cy="823780"/>
          </a:xfrm>
          <a:prstGeom prst="leftRightArrow">
            <a:avLst>
              <a:gd name="adj1" fmla="val 81742"/>
              <a:gd name="adj2" fmla="val 50000"/>
            </a:avLst>
          </a:prstGeom>
          <a:solidFill>
            <a:schemeClr val="bg1">
              <a:lumMod val="95000"/>
            </a:schemeClr>
          </a:solidFill>
          <a:ln w="3175">
            <a:solidFill>
              <a:schemeClr val="bg1">
                <a:lumMod val="65000"/>
              </a:schemeClr>
            </a:solidFill>
          </a:ln>
        </p:spPr>
        <p:txBody>
          <a:bodyPr wrap="square" rtlCol="0" anchor="ctr">
            <a:noAutofit/>
          </a:bodyPr>
          <a:lstStyle/>
          <a:p>
            <a:r>
              <a:rPr lang="en-US" altLang="ko-KR" sz="1600" b="1" dirty="0">
                <a:solidFill>
                  <a:srgbClr val="FF0000"/>
                </a:solidFill>
              </a:rPr>
              <a:t>Cache</a:t>
            </a:r>
            <a:r>
              <a:rPr lang="en-US" altLang="ko-KR" sz="1600" dirty="0"/>
              <a:t>, the hardware automatically speeds up memory access without any operating-system control.</a:t>
            </a:r>
            <a:endParaRPr lang="ko-KR" altLang="en-US" sz="1600" dirty="0"/>
          </a:p>
        </p:txBody>
      </p:sp>
      <p:grpSp>
        <p:nvGrpSpPr>
          <p:cNvPr id="11" name="그룹 10"/>
          <p:cNvGrpSpPr/>
          <p:nvPr/>
        </p:nvGrpSpPr>
        <p:grpSpPr>
          <a:xfrm>
            <a:off x="2155347" y="2852476"/>
            <a:ext cx="6072562" cy="2554405"/>
            <a:chOff x="1809999" y="4057709"/>
            <a:chExt cx="6072562" cy="2554405"/>
          </a:xfrm>
        </p:grpSpPr>
        <p:sp>
          <p:nvSpPr>
            <p:cNvPr id="13" name="직사각형 12"/>
            <p:cNvSpPr/>
            <p:nvPr/>
          </p:nvSpPr>
          <p:spPr>
            <a:xfrm>
              <a:off x="6818845" y="4147796"/>
              <a:ext cx="1063716" cy="2464318"/>
            </a:xfrm>
            <a:prstGeom prst="rect">
              <a:avLst/>
            </a:prstGeom>
            <a:solidFill>
              <a:schemeClr val="bg1">
                <a:lumMod val="95000"/>
              </a:schemeClr>
            </a:solidFill>
            <a:ln>
              <a:noFill/>
            </a:ln>
            <a:effectLst>
              <a:outerShdw blurRad="50800" dist="38100" dir="2700000" algn="tl" rotWithShape="0">
                <a:prstClr val="black">
                  <a:alpha val="40000"/>
                </a:prstClr>
              </a:outerShdw>
            </a:effectLst>
          </p:spPr>
          <p:txBody>
            <a:bodyPr wrap="square" rtlCol="0" anchor="b">
              <a:noAutofit/>
            </a:bodyPr>
            <a:lstStyle/>
            <a:p>
              <a:pPr algn="ctr"/>
              <a:r>
                <a:rPr lang="en-US" altLang="ko-KR" sz="1200" i="1" dirty="0">
                  <a:ln w="0"/>
                  <a:effectLst>
                    <a:outerShdw blurRad="38100" dist="19050" dir="2700000" algn="tl" rotWithShape="0">
                      <a:schemeClr val="dk1">
                        <a:alpha val="40000"/>
                      </a:schemeClr>
                    </a:outerShdw>
                  </a:effectLst>
                </a:rPr>
                <a:t>Outside the CPU</a:t>
              </a:r>
              <a:endParaRPr lang="ko-KR" altLang="en-US" sz="1200" i="1" dirty="0">
                <a:ln w="0"/>
                <a:effectLst>
                  <a:outerShdw blurRad="38100" dist="19050" dir="2700000" algn="tl" rotWithShape="0">
                    <a:schemeClr val="dk1">
                      <a:alpha val="40000"/>
                    </a:schemeClr>
                  </a:outerShdw>
                </a:effectLst>
              </a:endParaRPr>
            </a:p>
          </p:txBody>
        </p:sp>
        <p:sp>
          <p:nvSpPr>
            <p:cNvPr id="14" name="직사각형 13"/>
            <p:cNvSpPr/>
            <p:nvPr/>
          </p:nvSpPr>
          <p:spPr>
            <a:xfrm>
              <a:off x="1809999" y="4138790"/>
              <a:ext cx="4975917" cy="2473324"/>
            </a:xfrm>
            <a:prstGeom prst="rect">
              <a:avLst/>
            </a:prstGeom>
            <a:solidFill>
              <a:schemeClr val="bg1">
                <a:lumMod val="95000"/>
              </a:schemeClr>
            </a:solidFill>
            <a:ln>
              <a:noFill/>
            </a:ln>
            <a:effectLst>
              <a:outerShdw blurRad="50800" dist="38100" dir="2700000" algn="tl" rotWithShape="0">
                <a:prstClr val="black">
                  <a:alpha val="40000"/>
                </a:prstClr>
              </a:outerShdw>
            </a:effectLst>
          </p:spPr>
          <p:txBody>
            <a:bodyPr wrap="square" rtlCol="0" anchor="t">
              <a:noAutofit/>
            </a:bodyPr>
            <a:lstStyle/>
            <a:p>
              <a:r>
                <a:rPr lang="en-US" altLang="ko-KR" sz="1600" i="1" dirty="0">
                  <a:ln w="0"/>
                  <a:effectLst>
                    <a:outerShdw blurRad="38100" dist="19050" dir="2700000" algn="tl" rotWithShape="0">
                      <a:schemeClr val="dk1">
                        <a:alpha val="40000"/>
                      </a:schemeClr>
                    </a:outerShdw>
                  </a:effectLst>
                </a:rPr>
                <a:t>CPU</a:t>
              </a:r>
              <a:endParaRPr lang="ko-KR" altLang="en-US" sz="1600" i="1" dirty="0">
                <a:ln w="0"/>
                <a:effectLst>
                  <a:outerShdw blurRad="38100" dist="19050" dir="2700000" algn="tl" rotWithShape="0">
                    <a:schemeClr val="dk1">
                      <a:alpha val="40000"/>
                    </a:schemeClr>
                  </a:outerShdw>
                </a:effectLst>
              </a:endParaRPr>
            </a:p>
          </p:txBody>
        </p:sp>
        <p:sp>
          <p:nvSpPr>
            <p:cNvPr id="15" name="직사각형 14"/>
            <p:cNvSpPr/>
            <p:nvPr/>
          </p:nvSpPr>
          <p:spPr>
            <a:xfrm>
              <a:off x="3673455" y="4576864"/>
              <a:ext cx="794921" cy="211774"/>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wrap="square" rtlCol="0" anchor="ctr">
              <a:noAutofit/>
            </a:bodyPr>
            <a:lstStyle/>
            <a:p>
              <a:pPr algn="ctr"/>
              <a:r>
                <a:rPr lang="en-US" altLang="ko-KR" sz="1200" b="1" dirty="0">
                  <a:latin typeface="Candara" panose="020E0502030303020204" pitchFamily="34" charset="0"/>
                </a:rPr>
                <a:t>PC</a:t>
              </a:r>
              <a:endParaRPr lang="ko-KR" altLang="en-US" sz="1200" b="1" dirty="0">
                <a:latin typeface="Candara" panose="020E0502030303020204" pitchFamily="34" charset="0"/>
              </a:endParaRPr>
            </a:p>
          </p:txBody>
        </p:sp>
        <p:sp>
          <p:nvSpPr>
            <p:cNvPr id="16" name="직사각형 15"/>
            <p:cNvSpPr/>
            <p:nvPr/>
          </p:nvSpPr>
          <p:spPr>
            <a:xfrm>
              <a:off x="4538656" y="4581339"/>
              <a:ext cx="794921" cy="211774"/>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wrap="square" rtlCol="0" anchor="ctr">
              <a:noAutofit/>
            </a:bodyPr>
            <a:lstStyle/>
            <a:p>
              <a:pPr algn="ctr"/>
              <a:r>
                <a:rPr lang="en-US" altLang="ko-KR" sz="1200" b="1" dirty="0">
                  <a:latin typeface="Candara" panose="020E0502030303020204" pitchFamily="34" charset="0"/>
                </a:rPr>
                <a:t>SP</a:t>
              </a:r>
              <a:endParaRPr lang="ko-KR" altLang="en-US" sz="1200" b="1" dirty="0">
                <a:latin typeface="Candara" panose="020E0502030303020204" pitchFamily="34" charset="0"/>
              </a:endParaRPr>
            </a:p>
          </p:txBody>
        </p:sp>
        <p:sp>
          <p:nvSpPr>
            <p:cNvPr id="17" name="직사각형 16"/>
            <p:cNvSpPr/>
            <p:nvPr/>
          </p:nvSpPr>
          <p:spPr>
            <a:xfrm>
              <a:off x="5773254" y="4263189"/>
              <a:ext cx="794921" cy="211774"/>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wrap="square" rtlCol="0" anchor="ctr">
              <a:noAutofit/>
            </a:bodyPr>
            <a:lstStyle/>
            <a:p>
              <a:pPr algn="ctr"/>
              <a:r>
                <a:rPr lang="en-US" altLang="ko-KR" sz="1200" b="1" dirty="0">
                  <a:latin typeface="Candara" panose="020E0502030303020204" pitchFamily="34" charset="0"/>
                </a:rPr>
                <a:t>MAR</a:t>
              </a:r>
              <a:endParaRPr lang="ko-KR" altLang="en-US" sz="1200" b="1" dirty="0">
                <a:latin typeface="Candara" panose="020E0502030303020204" pitchFamily="34" charset="0"/>
              </a:endParaRPr>
            </a:p>
          </p:txBody>
        </p:sp>
        <p:sp>
          <p:nvSpPr>
            <p:cNvPr id="18" name="직사각형 17"/>
            <p:cNvSpPr/>
            <p:nvPr/>
          </p:nvSpPr>
          <p:spPr>
            <a:xfrm>
              <a:off x="5785344" y="5132761"/>
              <a:ext cx="794921" cy="211774"/>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wrap="square" rtlCol="0" anchor="ctr">
              <a:noAutofit/>
            </a:bodyPr>
            <a:lstStyle/>
            <a:p>
              <a:pPr algn="ctr"/>
              <a:r>
                <a:rPr lang="en-US" altLang="ko-KR" sz="1200" b="1" dirty="0">
                  <a:latin typeface="Candara" panose="020E0502030303020204" pitchFamily="34" charset="0"/>
                </a:rPr>
                <a:t>MBR</a:t>
              </a:r>
              <a:endParaRPr lang="ko-KR" altLang="en-US" sz="1200" b="1" dirty="0">
                <a:latin typeface="Candara" panose="020E0502030303020204" pitchFamily="34" charset="0"/>
              </a:endParaRPr>
            </a:p>
          </p:txBody>
        </p:sp>
        <p:sp>
          <p:nvSpPr>
            <p:cNvPr id="19" name="직사각형 18"/>
            <p:cNvSpPr/>
            <p:nvPr/>
          </p:nvSpPr>
          <p:spPr>
            <a:xfrm>
              <a:off x="4790243" y="5418154"/>
              <a:ext cx="794921" cy="211774"/>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wrap="square" rtlCol="0" anchor="ctr">
              <a:noAutofit/>
            </a:bodyPr>
            <a:lstStyle/>
            <a:p>
              <a:pPr algn="ctr"/>
              <a:r>
                <a:rPr lang="en-US" altLang="ko-KR" sz="1200" b="1" dirty="0">
                  <a:latin typeface="Candara" panose="020E0502030303020204" pitchFamily="34" charset="0"/>
                </a:rPr>
                <a:t>AC</a:t>
              </a:r>
              <a:endParaRPr lang="ko-KR" altLang="en-US" sz="1200" b="1" dirty="0">
                <a:latin typeface="Candara" panose="020E0502030303020204" pitchFamily="34" charset="0"/>
              </a:endParaRPr>
            </a:p>
          </p:txBody>
        </p:sp>
        <p:sp>
          <p:nvSpPr>
            <p:cNvPr id="20" name="직사각형 19"/>
            <p:cNvSpPr/>
            <p:nvPr/>
          </p:nvSpPr>
          <p:spPr>
            <a:xfrm>
              <a:off x="2176069" y="5132761"/>
              <a:ext cx="889560" cy="211774"/>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wrap="square" rtlCol="0" anchor="ctr">
              <a:noAutofit/>
            </a:bodyPr>
            <a:lstStyle/>
            <a:p>
              <a:pPr algn="ctr"/>
              <a:r>
                <a:rPr lang="en-US" altLang="ko-KR" sz="1200" b="1" dirty="0">
                  <a:latin typeface="Candara" panose="020E0502030303020204" pitchFamily="34" charset="0"/>
                </a:rPr>
                <a:t>IR(opcode)</a:t>
              </a:r>
              <a:endParaRPr lang="ko-KR" altLang="en-US" sz="1200" b="1" dirty="0">
                <a:latin typeface="Candara" panose="020E0502030303020204" pitchFamily="34" charset="0"/>
              </a:endParaRPr>
            </a:p>
          </p:txBody>
        </p:sp>
        <p:sp>
          <p:nvSpPr>
            <p:cNvPr id="21" name="직사각형 20"/>
            <p:cNvSpPr/>
            <p:nvPr/>
          </p:nvSpPr>
          <p:spPr>
            <a:xfrm>
              <a:off x="3087217" y="5132762"/>
              <a:ext cx="882216" cy="211774"/>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wrap="square" rtlCol="0" anchor="ctr">
              <a:noAutofit/>
            </a:bodyPr>
            <a:lstStyle/>
            <a:p>
              <a:pPr algn="ctr"/>
              <a:r>
                <a:rPr lang="en-US" altLang="ko-KR" sz="1200" b="1" dirty="0">
                  <a:latin typeface="Candara" panose="020E0502030303020204" pitchFamily="34" charset="0"/>
                </a:rPr>
                <a:t>IR(address)</a:t>
              </a:r>
              <a:endParaRPr lang="ko-KR" altLang="en-US" sz="1200" b="1" dirty="0">
                <a:latin typeface="Candara" panose="020E0502030303020204" pitchFamily="34" charset="0"/>
              </a:endParaRPr>
            </a:p>
          </p:txBody>
        </p:sp>
        <p:sp>
          <p:nvSpPr>
            <p:cNvPr id="22" name="오른쪽 화살표 21"/>
            <p:cNvSpPr/>
            <p:nvPr/>
          </p:nvSpPr>
          <p:spPr>
            <a:xfrm>
              <a:off x="3280527" y="4328578"/>
              <a:ext cx="2492728" cy="144462"/>
            </a:xfrm>
            <a:prstGeom prst="rightArrow">
              <a:avLst/>
            </a:prstGeom>
            <a:solidFill>
              <a:schemeClr val="bg1">
                <a:lumMod val="65000"/>
              </a:schemeClr>
            </a:solidFill>
            <a:ln>
              <a:noFill/>
            </a:ln>
          </p:spPr>
          <p:txBody>
            <a:bodyPr wrap="square" rtlCol="0" anchor="ctr">
              <a:noAutofit/>
            </a:bodyPr>
            <a:lstStyle/>
            <a:p>
              <a:pPr algn="ctr"/>
              <a:endParaRPr lang="ko-KR" altLang="en-US" sz="1200" i="1" dirty="0"/>
            </a:p>
          </p:txBody>
        </p:sp>
        <p:sp>
          <p:nvSpPr>
            <p:cNvPr id="23" name="위쪽 화살표 22"/>
            <p:cNvSpPr/>
            <p:nvPr/>
          </p:nvSpPr>
          <p:spPr>
            <a:xfrm>
              <a:off x="4037834" y="4429878"/>
              <a:ext cx="180910" cy="129135"/>
            </a:xfrm>
            <a:prstGeom prst="upArrow">
              <a:avLst/>
            </a:prstGeom>
            <a:solidFill>
              <a:schemeClr val="bg1">
                <a:lumMod val="65000"/>
              </a:schemeClr>
            </a:solidFill>
            <a:ln>
              <a:noFill/>
            </a:ln>
          </p:spPr>
          <p:txBody>
            <a:bodyPr wrap="square" rtlCol="0" anchor="ctr">
              <a:noAutofit/>
            </a:bodyPr>
            <a:lstStyle/>
            <a:p>
              <a:pPr algn="ctr"/>
              <a:endParaRPr lang="ko-KR" altLang="en-US" sz="1200" i="1" dirty="0"/>
            </a:p>
          </p:txBody>
        </p:sp>
        <p:sp>
          <p:nvSpPr>
            <p:cNvPr id="24" name="위쪽 화살표 23"/>
            <p:cNvSpPr/>
            <p:nvPr/>
          </p:nvSpPr>
          <p:spPr>
            <a:xfrm>
              <a:off x="4871342" y="4430284"/>
              <a:ext cx="188042" cy="130053"/>
            </a:xfrm>
            <a:prstGeom prst="upArrow">
              <a:avLst/>
            </a:prstGeom>
            <a:solidFill>
              <a:schemeClr val="bg1">
                <a:lumMod val="65000"/>
              </a:schemeClr>
            </a:solidFill>
            <a:ln>
              <a:noFill/>
            </a:ln>
          </p:spPr>
          <p:txBody>
            <a:bodyPr wrap="square" rtlCol="0" anchor="ctr">
              <a:noAutofit/>
            </a:bodyPr>
            <a:lstStyle/>
            <a:p>
              <a:pPr algn="ctr"/>
              <a:endParaRPr lang="ko-KR" altLang="en-US" sz="1200" i="1" dirty="0"/>
            </a:p>
          </p:txBody>
        </p:sp>
        <p:sp>
          <p:nvSpPr>
            <p:cNvPr id="25" name="위쪽 화살표 24"/>
            <p:cNvSpPr/>
            <p:nvPr/>
          </p:nvSpPr>
          <p:spPr>
            <a:xfrm>
              <a:off x="5426833" y="4422389"/>
              <a:ext cx="137456" cy="812058"/>
            </a:xfrm>
            <a:prstGeom prst="upArrow">
              <a:avLst/>
            </a:prstGeom>
            <a:solidFill>
              <a:schemeClr val="bg1">
                <a:lumMod val="65000"/>
              </a:schemeClr>
            </a:solidFill>
            <a:ln>
              <a:noFill/>
            </a:ln>
          </p:spPr>
          <p:txBody>
            <a:bodyPr wrap="square" rtlCol="0" anchor="ctr">
              <a:noAutofit/>
            </a:bodyPr>
            <a:lstStyle/>
            <a:p>
              <a:pPr algn="ctr"/>
              <a:endParaRPr lang="ko-KR" altLang="en-US" sz="1200" i="1" dirty="0"/>
            </a:p>
          </p:txBody>
        </p:sp>
        <p:sp>
          <p:nvSpPr>
            <p:cNvPr id="26" name="위쪽 화살표 25"/>
            <p:cNvSpPr/>
            <p:nvPr/>
          </p:nvSpPr>
          <p:spPr>
            <a:xfrm>
              <a:off x="4046444" y="4806489"/>
              <a:ext cx="172300" cy="228762"/>
            </a:xfrm>
            <a:prstGeom prst="upArrow">
              <a:avLst/>
            </a:prstGeom>
            <a:solidFill>
              <a:schemeClr val="bg1">
                <a:lumMod val="65000"/>
              </a:schemeClr>
            </a:solidFill>
            <a:ln>
              <a:noFill/>
            </a:ln>
          </p:spPr>
          <p:txBody>
            <a:bodyPr wrap="square" rtlCol="0" anchor="ctr">
              <a:noAutofit/>
            </a:bodyPr>
            <a:lstStyle/>
            <a:p>
              <a:pPr algn="ctr"/>
              <a:endParaRPr lang="ko-KR" altLang="en-US" sz="1200" i="1" dirty="0"/>
            </a:p>
          </p:txBody>
        </p:sp>
        <p:sp>
          <p:nvSpPr>
            <p:cNvPr id="27" name="위쪽 화살표 26"/>
            <p:cNvSpPr/>
            <p:nvPr/>
          </p:nvSpPr>
          <p:spPr>
            <a:xfrm>
              <a:off x="4911646" y="4814115"/>
              <a:ext cx="140416" cy="221135"/>
            </a:xfrm>
            <a:prstGeom prst="upArrow">
              <a:avLst/>
            </a:prstGeom>
            <a:solidFill>
              <a:schemeClr val="bg1">
                <a:lumMod val="65000"/>
              </a:schemeClr>
            </a:solidFill>
            <a:ln>
              <a:noFill/>
            </a:ln>
          </p:spPr>
          <p:txBody>
            <a:bodyPr wrap="square" rtlCol="0" anchor="ctr">
              <a:noAutofit/>
            </a:bodyPr>
            <a:lstStyle/>
            <a:p>
              <a:pPr algn="ctr"/>
              <a:endParaRPr lang="ko-KR" altLang="en-US" sz="1200" i="1" dirty="0"/>
            </a:p>
          </p:txBody>
        </p:sp>
        <p:sp>
          <p:nvSpPr>
            <p:cNvPr id="28" name="직사각형 27"/>
            <p:cNvSpPr/>
            <p:nvPr/>
          </p:nvSpPr>
          <p:spPr>
            <a:xfrm>
              <a:off x="3546603" y="4961102"/>
              <a:ext cx="1472530" cy="89129"/>
            </a:xfrm>
            <a:prstGeom prst="rect">
              <a:avLst/>
            </a:prstGeom>
            <a:solidFill>
              <a:schemeClr val="bg1">
                <a:lumMod val="65000"/>
              </a:schemeClr>
            </a:solidFill>
            <a:ln>
              <a:noFill/>
            </a:ln>
          </p:spPr>
          <p:txBody>
            <a:bodyPr wrap="square" rtlCol="0" anchor="ctr">
              <a:noAutofit/>
            </a:bodyPr>
            <a:lstStyle/>
            <a:p>
              <a:pPr algn="ctr"/>
              <a:endParaRPr lang="ko-KR" altLang="en-US" sz="1200" i="1" dirty="0"/>
            </a:p>
          </p:txBody>
        </p:sp>
        <p:sp>
          <p:nvSpPr>
            <p:cNvPr id="29" name="아래쪽 화살표 28"/>
            <p:cNvSpPr/>
            <p:nvPr/>
          </p:nvSpPr>
          <p:spPr>
            <a:xfrm>
              <a:off x="5106027" y="5270924"/>
              <a:ext cx="173077" cy="135957"/>
            </a:xfrm>
            <a:prstGeom prst="downArrow">
              <a:avLst/>
            </a:prstGeom>
            <a:solidFill>
              <a:schemeClr val="bg1">
                <a:lumMod val="65000"/>
              </a:schemeClr>
            </a:solidFill>
            <a:ln>
              <a:noFill/>
            </a:ln>
          </p:spPr>
          <p:txBody>
            <a:bodyPr wrap="square" rtlCol="0" anchor="ctr">
              <a:noAutofit/>
            </a:bodyPr>
            <a:lstStyle/>
            <a:p>
              <a:pPr algn="ctr"/>
              <a:endParaRPr lang="ko-KR" altLang="en-US" sz="1200" i="1" dirty="0"/>
            </a:p>
          </p:txBody>
        </p:sp>
        <p:grpSp>
          <p:nvGrpSpPr>
            <p:cNvPr id="30" name="그룹 29"/>
            <p:cNvGrpSpPr/>
            <p:nvPr/>
          </p:nvGrpSpPr>
          <p:grpSpPr>
            <a:xfrm>
              <a:off x="4389733" y="5809308"/>
              <a:ext cx="903637" cy="444731"/>
              <a:chOff x="3552443" y="4386805"/>
              <a:chExt cx="1030881" cy="551364"/>
            </a:xfrm>
            <a:solidFill>
              <a:schemeClr val="accent1">
                <a:lumMod val="75000"/>
              </a:schemeClr>
            </a:solidFill>
            <a:effectLst>
              <a:outerShdw blurRad="50800" dist="38100" dir="2700000" algn="tl" rotWithShape="0">
                <a:prstClr val="black">
                  <a:alpha val="40000"/>
                </a:prstClr>
              </a:outerShdw>
            </a:effectLst>
          </p:grpSpPr>
          <p:sp>
            <p:nvSpPr>
              <p:cNvPr id="67" name="평행 사변형 66"/>
              <p:cNvSpPr/>
              <p:nvPr/>
            </p:nvSpPr>
            <p:spPr>
              <a:xfrm>
                <a:off x="4245771" y="4386805"/>
                <a:ext cx="337553" cy="243547"/>
              </a:xfrm>
              <a:prstGeom prst="parallelogram">
                <a:avLst>
                  <a:gd name="adj" fmla="val 38086"/>
                </a:avLst>
              </a:prstGeom>
              <a:grpFill/>
              <a:ln>
                <a:noFill/>
              </a:ln>
            </p:spPr>
            <p:txBody>
              <a:bodyPr wrap="square" rtlCol="0" anchor="ctr">
                <a:noAutofit/>
              </a:bodyPr>
              <a:lstStyle/>
              <a:p>
                <a:pPr algn="ctr"/>
                <a:endParaRPr lang="ko-KR" altLang="en-US" sz="1200" b="1" i="1" dirty="0">
                  <a:solidFill>
                    <a:schemeClr val="bg1"/>
                  </a:solidFill>
                  <a:latin typeface="Candara" panose="020E0502030303020204" pitchFamily="34" charset="0"/>
                </a:endParaRPr>
              </a:p>
            </p:txBody>
          </p:sp>
          <p:sp>
            <p:nvSpPr>
              <p:cNvPr id="68" name="평행 사변형 67"/>
              <p:cNvSpPr/>
              <p:nvPr/>
            </p:nvSpPr>
            <p:spPr>
              <a:xfrm flipH="1">
                <a:off x="3552443" y="4386805"/>
                <a:ext cx="359242" cy="243547"/>
              </a:xfrm>
              <a:prstGeom prst="parallelogram">
                <a:avLst>
                  <a:gd name="adj" fmla="val 36011"/>
                </a:avLst>
              </a:prstGeom>
              <a:grpFill/>
              <a:ln>
                <a:noFill/>
              </a:ln>
            </p:spPr>
            <p:txBody>
              <a:bodyPr wrap="square" rtlCol="0" anchor="ctr">
                <a:noAutofit/>
              </a:bodyPr>
              <a:lstStyle/>
              <a:p>
                <a:pPr algn="ctr"/>
                <a:endParaRPr lang="ko-KR" altLang="en-US" sz="1200" b="1" i="1" dirty="0">
                  <a:solidFill>
                    <a:schemeClr val="bg1"/>
                  </a:solidFill>
                </a:endParaRPr>
              </a:p>
            </p:txBody>
          </p:sp>
          <p:sp>
            <p:nvSpPr>
              <p:cNvPr id="69" name="사다리꼴 68"/>
              <p:cNvSpPr/>
              <p:nvPr/>
            </p:nvSpPr>
            <p:spPr>
              <a:xfrm flipH="1" flipV="1">
                <a:off x="3632334" y="4630351"/>
                <a:ext cx="868382" cy="307818"/>
              </a:xfrm>
              <a:prstGeom prst="trapezoid">
                <a:avLst>
                  <a:gd name="adj" fmla="val 34524"/>
                </a:avLst>
              </a:prstGeom>
              <a:grpFill/>
              <a:ln>
                <a:noFill/>
              </a:ln>
            </p:spPr>
            <p:txBody>
              <a:bodyPr wrap="square" rtlCol="0" anchor="ctr">
                <a:noAutofit/>
                <a:scene3d>
                  <a:camera prst="orthographicFront">
                    <a:rot lat="300000" lon="599999" rev="10799999"/>
                  </a:camera>
                  <a:lightRig rig="threePt" dir="t"/>
                </a:scene3d>
              </a:bodyPr>
              <a:lstStyle/>
              <a:p>
                <a:pPr algn="ctr"/>
                <a:r>
                  <a:rPr lang="en-US" altLang="ko-KR" sz="1200" b="1" i="1" dirty="0">
                    <a:solidFill>
                      <a:schemeClr val="bg1"/>
                    </a:solidFill>
                    <a:latin typeface="Candara" panose="020E0502030303020204" pitchFamily="34" charset="0"/>
                  </a:rPr>
                  <a:t>ALU</a:t>
                </a:r>
                <a:endParaRPr lang="ko-KR" altLang="en-US" sz="1200" b="1" i="1" dirty="0">
                  <a:solidFill>
                    <a:schemeClr val="bg1"/>
                  </a:solidFill>
                  <a:latin typeface="Candara" panose="020E0502030303020204" pitchFamily="34" charset="0"/>
                </a:endParaRPr>
              </a:p>
            </p:txBody>
          </p:sp>
        </p:grpSp>
        <p:sp>
          <p:nvSpPr>
            <p:cNvPr id="31" name="아래쪽 화살표 30"/>
            <p:cNvSpPr/>
            <p:nvPr/>
          </p:nvSpPr>
          <p:spPr>
            <a:xfrm>
              <a:off x="5099688" y="5655672"/>
              <a:ext cx="162188" cy="150199"/>
            </a:xfrm>
            <a:prstGeom prst="downArrow">
              <a:avLst/>
            </a:prstGeom>
            <a:solidFill>
              <a:schemeClr val="bg1">
                <a:lumMod val="65000"/>
              </a:schemeClr>
            </a:solidFill>
            <a:ln>
              <a:noFill/>
            </a:ln>
          </p:spPr>
          <p:txBody>
            <a:bodyPr wrap="square" rtlCol="0" anchor="ctr">
              <a:noAutofit/>
            </a:bodyPr>
            <a:lstStyle/>
            <a:p>
              <a:pPr algn="ctr"/>
              <a:endParaRPr lang="ko-KR" altLang="en-US" sz="1200" i="1" dirty="0"/>
            </a:p>
          </p:txBody>
        </p:sp>
        <p:sp>
          <p:nvSpPr>
            <p:cNvPr id="32" name="직사각형 31"/>
            <p:cNvSpPr/>
            <p:nvPr/>
          </p:nvSpPr>
          <p:spPr>
            <a:xfrm>
              <a:off x="3286549" y="5694133"/>
              <a:ext cx="794921" cy="211774"/>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wrap="square" rtlCol="0" anchor="ctr">
              <a:noAutofit/>
            </a:bodyPr>
            <a:lstStyle/>
            <a:p>
              <a:pPr algn="ctr"/>
              <a:r>
                <a:rPr lang="en-US" altLang="ko-KR" sz="1200" b="1" dirty="0">
                  <a:latin typeface="Candara" panose="020E0502030303020204" pitchFamily="34" charset="0"/>
                </a:rPr>
                <a:t>Status</a:t>
              </a:r>
              <a:endParaRPr lang="ko-KR" altLang="en-US" sz="1200" b="1" dirty="0">
                <a:latin typeface="Candara" panose="020E0502030303020204" pitchFamily="34" charset="0"/>
              </a:endParaRPr>
            </a:p>
          </p:txBody>
        </p:sp>
        <p:sp>
          <p:nvSpPr>
            <p:cNvPr id="33" name="직사각형 32"/>
            <p:cNvSpPr/>
            <p:nvPr/>
          </p:nvSpPr>
          <p:spPr>
            <a:xfrm>
              <a:off x="2229603" y="5642205"/>
              <a:ext cx="768136" cy="334205"/>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txBody>
            <a:bodyPr wrap="square" rtlCol="0" anchor="ctr">
              <a:noAutofit/>
            </a:bodyPr>
            <a:lstStyle/>
            <a:p>
              <a:pPr algn="ctr"/>
              <a:r>
                <a:rPr lang="en-US" altLang="ko-KR" sz="1200" b="1" i="1" dirty="0">
                  <a:solidFill>
                    <a:schemeClr val="bg1"/>
                  </a:solidFill>
                  <a:latin typeface="Candara" panose="020E0502030303020204" pitchFamily="34" charset="0"/>
                </a:rPr>
                <a:t>CU</a:t>
              </a:r>
              <a:endParaRPr lang="ko-KR" altLang="en-US" sz="1200" b="1" i="1" dirty="0">
                <a:solidFill>
                  <a:schemeClr val="bg1"/>
                </a:solidFill>
                <a:latin typeface="Candara" panose="020E0502030303020204" pitchFamily="34" charset="0"/>
              </a:endParaRPr>
            </a:p>
          </p:txBody>
        </p:sp>
        <p:sp>
          <p:nvSpPr>
            <p:cNvPr id="34" name="아래쪽 화살표 33"/>
            <p:cNvSpPr/>
            <p:nvPr/>
          </p:nvSpPr>
          <p:spPr>
            <a:xfrm>
              <a:off x="2559550" y="5348580"/>
              <a:ext cx="157782" cy="281348"/>
            </a:xfrm>
            <a:prstGeom prst="downArrow">
              <a:avLst/>
            </a:prstGeom>
            <a:solidFill>
              <a:schemeClr val="bg1">
                <a:lumMod val="65000"/>
              </a:schemeClr>
            </a:solidFill>
            <a:ln>
              <a:noFill/>
            </a:ln>
          </p:spPr>
          <p:txBody>
            <a:bodyPr wrap="square" rtlCol="0" anchor="ctr">
              <a:noAutofit/>
            </a:bodyPr>
            <a:lstStyle/>
            <a:p>
              <a:pPr algn="ctr"/>
              <a:endParaRPr lang="ko-KR" altLang="en-US" sz="1200" i="1" dirty="0"/>
            </a:p>
          </p:txBody>
        </p:sp>
        <p:sp>
          <p:nvSpPr>
            <p:cNvPr id="35" name="직사각형 34"/>
            <p:cNvSpPr/>
            <p:nvPr/>
          </p:nvSpPr>
          <p:spPr>
            <a:xfrm>
              <a:off x="4843404" y="6401026"/>
              <a:ext cx="1327310" cy="72594"/>
            </a:xfrm>
            <a:prstGeom prst="rect">
              <a:avLst/>
            </a:prstGeom>
            <a:solidFill>
              <a:schemeClr val="bg1">
                <a:lumMod val="65000"/>
              </a:schemeClr>
            </a:solidFill>
            <a:ln>
              <a:noFill/>
            </a:ln>
          </p:spPr>
          <p:txBody>
            <a:bodyPr wrap="square" rtlCol="0" anchor="ctr">
              <a:noAutofit/>
            </a:bodyPr>
            <a:lstStyle/>
            <a:p>
              <a:pPr algn="ctr"/>
              <a:endParaRPr lang="ko-KR" altLang="en-US" sz="1200" i="1" dirty="0"/>
            </a:p>
          </p:txBody>
        </p:sp>
        <p:sp>
          <p:nvSpPr>
            <p:cNvPr id="36" name="직사각형 35"/>
            <p:cNvSpPr/>
            <p:nvPr/>
          </p:nvSpPr>
          <p:spPr>
            <a:xfrm>
              <a:off x="4842447" y="6254040"/>
              <a:ext cx="61587" cy="219581"/>
            </a:xfrm>
            <a:prstGeom prst="rect">
              <a:avLst/>
            </a:prstGeom>
            <a:solidFill>
              <a:schemeClr val="bg1">
                <a:lumMod val="65000"/>
              </a:schemeClr>
            </a:solidFill>
            <a:ln>
              <a:noFill/>
            </a:ln>
          </p:spPr>
          <p:txBody>
            <a:bodyPr wrap="square" rtlCol="0" anchor="ctr">
              <a:noAutofit/>
            </a:bodyPr>
            <a:lstStyle/>
            <a:p>
              <a:pPr algn="ctr"/>
              <a:endParaRPr lang="ko-KR" altLang="en-US" sz="1200" i="1" dirty="0"/>
            </a:p>
          </p:txBody>
        </p:sp>
        <p:sp>
          <p:nvSpPr>
            <p:cNvPr id="37" name="위쪽 화살표 36"/>
            <p:cNvSpPr/>
            <p:nvPr/>
          </p:nvSpPr>
          <p:spPr>
            <a:xfrm>
              <a:off x="6104764" y="5338945"/>
              <a:ext cx="157782" cy="1134676"/>
            </a:xfrm>
            <a:prstGeom prst="upArrow">
              <a:avLst/>
            </a:prstGeom>
            <a:solidFill>
              <a:schemeClr val="bg1">
                <a:lumMod val="65000"/>
              </a:schemeClr>
            </a:solidFill>
            <a:ln>
              <a:noFill/>
            </a:ln>
          </p:spPr>
          <p:txBody>
            <a:bodyPr wrap="square" rtlCol="0" anchor="ctr">
              <a:noAutofit/>
            </a:bodyPr>
            <a:lstStyle/>
            <a:p>
              <a:pPr algn="ctr"/>
              <a:endParaRPr lang="ko-KR" altLang="en-US" sz="1200" i="1" dirty="0"/>
            </a:p>
          </p:txBody>
        </p:sp>
        <p:sp>
          <p:nvSpPr>
            <p:cNvPr id="38" name="왼쪽 화살표 37"/>
            <p:cNvSpPr/>
            <p:nvPr/>
          </p:nvSpPr>
          <p:spPr>
            <a:xfrm>
              <a:off x="5615273" y="5466244"/>
              <a:ext cx="548464" cy="174957"/>
            </a:xfrm>
            <a:prstGeom prst="leftArrow">
              <a:avLst/>
            </a:prstGeom>
            <a:solidFill>
              <a:schemeClr val="bg1">
                <a:lumMod val="65000"/>
              </a:schemeClr>
            </a:solidFill>
            <a:ln>
              <a:noFill/>
            </a:ln>
          </p:spPr>
          <p:txBody>
            <a:bodyPr wrap="square" rtlCol="0" anchor="ctr">
              <a:noAutofit/>
            </a:bodyPr>
            <a:lstStyle/>
            <a:p>
              <a:pPr algn="ctr"/>
              <a:endParaRPr lang="ko-KR" altLang="en-US" sz="1200" i="1" dirty="0"/>
            </a:p>
          </p:txBody>
        </p:sp>
        <p:sp>
          <p:nvSpPr>
            <p:cNvPr id="39" name="직사각형 38"/>
            <p:cNvSpPr/>
            <p:nvPr/>
          </p:nvSpPr>
          <p:spPr>
            <a:xfrm>
              <a:off x="6942323" y="4263189"/>
              <a:ext cx="768136" cy="624772"/>
            </a:xfrm>
            <a:prstGeom prst="rect">
              <a:avLst/>
            </a:prstGeom>
            <a:solidFill>
              <a:schemeClr val="accent4">
                <a:lumMod val="75000"/>
              </a:schemeClr>
            </a:solidFill>
            <a:ln>
              <a:noFill/>
            </a:ln>
            <a:effectLst>
              <a:outerShdw blurRad="50800" dist="38100" dir="2700000" algn="tl" rotWithShape="0">
                <a:prstClr val="black">
                  <a:alpha val="40000"/>
                </a:prstClr>
              </a:outerShdw>
            </a:effectLst>
          </p:spPr>
          <p:txBody>
            <a:bodyPr wrap="square" rtlCol="0" anchor="ctr">
              <a:noAutofit/>
            </a:bodyPr>
            <a:lstStyle/>
            <a:p>
              <a:pPr algn="ctr"/>
              <a:r>
                <a:rPr lang="en-US" altLang="ko-KR" sz="1200" b="1" i="1" dirty="0">
                  <a:solidFill>
                    <a:schemeClr val="bg1"/>
                  </a:solidFill>
                  <a:latin typeface="Candara" panose="020E0502030303020204" pitchFamily="34" charset="0"/>
                </a:rPr>
                <a:t>Memory</a:t>
              </a:r>
              <a:endParaRPr lang="ko-KR" altLang="en-US" sz="1200" b="1" i="1" dirty="0">
                <a:solidFill>
                  <a:schemeClr val="bg1"/>
                </a:solidFill>
                <a:latin typeface="Candara" panose="020E0502030303020204" pitchFamily="34" charset="0"/>
              </a:endParaRPr>
            </a:p>
          </p:txBody>
        </p:sp>
        <p:sp>
          <p:nvSpPr>
            <p:cNvPr id="40" name="왼쪽 화살표 39"/>
            <p:cNvSpPr/>
            <p:nvPr/>
          </p:nvSpPr>
          <p:spPr>
            <a:xfrm>
              <a:off x="6604589" y="5174070"/>
              <a:ext cx="771732" cy="145188"/>
            </a:xfrm>
            <a:prstGeom prst="leftArrow">
              <a:avLst/>
            </a:prstGeom>
            <a:solidFill>
              <a:schemeClr val="accent1">
                <a:lumMod val="75000"/>
              </a:schemeClr>
            </a:solidFill>
            <a:ln>
              <a:noFill/>
            </a:ln>
          </p:spPr>
          <p:txBody>
            <a:bodyPr wrap="square" rtlCol="0" anchor="ctr">
              <a:noAutofit/>
            </a:bodyPr>
            <a:lstStyle/>
            <a:p>
              <a:pPr algn="ctr"/>
              <a:endParaRPr lang="ko-KR" altLang="en-US" sz="1200" i="1" dirty="0"/>
            </a:p>
          </p:txBody>
        </p:sp>
        <p:sp>
          <p:nvSpPr>
            <p:cNvPr id="41" name="위쪽 화살표 40"/>
            <p:cNvSpPr/>
            <p:nvPr/>
          </p:nvSpPr>
          <p:spPr>
            <a:xfrm>
              <a:off x="7255022" y="4904923"/>
              <a:ext cx="154228" cy="337012"/>
            </a:xfrm>
            <a:prstGeom prst="upArrow">
              <a:avLst/>
            </a:prstGeom>
            <a:solidFill>
              <a:schemeClr val="accent1">
                <a:lumMod val="75000"/>
              </a:schemeClr>
            </a:solidFill>
            <a:ln>
              <a:noFill/>
            </a:ln>
          </p:spPr>
          <p:txBody>
            <a:bodyPr wrap="square" rtlCol="0" anchor="ctr">
              <a:noAutofit/>
            </a:bodyPr>
            <a:lstStyle/>
            <a:p>
              <a:pPr algn="ctr"/>
              <a:endParaRPr lang="ko-KR" altLang="en-US" sz="1200" i="1" dirty="0"/>
            </a:p>
          </p:txBody>
        </p:sp>
        <p:sp>
          <p:nvSpPr>
            <p:cNvPr id="42" name="직사각형 41"/>
            <p:cNvSpPr/>
            <p:nvPr/>
          </p:nvSpPr>
          <p:spPr>
            <a:xfrm>
              <a:off x="4251673" y="5050231"/>
              <a:ext cx="67181" cy="500759"/>
            </a:xfrm>
            <a:prstGeom prst="rect">
              <a:avLst/>
            </a:prstGeom>
            <a:solidFill>
              <a:schemeClr val="bg1">
                <a:lumMod val="50000"/>
              </a:schemeClr>
            </a:solidFill>
            <a:ln>
              <a:noFill/>
            </a:ln>
          </p:spPr>
          <p:txBody>
            <a:bodyPr wrap="square" rtlCol="0" anchor="ctr">
              <a:noAutofit/>
            </a:bodyPr>
            <a:lstStyle/>
            <a:p>
              <a:pPr algn="ctr"/>
              <a:endParaRPr lang="ko-KR" altLang="en-US" sz="1200" i="1" dirty="0"/>
            </a:p>
          </p:txBody>
        </p:sp>
        <p:sp>
          <p:nvSpPr>
            <p:cNvPr id="43" name="오른쪽 화살표 42"/>
            <p:cNvSpPr/>
            <p:nvPr/>
          </p:nvSpPr>
          <p:spPr>
            <a:xfrm>
              <a:off x="4251673" y="5465444"/>
              <a:ext cx="538570" cy="151853"/>
            </a:xfrm>
            <a:prstGeom prst="rightArrow">
              <a:avLst/>
            </a:prstGeom>
            <a:solidFill>
              <a:schemeClr val="bg1">
                <a:lumMod val="50000"/>
              </a:schemeClr>
            </a:solidFill>
            <a:ln>
              <a:noFill/>
            </a:ln>
          </p:spPr>
          <p:txBody>
            <a:bodyPr wrap="square" rtlCol="0" anchor="ctr">
              <a:noAutofit/>
            </a:bodyPr>
            <a:lstStyle/>
            <a:p>
              <a:pPr algn="ctr"/>
              <a:endParaRPr lang="ko-KR" altLang="en-US" sz="1200" i="1" dirty="0"/>
            </a:p>
          </p:txBody>
        </p:sp>
        <p:sp>
          <p:nvSpPr>
            <p:cNvPr id="44" name="왼쪽 화살표 43"/>
            <p:cNvSpPr/>
            <p:nvPr/>
          </p:nvSpPr>
          <p:spPr>
            <a:xfrm>
              <a:off x="3969432" y="5174070"/>
              <a:ext cx="1803821" cy="145188"/>
            </a:xfrm>
            <a:prstGeom prst="leftArrow">
              <a:avLst/>
            </a:prstGeom>
            <a:solidFill>
              <a:schemeClr val="bg1">
                <a:lumMod val="65000"/>
              </a:schemeClr>
            </a:solidFill>
            <a:ln>
              <a:noFill/>
            </a:ln>
          </p:spPr>
          <p:txBody>
            <a:bodyPr wrap="square" rtlCol="0" anchor="ctr">
              <a:noAutofit/>
            </a:bodyPr>
            <a:lstStyle/>
            <a:p>
              <a:pPr algn="ctr"/>
              <a:endParaRPr lang="ko-KR" altLang="en-US" sz="1200" i="1" dirty="0"/>
            </a:p>
          </p:txBody>
        </p:sp>
        <p:sp>
          <p:nvSpPr>
            <p:cNvPr id="45" name="아래쪽 화살표 44"/>
            <p:cNvSpPr/>
            <p:nvPr/>
          </p:nvSpPr>
          <p:spPr>
            <a:xfrm>
              <a:off x="4426711" y="5274850"/>
              <a:ext cx="157782" cy="531021"/>
            </a:xfrm>
            <a:prstGeom prst="downArrow">
              <a:avLst/>
            </a:prstGeom>
            <a:solidFill>
              <a:schemeClr val="bg1">
                <a:lumMod val="65000"/>
              </a:schemeClr>
            </a:solidFill>
            <a:ln>
              <a:noFill/>
            </a:ln>
          </p:spPr>
          <p:txBody>
            <a:bodyPr wrap="square" rtlCol="0" anchor="ctr">
              <a:noAutofit/>
            </a:bodyPr>
            <a:lstStyle/>
            <a:p>
              <a:pPr algn="ctr"/>
              <a:endParaRPr lang="ko-KR" altLang="en-US" sz="1200" i="1" dirty="0"/>
            </a:p>
          </p:txBody>
        </p:sp>
        <p:sp>
          <p:nvSpPr>
            <p:cNvPr id="46" name="오른쪽 화살표 45"/>
            <p:cNvSpPr/>
            <p:nvPr/>
          </p:nvSpPr>
          <p:spPr>
            <a:xfrm>
              <a:off x="6601103" y="4309018"/>
              <a:ext cx="356007" cy="151853"/>
            </a:xfrm>
            <a:prstGeom prst="rightArrow">
              <a:avLst/>
            </a:prstGeom>
            <a:solidFill>
              <a:srgbClr val="4EA84E"/>
            </a:solidFill>
            <a:ln>
              <a:noFill/>
            </a:ln>
          </p:spPr>
          <p:txBody>
            <a:bodyPr wrap="square" rtlCol="0" anchor="ctr">
              <a:noAutofit/>
            </a:bodyPr>
            <a:lstStyle/>
            <a:p>
              <a:pPr algn="ctr"/>
              <a:endParaRPr lang="ko-KR" altLang="en-US" sz="1200" i="1" dirty="0"/>
            </a:p>
          </p:txBody>
        </p:sp>
        <p:cxnSp>
          <p:nvCxnSpPr>
            <p:cNvPr id="47" name="꺾인 연결선 46"/>
            <p:cNvCxnSpPr/>
            <p:nvPr/>
          </p:nvCxnSpPr>
          <p:spPr>
            <a:xfrm flipV="1">
              <a:off x="2037582" y="4679315"/>
              <a:ext cx="1635873" cy="1490833"/>
            </a:xfrm>
            <a:prstGeom prst="bentConnector3">
              <a:avLst>
                <a:gd name="adj1" fmla="val 31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p:nvPr/>
          </p:nvCxnSpPr>
          <p:spPr>
            <a:xfrm flipH="1">
              <a:off x="2991715" y="5799760"/>
              <a:ext cx="28881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직선 화살표 연결선 48"/>
            <p:cNvCxnSpPr/>
            <p:nvPr/>
          </p:nvCxnSpPr>
          <p:spPr>
            <a:xfrm>
              <a:off x="6104764" y="4626286"/>
              <a:ext cx="852347" cy="3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직선 연결선 49"/>
            <p:cNvCxnSpPr/>
            <p:nvPr/>
          </p:nvCxnSpPr>
          <p:spPr>
            <a:xfrm flipH="1">
              <a:off x="2835982" y="6169419"/>
              <a:ext cx="1658633" cy="729"/>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1" name="직선 연결선 50"/>
            <p:cNvCxnSpPr/>
            <p:nvPr/>
          </p:nvCxnSpPr>
          <p:spPr>
            <a:xfrm flipV="1">
              <a:off x="2835981" y="5986366"/>
              <a:ext cx="0" cy="18721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2" name="직선 화살표 연결선 51"/>
            <p:cNvCxnSpPr/>
            <p:nvPr/>
          </p:nvCxnSpPr>
          <p:spPr>
            <a:xfrm>
              <a:off x="2746067" y="5979471"/>
              <a:ext cx="0" cy="2271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직선 화살표 연결선 52"/>
            <p:cNvCxnSpPr/>
            <p:nvPr/>
          </p:nvCxnSpPr>
          <p:spPr>
            <a:xfrm>
              <a:off x="2654485" y="5979471"/>
              <a:ext cx="0" cy="2271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직선 화살표 연결선 53"/>
            <p:cNvCxnSpPr/>
            <p:nvPr/>
          </p:nvCxnSpPr>
          <p:spPr>
            <a:xfrm>
              <a:off x="2562902" y="5979471"/>
              <a:ext cx="0" cy="2271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직선 화살표 연결선 54"/>
            <p:cNvCxnSpPr/>
            <p:nvPr/>
          </p:nvCxnSpPr>
          <p:spPr>
            <a:xfrm>
              <a:off x="2471320" y="5979471"/>
              <a:ext cx="0" cy="2271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직사각형 55"/>
            <p:cNvSpPr/>
            <p:nvPr/>
          </p:nvSpPr>
          <p:spPr>
            <a:xfrm>
              <a:off x="1809999" y="6222302"/>
              <a:ext cx="1912850" cy="292683"/>
            </a:xfrm>
            <a:prstGeom prst="rect">
              <a:avLst/>
            </a:prstGeom>
            <a:noFill/>
            <a:ln>
              <a:noFill/>
            </a:ln>
            <a:effectLst/>
          </p:spPr>
          <p:txBody>
            <a:bodyPr wrap="square" rtlCol="0" anchor="ctr">
              <a:noAutofit/>
            </a:bodyPr>
            <a:lstStyle/>
            <a:p>
              <a:pPr algn="ctr"/>
              <a:r>
                <a:rPr lang="en-US" altLang="ko-KR" sz="1000" dirty="0">
                  <a:latin typeface="Microsoft YaHei UI" panose="020B0503020204020204" pitchFamily="34" charset="-122"/>
                  <a:ea typeface="Microsoft YaHei UI" panose="020B0503020204020204" pitchFamily="34" charset="-122"/>
                </a:rPr>
                <a:t>Control Lines</a:t>
              </a:r>
            </a:p>
            <a:p>
              <a:pPr algn="ctr"/>
              <a:r>
                <a:rPr lang="en-US" altLang="ko-KR" sz="900" dirty="0">
                  <a:latin typeface="Microsoft YaHei UI" panose="020B0503020204020204" pitchFamily="34" charset="-122"/>
                  <a:ea typeface="Microsoft YaHei UI" panose="020B0503020204020204" pitchFamily="34" charset="-122"/>
                </a:rPr>
                <a:t>To Registers, ALU, Memory, etc.</a:t>
              </a:r>
              <a:endParaRPr lang="ko-KR" altLang="en-US" sz="900" dirty="0">
                <a:latin typeface="Microsoft YaHei UI" panose="020B0503020204020204" pitchFamily="34" charset="-122"/>
              </a:endParaRPr>
            </a:p>
          </p:txBody>
        </p:sp>
        <p:sp>
          <p:nvSpPr>
            <p:cNvPr id="57" name="직사각형 56"/>
            <p:cNvSpPr/>
            <p:nvPr/>
          </p:nvSpPr>
          <p:spPr>
            <a:xfrm>
              <a:off x="2213198" y="4528375"/>
              <a:ext cx="1111320" cy="174771"/>
            </a:xfrm>
            <a:prstGeom prst="rect">
              <a:avLst/>
            </a:prstGeom>
            <a:noFill/>
            <a:ln>
              <a:noFill/>
            </a:ln>
            <a:effectLst/>
          </p:spPr>
          <p:txBody>
            <a:bodyPr wrap="square" rtlCol="0" anchor="ctr">
              <a:noAutofit/>
            </a:bodyPr>
            <a:lstStyle/>
            <a:p>
              <a:pPr algn="ctr"/>
              <a:r>
                <a:rPr lang="en-US" altLang="ko-KR" sz="900" dirty="0" err="1">
                  <a:latin typeface="Microsoft YaHei UI" panose="020B0503020204020204" pitchFamily="34" charset="-122"/>
                  <a:ea typeface="Microsoft YaHei UI" panose="020B0503020204020204" pitchFamily="34" charset="-122"/>
                </a:rPr>
                <a:t>INCpc</a:t>
              </a:r>
              <a:r>
                <a:rPr lang="en-US" altLang="ko-KR" sz="900" dirty="0">
                  <a:latin typeface="Microsoft YaHei UI" panose="020B0503020204020204" pitchFamily="34" charset="-122"/>
                  <a:ea typeface="Microsoft YaHei UI" panose="020B0503020204020204" pitchFamily="34" charset="-122"/>
                </a:rPr>
                <a:t>/</a:t>
              </a:r>
              <a:r>
                <a:rPr lang="en-US" altLang="ko-KR" sz="900" dirty="0" err="1">
                  <a:latin typeface="Microsoft YaHei UI" panose="020B0503020204020204" pitchFamily="34" charset="-122"/>
                  <a:ea typeface="Microsoft YaHei UI" panose="020B0503020204020204" pitchFamily="34" charset="-122"/>
                </a:rPr>
                <a:t>LOADpc</a:t>
              </a:r>
              <a:endParaRPr lang="en-US" altLang="ko-KR" sz="900" dirty="0">
                <a:latin typeface="Microsoft YaHei UI" panose="020B0503020204020204" pitchFamily="34" charset="-122"/>
                <a:ea typeface="Microsoft YaHei UI" panose="020B0503020204020204" pitchFamily="34" charset="-122"/>
              </a:endParaRPr>
            </a:p>
          </p:txBody>
        </p:sp>
        <p:sp>
          <p:nvSpPr>
            <p:cNvPr id="58" name="직사각형 57"/>
            <p:cNvSpPr/>
            <p:nvPr/>
          </p:nvSpPr>
          <p:spPr>
            <a:xfrm>
              <a:off x="3582271" y="6159507"/>
              <a:ext cx="591037" cy="204591"/>
            </a:xfrm>
            <a:prstGeom prst="rect">
              <a:avLst/>
            </a:prstGeom>
            <a:noFill/>
            <a:ln>
              <a:noFill/>
            </a:ln>
            <a:effectLst/>
          </p:spPr>
          <p:txBody>
            <a:bodyPr wrap="square" rtlCol="0" anchor="ctr">
              <a:noAutofit/>
            </a:bodyPr>
            <a:lstStyle/>
            <a:p>
              <a:pPr algn="ctr"/>
              <a:r>
                <a:rPr lang="en-US" altLang="ko-KR" sz="900" dirty="0" err="1">
                  <a:latin typeface="Microsoft YaHei UI" panose="020B0503020204020204" pitchFamily="34" charset="-122"/>
                  <a:ea typeface="Microsoft YaHei UI" panose="020B0503020204020204" pitchFamily="34" charset="-122"/>
                </a:rPr>
                <a:t>SETalu</a:t>
              </a:r>
              <a:endParaRPr lang="en-US" altLang="ko-KR" sz="900" dirty="0">
                <a:latin typeface="Microsoft YaHei UI" panose="020B0503020204020204" pitchFamily="34" charset="-122"/>
                <a:ea typeface="Microsoft YaHei UI" panose="020B0503020204020204" pitchFamily="34" charset="-122"/>
              </a:endParaRPr>
            </a:p>
          </p:txBody>
        </p:sp>
        <p:sp>
          <p:nvSpPr>
            <p:cNvPr id="59" name="직사각형 58"/>
            <p:cNvSpPr/>
            <p:nvPr/>
          </p:nvSpPr>
          <p:spPr>
            <a:xfrm>
              <a:off x="5982882" y="4643937"/>
              <a:ext cx="762383" cy="184481"/>
            </a:xfrm>
            <a:prstGeom prst="rect">
              <a:avLst/>
            </a:prstGeom>
            <a:noFill/>
            <a:ln>
              <a:noFill/>
            </a:ln>
            <a:effectLst/>
          </p:spPr>
          <p:txBody>
            <a:bodyPr wrap="square" rtlCol="0" anchor="ctr">
              <a:noAutofit/>
            </a:bodyPr>
            <a:lstStyle/>
            <a:p>
              <a:pPr algn="ctr"/>
              <a:r>
                <a:rPr lang="en-US" altLang="ko-KR" sz="900" dirty="0" err="1">
                  <a:latin typeface="Microsoft YaHei UI" panose="020B0503020204020204" pitchFamily="34" charset="-122"/>
                  <a:ea typeface="Microsoft YaHei UI" panose="020B0503020204020204" pitchFamily="34" charset="-122"/>
                </a:rPr>
                <a:t>CLKmem</a:t>
              </a:r>
              <a:endParaRPr lang="en-US" altLang="ko-KR" sz="900" dirty="0">
                <a:latin typeface="Microsoft YaHei UI" panose="020B0503020204020204" pitchFamily="34" charset="-122"/>
                <a:ea typeface="Microsoft YaHei UI" panose="020B0503020204020204" pitchFamily="34" charset="-122"/>
              </a:endParaRPr>
            </a:p>
          </p:txBody>
        </p:sp>
        <p:cxnSp>
          <p:nvCxnSpPr>
            <p:cNvPr id="60" name="직선 연결선 59"/>
            <p:cNvCxnSpPr/>
            <p:nvPr/>
          </p:nvCxnSpPr>
          <p:spPr>
            <a:xfrm flipV="1">
              <a:off x="2366437" y="5985637"/>
              <a:ext cx="0" cy="183782"/>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직선 연결선 60"/>
            <p:cNvCxnSpPr/>
            <p:nvPr/>
          </p:nvCxnSpPr>
          <p:spPr>
            <a:xfrm flipH="1">
              <a:off x="2037582" y="6169419"/>
              <a:ext cx="334423"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2" name="직선 화살표 연결선 61"/>
            <p:cNvCxnSpPr>
              <a:endCxn id="32" idx="2"/>
            </p:cNvCxnSpPr>
            <p:nvPr/>
          </p:nvCxnSpPr>
          <p:spPr>
            <a:xfrm flipV="1">
              <a:off x="3684009" y="5905907"/>
              <a:ext cx="1" cy="1602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직선 연결선 62"/>
            <p:cNvCxnSpPr/>
            <p:nvPr/>
          </p:nvCxnSpPr>
          <p:spPr>
            <a:xfrm flipH="1">
              <a:off x="3684009" y="6066141"/>
              <a:ext cx="765441"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위쪽 화살표 63"/>
            <p:cNvSpPr/>
            <p:nvPr/>
          </p:nvSpPr>
          <p:spPr>
            <a:xfrm>
              <a:off x="3461535" y="4430284"/>
              <a:ext cx="149835" cy="702477"/>
            </a:xfrm>
            <a:prstGeom prst="upArrow">
              <a:avLst/>
            </a:prstGeom>
            <a:solidFill>
              <a:schemeClr val="bg1">
                <a:lumMod val="65000"/>
              </a:schemeClr>
            </a:solidFill>
            <a:ln>
              <a:noFill/>
            </a:ln>
          </p:spPr>
          <p:txBody>
            <a:bodyPr wrap="square" rtlCol="0" anchor="ctr">
              <a:noAutofit/>
            </a:bodyPr>
            <a:lstStyle/>
            <a:p>
              <a:pPr algn="ctr"/>
              <a:endParaRPr lang="ko-KR" altLang="en-US" sz="1200" i="1" dirty="0"/>
            </a:p>
          </p:txBody>
        </p:sp>
        <p:sp>
          <p:nvSpPr>
            <p:cNvPr id="65" name="직사각형 64"/>
            <p:cNvSpPr/>
            <p:nvPr/>
          </p:nvSpPr>
          <p:spPr>
            <a:xfrm>
              <a:off x="6851939" y="5278053"/>
              <a:ext cx="762383" cy="184481"/>
            </a:xfrm>
            <a:prstGeom prst="rect">
              <a:avLst/>
            </a:prstGeom>
            <a:noFill/>
            <a:ln>
              <a:noFill/>
            </a:ln>
            <a:effectLst/>
          </p:spPr>
          <p:txBody>
            <a:bodyPr wrap="square" rtlCol="0" anchor="ctr">
              <a:noAutofit/>
            </a:bodyPr>
            <a:lstStyle/>
            <a:p>
              <a:pPr algn="ctr"/>
              <a:r>
                <a:rPr lang="en-US" altLang="ko-KR" sz="900" dirty="0">
                  <a:latin typeface="Microsoft YaHei UI" panose="020B0503020204020204" pitchFamily="34" charset="-122"/>
                  <a:ea typeface="Microsoft YaHei UI" panose="020B0503020204020204" pitchFamily="34" charset="-122"/>
                </a:rPr>
                <a:t>Data Bus</a:t>
              </a:r>
            </a:p>
          </p:txBody>
        </p:sp>
        <p:sp>
          <p:nvSpPr>
            <p:cNvPr id="66" name="직사각형 65"/>
            <p:cNvSpPr/>
            <p:nvPr/>
          </p:nvSpPr>
          <p:spPr>
            <a:xfrm>
              <a:off x="6309999" y="4057709"/>
              <a:ext cx="889166" cy="184481"/>
            </a:xfrm>
            <a:prstGeom prst="rect">
              <a:avLst/>
            </a:prstGeom>
            <a:noFill/>
            <a:ln>
              <a:noFill/>
            </a:ln>
            <a:effectLst/>
          </p:spPr>
          <p:txBody>
            <a:bodyPr wrap="square" rtlCol="0" anchor="ctr">
              <a:noAutofit/>
            </a:bodyPr>
            <a:lstStyle/>
            <a:p>
              <a:pPr algn="ctr"/>
              <a:r>
                <a:rPr lang="en-US" altLang="ko-KR" sz="900" dirty="0">
                  <a:latin typeface="Microsoft YaHei UI" panose="020B0503020204020204" pitchFamily="34" charset="-122"/>
                  <a:ea typeface="Microsoft YaHei UI" panose="020B0503020204020204" pitchFamily="34" charset="-122"/>
                </a:rPr>
                <a:t>Address Bus</a:t>
              </a:r>
            </a:p>
          </p:txBody>
        </p:sp>
      </p:grpSp>
    </p:spTree>
    <p:extLst>
      <p:ext uri="{BB962C8B-B14F-4D97-AF65-F5344CB8AC3E}">
        <p14:creationId xmlns:p14="http://schemas.microsoft.com/office/powerpoint/2010/main" val="349095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Address Binding</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6</a:t>
            </a:fld>
            <a:endParaRPr lang="sk-SK" dirty="0"/>
          </a:p>
        </p:txBody>
      </p:sp>
      <p:sp>
        <p:nvSpPr>
          <p:cNvPr id="5" name="텍스트 개체 틀 4"/>
          <p:cNvSpPr>
            <a:spLocks noGrp="1"/>
          </p:cNvSpPr>
          <p:nvPr>
            <p:ph type="body" sz="quarter" idx="12"/>
          </p:nvPr>
        </p:nvSpPr>
        <p:spPr/>
        <p:txBody>
          <a:bodyPr/>
          <a:lstStyle/>
          <a:p>
            <a:r>
              <a:rPr lang="en-US" altLang="ko-KR" dirty="0"/>
              <a:t>Memory Management</a:t>
            </a:r>
            <a:endParaRPr lang="ko-KR" altLang="en-US" dirty="0"/>
          </a:p>
        </p:txBody>
      </p:sp>
      <p:sp>
        <p:nvSpPr>
          <p:cNvPr id="6" name="내용 개체 틀 5"/>
          <p:cNvSpPr>
            <a:spLocks noGrp="1"/>
          </p:cNvSpPr>
          <p:nvPr>
            <p:ph sz="quarter" idx="13"/>
          </p:nvPr>
        </p:nvSpPr>
        <p:spPr/>
        <p:txBody>
          <a:bodyPr/>
          <a:lstStyle/>
          <a:p>
            <a:r>
              <a:rPr lang="en-US" altLang="ko-KR" dirty="0"/>
              <a:t>Compile time</a:t>
            </a:r>
            <a:r>
              <a:rPr lang="en-US" altLang="ko-KR" b="0" dirty="0"/>
              <a:t>. </a:t>
            </a:r>
          </a:p>
          <a:p>
            <a:pPr lvl="1"/>
            <a:r>
              <a:rPr lang="en-US" altLang="ko-KR" b="0" dirty="0"/>
              <a:t>If you know at compile time where the process will reside in memory, then </a:t>
            </a:r>
            <a:r>
              <a:rPr lang="en-US" altLang="ko-KR" dirty="0"/>
              <a:t>absolute code </a:t>
            </a:r>
            <a:r>
              <a:rPr lang="en-US" altLang="ko-KR" b="0" dirty="0"/>
              <a:t>can be generated. </a:t>
            </a:r>
          </a:p>
          <a:p>
            <a:pPr lvl="1"/>
            <a:r>
              <a:rPr lang="en-US" altLang="ko-KR" b="0" dirty="0"/>
              <a:t>The MS-DOS .COM-format programs are bound at compile time.</a:t>
            </a:r>
          </a:p>
          <a:p>
            <a:r>
              <a:rPr lang="en-US" altLang="ko-KR" dirty="0"/>
              <a:t>Load time</a:t>
            </a:r>
            <a:endParaRPr lang="en-US" altLang="ko-KR" b="0" dirty="0"/>
          </a:p>
          <a:p>
            <a:pPr lvl="1"/>
            <a:r>
              <a:rPr lang="en-US" altLang="ko-KR" b="0" dirty="0"/>
              <a:t>If it is not known at compile time where the process will reside in memory, then the compiler must generate </a:t>
            </a:r>
            <a:r>
              <a:rPr lang="en-US" altLang="ko-KR" dirty="0"/>
              <a:t>relocatable code</a:t>
            </a:r>
            <a:r>
              <a:rPr lang="en-US" altLang="ko-KR" b="0" dirty="0"/>
              <a:t>. </a:t>
            </a:r>
          </a:p>
          <a:p>
            <a:pPr lvl="1"/>
            <a:r>
              <a:rPr lang="en-US" altLang="ko-KR" b="0" dirty="0"/>
              <a:t>In this case, final binding is delayed until load time. If the starting address changes, we need only reload the user code to incorporate this changed value.</a:t>
            </a:r>
          </a:p>
          <a:p>
            <a:r>
              <a:rPr lang="en-US" altLang="ko-KR" dirty="0"/>
              <a:t>Execution time</a:t>
            </a:r>
            <a:endParaRPr lang="en-US" altLang="ko-KR" b="0" dirty="0"/>
          </a:p>
          <a:p>
            <a:pPr lvl="1"/>
            <a:r>
              <a:rPr lang="en-US" altLang="ko-KR" dirty="0"/>
              <a:t>If the process can be moved during its execution from one memory segment to another, then binding must be delayed until run time. </a:t>
            </a:r>
          </a:p>
          <a:p>
            <a:pPr lvl="1"/>
            <a:r>
              <a:rPr lang="en-US" altLang="ko-KR" dirty="0"/>
              <a:t>Special hardware must be available for this scheme to work. Most general-purpose operating systems use this method.</a:t>
            </a:r>
            <a:endParaRPr lang="ko-KR" altLang="en-US" dirty="0"/>
          </a:p>
        </p:txBody>
      </p:sp>
      <p:pic>
        <p:nvPicPr>
          <p:cNvPr id="8" name="그림 7"/>
          <p:cNvPicPr>
            <a:picLocks noChangeAspect="1"/>
          </p:cNvPicPr>
          <p:nvPr/>
        </p:nvPicPr>
        <p:blipFill>
          <a:blip r:embed="rId2"/>
          <a:stretch>
            <a:fillRect/>
          </a:stretch>
        </p:blipFill>
        <p:spPr>
          <a:xfrm>
            <a:off x="5709024" y="908843"/>
            <a:ext cx="3049606" cy="5362575"/>
          </a:xfrm>
          <a:prstGeom prst="rect">
            <a:avLst/>
          </a:prstGeom>
        </p:spPr>
      </p:pic>
    </p:spTree>
    <p:extLst>
      <p:ext uri="{BB962C8B-B14F-4D97-AF65-F5344CB8AC3E}">
        <p14:creationId xmlns:p14="http://schemas.microsoft.com/office/powerpoint/2010/main" val="1553811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바닥글 개체 틀 2"/>
          <p:cNvSpPr>
            <a:spLocks noGrp="1"/>
          </p:cNvSpPr>
          <p:nvPr>
            <p:ph type="ftr" sz="quarter" idx="10"/>
          </p:nvPr>
        </p:nvSpPr>
        <p:spPr/>
        <p:txBody>
          <a:bodyPr/>
          <a:lstStyle/>
          <a:p>
            <a:r>
              <a:rPr lang="en-US"/>
              <a:t>Sungwoon Choi 2017</a:t>
            </a:r>
            <a:endParaRPr lang="en-US" dirty="0"/>
          </a:p>
        </p:txBody>
      </p:sp>
      <p:graphicFrame>
        <p:nvGraphicFramePr>
          <p:cNvPr id="9" name="표 8"/>
          <p:cNvGraphicFramePr>
            <a:graphicFrameLocks noGrp="1"/>
          </p:cNvGraphicFramePr>
          <p:nvPr>
            <p:extLst>
              <p:ext uri="{D42A27DB-BD31-4B8C-83A1-F6EECF244321}">
                <p14:modId xmlns:p14="http://schemas.microsoft.com/office/powerpoint/2010/main" val="1080692576"/>
              </p:ext>
            </p:extLst>
          </p:nvPr>
        </p:nvGraphicFramePr>
        <p:xfrm>
          <a:off x="609227" y="1396539"/>
          <a:ext cx="2812869" cy="4064922"/>
        </p:xfrm>
        <a:graphic>
          <a:graphicData uri="http://schemas.openxmlformats.org/drawingml/2006/table">
            <a:tbl>
              <a:tblPr firstRow="1" bandRow="1">
                <a:tableStyleId>{2D5ABB26-0587-4C30-8999-92F81FD0307C}</a:tableStyleId>
              </a:tblPr>
              <a:tblGrid>
                <a:gridCol w="2812869">
                  <a:extLst>
                    <a:ext uri="{9D8B030D-6E8A-4147-A177-3AD203B41FA5}">
                      <a16:colId xmlns:a16="http://schemas.microsoft.com/office/drawing/2014/main" val="1765495404"/>
                    </a:ext>
                  </a:extLst>
                </a:gridCol>
              </a:tblGrid>
              <a:tr h="1309043">
                <a:tc>
                  <a:txBody>
                    <a:bodyPr/>
                    <a:lstStyle/>
                    <a:p>
                      <a:pPr marL="0" indent="0">
                        <a:buNone/>
                      </a:pPr>
                      <a:r>
                        <a:rPr lang="en-US" altLang="ko-KR" sz="1200" b="0" dirty="0"/>
                        <a:t>Int main() {</a:t>
                      </a:r>
                    </a:p>
                    <a:p>
                      <a:pPr marL="179387" lvl="1" indent="0">
                        <a:buNone/>
                      </a:pPr>
                      <a:r>
                        <a:rPr lang="en-US" altLang="ko-KR" sz="1200" dirty="0"/>
                        <a:t>Object </a:t>
                      </a:r>
                      <a:r>
                        <a:rPr lang="en-US" altLang="ko-KR" sz="1200" dirty="0" err="1"/>
                        <a:t>object</a:t>
                      </a:r>
                      <a:r>
                        <a:rPr lang="en-US" altLang="ko-KR" sz="1200" dirty="0"/>
                        <a:t> = new Object();</a:t>
                      </a:r>
                    </a:p>
                    <a:p>
                      <a:pPr marL="179387" lvl="1" indent="0">
                        <a:buNone/>
                      </a:pPr>
                      <a:r>
                        <a:rPr lang="en-US" altLang="ko-KR" sz="1200" dirty="0"/>
                        <a:t>int result = </a:t>
                      </a:r>
                      <a:r>
                        <a:rPr lang="en-US" altLang="ko-KR" sz="1200" dirty="0" err="1"/>
                        <a:t>object.method</a:t>
                      </a:r>
                      <a:r>
                        <a:rPr lang="en-US" altLang="ko-KR" sz="1200" dirty="0"/>
                        <a:t>(3, 4);</a:t>
                      </a:r>
                    </a:p>
                    <a:p>
                      <a:pPr marL="179387" lvl="1" indent="0">
                        <a:buNone/>
                      </a:pPr>
                      <a:r>
                        <a:rPr lang="en-US" altLang="ko-KR" sz="1200" dirty="0" err="1"/>
                        <a:t>System.out.println</a:t>
                      </a:r>
                      <a:r>
                        <a:rPr lang="en-US" altLang="ko-KR" sz="1200" dirty="0"/>
                        <a:t>(result);</a:t>
                      </a:r>
                    </a:p>
                    <a:p>
                      <a:pPr marL="0" indent="0">
                        <a:buNone/>
                      </a:pPr>
                      <a:r>
                        <a:rPr lang="en-US" altLang="ko-KR" sz="1200" b="0" dirty="0"/>
                        <a:t>}</a:t>
                      </a:r>
                      <a:endParaRPr lang="en-US" altLang="ko-KR" sz="1200" b="0" dirty="0">
                        <a:latin typeface="Corbel" panose="020B0503020204020204" pitchFamily="34" charset="0"/>
                        <a:cs typeface="Arial" panose="020B0604020202020204" pitchFamily="34" charset="0"/>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3534798"/>
                  </a:ext>
                </a:extLst>
              </a:tr>
              <a:tr h="2755879">
                <a:tc>
                  <a:txBody>
                    <a:bodyPr/>
                    <a:lstStyle/>
                    <a:p>
                      <a:pPr marL="0" indent="0">
                        <a:buNone/>
                      </a:pPr>
                      <a:r>
                        <a:rPr lang="en-US" altLang="ko-KR" sz="1200" b="0" dirty="0"/>
                        <a:t>class Object {</a:t>
                      </a:r>
                    </a:p>
                    <a:p>
                      <a:pPr marL="179387" lvl="1" indent="0">
                        <a:buNone/>
                      </a:pPr>
                      <a:r>
                        <a:rPr lang="en-US" altLang="ko-KR" sz="1200" dirty="0"/>
                        <a:t>private int ox;</a:t>
                      </a:r>
                    </a:p>
                    <a:p>
                      <a:pPr marL="179387" lvl="1" indent="0">
                        <a:buNone/>
                      </a:pPr>
                      <a:r>
                        <a:rPr lang="en-US" altLang="ko-KR" sz="1200" dirty="0"/>
                        <a:t>private int oy;</a:t>
                      </a:r>
                      <a:endParaRPr lang="en-US" altLang="ko-KR" sz="1200" b="0" dirty="0"/>
                    </a:p>
                    <a:p>
                      <a:pPr marL="179387" lvl="1" indent="0">
                        <a:buNone/>
                      </a:pPr>
                      <a:r>
                        <a:rPr lang="en-US" altLang="ko-KR" sz="1200" dirty="0"/>
                        <a:t>public int method(int  x, int y) {</a:t>
                      </a:r>
                    </a:p>
                    <a:p>
                      <a:pPr marL="358775" lvl="2" indent="0">
                        <a:buNone/>
                      </a:pPr>
                      <a:r>
                        <a:rPr lang="en-US" altLang="ko-KR" sz="1200" dirty="0"/>
                        <a:t>int result;</a:t>
                      </a:r>
                    </a:p>
                    <a:p>
                      <a:pPr marL="358775" lvl="2" indent="0">
                        <a:buNone/>
                      </a:pPr>
                      <a:r>
                        <a:rPr lang="en-US" altLang="ko-KR" sz="1200" dirty="0" err="1"/>
                        <a:t>this.ox</a:t>
                      </a:r>
                      <a:r>
                        <a:rPr lang="en-US" altLang="ko-KR" sz="1200" dirty="0"/>
                        <a:t> = x;</a:t>
                      </a:r>
                    </a:p>
                    <a:p>
                      <a:pPr marL="358775" lvl="2" indent="0">
                        <a:buNone/>
                      </a:pPr>
                      <a:r>
                        <a:rPr lang="en-US" altLang="ko-KR" sz="1200" dirty="0" err="1"/>
                        <a:t>this.oy</a:t>
                      </a:r>
                      <a:r>
                        <a:rPr lang="en-US" altLang="ko-KR" sz="1200" dirty="0"/>
                        <a:t> = y;</a:t>
                      </a:r>
                    </a:p>
                    <a:p>
                      <a:pPr marL="358775" lvl="2" indent="0">
                        <a:buNone/>
                      </a:pPr>
                      <a:r>
                        <a:rPr lang="en-US" altLang="ko-KR" sz="1200" dirty="0"/>
                        <a:t>result = </a:t>
                      </a:r>
                      <a:r>
                        <a:rPr lang="en-US" altLang="ko-KR" sz="1200" dirty="0" err="1"/>
                        <a:t>this.ox</a:t>
                      </a:r>
                      <a:r>
                        <a:rPr lang="en-US" altLang="ko-KR" sz="1200" dirty="0"/>
                        <a:t> + </a:t>
                      </a:r>
                      <a:r>
                        <a:rPr lang="en-US" altLang="ko-KR" sz="1200" dirty="0" err="1"/>
                        <a:t>this.oy</a:t>
                      </a:r>
                      <a:r>
                        <a:rPr lang="en-US" altLang="ko-KR" sz="1200" dirty="0"/>
                        <a:t>;</a:t>
                      </a:r>
                    </a:p>
                    <a:p>
                      <a:pPr marL="358775" lvl="2" indent="0">
                        <a:buNone/>
                      </a:pPr>
                      <a:r>
                        <a:rPr lang="en-US" altLang="ko-KR" sz="1200" dirty="0"/>
                        <a:t>return result;</a:t>
                      </a:r>
                    </a:p>
                    <a:p>
                      <a:pPr marL="179387" lvl="1" indent="0">
                        <a:buNone/>
                      </a:pPr>
                      <a:r>
                        <a:rPr lang="en-US" altLang="ko-KR" sz="1200" b="0" dirty="0"/>
                        <a:t>}</a:t>
                      </a:r>
                      <a:endParaRPr lang="en-US" altLang="ko-KR" sz="1200" dirty="0"/>
                    </a:p>
                    <a:p>
                      <a:pPr marL="0" indent="0">
                        <a:buNone/>
                      </a:pPr>
                      <a:r>
                        <a:rPr lang="en-US" altLang="ko-KR" sz="1200" b="0" dirty="0"/>
                        <a:t>}</a:t>
                      </a:r>
                      <a:endParaRPr lang="ko-KR" altLang="en-US" sz="12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76688023"/>
                  </a:ext>
                </a:extLst>
              </a:tr>
            </a:tbl>
          </a:graphicData>
        </a:graphic>
      </p:graphicFrame>
      <p:graphicFrame>
        <p:nvGraphicFramePr>
          <p:cNvPr id="10" name="표 9"/>
          <p:cNvGraphicFramePr>
            <a:graphicFrameLocks noGrp="1"/>
          </p:cNvGraphicFramePr>
          <p:nvPr>
            <p:extLst>
              <p:ext uri="{D42A27DB-BD31-4B8C-83A1-F6EECF244321}">
                <p14:modId xmlns:p14="http://schemas.microsoft.com/office/powerpoint/2010/main" val="599360799"/>
              </p:ext>
            </p:extLst>
          </p:nvPr>
        </p:nvGraphicFramePr>
        <p:xfrm>
          <a:off x="3598477" y="1008613"/>
          <a:ext cx="5770857" cy="5318468"/>
        </p:xfrm>
        <a:graphic>
          <a:graphicData uri="http://schemas.openxmlformats.org/drawingml/2006/table">
            <a:tbl>
              <a:tblPr firstRow="1" bandRow="1">
                <a:tableStyleId>{2D5ABB26-0587-4C30-8999-92F81FD0307C}</a:tableStyleId>
              </a:tblPr>
              <a:tblGrid>
                <a:gridCol w="447189">
                  <a:extLst>
                    <a:ext uri="{9D8B030D-6E8A-4147-A177-3AD203B41FA5}">
                      <a16:colId xmlns:a16="http://schemas.microsoft.com/office/drawing/2014/main" val="229758885"/>
                    </a:ext>
                  </a:extLst>
                </a:gridCol>
                <a:gridCol w="1906291">
                  <a:extLst>
                    <a:ext uri="{9D8B030D-6E8A-4147-A177-3AD203B41FA5}">
                      <a16:colId xmlns:a16="http://schemas.microsoft.com/office/drawing/2014/main" val="2582566785"/>
                    </a:ext>
                  </a:extLst>
                </a:gridCol>
                <a:gridCol w="588936">
                  <a:extLst>
                    <a:ext uri="{9D8B030D-6E8A-4147-A177-3AD203B41FA5}">
                      <a16:colId xmlns:a16="http://schemas.microsoft.com/office/drawing/2014/main" val="4081952120"/>
                    </a:ext>
                  </a:extLst>
                </a:gridCol>
                <a:gridCol w="2828441">
                  <a:extLst>
                    <a:ext uri="{9D8B030D-6E8A-4147-A177-3AD203B41FA5}">
                      <a16:colId xmlns:a16="http://schemas.microsoft.com/office/drawing/2014/main" val="490408179"/>
                    </a:ext>
                  </a:extLst>
                </a:gridCol>
              </a:tblGrid>
              <a:tr h="1552143">
                <a:tc rowSpan="2">
                  <a:txBody>
                    <a:bodyPr/>
                    <a:lstStyle/>
                    <a:p>
                      <a:pPr algn="ctr" latinLnBrk="1">
                        <a:lnSpc>
                          <a:spcPts val="1200"/>
                        </a:lnSpc>
                      </a:pPr>
                      <a:r>
                        <a:rPr lang="en-US" altLang="ko-KR" sz="1200" dirty="0"/>
                        <a:t>Code Segment</a:t>
                      </a:r>
                      <a:endParaRPr lang="ko-KR" altLang="en-US" sz="1200" dirty="0"/>
                    </a:p>
                  </a:txBody>
                  <a:tcPr vert="vert27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lvl="1" indent="0" algn="l">
                        <a:buNone/>
                      </a:pPr>
                      <a:r>
                        <a:rPr lang="en-US" altLang="ko-KR" sz="1200" dirty="0"/>
                        <a:t>Object </a:t>
                      </a:r>
                      <a:r>
                        <a:rPr lang="en-US" altLang="ko-KR" sz="1200" dirty="0" err="1"/>
                        <a:t>object</a:t>
                      </a:r>
                      <a:r>
                        <a:rPr lang="en-US" altLang="ko-KR" sz="1200" dirty="0"/>
                        <a:t> = new Object();</a:t>
                      </a:r>
                    </a:p>
                    <a:p>
                      <a:pPr marL="0" lvl="1" indent="0" algn="l">
                        <a:buNone/>
                      </a:pPr>
                      <a:r>
                        <a:rPr lang="en-US" altLang="ko-KR" sz="1200" dirty="0"/>
                        <a:t>int result = </a:t>
                      </a:r>
                      <a:r>
                        <a:rPr lang="en-US" altLang="ko-KR" sz="1200" dirty="0" err="1"/>
                        <a:t>object.method</a:t>
                      </a:r>
                      <a:r>
                        <a:rPr lang="en-US" altLang="ko-KR" sz="1200" dirty="0"/>
                        <a:t>(3, 4);</a:t>
                      </a:r>
                    </a:p>
                    <a:p>
                      <a:pPr marL="0" lvl="1" indent="0" algn="l">
                        <a:buNone/>
                      </a:pPr>
                      <a:r>
                        <a:rPr lang="en-US" altLang="ko-KR" sz="1200" dirty="0" err="1"/>
                        <a:t>System.out.println</a:t>
                      </a:r>
                      <a:r>
                        <a:rPr lang="en-US" altLang="ko-KR" sz="1200" dirty="0"/>
                        <a:t>(result);</a:t>
                      </a:r>
                      <a:endParaRPr lang="en-US" altLang="ko-KR" sz="1200" dirty="0">
                        <a:latin typeface="Corbel" panose="020B0503020204020204" pitchFamily="34" charset="0"/>
                        <a:cs typeface="Arial" panose="020B0604020202020204" pitchFamily="34" charset="0"/>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95000"/>
                      </a:schemeClr>
                    </a:solidFill>
                  </a:tcPr>
                </a:tc>
                <a:tc gridSpan="2">
                  <a:txBody>
                    <a:bodyPr/>
                    <a:lstStyle/>
                    <a:p>
                      <a:pPr algn="l"/>
                      <a:r>
                        <a:rPr lang="en-US" altLang="ko-KR" sz="1200" dirty="0"/>
                        <a:t>Data.0 = </a:t>
                      </a:r>
                      <a:r>
                        <a:rPr lang="en-US" altLang="ko-KR" sz="1200" dirty="0" err="1"/>
                        <a:t>Heap.allocate</a:t>
                      </a:r>
                      <a:r>
                        <a:rPr lang="en-US" altLang="ko-KR" sz="1200" dirty="0"/>
                        <a:t>(</a:t>
                      </a:r>
                      <a:r>
                        <a:rPr lang="en-US" altLang="ko-KR" sz="1200" dirty="0" err="1"/>
                        <a:t>sizeof</a:t>
                      </a:r>
                      <a:r>
                        <a:rPr lang="en-US" altLang="ko-KR" sz="1200" dirty="0"/>
                        <a:t>(Object));</a:t>
                      </a:r>
                    </a:p>
                    <a:p>
                      <a:pPr algn="l"/>
                      <a:r>
                        <a:rPr lang="en-US" altLang="ko-KR" sz="1200" dirty="0" err="1"/>
                        <a:t>Stack.allocate</a:t>
                      </a:r>
                      <a:r>
                        <a:rPr lang="en-US" altLang="ko-KR" sz="1200" dirty="0"/>
                        <a:t>(</a:t>
                      </a:r>
                      <a:r>
                        <a:rPr lang="en-US" altLang="ko-KR" sz="1200" dirty="0" err="1"/>
                        <a:t>sizeof</a:t>
                      </a:r>
                      <a:r>
                        <a:rPr lang="en-US" altLang="ko-KR" sz="1200" dirty="0"/>
                        <a:t>(</a:t>
                      </a:r>
                      <a:r>
                        <a:rPr lang="en-US" altLang="ko-KR" sz="1200" dirty="0" err="1"/>
                        <a:t>ReturnValue</a:t>
                      </a:r>
                      <a:r>
                        <a:rPr lang="en-US" altLang="ko-KR" sz="1200" dirty="0"/>
                        <a:t>));</a:t>
                      </a:r>
                    </a:p>
                    <a:p>
                      <a:pPr algn="l"/>
                      <a:r>
                        <a:rPr lang="en-US" altLang="ko-KR" sz="1200" dirty="0" err="1"/>
                        <a:t>Stack.allocate</a:t>
                      </a:r>
                      <a:r>
                        <a:rPr lang="en-US" altLang="ko-KR" sz="1200" dirty="0"/>
                        <a:t>(</a:t>
                      </a:r>
                      <a:r>
                        <a:rPr lang="en-US" altLang="ko-KR" sz="1200" dirty="0" err="1"/>
                        <a:t>sizeof</a:t>
                      </a:r>
                      <a:r>
                        <a:rPr lang="en-US" altLang="ko-KR" sz="1200" dirty="0"/>
                        <a:t>(int x)); = 3</a:t>
                      </a:r>
                    </a:p>
                    <a:p>
                      <a:pPr marL="0" marR="0" indent="0" algn="l" defTabSz="913911" rtl="0" eaLnBrk="1" fontAlgn="auto" latinLnBrk="0" hangingPunct="1">
                        <a:lnSpc>
                          <a:spcPct val="100000"/>
                        </a:lnSpc>
                        <a:spcBef>
                          <a:spcPts val="0"/>
                        </a:spcBef>
                        <a:spcAft>
                          <a:spcPts val="0"/>
                        </a:spcAft>
                        <a:buClrTx/>
                        <a:buSzTx/>
                        <a:buFontTx/>
                        <a:buNone/>
                        <a:tabLst/>
                        <a:defRPr/>
                      </a:pPr>
                      <a:r>
                        <a:rPr lang="en-US" altLang="ko-KR" sz="1200" dirty="0" err="1"/>
                        <a:t>Stack.allocate</a:t>
                      </a:r>
                      <a:r>
                        <a:rPr lang="en-US" altLang="ko-KR" sz="1200" dirty="0"/>
                        <a:t>(</a:t>
                      </a:r>
                      <a:r>
                        <a:rPr lang="en-US" altLang="ko-KR" sz="1200" dirty="0" err="1"/>
                        <a:t>sizeof</a:t>
                      </a:r>
                      <a:r>
                        <a:rPr lang="en-US" altLang="ko-KR" sz="1200" dirty="0"/>
                        <a:t>(int y)); = 4</a:t>
                      </a:r>
                    </a:p>
                    <a:p>
                      <a:pPr marL="0" marR="0" indent="0" algn="l" defTabSz="913911" rtl="0" eaLnBrk="1" fontAlgn="auto" latinLnBrk="0" hangingPunct="1">
                        <a:lnSpc>
                          <a:spcPct val="100000"/>
                        </a:lnSpc>
                        <a:spcBef>
                          <a:spcPts val="0"/>
                        </a:spcBef>
                        <a:spcAft>
                          <a:spcPts val="0"/>
                        </a:spcAft>
                        <a:buClrTx/>
                        <a:buSzTx/>
                        <a:buFontTx/>
                        <a:buNone/>
                        <a:tabLst/>
                        <a:defRPr/>
                      </a:pPr>
                      <a:r>
                        <a:rPr lang="en-US" altLang="ko-KR" sz="1200" dirty="0" err="1"/>
                        <a:t>Stack.allocate</a:t>
                      </a:r>
                      <a:r>
                        <a:rPr lang="en-US" altLang="ko-KR" sz="1200" dirty="0"/>
                        <a:t>(</a:t>
                      </a:r>
                      <a:r>
                        <a:rPr lang="en-US" altLang="ko-KR" sz="1200" dirty="0" err="1"/>
                        <a:t>sizeof</a:t>
                      </a:r>
                      <a:r>
                        <a:rPr lang="en-US" altLang="ko-KR" sz="1200" dirty="0"/>
                        <a:t>(</a:t>
                      </a:r>
                      <a:r>
                        <a:rPr lang="en-US" altLang="ko-KR" sz="1200" dirty="0" err="1"/>
                        <a:t>DynamicLink</a:t>
                      </a:r>
                      <a:r>
                        <a:rPr lang="en-US" altLang="ko-KR" sz="1200" dirty="0"/>
                        <a:t>)); = Frame</a:t>
                      </a:r>
                    </a:p>
                    <a:p>
                      <a:pPr marL="0" marR="0" indent="0" algn="l" defTabSz="913911" rtl="0" eaLnBrk="1" fontAlgn="auto" latinLnBrk="0" hangingPunct="1">
                        <a:lnSpc>
                          <a:spcPct val="100000"/>
                        </a:lnSpc>
                        <a:spcBef>
                          <a:spcPts val="0"/>
                        </a:spcBef>
                        <a:spcAft>
                          <a:spcPts val="0"/>
                        </a:spcAft>
                        <a:buClrTx/>
                        <a:buSzTx/>
                        <a:buFontTx/>
                        <a:buNone/>
                        <a:tabLst/>
                        <a:defRPr/>
                      </a:pPr>
                      <a:r>
                        <a:rPr lang="en-US" altLang="ko-KR" sz="1200" dirty="0" err="1"/>
                        <a:t>Stack.allocate</a:t>
                      </a:r>
                      <a:r>
                        <a:rPr lang="en-US" altLang="ko-KR" sz="1200" dirty="0"/>
                        <a:t>(</a:t>
                      </a:r>
                      <a:r>
                        <a:rPr lang="en-US" altLang="ko-KR" sz="1200" dirty="0" err="1"/>
                        <a:t>sizeof</a:t>
                      </a:r>
                      <a:r>
                        <a:rPr lang="en-US" altLang="ko-KR" sz="1200" dirty="0"/>
                        <a:t>(</a:t>
                      </a:r>
                      <a:r>
                        <a:rPr lang="en-US" altLang="ko-KR" sz="1200" dirty="0" err="1"/>
                        <a:t>AccessLink</a:t>
                      </a:r>
                      <a:r>
                        <a:rPr lang="en-US" altLang="ko-KR" sz="1200" dirty="0"/>
                        <a:t>));</a:t>
                      </a:r>
                    </a:p>
                    <a:p>
                      <a:pPr marL="0" marR="0" indent="0" algn="l" defTabSz="913911" rtl="0" eaLnBrk="1" fontAlgn="auto" latinLnBrk="0" hangingPunct="1">
                        <a:lnSpc>
                          <a:spcPct val="100000"/>
                        </a:lnSpc>
                        <a:spcBef>
                          <a:spcPts val="0"/>
                        </a:spcBef>
                        <a:spcAft>
                          <a:spcPts val="0"/>
                        </a:spcAft>
                        <a:buClrTx/>
                        <a:buSzTx/>
                        <a:buFontTx/>
                        <a:buNone/>
                        <a:tabLst/>
                        <a:defRPr/>
                      </a:pPr>
                      <a:r>
                        <a:rPr lang="en-US" altLang="ko-KR" sz="1200" dirty="0" err="1"/>
                        <a:t>Stack.allocate</a:t>
                      </a:r>
                      <a:r>
                        <a:rPr lang="en-US" altLang="ko-KR" sz="1200" dirty="0"/>
                        <a:t>(</a:t>
                      </a:r>
                      <a:r>
                        <a:rPr lang="en-US" altLang="ko-KR" sz="1200" dirty="0" err="1"/>
                        <a:t>sizeof</a:t>
                      </a:r>
                      <a:r>
                        <a:rPr lang="en-US" altLang="ko-KR" sz="1200" dirty="0"/>
                        <a:t>(</a:t>
                      </a:r>
                      <a:r>
                        <a:rPr lang="en-US" altLang="ko-KR" sz="1200" dirty="0" err="1"/>
                        <a:t>ReturnAddress</a:t>
                      </a:r>
                      <a:r>
                        <a:rPr lang="en-US" altLang="ko-KR" sz="1200" dirty="0"/>
                        <a:t>)); = PC + 1</a:t>
                      </a:r>
                    </a:p>
                    <a:p>
                      <a:pPr algn="l"/>
                      <a:r>
                        <a:rPr lang="en-US" altLang="ko-KR" sz="1200" dirty="0"/>
                        <a:t>Data.4 = </a:t>
                      </a:r>
                      <a:r>
                        <a:rPr lang="en-US" altLang="ko-KR" sz="1200" dirty="0" err="1"/>
                        <a:t>Stack.Frame.ReturnValue</a:t>
                      </a:r>
                      <a:r>
                        <a:rPr lang="en-US" altLang="ko-KR" sz="1200" dirty="0"/>
                        <a:t>;</a:t>
                      </a:r>
                      <a:endParaRPr lang="ko-KR" altLang="en-US" sz="12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pPr latinLnBrk="1"/>
                      <a:endParaRPr lang="ko-KR" altLang="en-US"/>
                    </a:p>
                  </a:txBody>
                  <a:tcPr/>
                </a:tc>
                <a:extLst>
                  <a:ext uri="{0D108BD9-81ED-4DB2-BD59-A6C34878D82A}">
                    <a16:rowId xmlns:a16="http://schemas.microsoft.com/office/drawing/2014/main" val="3054695215"/>
                  </a:ext>
                </a:extLst>
              </a:tr>
              <a:tr h="999685">
                <a:tc vMerge="1">
                  <a:txBody>
                    <a:bodyPr/>
                    <a:lstStyle/>
                    <a:p>
                      <a:pPr latinLnBrk="1"/>
                      <a:endParaRPr lang="ko-KR" altLang="en-US"/>
                    </a:p>
                  </a:txBody>
                  <a:tcPr/>
                </a:tc>
                <a:tc>
                  <a:txBody>
                    <a:bodyPr/>
                    <a:lstStyle/>
                    <a:p>
                      <a:pPr marL="0" lvl="2" indent="0">
                        <a:buNone/>
                      </a:pPr>
                      <a:r>
                        <a:rPr lang="en-US" altLang="ko-KR" sz="1200" dirty="0" err="1"/>
                        <a:t>this.ox</a:t>
                      </a:r>
                      <a:r>
                        <a:rPr lang="en-US" altLang="ko-KR" sz="1200" dirty="0"/>
                        <a:t> = x;</a:t>
                      </a:r>
                    </a:p>
                    <a:p>
                      <a:pPr marL="0" lvl="2" indent="0">
                        <a:buNone/>
                      </a:pPr>
                      <a:r>
                        <a:rPr lang="en-US" altLang="ko-KR" sz="1200" dirty="0" err="1"/>
                        <a:t>this.oy</a:t>
                      </a:r>
                      <a:r>
                        <a:rPr lang="en-US" altLang="ko-KR" sz="1200" dirty="0"/>
                        <a:t> = y;</a:t>
                      </a:r>
                    </a:p>
                    <a:p>
                      <a:pPr marL="0" lvl="2" indent="0">
                        <a:buNone/>
                      </a:pPr>
                      <a:r>
                        <a:rPr lang="en-US" altLang="ko-KR" sz="1200" dirty="0"/>
                        <a:t>result = </a:t>
                      </a:r>
                      <a:r>
                        <a:rPr lang="en-US" altLang="ko-KR" sz="1200" dirty="0" err="1"/>
                        <a:t>this.ox</a:t>
                      </a:r>
                      <a:r>
                        <a:rPr lang="en-US" altLang="ko-KR" sz="1200" dirty="0"/>
                        <a:t> + </a:t>
                      </a:r>
                      <a:r>
                        <a:rPr lang="en-US" altLang="ko-KR" sz="1200" dirty="0" err="1"/>
                        <a:t>this.oy</a:t>
                      </a:r>
                      <a:r>
                        <a:rPr lang="en-US" altLang="ko-KR" sz="1200" dirty="0"/>
                        <a:t>;</a:t>
                      </a:r>
                    </a:p>
                    <a:p>
                      <a:pPr marL="0" lvl="2" indent="0">
                        <a:buNone/>
                      </a:pPr>
                      <a:r>
                        <a:rPr lang="en-US" altLang="ko-KR" sz="1200" dirty="0"/>
                        <a:t>return result;</a:t>
                      </a:r>
                      <a:endParaRPr lang="en-US" altLang="ko-KR" sz="1200" dirty="0">
                        <a:latin typeface="Corbel" panose="020B0503020204020204" pitchFamily="34" charset="0"/>
                        <a:cs typeface="Arial" panose="020B0604020202020204" pitchFamily="34" charset="0"/>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95000"/>
                      </a:schemeClr>
                    </a:solidFill>
                  </a:tcPr>
                </a:tc>
                <a:tc gridSpan="2">
                  <a:txBody>
                    <a:bodyPr/>
                    <a:lstStyle/>
                    <a:p>
                      <a:pPr marL="0" marR="0" indent="0" algn="l" defTabSz="913911" rtl="0" eaLnBrk="1" fontAlgn="auto" latinLnBrk="0" hangingPunct="1">
                        <a:lnSpc>
                          <a:spcPct val="100000"/>
                        </a:lnSpc>
                        <a:spcBef>
                          <a:spcPts val="0"/>
                        </a:spcBef>
                        <a:spcAft>
                          <a:spcPts val="0"/>
                        </a:spcAft>
                        <a:buClrTx/>
                        <a:buSzTx/>
                        <a:buFontTx/>
                        <a:buNone/>
                        <a:tabLst/>
                        <a:defRPr/>
                      </a:pPr>
                      <a:r>
                        <a:rPr lang="en-US" altLang="ko-KR" sz="1200" dirty="0" err="1"/>
                        <a:t>Stack.allocate</a:t>
                      </a:r>
                      <a:r>
                        <a:rPr lang="en-US" altLang="ko-KR" sz="1200" dirty="0"/>
                        <a:t>(</a:t>
                      </a:r>
                      <a:r>
                        <a:rPr lang="en-US" altLang="ko-KR" sz="1200" dirty="0" err="1"/>
                        <a:t>sizeof</a:t>
                      </a:r>
                      <a:r>
                        <a:rPr lang="en-US" altLang="ko-KR" sz="1200" dirty="0"/>
                        <a:t>(int result));</a:t>
                      </a:r>
                    </a:p>
                    <a:p>
                      <a:pPr algn="l"/>
                      <a:endParaRPr lang="ko-KR" altLang="en-US" sz="12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pPr latinLnBrk="1"/>
                      <a:endParaRPr lang="ko-KR" altLang="en-US"/>
                    </a:p>
                  </a:txBody>
                  <a:tcPr/>
                </a:tc>
                <a:extLst>
                  <a:ext uri="{0D108BD9-81ED-4DB2-BD59-A6C34878D82A}">
                    <a16:rowId xmlns:a16="http://schemas.microsoft.com/office/drawing/2014/main" val="3994596619"/>
                  </a:ext>
                </a:extLst>
              </a:tr>
              <a:tr h="704948">
                <a:tc>
                  <a:txBody>
                    <a:bodyPr/>
                    <a:lstStyle/>
                    <a:p>
                      <a:pPr algn="ctr" latinLnBrk="1">
                        <a:lnSpc>
                          <a:spcPts val="1200"/>
                        </a:lnSpc>
                      </a:pPr>
                      <a:r>
                        <a:rPr lang="en-US" altLang="ko-KR" sz="1200" dirty="0"/>
                        <a:t>Data </a:t>
                      </a:r>
                    </a:p>
                    <a:p>
                      <a:pPr algn="ctr" latinLnBrk="1">
                        <a:lnSpc>
                          <a:spcPts val="1200"/>
                        </a:lnSpc>
                      </a:pPr>
                      <a:r>
                        <a:rPr lang="en-US" altLang="ko-KR" sz="1200" dirty="0"/>
                        <a:t>Segment</a:t>
                      </a:r>
                      <a:endParaRPr lang="ko-KR" altLang="en-US" sz="1200" dirty="0"/>
                    </a:p>
                  </a:txBody>
                  <a:tcPr vert="vert27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l" latinLnBrk="1"/>
                      <a:r>
                        <a:rPr lang="en-US" altLang="ko-KR" sz="1200" dirty="0"/>
                        <a:t>Object </a:t>
                      </a:r>
                      <a:r>
                        <a:rPr lang="en-US" altLang="ko-KR" sz="1200" dirty="0" err="1"/>
                        <a:t>object</a:t>
                      </a:r>
                      <a:r>
                        <a:rPr lang="en-US" altLang="ko-KR" sz="1200" dirty="0"/>
                        <a:t> ;</a:t>
                      </a:r>
                    </a:p>
                    <a:p>
                      <a:pPr algn="l" latinLnBrk="1"/>
                      <a:r>
                        <a:rPr lang="en-US" altLang="ko-KR" sz="1200" dirty="0"/>
                        <a:t>int result ;</a:t>
                      </a:r>
                      <a:endParaRPr lang="ko-KR" altLang="en-US" sz="12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altLang="ko-KR" sz="1200" dirty="0"/>
                        <a:t>0</a:t>
                      </a:r>
                    </a:p>
                    <a:p>
                      <a:pPr algn="ctr"/>
                      <a:r>
                        <a:rPr lang="en-US" altLang="ko-KR" sz="1200" dirty="0"/>
                        <a:t>4</a:t>
                      </a:r>
                      <a:endParaRPr lang="ko-KR" altLang="en-US" sz="12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l"/>
                      <a:endParaRPr lang="ko-KR" altLang="en-US" sz="1200" dirty="0">
                        <a:solidFill>
                          <a:sysClr val="windowText" lastClr="000000"/>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29015037"/>
                  </a:ext>
                </a:extLst>
              </a:tr>
              <a:tr h="1254053">
                <a:tc>
                  <a:txBody>
                    <a:bodyPr/>
                    <a:lstStyle/>
                    <a:p>
                      <a:pPr algn="ctr" latinLnBrk="1">
                        <a:lnSpc>
                          <a:spcPts val="1200"/>
                        </a:lnSpc>
                      </a:pPr>
                      <a:r>
                        <a:rPr lang="en-US" altLang="ko-KR" sz="1200" dirty="0"/>
                        <a:t>Stack Segment</a:t>
                      </a:r>
                      <a:endParaRPr lang="ko-KR" altLang="en-US" sz="1200" dirty="0"/>
                    </a:p>
                  </a:txBody>
                  <a:tcPr vert="vert27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l" latinLnBrk="1"/>
                      <a:r>
                        <a:rPr lang="en-US" altLang="ko-KR" sz="1200" dirty="0" err="1"/>
                        <a:t>ReturnValue</a:t>
                      </a:r>
                      <a:endParaRPr lang="en-US" altLang="ko-KR" sz="1200" dirty="0"/>
                    </a:p>
                    <a:p>
                      <a:pPr algn="l" latinLnBrk="1"/>
                      <a:r>
                        <a:rPr lang="en-US" altLang="ko-KR" sz="1200" dirty="0"/>
                        <a:t>Int x</a:t>
                      </a:r>
                    </a:p>
                    <a:p>
                      <a:pPr algn="l" latinLnBrk="1"/>
                      <a:r>
                        <a:rPr lang="en-US" altLang="ko-KR" sz="1200" dirty="0"/>
                        <a:t>Int</a:t>
                      </a:r>
                      <a:r>
                        <a:rPr lang="en-US" altLang="ko-KR" sz="1200" baseline="0" dirty="0"/>
                        <a:t> y</a:t>
                      </a:r>
                    </a:p>
                    <a:p>
                      <a:pPr algn="l" latinLnBrk="1"/>
                      <a:r>
                        <a:rPr lang="en-US" altLang="ko-KR" sz="1200" baseline="0" dirty="0" err="1"/>
                        <a:t>DynamicLink</a:t>
                      </a:r>
                      <a:endParaRPr lang="en-US" altLang="ko-KR" sz="1200" baseline="0" dirty="0"/>
                    </a:p>
                    <a:p>
                      <a:pPr algn="l" latinLnBrk="1"/>
                      <a:r>
                        <a:rPr lang="en-US" altLang="ko-KR" sz="1200" baseline="0" dirty="0" err="1"/>
                        <a:t>AccessLink</a:t>
                      </a:r>
                      <a:endParaRPr lang="en-US" altLang="ko-KR" sz="1200" baseline="0" dirty="0"/>
                    </a:p>
                    <a:p>
                      <a:pPr algn="l" latinLnBrk="1"/>
                      <a:r>
                        <a:rPr lang="en-US" altLang="ko-KR" sz="1200" baseline="0" dirty="0" err="1"/>
                        <a:t>ReturnAddress</a:t>
                      </a:r>
                      <a:endParaRPr lang="en-US" altLang="ko-KR" sz="1200" baseline="0" dirty="0"/>
                    </a:p>
                    <a:p>
                      <a:pPr algn="l" latinLnBrk="1"/>
                      <a:r>
                        <a:rPr lang="en-US" altLang="ko-KR" sz="1200" baseline="0" dirty="0"/>
                        <a:t>Int result</a:t>
                      </a:r>
                      <a:endParaRPr lang="ko-KR" altLang="en-US" sz="12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altLang="ko-KR" sz="1200" dirty="0"/>
                        <a:t>0</a:t>
                      </a:r>
                    </a:p>
                    <a:p>
                      <a:pPr algn="ctr"/>
                      <a:r>
                        <a:rPr lang="en-US" altLang="ko-KR" sz="1200" dirty="0"/>
                        <a:t>4</a:t>
                      </a:r>
                    </a:p>
                    <a:p>
                      <a:pPr algn="ctr"/>
                      <a:r>
                        <a:rPr lang="en-US" altLang="ko-KR" sz="1200" dirty="0"/>
                        <a:t>8</a:t>
                      </a:r>
                    </a:p>
                    <a:p>
                      <a:pPr algn="ctr"/>
                      <a:r>
                        <a:rPr lang="en-US" altLang="ko-KR" sz="1200" dirty="0"/>
                        <a:t>12</a:t>
                      </a:r>
                    </a:p>
                    <a:p>
                      <a:pPr algn="ctr"/>
                      <a:r>
                        <a:rPr lang="en-US" altLang="ko-KR" sz="1200" dirty="0"/>
                        <a:t>16</a:t>
                      </a:r>
                    </a:p>
                    <a:p>
                      <a:pPr algn="ctr"/>
                      <a:r>
                        <a:rPr lang="en-US" altLang="ko-KR" sz="1200" dirty="0"/>
                        <a:t>20</a:t>
                      </a:r>
                    </a:p>
                    <a:p>
                      <a:pPr algn="ctr"/>
                      <a:r>
                        <a:rPr lang="en-US" altLang="ko-KR" sz="1200" dirty="0"/>
                        <a:t>24</a:t>
                      </a:r>
                      <a:endParaRPr lang="ko-KR" altLang="en-US" sz="12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l"/>
                      <a:endParaRPr lang="ko-KR" altLang="en-US" sz="1200" dirty="0">
                        <a:solidFill>
                          <a:sysClr val="windowText" lastClr="000000"/>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0102741"/>
                  </a:ext>
                </a:extLst>
              </a:tr>
              <a:tr h="687755">
                <a:tc>
                  <a:txBody>
                    <a:bodyPr/>
                    <a:lstStyle/>
                    <a:p>
                      <a:pPr algn="ctr" latinLnBrk="1">
                        <a:lnSpc>
                          <a:spcPts val="1200"/>
                        </a:lnSpc>
                      </a:pPr>
                      <a:r>
                        <a:rPr lang="en-US" altLang="ko-KR" sz="1200" dirty="0"/>
                        <a:t>Heap</a:t>
                      </a:r>
                      <a:r>
                        <a:rPr lang="en-US" altLang="ko-KR" sz="1200" baseline="0" dirty="0"/>
                        <a:t> Segment</a:t>
                      </a:r>
                      <a:endParaRPr lang="ko-KR" altLang="en-US" sz="1200" dirty="0"/>
                    </a:p>
                  </a:txBody>
                  <a:tcPr vert="vert27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lvl="1" indent="0">
                        <a:buNone/>
                      </a:pPr>
                      <a:r>
                        <a:rPr lang="en-US" altLang="ko-KR" sz="1200" dirty="0"/>
                        <a:t>private int ox;</a:t>
                      </a:r>
                    </a:p>
                    <a:p>
                      <a:pPr marL="0" lvl="1" indent="0">
                        <a:buNone/>
                      </a:pPr>
                      <a:r>
                        <a:rPr lang="en-US" altLang="ko-KR" sz="1200" dirty="0"/>
                        <a:t>private int oy;</a:t>
                      </a:r>
                      <a:endParaRPr lang="en-US" altLang="ko-KR" sz="1200" b="0" dirty="0">
                        <a:latin typeface="Corbel" panose="020B0503020204020204" pitchFamily="34" charset="0"/>
                        <a:cs typeface="Arial" panose="020B0604020202020204" pitchFamily="34" charset="0"/>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altLang="ko-KR" sz="1200" dirty="0"/>
                        <a:t>0</a:t>
                      </a:r>
                    </a:p>
                    <a:p>
                      <a:pPr algn="ctr"/>
                      <a:r>
                        <a:rPr lang="en-US" altLang="ko-KR" sz="1200" dirty="0"/>
                        <a:t>4</a:t>
                      </a:r>
                      <a:endParaRPr lang="ko-KR" altLang="en-US" sz="12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l"/>
                      <a:endParaRPr lang="ko-KR" altLang="en-US" sz="1200" dirty="0">
                        <a:solidFill>
                          <a:sysClr val="windowText" lastClr="000000"/>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20256404"/>
                  </a:ext>
                </a:extLst>
              </a:tr>
            </a:tbl>
          </a:graphicData>
        </a:graphic>
      </p:graphicFrame>
      <p:sp>
        <p:nvSpPr>
          <p:cNvPr id="4" name="슬라이드 번호 개체 틀 3"/>
          <p:cNvSpPr>
            <a:spLocks noGrp="1"/>
          </p:cNvSpPr>
          <p:nvPr>
            <p:ph type="sldNum" sz="quarter" idx="11"/>
          </p:nvPr>
        </p:nvSpPr>
        <p:spPr/>
        <p:txBody>
          <a:bodyPr/>
          <a:lstStyle/>
          <a:p>
            <a:fld id="{77513DED-9F41-6D4C-AADB-00EAAC4B4386}" type="slidenum">
              <a:rPr lang="sk-SK" smtClean="0"/>
              <a:pPr/>
              <a:t>7</a:t>
            </a:fld>
            <a:endParaRPr lang="sk-SK" dirty="0"/>
          </a:p>
        </p:txBody>
      </p:sp>
    </p:spTree>
    <p:extLst>
      <p:ext uri="{BB962C8B-B14F-4D97-AF65-F5344CB8AC3E}">
        <p14:creationId xmlns:p14="http://schemas.microsoft.com/office/powerpoint/2010/main" val="2920478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직사각형 34"/>
          <p:cNvSpPr/>
          <p:nvPr/>
        </p:nvSpPr>
        <p:spPr>
          <a:xfrm>
            <a:off x="7378779" y="1803238"/>
            <a:ext cx="1353312" cy="3713711"/>
          </a:xfrm>
          <a:prstGeom prst="rect">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t">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Memory</a:t>
            </a:r>
            <a:endParaRPr lang="ko-KR" altLang="en-US" sz="1200" dirty="0">
              <a:solidFill>
                <a:srgbClr val="231F20"/>
              </a:solidFill>
              <a:latin typeface="Corbel" panose="020B0503020204020204" pitchFamily="34" charset="0"/>
            </a:endParaRPr>
          </a:p>
        </p:txBody>
      </p:sp>
      <p:sp>
        <p:nvSpPr>
          <p:cNvPr id="6" name="제목 5"/>
          <p:cNvSpPr>
            <a:spLocks noGrp="1"/>
          </p:cNvSpPr>
          <p:nvPr>
            <p:ph type="title"/>
          </p:nvPr>
        </p:nvSpPr>
        <p:spPr/>
        <p:txBody>
          <a:bodyPr/>
          <a:lstStyle/>
          <a:p>
            <a:r>
              <a:rPr lang="en-US" altLang="ko-KR" dirty="0"/>
              <a:t>Process View</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8</a:t>
            </a:fld>
            <a:endParaRPr lang="sk-SK" dirty="0"/>
          </a:p>
        </p:txBody>
      </p:sp>
      <p:sp>
        <p:nvSpPr>
          <p:cNvPr id="7" name="텍스트 개체 틀 6"/>
          <p:cNvSpPr>
            <a:spLocks noGrp="1"/>
          </p:cNvSpPr>
          <p:nvPr>
            <p:ph type="body" sz="quarter" idx="12"/>
          </p:nvPr>
        </p:nvSpPr>
        <p:spPr/>
        <p:txBody>
          <a:bodyPr/>
          <a:lstStyle/>
          <a:p>
            <a:r>
              <a:rPr lang="en-US" altLang="ko-KR" dirty="0"/>
              <a:t>Memory Management</a:t>
            </a:r>
            <a:endParaRPr lang="ko-KR" altLang="en-US" dirty="0"/>
          </a:p>
        </p:txBody>
      </p:sp>
      <p:sp>
        <p:nvSpPr>
          <p:cNvPr id="8" name="내용 개체 틀 7"/>
          <p:cNvSpPr>
            <a:spLocks noGrp="1"/>
          </p:cNvSpPr>
          <p:nvPr>
            <p:ph sz="quarter" idx="13"/>
          </p:nvPr>
        </p:nvSpPr>
        <p:spPr>
          <a:xfrm>
            <a:off x="681298" y="1663912"/>
            <a:ext cx="2768515" cy="4157910"/>
          </a:xfrm>
        </p:spPr>
        <p:txBody>
          <a:bodyPr/>
          <a:lstStyle/>
          <a:p>
            <a:pPr marL="0" indent="0">
              <a:buNone/>
            </a:pPr>
            <a:r>
              <a:rPr lang="en-US" altLang="ko-KR" sz="1400" b="0" dirty="0">
                <a:latin typeface="Corbel" panose="020B0503020204020204" pitchFamily="34" charset="0"/>
                <a:cs typeface="Arial" panose="020B0604020202020204" pitchFamily="34" charset="0"/>
              </a:rPr>
              <a:t>Int main() {</a:t>
            </a:r>
          </a:p>
          <a:p>
            <a:pPr marL="179387" lvl="1" indent="0">
              <a:buNone/>
            </a:pPr>
            <a:r>
              <a:rPr lang="en-US" altLang="ko-KR" dirty="0">
                <a:latin typeface="Corbel" panose="020B0503020204020204" pitchFamily="34" charset="0"/>
                <a:cs typeface="Arial" panose="020B0604020202020204" pitchFamily="34" charset="0"/>
              </a:rPr>
              <a:t>Object </a:t>
            </a:r>
            <a:r>
              <a:rPr lang="en-US" altLang="ko-KR" dirty="0" err="1">
                <a:latin typeface="Corbel" panose="020B0503020204020204" pitchFamily="34" charset="0"/>
                <a:cs typeface="Arial" panose="020B0604020202020204" pitchFamily="34" charset="0"/>
              </a:rPr>
              <a:t>object</a:t>
            </a:r>
            <a:r>
              <a:rPr lang="en-US" altLang="ko-KR" dirty="0">
                <a:latin typeface="Corbel" panose="020B0503020204020204" pitchFamily="34" charset="0"/>
                <a:cs typeface="Arial" panose="020B0604020202020204" pitchFamily="34" charset="0"/>
              </a:rPr>
              <a:t> = new Object();</a:t>
            </a:r>
          </a:p>
          <a:p>
            <a:pPr marL="179387" lvl="1" indent="0">
              <a:buNone/>
            </a:pPr>
            <a:r>
              <a:rPr lang="en-US" altLang="ko-KR" dirty="0">
                <a:latin typeface="Corbel" panose="020B0503020204020204" pitchFamily="34" charset="0"/>
                <a:cs typeface="Arial" panose="020B0604020202020204" pitchFamily="34" charset="0"/>
              </a:rPr>
              <a:t>int result = </a:t>
            </a:r>
            <a:r>
              <a:rPr lang="en-US" altLang="ko-KR" dirty="0" err="1">
                <a:latin typeface="Corbel" panose="020B0503020204020204" pitchFamily="34" charset="0"/>
                <a:cs typeface="Arial" panose="020B0604020202020204" pitchFamily="34" charset="0"/>
              </a:rPr>
              <a:t>object.method</a:t>
            </a:r>
            <a:r>
              <a:rPr lang="en-US" altLang="ko-KR" dirty="0">
                <a:latin typeface="Corbel" panose="020B0503020204020204" pitchFamily="34" charset="0"/>
                <a:cs typeface="Arial" panose="020B0604020202020204" pitchFamily="34" charset="0"/>
              </a:rPr>
              <a:t>(3, 4);</a:t>
            </a:r>
          </a:p>
          <a:p>
            <a:pPr marL="179387" lvl="1" indent="0">
              <a:buNone/>
            </a:pPr>
            <a:r>
              <a:rPr lang="en-US" altLang="ko-KR" dirty="0" err="1">
                <a:latin typeface="Corbel" panose="020B0503020204020204" pitchFamily="34" charset="0"/>
                <a:cs typeface="Arial" panose="020B0604020202020204" pitchFamily="34" charset="0"/>
              </a:rPr>
              <a:t>System.out.println</a:t>
            </a:r>
            <a:r>
              <a:rPr lang="en-US" altLang="ko-KR" dirty="0">
                <a:latin typeface="Corbel" panose="020B0503020204020204" pitchFamily="34" charset="0"/>
                <a:cs typeface="Arial" panose="020B0604020202020204" pitchFamily="34" charset="0"/>
              </a:rPr>
              <a:t>(result);</a:t>
            </a:r>
          </a:p>
          <a:p>
            <a:pPr marL="0" indent="0">
              <a:buNone/>
            </a:pPr>
            <a:r>
              <a:rPr lang="en-US" altLang="ko-KR" sz="1400" b="0" dirty="0">
                <a:latin typeface="Corbel" panose="020B0503020204020204" pitchFamily="34" charset="0"/>
                <a:cs typeface="Arial" panose="020B0604020202020204" pitchFamily="34" charset="0"/>
              </a:rPr>
              <a:t>}</a:t>
            </a:r>
          </a:p>
          <a:p>
            <a:pPr marL="0" indent="0">
              <a:buNone/>
            </a:pPr>
            <a:r>
              <a:rPr lang="en-US" altLang="ko-KR" sz="1400" b="0" dirty="0">
                <a:latin typeface="Corbel" panose="020B0503020204020204" pitchFamily="34" charset="0"/>
                <a:cs typeface="Arial" panose="020B0604020202020204" pitchFamily="34" charset="0"/>
              </a:rPr>
              <a:t>class Object {</a:t>
            </a:r>
          </a:p>
          <a:p>
            <a:pPr marL="179387" lvl="1" indent="0">
              <a:buNone/>
            </a:pPr>
            <a:r>
              <a:rPr lang="en-US" altLang="ko-KR" dirty="0">
                <a:latin typeface="Corbel" panose="020B0503020204020204" pitchFamily="34" charset="0"/>
                <a:cs typeface="Arial" panose="020B0604020202020204" pitchFamily="34" charset="0"/>
              </a:rPr>
              <a:t>private int ox;</a:t>
            </a:r>
          </a:p>
          <a:p>
            <a:pPr marL="179387" lvl="1" indent="0">
              <a:buNone/>
            </a:pPr>
            <a:r>
              <a:rPr lang="en-US" altLang="ko-KR" dirty="0">
                <a:latin typeface="Corbel" panose="020B0503020204020204" pitchFamily="34" charset="0"/>
                <a:cs typeface="Arial" panose="020B0604020202020204" pitchFamily="34" charset="0"/>
              </a:rPr>
              <a:t>private int oy;</a:t>
            </a:r>
            <a:endParaRPr lang="en-US" altLang="ko-KR" sz="1400" b="0" dirty="0">
              <a:latin typeface="Corbel" panose="020B0503020204020204" pitchFamily="34" charset="0"/>
              <a:cs typeface="Arial" panose="020B0604020202020204" pitchFamily="34" charset="0"/>
            </a:endParaRPr>
          </a:p>
          <a:p>
            <a:pPr marL="179387" lvl="1" indent="0">
              <a:buNone/>
            </a:pPr>
            <a:r>
              <a:rPr lang="en-US" altLang="ko-KR" dirty="0">
                <a:latin typeface="Corbel" panose="020B0503020204020204" pitchFamily="34" charset="0"/>
                <a:cs typeface="Arial" panose="020B0604020202020204" pitchFamily="34" charset="0"/>
              </a:rPr>
              <a:t>public int method(int  x, int y) {</a:t>
            </a:r>
          </a:p>
          <a:p>
            <a:pPr marL="358775" lvl="2" indent="0">
              <a:buNone/>
            </a:pPr>
            <a:r>
              <a:rPr lang="en-US" altLang="ko-KR" dirty="0">
                <a:latin typeface="Corbel" panose="020B0503020204020204" pitchFamily="34" charset="0"/>
                <a:cs typeface="Arial" panose="020B0604020202020204" pitchFamily="34" charset="0"/>
              </a:rPr>
              <a:t>int result;</a:t>
            </a:r>
          </a:p>
          <a:p>
            <a:pPr marL="358775" lvl="2" indent="0">
              <a:buNone/>
            </a:pPr>
            <a:r>
              <a:rPr lang="en-US" altLang="ko-KR" dirty="0" err="1">
                <a:latin typeface="Corbel" panose="020B0503020204020204" pitchFamily="34" charset="0"/>
                <a:cs typeface="Arial" panose="020B0604020202020204" pitchFamily="34" charset="0"/>
              </a:rPr>
              <a:t>this.ox</a:t>
            </a:r>
            <a:r>
              <a:rPr lang="en-US" altLang="ko-KR" dirty="0">
                <a:latin typeface="Corbel" panose="020B0503020204020204" pitchFamily="34" charset="0"/>
                <a:cs typeface="Arial" panose="020B0604020202020204" pitchFamily="34" charset="0"/>
              </a:rPr>
              <a:t> = x;</a:t>
            </a:r>
          </a:p>
          <a:p>
            <a:pPr marL="358775" lvl="2" indent="0">
              <a:buNone/>
            </a:pPr>
            <a:r>
              <a:rPr lang="en-US" altLang="ko-KR" dirty="0" err="1">
                <a:latin typeface="Corbel" panose="020B0503020204020204" pitchFamily="34" charset="0"/>
                <a:cs typeface="Arial" panose="020B0604020202020204" pitchFamily="34" charset="0"/>
              </a:rPr>
              <a:t>this.oy</a:t>
            </a:r>
            <a:r>
              <a:rPr lang="en-US" altLang="ko-KR" dirty="0">
                <a:latin typeface="Corbel" panose="020B0503020204020204" pitchFamily="34" charset="0"/>
                <a:cs typeface="Arial" panose="020B0604020202020204" pitchFamily="34" charset="0"/>
              </a:rPr>
              <a:t> = y;</a:t>
            </a:r>
          </a:p>
          <a:p>
            <a:pPr marL="358775" lvl="2" indent="0">
              <a:buNone/>
            </a:pPr>
            <a:r>
              <a:rPr lang="en-US" altLang="ko-KR" dirty="0">
                <a:latin typeface="Corbel" panose="020B0503020204020204" pitchFamily="34" charset="0"/>
                <a:cs typeface="Arial" panose="020B0604020202020204" pitchFamily="34" charset="0"/>
              </a:rPr>
              <a:t>result = </a:t>
            </a:r>
            <a:r>
              <a:rPr lang="en-US" altLang="ko-KR" dirty="0" err="1">
                <a:latin typeface="Corbel" panose="020B0503020204020204" pitchFamily="34" charset="0"/>
                <a:cs typeface="Arial" panose="020B0604020202020204" pitchFamily="34" charset="0"/>
              </a:rPr>
              <a:t>this.ox</a:t>
            </a:r>
            <a:r>
              <a:rPr lang="en-US" altLang="ko-KR" dirty="0">
                <a:latin typeface="Corbel" panose="020B0503020204020204" pitchFamily="34" charset="0"/>
                <a:cs typeface="Arial" panose="020B0604020202020204" pitchFamily="34" charset="0"/>
              </a:rPr>
              <a:t> + </a:t>
            </a:r>
            <a:r>
              <a:rPr lang="en-US" altLang="ko-KR" dirty="0" err="1">
                <a:latin typeface="Corbel" panose="020B0503020204020204" pitchFamily="34" charset="0"/>
                <a:cs typeface="Arial" panose="020B0604020202020204" pitchFamily="34" charset="0"/>
              </a:rPr>
              <a:t>this.oy</a:t>
            </a:r>
            <a:r>
              <a:rPr lang="en-US" altLang="ko-KR" dirty="0">
                <a:latin typeface="Corbel" panose="020B0503020204020204" pitchFamily="34" charset="0"/>
                <a:cs typeface="Arial" panose="020B0604020202020204" pitchFamily="34" charset="0"/>
              </a:rPr>
              <a:t>;</a:t>
            </a:r>
          </a:p>
          <a:p>
            <a:pPr marL="358775" lvl="2" indent="0">
              <a:buNone/>
            </a:pPr>
            <a:r>
              <a:rPr lang="en-US" altLang="ko-KR" dirty="0">
                <a:latin typeface="Corbel" panose="020B0503020204020204" pitchFamily="34" charset="0"/>
                <a:cs typeface="Arial" panose="020B0604020202020204" pitchFamily="34" charset="0"/>
              </a:rPr>
              <a:t>return result;</a:t>
            </a:r>
          </a:p>
          <a:p>
            <a:pPr marL="179387" lvl="1" indent="0">
              <a:buNone/>
            </a:pPr>
            <a:r>
              <a:rPr lang="en-US" altLang="ko-KR" b="0" dirty="0">
                <a:latin typeface="Corbel" panose="020B0503020204020204" pitchFamily="34" charset="0"/>
                <a:cs typeface="Arial" panose="020B0604020202020204" pitchFamily="34" charset="0"/>
              </a:rPr>
              <a:t>}</a:t>
            </a:r>
            <a:endParaRPr lang="en-US" altLang="ko-KR" dirty="0">
              <a:latin typeface="Corbel" panose="020B0503020204020204" pitchFamily="34" charset="0"/>
              <a:cs typeface="Arial" panose="020B0604020202020204" pitchFamily="34" charset="0"/>
            </a:endParaRPr>
          </a:p>
          <a:p>
            <a:pPr marL="0" indent="0">
              <a:buNone/>
            </a:pPr>
            <a:r>
              <a:rPr lang="en-US" altLang="ko-KR" sz="1400" b="0" dirty="0">
                <a:latin typeface="Corbel" panose="020B0503020204020204" pitchFamily="34" charset="0"/>
                <a:cs typeface="Arial" panose="020B0604020202020204" pitchFamily="34" charset="0"/>
              </a:rPr>
              <a:t>}	</a:t>
            </a:r>
          </a:p>
        </p:txBody>
      </p:sp>
      <p:grpSp>
        <p:nvGrpSpPr>
          <p:cNvPr id="16" name="그룹 15"/>
          <p:cNvGrpSpPr/>
          <p:nvPr/>
        </p:nvGrpSpPr>
        <p:grpSpPr>
          <a:xfrm>
            <a:off x="7370533" y="2384723"/>
            <a:ext cx="1353313" cy="2348180"/>
            <a:chOff x="4030674" y="1623975"/>
            <a:chExt cx="1353313" cy="2348180"/>
          </a:xfrm>
        </p:grpSpPr>
        <p:sp>
          <p:nvSpPr>
            <p:cNvPr id="10" name="직사각형 9"/>
            <p:cNvSpPr/>
            <p:nvPr/>
          </p:nvSpPr>
          <p:spPr>
            <a:xfrm>
              <a:off x="4030675" y="1623975"/>
              <a:ext cx="1353312" cy="471106"/>
            </a:xfrm>
            <a:prstGeom prst="rect">
              <a:avLst/>
            </a:prstGeom>
            <a:solidFill>
              <a:schemeClr val="bg1">
                <a:lumMod val="85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Process Control Block</a:t>
              </a:r>
              <a:endParaRPr lang="ko-KR" altLang="en-US" sz="1200" dirty="0">
                <a:solidFill>
                  <a:srgbClr val="231F20"/>
                </a:solidFill>
                <a:latin typeface="Corbel" panose="020B0503020204020204" pitchFamily="34" charset="0"/>
              </a:endParaRPr>
            </a:p>
          </p:txBody>
        </p:sp>
        <p:sp>
          <p:nvSpPr>
            <p:cNvPr id="11" name="직사각형 10"/>
            <p:cNvSpPr/>
            <p:nvPr/>
          </p:nvSpPr>
          <p:spPr>
            <a:xfrm>
              <a:off x="4030675" y="2094596"/>
              <a:ext cx="1353312" cy="471106"/>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Code Segment</a:t>
              </a:r>
              <a:endParaRPr lang="ko-KR" altLang="en-US" sz="1200" dirty="0">
                <a:solidFill>
                  <a:srgbClr val="231F20"/>
                </a:solidFill>
                <a:latin typeface="Corbel" panose="020B0503020204020204" pitchFamily="34" charset="0"/>
              </a:endParaRPr>
            </a:p>
          </p:txBody>
        </p:sp>
        <p:sp>
          <p:nvSpPr>
            <p:cNvPr id="12" name="직사각형 11"/>
            <p:cNvSpPr/>
            <p:nvPr/>
          </p:nvSpPr>
          <p:spPr>
            <a:xfrm>
              <a:off x="4030674" y="2565217"/>
              <a:ext cx="1353312" cy="471106"/>
            </a:xfrm>
            <a:prstGeom prst="rect">
              <a:avLst/>
            </a:prstGeom>
            <a:solidFill>
              <a:schemeClr val="accent5">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Data Segment</a:t>
              </a:r>
              <a:endParaRPr lang="ko-KR" altLang="en-US" sz="1200" dirty="0">
                <a:solidFill>
                  <a:srgbClr val="231F20"/>
                </a:solidFill>
                <a:latin typeface="Corbel" panose="020B0503020204020204" pitchFamily="34" charset="0"/>
              </a:endParaRPr>
            </a:p>
          </p:txBody>
        </p:sp>
        <p:sp>
          <p:nvSpPr>
            <p:cNvPr id="13" name="직사각형 12"/>
            <p:cNvSpPr/>
            <p:nvPr/>
          </p:nvSpPr>
          <p:spPr>
            <a:xfrm>
              <a:off x="4030675" y="3036324"/>
              <a:ext cx="1353312" cy="471106"/>
            </a:xfrm>
            <a:prstGeom prst="rect">
              <a:avLst/>
            </a:prstGeom>
            <a:solidFill>
              <a:schemeClr val="accent3">
                <a:lumMod val="40000"/>
                <a:lumOff val="6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Stack Segment</a:t>
              </a:r>
              <a:endParaRPr lang="ko-KR" altLang="en-US" sz="1200" dirty="0">
                <a:solidFill>
                  <a:srgbClr val="231F20"/>
                </a:solidFill>
                <a:latin typeface="Corbel" panose="020B0503020204020204" pitchFamily="34" charset="0"/>
              </a:endParaRPr>
            </a:p>
          </p:txBody>
        </p:sp>
        <p:sp>
          <p:nvSpPr>
            <p:cNvPr id="14" name="직사각형 13"/>
            <p:cNvSpPr/>
            <p:nvPr/>
          </p:nvSpPr>
          <p:spPr>
            <a:xfrm>
              <a:off x="4030674" y="3501049"/>
              <a:ext cx="1353310" cy="471106"/>
            </a:xfrm>
            <a:prstGeom prst="rect">
              <a:avLst/>
            </a:prstGeom>
            <a:solidFill>
              <a:schemeClr val="accent6">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Heap Segment</a:t>
              </a:r>
              <a:endParaRPr lang="ko-KR" altLang="en-US" sz="1200" dirty="0">
                <a:solidFill>
                  <a:srgbClr val="231F20"/>
                </a:solidFill>
                <a:latin typeface="Corbel" panose="020B0503020204020204" pitchFamily="34" charset="0"/>
              </a:endParaRPr>
            </a:p>
          </p:txBody>
        </p:sp>
      </p:grpSp>
      <p:sp>
        <p:nvSpPr>
          <p:cNvPr id="41" name="직사각형 40"/>
          <p:cNvSpPr/>
          <p:nvPr/>
        </p:nvSpPr>
        <p:spPr>
          <a:xfrm rot="5400000">
            <a:off x="8613784" y="3500268"/>
            <a:ext cx="756938" cy="307777"/>
          </a:xfrm>
          <a:prstGeom prst="rect">
            <a:avLst/>
          </a:prstGeom>
        </p:spPr>
        <p:txBody>
          <a:bodyPr wrap="none">
            <a:spAutoFit/>
          </a:bodyPr>
          <a:lstStyle/>
          <a:p>
            <a:pPr algn="ct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Process</a:t>
            </a:r>
            <a:endParaRPr lang="ko-KR" altLang="en-US" sz="1400" dirty="0">
              <a:solidFill>
                <a:srgbClr val="231F20"/>
              </a:solidFill>
              <a:latin typeface="Corbel" panose="020B0503020204020204" pitchFamily="34" charset="0"/>
            </a:endParaRPr>
          </a:p>
        </p:txBody>
      </p:sp>
      <p:sp>
        <p:nvSpPr>
          <p:cNvPr id="48" name="직사각형 47"/>
          <p:cNvSpPr/>
          <p:nvPr/>
        </p:nvSpPr>
        <p:spPr>
          <a:xfrm>
            <a:off x="7378779" y="2384723"/>
            <a:ext cx="1353312" cy="2348181"/>
          </a:xfrm>
          <a:prstGeom prst="rect">
            <a:avLst/>
          </a:prstGeom>
          <a:noFill/>
          <a:ln w="28575">
            <a:solidFill>
              <a:srgbClr val="0070C0"/>
            </a:solidFill>
          </a:ln>
        </p:spPr>
        <p:txBody>
          <a:bodyPr wrap="square" rtlCol="0" anchor="ctr">
            <a:noAutofit/>
          </a:bodyPr>
          <a:lstStyle/>
          <a:p>
            <a:pPr algn="ctr">
              <a:tabLst>
                <a:tab pos="180975" algn="l"/>
                <a:tab pos="361950" algn="l"/>
                <a:tab pos="542925" algn="l"/>
                <a:tab pos="714375" algn="l"/>
                <a:tab pos="895350" algn="l"/>
              </a:tabLst>
            </a:pPr>
            <a:endParaRPr lang="ko-KR" altLang="en-US" sz="1400" dirty="0">
              <a:solidFill>
                <a:srgbClr val="231F20"/>
              </a:solidFill>
              <a:latin typeface="Corbel" panose="020B0503020204020204" pitchFamily="34" charset="0"/>
            </a:endParaRPr>
          </a:p>
        </p:txBody>
      </p:sp>
    </p:spTree>
    <p:extLst>
      <p:ext uri="{BB962C8B-B14F-4D97-AF65-F5344CB8AC3E}">
        <p14:creationId xmlns:p14="http://schemas.microsoft.com/office/powerpoint/2010/main" val="1818725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직사각형 34"/>
          <p:cNvSpPr/>
          <p:nvPr/>
        </p:nvSpPr>
        <p:spPr>
          <a:xfrm>
            <a:off x="7378779" y="1803238"/>
            <a:ext cx="1353312" cy="3713711"/>
          </a:xfrm>
          <a:prstGeom prst="rect">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t">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Memory</a:t>
            </a:r>
            <a:endParaRPr lang="ko-KR" altLang="en-US" sz="1200" dirty="0">
              <a:solidFill>
                <a:srgbClr val="231F20"/>
              </a:solidFill>
              <a:latin typeface="Corbel" panose="020B0503020204020204" pitchFamily="34" charset="0"/>
            </a:endParaRPr>
          </a:p>
        </p:txBody>
      </p:sp>
      <p:sp>
        <p:nvSpPr>
          <p:cNvPr id="6" name="제목 5"/>
          <p:cNvSpPr>
            <a:spLocks noGrp="1"/>
          </p:cNvSpPr>
          <p:nvPr>
            <p:ph type="title"/>
          </p:nvPr>
        </p:nvSpPr>
        <p:spPr/>
        <p:txBody>
          <a:bodyPr/>
          <a:lstStyle/>
          <a:p>
            <a:r>
              <a:rPr lang="en-US" altLang="ko-KR" dirty="0"/>
              <a:t>Process View – Code Segment 1</a:t>
            </a:r>
            <a:endParaRPr lang="ko-KR" altLang="en-US" dirty="0"/>
          </a:p>
        </p:txBody>
      </p:sp>
      <p:sp>
        <p:nvSpPr>
          <p:cNvPr id="3" name="바닥글 개체 틀 2"/>
          <p:cNvSpPr>
            <a:spLocks noGrp="1"/>
          </p:cNvSpPr>
          <p:nvPr>
            <p:ph type="ftr" sz="quarter" idx="10"/>
          </p:nvPr>
        </p:nvSpPr>
        <p:spPr/>
        <p:txBody>
          <a:bodyPr/>
          <a:lstStyle/>
          <a:p>
            <a:r>
              <a:rPr lang="en-US"/>
              <a:t>Sungwoon Choi 2017</a:t>
            </a:r>
            <a:endParaRPr lang="en-US" dirty="0"/>
          </a:p>
        </p:txBody>
      </p:sp>
      <p:sp>
        <p:nvSpPr>
          <p:cNvPr id="4" name="슬라이드 번호 개체 틀 3"/>
          <p:cNvSpPr>
            <a:spLocks noGrp="1"/>
          </p:cNvSpPr>
          <p:nvPr>
            <p:ph type="sldNum" sz="quarter" idx="11"/>
          </p:nvPr>
        </p:nvSpPr>
        <p:spPr/>
        <p:txBody>
          <a:bodyPr/>
          <a:lstStyle/>
          <a:p>
            <a:pPr defTabSz="685783"/>
            <a:fld id="{77513DED-9F41-6D4C-AADB-00EAAC4B4386}" type="slidenum">
              <a:rPr lang="sk-SK" smtClean="0"/>
              <a:pPr defTabSz="685783"/>
              <a:t>9</a:t>
            </a:fld>
            <a:endParaRPr lang="sk-SK" dirty="0"/>
          </a:p>
        </p:txBody>
      </p:sp>
      <p:sp>
        <p:nvSpPr>
          <p:cNvPr id="7" name="텍스트 개체 틀 6"/>
          <p:cNvSpPr>
            <a:spLocks noGrp="1"/>
          </p:cNvSpPr>
          <p:nvPr>
            <p:ph type="body" sz="quarter" idx="12"/>
          </p:nvPr>
        </p:nvSpPr>
        <p:spPr/>
        <p:txBody>
          <a:bodyPr/>
          <a:lstStyle/>
          <a:p>
            <a:r>
              <a:rPr lang="en-US" altLang="ko-KR" dirty="0"/>
              <a:t>Memory Management</a:t>
            </a:r>
            <a:endParaRPr lang="ko-KR" altLang="en-US" dirty="0"/>
          </a:p>
        </p:txBody>
      </p:sp>
      <p:sp>
        <p:nvSpPr>
          <p:cNvPr id="8" name="내용 개체 틀 7"/>
          <p:cNvSpPr>
            <a:spLocks noGrp="1"/>
          </p:cNvSpPr>
          <p:nvPr>
            <p:ph sz="quarter" idx="13"/>
          </p:nvPr>
        </p:nvSpPr>
        <p:spPr>
          <a:xfrm>
            <a:off x="681298" y="1663912"/>
            <a:ext cx="2768515" cy="4157910"/>
          </a:xfrm>
        </p:spPr>
        <p:txBody>
          <a:bodyPr/>
          <a:lstStyle/>
          <a:p>
            <a:pPr marL="0" indent="0">
              <a:buNone/>
            </a:pPr>
            <a:r>
              <a:rPr lang="en-US" altLang="ko-KR" sz="1400" b="0" dirty="0">
                <a:solidFill>
                  <a:srgbClr val="FF0000"/>
                </a:solidFill>
                <a:latin typeface="Corbel" panose="020B0503020204020204" pitchFamily="34" charset="0"/>
                <a:cs typeface="Arial" panose="020B0604020202020204" pitchFamily="34" charset="0"/>
              </a:rPr>
              <a:t>Int main() {</a:t>
            </a:r>
          </a:p>
          <a:p>
            <a:pPr marL="179387" lvl="1" indent="0">
              <a:buNone/>
            </a:pPr>
            <a:r>
              <a:rPr lang="en-US" altLang="ko-KR" dirty="0">
                <a:solidFill>
                  <a:srgbClr val="FF0000"/>
                </a:solidFill>
                <a:latin typeface="Corbel" panose="020B0503020204020204" pitchFamily="34" charset="0"/>
                <a:cs typeface="Arial" panose="020B0604020202020204" pitchFamily="34" charset="0"/>
              </a:rPr>
              <a:t>Object </a:t>
            </a:r>
            <a:r>
              <a:rPr lang="en-US" altLang="ko-KR" dirty="0" err="1">
                <a:solidFill>
                  <a:srgbClr val="FF0000"/>
                </a:solidFill>
                <a:latin typeface="Corbel" panose="020B0503020204020204" pitchFamily="34" charset="0"/>
                <a:cs typeface="Arial" panose="020B0604020202020204" pitchFamily="34" charset="0"/>
              </a:rPr>
              <a:t>object</a:t>
            </a:r>
            <a:r>
              <a:rPr lang="en-US" altLang="ko-KR" dirty="0">
                <a:solidFill>
                  <a:srgbClr val="FF0000"/>
                </a:solidFill>
                <a:latin typeface="Corbel" panose="020B0503020204020204" pitchFamily="34" charset="0"/>
                <a:cs typeface="Arial" panose="020B0604020202020204" pitchFamily="34" charset="0"/>
              </a:rPr>
              <a:t> = new Object();</a:t>
            </a:r>
          </a:p>
          <a:p>
            <a:pPr marL="179387" lvl="1" indent="0">
              <a:buNone/>
            </a:pPr>
            <a:r>
              <a:rPr lang="en-US" altLang="ko-KR" dirty="0">
                <a:solidFill>
                  <a:srgbClr val="FF0000"/>
                </a:solidFill>
                <a:latin typeface="Corbel" panose="020B0503020204020204" pitchFamily="34" charset="0"/>
                <a:cs typeface="Arial" panose="020B0604020202020204" pitchFamily="34" charset="0"/>
              </a:rPr>
              <a:t>int result = </a:t>
            </a:r>
            <a:r>
              <a:rPr lang="en-US" altLang="ko-KR" dirty="0" err="1">
                <a:solidFill>
                  <a:srgbClr val="FF0000"/>
                </a:solidFill>
                <a:latin typeface="Corbel" panose="020B0503020204020204" pitchFamily="34" charset="0"/>
                <a:cs typeface="Arial" panose="020B0604020202020204" pitchFamily="34" charset="0"/>
              </a:rPr>
              <a:t>object.method</a:t>
            </a:r>
            <a:r>
              <a:rPr lang="en-US" altLang="ko-KR" dirty="0">
                <a:solidFill>
                  <a:srgbClr val="FF0000"/>
                </a:solidFill>
                <a:latin typeface="Corbel" panose="020B0503020204020204" pitchFamily="34" charset="0"/>
                <a:cs typeface="Arial" panose="020B0604020202020204" pitchFamily="34" charset="0"/>
              </a:rPr>
              <a:t>(3, 4);</a:t>
            </a:r>
          </a:p>
          <a:p>
            <a:pPr marL="179387" lvl="1" indent="0">
              <a:buNone/>
            </a:pPr>
            <a:r>
              <a:rPr lang="en-US" altLang="ko-KR" dirty="0" err="1">
                <a:solidFill>
                  <a:srgbClr val="FF0000"/>
                </a:solidFill>
                <a:latin typeface="Corbel" panose="020B0503020204020204" pitchFamily="34" charset="0"/>
                <a:cs typeface="Arial" panose="020B0604020202020204" pitchFamily="34" charset="0"/>
              </a:rPr>
              <a:t>System.out.println</a:t>
            </a:r>
            <a:r>
              <a:rPr lang="en-US" altLang="ko-KR" dirty="0">
                <a:solidFill>
                  <a:srgbClr val="FF0000"/>
                </a:solidFill>
                <a:latin typeface="Corbel" panose="020B0503020204020204" pitchFamily="34" charset="0"/>
                <a:cs typeface="Arial" panose="020B0604020202020204" pitchFamily="34" charset="0"/>
              </a:rPr>
              <a:t>(result);</a:t>
            </a:r>
          </a:p>
          <a:p>
            <a:pPr marL="0" indent="0">
              <a:buNone/>
            </a:pPr>
            <a:r>
              <a:rPr lang="en-US" altLang="ko-KR" sz="1400" b="0" dirty="0">
                <a:latin typeface="Corbel" panose="020B0503020204020204" pitchFamily="34" charset="0"/>
                <a:cs typeface="Arial" panose="020B0604020202020204" pitchFamily="34" charset="0"/>
              </a:rPr>
              <a:t>}</a:t>
            </a:r>
          </a:p>
          <a:p>
            <a:pPr marL="0" indent="0">
              <a:buNone/>
            </a:pPr>
            <a:r>
              <a:rPr lang="en-US" altLang="ko-KR" sz="1400" b="0" dirty="0">
                <a:latin typeface="Corbel" panose="020B0503020204020204" pitchFamily="34" charset="0"/>
                <a:cs typeface="Arial" panose="020B0604020202020204" pitchFamily="34" charset="0"/>
              </a:rPr>
              <a:t>class Object {</a:t>
            </a:r>
          </a:p>
          <a:p>
            <a:pPr marL="179387" lvl="1" indent="0">
              <a:buNone/>
            </a:pPr>
            <a:r>
              <a:rPr lang="en-US" altLang="ko-KR" dirty="0">
                <a:latin typeface="Corbel" panose="020B0503020204020204" pitchFamily="34" charset="0"/>
                <a:cs typeface="Arial" panose="020B0604020202020204" pitchFamily="34" charset="0"/>
              </a:rPr>
              <a:t>private int ox;</a:t>
            </a:r>
          </a:p>
          <a:p>
            <a:pPr marL="179387" lvl="1" indent="0">
              <a:buNone/>
            </a:pPr>
            <a:r>
              <a:rPr lang="en-US" altLang="ko-KR" dirty="0">
                <a:latin typeface="Corbel" panose="020B0503020204020204" pitchFamily="34" charset="0"/>
                <a:cs typeface="Arial" panose="020B0604020202020204" pitchFamily="34" charset="0"/>
              </a:rPr>
              <a:t>private int oy;</a:t>
            </a:r>
            <a:endParaRPr lang="en-US" altLang="ko-KR" sz="1400" b="0" dirty="0">
              <a:latin typeface="Corbel" panose="020B0503020204020204" pitchFamily="34" charset="0"/>
              <a:cs typeface="Arial" panose="020B0604020202020204" pitchFamily="34" charset="0"/>
            </a:endParaRPr>
          </a:p>
          <a:p>
            <a:pPr marL="179387" lvl="1" indent="0">
              <a:buNone/>
            </a:pPr>
            <a:r>
              <a:rPr lang="en-US" altLang="ko-KR" dirty="0">
                <a:latin typeface="Corbel" panose="020B0503020204020204" pitchFamily="34" charset="0"/>
                <a:cs typeface="Arial" panose="020B0604020202020204" pitchFamily="34" charset="0"/>
              </a:rPr>
              <a:t>public int method(int  x, int y) {</a:t>
            </a:r>
          </a:p>
          <a:p>
            <a:pPr marL="358775" lvl="2" indent="0">
              <a:buNone/>
            </a:pPr>
            <a:r>
              <a:rPr lang="en-US" altLang="ko-KR" dirty="0">
                <a:latin typeface="Corbel" panose="020B0503020204020204" pitchFamily="34" charset="0"/>
                <a:cs typeface="Arial" panose="020B0604020202020204" pitchFamily="34" charset="0"/>
              </a:rPr>
              <a:t>int result;</a:t>
            </a:r>
          </a:p>
          <a:p>
            <a:pPr marL="358775" lvl="2" indent="0">
              <a:buNone/>
            </a:pPr>
            <a:r>
              <a:rPr lang="en-US" altLang="ko-KR" dirty="0" err="1">
                <a:solidFill>
                  <a:schemeClr val="tx1"/>
                </a:solidFill>
                <a:latin typeface="Corbel" panose="020B0503020204020204" pitchFamily="34" charset="0"/>
                <a:cs typeface="Arial" panose="020B0604020202020204" pitchFamily="34" charset="0"/>
              </a:rPr>
              <a:t>this.ox</a:t>
            </a:r>
            <a:r>
              <a:rPr lang="en-US" altLang="ko-KR" dirty="0">
                <a:solidFill>
                  <a:schemeClr val="tx1"/>
                </a:solidFill>
                <a:latin typeface="Corbel" panose="020B0503020204020204" pitchFamily="34" charset="0"/>
                <a:cs typeface="Arial" panose="020B0604020202020204" pitchFamily="34" charset="0"/>
              </a:rPr>
              <a:t> = x;</a:t>
            </a:r>
          </a:p>
          <a:p>
            <a:pPr marL="358775" lvl="2" indent="0">
              <a:buNone/>
            </a:pPr>
            <a:r>
              <a:rPr lang="en-US" altLang="ko-KR" dirty="0" err="1">
                <a:solidFill>
                  <a:schemeClr val="tx1"/>
                </a:solidFill>
                <a:latin typeface="Corbel" panose="020B0503020204020204" pitchFamily="34" charset="0"/>
                <a:cs typeface="Arial" panose="020B0604020202020204" pitchFamily="34" charset="0"/>
              </a:rPr>
              <a:t>this.oy</a:t>
            </a:r>
            <a:r>
              <a:rPr lang="en-US" altLang="ko-KR" dirty="0">
                <a:solidFill>
                  <a:schemeClr val="tx1"/>
                </a:solidFill>
                <a:latin typeface="Corbel" panose="020B0503020204020204" pitchFamily="34" charset="0"/>
                <a:cs typeface="Arial" panose="020B0604020202020204" pitchFamily="34" charset="0"/>
              </a:rPr>
              <a:t> = y;</a:t>
            </a:r>
          </a:p>
          <a:p>
            <a:pPr marL="358775" lvl="2" indent="0">
              <a:buNone/>
            </a:pPr>
            <a:r>
              <a:rPr lang="en-US" altLang="ko-KR" dirty="0">
                <a:solidFill>
                  <a:schemeClr val="tx1"/>
                </a:solidFill>
                <a:latin typeface="Corbel" panose="020B0503020204020204" pitchFamily="34" charset="0"/>
                <a:cs typeface="Arial" panose="020B0604020202020204" pitchFamily="34" charset="0"/>
              </a:rPr>
              <a:t>result = </a:t>
            </a:r>
            <a:r>
              <a:rPr lang="en-US" altLang="ko-KR" dirty="0" err="1">
                <a:solidFill>
                  <a:schemeClr val="tx1"/>
                </a:solidFill>
                <a:latin typeface="Corbel" panose="020B0503020204020204" pitchFamily="34" charset="0"/>
                <a:cs typeface="Arial" panose="020B0604020202020204" pitchFamily="34" charset="0"/>
              </a:rPr>
              <a:t>this.ox</a:t>
            </a:r>
            <a:r>
              <a:rPr lang="en-US" altLang="ko-KR" dirty="0">
                <a:solidFill>
                  <a:schemeClr val="tx1"/>
                </a:solidFill>
                <a:latin typeface="Corbel" panose="020B0503020204020204" pitchFamily="34" charset="0"/>
                <a:cs typeface="Arial" panose="020B0604020202020204" pitchFamily="34" charset="0"/>
              </a:rPr>
              <a:t> + </a:t>
            </a:r>
            <a:r>
              <a:rPr lang="en-US" altLang="ko-KR" dirty="0" err="1">
                <a:solidFill>
                  <a:schemeClr val="tx1"/>
                </a:solidFill>
                <a:latin typeface="Corbel" panose="020B0503020204020204" pitchFamily="34" charset="0"/>
                <a:cs typeface="Arial" panose="020B0604020202020204" pitchFamily="34" charset="0"/>
              </a:rPr>
              <a:t>this.oy</a:t>
            </a:r>
            <a:r>
              <a:rPr lang="en-US" altLang="ko-KR" dirty="0">
                <a:solidFill>
                  <a:schemeClr val="tx1"/>
                </a:solidFill>
                <a:latin typeface="Corbel" panose="020B0503020204020204" pitchFamily="34" charset="0"/>
                <a:cs typeface="Arial" panose="020B0604020202020204" pitchFamily="34" charset="0"/>
              </a:rPr>
              <a:t>;</a:t>
            </a:r>
          </a:p>
          <a:p>
            <a:pPr marL="358775" lvl="2" indent="0">
              <a:buNone/>
            </a:pPr>
            <a:r>
              <a:rPr lang="en-US" altLang="ko-KR" dirty="0">
                <a:solidFill>
                  <a:schemeClr val="tx1"/>
                </a:solidFill>
                <a:latin typeface="Corbel" panose="020B0503020204020204" pitchFamily="34" charset="0"/>
                <a:cs typeface="Arial" panose="020B0604020202020204" pitchFamily="34" charset="0"/>
              </a:rPr>
              <a:t>return result;</a:t>
            </a:r>
          </a:p>
          <a:p>
            <a:pPr marL="179387" lvl="1" indent="0">
              <a:buNone/>
            </a:pPr>
            <a:r>
              <a:rPr lang="en-US" altLang="ko-KR" b="0" dirty="0">
                <a:solidFill>
                  <a:schemeClr val="tx1"/>
                </a:solidFill>
                <a:latin typeface="Corbel" panose="020B0503020204020204" pitchFamily="34" charset="0"/>
                <a:cs typeface="Arial" panose="020B0604020202020204" pitchFamily="34" charset="0"/>
              </a:rPr>
              <a:t>}</a:t>
            </a:r>
            <a:endParaRPr lang="en-US" altLang="ko-KR" dirty="0">
              <a:solidFill>
                <a:schemeClr val="tx1"/>
              </a:solidFill>
              <a:latin typeface="Corbel" panose="020B0503020204020204" pitchFamily="34" charset="0"/>
              <a:cs typeface="Arial" panose="020B0604020202020204" pitchFamily="34" charset="0"/>
            </a:endParaRPr>
          </a:p>
          <a:p>
            <a:pPr marL="0" indent="0">
              <a:buNone/>
            </a:pPr>
            <a:r>
              <a:rPr lang="en-US" altLang="ko-KR" sz="1400" b="0" dirty="0">
                <a:latin typeface="Corbel" panose="020B0503020204020204" pitchFamily="34" charset="0"/>
                <a:cs typeface="Arial" panose="020B0604020202020204" pitchFamily="34" charset="0"/>
              </a:rPr>
              <a:t>}	</a:t>
            </a:r>
          </a:p>
        </p:txBody>
      </p:sp>
      <p:grpSp>
        <p:nvGrpSpPr>
          <p:cNvPr id="16" name="그룹 15"/>
          <p:cNvGrpSpPr/>
          <p:nvPr/>
        </p:nvGrpSpPr>
        <p:grpSpPr>
          <a:xfrm>
            <a:off x="7370533" y="2384723"/>
            <a:ext cx="1353313" cy="2348180"/>
            <a:chOff x="4030674" y="1623975"/>
            <a:chExt cx="1353313" cy="2348180"/>
          </a:xfrm>
        </p:grpSpPr>
        <p:sp>
          <p:nvSpPr>
            <p:cNvPr id="10" name="직사각형 9"/>
            <p:cNvSpPr/>
            <p:nvPr/>
          </p:nvSpPr>
          <p:spPr>
            <a:xfrm>
              <a:off x="4030675" y="1623975"/>
              <a:ext cx="1353312" cy="471106"/>
            </a:xfrm>
            <a:prstGeom prst="rect">
              <a:avLst/>
            </a:prstGeom>
            <a:solidFill>
              <a:schemeClr val="bg1">
                <a:lumMod val="85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Process Control Block</a:t>
              </a:r>
              <a:endParaRPr lang="ko-KR" altLang="en-US" sz="1200" dirty="0">
                <a:solidFill>
                  <a:srgbClr val="231F20"/>
                </a:solidFill>
                <a:latin typeface="Corbel" panose="020B0503020204020204" pitchFamily="34" charset="0"/>
              </a:endParaRPr>
            </a:p>
          </p:txBody>
        </p:sp>
        <p:sp>
          <p:nvSpPr>
            <p:cNvPr id="11" name="직사각형 10"/>
            <p:cNvSpPr/>
            <p:nvPr/>
          </p:nvSpPr>
          <p:spPr>
            <a:xfrm>
              <a:off x="4030675" y="2094596"/>
              <a:ext cx="1353312" cy="471106"/>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Code Segment</a:t>
              </a:r>
              <a:endParaRPr lang="ko-KR" altLang="en-US" sz="1200" dirty="0">
                <a:solidFill>
                  <a:srgbClr val="231F20"/>
                </a:solidFill>
                <a:latin typeface="Corbel" panose="020B0503020204020204" pitchFamily="34" charset="0"/>
              </a:endParaRPr>
            </a:p>
          </p:txBody>
        </p:sp>
        <p:sp>
          <p:nvSpPr>
            <p:cNvPr id="12" name="직사각형 11"/>
            <p:cNvSpPr/>
            <p:nvPr/>
          </p:nvSpPr>
          <p:spPr>
            <a:xfrm>
              <a:off x="4030674" y="2565217"/>
              <a:ext cx="1353312" cy="471106"/>
            </a:xfrm>
            <a:prstGeom prst="rect">
              <a:avLst/>
            </a:prstGeom>
            <a:solidFill>
              <a:schemeClr val="accent5">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Data Segment</a:t>
              </a:r>
              <a:endParaRPr lang="ko-KR" altLang="en-US" sz="1200" dirty="0">
                <a:solidFill>
                  <a:srgbClr val="231F20"/>
                </a:solidFill>
                <a:latin typeface="Corbel" panose="020B0503020204020204" pitchFamily="34" charset="0"/>
              </a:endParaRPr>
            </a:p>
          </p:txBody>
        </p:sp>
        <p:sp>
          <p:nvSpPr>
            <p:cNvPr id="13" name="직사각형 12"/>
            <p:cNvSpPr/>
            <p:nvPr/>
          </p:nvSpPr>
          <p:spPr>
            <a:xfrm>
              <a:off x="4030675" y="3036324"/>
              <a:ext cx="1353312" cy="471106"/>
            </a:xfrm>
            <a:prstGeom prst="rect">
              <a:avLst/>
            </a:prstGeom>
            <a:solidFill>
              <a:schemeClr val="accent3">
                <a:lumMod val="40000"/>
                <a:lumOff val="6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Stack Segment</a:t>
              </a:r>
              <a:endParaRPr lang="ko-KR" altLang="en-US" sz="1200" dirty="0">
                <a:solidFill>
                  <a:srgbClr val="231F20"/>
                </a:solidFill>
                <a:latin typeface="Corbel" panose="020B0503020204020204" pitchFamily="34" charset="0"/>
              </a:endParaRPr>
            </a:p>
          </p:txBody>
        </p:sp>
        <p:sp>
          <p:nvSpPr>
            <p:cNvPr id="14" name="직사각형 13"/>
            <p:cNvSpPr/>
            <p:nvPr/>
          </p:nvSpPr>
          <p:spPr>
            <a:xfrm>
              <a:off x="4030674" y="3501049"/>
              <a:ext cx="1353310" cy="471106"/>
            </a:xfrm>
            <a:prstGeom prst="rect">
              <a:avLst/>
            </a:prstGeom>
            <a:solidFill>
              <a:schemeClr val="accent6">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lgn="ctr">
                <a:tabLst>
                  <a:tab pos="180975" algn="l"/>
                  <a:tab pos="361950" algn="l"/>
                  <a:tab pos="542925" algn="l"/>
                  <a:tab pos="714375" algn="l"/>
                  <a:tab pos="895350" algn="l"/>
                </a:tabLst>
              </a:pPr>
              <a:r>
                <a:rPr lang="en-US" altLang="ko-KR" sz="1200" dirty="0">
                  <a:solidFill>
                    <a:srgbClr val="231F20"/>
                  </a:solidFill>
                  <a:latin typeface="Corbel" panose="020B0503020204020204" pitchFamily="34" charset="0"/>
                </a:rPr>
                <a:t>Heap Segment</a:t>
              </a:r>
              <a:endParaRPr lang="ko-KR" altLang="en-US" sz="1200" dirty="0">
                <a:solidFill>
                  <a:srgbClr val="231F20"/>
                </a:solidFill>
                <a:latin typeface="Corbel" panose="020B0503020204020204" pitchFamily="34" charset="0"/>
              </a:endParaRPr>
            </a:p>
          </p:txBody>
        </p:sp>
      </p:grpSp>
      <p:sp>
        <p:nvSpPr>
          <p:cNvPr id="18" name="직사각형 17"/>
          <p:cNvSpPr/>
          <p:nvPr/>
        </p:nvSpPr>
        <p:spPr>
          <a:xfrm>
            <a:off x="4195217" y="3251737"/>
            <a:ext cx="2573818" cy="548389"/>
          </a:xfrm>
          <a:prstGeom prst="rect">
            <a:avLst/>
          </a:prstGeom>
          <a:solidFill>
            <a:schemeClr val="accent5">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Object </a:t>
            </a:r>
            <a:r>
              <a:rPr lang="en-US" altLang="ko-KR" sz="1400" b="1" dirty="0" err="1">
                <a:solidFill>
                  <a:srgbClr val="0070C0"/>
                </a:solidFill>
                <a:latin typeface="Corbel" panose="020B0503020204020204" pitchFamily="34" charset="0"/>
              </a:rPr>
              <a:t>object</a:t>
            </a:r>
            <a:r>
              <a:rPr lang="en-US" altLang="ko-KR" sz="1400" b="1" dirty="0">
                <a:solidFill>
                  <a:srgbClr val="0070C0"/>
                </a:solidFill>
                <a:latin typeface="Corbel" panose="020B0503020204020204" pitchFamily="34" charset="0"/>
              </a:rPr>
              <a:t>;</a:t>
            </a:r>
          </a:p>
          <a:p>
            <a:pPr>
              <a:tabLst>
                <a:tab pos="180975" algn="l"/>
                <a:tab pos="361950" algn="l"/>
                <a:tab pos="542925" algn="l"/>
                <a:tab pos="714375" algn="l"/>
                <a:tab pos="895350" algn="l"/>
              </a:tabLst>
            </a:pPr>
            <a:r>
              <a:rPr lang="en-US" altLang="ko-KR" sz="1400" b="1" dirty="0">
                <a:solidFill>
                  <a:srgbClr val="0070C0"/>
                </a:solidFill>
                <a:latin typeface="Corbel" panose="020B0503020204020204" pitchFamily="34" charset="0"/>
              </a:rPr>
              <a:t>int result;</a:t>
            </a:r>
            <a:endParaRPr lang="ko-KR" altLang="en-US" sz="1400" b="1" dirty="0">
              <a:solidFill>
                <a:srgbClr val="0070C0"/>
              </a:solidFill>
              <a:latin typeface="Corbel" panose="020B0503020204020204" pitchFamily="34" charset="0"/>
            </a:endParaRPr>
          </a:p>
        </p:txBody>
      </p:sp>
      <p:sp>
        <p:nvSpPr>
          <p:cNvPr id="41" name="직사각형 40"/>
          <p:cNvSpPr/>
          <p:nvPr/>
        </p:nvSpPr>
        <p:spPr>
          <a:xfrm rot="5400000">
            <a:off x="8613784" y="3500268"/>
            <a:ext cx="756938" cy="307777"/>
          </a:xfrm>
          <a:prstGeom prst="rect">
            <a:avLst/>
          </a:prstGeom>
        </p:spPr>
        <p:txBody>
          <a:bodyPr wrap="none">
            <a:spAutoFit/>
          </a:bodyPr>
          <a:lstStyle/>
          <a:p>
            <a:pPr algn="ctr">
              <a:tabLst>
                <a:tab pos="180975" algn="l"/>
                <a:tab pos="361950" algn="l"/>
                <a:tab pos="542925" algn="l"/>
                <a:tab pos="714375" algn="l"/>
                <a:tab pos="895350" algn="l"/>
              </a:tabLst>
            </a:pPr>
            <a:r>
              <a:rPr lang="en-US" altLang="ko-KR" sz="1400" dirty="0">
                <a:solidFill>
                  <a:srgbClr val="231F20"/>
                </a:solidFill>
                <a:latin typeface="Corbel" panose="020B0503020204020204" pitchFamily="34" charset="0"/>
              </a:rPr>
              <a:t>Process</a:t>
            </a:r>
            <a:endParaRPr lang="ko-KR" altLang="en-US" sz="1400" dirty="0">
              <a:solidFill>
                <a:srgbClr val="231F20"/>
              </a:solidFill>
              <a:latin typeface="Corbel" panose="020B0503020204020204" pitchFamily="34" charset="0"/>
            </a:endParaRPr>
          </a:p>
        </p:txBody>
      </p:sp>
      <p:cxnSp>
        <p:nvCxnSpPr>
          <p:cNvPr id="33" name="직선 연결선 32"/>
          <p:cNvCxnSpPr>
            <a:stCxn id="12" idx="1"/>
            <a:endCxn id="18" idx="3"/>
          </p:cNvCxnSpPr>
          <p:nvPr/>
        </p:nvCxnSpPr>
        <p:spPr>
          <a:xfrm flipH="1" flipV="1">
            <a:off x="6769035" y="3525932"/>
            <a:ext cx="601498" cy="35586"/>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직사각형 46"/>
          <p:cNvSpPr/>
          <p:nvPr/>
        </p:nvSpPr>
        <p:spPr>
          <a:xfrm rot="16200000">
            <a:off x="3699193" y="3364099"/>
            <a:ext cx="558166"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main</a:t>
            </a:r>
            <a:endParaRPr lang="ko-KR" altLang="en-US" sz="1400" dirty="0"/>
          </a:p>
        </p:txBody>
      </p:sp>
      <p:sp>
        <p:nvSpPr>
          <p:cNvPr id="37" name="직사각형 36"/>
          <p:cNvSpPr/>
          <p:nvPr/>
        </p:nvSpPr>
        <p:spPr>
          <a:xfrm>
            <a:off x="4195216" y="1542914"/>
            <a:ext cx="2568017" cy="746502"/>
          </a:xfrm>
          <a:prstGeom prst="rect">
            <a:avLst/>
          </a:prstGeom>
          <a:solidFill>
            <a:schemeClr val="accent1">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nchor="ctr">
            <a:noAutofit/>
          </a:bodyPr>
          <a:lstStyle/>
          <a:p>
            <a:pPr marL="0" lvl="1">
              <a:buNone/>
            </a:pPr>
            <a:r>
              <a:rPr lang="en-US" altLang="ko-KR" sz="1400" b="1" dirty="0">
                <a:solidFill>
                  <a:srgbClr val="0070C0"/>
                </a:solidFill>
                <a:latin typeface="Corbel" panose="020B0503020204020204" pitchFamily="34" charset="0"/>
                <a:cs typeface="Arial" panose="020B0604020202020204" pitchFamily="34" charset="0"/>
              </a:rPr>
              <a:t>Object </a:t>
            </a:r>
            <a:r>
              <a:rPr lang="en-US" altLang="ko-KR" sz="1400" b="1" dirty="0" err="1">
                <a:solidFill>
                  <a:srgbClr val="0070C0"/>
                </a:solidFill>
                <a:latin typeface="Corbel" panose="020B0503020204020204" pitchFamily="34" charset="0"/>
                <a:cs typeface="Arial" panose="020B0604020202020204" pitchFamily="34" charset="0"/>
              </a:rPr>
              <a:t>object</a:t>
            </a:r>
            <a:r>
              <a:rPr lang="en-US" altLang="ko-KR" sz="1400" b="1" dirty="0">
                <a:solidFill>
                  <a:srgbClr val="0070C0"/>
                </a:solidFill>
                <a:latin typeface="Corbel" panose="020B0503020204020204" pitchFamily="34" charset="0"/>
                <a:cs typeface="Arial" panose="020B0604020202020204" pitchFamily="34" charset="0"/>
              </a:rPr>
              <a:t> = new Object();</a:t>
            </a:r>
          </a:p>
          <a:p>
            <a:pPr marL="0" lvl="1">
              <a:buNone/>
            </a:pPr>
            <a:r>
              <a:rPr lang="en-US" altLang="ko-KR" sz="1400" b="1" dirty="0">
                <a:solidFill>
                  <a:srgbClr val="0070C0"/>
                </a:solidFill>
                <a:latin typeface="Corbel" panose="020B0503020204020204" pitchFamily="34" charset="0"/>
                <a:cs typeface="Arial" panose="020B0604020202020204" pitchFamily="34" charset="0"/>
              </a:rPr>
              <a:t>int result = </a:t>
            </a:r>
            <a:r>
              <a:rPr lang="en-US" altLang="ko-KR" sz="1400" b="1" dirty="0" err="1">
                <a:solidFill>
                  <a:srgbClr val="0070C0"/>
                </a:solidFill>
                <a:latin typeface="Corbel" panose="020B0503020204020204" pitchFamily="34" charset="0"/>
                <a:cs typeface="Arial" panose="020B0604020202020204" pitchFamily="34" charset="0"/>
              </a:rPr>
              <a:t>object.method</a:t>
            </a:r>
            <a:r>
              <a:rPr lang="en-US" altLang="ko-KR" sz="1400" b="1" dirty="0">
                <a:solidFill>
                  <a:srgbClr val="0070C0"/>
                </a:solidFill>
                <a:latin typeface="Corbel" panose="020B0503020204020204" pitchFamily="34" charset="0"/>
                <a:cs typeface="Arial" panose="020B0604020202020204" pitchFamily="34" charset="0"/>
              </a:rPr>
              <a:t>(3, 4);</a:t>
            </a:r>
          </a:p>
          <a:p>
            <a:pPr marL="0" lvl="1">
              <a:buNone/>
            </a:pPr>
            <a:r>
              <a:rPr lang="en-US" altLang="ko-KR" sz="1400" b="1" dirty="0" err="1">
                <a:solidFill>
                  <a:srgbClr val="0070C0"/>
                </a:solidFill>
                <a:latin typeface="Corbel" panose="020B0503020204020204" pitchFamily="34" charset="0"/>
                <a:cs typeface="Arial" panose="020B0604020202020204" pitchFamily="34" charset="0"/>
              </a:rPr>
              <a:t>System.out.println</a:t>
            </a:r>
            <a:r>
              <a:rPr lang="en-US" altLang="ko-KR" sz="1400" b="1" dirty="0">
                <a:solidFill>
                  <a:srgbClr val="0070C0"/>
                </a:solidFill>
                <a:latin typeface="Corbel" panose="020B0503020204020204" pitchFamily="34" charset="0"/>
                <a:cs typeface="Arial" panose="020B0604020202020204" pitchFamily="34" charset="0"/>
              </a:rPr>
              <a:t> (result);</a:t>
            </a:r>
          </a:p>
        </p:txBody>
      </p:sp>
      <p:cxnSp>
        <p:nvCxnSpPr>
          <p:cNvPr id="38" name="직선 연결선 37"/>
          <p:cNvCxnSpPr>
            <a:stCxn id="11" idx="1"/>
            <a:endCxn id="37" idx="3"/>
          </p:cNvCxnSpPr>
          <p:nvPr/>
        </p:nvCxnSpPr>
        <p:spPr>
          <a:xfrm flipH="1" flipV="1">
            <a:off x="6763233" y="1916165"/>
            <a:ext cx="607301" cy="1174732"/>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직사각형 29"/>
          <p:cNvSpPr/>
          <p:nvPr/>
        </p:nvSpPr>
        <p:spPr>
          <a:xfrm rot="16200000">
            <a:off x="3700681" y="1789107"/>
            <a:ext cx="558166" cy="307777"/>
          </a:xfrm>
          <a:prstGeom prst="rect">
            <a:avLst/>
          </a:prstGeom>
        </p:spPr>
        <p:txBody>
          <a:bodyPr wrap="none">
            <a:spAutoFit/>
          </a:bodyPr>
          <a:lstStyle/>
          <a:p>
            <a:r>
              <a:rPr lang="en-US" altLang="ko-KR" sz="1400" dirty="0">
                <a:latin typeface="Corbel" panose="020B0503020204020204" pitchFamily="34" charset="0"/>
                <a:cs typeface="Arial" panose="020B0604020202020204" pitchFamily="34" charset="0"/>
              </a:rPr>
              <a:t>main</a:t>
            </a:r>
            <a:endParaRPr lang="ko-KR" altLang="en-US" sz="1400" dirty="0"/>
          </a:p>
        </p:txBody>
      </p:sp>
      <p:sp>
        <p:nvSpPr>
          <p:cNvPr id="48" name="직사각형 47"/>
          <p:cNvSpPr/>
          <p:nvPr/>
        </p:nvSpPr>
        <p:spPr>
          <a:xfrm>
            <a:off x="7378779" y="2384723"/>
            <a:ext cx="1353312" cy="2348181"/>
          </a:xfrm>
          <a:prstGeom prst="rect">
            <a:avLst/>
          </a:prstGeom>
          <a:noFill/>
          <a:ln w="28575">
            <a:solidFill>
              <a:srgbClr val="0070C0"/>
            </a:solidFill>
          </a:ln>
        </p:spPr>
        <p:txBody>
          <a:bodyPr wrap="square" rtlCol="0" anchor="ctr">
            <a:noAutofit/>
          </a:bodyPr>
          <a:lstStyle/>
          <a:p>
            <a:pPr algn="ctr">
              <a:tabLst>
                <a:tab pos="180975" algn="l"/>
                <a:tab pos="361950" algn="l"/>
                <a:tab pos="542925" algn="l"/>
                <a:tab pos="714375" algn="l"/>
                <a:tab pos="895350" algn="l"/>
              </a:tabLst>
            </a:pPr>
            <a:endParaRPr lang="ko-KR" altLang="en-US" sz="1400" dirty="0">
              <a:solidFill>
                <a:srgbClr val="231F20"/>
              </a:solidFill>
              <a:latin typeface="Corbel" panose="020B0503020204020204" pitchFamily="34" charset="0"/>
            </a:endParaRPr>
          </a:p>
        </p:txBody>
      </p:sp>
      <p:sp>
        <p:nvSpPr>
          <p:cNvPr id="25" name="오른쪽 화살표 24"/>
          <p:cNvSpPr/>
          <p:nvPr/>
        </p:nvSpPr>
        <p:spPr>
          <a:xfrm rot="20845770">
            <a:off x="3275062" y="1884698"/>
            <a:ext cx="547767" cy="379872"/>
          </a:xfrm>
          <a:prstGeom prst="rightArrow">
            <a:avLst/>
          </a:prstGeom>
          <a:solidFill>
            <a:schemeClr val="bg1">
              <a:lumMod val="85000"/>
            </a:schemeClr>
          </a:solidFill>
        </p:spPr>
        <p:txBody>
          <a:bodyPr wrap="square" rtlCol="0" anchor="ctr">
            <a:noAutofit/>
          </a:bodyPr>
          <a:lstStyle/>
          <a:p>
            <a:pPr algn="ctr">
              <a:tabLst>
                <a:tab pos="180975" algn="l"/>
                <a:tab pos="361950" algn="l"/>
                <a:tab pos="542925" algn="l"/>
                <a:tab pos="714375" algn="l"/>
                <a:tab pos="895350" algn="l"/>
              </a:tabLst>
            </a:pPr>
            <a:endParaRPr lang="ko-KR" altLang="en-US" sz="1400" dirty="0">
              <a:solidFill>
                <a:srgbClr val="231F20"/>
              </a:solidFill>
              <a:latin typeface="Corbel" panose="020B0503020204020204" pitchFamily="34" charset="0"/>
            </a:endParaRPr>
          </a:p>
        </p:txBody>
      </p:sp>
      <p:sp>
        <p:nvSpPr>
          <p:cNvPr id="26" name="오른쪽 화살표 25"/>
          <p:cNvSpPr/>
          <p:nvPr/>
        </p:nvSpPr>
        <p:spPr>
          <a:xfrm rot="2352833">
            <a:off x="2906046" y="2835334"/>
            <a:ext cx="1083794" cy="379872"/>
          </a:xfrm>
          <a:prstGeom prst="rightArrow">
            <a:avLst/>
          </a:prstGeom>
          <a:solidFill>
            <a:schemeClr val="bg1">
              <a:lumMod val="85000"/>
            </a:schemeClr>
          </a:solidFill>
        </p:spPr>
        <p:txBody>
          <a:bodyPr wrap="square" rtlCol="0" anchor="ctr">
            <a:noAutofit/>
          </a:bodyPr>
          <a:lstStyle/>
          <a:p>
            <a:pPr algn="ctr">
              <a:tabLst>
                <a:tab pos="180975" algn="l"/>
                <a:tab pos="361950" algn="l"/>
                <a:tab pos="542925" algn="l"/>
                <a:tab pos="714375" algn="l"/>
                <a:tab pos="895350" algn="l"/>
              </a:tabLst>
            </a:pPr>
            <a:endParaRPr lang="ko-KR" altLang="en-US" sz="1400" dirty="0">
              <a:solidFill>
                <a:srgbClr val="231F20"/>
              </a:solidFill>
              <a:latin typeface="Corbel" panose="020B0503020204020204" pitchFamily="34" charset="0"/>
            </a:endParaRPr>
          </a:p>
        </p:txBody>
      </p:sp>
    </p:spTree>
    <p:extLst>
      <p:ext uri="{BB962C8B-B14F-4D97-AF65-F5344CB8AC3E}">
        <p14:creationId xmlns:p14="http://schemas.microsoft.com/office/powerpoint/2010/main" val="4104032023"/>
      </p:ext>
    </p:extLst>
  </p:cSld>
  <p:clrMapOvr>
    <a:masterClrMapping/>
  </p:clrMapOvr>
</p:sld>
</file>

<file path=ppt/theme/theme1.xml><?xml version="1.0" encoding="utf-8"?>
<a:theme xmlns:a="http://schemas.openxmlformats.org/drawingml/2006/main" name="Summit_1-PowerPoint-Template">
  <a:themeElements>
    <a:clrScheme name="움직이는 텍스트">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사용자 지정 1">
      <a:majorFont>
        <a:latin typeface="Candara"/>
        <a:ea typeface="맑은 고딕"/>
        <a:cs typeface=""/>
      </a:majorFont>
      <a:minorFont>
        <a:latin typeface="Candara"/>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spPr>
      <a:bodyPr wrap="square" anchor="ctr">
        <a:noAutofit/>
      </a:bodyPr>
      <a:lstStyle>
        <a:defPPr>
          <a:tabLst>
            <a:tab pos="180975" algn="l"/>
            <a:tab pos="361950" algn="l"/>
            <a:tab pos="542925" algn="l"/>
            <a:tab pos="714375" algn="l"/>
            <a:tab pos="895350" algn="l"/>
          </a:tabLst>
          <a:defRPr sz="1400" dirty="0">
            <a:solidFill>
              <a:srgbClr val="231F20"/>
            </a:solidFill>
            <a:latin typeface="Corbel" panose="020B0503020204020204" pitchFamily="34" charset="0"/>
          </a:defRPr>
        </a:defPPr>
      </a:lstStyle>
    </a:spDef>
    <a:lnDef>
      <a:spPr>
        <a:ln>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ctr">
          <a:defRPr sz="1600" dirty="0" smtClean="0">
            <a:effectLst>
              <a:outerShdw blurRad="38100" dist="38100" dir="2700000" algn="tl">
                <a:srgbClr val="000000">
                  <a:alpha val="43137"/>
                </a:srgbClr>
              </a:outerShdw>
            </a:effectLst>
          </a:defRPr>
        </a:defPPr>
      </a:lstStyle>
    </a:txDef>
  </a:objectDefaults>
  <a:extraClrSchemeLst/>
  <a:extLst>
    <a:ext uri="{05A4C25C-085E-4340-85A3-A5531E510DB2}">
      <thm15:themeFamily xmlns:thm15="http://schemas.microsoft.com/office/thememl/2012/main" name="Template_GreyRed" id="{F16B799A-2BFF-4985-B0F8-B6E6CE74154A}" vid="{B06957F2-6A80-4085-BB44-D4CA7C49DC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7266</Words>
  <Application>Microsoft Office PowerPoint</Application>
  <PresentationFormat>A4 용지(210x297mm)</PresentationFormat>
  <Paragraphs>1229</Paragraphs>
  <Slides>48</Slides>
  <Notes>2</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48</vt:i4>
      </vt:variant>
    </vt:vector>
  </HeadingPairs>
  <TitlesOfParts>
    <vt:vector size="55" baseType="lpstr">
      <vt:lpstr>Wingdings</vt:lpstr>
      <vt:lpstr>Microsoft YaHei UI</vt:lpstr>
      <vt:lpstr>Arial</vt:lpstr>
      <vt:lpstr>Corbel</vt:lpstr>
      <vt:lpstr>Candara</vt:lpstr>
      <vt:lpstr>Calibri</vt:lpstr>
      <vt:lpstr>Summit_1-PowerPoint-Template</vt:lpstr>
      <vt:lpstr>Operating System</vt:lpstr>
      <vt:lpstr>Contents</vt:lpstr>
      <vt:lpstr>Memory Management</vt:lpstr>
      <vt:lpstr>Chapter Objectives Background</vt:lpstr>
      <vt:lpstr>Basic Hardware – Registers, Memory, Cache</vt:lpstr>
      <vt:lpstr>Address Binding</vt:lpstr>
      <vt:lpstr>PowerPoint 프레젠테이션</vt:lpstr>
      <vt:lpstr>Process View</vt:lpstr>
      <vt:lpstr>Process View – Code Segment 1</vt:lpstr>
      <vt:lpstr>Process View – Code Segment 2</vt:lpstr>
      <vt:lpstr>Process View – Heap Segment</vt:lpstr>
      <vt:lpstr>Process View – Stack Segment 1</vt:lpstr>
      <vt:lpstr>Process View – Stack Segment 2</vt:lpstr>
      <vt:lpstr>Process View – Stack Segment 3</vt:lpstr>
      <vt:lpstr>Process View – IO Interrupt</vt:lpstr>
      <vt:lpstr>Activation Record</vt:lpstr>
      <vt:lpstr>Compiler: Code Generation</vt:lpstr>
      <vt:lpstr>Compiler: Code Generation</vt:lpstr>
      <vt:lpstr>Compiler: Code Generation</vt:lpstr>
      <vt:lpstr>Compiler: Code Generation</vt:lpstr>
      <vt:lpstr>Memory Allocation</vt:lpstr>
      <vt:lpstr>Basic Hardware – Protection</vt:lpstr>
      <vt:lpstr>Logical vs. Physical Address Space</vt:lpstr>
      <vt:lpstr>Dynamic Loading</vt:lpstr>
      <vt:lpstr>Dynamic Linking</vt:lpstr>
      <vt:lpstr>Shared Libraries</vt:lpstr>
      <vt:lpstr>Swapping</vt:lpstr>
      <vt:lpstr>Swapping:: Context Switching Time</vt:lpstr>
      <vt:lpstr>Swapping:: on Mobile Systems</vt:lpstr>
      <vt:lpstr>Contiguous Memory Allocation</vt:lpstr>
      <vt:lpstr>Contiguous Memory Allocation::Memory Protection</vt:lpstr>
      <vt:lpstr>Contiguous Memory Allocation::Memory Allocation</vt:lpstr>
      <vt:lpstr>Fragmentation &amp; Compaction</vt:lpstr>
      <vt:lpstr>Segmentation</vt:lpstr>
      <vt:lpstr>Segmentation:: Address Translation</vt:lpstr>
      <vt:lpstr>Segmentation:: Address Translation Example</vt:lpstr>
      <vt:lpstr>Paging</vt:lpstr>
      <vt:lpstr>Paging::Address Translation</vt:lpstr>
      <vt:lpstr>Paging:: Trade-offs</vt:lpstr>
      <vt:lpstr>Paging:: Address Translation</vt:lpstr>
      <vt:lpstr>Paging::Hardware Support</vt:lpstr>
      <vt:lpstr>Paging::Hardware Support - Steps</vt:lpstr>
      <vt:lpstr>Paging:: Protection</vt:lpstr>
      <vt:lpstr>Sharing Pages</vt:lpstr>
      <vt:lpstr>Structure of the Page Table:: Hierarchical Paging</vt:lpstr>
      <vt:lpstr>Structure of the Page Table:: Hashed Page Tables</vt:lpstr>
      <vt:lpstr>Structure of the Page Table:: Inverted Page Tables</vt:lpstr>
      <vt:lpstr>Structure of the Page Table::Oracle SPARC Solaris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2015-01-20T07:00:32Z</dcterms:created>
  <dcterms:modified xsi:type="dcterms:W3CDTF">2022-11-28T04:00:14Z</dcterms:modified>
  <cp:category/>
</cp:coreProperties>
</file>