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323" r:id="rId4"/>
    <p:sldId id="330" r:id="rId5"/>
    <p:sldId id="389" r:id="rId6"/>
    <p:sldId id="390" r:id="rId7"/>
    <p:sldId id="401" r:id="rId8"/>
    <p:sldId id="391" r:id="rId9"/>
    <p:sldId id="400" r:id="rId10"/>
  </p:sldIdLst>
  <p:sldSz cx="9906000" cy="6858000" type="A4"/>
  <p:notesSz cx="6867525" cy="99949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Open Sans" panose="020B0600000101010101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ADDB7B"/>
    <a:srgbClr val="4EA84E"/>
    <a:srgbClr val="777777"/>
    <a:srgbClr val="5F5F5F"/>
    <a:srgbClr val="4F525D"/>
    <a:srgbClr val="EA3945"/>
    <a:srgbClr val="FACE0E"/>
    <a:srgbClr val="996633"/>
    <a:srgbClr val="C03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7348" autoAdjust="0"/>
  </p:normalViewPr>
  <p:slideViewPr>
    <p:cSldViewPr snapToGrid="0" snapToObjects="1">
      <p:cViewPr varScale="1">
        <p:scale>
          <a:sx n="117" d="100"/>
          <a:sy n="117" d="100"/>
        </p:scale>
        <p:origin x="5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92" y="102"/>
      </p:cViewPr>
      <p:guideLst>
        <p:guide orient="horz" pos="3149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B60CD0EA-239A-0D42-86FA-938C392FE9F7}" type="datetime1">
              <a:rPr lang="ko-KR" altLang="en-US">
                <a:latin typeface="Candara" panose="020E0502030303020204" pitchFamily="34" charset="0"/>
              </a:rPr>
              <a:t>2019-12-05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CCAA83DC-AE9A-44FF-A844-E2E5D5BA047F}" type="slidenum">
              <a:rPr lang="en-US" smtClean="0">
                <a:latin typeface="Candara" panose="020E0502030303020204" pitchFamily="34" charset="0"/>
              </a:rPr>
              <a:t>‹#›</a:t>
            </a:fld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25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5193309F-0A04-C444-9877-B2D5B465713C}" type="datetime1">
              <a:t>2019-12-05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792163"/>
            <a:ext cx="5534025" cy="3830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03" tIns="46452" rIns="92903" bIns="464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7209" y="4785437"/>
            <a:ext cx="6225505" cy="4528501"/>
          </a:xfrm>
          <a:prstGeom prst="rect">
            <a:avLst/>
          </a:prstGeom>
        </p:spPr>
        <p:txBody>
          <a:bodyPr vert="horz" lIns="92903" tIns="46452" rIns="92903" bIns="4645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39C4FF52-46E3-43CB-AB80-CBEE90E8F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0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Canoe\FTP\OMGSite\images\nav_left_omg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47003" y="1274763"/>
            <a:ext cx="9114510" cy="50265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764670" y="4724753"/>
            <a:ext cx="1853043" cy="14254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+mj-lt"/>
                <a:cs typeface="Open Sans"/>
              </a:defRPr>
            </a:lvl1pPr>
          </a:lstStyle>
          <a:p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720895" y="5202670"/>
            <a:ext cx="5276931" cy="947501"/>
          </a:xfrm>
          <a:prstGeom prst="rect">
            <a:avLst/>
          </a:prstGeom>
        </p:spPr>
        <p:txBody>
          <a:bodyPr vert="horz"/>
          <a:lstStyle>
            <a:lvl1pPr algn="l">
              <a:defRPr sz="1400" b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5pPr>
          </a:lstStyle>
          <a:p>
            <a:pPr lvl="0"/>
            <a:endParaRPr lang="en-US" altLang="ko-KR" dirty="0" smtClean="0"/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2723291" y="4721003"/>
            <a:ext cx="5276934" cy="481667"/>
          </a:xfrm>
          <a:prstGeom prst="rect">
            <a:avLst/>
          </a:prstGeom>
        </p:spPr>
        <p:txBody>
          <a:bodyPr vert="horz" lIns="68564" tIns="34281" rIns="68564" bIns="34281" rtlCol="0" anchor="ctr">
            <a:normAutofit/>
          </a:bodyPr>
          <a:lstStyle>
            <a:lvl1pPr algn="l">
              <a:defRPr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767014"/>
            <a:ext cx="9906000" cy="30909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88949" y="1274762"/>
            <a:ext cx="9072563" cy="50704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4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53656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4"/>
          </p:nvPr>
        </p:nvSpPr>
        <p:spPr>
          <a:xfrm>
            <a:off x="5061513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53656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6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593806"/>
            <a:ext cx="9906000" cy="326419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53656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4"/>
          </p:nvPr>
        </p:nvSpPr>
        <p:spPr>
          <a:xfrm>
            <a:off x="5061513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47938" y="0"/>
            <a:ext cx="4958062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53656" y="1276239"/>
            <a:ext cx="4500000" cy="50324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9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78565" y="368300"/>
            <a:ext cx="8559800" cy="288925"/>
          </a:xfrm>
        </p:spPr>
        <p:txBody>
          <a:bodyPr anchor="ctr"/>
          <a:lstStyle>
            <a:lvl1pPr marL="0" indent="0">
              <a:buNone/>
              <a:defRPr sz="1600" b="0" i="1">
                <a:solidFill>
                  <a:srgbClr val="FF0000"/>
                </a:solidFill>
                <a:latin typeface="+mj-lt"/>
              </a:defRPr>
            </a:lvl1pPr>
            <a:lvl3pPr marL="358775" indent="0"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2027274"/>
            <a:ext cx="9906000" cy="48307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3735030" y="1726646"/>
            <a:ext cx="2425789" cy="17023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FFFFFF"/>
                </a:solidFill>
                <a:latin typeface="+mj-lt"/>
                <a:cs typeface="Open Sans"/>
              </a:defRPr>
            </a:lvl1pPr>
          </a:lstStyle>
          <a:p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976125" y="4178892"/>
            <a:ext cx="5943600" cy="1059679"/>
          </a:xfrm>
          <a:prstGeom prst="rect">
            <a:avLst/>
          </a:prstGeom>
        </p:spPr>
        <p:txBody>
          <a:bodyPr vert="horz"/>
          <a:lstStyle>
            <a:lvl1pPr marL="0" marR="0" indent="0" algn="ctr" defTabSz="913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="0" i="1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rgbClr val="FFFFFF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altLang="ko-KR" dirty="0" smtClean="0"/>
              <a:t>Sungwoon Choi, Ph.D.</a:t>
            </a:r>
          </a:p>
          <a:p>
            <a:pPr lvl="0"/>
            <a:r>
              <a:rPr lang="en-US" altLang="ko-KR" dirty="0" smtClean="0"/>
              <a:t>Professor, </a:t>
            </a:r>
            <a:r>
              <a:rPr lang="en-US" altLang="ko-KR" dirty="0" err="1" smtClean="0"/>
              <a:t>Myongji</a:t>
            </a:r>
            <a:r>
              <a:rPr lang="en-US" altLang="ko-KR" dirty="0" smtClean="0"/>
              <a:t> University</a:t>
            </a:r>
          </a:p>
          <a:p>
            <a:pPr lvl="0"/>
            <a:r>
              <a:rPr lang="en-US" altLang="ko-KR" dirty="0" smtClean="0"/>
              <a:t>Chair, OMG-Korea</a:t>
            </a:r>
          </a:p>
          <a:p>
            <a:pPr marL="0" marR="0" lvl="0" indent="0" algn="ctr" defTabSz="913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dirty="0" smtClean="0"/>
              <a:t>choisw@mju.ac.kr</a:t>
            </a:r>
            <a:endParaRPr lang="ko-KR" altLang="en-US" smtClean="0"/>
          </a:p>
          <a:p>
            <a:pPr lvl="0"/>
            <a:endParaRPr lang="en-US" altLang="ko-KR" dirty="0" smtClean="0"/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1976122" y="3609781"/>
            <a:ext cx="5943603" cy="481667"/>
          </a:xfrm>
          <a:prstGeom prst="rect">
            <a:avLst/>
          </a:prstGeom>
        </p:spPr>
        <p:txBody>
          <a:bodyPr vert="horz" lIns="68564" tIns="34281" rIns="68564" bIns="34281" rtlCol="0" anchor="ctr">
            <a:normAutofit/>
          </a:bodyPr>
          <a:lstStyle>
            <a:lvl1pPr algn="ctr">
              <a:defRPr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276586" y="5400694"/>
            <a:ext cx="1342678" cy="321632"/>
            <a:chOff x="4200872" y="5717218"/>
            <a:chExt cx="1531412" cy="394838"/>
          </a:xfrm>
        </p:grpSpPr>
        <p:pic>
          <p:nvPicPr>
            <p:cNvPr id="9" name="Picture 4" descr="\\Canoe\FTP\OMGSite\images\nav_left_omg.gif"/>
            <p:cNvPicPr>
              <a:picLocks noChangeAspect="1" noChangeArrowheads="1"/>
            </p:cNvPicPr>
            <p:nvPr/>
          </p:nvPicPr>
          <p:blipFill>
            <a:blip r:embed="rId2" r:link="rId3" cstate="print"/>
            <a:srcRect t="13005" r="54066"/>
            <a:stretch>
              <a:fillRect/>
            </a:stretch>
          </p:blipFill>
          <p:spPr bwMode="auto">
            <a:xfrm>
              <a:off x="4734272" y="5717219"/>
              <a:ext cx="998012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 descr="img_ui0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00872" y="5717218"/>
              <a:ext cx="453146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9525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55748" y="6416828"/>
            <a:ext cx="1605765" cy="197556"/>
          </a:xfrm>
          <a:prstGeom prst="rect">
            <a:avLst/>
          </a:prstGeom>
        </p:spPr>
        <p:txBody>
          <a:bodyPr vert="horz" lIns="68564" tIns="0" rIns="68564" bIns="0" anchor="b" anchorCtr="0">
            <a:noAutofit/>
          </a:bodyPr>
          <a:lstStyle>
            <a:lvl1pPr marL="171450" indent="-171450" algn="r">
              <a:buFont typeface="Arial" panose="020B0604020202020204" pitchFamily="34" charset="0"/>
              <a:buChar char="©"/>
              <a:defRPr sz="1200" i="1" u="none" spc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  <a:cs typeface="Candara" panose="020E0502030303020204" pitchFamily="34" charset="0"/>
              </a:defRPr>
            </a:lvl1pPr>
          </a:lstStyle>
          <a:p>
            <a:r>
              <a:rPr lang="en-US" dirty="0" err="1" smtClean="0"/>
              <a:t>Sungwoon</a:t>
            </a:r>
            <a:r>
              <a:rPr lang="en-US" dirty="0" smtClean="0"/>
              <a:t> Choi 2017</a:t>
            </a:r>
            <a:endParaRPr lang="en-US" dirty="0"/>
          </a:p>
        </p:txBody>
      </p:sp>
      <p:sp>
        <p:nvSpPr>
          <p:cNvPr id="39" name="Title Placeholder 38"/>
          <p:cNvSpPr>
            <a:spLocks noGrp="1"/>
          </p:cNvSpPr>
          <p:nvPr>
            <p:ph type="title"/>
          </p:nvPr>
        </p:nvSpPr>
        <p:spPr>
          <a:xfrm>
            <a:off x="278494" y="657225"/>
            <a:ext cx="8559871" cy="503237"/>
          </a:xfrm>
          <a:prstGeom prst="rect">
            <a:avLst/>
          </a:prstGeom>
        </p:spPr>
        <p:txBody>
          <a:bodyPr lIns="68564" tIns="0" rIns="68564" bIns="0" anchor="ctr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sk-SK" dirty="0" smtClean="0"/>
              <a:t>Click to edit Master title style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idx="1"/>
          </p:nvPr>
        </p:nvSpPr>
        <p:spPr>
          <a:xfrm>
            <a:off x="501763" y="1280629"/>
            <a:ext cx="9059750" cy="5030353"/>
          </a:xfrm>
          <a:prstGeom prst="rect">
            <a:avLst/>
          </a:prstGeom>
        </p:spPr>
        <p:txBody>
          <a:bodyPr vert="horz" lIns="68564" tIns="34281" rIns="68564" bIns="34281" spcCol="269933" rtlCol="0">
            <a:noAutofit/>
          </a:bodyPr>
          <a:lstStyle/>
          <a:p>
            <a:pPr lvl="0"/>
            <a:r>
              <a:rPr lang="sk-SK" dirty="0" smtClean="0"/>
              <a:t>Click to edit Master text styles</a:t>
            </a:r>
          </a:p>
          <a:p>
            <a:pPr lvl="1"/>
            <a:r>
              <a:rPr lang="sk-SK" dirty="0" smtClean="0"/>
              <a:t>Second level</a:t>
            </a:r>
          </a:p>
          <a:p>
            <a:pPr lvl="2"/>
            <a:r>
              <a:rPr lang="sk-SK" dirty="0" smtClean="0"/>
              <a:t>Third level</a:t>
            </a:r>
          </a:p>
          <a:p>
            <a:pPr lvl="3"/>
            <a:r>
              <a:rPr lang="sk-SK" dirty="0" smtClean="0"/>
              <a:t>Fourth level</a:t>
            </a:r>
          </a:p>
          <a:p>
            <a:pPr lvl="4"/>
            <a:r>
              <a:rPr lang="sk-SK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32033" y="461569"/>
            <a:ext cx="529480" cy="457297"/>
          </a:xfrm>
          <a:prstGeom prst="wedgeRectCallout">
            <a:avLst/>
          </a:prstGeom>
          <a:noFill/>
          <a:ln w="9525" cmpd="sng">
            <a:solidFill>
              <a:srgbClr val="FF0000"/>
            </a:solidFill>
          </a:ln>
        </p:spPr>
        <p:txBody>
          <a:bodyPr wrap="square" lIns="143963" tIns="134997" rIns="143963" bIns="134997" anchor="ctr" anchorCtr="1">
            <a:spAutoFit/>
          </a:bodyPr>
          <a:lstStyle>
            <a:lvl1pPr>
              <a:defRPr lang="en-US" sz="1200">
                <a:ln>
                  <a:noFill/>
                </a:ln>
                <a:solidFill>
                  <a:srgbClr val="FF0000"/>
                </a:solidFill>
                <a:latin typeface="Candara" panose="020E0502030303020204" pitchFamily="34" charset="0"/>
                <a:cs typeface="Candara" panose="020E0502030303020204" pitchFamily="34" charset="0"/>
              </a:defRPr>
            </a:lvl1pPr>
          </a:lstStyle>
          <a:p>
            <a:pPr defTabSz="685783"/>
            <a:fld id="{77513DED-9F41-6D4C-AADB-00EAAC4B4386}" type="slidenum">
              <a:rPr lang="sk-SK" smtClean="0"/>
              <a:pPr defTabSz="685783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84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3" r:id="rId2"/>
    <p:sldLayoutId id="2147483819" r:id="rId3"/>
    <p:sldLayoutId id="2147483827" r:id="rId4"/>
    <p:sldLayoutId id="2147483825" r:id="rId5"/>
    <p:sldLayoutId id="2147483824" r:id="rId6"/>
    <p:sldLayoutId id="2147483822" r:id="rId7"/>
    <p:sldLayoutId id="2147483826" r:id="rId8"/>
    <p:sldLayoutId id="2147483796" r:id="rId9"/>
    <p:sldLayoutId id="214748380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3911" rtl="0" eaLnBrk="1" latinLnBrk="0" hangingPunct="1">
        <a:lnSpc>
          <a:spcPct val="90000"/>
        </a:lnSpc>
        <a:spcBef>
          <a:spcPct val="0"/>
        </a:spcBef>
        <a:buNone/>
        <a:defRPr lang="en-US" sz="2000" b="1" i="0" kern="1200" cap="none">
          <a:solidFill>
            <a:schemeClr val="accent1">
              <a:lumMod val="50000"/>
            </a:schemeClr>
          </a:solidFill>
          <a:latin typeface="+mj-lt"/>
          <a:ea typeface="+mj-ea"/>
          <a:cs typeface="Candara" panose="020E0502030303020204" pitchFamily="34" charset="0"/>
        </a:defRPr>
      </a:lvl1pPr>
    </p:titleStyle>
    <p:bodyStyle>
      <a:lvl1pPr marL="180975" indent="-180975" algn="l" defTabSz="913911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600" b="1" kern="1200">
          <a:solidFill>
            <a:schemeClr val="tx1">
              <a:lumMod val="50000"/>
            </a:schemeClr>
          </a:solidFill>
          <a:latin typeface="+mn-lt"/>
          <a:ea typeface="+mn-ea"/>
          <a:cs typeface="Candara" panose="020E0502030303020204" pitchFamily="34" charset="0"/>
        </a:defRPr>
      </a:lvl1pPr>
      <a:lvl2pPr marL="358775" indent="-179388" algn="l" defTabSz="913911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Candara" panose="020E0502030303020204" pitchFamily="34" charset="0"/>
        </a:defRPr>
      </a:lvl2pPr>
      <a:lvl3pPr marL="538163" indent="-179388" algn="l" defTabSz="913911" rtl="0" eaLnBrk="1" latinLnBrk="0" hangingPunct="1">
        <a:lnSpc>
          <a:spcPct val="100000"/>
        </a:lnSpc>
        <a:spcBef>
          <a:spcPts val="300"/>
        </a:spcBef>
        <a:buFont typeface="Candara" panose="020E0502030303020204" pitchFamily="34" charset="0"/>
        <a:buChar char="-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Candara" panose="020E0502030303020204" pitchFamily="34" charset="0"/>
        </a:defRPr>
      </a:lvl3pPr>
      <a:lvl4pPr marL="719138" indent="-182563" algn="l" defTabSz="913911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Candara" panose="020E0502030303020204" pitchFamily="34" charset="0"/>
        </a:defRPr>
      </a:lvl4pPr>
      <a:lvl5pPr marL="896938" indent="-179388" algn="l" defTabSz="913911" rtl="0" eaLnBrk="1" latinLnBrk="0" hangingPunct="1">
        <a:lnSpc>
          <a:spcPct val="100000"/>
        </a:lnSpc>
        <a:spcBef>
          <a:spcPts val="300"/>
        </a:spcBef>
        <a:buFont typeface="Candara" panose="020E0502030303020204" pitchFamily="34" charset="0"/>
        <a:buChar char="-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Candara" panose="020E0502030303020204" pitchFamily="34" charset="0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731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pos="172" userDrawn="1">
          <p15:clr>
            <a:srgbClr val="F26B43"/>
          </p15:clr>
        </p15:guide>
        <p15:guide id="6" pos="308" userDrawn="1">
          <p15:clr>
            <a:srgbClr val="F26B43"/>
          </p15:clr>
        </p15:guide>
        <p15:guide id="7" pos="6023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i="0" dirty="0" smtClean="0"/>
              <a:t>Professor, </a:t>
            </a:r>
            <a:r>
              <a:rPr lang="en-US" altLang="ko-KR" i="0" dirty="0" err="1" smtClean="0"/>
              <a:t>Myongji</a:t>
            </a:r>
            <a:r>
              <a:rPr lang="en-US" altLang="ko-KR" i="0" dirty="0" smtClean="0"/>
              <a:t> University</a:t>
            </a:r>
          </a:p>
          <a:p>
            <a:r>
              <a:rPr lang="en-US" altLang="ko-KR" i="0" dirty="0" smtClean="0"/>
              <a:t>Chair, OMG-Korea</a:t>
            </a:r>
          </a:p>
          <a:p>
            <a:r>
              <a:rPr lang="en-US" altLang="ko-KR" i="0" dirty="0" err="1" smtClean="0"/>
              <a:t>Sungwoon</a:t>
            </a:r>
            <a:r>
              <a:rPr lang="en-US" altLang="ko-KR" i="0" dirty="0" smtClean="0"/>
              <a:t> Choi, Ph.D.</a:t>
            </a:r>
          </a:p>
          <a:p>
            <a:r>
              <a:rPr lang="en-US" altLang="ko-KR" sz="1400" u="sng" dirty="0" smtClean="0"/>
              <a:t>choisw@mju.ac.kr</a:t>
            </a:r>
            <a:endParaRPr lang="ko-KR" altLang="en-US" sz="1400" u="sng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Operating System</a:t>
            </a:r>
            <a:endParaRPr lang="ko-KR" altLang="en-US" sz="2400" b="1" dirty="0"/>
          </a:p>
        </p:txBody>
      </p:sp>
      <p:pic>
        <p:nvPicPr>
          <p:cNvPr id="1030" name="Picture 6" descr="Image result for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42" y="1572293"/>
            <a:ext cx="2150479" cy="19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2</a:t>
            </a:fld>
            <a:endParaRPr lang="sk-SK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Operating System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Computer Architecture</a:t>
            </a:r>
          </a:p>
          <a:p>
            <a:r>
              <a:rPr lang="en-US" altLang="ko-KR" dirty="0" smtClean="0"/>
              <a:t>Process Management</a:t>
            </a:r>
          </a:p>
          <a:p>
            <a:pPr lvl="1"/>
            <a:r>
              <a:rPr lang="en-US" altLang="ko-KR" dirty="0" smtClean="0"/>
              <a:t>Processes</a:t>
            </a:r>
          </a:p>
          <a:p>
            <a:pPr lvl="1"/>
            <a:r>
              <a:rPr lang="en-US" altLang="ko-KR" dirty="0" smtClean="0"/>
              <a:t>Threads</a:t>
            </a:r>
          </a:p>
          <a:p>
            <a:pPr lvl="1"/>
            <a:r>
              <a:rPr lang="en-US" altLang="ko-KR" dirty="0" smtClean="0"/>
              <a:t>Process Synchronization</a:t>
            </a:r>
          </a:p>
          <a:p>
            <a:pPr lvl="1"/>
            <a:r>
              <a:rPr lang="en-US" altLang="ko-KR" dirty="0" smtClean="0"/>
              <a:t>CPU Scheduling</a:t>
            </a:r>
          </a:p>
          <a:p>
            <a:pPr lvl="1"/>
            <a:r>
              <a:rPr lang="en-US" altLang="ko-KR" dirty="0" smtClean="0"/>
              <a:t>Deadlocks</a:t>
            </a:r>
          </a:p>
          <a:p>
            <a:r>
              <a:rPr lang="en-US" altLang="ko-KR" dirty="0" smtClean="0"/>
              <a:t>Memory Management</a:t>
            </a:r>
          </a:p>
          <a:p>
            <a:pPr lvl="1"/>
            <a:r>
              <a:rPr lang="en-US" altLang="ko-KR" dirty="0" smtClean="0"/>
              <a:t>Main Memory</a:t>
            </a:r>
          </a:p>
          <a:p>
            <a:pPr lvl="1"/>
            <a:r>
              <a:rPr lang="en-US" altLang="ko-KR" dirty="0" smtClean="0"/>
              <a:t>Virtual Memory</a:t>
            </a:r>
          </a:p>
          <a:p>
            <a:r>
              <a:rPr lang="en-US" altLang="ko-KR" dirty="0" smtClean="0"/>
              <a:t>Storage Management</a:t>
            </a:r>
          </a:p>
          <a:p>
            <a:pPr lvl="1"/>
            <a:r>
              <a:rPr lang="en-US" altLang="ko-KR" dirty="0" smtClean="0"/>
              <a:t>Mass-Storage Structure</a:t>
            </a:r>
          </a:p>
          <a:p>
            <a:pPr lvl="1"/>
            <a:r>
              <a:rPr lang="en-US" altLang="ko-KR" dirty="0" smtClean="0"/>
              <a:t>File-System Interface</a:t>
            </a:r>
          </a:p>
          <a:p>
            <a:pPr lvl="1"/>
            <a:r>
              <a:rPr lang="en-US" altLang="ko-KR" dirty="0" smtClean="0"/>
              <a:t>File-System Implementation</a:t>
            </a:r>
          </a:p>
          <a:p>
            <a:pPr lvl="1"/>
            <a:r>
              <a:rPr lang="en-US" altLang="ko-KR" dirty="0" smtClean="0"/>
              <a:t>I/O Systems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Protection and Security</a:t>
            </a:r>
          </a:p>
          <a:p>
            <a:pPr lvl="1"/>
            <a:r>
              <a:rPr lang="en-US" altLang="ko-KR" dirty="0" smtClean="0"/>
              <a:t>Protection</a:t>
            </a:r>
          </a:p>
          <a:p>
            <a:pPr lvl="1"/>
            <a:r>
              <a:rPr lang="en-US" altLang="ko-KR" dirty="0" smtClean="0"/>
              <a:t>Security</a:t>
            </a:r>
          </a:p>
          <a:p>
            <a:r>
              <a:rPr lang="en-US" altLang="ko-KR" dirty="0" smtClean="0"/>
              <a:t>Advanced Topics</a:t>
            </a:r>
          </a:p>
          <a:p>
            <a:pPr lvl="1"/>
            <a:r>
              <a:rPr lang="en-US" altLang="ko-KR" dirty="0" smtClean="0"/>
              <a:t>Virtual Machines</a:t>
            </a:r>
          </a:p>
          <a:p>
            <a:pPr lvl="1"/>
            <a:r>
              <a:rPr lang="en-US" altLang="ko-KR" dirty="0" smtClean="0"/>
              <a:t>Distributed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Compile Time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72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Objectives Background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13DED-9F41-6D4C-AADB-00EAAC4B4386}" type="slidenum">
              <a:rPr lang="sk-SK" smtClean="0"/>
              <a:pPr/>
              <a:t>4</a:t>
            </a:fld>
            <a:endParaRPr lang="sk-SK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mtClean="0"/>
              <a:t>Memory Management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</a:p>
          <a:p>
            <a:pPr lvl="1"/>
            <a:r>
              <a:rPr lang="en-US" altLang="ko-KR" smtClean="0"/>
              <a:t>To provide a detailed description of various ways of organizing memory hardware.</a:t>
            </a:r>
          </a:p>
          <a:p>
            <a:pPr lvl="1"/>
            <a:r>
              <a:rPr lang="en-US" altLang="ko-KR" smtClean="0"/>
              <a:t>To explore various techniques of allocating memory to processes.</a:t>
            </a:r>
          </a:p>
          <a:p>
            <a:pPr lvl="1"/>
            <a:r>
              <a:rPr lang="en-US" altLang="ko-KR" smtClean="0"/>
              <a:t>To discuss in detail how paging works in contemporary computer systems.</a:t>
            </a:r>
            <a:endParaRPr lang="en-US" altLang="ko-KR" dirty="0" smtClean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</a:p>
          <a:p>
            <a:pPr lvl="1"/>
            <a:r>
              <a:rPr lang="en-US" altLang="ko-KR" dirty="0" smtClean="0"/>
              <a:t>Basic Hardware</a:t>
            </a:r>
          </a:p>
          <a:p>
            <a:pPr lvl="1"/>
            <a:r>
              <a:rPr lang="en-US" altLang="ko-KR" dirty="0" smtClean="0"/>
              <a:t>Binding of symbolic memory addresses to actual physical addresses</a:t>
            </a:r>
          </a:p>
          <a:p>
            <a:pPr lvl="1"/>
            <a:r>
              <a:rPr lang="en-US" altLang="ko-KR" dirty="0" smtClean="0"/>
              <a:t>Distinction between logical and physical addresses</a:t>
            </a:r>
          </a:p>
          <a:p>
            <a:pPr lvl="1"/>
            <a:r>
              <a:rPr lang="en-US" altLang="ko-KR" dirty="0" smtClean="0"/>
              <a:t>Dynamic linking and shared libraries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</a:t>
            </a:r>
            <a:r>
              <a:rPr lang="en-US" altLang="ko-KR" dirty="0" smtClean="0"/>
              <a:t>Time </a:t>
            </a:r>
            <a:r>
              <a:rPr lang="en-US" altLang="ko-KR" dirty="0" smtClean="0"/>
              <a:t>– Symbol Table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5</a:t>
            </a:fld>
            <a:endParaRPr lang="sk-SK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81298" y="1663912"/>
            <a:ext cx="2768515" cy="41579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Int main() {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Object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object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new Object();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int result =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object.method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(3, 4);</a:t>
            </a:r>
          </a:p>
          <a:p>
            <a:pPr marL="179387" lvl="1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(result);</a:t>
            </a: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sz="1400" b="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latin typeface="Corbel" panose="020B0503020204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lass Object {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ox;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oy;</a:t>
            </a:r>
            <a:endParaRPr lang="en-US" altLang="ko-KR" sz="1400" b="0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ublic int method(int  x, int y) {</a:t>
            </a:r>
          </a:p>
          <a:p>
            <a:pPr marL="358775" lvl="2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int sum;</a:t>
            </a:r>
          </a:p>
          <a:p>
            <a:pPr marL="358775" lvl="2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this.ox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= x;</a:t>
            </a:r>
          </a:p>
          <a:p>
            <a:pPr marL="358775" lvl="2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y;</a:t>
            </a:r>
          </a:p>
          <a:p>
            <a:pPr marL="358775" lvl="2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sum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this.ox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+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;</a:t>
            </a:r>
          </a:p>
          <a:p>
            <a:pPr marL="358775" lvl="2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return result;</a:t>
            </a:r>
            <a:endParaRPr lang="en-US" altLang="ko-KR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altLang="ko-KR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	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7270"/>
              </p:ext>
            </p:extLst>
          </p:nvPr>
        </p:nvGraphicFramePr>
        <p:xfrm>
          <a:off x="4510944" y="1888399"/>
          <a:ext cx="46131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958470744"/>
                    </a:ext>
                  </a:extLst>
                </a:gridCol>
                <a:gridCol w="1367725">
                  <a:extLst>
                    <a:ext uri="{9D8B030D-6E8A-4147-A177-3AD203B41FA5}">
                      <a16:colId xmlns:a16="http://schemas.microsoft.com/office/drawing/2014/main" val="4003174609"/>
                    </a:ext>
                  </a:extLst>
                </a:gridCol>
                <a:gridCol w="726749">
                  <a:extLst>
                    <a:ext uri="{9D8B030D-6E8A-4147-A177-3AD203B41FA5}">
                      <a16:colId xmlns:a16="http://schemas.microsoft.com/office/drawing/2014/main" val="1994713616"/>
                    </a:ext>
                  </a:extLst>
                </a:gridCol>
                <a:gridCol w="2261421">
                  <a:extLst>
                    <a:ext uri="{9D8B030D-6E8A-4147-A177-3AD203B41FA5}">
                      <a16:colId xmlns:a16="http://schemas.microsoft.com/office/drawing/2014/main" val="2200018808"/>
                    </a:ext>
                  </a:extLst>
                </a:gridCol>
              </a:tblGrid>
              <a:tr h="188285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82563" algn="l"/>
                          <a:tab pos="357188" algn="l"/>
                        </a:tabLs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Object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object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Data.0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82736"/>
                  </a:ext>
                </a:extLst>
              </a:tr>
              <a:tr h="188285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int result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Data.4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5079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5346"/>
              </p:ext>
            </p:extLst>
          </p:nvPr>
        </p:nvGraphicFramePr>
        <p:xfrm>
          <a:off x="4510939" y="2780412"/>
          <a:ext cx="46131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6">
                  <a:extLst>
                    <a:ext uri="{9D8B030D-6E8A-4147-A177-3AD203B41FA5}">
                      <a16:colId xmlns:a16="http://schemas.microsoft.com/office/drawing/2014/main" val="3112836068"/>
                    </a:ext>
                  </a:extLst>
                </a:gridCol>
                <a:gridCol w="1357896">
                  <a:extLst>
                    <a:ext uri="{9D8B030D-6E8A-4147-A177-3AD203B41FA5}">
                      <a16:colId xmlns:a16="http://schemas.microsoft.com/office/drawing/2014/main" val="3089352243"/>
                    </a:ext>
                  </a:extLst>
                </a:gridCol>
                <a:gridCol w="716918">
                  <a:extLst>
                    <a:ext uri="{9D8B030D-6E8A-4147-A177-3AD203B41FA5}">
                      <a16:colId xmlns:a16="http://schemas.microsoft.com/office/drawing/2014/main" val="1039478482"/>
                    </a:ext>
                  </a:extLst>
                </a:gridCol>
                <a:gridCol w="2281085">
                  <a:extLst>
                    <a:ext uri="{9D8B030D-6E8A-4147-A177-3AD203B41FA5}">
                      <a16:colId xmlns:a16="http://schemas.microsoft.com/office/drawing/2014/main" val="1558450502"/>
                    </a:ext>
                  </a:extLst>
                </a:gridCol>
              </a:tblGrid>
              <a:tr h="188285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int ox;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This.0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127"/>
                  </a:ext>
                </a:extLst>
              </a:tr>
              <a:tr h="188285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rPr>
                        <a:t>int oy;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This.4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1241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79570"/>
              </p:ext>
            </p:extLst>
          </p:nvPr>
        </p:nvGraphicFramePr>
        <p:xfrm>
          <a:off x="4510939" y="3672426"/>
          <a:ext cx="461317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6">
                  <a:extLst>
                    <a:ext uri="{9D8B030D-6E8A-4147-A177-3AD203B41FA5}">
                      <a16:colId xmlns:a16="http://schemas.microsoft.com/office/drawing/2014/main" val="1398363081"/>
                    </a:ext>
                  </a:extLst>
                </a:gridCol>
                <a:gridCol w="1348064">
                  <a:extLst>
                    <a:ext uri="{9D8B030D-6E8A-4147-A177-3AD203B41FA5}">
                      <a16:colId xmlns:a16="http://schemas.microsoft.com/office/drawing/2014/main" val="2095702979"/>
                    </a:ext>
                  </a:extLst>
                </a:gridCol>
                <a:gridCol w="707085">
                  <a:extLst>
                    <a:ext uri="{9D8B030D-6E8A-4147-A177-3AD203B41FA5}">
                      <a16:colId xmlns:a16="http://schemas.microsoft.com/office/drawing/2014/main" val="1634286424"/>
                    </a:ext>
                  </a:extLst>
                </a:gridCol>
                <a:gridCol w="2300751">
                  <a:extLst>
                    <a:ext uri="{9D8B030D-6E8A-4147-A177-3AD203B41FA5}">
                      <a16:colId xmlns:a16="http://schemas.microsoft.com/office/drawing/2014/main" val="169367425"/>
                    </a:ext>
                  </a:extLst>
                </a:gridCol>
              </a:tblGrid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253248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int 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65984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int 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6897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DynamicLink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Caller’s Activation Record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58859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AccessLink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Enclosing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Activation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74285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ReturnAddress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02415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Int sum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80728"/>
                  </a:ext>
                </a:extLst>
              </a:tr>
              <a:tr h="266871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AR.28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194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452719" y="1280110"/>
            <a:ext cx="1322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Corbel" panose="020B0503020204020204" pitchFamily="34" charset="0"/>
                <a:cs typeface="Arial" panose="020B0604020202020204" pitchFamily="34" charset="0"/>
              </a:rPr>
              <a:t>Symbol Table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486863" y="1569631"/>
            <a:ext cx="1254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rbel" panose="020B0503020204020204" pitchFamily="34" charset="0"/>
                <a:cs typeface="Arial" panose="020B0604020202020204" pitchFamily="34" charset="0"/>
              </a:rPr>
              <a:t>Data Segment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52719" y="2485319"/>
            <a:ext cx="1287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rbel" panose="020B0503020204020204" pitchFamily="34" charset="0"/>
                <a:cs typeface="Arial" panose="020B0604020202020204" pitchFamily="34" charset="0"/>
              </a:rPr>
              <a:t>Heap Segment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86863" y="3388976"/>
            <a:ext cx="1312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rbel" panose="020B0503020204020204" pitchFamily="34" charset="0"/>
                <a:cs typeface="Arial" panose="020B0604020202020204" pitchFamily="34" charset="0"/>
              </a:rPr>
              <a:t>Stack Segment</a:t>
            </a:r>
            <a:endParaRPr lang="ko-KR" altLang="en-US" sz="1400" dirty="0"/>
          </a:p>
        </p:txBody>
      </p:sp>
      <p:sp>
        <p:nvSpPr>
          <p:cNvPr id="2" name="오른쪽 화살표 1"/>
          <p:cNvSpPr/>
          <p:nvPr/>
        </p:nvSpPr>
        <p:spPr>
          <a:xfrm>
            <a:off x="3579002" y="2005796"/>
            <a:ext cx="492922" cy="37329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ko-KR" altLang="en-US" sz="14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 rot="2360663">
            <a:off x="3560113" y="2537228"/>
            <a:ext cx="492922" cy="37329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ko-KR" altLang="en-US" sz="14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579002" y="3643615"/>
            <a:ext cx="492922" cy="37329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ko-KR" altLang="en-US" sz="14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1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Time – </a:t>
            </a:r>
            <a:r>
              <a:rPr lang="en-US" altLang="ko-KR" dirty="0" smtClean="0"/>
              <a:t>Code Generation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6</a:t>
            </a:fld>
            <a:endParaRPr lang="sk-SK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81298" y="1663912"/>
            <a:ext cx="2768515" cy="41579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Int main() {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Object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object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new Object();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int result =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object.method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(3, 4);</a:t>
            </a:r>
          </a:p>
          <a:p>
            <a:pPr marL="179387" lvl="1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(result);</a:t>
            </a: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sz="1400" b="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latin typeface="Corbel" panose="020B0503020204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lass Object {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ox;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oy;</a:t>
            </a:r>
            <a:endParaRPr lang="en-US" altLang="ko-KR" sz="1400" b="0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ublic int method(int  x, int y) {</a:t>
            </a:r>
          </a:p>
          <a:p>
            <a:pPr marL="358775" lvl="2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int sum;</a:t>
            </a:r>
          </a:p>
          <a:p>
            <a:pPr marL="358775" lvl="2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this.ox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= x;</a:t>
            </a:r>
          </a:p>
          <a:p>
            <a:pPr marL="358775" lvl="2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y;</a:t>
            </a:r>
          </a:p>
          <a:p>
            <a:pPr marL="358775" lvl="2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sum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this.ox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+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this.oy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;</a:t>
            </a:r>
          </a:p>
          <a:p>
            <a:pPr marL="358775" lvl="2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return 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sum;</a:t>
            </a:r>
            <a:endParaRPr lang="en-US" altLang="ko-KR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altLang="ko-KR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	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9533"/>
              </p:ext>
            </p:extLst>
          </p:nvPr>
        </p:nvGraphicFramePr>
        <p:xfrm>
          <a:off x="3626078" y="1305613"/>
          <a:ext cx="593543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4003174609"/>
                    </a:ext>
                  </a:extLst>
                </a:gridCol>
                <a:gridCol w="351064">
                  <a:extLst>
                    <a:ext uri="{9D8B030D-6E8A-4147-A177-3AD203B41FA5}">
                      <a16:colId xmlns:a16="http://schemas.microsoft.com/office/drawing/2014/main" val="1370362929"/>
                    </a:ext>
                  </a:extLst>
                </a:gridCol>
                <a:gridCol w="3363685">
                  <a:extLst>
                    <a:ext uri="{9D8B030D-6E8A-4147-A177-3AD203B41FA5}">
                      <a16:colId xmlns:a16="http://schemas.microsoft.com/office/drawing/2014/main" val="1994713616"/>
                    </a:ext>
                  </a:extLst>
                </a:gridCol>
              </a:tblGrid>
              <a:tr h="263305">
                <a:tc>
                  <a:txBody>
                    <a:bodyPr/>
                    <a:lstStyle/>
                    <a:p>
                      <a:pPr algn="l">
                        <a:tabLst>
                          <a:tab pos="182563" algn="l"/>
                          <a:tab pos="357188" algn="l"/>
                        </a:tabLst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object = new Object();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Data.0bject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Heap.allocate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sizeof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Object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82736"/>
                  </a:ext>
                </a:extLst>
              </a:tr>
              <a:tr h="1463487"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result=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object.method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4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);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6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7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8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oldAR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Stack.top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Stack.top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Stack.top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+ 32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AR.object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Data.0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AR.x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AR.dynamicLink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oldAR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AR.returnAddress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Jump 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50798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l">
                        <a:tabLst>
                          <a:tab pos="182563" algn="l"/>
                          <a:tab pos="357188" algn="l"/>
                        </a:tabLst>
                      </a:pPr>
                      <a:endParaRPr lang="en-US" altLang="ko-KR" sz="1400" b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algn="l">
                        <a:tabLst>
                          <a:tab pos="182563" algn="l"/>
                          <a:tab pos="357188" algn="l"/>
                        </a:tabLst>
                      </a:pPr>
                      <a:endParaRPr lang="en-US" altLang="ko-KR" sz="1400" b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Data.result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AR.returnValue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Stack.top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AR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AR.dynamicLink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91382"/>
                  </a:ext>
                </a:extLst>
              </a:tr>
              <a:tr h="248049"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sng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System.out.println</a:t>
                      </a:r>
                      <a:r>
                        <a:rPr lang="en-US" altLang="ko-KR" sz="1400" b="0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(result);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sng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13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Interrupt(“print”, result)</a:t>
                      </a:r>
                    </a:p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Exit()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05188"/>
                  </a:ext>
                </a:extLst>
              </a:tr>
              <a:tr h="134023"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this.ox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x;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AR.object.ox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AR.x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27841"/>
                  </a:ext>
                </a:extLst>
              </a:tr>
              <a:tr h="2480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this.oy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y;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9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AR.object.oy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AR.y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6441"/>
                  </a:ext>
                </a:extLst>
              </a:tr>
              <a:tr h="2480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 =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this.ox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this.oy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17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AR.sum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 AR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object.0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 AR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object.4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90972"/>
                  </a:ext>
                </a:extLst>
              </a:tr>
              <a:tr h="4216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return result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algn="l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18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19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AR.returnValue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AR.sum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Jump AR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returnAddress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865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67160" y="946150"/>
            <a:ext cx="128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orbel" panose="020B0503020204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400" dirty="0" smtClean="0">
                <a:latin typeface="Corbel" panose="020B0503020204020204" pitchFamily="34" charset="0"/>
                <a:cs typeface="Arial" panose="020B0604020202020204" pitchFamily="34" charset="0"/>
              </a:rPr>
              <a:t>Segment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602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Activation Record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0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Records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8</a:t>
            </a:fld>
            <a:endParaRPr lang="sk-SK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Int factorial(int n) {</a:t>
            </a:r>
          </a:p>
          <a:p>
            <a:endParaRPr lang="ko-KR" altLang="en-US" dirty="0"/>
          </a:p>
        </p:txBody>
      </p:sp>
      <p:pic>
        <p:nvPicPr>
          <p:cNvPr id="1026" name="Picture 2" descr="https://computationstructures.org/lectures/stacks/slides/Slide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27" y="1446432"/>
            <a:ext cx="5574919" cy="41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7"/>
          <p:cNvSpPr txBox="1">
            <a:spLocks/>
          </p:cNvSpPr>
          <p:nvPr/>
        </p:nvSpPr>
        <p:spPr>
          <a:xfrm>
            <a:off x="681299" y="2477728"/>
            <a:ext cx="2564822" cy="2002832"/>
          </a:xfrm>
          <a:prstGeom prst="rect">
            <a:avLst/>
          </a:prstGeom>
        </p:spPr>
        <p:txBody>
          <a:bodyPr/>
          <a:lstStyle>
            <a:lvl1pPr marL="180975" indent="-180975" algn="l" defTabSz="913911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Candara" panose="020E0502030303020204" pitchFamily="34" charset="0"/>
              </a:defRPr>
            </a:lvl1pPr>
            <a:lvl2pPr marL="358775" indent="-179388" algn="l" defTabSz="913911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Candara" panose="020E0502030303020204" pitchFamily="34" charset="0"/>
              </a:defRPr>
            </a:lvl2pPr>
            <a:lvl3pPr marL="538163" indent="-179388" algn="l" defTabSz="913911" rtl="0" eaLnBrk="1" latinLnBrk="0" hangingPunct="1">
              <a:lnSpc>
                <a:spcPct val="100000"/>
              </a:lnSpc>
              <a:spcBef>
                <a:spcPts val="300"/>
              </a:spcBef>
              <a:buFont typeface="Candara" panose="020E0502030303020204" pitchFamily="34" charset="0"/>
              <a:buChar char="-"/>
              <a:defRPr sz="1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Candara" panose="020E0502030303020204" pitchFamily="34" charset="0"/>
              </a:defRPr>
            </a:lvl3pPr>
            <a:lvl4pPr marL="719138" indent="-182563" algn="l" defTabSz="913911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Candara" panose="020E0502030303020204" pitchFamily="34" charset="0"/>
              </a:defRPr>
            </a:lvl4pPr>
            <a:lvl5pPr marL="896938" indent="-179388" algn="l" defTabSz="913911" rtl="0" eaLnBrk="1" latinLnBrk="0" hangingPunct="1">
              <a:lnSpc>
                <a:spcPct val="100000"/>
              </a:lnSpc>
              <a:spcBef>
                <a:spcPts val="300"/>
              </a:spcBef>
              <a:buFont typeface="Candara" panose="020E0502030303020204" pitchFamily="34" charset="0"/>
              <a:buChar char="-"/>
              <a:defRPr sz="1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Candara" panose="020E0502030303020204" pitchFamily="34" charset="0"/>
              </a:defRPr>
            </a:lvl5pPr>
            <a:lvl6pPr marL="2513249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20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160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116" indent="-228476" algn="l" defTabSz="9139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b="0" dirty="0">
                <a:latin typeface="Corbel" panose="020B0503020204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nt factorial(int n) {</a:t>
            </a:r>
          </a:p>
          <a:p>
            <a:pPr marL="179387" lvl="1" indent="0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if (n&gt;0) {</a:t>
            </a:r>
          </a:p>
          <a:p>
            <a:pPr marL="179387" lvl="1" indent="0">
              <a:buFont typeface="Arial" panose="020B0604020202020204" pitchFamily="34" charset="0"/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 return n*factorial(n-1);</a:t>
            </a:r>
          </a:p>
          <a:p>
            <a:pPr marL="179387" lvl="1" indent="0">
              <a:buFont typeface="Arial" panose="020B0604020202020204" pitchFamily="34" charset="0"/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} else {</a:t>
            </a:r>
          </a:p>
          <a:p>
            <a:pPr marL="179387" lvl="1" indent="0">
              <a:buFont typeface="Arial" panose="020B0604020202020204" pitchFamily="34" charset="0"/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 return 1;</a:t>
            </a:r>
          </a:p>
          <a:p>
            <a:pPr marL="179387" lvl="1" indent="0">
              <a:buFont typeface="Arial" panose="020B0604020202020204" pitchFamily="34" charset="0"/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2105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251750" y="1724016"/>
            <a:ext cx="1353312" cy="4431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 smtClean="0">
                <a:solidFill>
                  <a:srgbClr val="231F20"/>
                </a:solidFill>
                <a:latin typeface="Corbel" panose="020B0503020204020204" pitchFamily="34" charset="0"/>
              </a:rPr>
              <a:t>Memory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0191" y="1741947"/>
            <a:ext cx="1353313" cy="3169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Record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Sungwoon Choi 2017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783"/>
            <a:fld id="{77513DED-9F41-6D4C-AADB-00EAAC4B4386}" type="slidenum">
              <a:rPr lang="sk-SK" smtClean="0"/>
              <a:pPr defTabSz="685783"/>
              <a:t>9</a:t>
            </a:fld>
            <a:endParaRPr lang="sk-SK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Int main() {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Object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object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new Object();</a:t>
            </a:r>
          </a:p>
          <a:p>
            <a:pPr marL="179387" lvl="1" indent="0">
              <a:buNone/>
            </a:pP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int result = object.f1(3, 4);</a:t>
            </a:r>
          </a:p>
          <a:p>
            <a:pPr marL="179387" lvl="1" indent="0">
              <a:buNone/>
            </a:pP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(result);</a:t>
            </a: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ko-KR" sz="1400" b="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latin typeface="Corbel" panose="020B0503020204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lass Object {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x;</a:t>
            </a: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rivate int y;</a:t>
            </a:r>
          </a:p>
          <a:p>
            <a:pPr marL="179387" lvl="1" indent="0">
              <a:buNone/>
            </a:pPr>
            <a:endParaRPr lang="en-US" altLang="ko-KR" sz="1400" b="0" dirty="0" smtClean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ublic int f(int  x, int y) {</a:t>
            </a:r>
          </a:p>
          <a:p>
            <a:pPr marL="358775" lvl="2" indent="0">
              <a:buNone/>
            </a:pPr>
            <a:r>
              <a:rPr lang="en-US" altLang="ko-KR" dirty="0" err="1">
                <a:latin typeface="Corbel" panose="020B0503020204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his.x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x;</a:t>
            </a:r>
          </a:p>
          <a:p>
            <a:pPr marL="358775" lvl="2" indent="0">
              <a:buNone/>
            </a:pPr>
            <a:r>
              <a:rPr lang="en-US" altLang="ko-KR" dirty="0" err="1">
                <a:latin typeface="Corbel" panose="020B0503020204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his.y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 = y;</a:t>
            </a:r>
          </a:p>
          <a:p>
            <a:pPr marL="358775" lvl="2" indent="0">
              <a:buNone/>
            </a:pPr>
            <a:r>
              <a:rPr lang="en-US" altLang="ko-KR" dirty="0">
                <a:latin typeface="Corbel" panose="020B0503020204020204" pitchFamily="34" charset="0"/>
                <a:cs typeface="Arial" panose="020B0604020202020204" pitchFamily="34" charset="0"/>
              </a:rPr>
              <a:t>r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eturn </a:t>
            </a:r>
            <a:r>
              <a:rPr lang="en-US" altLang="ko-KR" dirty="0" err="1" smtClean="0">
                <a:latin typeface="Corbel" panose="020B0503020204020204" pitchFamily="34" charset="0"/>
                <a:cs typeface="Arial" panose="020B0604020202020204" pitchFamily="34" charset="0"/>
              </a:rPr>
              <a:t>x+y</a:t>
            </a:r>
            <a:r>
              <a:rPr lang="en-US" altLang="ko-KR" dirty="0" smtClean="0">
                <a:latin typeface="Corbel" panose="020B0503020204020204" pitchFamily="34" charset="0"/>
                <a:cs typeface="Arial" panose="020B0604020202020204" pitchFamily="34" charset="0"/>
              </a:rPr>
              <a:t>;</a:t>
            </a:r>
          </a:p>
          <a:p>
            <a:pPr marL="179387" lvl="1" indent="0">
              <a:buNone/>
            </a:pPr>
            <a:r>
              <a:rPr lang="en-US" altLang="ko-KR" b="0" dirty="0" smtClean="0">
                <a:latin typeface="Corbel" panose="020B0503020204020204" pitchFamily="34" charset="0"/>
                <a:cs typeface="Arial" panose="020B0604020202020204" pitchFamily="34" charset="0"/>
              </a:rPr>
              <a:t>}</a:t>
            </a:r>
            <a:endParaRPr lang="en-US" altLang="ko-KR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smtClean="0">
                <a:latin typeface="Corbel" panose="020B0503020204020204" pitchFamily="34" charset="0"/>
                <a:cs typeface="Arial" panose="020B0604020202020204" pitchFamily="34" charset="0"/>
              </a:rPr>
              <a:t>}	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243504" y="2305502"/>
            <a:ext cx="1353313" cy="2348180"/>
            <a:chOff x="4030674" y="1623975"/>
            <a:chExt cx="1353313" cy="2348180"/>
          </a:xfrm>
        </p:grpSpPr>
        <p:sp>
          <p:nvSpPr>
            <p:cNvPr id="10" name="직사각형 9"/>
            <p:cNvSpPr/>
            <p:nvPr/>
          </p:nvSpPr>
          <p:spPr>
            <a:xfrm>
              <a:off x="4030675" y="1623975"/>
              <a:ext cx="1353312" cy="47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tabLst>
                  <a:tab pos="180975" algn="l"/>
                  <a:tab pos="361950" algn="l"/>
                  <a:tab pos="542925" algn="l"/>
                  <a:tab pos="714375" algn="l"/>
                  <a:tab pos="895350" algn="l"/>
                </a:tabLst>
              </a:pPr>
              <a:r>
                <a:rPr lang="en-US" altLang="ko-KR" sz="1200" dirty="0" smtClean="0">
                  <a:solidFill>
                    <a:srgbClr val="231F20"/>
                  </a:solidFill>
                  <a:latin typeface="Corbel" panose="020B0503020204020204" pitchFamily="34" charset="0"/>
                </a:rPr>
                <a:t>Process Control Block</a:t>
              </a:r>
              <a:endParaRPr lang="ko-KR" altLang="en-US" sz="1200" dirty="0">
                <a:solidFill>
                  <a:srgbClr val="231F2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0675" y="2094596"/>
              <a:ext cx="1353312" cy="47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tabLst>
                  <a:tab pos="180975" algn="l"/>
                  <a:tab pos="361950" algn="l"/>
                  <a:tab pos="542925" algn="l"/>
                  <a:tab pos="714375" algn="l"/>
                  <a:tab pos="895350" algn="l"/>
                </a:tabLst>
              </a:pPr>
              <a:r>
                <a:rPr lang="en-US" altLang="ko-KR" sz="1200" dirty="0" smtClean="0">
                  <a:solidFill>
                    <a:srgbClr val="231F20"/>
                  </a:solidFill>
                  <a:latin typeface="Corbel" panose="020B0503020204020204" pitchFamily="34" charset="0"/>
                </a:rPr>
                <a:t>Code Segment</a:t>
              </a:r>
              <a:endParaRPr lang="ko-KR" altLang="en-US" sz="1200" dirty="0">
                <a:solidFill>
                  <a:srgbClr val="231F2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0674" y="2565217"/>
              <a:ext cx="1353312" cy="47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tabLst>
                  <a:tab pos="180975" algn="l"/>
                  <a:tab pos="361950" algn="l"/>
                  <a:tab pos="542925" algn="l"/>
                  <a:tab pos="714375" algn="l"/>
                  <a:tab pos="895350" algn="l"/>
                </a:tabLst>
              </a:pPr>
              <a:r>
                <a:rPr lang="en-US" altLang="ko-KR" sz="1200" dirty="0" smtClean="0">
                  <a:solidFill>
                    <a:srgbClr val="231F20"/>
                  </a:solidFill>
                  <a:latin typeface="Corbel" panose="020B0503020204020204" pitchFamily="34" charset="0"/>
                </a:rPr>
                <a:t>Data Segment</a:t>
              </a:r>
              <a:endParaRPr lang="ko-KR" altLang="en-US" sz="1200" dirty="0">
                <a:solidFill>
                  <a:srgbClr val="231F2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30675" y="3036324"/>
              <a:ext cx="1353312" cy="4711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tabLst>
                  <a:tab pos="180975" algn="l"/>
                  <a:tab pos="361950" algn="l"/>
                  <a:tab pos="542925" algn="l"/>
                  <a:tab pos="714375" algn="l"/>
                  <a:tab pos="895350" algn="l"/>
                </a:tabLst>
              </a:pPr>
              <a:r>
                <a:rPr lang="en-US" altLang="ko-KR" sz="1200" dirty="0" smtClean="0">
                  <a:solidFill>
                    <a:srgbClr val="231F20"/>
                  </a:solidFill>
                  <a:latin typeface="Corbel" panose="020B0503020204020204" pitchFamily="34" charset="0"/>
                </a:rPr>
                <a:t>Stack Segment</a:t>
              </a:r>
              <a:endParaRPr lang="ko-KR" altLang="en-US" sz="1200" dirty="0">
                <a:solidFill>
                  <a:srgbClr val="231F2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30674" y="3501049"/>
              <a:ext cx="1353310" cy="47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tabLst>
                  <a:tab pos="180975" algn="l"/>
                  <a:tab pos="361950" algn="l"/>
                  <a:tab pos="542925" algn="l"/>
                  <a:tab pos="714375" algn="l"/>
                  <a:tab pos="895350" algn="l"/>
                </a:tabLst>
              </a:pPr>
              <a:r>
                <a:rPr lang="en-US" altLang="ko-KR" sz="1200" dirty="0" smtClean="0">
                  <a:solidFill>
                    <a:srgbClr val="231F20"/>
                  </a:solidFill>
                  <a:latin typeface="Corbel" panose="020B0503020204020204" pitchFamily="34" charset="0"/>
                </a:rPr>
                <a:t>Heap Segment</a:t>
              </a:r>
              <a:endParaRPr lang="ko-KR" altLang="en-US" sz="1200" dirty="0">
                <a:solidFill>
                  <a:srgbClr val="231F20"/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 flipV="1">
            <a:off x="5636697" y="1741948"/>
            <a:ext cx="1606808" cy="197590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636697" y="4172425"/>
            <a:ext cx="1606805" cy="77351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77000" y="1730666"/>
            <a:ext cx="1353312" cy="8837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 smtClean="0">
                <a:solidFill>
                  <a:srgbClr val="231F20"/>
                </a:solidFill>
                <a:latin typeface="Corbel" panose="020B0503020204020204" pitchFamily="34" charset="0"/>
              </a:rPr>
              <a:t>…..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0193" y="2614450"/>
            <a:ext cx="1353312" cy="47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>
                <a:solidFill>
                  <a:srgbClr val="231F20"/>
                </a:solidFill>
                <a:latin typeface="Corbel" panose="020B0503020204020204" pitchFamily="34" charset="0"/>
              </a:rPr>
              <a:t>main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0193" y="3080196"/>
            <a:ext cx="1353312" cy="47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 smtClean="0">
                <a:solidFill>
                  <a:srgbClr val="231F20"/>
                </a:solidFill>
                <a:latin typeface="Corbel" panose="020B0503020204020204" pitchFamily="34" charset="0"/>
              </a:rPr>
              <a:t>f1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0192" y="3550817"/>
            <a:ext cx="1353312" cy="47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 smtClean="0">
                <a:solidFill>
                  <a:srgbClr val="231F20"/>
                </a:solidFill>
                <a:latin typeface="Corbel" panose="020B0503020204020204" pitchFamily="34" charset="0"/>
              </a:rPr>
              <a:t>f2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80193" y="4021924"/>
            <a:ext cx="1353312" cy="47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200" dirty="0" smtClean="0">
                <a:solidFill>
                  <a:srgbClr val="231F20"/>
                </a:solidFill>
                <a:latin typeface="Corbel" panose="020B0503020204020204" pitchFamily="34" charset="0"/>
              </a:rPr>
              <a:t>f3</a:t>
            </a:r>
            <a:endParaRPr lang="ko-KR" altLang="en-US" sz="12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06434" y="1576778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400" dirty="0" smtClean="0">
                <a:solidFill>
                  <a:srgbClr val="231F20"/>
                </a:solidFill>
                <a:latin typeface="Corbel" panose="020B0503020204020204" pitchFamily="34" charset="0"/>
              </a:rPr>
              <a:t>Stack Frame</a:t>
            </a:r>
            <a:endParaRPr lang="ko-KR" altLang="en-US" sz="14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40" name="오른쪽 중괄호 39"/>
          <p:cNvSpPr/>
          <p:nvPr/>
        </p:nvSpPr>
        <p:spPr>
          <a:xfrm>
            <a:off x="8704749" y="2305503"/>
            <a:ext cx="283054" cy="2348180"/>
          </a:xfrm>
          <a:prstGeom prst="rightBrace">
            <a:avLst>
              <a:gd name="adj1" fmla="val 158227"/>
              <a:gd name="adj2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8818984" y="3396929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US" altLang="ko-KR" sz="1400" dirty="0" smtClean="0">
                <a:solidFill>
                  <a:srgbClr val="231F20"/>
                </a:solidFill>
                <a:latin typeface="Corbel" panose="020B0503020204020204" pitchFamily="34" charset="0"/>
              </a:rPr>
              <a:t>Process</a:t>
            </a:r>
            <a:endParaRPr lang="ko-KR" altLang="en-US" sz="1400" dirty="0">
              <a:solidFill>
                <a:srgbClr val="231F20"/>
              </a:solidFill>
              <a:latin typeface="Corbel" panose="020B0503020204020204" pitchFamily="34" charset="0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6069" y="3549500"/>
            <a:ext cx="309997" cy="795700"/>
          </a:xfrm>
          <a:custGeom>
            <a:avLst/>
            <a:gdLst>
              <a:gd name="connsiteX0" fmla="*/ 270670 w 309997"/>
              <a:gd name="connsiteY0" fmla="*/ 795700 h 795700"/>
              <a:gd name="connsiteX1" fmla="*/ 8 w 309997"/>
              <a:gd name="connsiteY1" fmla="*/ 481146 h 795700"/>
              <a:gd name="connsiteX2" fmla="*/ 277985 w 309997"/>
              <a:gd name="connsiteY2" fmla="*/ 42234 h 795700"/>
              <a:gd name="connsiteX3" fmla="*/ 292616 w 309997"/>
              <a:gd name="connsiteY3" fmla="*/ 42234 h 7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7" h="795700">
                <a:moveTo>
                  <a:pt x="270670" y="795700"/>
                </a:moveTo>
                <a:cubicBezTo>
                  <a:pt x="134729" y="701212"/>
                  <a:pt x="-1211" y="606724"/>
                  <a:pt x="8" y="481146"/>
                </a:cubicBezTo>
                <a:cubicBezTo>
                  <a:pt x="1227" y="355568"/>
                  <a:pt x="229217" y="115386"/>
                  <a:pt x="277985" y="42234"/>
                </a:cubicBezTo>
                <a:cubicBezTo>
                  <a:pt x="326753" y="-30918"/>
                  <a:pt x="309684" y="5658"/>
                  <a:pt x="292616" y="4223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965504" y="3045890"/>
            <a:ext cx="309997" cy="795700"/>
          </a:xfrm>
          <a:custGeom>
            <a:avLst/>
            <a:gdLst>
              <a:gd name="connsiteX0" fmla="*/ 270670 w 309997"/>
              <a:gd name="connsiteY0" fmla="*/ 795700 h 795700"/>
              <a:gd name="connsiteX1" fmla="*/ 8 w 309997"/>
              <a:gd name="connsiteY1" fmla="*/ 481146 h 795700"/>
              <a:gd name="connsiteX2" fmla="*/ 277985 w 309997"/>
              <a:gd name="connsiteY2" fmla="*/ 42234 h 795700"/>
              <a:gd name="connsiteX3" fmla="*/ 292616 w 309997"/>
              <a:gd name="connsiteY3" fmla="*/ 42234 h 7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7" h="795700">
                <a:moveTo>
                  <a:pt x="270670" y="795700"/>
                </a:moveTo>
                <a:cubicBezTo>
                  <a:pt x="134729" y="701212"/>
                  <a:pt x="-1211" y="606724"/>
                  <a:pt x="8" y="481146"/>
                </a:cubicBezTo>
                <a:cubicBezTo>
                  <a:pt x="1227" y="355568"/>
                  <a:pt x="229217" y="115386"/>
                  <a:pt x="277985" y="42234"/>
                </a:cubicBezTo>
                <a:cubicBezTo>
                  <a:pt x="326753" y="-30918"/>
                  <a:pt x="309684" y="5658"/>
                  <a:pt x="292616" y="4223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973749" y="2552734"/>
            <a:ext cx="309997" cy="795700"/>
          </a:xfrm>
          <a:custGeom>
            <a:avLst/>
            <a:gdLst>
              <a:gd name="connsiteX0" fmla="*/ 270670 w 309997"/>
              <a:gd name="connsiteY0" fmla="*/ 795700 h 795700"/>
              <a:gd name="connsiteX1" fmla="*/ 8 w 309997"/>
              <a:gd name="connsiteY1" fmla="*/ 481146 h 795700"/>
              <a:gd name="connsiteX2" fmla="*/ 277985 w 309997"/>
              <a:gd name="connsiteY2" fmla="*/ 42234 h 795700"/>
              <a:gd name="connsiteX3" fmla="*/ 292616 w 309997"/>
              <a:gd name="connsiteY3" fmla="*/ 42234 h 7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97" h="795700">
                <a:moveTo>
                  <a:pt x="270670" y="795700"/>
                </a:moveTo>
                <a:cubicBezTo>
                  <a:pt x="134729" y="701212"/>
                  <a:pt x="-1211" y="606724"/>
                  <a:pt x="8" y="481146"/>
                </a:cubicBezTo>
                <a:cubicBezTo>
                  <a:pt x="1227" y="355568"/>
                  <a:pt x="229217" y="115386"/>
                  <a:pt x="277985" y="42234"/>
                </a:cubicBezTo>
                <a:cubicBezTo>
                  <a:pt x="326753" y="-30918"/>
                  <a:pt x="309684" y="5658"/>
                  <a:pt x="292616" y="4223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87516"/>
      </p:ext>
    </p:extLst>
  </p:cSld>
  <p:clrMapOvr>
    <a:masterClrMapping/>
  </p:clrMapOvr>
</p:sld>
</file>

<file path=ppt/theme/theme1.xml><?xml version="1.0" encoding="utf-8"?>
<a:theme xmlns:a="http://schemas.openxmlformats.org/drawingml/2006/main" name="Summit_1-PowerPoint-Templat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사용자 지정 1">
      <a:majorFont>
        <a:latin typeface="Candara"/>
        <a:ea typeface="맑은 고딕"/>
        <a:cs typeface=""/>
      </a:majorFont>
      <a:minorFont>
        <a:latin typeface="Candar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square" anchor="ctr">
        <a:noAutofit/>
      </a:bodyPr>
      <a:lstStyle>
        <a:defPPr>
          <a:tabLst>
            <a:tab pos="180975" algn="l"/>
            <a:tab pos="361950" algn="l"/>
            <a:tab pos="542925" algn="l"/>
            <a:tab pos="714375" algn="l"/>
            <a:tab pos="895350" algn="l"/>
          </a:tabLst>
          <a:defRPr sz="1400" dirty="0">
            <a:solidFill>
              <a:srgbClr val="231F20"/>
            </a:solidFill>
            <a:latin typeface="Corbel" panose="020B0503020204020204" pitchFamily="34" charset="0"/>
          </a:defRPr>
        </a:defPPr>
      </a:lst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ctr">
          <a:defRPr sz="16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GreyRed" id="{F16B799A-2BFF-4985-B0F8-B6E6CE74154A}" vid="{B06957F2-6A80-4085-BB44-D4CA7C49DC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A4 용지(210x297mm)</PresentationFormat>
  <Paragraphs>214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Wingdings</vt:lpstr>
      <vt:lpstr>Calibri</vt:lpstr>
      <vt:lpstr>맑은 고딕</vt:lpstr>
      <vt:lpstr>Open Sans</vt:lpstr>
      <vt:lpstr>Corbel</vt:lpstr>
      <vt:lpstr>Candara</vt:lpstr>
      <vt:lpstr>Arial</vt:lpstr>
      <vt:lpstr>Summit_1-PowerPoint-Template</vt:lpstr>
      <vt:lpstr>Operating System</vt:lpstr>
      <vt:lpstr>Contents</vt:lpstr>
      <vt:lpstr>Compile Time</vt:lpstr>
      <vt:lpstr>Chapter Objectives Background</vt:lpstr>
      <vt:lpstr>Compile Time – Symbol Table</vt:lpstr>
      <vt:lpstr>Compile Time – Code Generation</vt:lpstr>
      <vt:lpstr>Activation Record</vt:lpstr>
      <vt:lpstr>Activation Records</vt:lpstr>
      <vt:lpstr>Activation Record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2015-01-20T07:00:32Z</dcterms:created>
  <dcterms:modified xsi:type="dcterms:W3CDTF">2019-12-05T11:55:28Z</dcterms:modified>
  <cp:category/>
</cp:coreProperties>
</file>