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4"/>
  </p:sldMasterIdLst>
  <p:notesMasterIdLst>
    <p:notesMasterId r:id="rId57"/>
  </p:notesMasterIdLst>
  <p:handoutMasterIdLst>
    <p:handoutMasterId r:id="rId58"/>
  </p:handoutMasterIdLst>
  <p:sldIdLst>
    <p:sldId id="402" r:id="rId5"/>
    <p:sldId id="258" r:id="rId6"/>
    <p:sldId id="395" r:id="rId7"/>
    <p:sldId id="400" r:id="rId8"/>
    <p:sldId id="401" r:id="rId9"/>
    <p:sldId id="396" r:id="rId10"/>
    <p:sldId id="288" r:id="rId11"/>
    <p:sldId id="314" r:id="rId12"/>
    <p:sldId id="352" r:id="rId13"/>
    <p:sldId id="272" r:id="rId14"/>
    <p:sldId id="273" r:id="rId15"/>
    <p:sldId id="327" r:id="rId16"/>
    <p:sldId id="322" r:id="rId17"/>
    <p:sldId id="328" r:id="rId18"/>
    <p:sldId id="378" r:id="rId19"/>
    <p:sldId id="274" r:id="rId20"/>
    <p:sldId id="323" r:id="rId21"/>
    <p:sldId id="354" r:id="rId22"/>
    <p:sldId id="385" r:id="rId23"/>
    <p:sldId id="264" r:id="rId24"/>
    <p:sldId id="333" r:id="rId25"/>
    <p:sldId id="318" r:id="rId26"/>
    <p:sldId id="332" r:id="rId27"/>
    <p:sldId id="375" r:id="rId28"/>
    <p:sldId id="387" r:id="rId29"/>
    <p:sldId id="337" r:id="rId30"/>
    <p:sldId id="376" r:id="rId31"/>
    <p:sldId id="338" r:id="rId32"/>
    <p:sldId id="339" r:id="rId33"/>
    <p:sldId id="345" r:id="rId34"/>
    <p:sldId id="384" r:id="rId35"/>
    <p:sldId id="392" r:id="rId36"/>
    <p:sldId id="393" r:id="rId37"/>
    <p:sldId id="399" r:id="rId38"/>
    <p:sldId id="379" r:id="rId39"/>
    <p:sldId id="292" r:id="rId40"/>
    <p:sldId id="388" r:id="rId41"/>
    <p:sldId id="389" r:id="rId42"/>
    <p:sldId id="390" r:id="rId43"/>
    <p:sldId id="391" r:id="rId44"/>
    <p:sldId id="356" r:id="rId45"/>
    <p:sldId id="357" r:id="rId46"/>
    <p:sldId id="358" r:id="rId47"/>
    <p:sldId id="359" r:id="rId48"/>
    <p:sldId id="360" r:id="rId49"/>
    <p:sldId id="361" r:id="rId50"/>
    <p:sldId id="290" r:id="rId51"/>
    <p:sldId id="397" r:id="rId52"/>
    <p:sldId id="394" r:id="rId53"/>
    <p:sldId id="286" r:id="rId54"/>
    <p:sldId id="313" r:id="rId55"/>
    <p:sldId id="403" r:id="rId56"/>
  </p:sldIdLst>
  <p:sldSz cx="9144000" cy="6858000" type="screen4x3"/>
  <p:notesSz cx="6858000" cy="9144000"/>
  <p:defaultTextStyle>
    <a:defPPr>
      <a:defRPr lang="da-DK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9DF028-8BF9-D547-8371-82E93F76FBE9}">
          <p14:sldIdLst>
            <p14:sldId id="402"/>
            <p14:sldId id="258"/>
            <p14:sldId id="395"/>
            <p14:sldId id="400"/>
            <p14:sldId id="401"/>
            <p14:sldId id="396"/>
            <p14:sldId id="288"/>
            <p14:sldId id="314"/>
          </p14:sldIdLst>
        </p14:section>
        <p14:section name="Immutability, State and Identity" id="{74E906F9-998E-AC48-91CE-E58B2F3CC080}">
          <p14:sldIdLst>
            <p14:sldId id="352"/>
            <p14:sldId id="272"/>
            <p14:sldId id="273"/>
            <p14:sldId id="327"/>
            <p14:sldId id="322"/>
            <p14:sldId id="328"/>
            <p14:sldId id="378"/>
            <p14:sldId id="274"/>
            <p14:sldId id="323"/>
            <p14:sldId id="354"/>
            <p14:sldId id="385"/>
            <p14:sldId id="264"/>
            <p14:sldId id="333"/>
          </p14:sldIdLst>
        </p14:section>
        <p14:section name="STM" id="{71BF302B-5F6B-6140-995E-CEC8ED363349}">
          <p14:sldIdLst>
            <p14:sldId id="318"/>
            <p14:sldId id="332"/>
            <p14:sldId id="375"/>
            <p14:sldId id="387"/>
            <p14:sldId id="337"/>
            <p14:sldId id="376"/>
            <p14:sldId id="338"/>
            <p14:sldId id="339"/>
          </p14:sldIdLst>
        </p14:section>
        <p14:section name="Functional Abstractions" id="{1DE4EB52-1C33-ED42-A56C-30E098E5C309}">
          <p14:sldIdLst>
            <p14:sldId id="345"/>
            <p14:sldId id="384"/>
            <p14:sldId id="392"/>
            <p14:sldId id="393"/>
            <p14:sldId id="399"/>
            <p14:sldId id="379"/>
            <p14:sldId id="292"/>
          </p14:sldIdLst>
        </p14:section>
        <p14:section name="Polymorphism and Multimethods" id="{F31EBA20-0AE1-274A-BC90-A6AF25C5C4E1}">
          <p14:sldIdLst>
            <p14:sldId id="388"/>
            <p14:sldId id="389"/>
            <p14:sldId id="390"/>
            <p14:sldId id="391"/>
          </p14:sldIdLst>
        </p14:section>
        <p14:section name="Metaprogramming" id="{D995F919-0C07-C547-A3AD-0D6A33B4B5C3}">
          <p14:sldIdLst>
            <p14:sldId id="356"/>
            <p14:sldId id="357"/>
            <p14:sldId id="358"/>
            <p14:sldId id="359"/>
            <p14:sldId id="360"/>
            <p14:sldId id="361"/>
          </p14:sldIdLst>
        </p14:section>
        <p14:section name="Conclusion" id="{DB8097A1-AAC2-014B-BA5A-E588F9E2103F}">
          <p14:sldIdLst>
            <p14:sldId id="290"/>
            <p14:sldId id="397"/>
            <p14:sldId id="394"/>
            <p14:sldId id="286"/>
            <p14:sldId id="313"/>
            <p14:sldId id="40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clrMode="bw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E318"/>
    <a:srgbClr val="023B71"/>
    <a:srgbClr val="D2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8" autoAdjust="0"/>
    <p:restoredTop sz="83673" autoAdjust="0"/>
  </p:normalViewPr>
  <p:slideViewPr>
    <p:cSldViewPr>
      <p:cViewPr>
        <p:scale>
          <a:sx n="99" d="100"/>
          <a:sy n="99" d="100"/>
        </p:scale>
        <p:origin x="-1552" y="-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5" d="100"/>
        <a:sy n="245" d="100"/>
      </p:scale>
      <p:origin x="0" y="17856"/>
    </p:cViewPr>
  </p:sorterViewPr>
  <p:notesViewPr>
    <p:cSldViewPr>
      <p:cViewPr varScale="1">
        <p:scale>
          <a:sx n="99" d="100"/>
          <a:sy n="99" d="100"/>
        </p:scale>
        <p:origin x="-34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63" Type="http://schemas.openxmlformats.org/officeDocument/2006/relationships/tableStyles" Target="tableStyles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notesMaster" Target="notesMasters/notesMaster1.xml"/><Relationship Id="rId58" Type="http://schemas.openxmlformats.org/officeDocument/2006/relationships/handoutMaster" Target="handoutMasters/handoutMaster1.xml"/><Relationship Id="rId59" Type="http://schemas.openxmlformats.org/officeDocument/2006/relationships/printerSettings" Target="printerSettings/printerSettings1.bin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a-DK" dirty="0">
              <a:latin typeface="Neo Sans Std"/>
              <a:ea typeface="Neo Sans Std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da-DK" dirty="0">
              <a:latin typeface="Neo Sans Std"/>
              <a:ea typeface="Neo Sans Std"/>
            </a:endParaRPr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a-DK" dirty="0">
              <a:latin typeface="Neo Sans Std"/>
              <a:ea typeface="Neo Sans Std"/>
            </a:endParaRPr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89D7CBF-8F6F-4164-B06B-4B8701EF95EA}" type="slidenum">
              <a:rPr lang="da-DK">
                <a:latin typeface="Neo Sans Std"/>
                <a:ea typeface="Neo Sans Std"/>
              </a:rPr>
              <a:pPr>
                <a:defRPr/>
              </a:pPr>
              <a:t>‹#›</a:t>
            </a:fld>
            <a:endParaRPr lang="da-DK" dirty="0">
              <a:latin typeface="Neo Sans Std"/>
              <a:ea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3064167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endParaRPr lang="da-DK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endParaRPr lang="da-DK" dirty="0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dirty="0" err="1" smtClean="0"/>
              <a:t>Click</a:t>
            </a:r>
            <a:r>
              <a:rPr lang="da-DK" noProof="0" dirty="0" smtClean="0"/>
              <a:t> to </a:t>
            </a:r>
            <a:r>
              <a:rPr lang="da-DK" noProof="0" dirty="0" err="1" smtClean="0"/>
              <a:t>edit</a:t>
            </a:r>
            <a:r>
              <a:rPr lang="da-DK" noProof="0" dirty="0" smtClean="0"/>
              <a:t> Master </a:t>
            </a:r>
            <a:r>
              <a:rPr lang="da-DK" noProof="0" dirty="0" err="1" smtClean="0"/>
              <a:t>text</a:t>
            </a:r>
            <a:r>
              <a:rPr lang="da-DK" noProof="0" dirty="0" smtClean="0"/>
              <a:t> </a:t>
            </a:r>
            <a:r>
              <a:rPr lang="da-DK" noProof="0" dirty="0" err="1" smtClean="0"/>
              <a:t>styles</a:t>
            </a:r>
            <a:endParaRPr lang="da-DK" noProof="0" dirty="0" smtClean="0"/>
          </a:p>
          <a:p>
            <a:pPr lvl="1"/>
            <a:r>
              <a:rPr lang="da-DK" noProof="0" dirty="0" smtClean="0"/>
              <a:t>Second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2"/>
            <a:r>
              <a:rPr lang="da-DK" noProof="0" dirty="0" smtClean="0"/>
              <a:t>Third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3"/>
            <a:r>
              <a:rPr lang="da-DK" noProof="0" dirty="0" err="1" smtClean="0"/>
              <a:t>Fourth</a:t>
            </a:r>
            <a:r>
              <a:rPr lang="da-DK" noProof="0" dirty="0" smtClean="0"/>
              <a:t>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4"/>
            <a:r>
              <a:rPr lang="da-DK" noProof="0" dirty="0" smtClean="0"/>
              <a:t>Fifth </a:t>
            </a:r>
            <a:r>
              <a:rPr lang="da-DK" noProof="0" dirty="0" err="1" smtClean="0"/>
              <a:t>level</a:t>
            </a:r>
            <a:endParaRPr lang="da-DK" noProof="0" dirty="0" smtClean="0"/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endParaRPr lang="da-DK" dirty="0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957975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eo Sans Std"/>
        <a:ea typeface="Neo Sans Std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eo Sans Std"/>
        <a:ea typeface="Neo Sans Std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eo Sans Std"/>
        <a:ea typeface="Neo Sans Std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eo Sans Std"/>
        <a:ea typeface="Neo Sans Std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eo Sans Std"/>
        <a:ea typeface="Neo Sans Std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Orientation</a:t>
            </a:r>
          </a:p>
          <a:p>
            <a:endParaRPr lang="en-US" dirty="0" smtClean="0"/>
          </a:p>
          <a:p>
            <a:r>
              <a:rPr lang="en-US" dirty="0" smtClean="0"/>
              <a:t>They say that Lisp is a language that will change the way you think</a:t>
            </a:r>
            <a:r>
              <a:rPr lang="en-US" baseline="0" dirty="0" smtClean="0"/>
              <a:t> about programming.</a:t>
            </a:r>
          </a:p>
          <a:p>
            <a:r>
              <a:rPr lang="en-US" baseline="0" dirty="0" smtClean="0"/>
              <a:t>This is what I learned from using Clojure.</a:t>
            </a:r>
            <a:endParaRPr lang="en-US" dirty="0" smtClean="0"/>
          </a:p>
          <a:p>
            <a:endParaRPr lang="en-US" baseline="0" dirty="0" smtClean="0"/>
          </a:p>
          <a:p>
            <a:r>
              <a:rPr lang="en-US" baseline="0" dirty="0" smtClean="0"/>
              <a:t>GOAL: steal these ideas and use them in whatever language you use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68661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have to think a lot about ownership</a:t>
            </a:r>
          </a:p>
          <a:p>
            <a:r>
              <a:rPr lang="en-US" baseline="0" dirty="0" smtClean="0"/>
              <a:t>If the update changes state it is probably not good, if it does not, it may be surprising.</a:t>
            </a:r>
          </a:p>
          <a:p>
            <a:r>
              <a:rPr lang="en-US" baseline="0" dirty="0" smtClean="0"/>
              <a:t>We cannot from Process(alpha, beta) see how it influences their state =&gt; more global knowledge required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99331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Setters go</a:t>
            </a:r>
            <a:r>
              <a:rPr lang="en-US" baseline="0" dirty="0" smtClean="0"/>
              <a:t> – to ensure consistency under concurrency</a:t>
            </a:r>
          </a:p>
          <a:p>
            <a:r>
              <a:rPr lang="en-US" baseline="0" dirty="0" smtClean="0"/>
              <a:t>Cloning is needed to ensure encapsulation</a:t>
            </a:r>
          </a:p>
          <a:p>
            <a:r>
              <a:rPr lang="en-US" baseline="0" dirty="0" smtClean="0"/>
              <a:t>DDD addresses this with Entities and Value Objects to provide some immutability.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Law of Demeter is also about ownership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do a lot of work to provide the required immutability for encapsulation.</a:t>
            </a:r>
          </a:p>
          <a:p>
            <a:r>
              <a:rPr lang="en-US" baseline="0" dirty="0" smtClean="0"/>
              <a:t>Why not make it the default?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23479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Mutable state is the new spaghetti code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kern="1200" baseline="0" dirty="0" err="1" smtClean="0">
                <a:solidFill>
                  <a:schemeClr val="dk1"/>
                </a:solidFill>
                <a:cs typeface="+mn-cs"/>
              </a:rPr>
              <a:t>TDDers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will know that side-effects, ambient context </a:t>
            </a:r>
            <a:r>
              <a:rPr lang="en-US" sz="1200" i="1" kern="1200" baseline="0" dirty="0" err="1" smtClean="0">
                <a:solidFill>
                  <a:schemeClr val="dk1"/>
                </a:solidFill>
                <a:cs typeface="+mn-cs"/>
              </a:rPr>
              <a:t>etc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is ugly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Patterns deal with this, e.g. “Single responsibility principle”</a:t>
            </a:r>
            <a:endParaRPr lang="en-US" dirty="0" smtClean="0"/>
          </a:p>
          <a:p>
            <a:r>
              <a:rPr lang="en-US" dirty="0" smtClean="0"/>
              <a:t>Note</a:t>
            </a:r>
            <a:r>
              <a:rPr lang="en-US" baseline="0" dirty="0" smtClean="0"/>
              <a:t> that we did not even talk about concurrency yet.</a:t>
            </a:r>
            <a:endParaRPr lang="en-US" dirty="0" smtClean="0"/>
          </a:p>
          <a:p>
            <a:r>
              <a:rPr lang="en-US" dirty="0" smtClean="0"/>
              <a:t>Concurrency :</a:t>
            </a:r>
            <a:r>
              <a:rPr lang="en-US" baseline="0" dirty="0" smtClean="0"/>
              <a:t> locks, deadlocks, starvation, live lock, race conditions, …</a:t>
            </a:r>
          </a:p>
          <a:p>
            <a:r>
              <a:rPr lang="en-US" baseline="0" dirty="0" smtClean="0"/>
              <a:t>Even worse with exceptions during locks – releasing and propagating the exception is not always easy</a:t>
            </a:r>
          </a:p>
          <a:p>
            <a:r>
              <a:rPr lang="en-US" dirty="0" smtClean="0"/>
              <a:t>Joshua Block – Effective Java “Default to Immutable”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80116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Philosophical Language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Buddha: “identity” Is illusory – there is only a stream of experience</a:t>
            </a:r>
          </a:p>
          <a:p>
            <a:r>
              <a:rPr lang="en-US" baseline="0" dirty="0" smtClean="0"/>
              <a:t>Heraclitus : you can never swim in the same river twice (identity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state)</a:t>
            </a:r>
          </a:p>
          <a:p>
            <a:endParaRPr lang="en-US" dirty="0" smtClean="0"/>
          </a:p>
          <a:p>
            <a:r>
              <a:rPr lang="en-US" dirty="0" smtClean="0"/>
              <a:t>In-place</a:t>
            </a:r>
            <a:r>
              <a:rPr lang="en-US" baseline="0" dirty="0" smtClean="0"/>
              <a:t> modification / mutation is built into OO by the fact that it conflates identity and state in the same entity.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DDD: conflation of state,</a:t>
            </a:r>
            <a:r>
              <a:rPr lang="en-US" baseline="0" dirty="0" smtClean="0"/>
              <a:t> time and identity</a:t>
            </a:r>
          </a:p>
          <a:p>
            <a:r>
              <a:rPr lang="en-US" baseline="0" dirty="0" smtClean="0"/>
              <a:t>- Entity on refs to Aggregate Roots and only referenced across these by ID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 Here </a:t>
            </a:r>
            <a:r>
              <a:rPr lang="en-US" dirty="0" smtClean="0"/>
              <a:t>identity is entity, but entity is also state (and uses immutable value objects which are state without</a:t>
            </a:r>
            <a:r>
              <a:rPr lang="en-US" baseline="0" dirty="0" smtClean="0"/>
              <a:t> identity).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You mutate the entity (identity)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Workaround: “Unit of Work”/Repository – each (group of) operations has its own copy that is reconciled with the global state at the end of the transaction (using, e.g. optimistic locks)</a:t>
            </a:r>
          </a:p>
          <a:p>
            <a:endParaRPr lang="en-US" dirty="0" smtClean="0"/>
          </a:p>
          <a:p>
            <a:r>
              <a:rPr lang="en-US" baseline="0" dirty="0" smtClean="0"/>
              <a:t>CQRS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CRUD – CR is simple, UD is hard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Event-sourcing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594167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Invariants always hold</a:t>
            </a:r>
          </a:p>
          <a:p>
            <a:r>
              <a:rPr lang="en-US" dirty="0" smtClean="0"/>
              <a:t>Threading</a:t>
            </a:r>
            <a:r>
              <a:rPr lang="en-US" baseline="0" dirty="0" smtClean="0"/>
              <a:t> scenarios – no need to think about invariants during locking/mutation</a:t>
            </a:r>
          </a:p>
          <a:p>
            <a:r>
              <a:rPr lang="en-US" baseline="0" dirty="0" smtClean="0"/>
              <a:t>They still hold when exceptions go up – vastly simpler than in a lock unwinding scenario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620500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Persistent collections</a:t>
            </a:r>
          </a:p>
          <a:p>
            <a:r>
              <a:rPr lang="en-US" dirty="0" smtClean="0"/>
              <a:t>Refs</a:t>
            </a:r>
            <a:r>
              <a:rPr lang="en-US" baseline="0" dirty="0" smtClean="0"/>
              <a:t> + STM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Alan Perlis </a:t>
            </a:r>
          </a:p>
          <a:p>
            <a:r>
              <a:rPr lang="en-US" i="1" dirty="0" smtClean="0"/>
              <a:t>“</a:t>
            </a:r>
            <a:r>
              <a:rPr lang="en-US" sz="1200" i="1" kern="1200" dirty="0" smtClean="0">
                <a:solidFill>
                  <a:schemeClr val="tx1"/>
                </a:solidFill>
                <a:latin typeface="Neo Sans Std"/>
                <a:ea typeface="Neo Sans Std"/>
                <a:cs typeface="+mn-cs"/>
              </a:rPr>
              <a:t>LISP programmers know the value of everything and the cost of nothing.”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582040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Name: Value Object</a:t>
            </a:r>
          </a:p>
          <a:p>
            <a:r>
              <a:rPr lang="en-US" dirty="0" smtClean="0"/>
              <a:t>List:</a:t>
            </a:r>
            <a:r>
              <a:rPr lang="en-US" baseline="0" dirty="0" smtClean="0"/>
              <a:t> Persistent Collection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004450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Old version is</a:t>
            </a:r>
            <a:r>
              <a:rPr lang="en-US" baseline="0" dirty="0" smtClean="0"/>
              <a:t> still available</a:t>
            </a:r>
            <a:endParaRPr lang="en-US" dirty="0" smtClean="0"/>
          </a:p>
          <a:p>
            <a:r>
              <a:rPr lang="en-US" dirty="0" smtClean="0"/>
              <a:t>Structural</a:t>
            </a:r>
            <a:r>
              <a:rPr lang="en-US" baseline="0" dirty="0" smtClean="0"/>
              <a:t> sharing: less copying with immutability =&gt; faster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a-DK" dirty="0" err="1" smtClean="0"/>
              <a:t>Copy</a:t>
            </a:r>
            <a:r>
              <a:rPr lang="da-DK" dirty="0" smtClean="0"/>
              <a:t>-on-</a:t>
            </a:r>
            <a:r>
              <a:rPr lang="da-DK" dirty="0" err="1" smtClean="0"/>
              <a:t>write</a:t>
            </a:r>
            <a:r>
              <a:rPr lang="da-DK" dirty="0" smtClean="0"/>
              <a:t> </a:t>
            </a:r>
            <a:r>
              <a:rPr lang="da-DK" dirty="0" err="1" smtClean="0"/>
              <a:t>semantics</a:t>
            </a:r>
            <a:endParaRPr lang="da-DK" dirty="0" smtClean="0"/>
          </a:p>
          <a:p>
            <a:endParaRPr lang="en-US" baseline="0" dirty="0" smtClean="0"/>
          </a:p>
          <a:p>
            <a:r>
              <a:rPr lang="en-US" baseline="0" dirty="0" smtClean="0"/>
              <a:t>GC will clean up</a:t>
            </a:r>
          </a:p>
          <a:p>
            <a:r>
              <a:rPr lang="en-US" baseline="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120852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It is implemented with trees, so it also supports “adding to the middle”</a:t>
            </a:r>
          </a:p>
          <a:p>
            <a:r>
              <a:rPr lang="en-US" baseline="0" dirty="0" smtClean="0"/>
              <a:t>Cost: copy path from change back </a:t>
            </a:r>
            <a:r>
              <a:rPr lang="en-US" baseline="0" smtClean="0"/>
              <a:t>to root</a:t>
            </a:r>
          </a:p>
          <a:p>
            <a:endParaRPr lang="en-US" baseline="0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Neo Sans Std"/>
                <a:ea typeface="Neo Sans Std"/>
                <a:cs typeface="+mn-cs"/>
              </a:rPr>
              <a:t>Hash map and vector both based upon array mapped hash tries (Bagwell)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Neo Sans Std"/>
                <a:ea typeface="Neo Sans Std"/>
                <a:cs typeface="+mn-cs"/>
              </a:rPr>
              <a:t>Sorted map is red-black tree</a:t>
            </a:r>
          </a:p>
          <a:p>
            <a:endParaRPr lang="en-US" baseline="0" dirty="0" smtClean="0"/>
          </a:p>
          <a:p>
            <a:r>
              <a:rPr lang="en-US" baseline="0" dirty="0" smtClean="0"/>
              <a:t>Check out the Clojure source to see how it’s done</a:t>
            </a:r>
            <a:endParaRPr lang="da-DK" dirty="0" smtClean="0"/>
          </a:p>
          <a:p>
            <a:pPr eaLnBrk="1" hangingPunct="1"/>
            <a:r>
              <a:rPr lang="da-DK" dirty="0" err="1" smtClean="0"/>
              <a:t>Use</a:t>
            </a:r>
            <a:r>
              <a:rPr lang="da-DK" dirty="0" smtClean="0"/>
              <a:t> </a:t>
            </a:r>
            <a:r>
              <a:rPr lang="da-DK" dirty="0" err="1" smtClean="0"/>
              <a:t>these</a:t>
            </a:r>
            <a:r>
              <a:rPr lang="da-DK" dirty="0" smtClean="0"/>
              <a:t> from the Clojure DLL/</a:t>
            </a:r>
            <a:r>
              <a:rPr lang="da-DK" dirty="0" err="1" smtClean="0"/>
              <a:t>jar</a:t>
            </a:r>
            <a:r>
              <a:rPr lang="da-DK" dirty="0" smtClean="0"/>
              <a:t> in </a:t>
            </a:r>
            <a:r>
              <a:rPr lang="da-DK" dirty="0" err="1" smtClean="0"/>
              <a:t>your</a:t>
            </a:r>
            <a:r>
              <a:rPr lang="da-DK" dirty="0" smtClean="0"/>
              <a:t> </a:t>
            </a:r>
            <a:r>
              <a:rPr lang="da-DK" dirty="0" err="1" smtClean="0"/>
              <a:t>own</a:t>
            </a:r>
            <a:r>
              <a:rPr lang="da-DK" dirty="0" smtClean="0"/>
              <a:t> </a:t>
            </a:r>
            <a:r>
              <a:rPr lang="da-DK" dirty="0" err="1" smtClean="0"/>
              <a:t>code</a:t>
            </a:r>
            <a:endParaRPr lang="da-DK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120852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Inter-process</a:t>
            </a:r>
          </a:p>
          <a:p>
            <a:r>
              <a:rPr lang="en-US" dirty="0" smtClean="0"/>
              <a:t>In-process</a:t>
            </a:r>
          </a:p>
          <a:p>
            <a:endParaRPr lang="en-US" dirty="0" smtClean="0"/>
          </a:p>
          <a:p>
            <a:r>
              <a:rPr lang="en-US" dirty="0" smtClean="0"/>
              <a:t>Wouldn’t it be great to have</a:t>
            </a:r>
            <a:r>
              <a:rPr lang="en-US" baseline="0" dirty="0" smtClean="0"/>
              <a:t> DB transactions in memory?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76150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Small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Powerful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Elegant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Functional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Extensible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Concurrency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Interoperable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FUN!</a:t>
            </a:r>
          </a:p>
          <a:p>
            <a:r>
              <a:rPr lang="en-US" b="1" baseline="0" dirty="0" smtClean="0"/>
              <a:t>Changes the way you think.</a:t>
            </a:r>
            <a:endParaRPr lang="en-US" baseline="0" dirty="0" smtClean="0"/>
          </a:p>
          <a:p>
            <a:endParaRPr lang="en-US" i="1" baseline="0" dirty="0" smtClean="0"/>
          </a:p>
          <a:p>
            <a:pPr marL="0" indent="0">
              <a:buNone/>
            </a:pPr>
            <a:r>
              <a:rPr lang="en-US" sz="1200" i="1" dirty="0" smtClean="0"/>
              <a:t>LISP is worth learning for a different reason: the profound enlightenment experience you will have when you finally get it. That experience will make you a better programmer for the rest of your days, even if you never actually use LISP itself a lot. </a:t>
            </a:r>
          </a:p>
          <a:p>
            <a:pPr marL="0" indent="0">
              <a:buNone/>
            </a:pPr>
            <a:endParaRPr lang="en-US" sz="1200" i="1" dirty="0" smtClean="0"/>
          </a:p>
          <a:p>
            <a:pPr marL="0" indent="0">
              <a:buNone/>
            </a:pPr>
            <a:r>
              <a:rPr lang="en-US" sz="1200" i="1" dirty="0" smtClean="0"/>
              <a:t>Eric S Raymond</a:t>
            </a:r>
          </a:p>
          <a:p>
            <a:pPr marL="0" indent="0">
              <a:buNone/>
            </a:pPr>
            <a:r>
              <a:rPr lang="en-US" sz="1200" i="1" dirty="0" smtClean="0"/>
              <a:t>“How to Become  a Hacker”</a:t>
            </a:r>
          </a:p>
          <a:p>
            <a:endParaRPr lang="en-US" i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06499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State</a:t>
            </a:r>
            <a:r>
              <a:rPr lang="en-US" baseline="0" dirty="0" smtClean="0"/>
              <a:t> transitions via functions</a:t>
            </a:r>
          </a:p>
          <a:p>
            <a:endParaRPr lang="en-US" dirty="0" smtClean="0"/>
          </a:p>
          <a:p>
            <a:r>
              <a:rPr lang="en-US" dirty="0" smtClean="0"/>
              <a:t>In</a:t>
            </a:r>
            <a:r>
              <a:rPr lang="en-US" baseline="0" dirty="0" smtClean="0"/>
              <a:t> process</a:t>
            </a:r>
          </a:p>
          <a:p>
            <a:r>
              <a:rPr lang="en-US" dirty="0" smtClean="0"/>
              <a:t>Immutability will simplify your life</a:t>
            </a:r>
          </a:p>
          <a:p>
            <a:r>
              <a:rPr lang="en-US" dirty="0" smtClean="0"/>
              <a:t>Model time-explicitly</a:t>
            </a:r>
          </a:p>
          <a:p>
            <a:r>
              <a:rPr lang="en-US" dirty="0" smtClean="0"/>
              <a:t>Prefer pure functions</a:t>
            </a:r>
          </a:p>
          <a:p>
            <a:r>
              <a:rPr lang="en-US" dirty="0" smtClean="0"/>
              <a:t>Don’t modify in-place, create new versions</a:t>
            </a:r>
          </a:p>
          <a:p>
            <a:endParaRPr lang="en-US" dirty="0" smtClean="0"/>
          </a:p>
          <a:p>
            <a:r>
              <a:rPr lang="en-US" dirty="0" smtClean="0"/>
              <a:t>Minimize</a:t>
            </a:r>
            <a:r>
              <a:rPr lang="en-US" baseline="0" dirty="0" smtClean="0"/>
              <a:t> the mutable areas through controlled limited mutation semantics (refs)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594167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State</a:t>
            </a:r>
            <a:r>
              <a:rPr lang="en-US" baseline="0" dirty="0" smtClean="0"/>
              <a:t> transitions via functions</a:t>
            </a:r>
          </a:p>
          <a:p>
            <a:r>
              <a:rPr lang="en-US" dirty="0" smtClean="0"/>
              <a:t>Minimize</a:t>
            </a:r>
            <a:r>
              <a:rPr lang="en-US" baseline="0" dirty="0" smtClean="0"/>
              <a:t> the mutable areas through controlled limited mutation semantics (refs)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594167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“new</a:t>
            </a:r>
            <a:r>
              <a:rPr lang="en-US" baseline="0" dirty="0" smtClean="0"/>
              <a:t>” can be computed at any time</a:t>
            </a:r>
          </a:p>
          <a:p>
            <a:r>
              <a:rPr lang="en-US" baseline="0" dirty="0" smtClean="0"/>
              <a:t>The STM guarantees that both references are updated atomically</a:t>
            </a:r>
          </a:p>
          <a:p>
            <a:r>
              <a:rPr lang="en-US" baseline="0" dirty="0" smtClean="0"/>
              <a:t>No inconsistent views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STM transaction includes the MESSAGES sent to agents in the transaction (legal side-effects)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Workers can work on old versions while new are being constructed</a:t>
            </a:r>
          </a:p>
          <a:p>
            <a:r>
              <a:rPr lang="en-US" baseline="0" dirty="0" smtClean="0"/>
              <a:t>Price: indirect references- then updates become just a matter or coordinated pointer flipping.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865798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Atomic,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Consistent,</a:t>
            </a:r>
          </a:p>
          <a:p>
            <a:r>
              <a:rPr lang="en-US" baseline="0" dirty="0" smtClean="0"/>
              <a:t>Isolated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not durable (ACID)</a:t>
            </a:r>
          </a:p>
          <a:p>
            <a:r>
              <a:rPr lang="en-US" baseline="0" dirty="0" smtClean="0"/>
              <a:t>Exceptions =&gt; new value is thrown away 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NOTE: in this example, we could have used commute rather than alter as we are </a:t>
            </a:r>
            <a:r>
              <a:rPr lang="en-US" baseline="0" dirty="0" err="1" smtClean="0"/>
              <a:t>commutably</a:t>
            </a:r>
            <a:r>
              <a:rPr lang="en-US" baseline="0" dirty="0" smtClean="0"/>
              <a:t> extending the list.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460225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Think branch</a:t>
            </a:r>
            <a:r>
              <a:rPr lang="en-US" baseline="0" dirty="0" smtClean="0"/>
              <a:t> and merge state models</a:t>
            </a:r>
          </a:p>
          <a:p>
            <a:endParaRPr lang="en-US" dirty="0" smtClean="0"/>
          </a:p>
          <a:p>
            <a:r>
              <a:rPr lang="en-US" dirty="0" smtClean="0"/>
              <a:t>alter</a:t>
            </a:r>
          </a:p>
          <a:p>
            <a:r>
              <a:rPr lang="en-US" dirty="0" smtClean="0"/>
              <a:t>ref-set</a:t>
            </a:r>
          </a:p>
          <a:p>
            <a:r>
              <a:rPr lang="en-US" dirty="0" smtClean="0"/>
              <a:t>commute (e.g. adding</a:t>
            </a:r>
            <a:r>
              <a:rPr lang="en-US" baseline="0" dirty="0" smtClean="0"/>
              <a:t> to a list)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agents, this includes messages sent (“legalized side-effects”)</a:t>
            </a:r>
          </a:p>
          <a:p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Propagation of error in locking/mutable</a:t>
            </a:r>
            <a:r>
              <a:rPr lang="en-US" baseline="0" dirty="0" smtClean="0"/>
              <a:t> scenarios is just horrible</a:t>
            </a:r>
          </a:p>
          <a:p>
            <a:r>
              <a:rPr lang="en-US" dirty="0" smtClean="0"/>
              <a:t>For conflict, just</a:t>
            </a:r>
            <a:r>
              <a:rPr lang="en-US" baseline="0" dirty="0" smtClean="0"/>
              <a:t> discard everything (immutability – nothing to clean up, save for the GC)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865798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.NET had an STM research project at MS</a:t>
            </a:r>
          </a:p>
          <a:p>
            <a:r>
              <a:rPr lang="en-US" baseline="0" dirty="0" smtClean="0"/>
              <a:t>Hoare’s CSP approach with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/ Task Parallel </a:t>
            </a:r>
            <a:r>
              <a:rPr lang="en-US" baseline="0" dirty="0" err="1" smtClean="0"/>
              <a:t>Libray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Steal this ideas:</a:t>
            </a:r>
          </a:p>
          <a:p>
            <a:endParaRPr lang="en-US" baseline="0" dirty="0" smtClean="0"/>
          </a:p>
          <a:p>
            <a:r>
              <a:rPr lang="en-US" baseline="0" dirty="0" smtClean="0"/>
              <a:t>*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54974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Islands – need bridges to connect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Sorting: Comparers, </a:t>
            </a:r>
            <a:r>
              <a:rPr lang="en-US" dirty="0" err="1" smtClean="0"/>
              <a:t>IComparable</a:t>
            </a:r>
            <a:r>
              <a:rPr lang="en-US" dirty="0" smtClean="0"/>
              <a:t>, </a:t>
            </a:r>
            <a:r>
              <a:rPr lang="en-US" sz="1200" dirty="0" err="1" smtClean="0">
                <a:solidFill>
                  <a:srgbClr val="3B741A"/>
                </a:solidFill>
                <a:latin typeface="Consolas"/>
              </a:rPr>
              <a:t>ConferenceByNameComparer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.NET</a:t>
            </a:r>
            <a:r>
              <a:rPr lang="en-US" baseline="0" dirty="0" smtClean="0"/>
              <a:t> </a:t>
            </a:r>
            <a:r>
              <a:rPr lang="en-US" dirty="0" err="1" smtClean="0"/>
              <a:t>Linq</a:t>
            </a:r>
            <a:r>
              <a:rPr lang="en-US" dirty="0" smtClean="0"/>
              <a:t> reduces</a:t>
            </a:r>
            <a:r>
              <a:rPr lang="en-US" baseline="0" dirty="0" smtClean="0"/>
              <a:t> the pain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31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390123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Everything is a Class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Data</a:t>
            </a:r>
            <a:r>
              <a:rPr lang="en-US" baseline="0" dirty="0" smtClean="0"/>
              <a:t> participates in common abstractions</a:t>
            </a:r>
            <a:endParaRPr lang="en-US" dirty="0" smtClean="0"/>
          </a:p>
          <a:p>
            <a:r>
              <a:rPr lang="en-US" dirty="0" smtClean="0"/>
              <a:t>Data as</a:t>
            </a:r>
            <a:r>
              <a:rPr lang="en-US" baseline="0" dirty="0" smtClean="0"/>
              <a:t> data – set, list, vector, </a:t>
            </a:r>
            <a:r>
              <a:rPr lang="en-US" baseline="0" dirty="0" err="1" smtClean="0"/>
              <a:t>hashmap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32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390123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can compose easily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33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390123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can compose easily</a:t>
            </a:r>
          </a:p>
          <a:p>
            <a:r>
              <a:rPr lang="en-US" dirty="0" smtClean="0"/>
              <a:t>Functions work on common</a:t>
            </a:r>
            <a:r>
              <a:rPr lang="en-US" baseline="0" dirty="0" smtClean="0"/>
              <a:t> data abstractions</a:t>
            </a:r>
          </a:p>
          <a:p>
            <a:r>
              <a:rPr lang="en-US" baseline="0" dirty="0" err="1" smtClean="0"/>
              <a:t>ClojureScript</a:t>
            </a:r>
            <a:r>
              <a:rPr lang="en-US" baseline="0" dirty="0" smtClean="0"/>
              <a:t> – no need for </a:t>
            </a:r>
            <a:r>
              <a:rPr lang="en-US" baseline="0" dirty="0" err="1" smtClean="0"/>
              <a:t>underscore.js</a:t>
            </a:r>
            <a:endParaRPr lang="en-US" baseline="0" dirty="0" smtClean="0"/>
          </a:p>
          <a:p>
            <a:r>
              <a:rPr lang="en-US" baseline="0" dirty="0" smtClean="0"/>
              <a:t>Would you rather maintain the code on the left or on the right?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34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39012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smtClean="0"/>
              <a:t>Apache Commons</a:t>
            </a:r>
            <a:r>
              <a:rPr lang="en-US" baseline="0" smtClean="0"/>
              <a:t> </a:t>
            </a:r>
            <a:r>
              <a:rPr lang="en-US" baseline="0" dirty="0" smtClean="0"/>
              <a:t>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66993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Dependency Inversion Principle</a:t>
            </a:r>
          </a:p>
          <a:p>
            <a:r>
              <a:rPr lang="en-US" dirty="0" smtClean="0"/>
              <a:t>Code</a:t>
            </a:r>
            <a:r>
              <a:rPr lang="en-US" baseline="0" dirty="0" smtClean="0"/>
              <a:t> to most general interface</a:t>
            </a:r>
          </a:p>
          <a:p>
            <a:endParaRPr lang="en-US" baseline="0" dirty="0" smtClean="0"/>
          </a:p>
          <a:p>
            <a:r>
              <a:rPr lang="en-US" baseline="0" dirty="0" smtClean="0"/>
              <a:t>Clojure: few standard data structures, unified by </a:t>
            </a:r>
            <a:r>
              <a:rPr lang="en-US" baseline="0" dirty="0" err="1" smtClean="0"/>
              <a:t>seq</a:t>
            </a:r>
            <a:endParaRPr lang="en-US" baseline="0" dirty="0" smtClean="0"/>
          </a:p>
          <a:p>
            <a:r>
              <a:rPr lang="en-US" baseline="0" dirty="0" smtClean="0"/>
              <a:t>Functions is also uniform abstraction (no Converter classes etc.)</a:t>
            </a:r>
            <a:endParaRPr lang="en-US" dirty="0" smtClean="0"/>
          </a:p>
          <a:p>
            <a:r>
              <a:rPr lang="en-US" dirty="0" smtClean="0"/>
              <a:t>Functions work on standard data</a:t>
            </a:r>
            <a:r>
              <a:rPr lang="en-US" baseline="0" dirty="0" smtClean="0"/>
              <a:t> structures</a:t>
            </a:r>
          </a:p>
          <a:p>
            <a:r>
              <a:rPr lang="en-US" baseline="0" dirty="0" smtClean="0"/>
              <a:t>Everything is </a:t>
            </a:r>
            <a:r>
              <a:rPr lang="en-US" baseline="0" dirty="0" err="1" smtClean="0"/>
              <a:t>composable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35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57713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1200" dirty="0" smtClean="0"/>
              <a:t>No need for </a:t>
            </a:r>
          </a:p>
          <a:p>
            <a:pPr marL="171450" indent="-171450">
              <a:buFontTx/>
              <a:buChar char="•"/>
            </a:pPr>
            <a:r>
              <a:rPr lang="en-US" sz="1200" dirty="0" smtClean="0"/>
              <a:t>Delegates</a:t>
            </a:r>
          </a:p>
          <a:p>
            <a:pPr marL="171450" indent="-171450">
              <a:buFontTx/>
              <a:buChar char="•"/>
            </a:pPr>
            <a:r>
              <a:rPr lang="en-US" sz="1200" dirty="0" smtClean="0"/>
              <a:t>Action&lt;T&gt;</a:t>
            </a:r>
          </a:p>
          <a:p>
            <a:pPr marL="171450" indent="-171450">
              <a:buFontTx/>
              <a:buChar char="•"/>
            </a:pPr>
            <a:r>
              <a:rPr lang="en-US" sz="1200" dirty="0" smtClean="0"/>
              <a:t>Function&lt;T, </a:t>
            </a:r>
            <a:r>
              <a:rPr lang="en-US" sz="1200" dirty="0" err="1" smtClean="0"/>
              <a:t>Tresult</a:t>
            </a:r>
            <a:r>
              <a:rPr lang="en-US" sz="1200" dirty="0" smtClean="0"/>
              <a:t>&gt;</a:t>
            </a:r>
          </a:p>
          <a:p>
            <a:pPr marL="171450" indent="-171450">
              <a:buFontTx/>
              <a:buChar char="•"/>
            </a:pPr>
            <a:r>
              <a:rPr lang="en-US" sz="1200" dirty="0" err="1" smtClean="0"/>
              <a:t>underscore.js</a:t>
            </a:r>
            <a:endParaRPr lang="en-US" sz="1200" dirty="0" smtClean="0"/>
          </a:p>
          <a:p>
            <a:pPr marL="171450" indent="-171450">
              <a:buFontTx/>
              <a:buChar char="•"/>
            </a:pPr>
            <a:endParaRPr lang="en-US" sz="1200" dirty="0" smtClean="0"/>
          </a:p>
          <a:p>
            <a:pPr marL="0" indent="0">
              <a:buFontTx/>
              <a:buNone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36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53460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AKA “Not everything is a class”</a:t>
            </a:r>
          </a:p>
          <a:p>
            <a:r>
              <a:rPr lang="en-US" dirty="0" smtClean="0"/>
              <a:t>Just saw data,</a:t>
            </a:r>
            <a:r>
              <a:rPr lang="en-US" baseline="0" dirty="0" smtClean="0"/>
              <a:t> not classes</a:t>
            </a:r>
          </a:p>
          <a:p>
            <a:r>
              <a:rPr lang="en-US" baseline="0" dirty="0" smtClean="0"/>
              <a:t>Moving away from the class</a:t>
            </a:r>
          </a:p>
          <a:p>
            <a:r>
              <a:rPr lang="en-US" dirty="0" smtClean="0"/>
              <a:t>Let’s continue</a:t>
            </a:r>
            <a:r>
              <a:rPr lang="en-US" baseline="0" dirty="0" smtClean="0"/>
              <a:t> separating out concerns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37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821287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E.g. 3</a:t>
            </a:r>
            <a:r>
              <a:rPr lang="en-US" baseline="30000" dirty="0" smtClean="0"/>
              <a:t>rd</a:t>
            </a:r>
            <a:r>
              <a:rPr lang="en-US" baseline="0" dirty="0" smtClean="0"/>
              <a:t> party lib, </a:t>
            </a:r>
            <a:r>
              <a:rPr lang="en-US" dirty="0" smtClean="0"/>
              <a:t>COM</a:t>
            </a:r>
            <a:r>
              <a:rPr lang="en-US" baseline="0" dirty="0" smtClean="0"/>
              <a:t> component</a:t>
            </a:r>
          </a:p>
          <a:p>
            <a:r>
              <a:rPr lang="en-US" baseline="0" dirty="0" smtClean="0"/>
              <a:t>Why: implementation of interface must be in a class</a:t>
            </a:r>
          </a:p>
          <a:p>
            <a:r>
              <a:rPr lang="en-US" baseline="0" dirty="0" smtClean="0"/>
              <a:t>This is why Jim </a:t>
            </a:r>
            <a:r>
              <a:rPr lang="en-US" baseline="0" dirty="0" err="1" smtClean="0"/>
              <a:t>Coplien</a:t>
            </a:r>
            <a:r>
              <a:rPr lang="en-US" baseline="0" dirty="0" smtClean="0"/>
              <a:t> calls it “</a:t>
            </a:r>
            <a:r>
              <a:rPr lang="en-US" b="1" baseline="0" dirty="0" smtClean="0"/>
              <a:t>Class-oriented</a:t>
            </a:r>
            <a:r>
              <a:rPr lang="en-US" baseline="0" dirty="0" smtClean="0"/>
              <a:t> programming”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38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52840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Separation</a:t>
            </a:r>
            <a:r>
              <a:rPr lang="en-US" baseline="0" dirty="0" smtClean="0"/>
              <a:t> of concerns</a:t>
            </a:r>
          </a:p>
          <a:p>
            <a:r>
              <a:rPr lang="en-US" dirty="0" smtClean="0"/>
              <a:t>Polymorphism resides in the function,</a:t>
            </a:r>
            <a:r>
              <a:rPr lang="en-US" baseline="0" dirty="0" smtClean="0"/>
              <a:t> not the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39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207424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Polymorphism resides in the function,</a:t>
            </a:r>
            <a:r>
              <a:rPr lang="en-US" baseline="0" dirty="0" smtClean="0"/>
              <a:t> not the class</a:t>
            </a: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Dispatch on the result of any function</a:t>
            </a:r>
          </a:p>
          <a:p>
            <a:endParaRPr lang="en-US" dirty="0" smtClean="0"/>
          </a:p>
          <a:p>
            <a:r>
              <a:rPr lang="en-US" dirty="0" smtClean="0"/>
              <a:t>Mention protocols- similar to Hask</a:t>
            </a:r>
            <a:r>
              <a:rPr lang="en-US" baseline="0" dirty="0" smtClean="0"/>
              <a:t>ell Type Classes, dispatch on type of first </a:t>
            </a:r>
            <a:r>
              <a:rPr lang="en-US" baseline="0" dirty="0" err="1" smtClean="0"/>
              <a:t>arg</a:t>
            </a:r>
            <a:r>
              <a:rPr lang="en-US" baseline="0" dirty="0" smtClean="0"/>
              <a:t>, primarily for speed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Protocols</a:t>
            </a:r>
            <a:r>
              <a:rPr lang="en-US" baseline="0" dirty="0" smtClean="0"/>
              <a:t> / contracts are still very useful in functional programming</a:t>
            </a:r>
          </a:p>
          <a:p>
            <a:r>
              <a:rPr lang="en-US" baseline="0" dirty="0" smtClean="0"/>
              <a:t>“Programming in the large”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40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468207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This Ruby on Rails example creates a class with properties matching the associated database table and a relation between Manager and Department.</a:t>
            </a:r>
          </a:p>
          <a:p>
            <a:endParaRPr lang="en-US" dirty="0" smtClean="0"/>
          </a:p>
          <a:p>
            <a:r>
              <a:rPr lang="en-US" dirty="0" smtClean="0"/>
              <a:t>Maybe now with the “dynamic” types we can start doing this kind of thing in C#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43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764194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is data</a:t>
            </a:r>
          </a:p>
          <a:p>
            <a:endParaRPr lang="en-US" dirty="0" smtClean="0"/>
          </a:p>
          <a:p>
            <a:r>
              <a:rPr lang="en-US" dirty="0" smtClean="0"/>
              <a:t>Compile time programming</a:t>
            </a:r>
          </a:p>
          <a:p>
            <a:r>
              <a:rPr lang="en-US" dirty="0" smtClean="0"/>
              <a:t>Runtime program</a:t>
            </a:r>
          </a:p>
          <a:p>
            <a:r>
              <a:rPr lang="en-US" dirty="0" smtClean="0"/>
              <a:t>Macros: The</a:t>
            </a:r>
            <a:r>
              <a:rPr lang="en-US" baseline="0" dirty="0" smtClean="0"/>
              <a:t> template language is the language</a:t>
            </a:r>
          </a:p>
          <a:p>
            <a:endParaRPr lang="en-US" dirty="0" smtClean="0"/>
          </a:p>
          <a:p>
            <a:r>
              <a:rPr lang="en-US" dirty="0" err="1" smtClean="0"/>
              <a:t>Homoiconic</a:t>
            </a:r>
            <a:endParaRPr lang="en-US" dirty="0" smtClean="0"/>
          </a:p>
          <a:p>
            <a:r>
              <a:rPr lang="en-US" dirty="0" smtClean="0"/>
              <a:t>Great for DSLs</a:t>
            </a:r>
          </a:p>
          <a:p>
            <a:r>
              <a:rPr lang="en-US" dirty="0" smtClean="0"/>
              <a:t>Incidentally</a:t>
            </a:r>
            <a:r>
              <a:rPr lang="en-US" baseline="0" dirty="0" smtClean="0"/>
              <a:t> the REPL can also feed data to the system (interactive development)</a:t>
            </a:r>
          </a:p>
          <a:p>
            <a:endParaRPr lang="en-US" baseline="0" dirty="0" smtClean="0"/>
          </a:p>
          <a:p>
            <a:r>
              <a:rPr lang="da-DK" dirty="0" smtClean="0"/>
              <a:t>The </a:t>
            </a:r>
            <a:r>
              <a:rPr lang="da-DK" dirty="0" err="1" smtClean="0"/>
              <a:t>whole</a:t>
            </a:r>
            <a:r>
              <a:rPr lang="da-DK" dirty="0" smtClean="0"/>
              <a:t> </a:t>
            </a:r>
            <a:r>
              <a:rPr lang="da-DK" dirty="0" err="1" smtClean="0"/>
              <a:t>language</a:t>
            </a:r>
            <a:r>
              <a:rPr lang="da-DK" dirty="0" smtClean="0"/>
              <a:t> </a:t>
            </a:r>
            <a:r>
              <a:rPr lang="da-DK" dirty="0" err="1" smtClean="0"/>
              <a:t>always</a:t>
            </a:r>
            <a:r>
              <a:rPr lang="da-DK" dirty="0" smtClean="0"/>
              <a:t> </a:t>
            </a:r>
            <a:r>
              <a:rPr lang="da-DK" dirty="0" err="1" smtClean="0"/>
              <a:t>available</a:t>
            </a:r>
            <a:r>
              <a:rPr lang="da-DK" dirty="0" smtClean="0"/>
              <a:t>*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dirty="0" smtClean="0"/>
              <a:t>This</a:t>
            </a:r>
            <a:r>
              <a:rPr lang="en-US" baseline="0" dirty="0" smtClean="0"/>
              <a:t> is coming to .NET with “Compiler as a Service”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44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641988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Shiny new toys: First Rule of Macro Club – don</a:t>
            </a:r>
            <a:r>
              <a:rPr lang="fr-FR" baseline="0" dirty="0" smtClean="0"/>
              <a:t>’</a:t>
            </a:r>
            <a:r>
              <a:rPr lang="en-US" baseline="0" dirty="0" smtClean="0"/>
              <a:t>t’ write macros!</a:t>
            </a:r>
          </a:p>
          <a:p>
            <a:endParaRPr lang="en-US" baseline="0" dirty="0" smtClean="0"/>
          </a:p>
          <a:p>
            <a:r>
              <a:rPr lang="en-US" baseline="0" dirty="0" smtClean="0"/>
              <a:t>Other examples:</a:t>
            </a:r>
          </a:p>
          <a:p>
            <a:r>
              <a:rPr lang="en-US" baseline="0" dirty="0" smtClean="0"/>
              <a:t>(with-audit-log (….))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46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9867976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Small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Powerful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Elegant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Functional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Extensible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Concurrency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Interoperable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FUN!</a:t>
            </a:r>
          </a:p>
          <a:p>
            <a:r>
              <a:rPr lang="en-US" b="1" baseline="0" dirty="0" smtClean="0"/>
              <a:t>Changes the way you think.</a:t>
            </a:r>
            <a:endParaRPr lang="en-US" baseline="0" dirty="0" smtClean="0"/>
          </a:p>
          <a:p>
            <a:endParaRPr lang="en-US" i="1" baseline="0" dirty="0" smtClean="0"/>
          </a:p>
          <a:p>
            <a:pPr marL="0" indent="0">
              <a:buNone/>
            </a:pPr>
            <a:r>
              <a:rPr lang="en-US" sz="1200" i="1" dirty="0" smtClean="0"/>
              <a:t>LISP is worth learning for a different reason: the profound enlightenment experience you will have when you finally get it. That experience will make you a better programmer for the rest of your days, even if you never actually use LISP itself a lot. </a:t>
            </a:r>
          </a:p>
          <a:p>
            <a:pPr marL="0" indent="0">
              <a:buNone/>
            </a:pPr>
            <a:endParaRPr lang="en-US" sz="1200" i="1" dirty="0" smtClean="0"/>
          </a:p>
          <a:p>
            <a:pPr marL="0" indent="0">
              <a:buNone/>
            </a:pPr>
            <a:r>
              <a:rPr lang="en-US" sz="1200" i="1" dirty="0" smtClean="0"/>
              <a:t>Eric S Raymond</a:t>
            </a:r>
          </a:p>
          <a:p>
            <a:pPr marL="0" indent="0">
              <a:buNone/>
            </a:pPr>
            <a:r>
              <a:rPr lang="en-US" sz="1200" i="1" dirty="0" smtClean="0"/>
              <a:t>“How to Become  a Hacker”</a:t>
            </a:r>
          </a:p>
          <a:p>
            <a:endParaRPr lang="en-US" i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48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0649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669935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C programmers think memory management is too important to be left to the computer. Lisp programmers think memory management is too important to be left to the user.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(from Ellis and </a:t>
            </a:r>
            <a:r>
              <a:rPr lang="en-US" sz="1200" kern="1200" dirty="0" err="1" smtClean="0">
                <a:solidFill>
                  <a:schemeClr val="tx1"/>
                </a:solidFill>
                <a:cs typeface="+mn-cs"/>
              </a:rPr>
              <a:t>Stroustrup's</a:t>
            </a:r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cs typeface="+mn-cs"/>
              </a:rPr>
              <a:t>The Annotated C++ Reference Manual</a:t>
            </a:r>
            <a:r>
              <a:rPr lang="en-US" sz="1200" i="0" kern="1200" dirty="0" smtClean="0">
                <a:solidFill>
                  <a:schemeClr val="tx1"/>
                </a:solidFill>
                <a:cs typeface="+mn-cs"/>
              </a:rPr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i="1" kern="1200" dirty="0" smtClean="0">
              <a:solidFill>
                <a:schemeClr val="dk1"/>
              </a:solidFill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kern="1200" dirty="0" smtClean="0">
                <a:solidFill>
                  <a:schemeClr val="dk1"/>
                </a:solidFill>
                <a:cs typeface="+mn-cs"/>
              </a:rPr>
              <a:t>Go To Statement Considered Harmful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</a:t>
            </a:r>
            <a:r>
              <a:rPr lang="en-US" sz="1200" i="0" kern="1200" baseline="0" dirty="0" err="1" smtClean="0">
                <a:solidFill>
                  <a:schemeClr val="dk1"/>
                </a:solidFill>
                <a:cs typeface="+mn-cs"/>
              </a:rPr>
              <a:t>Dijkstra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1968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i="0" kern="1200" baseline="0" dirty="0" smtClean="0">
              <a:solidFill>
                <a:schemeClr val="dk1"/>
              </a:solidFill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kern="1200" baseline="0" dirty="0" err="1" smtClean="0">
                <a:solidFill>
                  <a:schemeClr val="dk1"/>
                </a:solidFill>
                <a:cs typeface="+mn-cs"/>
              </a:rPr>
              <a:t>TDDers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will know that side-effects, ambient context </a:t>
            </a:r>
            <a:r>
              <a:rPr lang="en-US" sz="1200" i="1" kern="1200" baseline="0" dirty="0" err="1" smtClean="0">
                <a:solidFill>
                  <a:schemeClr val="dk1"/>
                </a:solidFill>
                <a:cs typeface="+mn-cs"/>
              </a:rPr>
              <a:t>etc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is ugly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Patterns deal with this, e.g. “Single responsibility principle”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49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671012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Greenspuns</a:t>
            </a:r>
            <a:r>
              <a:rPr lang="en-US" dirty="0" smtClean="0"/>
              <a:t> 10</a:t>
            </a:r>
            <a:r>
              <a:rPr lang="en-US" baseline="30000" dirty="0" smtClean="0"/>
              <a:t>th</a:t>
            </a:r>
            <a:r>
              <a:rPr lang="en-US" dirty="0" smtClean="0"/>
              <a:t> rule: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Any sufficiently complicated C or Fortran program contains an ad hoc, informally-specified, bug-ridden, slow implementation of half of Common Lisp.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</a:t>
            </a:r>
            <a:r>
              <a:rPr lang="en-US" baseline="0" dirty="0" smtClean="0"/>
              <a:t> not just embed a proper one?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51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90623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Small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Powerful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Elegant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Functional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Extensible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Concurrency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Interoperable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FUN!</a:t>
            </a:r>
          </a:p>
          <a:p>
            <a:r>
              <a:rPr lang="en-US" b="1" baseline="0" dirty="0" smtClean="0"/>
              <a:t>Changes the way you think.</a:t>
            </a:r>
            <a:endParaRPr lang="en-US" baseline="0" dirty="0" smtClean="0"/>
          </a:p>
          <a:p>
            <a:endParaRPr lang="en-US" i="1" baseline="0" dirty="0" smtClean="0"/>
          </a:p>
          <a:p>
            <a:pPr marL="0" indent="0">
              <a:buNone/>
            </a:pPr>
            <a:r>
              <a:rPr lang="en-US" sz="1200" i="1" dirty="0" smtClean="0"/>
              <a:t>LISP is worth learning for a different reason: the profound enlightenment experience you will have when you finally get it. That experience will make you a better programmer for the rest of your days, even if you never actually use LISP itself a lot. </a:t>
            </a:r>
          </a:p>
          <a:p>
            <a:pPr marL="0" indent="0">
              <a:buNone/>
            </a:pPr>
            <a:endParaRPr lang="en-US" sz="1200" i="1" dirty="0" smtClean="0"/>
          </a:p>
          <a:p>
            <a:pPr marL="0" indent="0">
              <a:buNone/>
            </a:pPr>
            <a:r>
              <a:rPr lang="en-US" sz="1200" i="1" dirty="0" smtClean="0"/>
              <a:t>Eric S Raymond</a:t>
            </a:r>
          </a:p>
          <a:p>
            <a:pPr marL="0" indent="0">
              <a:buNone/>
            </a:pPr>
            <a:r>
              <a:rPr lang="en-US" sz="1200" i="1" dirty="0" smtClean="0"/>
              <a:t>“How to Become  a Hacker”</a:t>
            </a:r>
          </a:p>
          <a:p>
            <a:endParaRPr lang="en-US" i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0649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Small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Powerful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Elegant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Functional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Extensible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Concurrency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Interoperable</a:t>
            </a:r>
          </a:p>
          <a:p>
            <a:endParaRPr lang="en-US" dirty="0" smtClean="0"/>
          </a:p>
          <a:p>
            <a:r>
              <a:rPr lang="en-US" dirty="0" smtClean="0"/>
              <a:t>CLR and JVM</a:t>
            </a:r>
            <a:r>
              <a:rPr lang="en-US" baseline="0" dirty="0" smtClean="0"/>
              <a:t> version.</a:t>
            </a:r>
          </a:p>
          <a:p>
            <a:r>
              <a:rPr lang="en-US" baseline="0" dirty="0" err="1" smtClean="0"/>
              <a:t>Javascript</a:t>
            </a:r>
            <a:r>
              <a:rPr lang="en-US" baseline="0" dirty="0" smtClean="0"/>
              <a:t> compiler on the way</a:t>
            </a:r>
          </a:p>
          <a:p>
            <a:endParaRPr lang="en-US" dirty="0" smtClean="0"/>
          </a:p>
          <a:p>
            <a:r>
              <a:rPr lang="en-US" baseline="0" dirty="0" smtClean="0"/>
              <a:t>Some years ago, looking at new languages : </a:t>
            </a:r>
            <a:r>
              <a:rPr lang="en-US" baseline="0" dirty="0" err="1" smtClean="0"/>
              <a:t>Erlang</a:t>
            </a:r>
            <a:r>
              <a:rPr lang="en-US" baseline="0" dirty="0" smtClean="0"/>
              <a:t> (old), </a:t>
            </a:r>
            <a:r>
              <a:rPr lang="en-US" baseline="0" dirty="0" err="1" smtClean="0"/>
              <a:t>Scala</a:t>
            </a:r>
            <a:r>
              <a:rPr lang="en-US" baseline="0" dirty="0" smtClean="0"/>
              <a:t>, Clojure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FUN!</a:t>
            </a:r>
          </a:p>
          <a:p>
            <a:r>
              <a:rPr lang="en-US" b="1" baseline="0" dirty="0" smtClean="0"/>
              <a:t>Changes the way you think.</a:t>
            </a:r>
            <a:endParaRPr lang="en-US" baseline="0" dirty="0" smtClean="0"/>
          </a:p>
          <a:p>
            <a:endParaRPr lang="en-US" i="1" baseline="0" dirty="0" smtClean="0"/>
          </a:p>
          <a:p>
            <a:pPr marL="0" indent="0">
              <a:buNone/>
            </a:pPr>
            <a:r>
              <a:rPr lang="en-US" sz="1200" i="1" dirty="0" smtClean="0"/>
              <a:t>LISP is worth learning for a different reason: the profound enlightenment experience you will have when you finally get it. That experience will make you a better programmer for the rest of your days, even if you never actually use LISP itself a lot. </a:t>
            </a:r>
          </a:p>
          <a:p>
            <a:pPr marL="0" indent="0">
              <a:buNone/>
            </a:pPr>
            <a:endParaRPr lang="en-US" sz="1200" i="1" dirty="0" smtClean="0"/>
          </a:p>
          <a:p>
            <a:pPr marL="0" indent="0">
              <a:buNone/>
            </a:pPr>
            <a:r>
              <a:rPr lang="en-US" sz="1200" i="1" dirty="0" smtClean="0"/>
              <a:t>Eric S Raymond</a:t>
            </a:r>
          </a:p>
          <a:p>
            <a:pPr marL="0" indent="0">
              <a:buNone/>
            </a:pPr>
            <a:r>
              <a:rPr lang="en-US" sz="1200" i="1" dirty="0" smtClean="0"/>
              <a:t>“How to Become  a Hacker”</a:t>
            </a:r>
          </a:p>
          <a:p>
            <a:endParaRPr lang="en-US" i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0649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kern="1200" dirty="0" smtClean="0">
                <a:solidFill>
                  <a:schemeClr val="dk1"/>
                </a:solidFill>
                <a:cs typeface="+mn-cs"/>
              </a:rPr>
              <a:t>Go To Statement Considered Harmful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</a:t>
            </a:r>
            <a:r>
              <a:rPr lang="en-US" sz="1200" i="0" kern="1200" baseline="0" dirty="0" err="1" smtClean="0">
                <a:solidFill>
                  <a:schemeClr val="dk1"/>
                </a:solidFill>
                <a:cs typeface="+mn-cs"/>
              </a:rPr>
              <a:t>Dijkstra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1968</a:t>
            </a:r>
          </a:p>
          <a:p>
            <a:endParaRPr lang="en-US" sz="1200" kern="1200" dirty="0" smtClean="0">
              <a:solidFill>
                <a:schemeClr val="tx1"/>
              </a:solidFill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C programmers think memory management is too important to be left to the computer. Lisp programmers think memory management is too important to be left to the user.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(from Ellis and </a:t>
            </a:r>
            <a:r>
              <a:rPr lang="en-US" sz="1200" kern="1200" dirty="0" err="1" smtClean="0">
                <a:solidFill>
                  <a:schemeClr val="tx1"/>
                </a:solidFill>
                <a:cs typeface="+mn-cs"/>
              </a:rPr>
              <a:t>Stroustrup's</a:t>
            </a:r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cs typeface="+mn-cs"/>
              </a:rPr>
              <a:t>The Annotated C++ Reference Manual</a:t>
            </a:r>
            <a:r>
              <a:rPr lang="en-US" sz="1200" i="0" kern="1200" dirty="0" smtClean="0">
                <a:solidFill>
                  <a:schemeClr val="tx1"/>
                </a:solidFill>
                <a:cs typeface="+mn-cs"/>
              </a:rPr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i="0" kern="1200" baseline="0" dirty="0" smtClean="0">
              <a:solidFill>
                <a:schemeClr val="dk1"/>
              </a:solidFill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“Simple made Easy”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67101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kern="1200" baseline="0" dirty="0" err="1" smtClean="0">
                <a:solidFill>
                  <a:schemeClr val="dk1"/>
                </a:solidFill>
                <a:cs typeface="+mn-cs"/>
              </a:rPr>
              <a:t>TDDers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will know that side-effects, ambient context </a:t>
            </a:r>
            <a:r>
              <a:rPr lang="en-US" sz="1200" i="1" kern="1200" baseline="0" dirty="0" err="1" smtClean="0">
                <a:solidFill>
                  <a:schemeClr val="dk1"/>
                </a:solidFill>
                <a:cs typeface="+mn-cs"/>
              </a:rPr>
              <a:t>etc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is ugly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Patterns deal with this, e.g. “Single responsibility principle”</a:t>
            </a:r>
          </a:p>
          <a:p>
            <a:r>
              <a:rPr lang="en-US" dirty="0" smtClean="0"/>
              <a:t>Let’s start with a code</a:t>
            </a:r>
            <a:r>
              <a:rPr lang="en-US" baseline="0" dirty="0" smtClean="0"/>
              <a:t> 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08196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2347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subtitle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fld id="{446339BF-64ED-4886-8E61-6751078A102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42" descr="logo_RGB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858000" y="533400"/>
            <a:ext cx="1600200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419850" y="1066800"/>
            <a:ext cx="1962150" cy="5029200"/>
          </a:xfrm>
        </p:spPr>
        <p:txBody>
          <a:bodyPr vert="eaVert"/>
          <a:lstStyle/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533400" y="1066800"/>
            <a:ext cx="5734050" cy="5029200"/>
          </a:xfrm>
        </p:spPr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Neo Sans Std Medium" pitchFamily="34" charset="0"/>
              </a:defRPr>
            </a:lvl1pPr>
          </a:lstStyle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7719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37719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a-DK" noProof="0" smtClean="0"/>
              <a:t>Drag picture to placeholder or click icon to add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066800"/>
            <a:ext cx="6400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696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 smtClean="0"/>
          </a:p>
        </p:txBody>
      </p:sp>
      <p:pic>
        <p:nvPicPr>
          <p:cNvPr id="1028" name="Picture 41" descr="bund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6492875"/>
            <a:ext cx="9144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Neo Sans Std Medium" pitchFamily="34" charset="0"/>
          <a:ea typeface="Neo Sans Std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Char char="•"/>
        <a:defRPr sz="2800">
          <a:solidFill>
            <a:srgbClr val="6D6F71"/>
          </a:solidFill>
          <a:latin typeface="Neo Sans Std" pitchFamily="34" charset="0"/>
          <a:ea typeface="Neo Sans Std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 sz="2400">
          <a:solidFill>
            <a:srgbClr val="6D6F71"/>
          </a:solidFill>
          <a:latin typeface="Neo Sans Std" pitchFamily="34" charset="0"/>
          <a:ea typeface="Neo Sans Std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Char char="•"/>
        <a:defRPr sz="2000">
          <a:solidFill>
            <a:srgbClr val="6D6F71"/>
          </a:solidFill>
          <a:latin typeface="Neo Sans Std" pitchFamily="34" charset="0"/>
          <a:ea typeface="Neo Sans Std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rgbClr val="6D6F71"/>
          </a:solidFill>
          <a:latin typeface="Neo Sans Std" pitchFamily="34" charset="0"/>
          <a:ea typeface="Neo Sans Std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rgbClr val="6D6F71"/>
          </a:solidFill>
          <a:latin typeface="Neo Sans Std" pitchFamily="34" charset="0"/>
          <a:ea typeface="Neo Sans Std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emf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4" y="0"/>
            <a:ext cx="9132967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60848" y="4365104"/>
            <a:ext cx="3961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>
                <a:latin typeface="Neo Sans Std"/>
                <a:cs typeface="Neo Sans Std"/>
              </a:rPr>
              <a:t>CLOJURE – Martin Jul, @</a:t>
            </a:r>
            <a:r>
              <a:rPr lang="da-DK" dirty="0" err="1" smtClean="0">
                <a:latin typeface="Neo Sans Std"/>
                <a:cs typeface="Neo Sans Std"/>
              </a:rPr>
              <a:t>mjul</a:t>
            </a:r>
            <a:endParaRPr lang="da-DK" dirty="0">
              <a:latin typeface="Neo Sans Std"/>
              <a:cs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2125812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Mutable state: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What is </a:t>
            </a:r>
            <a:r>
              <a:rPr lang="en-US" dirty="0"/>
              <a:t>wrong with this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2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Consolas"/>
                <a:cs typeface="Consolas"/>
              </a:rPr>
              <a:t>// Naïve version</a:t>
            </a:r>
            <a:endParaRPr lang="en-US" sz="12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nsolas"/>
                <a:cs typeface="Consolas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{ 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nsolas"/>
                <a:cs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834429"/>
                </a:solidFill>
                <a:latin typeface="Consolas"/>
                <a:cs typeface="Consolas"/>
              </a:rPr>
              <a:t>First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{ get; set; } 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nsolas"/>
                <a:cs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834429"/>
                </a:solidFill>
                <a:latin typeface="Consolas"/>
                <a:cs typeface="Consolas"/>
              </a:rPr>
              <a:t>Last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{ get; set; } 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}</a:t>
            </a:r>
          </a:p>
          <a:p>
            <a:endParaRPr lang="en-US" sz="12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nsolas"/>
                <a:cs typeface="Consolas"/>
              </a:rPr>
              <a:t>Person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Person(</a:t>
            </a:r>
            <a:r>
              <a:rPr lang="en-US" sz="1200" dirty="0">
                <a:solidFill>
                  <a:srgbClr val="3B741A"/>
                </a:solidFill>
                <a:latin typeface="Consolas"/>
                <a:cs typeface="Consolas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834429"/>
                </a:solidFill>
                <a:latin typeface="Consolas"/>
                <a:cs typeface="Consolas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, List&lt;Person&gt; children) 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       {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           </a:t>
            </a:r>
            <a:r>
              <a:rPr lang="en-US" sz="1200" dirty="0" err="1">
                <a:solidFill>
                  <a:srgbClr val="5D196C"/>
                </a:solidFill>
                <a:latin typeface="Consolas"/>
                <a:cs typeface="Consolas"/>
              </a:rPr>
              <a:t>this</a:t>
            </a:r>
            <a:r>
              <a:rPr lang="en-US" sz="1200" dirty="0" err="1">
                <a:solidFill>
                  <a:prstClr val="black"/>
                </a:solidFill>
                <a:latin typeface="Consolas"/>
                <a:cs typeface="Consolas"/>
              </a:rPr>
              <a:t>.Name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= name; 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           </a:t>
            </a:r>
            <a:r>
              <a:rPr lang="en-US" sz="1200" dirty="0" err="1">
                <a:solidFill>
                  <a:srgbClr val="5D196C"/>
                </a:solidFill>
                <a:latin typeface="Consolas"/>
                <a:cs typeface="Consolas"/>
              </a:rPr>
              <a:t>this</a:t>
            </a:r>
            <a:r>
              <a:rPr lang="en-US" sz="1200" dirty="0" err="1">
                <a:solidFill>
                  <a:prstClr val="black"/>
                </a:solidFill>
                <a:latin typeface="Consolas"/>
                <a:cs typeface="Consolas"/>
              </a:rPr>
              <a:t>.Children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=  children; 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nsolas"/>
                <a:cs typeface="Consolas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834429"/>
                </a:solidFill>
                <a:latin typeface="Consolas"/>
                <a:cs typeface="Consolas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{ get; set; }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nsolas"/>
                <a:cs typeface="Consolas"/>
              </a:rPr>
              <a:t>List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&lt;Person&gt; Children { get; }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}</a:t>
            </a:r>
          </a:p>
          <a:p>
            <a:endParaRPr lang="en-US" sz="12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444208" y="2060848"/>
            <a:ext cx="2448272" cy="1728192"/>
            <a:chOff x="6444208" y="2204864"/>
            <a:chExt cx="2448272" cy="1728192"/>
          </a:xfrm>
        </p:grpSpPr>
        <p:sp>
          <p:nvSpPr>
            <p:cNvPr id="4" name="Rectangle 3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7" name="Straight Arrow Connector 6"/>
            <p:cNvCxnSpPr>
              <a:stCxn id="5" idx="3"/>
              <a:endCxn id="4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Rectangle 8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Elbow Connector 13"/>
            <p:cNvCxnSpPr>
              <a:stCxn id="9" idx="2"/>
              <a:endCxn id="5" idx="1"/>
            </p:cNvCxnSpPr>
            <p:nvPr/>
          </p:nvCxnSpPr>
          <p:spPr bwMode="auto">
            <a:xfrm rot="5400000" flipH="1">
              <a:off x="6156176" y="3068960"/>
              <a:ext cx="1260140" cy="468052"/>
            </a:xfrm>
            <a:prstGeom prst="bentConnector4">
              <a:avLst>
                <a:gd name="adj1" fmla="val -18141"/>
                <a:gd name="adj2" fmla="val 17191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696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547"/>
    </mc:Choice>
    <mc:Fallback xmlns="">
      <p:transition xmlns:p14="http://schemas.microsoft.com/office/powerpoint/2010/main" advTm="4054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8071048" cy="685800"/>
          </a:xfrm>
        </p:spPr>
        <p:txBody>
          <a:bodyPr/>
          <a:lstStyle/>
          <a:p>
            <a:r>
              <a:rPr lang="en-US" dirty="0" smtClean="0"/>
              <a:t>Mutable state: </a:t>
            </a:r>
            <a:br>
              <a:rPr lang="en-US" dirty="0" smtClean="0"/>
            </a:br>
            <a:r>
              <a:rPr lang="en-US" dirty="0" smtClean="0"/>
              <a:t>What is wrong with this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200" dirty="0" err="1" smtClean="0">
                <a:solidFill>
                  <a:srgbClr val="3B741A"/>
                </a:solidFill>
                <a:latin typeface="Consolas"/>
                <a:cs typeface="Consolas"/>
              </a:rPr>
              <a:t>var</a:t>
            </a:r>
            <a:r>
              <a:rPr lang="en-US" sz="12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  <a:cs typeface="Consolas"/>
              </a:rPr>
              <a:t>no</a:t>
            </a:r>
            <a:r>
              <a:rPr lang="en-US" sz="1200" dirty="0" err="1" smtClean="0">
                <a:solidFill>
                  <a:srgbClr val="834429"/>
                </a:solidFill>
                <a:latin typeface="Consolas"/>
                <a:cs typeface="Consolas"/>
              </a:rPr>
              <a:t>Children</a:t>
            </a:r>
            <a:r>
              <a:rPr lang="en-US" sz="1200" dirty="0" smtClean="0">
                <a:solidFill>
                  <a:srgbClr val="834429"/>
                </a:solidFill>
                <a:latin typeface="Consolas"/>
                <a:cs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  <a:cs typeface="Consolas"/>
              </a:rPr>
              <a:t>= </a:t>
            </a: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nsolas"/>
                <a:cs typeface="Consolas"/>
              </a:rPr>
              <a:t>List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&lt;Person&gt;();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3B741A"/>
                </a:solidFill>
                <a:latin typeface="Consolas"/>
                <a:cs typeface="Consolas"/>
              </a:rPr>
              <a:t>var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834429"/>
                </a:solidFill>
                <a:latin typeface="Consolas"/>
                <a:cs typeface="Consolas"/>
              </a:rPr>
              <a:t>alpha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= </a:t>
            </a: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nsolas"/>
                <a:cs typeface="Consolas"/>
              </a:rPr>
              <a:t>Person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nsolas"/>
                <a:cs typeface="Consolas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(“Alpha”, “Sister”), </a:t>
            </a:r>
            <a:endParaRPr lang="en-US" sz="1200" dirty="0" smtClean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	</a:t>
            </a:r>
            <a:r>
              <a:rPr lang="en-US" sz="1200" dirty="0" smtClean="0">
                <a:solidFill>
                  <a:prstClr val="black"/>
                </a:solidFill>
                <a:latin typeface="Consolas"/>
                <a:cs typeface="Consolas"/>
              </a:rPr>
              <a:t>	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  <a:cs typeface="Consolas"/>
              </a:rPr>
              <a:t>noChildren</a:t>
            </a:r>
            <a:r>
              <a:rPr lang="en-US" sz="1200" dirty="0" smtClean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200" dirty="0" err="1" smtClean="0">
                <a:solidFill>
                  <a:srgbClr val="3B741A"/>
                </a:solidFill>
                <a:latin typeface="Consolas"/>
                <a:cs typeface="Consolas"/>
              </a:rPr>
              <a:t>var</a:t>
            </a:r>
            <a:r>
              <a:rPr lang="en-US" sz="12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 smtClean="0">
                <a:solidFill>
                  <a:srgbClr val="834429"/>
                </a:solidFill>
                <a:latin typeface="Consolas"/>
                <a:cs typeface="Consolas"/>
              </a:rPr>
              <a:t>beta</a:t>
            </a:r>
            <a:r>
              <a:rPr lang="en-US" sz="1200" dirty="0" smtClean="0">
                <a:solidFill>
                  <a:prstClr val="black"/>
                </a:solidFill>
                <a:latin typeface="Consolas"/>
                <a:cs typeface="Consolas"/>
              </a:rPr>
              <a:t>  = </a:t>
            </a: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nsolas"/>
                <a:cs typeface="Consolas"/>
              </a:rPr>
              <a:t>Person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200" dirty="0">
                <a:solidFill>
                  <a:srgbClr val="5D196C"/>
                </a:solidFill>
                <a:latin typeface="Consolas"/>
                <a:cs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nsolas"/>
                <a:cs typeface="Consolas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(“Beta”, “Sister”), </a:t>
            </a:r>
            <a:endParaRPr lang="en-US" sz="1200" dirty="0" smtClean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	</a:t>
            </a:r>
            <a:r>
              <a:rPr lang="en-US" sz="1200" dirty="0" smtClean="0">
                <a:solidFill>
                  <a:prstClr val="black"/>
                </a:solidFill>
                <a:latin typeface="Consolas"/>
                <a:cs typeface="Consolas"/>
              </a:rPr>
              <a:t>	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  <a:cs typeface="Consolas"/>
              </a:rPr>
              <a:t>noChildren</a:t>
            </a:r>
            <a:r>
              <a:rPr lang="en-US" sz="1200" dirty="0" smtClean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200" dirty="0" smtClean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200" dirty="0" smtClean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2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317676"/>
                </a:solidFill>
                <a:latin typeface="Consolas"/>
                <a:cs typeface="Consolas"/>
              </a:rPr>
              <a:t>alpha</a:t>
            </a:r>
            <a:r>
              <a:rPr lang="en-US" sz="1400" dirty="0" err="1">
                <a:solidFill>
                  <a:prstClr val="black"/>
                </a:solidFill>
                <a:latin typeface="Consolas"/>
                <a:cs typeface="Consolas"/>
              </a:rPr>
              <a:t>.</a:t>
            </a:r>
            <a:r>
              <a:rPr lang="en-US" sz="1400" dirty="0" err="1">
                <a:solidFill>
                  <a:srgbClr val="317676"/>
                </a:solidFill>
                <a:latin typeface="Consolas"/>
                <a:cs typeface="Consolas"/>
              </a:rPr>
              <a:t>Name</a:t>
            </a:r>
            <a:r>
              <a:rPr lang="en-US" sz="1400" dirty="0" err="1">
                <a:solidFill>
                  <a:prstClr val="black"/>
                </a:solidFill>
                <a:latin typeface="Consolas"/>
                <a:cs typeface="Consolas"/>
              </a:rPr>
              <a:t>.Last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= “Omega”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3B741A"/>
                </a:solidFill>
                <a:latin typeface="Consolas"/>
                <a:cs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 smtClean="0">
                <a:solidFill>
                  <a:srgbClr val="834429"/>
                </a:solidFill>
                <a:latin typeface="Consolas"/>
                <a:cs typeface="Consolas"/>
              </a:rPr>
              <a:t>gamma 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= </a:t>
            </a:r>
            <a:r>
              <a:rPr lang="en-US" sz="1400" dirty="0">
                <a:solidFill>
                  <a:srgbClr val="5D196C"/>
                </a:solidFill>
                <a:latin typeface="Consolas"/>
                <a:cs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>
                <a:solidFill>
                  <a:srgbClr val="3B741A"/>
                </a:solidFill>
                <a:latin typeface="Consolas"/>
                <a:cs typeface="Consolas"/>
              </a:rPr>
              <a:t>Person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400" dirty="0">
                <a:solidFill>
                  <a:srgbClr val="5D196C"/>
                </a:solidFill>
                <a:latin typeface="Consolas"/>
                <a:cs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>
                <a:solidFill>
                  <a:srgbClr val="3B741A"/>
                </a:solidFill>
                <a:latin typeface="Consolas"/>
                <a:cs typeface="Consolas"/>
              </a:rPr>
              <a:t>Name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(“Gamma”, “</a:t>
            </a:r>
            <a:r>
              <a:rPr lang="en-US" sz="1400" dirty="0" err="1">
                <a:solidFill>
                  <a:prstClr val="black"/>
                </a:solidFill>
                <a:latin typeface="Consolas"/>
                <a:cs typeface="Consolas"/>
              </a:rPr>
              <a:t>Alphadaughter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”)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);</a:t>
            </a:r>
            <a:r>
              <a:rPr lang="en-US" sz="1400" dirty="0" smtClean="0">
                <a:solidFill>
                  <a:srgbClr val="834429"/>
                </a:solidFill>
                <a:latin typeface="Consolas"/>
                <a:cs typeface="Consolas"/>
              </a:rPr>
              <a:t> </a:t>
            </a:r>
            <a:endParaRPr lang="en-US" sz="1400" dirty="0" smtClean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317676"/>
                </a:solidFill>
                <a:latin typeface="Consolas"/>
                <a:cs typeface="Consolas"/>
              </a:rPr>
              <a:t>alpha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  <a:cs typeface="Consolas"/>
              </a:rPr>
              <a:t>.</a:t>
            </a:r>
            <a:r>
              <a:rPr lang="en-US" sz="1400" dirty="0" err="1" smtClean="0">
                <a:solidFill>
                  <a:srgbClr val="317676"/>
                </a:solidFill>
                <a:latin typeface="Consolas"/>
                <a:cs typeface="Consolas"/>
              </a:rPr>
              <a:t>Children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  <a:cs typeface="Consolas"/>
              </a:rPr>
              <a:t>.Add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(gamma)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prstClr val="black"/>
                </a:solidFill>
                <a:latin typeface="Consolas"/>
                <a:cs typeface="Consolas"/>
              </a:rPr>
              <a:t>DoSomethingTo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(alpha, beta)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400" b="1" dirty="0" smtClean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400" b="1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/>
              <a:t>What is the state after this?</a:t>
            </a:r>
          </a:p>
          <a:p>
            <a:pPr marL="0" indent="0">
              <a:buNone/>
            </a:pPr>
            <a:endParaRPr lang="en-US" sz="1800" b="1" dirty="0" smtClean="0">
              <a:latin typeface="Consolas"/>
              <a:cs typeface="Consolas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084168" y="2204864"/>
            <a:ext cx="720080" cy="648072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200" b="1" u="sng" dirty="0">
                <a:latin typeface="Neo Sans Std"/>
                <a:ea typeface="Neo Sans Std"/>
              </a:rPr>
              <a:t>Name</a:t>
            </a:r>
          </a:p>
          <a:p>
            <a:r>
              <a:rPr lang="en-US" sz="1200" dirty="0" smtClean="0">
                <a:latin typeface="Neo Sans Std"/>
                <a:ea typeface="Neo Sans Std"/>
              </a:rPr>
              <a:t>“Alpha”</a:t>
            </a:r>
            <a:endParaRPr lang="en-US" sz="1200" dirty="0">
              <a:latin typeface="Neo Sans Std"/>
              <a:ea typeface="Neo Sans Std"/>
            </a:endParaRPr>
          </a:p>
          <a:p>
            <a:r>
              <a:rPr lang="en-US" sz="1200" dirty="0" smtClean="0">
                <a:latin typeface="Neo Sans Std"/>
                <a:ea typeface="Neo Sans Std"/>
              </a:rPr>
              <a:t>“Sister”</a:t>
            </a:r>
            <a:endParaRPr lang="en-US" sz="1200" dirty="0">
              <a:latin typeface="Neo Sans Std"/>
              <a:ea typeface="Neo Sans Std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148064" y="2060848"/>
            <a:ext cx="720080" cy="648072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200" b="1" u="sng" dirty="0" smtClean="0">
                <a:latin typeface="Neo Sans Std"/>
                <a:ea typeface="Neo Sans Std"/>
              </a:rPr>
              <a:t>Person</a:t>
            </a:r>
          </a:p>
          <a:p>
            <a:r>
              <a:rPr lang="en-US" sz="1200" i="1" dirty="0" smtClean="0">
                <a:latin typeface="Neo Sans Std"/>
                <a:ea typeface="Neo Sans Std"/>
              </a:rPr>
              <a:t>alpha</a:t>
            </a:r>
            <a:endParaRPr lang="en-US" sz="1200" i="1" dirty="0">
              <a:latin typeface="Neo Sans Std"/>
              <a:ea typeface="Neo Sans Std"/>
            </a:endParaRPr>
          </a:p>
        </p:txBody>
      </p:sp>
      <p:cxnSp>
        <p:nvCxnSpPr>
          <p:cNvPr id="14" name="Straight Arrow Connector 13"/>
          <p:cNvCxnSpPr>
            <a:stCxn id="13" idx="3"/>
            <a:endCxn id="12" idx="1"/>
          </p:cNvCxnSpPr>
          <p:nvPr/>
        </p:nvCxnSpPr>
        <p:spPr bwMode="auto">
          <a:xfrm>
            <a:off x="5868144" y="2384884"/>
            <a:ext cx="216024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6588224" y="3573016"/>
            <a:ext cx="1152128" cy="576064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200" b="1" u="sng" dirty="0" smtClean="0">
                <a:latin typeface="Neo Sans Std"/>
                <a:ea typeface="Neo Sans Std"/>
              </a:rPr>
              <a:t>List&lt;Person&gt;</a:t>
            </a:r>
          </a:p>
          <a:p>
            <a:r>
              <a:rPr lang="en-US" sz="1200" i="1" dirty="0" err="1" smtClean="0">
                <a:latin typeface="Neo Sans Std"/>
                <a:ea typeface="Neo Sans Std"/>
              </a:rPr>
              <a:t>noChildren</a:t>
            </a:r>
            <a:endParaRPr lang="en-US" sz="1200" i="1" dirty="0">
              <a:latin typeface="Neo Sans Std"/>
              <a:ea typeface="Neo Sans Std"/>
            </a:endParaRPr>
          </a:p>
        </p:txBody>
      </p:sp>
      <p:cxnSp>
        <p:nvCxnSpPr>
          <p:cNvPr id="16" name="Straight Arrow Connector 15"/>
          <p:cNvCxnSpPr>
            <a:stCxn id="13" idx="2"/>
            <a:endCxn id="15" idx="0"/>
          </p:cNvCxnSpPr>
          <p:nvPr/>
        </p:nvCxnSpPr>
        <p:spPr bwMode="auto">
          <a:xfrm>
            <a:off x="5508104" y="2708920"/>
            <a:ext cx="1656184" cy="8640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8172400" y="2204864"/>
            <a:ext cx="720080" cy="648072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200" b="1" u="sng" dirty="0">
                <a:latin typeface="Neo Sans Std"/>
                <a:ea typeface="Neo Sans Std"/>
              </a:rPr>
              <a:t>Name</a:t>
            </a:r>
          </a:p>
          <a:p>
            <a:r>
              <a:rPr lang="en-US" sz="1200" dirty="0" smtClean="0">
                <a:latin typeface="Neo Sans Std"/>
                <a:ea typeface="Neo Sans Std"/>
              </a:rPr>
              <a:t>“Beta”</a:t>
            </a:r>
            <a:endParaRPr lang="en-US" sz="1200" dirty="0">
              <a:latin typeface="Neo Sans Std"/>
              <a:ea typeface="Neo Sans Std"/>
            </a:endParaRPr>
          </a:p>
          <a:p>
            <a:r>
              <a:rPr lang="en-US" sz="1200" dirty="0" smtClean="0">
                <a:latin typeface="Neo Sans Std"/>
                <a:ea typeface="Neo Sans Std"/>
              </a:rPr>
              <a:t>“Sister”</a:t>
            </a:r>
            <a:endParaRPr lang="en-US" sz="1200" dirty="0">
              <a:latin typeface="Neo Sans Std"/>
              <a:ea typeface="Neo Sans Std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7164288" y="2060848"/>
            <a:ext cx="720080" cy="648072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200" b="1" u="sng" dirty="0" smtClean="0">
                <a:latin typeface="Neo Sans Std"/>
                <a:ea typeface="Neo Sans Std"/>
              </a:rPr>
              <a:t>Person</a:t>
            </a:r>
          </a:p>
          <a:p>
            <a:r>
              <a:rPr lang="en-US" sz="1200" i="1" dirty="0" smtClean="0">
                <a:latin typeface="Neo Sans Std"/>
                <a:ea typeface="Neo Sans Std"/>
              </a:rPr>
              <a:t>beta</a:t>
            </a:r>
            <a:endParaRPr lang="en-US" sz="1200" i="1" dirty="0">
              <a:latin typeface="Neo Sans Std"/>
              <a:ea typeface="Neo Sans Std"/>
            </a:endParaRPr>
          </a:p>
        </p:txBody>
      </p:sp>
      <p:cxnSp>
        <p:nvCxnSpPr>
          <p:cNvPr id="35" name="Straight Arrow Connector 34"/>
          <p:cNvCxnSpPr>
            <a:stCxn id="31" idx="3"/>
            <a:endCxn id="30" idx="1"/>
          </p:cNvCxnSpPr>
          <p:nvPr/>
        </p:nvCxnSpPr>
        <p:spPr bwMode="auto">
          <a:xfrm>
            <a:off x="7884368" y="2384884"/>
            <a:ext cx="288032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15"/>
          <p:cNvCxnSpPr>
            <a:stCxn id="31" idx="2"/>
            <a:endCxn id="15" idx="0"/>
          </p:cNvCxnSpPr>
          <p:nvPr/>
        </p:nvCxnSpPr>
        <p:spPr bwMode="auto">
          <a:xfrm flipH="1">
            <a:off x="7164288" y="2708920"/>
            <a:ext cx="360040" cy="8640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63143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1253"/>
    </mc:Choice>
    <mc:Fallback xmlns="">
      <p:transition xmlns:p14="http://schemas.microsoft.com/office/powerpoint/2010/main" advTm="11125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Mutable state: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What is </a:t>
            </a:r>
            <a:r>
              <a:rPr lang="en-US" dirty="0"/>
              <a:t>wrong with this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>
                <a:solidFill>
                  <a:srgbClr val="5D196C"/>
                </a:solidFill>
                <a:latin typeface="Courier"/>
              </a:rPr>
              <a:t>// Improved</a:t>
            </a:r>
          </a:p>
          <a:p>
            <a:pPr marL="0" indent="0">
              <a:buNone/>
            </a:pPr>
            <a:endParaRPr lang="en-US" sz="1200" dirty="0" smtClean="0">
              <a:solidFill>
                <a:srgbClr val="5D196C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5D196C"/>
                </a:solidFill>
                <a:latin typeface="Courier"/>
              </a:rPr>
              <a:t>public</a:t>
            </a: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5D196C"/>
                </a:solidFill>
                <a:latin typeface="Courier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urier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{ 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   </a:t>
            </a:r>
            <a:r>
              <a:rPr lang="en-US" sz="1200" dirty="0">
                <a:solidFill>
                  <a:srgbClr val="5D196C"/>
                </a:solidFill>
                <a:latin typeface="Courier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urier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834429"/>
                </a:solidFill>
                <a:latin typeface="Courier"/>
              </a:rPr>
              <a:t>First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{ get; </a:t>
            </a:r>
            <a:r>
              <a:rPr lang="en-US" sz="1200" strike="sngStrike" dirty="0">
                <a:solidFill>
                  <a:srgbClr val="FF0000"/>
                </a:solidFill>
                <a:latin typeface="Courier"/>
              </a:rPr>
              <a:t>set;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} 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   </a:t>
            </a:r>
            <a:r>
              <a:rPr lang="en-US" sz="1200" dirty="0">
                <a:solidFill>
                  <a:srgbClr val="5D196C"/>
                </a:solidFill>
                <a:latin typeface="Courier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urier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834429"/>
                </a:solidFill>
                <a:latin typeface="Courier"/>
              </a:rPr>
              <a:t>Last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{ get; </a:t>
            </a:r>
            <a:r>
              <a:rPr lang="en-US" sz="1200" strike="sngStrike" dirty="0">
                <a:solidFill>
                  <a:srgbClr val="FF0000"/>
                </a:solidFill>
                <a:latin typeface="Courier"/>
              </a:rPr>
              <a:t>set;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} 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}</a:t>
            </a:r>
            <a:endParaRPr lang="en-US" sz="1200" dirty="0">
              <a:solidFill>
                <a:prstClr val="black"/>
              </a:solidFill>
              <a:latin typeface="Courier"/>
            </a:endParaRPr>
          </a:p>
          <a:p>
            <a:endParaRPr lang="en-US" sz="1200" dirty="0">
              <a:solidFill>
                <a:prstClr val="black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5D196C"/>
                </a:solidFill>
                <a:latin typeface="Courier"/>
              </a:rPr>
              <a:t>public</a:t>
            </a: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5D196C"/>
                </a:solidFill>
                <a:latin typeface="Courier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urier"/>
              </a:rPr>
              <a:t>Person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   </a:t>
            </a:r>
            <a:r>
              <a:rPr lang="en-US" sz="1200" dirty="0" smtClean="0">
                <a:solidFill>
                  <a:srgbClr val="5D196C"/>
                </a:solidFill>
                <a:latin typeface="Courier"/>
              </a:rPr>
              <a:t>public</a:t>
            </a: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Person(</a:t>
            </a:r>
            <a:r>
              <a:rPr lang="en-US" sz="1200" dirty="0">
                <a:solidFill>
                  <a:srgbClr val="3B741A"/>
                </a:solidFill>
                <a:latin typeface="Courier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834429"/>
                </a:solidFill>
                <a:latin typeface="Courier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, List&lt;Person&gt; children) 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urier"/>
              </a:rPr>
              <a:t>   </a:t>
            </a: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{ 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      </a:t>
            </a:r>
            <a:r>
              <a:rPr lang="en-US" sz="1200" dirty="0" err="1">
                <a:solidFill>
                  <a:srgbClr val="5D196C"/>
                </a:solidFill>
                <a:latin typeface="Courier"/>
              </a:rPr>
              <a:t>this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.name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= </a:t>
            </a:r>
            <a:r>
              <a:rPr lang="en-US" sz="1200" dirty="0" err="1">
                <a:solidFill>
                  <a:srgbClr val="317676"/>
                </a:solidFill>
                <a:latin typeface="Courier"/>
              </a:rPr>
              <a:t>name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.</a:t>
            </a:r>
            <a:r>
              <a:rPr lang="en-US" sz="1200" b="1" dirty="0" err="1">
                <a:solidFill>
                  <a:srgbClr val="FF0000"/>
                </a:solidFill>
                <a:latin typeface="Courier"/>
              </a:rPr>
              <a:t>DeepClone</a:t>
            </a:r>
            <a:r>
              <a:rPr lang="en-US" sz="1200" b="1" dirty="0">
                <a:solidFill>
                  <a:srgbClr val="FF0000"/>
                </a:solidFill>
                <a:latin typeface="Courier"/>
              </a:rPr>
              <a:t>()</a:t>
            </a: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; // if Name is mutable </a:t>
            </a:r>
            <a:endParaRPr lang="en-US" sz="1200" dirty="0">
              <a:solidFill>
                <a:prstClr val="black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       </a:t>
            </a:r>
            <a:r>
              <a:rPr lang="en-US" sz="1200" dirty="0" err="1">
                <a:solidFill>
                  <a:srgbClr val="5D196C"/>
                </a:solidFill>
                <a:latin typeface="Courier"/>
              </a:rPr>
              <a:t>this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.children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= </a:t>
            </a:r>
            <a:r>
              <a:rPr lang="en-US" sz="1200" b="1" dirty="0" err="1" smtClean="0">
                <a:solidFill>
                  <a:srgbClr val="FF0000"/>
                </a:solidFill>
                <a:latin typeface="Courier"/>
              </a:rPr>
              <a:t>DeepClone</a:t>
            </a:r>
            <a:r>
              <a:rPr lang="en-US" sz="1200" b="1" dirty="0">
                <a:solidFill>
                  <a:srgbClr val="FF0000"/>
                </a:solidFill>
                <a:latin typeface="Courier"/>
              </a:rPr>
              <a:t>(children)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; </a:t>
            </a:r>
            <a:endParaRPr lang="en-US" sz="1200" dirty="0" smtClean="0">
              <a:solidFill>
                <a:prstClr val="black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   }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   </a:t>
            </a:r>
            <a:r>
              <a:rPr lang="en-US" sz="1200" dirty="0">
                <a:solidFill>
                  <a:srgbClr val="5D196C"/>
                </a:solidFill>
                <a:latin typeface="Courier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urier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834429"/>
                </a:solidFill>
                <a:latin typeface="Courier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{ get; </a:t>
            </a:r>
            <a:r>
              <a:rPr lang="en-US" sz="1200" strike="sngStrike" dirty="0">
                <a:solidFill>
                  <a:srgbClr val="FF0000"/>
                </a:solidFill>
                <a:latin typeface="Courier"/>
              </a:rPr>
              <a:t>set;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}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   </a:t>
            </a:r>
            <a:r>
              <a:rPr lang="en-US" sz="1200" dirty="0">
                <a:solidFill>
                  <a:srgbClr val="5D196C"/>
                </a:solidFill>
                <a:latin typeface="Courier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 err="1">
                <a:solidFill>
                  <a:srgbClr val="3B741A"/>
                </a:solidFill>
                <a:latin typeface="Courier"/>
              </a:rPr>
              <a:t>IEnumerable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&lt;Person&gt; Children { get { </a:t>
            </a:r>
            <a:r>
              <a:rPr lang="en-US" sz="1200" dirty="0">
                <a:solidFill>
                  <a:srgbClr val="5D196C"/>
                </a:solidFill>
                <a:latin typeface="Courier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urier"/>
              </a:rPr>
              <a:t>DeepClone</a:t>
            </a:r>
            <a:r>
              <a:rPr lang="en-US" sz="1200" b="1" dirty="0">
                <a:solidFill>
                  <a:srgbClr val="FF0000"/>
                </a:solidFill>
                <a:latin typeface="Courier"/>
              </a:rPr>
              <a:t>(children)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; }}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urier"/>
              </a:rPr>
              <a:t>  </a:t>
            </a: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 </a:t>
            </a:r>
            <a:r>
              <a:rPr lang="en-US" sz="1200" dirty="0">
                <a:solidFill>
                  <a:srgbClr val="5D196C"/>
                </a:solidFill>
                <a:latin typeface="Courier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urier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 err="1">
                <a:solidFill>
                  <a:srgbClr val="0029FA"/>
                </a:solidFill>
                <a:latin typeface="Courier"/>
              </a:rPr>
              <a:t>UpdateName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(</a:t>
            </a:r>
            <a:r>
              <a:rPr lang="en-US" sz="1200" dirty="0">
                <a:solidFill>
                  <a:srgbClr val="3B741A"/>
                </a:solidFill>
                <a:latin typeface="Courier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834429"/>
                </a:solidFill>
                <a:latin typeface="Courier"/>
              </a:rPr>
              <a:t>f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, </a:t>
            </a:r>
            <a:r>
              <a:rPr lang="en-US" sz="1200" dirty="0">
                <a:solidFill>
                  <a:srgbClr val="3B741A"/>
                </a:solidFill>
                <a:latin typeface="Courier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834429"/>
                </a:solidFill>
                <a:latin typeface="Courier"/>
              </a:rPr>
              <a:t>l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) { </a:t>
            </a:r>
            <a:r>
              <a:rPr lang="en-US" sz="1200" dirty="0" err="1">
                <a:solidFill>
                  <a:srgbClr val="5D196C"/>
                </a:solidFill>
                <a:latin typeface="Courier"/>
              </a:rPr>
              <a:t>this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.Name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= </a:t>
            </a:r>
            <a:r>
              <a:rPr lang="en-US" sz="1200" dirty="0">
                <a:solidFill>
                  <a:srgbClr val="5D196C"/>
                </a:solidFill>
                <a:latin typeface="Courier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3B741A"/>
                </a:solidFill>
                <a:latin typeface="Courier"/>
              </a:rPr>
              <a:t>Name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f,l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); }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  </a:t>
            </a:r>
            <a:r>
              <a:rPr lang="en-US" sz="1200" dirty="0">
                <a:solidFill>
                  <a:srgbClr val="5D196C"/>
                </a:solidFill>
                <a:latin typeface="Courier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AddChild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(</a:t>
            </a:r>
            <a:r>
              <a:rPr lang="en-US" sz="1200" dirty="0">
                <a:solidFill>
                  <a:srgbClr val="3B741A"/>
                </a:solidFill>
                <a:latin typeface="Courier"/>
              </a:rPr>
              <a:t>Person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834429"/>
                </a:solidFill>
                <a:latin typeface="Courier"/>
              </a:rPr>
              <a:t>child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) { </a:t>
            </a:r>
            <a:r>
              <a:rPr lang="en-US" sz="1200" dirty="0" err="1">
                <a:solidFill>
                  <a:srgbClr val="5D196C"/>
                </a:solidFill>
                <a:latin typeface="Courier"/>
              </a:rPr>
              <a:t>this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.</a:t>
            </a:r>
            <a:r>
              <a:rPr lang="en-US" sz="1200" dirty="0" err="1">
                <a:solidFill>
                  <a:srgbClr val="317676"/>
                </a:solidFill>
                <a:latin typeface="Courier"/>
              </a:rPr>
              <a:t>children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.Add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(</a:t>
            </a:r>
            <a:r>
              <a:rPr lang="en-US" sz="1200" b="1" dirty="0" err="1">
                <a:solidFill>
                  <a:srgbClr val="FF0000"/>
                </a:solidFill>
                <a:latin typeface="Courier"/>
              </a:rPr>
              <a:t>child.DeepClone</a:t>
            </a:r>
            <a:r>
              <a:rPr lang="en-US" sz="1200" b="1" dirty="0">
                <a:solidFill>
                  <a:srgbClr val="FF0000"/>
                </a:solidFill>
                <a:latin typeface="Courier"/>
              </a:rPr>
              <a:t>()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); }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}</a:t>
            </a:r>
            <a:endParaRPr lang="en-US" sz="1400" dirty="0">
              <a:latin typeface="Consolas"/>
              <a:cs typeface="Consola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444208" y="2060848"/>
            <a:ext cx="2448272" cy="1728192"/>
            <a:chOff x="6444208" y="2204864"/>
            <a:chExt cx="2448272" cy="1728192"/>
          </a:xfrm>
        </p:grpSpPr>
        <p:sp>
          <p:nvSpPr>
            <p:cNvPr id="4" name="Rectangle 3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7" name="Straight Arrow Connector 6"/>
            <p:cNvCxnSpPr>
              <a:stCxn id="5" idx="3"/>
              <a:endCxn id="4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Rectangle 8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Elbow Connector 13"/>
            <p:cNvCxnSpPr>
              <a:stCxn id="9" idx="2"/>
              <a:endCxn id="5" idx="1"/>
            </p:cNvCxnSpPr>
            <p:nvPr/>
          </p:nvCxnSpPr>
          <p:spPr bwMode="auto">
            <a:xfrm rot="5400000" flipH="1">
              <a:off x="6156176" y="3068960"/>
              <a:ext cx="1260140" cy="468052"/>
            </a:xfrm>
            <a:prstGeom prst="bentConnector4">
              <a:avLst>
                <a:gd name="adj1" fmla="val -18141"/>
                <a:gd name="adj2" fmla="val 17191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0647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1227"/>
    </mc:Choice>
    <mc:Fallback xmlns="">
      <p:transition xmlns:p14="http://schemas.microsoft.com/office/powerpoint/2010/main" advTm="9122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Mutable state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Encapsulation</a:t>
            </a:r>
            <a:r>
              <a:rPr lang="en-US" dirty="0" smtClean="0"/>
              <a:t> is hard</a:t>
            </a:r>
          </a:p>
          <a:p>
            <a:pPr lvl="1"/>
            <a:r>
              <a:rPr lang="en-US" dirty="0" smtClean="0"/>
              <a:t>clone in, clone out</a:t>
            </a:r>
          </a:p>
          <a:p>
            <a:r>
              <a:rPr lang="en-US" b="1" dirty="0" smtClean="0"/>
              <a:t>Ownership</a:t>
            </a:r>
            <a:r>
              <a:rPr lang="en-US" dirty="0" smtClean="0"/>
              <a:t> is hard</a:t>
            </a:r>
          </a:p>
          <a:p>
            <a:pPr lvl="1"/>
            <a:r>
              <a:rPr lang="en-US" dirty="0" smtClean="0"/>
              <a:t>“Entities” and “Value Objects”</a:t>
            </a:r>
          </a:p>
          <a:p>
            <a:r>
              <a:rPr lang="en-US" b="1" dirty="0" smtClean="0"/>
              <a:t>Reasoning</a:t>
            </a:r>
            <a:r>
              <a:rPr lang="en-US" dirty="0" smtClean="0"/>
              <a:t> about state is hard</a:t>
            </a:r>
          </a:p>
          <a:p>
            <a:r>
              <a:rPr lang="en-US" b="1" dirty="0" smtClean="0"/>
              <a:t>Concurrency</a:t>
            </a:r>
            <a:r>
              <a:rPr lang="en-US" dirty="0" smtClean="0"/>
              <a:t> is even worse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Maybe it’s time to stop </a:t>
            </a:r>
          </a:p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444208" y="2060848"/>
            <a:ext cx="2448272" cy="1728192"/>
            <a:chOff x="6444208" y="2204864"/>
            <a:chExt cx="2448272" cy="1728192"/>
          </a:xfrm>
        </p:grpSpPr>
        <p:sp>
          <p:nvSpPr>
            <p:cNvPr id="12" name="Rectangle 11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14" name="Straight Arrow Connector 13"/>
            <p:cNvCxnSpPr>
              <a:stCxn id="13" idx="3"/>
              <a:endCxn id="12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Rectangle 14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" name="Elbow Connector 16"/>
            <p:cNvCxnSpPr>
              <a:stCxn id="15" idx="2"/>
              <a:endCxn id="13" idx="1"/>
            </p:cNvCxnSpPr>
            <p:nvPr/>
          </p:nvCxnSpPr>
          <p:spPr bwMode="auto">
            <a:xfrm rot="5400000" flipH="1">
              <a:off x="6156176" y="3068960"/>
              <a:ext cx="1260140" cy="468052"/>
            </a:xfrm>
            <a:prstGeom prst="bentConnector4">
              <a:avLst>
                <a:gd name="adj1" fmla="val -18141"/>
                <a:gd name="adj2" fmla="val 17191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9150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5248"/>
    </mc:Choice>
    <mc:Fallback xmlns="">
      <p:transition xmlns:p14="http://schemas.microsoft.com/office/powerpoint/2010/main" advTm="10524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2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922"/>
    </mc:Choice>
    <mc:Fallback xmlns="">
      <p:transition xmlns:p14="http://schemas.microsoft.com/office/powerpoint/2010/main" advTm="792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34"/>
          <p:cNvSpPr/>
          <p:nvPr/>
        </p:nvSpPr>
        <p:spPr>
          <a:xfrm>
            <a:off x="2076338" y="3743765"/>
            <a:ext cx="3924461" cy="1039642"/>
          </a:xfrm>
          <a:custGeom>
            <a:avLst/>
            <a:gdLst>
              <a:gd name="connsiteX0" fmla="*/ 0 w 4723627"/>
              <a:gd name="connsiteY0" fmla="*/ 1055900 h 1055900"/>
              <a:gd name="connsiteX1" fmla="*/ 4723627 w 4723627"/>
              <a:gd name="connsiteY1" fmla="*/ 0 h 1055900"/>
              <a:gd name="connsiteX0" fmla="*/ 0 w 4809251"/>
              <a:gd name="connsiteY0" fmla="*/ 573015 h 573015"/>
              <a:gd name="connsiteX1" fmla="*/ 4809251 w 4809251"/>
              <a:gd name="connsiteY1" fmla="*/ 0 h 573015"/>
              <a:gd name="connsiteX0" fmla="*/ 0 w 4794980"/>
              <a:gd name="connsiteY0" fmla="*/ 927130 h 927130"/>
              <a:gd name="connsiteX1" fmla="*/ 4794980 w 4794980"/>
              <a:gd name="connsiteY1" fmla="*/ 0 h 927130"/>
              <a:gd name="connsiteX0" fmla="*/ 0 w 4964796"/>
              <a:gd name="connsiteY0" fmla="*/ 927130 h 927130"/>
              <a:gd name="connsiteX1" fmla="*/ 4794980 w 4964796"/>
              <a:gd name="connsiteY1" fmla="*/ 0 h 927130"/>
              <a:gd name="connsiteX0" fmla="*/ 0 w 4473856"/>
              <a:gd name="connsiteY0" fmla="*/ 943226 h 943226"/>
              <a:gd name="connsiteX1" fmla="*/ 4281232 w 4473856"/>
              <a:gd name="connsiteY1" fmla="*/ 0 h 943226"/>
              <a:gd name="connsiteX0" fmla="*/ 0 w 4420774"/>
              <a:gd name="connsiteY0" fmla="*/ 943226 h 943226"/>
              <a:gd name="connsiteX1" fmla="*/ 4281232 w 4420774"/>
              <a:gd name="connsiteY1" fmla="*/ 0 h 943226"/>
              <a:gd name="connsiteX0" fmla="*/ 0 w 4379131"/>
              <a:gd name="connsiteY0" fmla="*/ 1007611 h 1007611"/>
              <a:gd name="connsiteX1" fmla="*/ 4238419 w 4379131"/>
              <a:gd name="connsiteY1" fmla="*/ 0 h 1007611"/>
              <a:gd name="connsiteX0" fmla="*/ 0 w 4363233"/>
              <a:gd name="connsiteY0" fmla="*/ 1007611 h 1007611"/>
              <a:gd name="connsiteX1" fmla="*/ 4238419 w 4363233"/>
              <a:gd name="connsiteY1" fmla="*/ 0 h 1007611"/>
              <a:gd name="connsiteX0" fmla="*/ 0 w 3986928"/>
              <a:gd name="connsiteY0" fmla="*/ 476438 h 476438"/>
              <a:gd name="connsiteX1" fmla="*/ 3853108 w 3986928"/>
              <a:gd name="connsiteY1" fmla="*/ 0 h 476438"/>
              <a:gd name="connsiteX0" fmla="*/ 0 w 3853108"/>
              <a:gd name="connsiteY0" fmla="*/ 476438 h 476438"/>
              <a:gd name="connsiteX1" fmla="*/ 3853108 w 3853108"/>
              <a:gd name="connsiteY1" fmla="*/ 0 h 476438"/>
              <a:gd name="connsiteX0" fmla="*/ 0 w 3853108"/>
              <a:gd name="connsiteY0" fmla="*/ 580365 h 580365"/>
              <a:gd name="connsiteX1" fmla="*/ 2171120 w 3853108"/>
              <a:gd name="connsiteY1" fmla="*/ 154939 h 580365"/>
              <a:gd name="connsiteX2" fmla="*/ 3853108 w 3853108"/>
              <a:gd name="connsiteY2" fmla="*/ 103927 h 580365"/>
              <a:gd name="connsiteX0" fmla="*/ 0 w 3853108"/>
              <a:gd name="connsiteY0" fmla="*/ 607660 h 607660"/>
              <a:gd name="connsiteX1" fmla="*/ 915292 w 3853108"/>
              <a:gd name="connsiteY1" fmla="*/ 150041 h 607660"/>
              <a:gd name="connsiteX2" fmla="*/ 3853108 w 3853108"/>
              <a:gd name="connsiteY2" fmla="*/ 131222 h 607660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79477 h 579477"/>
              <a:gd name="connsiteX1" fmla="*/ 901022 w 3853108"/>
              <a:gd name="connsiteY1" fmla="*/ 73570 h 579477"/>
              <a:gd name="connsiteX2" fmla="*/ 3853108 w 3853108"/>
              <a:gd name="connsiteY2" fmla="*/ 103039 h 579477"/>
              <a:gd name="connsiteX0" fmla="*/ 0 w 3853108"/>
              <a:gd name="connsiteY0" fmla="*/ 541824 h 541824"/>
              <a:gd name="connsiteX1" fmla="*/ 901022 w 3853108"/>
              <a:gd name="connsiteY1" fmla="*/ 35917 h 541824"/>
              <a:gd name="connsiteX2" fmla="*/ 2142579 w 3853108"/>
              <a:gd name="connsiteY2" fmla="*/ 43965 h 541824"/>
              <a:gd name="connsiteX3" fmla="*/ 3853108 w 3853108"/>
              <a:gd name="connsiteY3" fmla="*/ 65386 h 541824"/>
              <a:gd name="connsiteX0" fmla="*/ 0 w 3853108"/>
              <a:gd name="connsiteY0" fmla="*/ 528236 h 528236"/>
              <a:gd name="connsiteX1" fmla="*/ 901022 w 3853108"/>
              <a:gd name="connsiteY1" fmla="*/ 22329 h 528236"/>
              <a:gd name="connsiteX2" fmla="*/ 1828622 w 3853108"/>
              <a:gd name="connsiteY2" fmla="*/ 118906 h 528236"/>
              <a:gd name="connsiteX3" fmla="*/ 3853108 w 3853108"/>
              <a:gd name="connsiteY3" fmla="*/ 51798 h 52823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3853108 w 3853108"/>
              <a:gd name="connsiteY3" fmla="*/ 47958 h 52439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2727681 w 3853108"/>
              <a:gd name="connsiteY3" fmla="*/ 107018 h 524396"/>
              <a:gd name="connsiteX4" fmla="*/ 3853108 w 3853108"/>
              <a:gd name="connsiteY4" fmla="*/ 47958 h 524396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924461"/>
              <a:gd name="connsiteY0" fmla="*/ 586388 h 586388"/>
              <a:gd name="connsiteX1" fmla="*/ 901022 w 3924461"/>
              <a:gd name="connsiteY1" fmla="*/ 80481 h 586388"/>
              <a:gd name="connsiteX2" fmla="*/ 1828622 w 3924461"/>
              <a:gd name="connsiteY2" fmla="*/ 225346 h 586388"/>
              <a:gd name="connsiteX3" fmla="*/ 2656328 w 3924461"/>
              <a:gd name="connsiteY3" fmla="*/ 0 h 586388"/>
              <a:gd name="connsiteX4" fmla="*/ 3924461 w 3924461"/>
              <a:gd name="connsiteY4" fmla="*/ 166287 h 58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4461" h="586388">
                <a:moveTo>
                  <a:pt x="0" y="586388"/>
                </a:moveTo>
                <a:cubicBezTo>
                  <a:pt x="305097" y="433848"/>
                  <a:pt x="410405" y="192781"/>
                  <a:pt x="901022" y="80481"/>
                </a:cubicBezTo>
                <a:cubicBezTo>
                  <a:pt x="1258119" y="-2496"/>
                  <a:pt x="1336608" y="220435"/>
                  <a:pt x="1828622" y="225346"/>
                </a:cubicBezTo>
                <a:cubicBezTo>
                  <a:pt x="2104524" y="150231"/>
                  <a:pt x="2351885" y="34874"/>
                  <a:pt x="2656328" y="0"/>
                </a:cubicBezTo>
                <a:cubicBezTo>
                  <a:pt x="3055255" y="4458"/>
                  <a:pt x="3525534" y="129637"/>
                  <a:pt x="3924461" y="166287"/>
                </a:cubicBezTo>
              </a:path>
            </a:pathLst>
          </a:custGeom>
          <a:noFill/>
          <a:ln w="76200" cmpd="sng">
            <a:solidFill>
              <a:schemeClr val="accent4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927032" cy="685800"/>
          </a:xfrm>
        </p:spPr>
        <p:txBody>
          <a:bodyPr/>
          <a:lstStyle/>
          <a:p>
            <a:r>
              <a:rPr lang="en-US" dirty="0" smtClean="0"/>
              <a:t>Philosophy of State and Identity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1259632" y="5415607"/>
            <a:ext cx="54726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1403648" y="2823319"/>
            <a:ext cx="0" cy="27363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6876256" y="5199583"/>
            <a:ext cx="792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time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2319263"/>
            <a:ext cx="892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state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2" name="Multiply 11"/>
          <p:cNvSpPr/>
          <p:nvPr/>
        </p:nvSpPr>
        <p:spPr bwMode="auto">
          <a:xfrm>
            <a:off x="1907704" y="4437112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3" name="Multiply 12"/>
          <p:cNvSpPr/>
          <p:nvPr/>
        </p:nvSpPr>
        <p:spPr bwMode="auto">
          <a:xfrm>
            <a:off x="2699792" y="3717032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4" name="Multiply 13"/>
          <p:cNvSpPr/>
          <p:nvPr/>
        </p:nvSpPr>
        <p:spPr bwMode="auto">
          <a:xfrm>
            <a:off x="3563888" y="3861048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5" name="Multiply 14"/>
          <p:cNvSpPr/>
          <p:nvPr/>
        </p:nvSpPr>
        <p:spPr bwMode="auto">
          <a:xfrm>
            <a:off x="4427984" y="3501008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6" name="Multiply 15"/>
          <p:cNvSpPr/>
          <p:nvPr/>
        </p:nvSpPr>
        <p:spPr bwMode="auto">
          <a:xfrm>
            <a:off x="5652120" y="3789040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00192" y="3861048"/>
            <a:ext cx="1243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identity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35696" y="4869160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Neo Sans Std"/>
              </a:rPr>
              <a:t>Alpha</a:t>
            </a:r>
          </a:p>
          <a:p>
            <a:r>
              <a:rPr lang="en-US" sz="1200" dirty="0" smtClean="0">
                <a:latin typeface="Neo Sans Std"/>
              </a:rPr>
              <a:t>is born</a:t>
            </a:r>
            <a:endParaRPr lang="en-US" sz="1200" dirty="0">
              <a:latin typeface="Neo Sans Std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83768" y="3212976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Neo Sans Std"/>
              </a:rPr>
              <a:t>Married :</a:t>
            </a:r>
          </a:p>
          <a:p>
            <a:r>
              <a:rPr lang="en-US" sz="1200" dirty="0" smtClean="0">
                <a:latin typeface="Neo Sans Std"/>
              </a:rPr>
              <a:t>new surname</a:t>
            </a:r>
            <a:endParaRPr lang="en-US" sz="1200" dirty="0">
              <a:latin typeface="Neo Sans Std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07904" y="443711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Neo Sans Std"/>
              </a:rPr>
              <a:t>Child born :</a:t>
            </a:r>
          </a:p>
          <a:p>
            <a:r>
              <a:rPr lang="en-US" sz="1200" dirty="0" err="1" smtClean="0">
                <a:latin typeface="Neo Sans Std"/>
              </a:rPr>
              <a:t>Chlidren</a:t>
            </a:r>
            <a:r>
              <a:rPr lang="en-US" sz="1200" dirty="0" smtClean="0">
                <a:latin typeface="Neo Sans Std"/>
              </a:rPr>
              <a:t> list grows</a:t>
            </a:r>
            <a:endParaRPr lang="en-US" sz="1200" dirty="0">
              <a:latin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115925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9604"/>
    </mc:Choice>
    <mc:Fallback xmlns="">
      <p:transition xmlns:p14="http://schemas.microsoft.com/office/powerpoint/2010/main" advTm="89604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pPr eaLnBrk="1" hangingPunct="1"/>
            <a:r>
              <a:rPr lang="da-DK" dirty="0" smtClean="0"/>
              <a:t>Advantages of </a:t>
            </a:r>
            <a:r>
              <a:rPr lang="da-DK" dirty="0" err="1" smtClean="0"/>
              <a:t>Immutability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Check invariants at </a:t>
            </a:r>
            <a:r>
              <a:rPr lang="da-DK" dirty="0" err="1" smtClean="0"/>
              <a:t>construction</a:t>
            </a:r>
            <a:r>
              <a:rPr lang="da-DK" dirty="0" smtClean="0"/>
              <a:t> </a:t>
            </a:r>
            <a:r>
              <a:rPr lang="da-DK" dirty="0" err="1" smtClean="0"/>
              <a:t>only</a:t>
            </a:r>
            <a:endParaRPr lang="da-DK" dirty="0"/>
          </a:p>
          <a:p>
            <a:r>
              <a:rPr lang="da-DK" dirty="0" smtClean="0"/>
              <a:t>Reasoning </a:t>
            </a:r>
            <a:r>
              <a:rPr lang="da-DK" dirty="0" err="1" smtClean="0"/>
              <a:t>about</a:t>
            </a:r>
            <a:r>
              <a:rPr lang="da-DK" dirty="0" smtClean="0"/>
              <a:t> </a:t>
            </a:r>
            <a:r>
              <a:rPr lang="da-DK" dirty="0" err="1" smtClean="0"/>
              <a:t>code</a:t>
            </a:r>
            <a:r>
              <a:rPr lang="da-DK" dirty="0" smtClean="0"/>
              <a:t> is </a:t>
            </a:r>
            <a:r>
              <a:rPr lang="da-DK" dirty="0" err="1" smtClean="0"/>
              <a:t>much</a:t>
            </a:r>
            <a:r>
              <a:rPr lang="da-DK" dirty="0" smtClean="0"/>
              <a:t> </a:t>
            </a:r>
            <a:r>
              <a:rPr lang="da-DK" dirty="0" err="1" smtClean="0"/>
              <a:t>simpler</a:t>
            </a:r>
            <a:endParaRPr lang="da-DK" dirty="0" smtClean="0"/>
          </a:p>
          <a:p>
            <a:r>
              <a:rPr lang="da-DK" dirty="0" smtClean="0"/>
              <a:t>Thread </a:t>
            </a:r>
            <a:r>
              <a:rPr lang="da-DK" dirty="0" err="1" smtClean="0"/>
              <a:t>safe</a:t>
            </a:r>
            <a:endParaRPr lang="da-DK" dirty="0" smtClean="0"/>
          </a:p>
          <a:p>
            <a:r>
              <a:rPr lang="da-DK" dirty="0" err="1" smtClean="0"/>
              <a:t>Iteration</a:t>
            </a:r>
            <a:r>
              <a:rPr lang="da-DK" dirty="0" smtClean="0"/>
              <a:t> </a:t>
            </a:r>
            <a:r>
              <a:rPr lang="da-DK" dirty="0" err="1" smtClean="0"/>
              <a:t>safe</a:t>
            </a:r>
            <a:endParaRPr lang="da-DK" dirty="0" smtClean="0"/>
          </a:p>
          <a:p>
            <a:r>
              <a:rPr lang="da-DK" dirty="0" smtClean="0"/>
              <a:t>No </a:t>
            </a:r>
            <a:r>
              <a:rPr lang="da-DK" dirty="0" err="1" smtClean="0"/>
              <a:t>locks</a:t>
            </a:r>
            <a:r>
              <a:rPr lang="da-DK" dirty="0" smtClean="0"/>
              <a:t> </a:t>
            </a:r>
            <a:r>
              <a:rPr lang="da-DK" dirty="0" err="1" smtClean="0"/>
              <a:t>required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 smtClean="0"/>
          </a:p>
          <a:p>
            <a:endParaRPr lang="da-DK" dirty="0" smtClean="0"/>
          </a:p>
          <a:p>
            <a:pPr marL="0" indent="0">
              <a:buNone/>
            </a:pPr>
            <a:endParaRPr lang="da-DK" dirty="0" smtClean="0"/>
          </a:p>
          <a:p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204304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882"/>
    </mc:Choice>
    <mc:Fallback xmlns="">
      <p:transition xmlns:p14="http://schemas.microsoft.com/office/powerpoint/2010/main" advTm="6888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pPr eaLnBrk="1" hangingPunct="1"/>
            <a:r>
              <a:rPr lang="da-DK" dirty="0" err="1" smtClean="0"/>
              <a:t>Disadvantages</a:t>
            </a:r>
            <a:r>
              <a:rPr lang="da-DK" dirty="0" smtClean="0"/>
              <a:t> of </a:t>
            </a:r>
            <a:r>
              <a:rPr lang="da-DK" dirty="0" err="1" smtClean="0"/>
              <a:t>Immutability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need</a:t>
            </a:r>
            <a:r>
              <a:rPr lang="da-DK" dirty="0" smtClean="0"/>
              <a:t> a </a:t>
            </a:r>
            <a:r>
              <a:rPr lang="da-DK" dirty="0" err="1" smtClean="0"/>
              <a:t>way</a:t>
            </a:r>
            <a:r>
              <a:rPr lang="da-DK" dirty="0" smtClean="0"/>
              <a:t> do it </a:t>
            </a:r>
            <a:r>
              <a:rPr lang="da-DK" dirty="0" err="1" smtClean="0"/>
              <a:t>efficiently</a:t>
            </a:r>
            <a:endParaRPr lang="da-DK" dirty="0" smtClean="0"/>
          </a:p>
          <a:p>
            <a:pPr lvl="1"/>
            <a:r>
              <a:rPr lang="da-DK" dirty="0" smtClean="0"/>
              <a:t>Memory</a:t>
            </a:r>
          </a:p>
          <a:p>
            <a:pPr lvl="1"/>
            <a:r>
              <a:rPr lang="da-DK" dirty="0" smtClean="0"/>
              <a:t>Performance</a:t>
            </a:r>
          </a:p>
          <a:p>
            <a:pPr lvl="1"/>
            <a:endParaRPr lang="da-DK" dirty="0" smtClean="0"/>
          </a:p>
          <a:p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need</a:t>
            </a:r>
            <a:r>
              <a:rPr lang="da-DK" dirty="0" smtClean="0"/>
              <a:t> a mutation </a:t>
            </a:r>
            <a:r>
              <a:rPr lang="da-DK" dirty="0" err="1" smtClean="0"/>
              <a:t>mechanism</a:t>
            </a:r>
            <a:endParaRPr lang="da-DK" dirty="0"/>
          </a:p>
          <a:p>
            <a:pPr marL="0" indent="0">
              <a:buNone/>
            </a:pPr>
            <a:endParaRPr lang="da-DK" dirty="0" smtClean="0"/>
          </a:p>
          <a:p>
            <a:endParaRPr lang="da-DK" dirty="0" smtClean="0"/>
          </a:p>
          <a:p>
            <a:pPr marL="0" indent="0">
              <a:buNone/>
            </a:pPr>
            <a:endParaRPr lang="da-DK" dirty="0" smtClean="0"/>
          </a:p>
          <a:p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58497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9995"/>
    </mc:Choice>
    <mc:Fallback xmlns="">
      <p:transition xmlns:p14="http://schemas.microsoft.com/office/powerpoint/2010/main" advTm="10999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5220072" y="2420888"/>
            <a:ext cx="2736304" cy="223224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99592" y="2420888"/>
            <a:ext cx="2736304" cy="22322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Sharing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364088" y="2636912"/>
            <a:ext cx="2448272" cy="1728192"/>
            <a:chOff x="6444208" y="2204864"/>
            <a:chExt cx="2448272" cy="1728192"/>
          </a:xfrm>
        </p:grpSpPr>
        <p:sp>
          <p:nvSpPr>
            <p:cNvPr id="4" name="Rectangle 3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6" name="Straight Arrow Connector 5"/>
            <p:cNvCxnSpPr>
              <a:stCxn id="5" idx="3"/>
              <a:endCxn id="4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" name="Rectangle 6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0" name="Group 9"/>
          <p:cNvGrpSpPr/>
          <p:nvPr/>
        </p:nvGrpSpPr>
        <p:grpSpPr>
          <a:xfrm>
            <a:off x="1043608" y="2636912"/>
            <a:ext cx="2448272" cy="1728192"/>
            <a:chOff x="6444208" y="2204864"/>
            <a:chExt cx="2448272" cy="1728192"/>
          </a:xfrm>
        </p:grpSpPr>
        <p:sp>
          <p:nvSpPr>
            <p:cNvPr id="11" name="Rectangle 10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13" name="Straight Arrow Connector 12"/>
            <p:cNvCxnSpPr>
              <a:stCxn id="12" idx="3"/>
              <a:endCxn id="11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Rectangle 13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7" name="Right Arrow 16"/>
          <p:cNvSpPr/>
          <p:nvPr/>
        </p:nvSpPr>
        <p:spPr bwMode="auto">
          <a:xfrm>
            <a:off x="3995936" y="3284984"/>
            <a:ext cx="792088" cy="484632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Clone</a:t>
            </a:r>
          </a:p>
        </p:txBody>
      </p:sp>
    </p:spTree>
    <p:extLst>
      <p:ext uri="{BB962C8B-B14F-4D97-AF65-F5344CB8AC3E}">
        <p14:creationId xmlns:p14="http://schemas.microsoft.com/office/powerpoint/2010/main" val="226712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126"/>
    </mc:Choice>
    <mc:Fallback xmlns="">
      <p:transition xmlns:p14="http://schemas.microsoft.com/office/powerpoint/2010/main" advTm="4012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899592" y="2420888"/>
            <a:ext cx="2736304" cy="22322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Sharing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043608" y="2636912"/>
            <a:ext cx="2448272" cy="1728192"/>
            <a:chOff x="6444208" y="2204864"/>
            <a:chExt cx="2448272" cy="1728192"/>
          </a:xfrm>
        </p:grpSpPr>
        <p:sp>
          <p:nvSpPr>
            <p:cNvPr id="11" name="Rectangle 10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13" name="Straight Arrow Connector 12"/>
            <p:cNvCxnSpPr>
              <a:stCxn id="12" idx="3"/>
              <a:endCxn id="11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Rectangle 13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7" name="Right Arrow 16"/>
          <p:cNvSpPr/>
          <p:nvPr/>
        </p:nvSpPr>
        <p:spPr bwMode="auto">
          <a:xfrm>
            <a:off x="3995936" y="3284984"/>
            <a:ext cx="792088" cy="484632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Clone</a:t>
            </a:r>
          </a:p>
        </p:txBody>
      </p:sp>
      <p:sp>
        <p:nvSpPr>
          <p:cNvPr id="22" name="Right Arrow 21"/>
          <p:cNvSpPr/>
          <p:nvPr/>
        </p:nvSpPr>
        <p:spPr bwMode="auto">
          <a:xfrm flipH="1">
            <a:off x="3995936" y="3933056"/>
            <a:ext cx="792088" cy="484632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Share</a:t>
            </a:r>
          </a:p>
        </p:txBody>
      </p:sp>
      <p:cxnSp>
        <p:nvCxnSpPr>
          <p:cNvPr id="24" name="Curved Connector 23"/>
          <p:cNvCxnSpPr>
            <a:stCxn id="7" idx="2"/>
            <a:endCxn id="14" idx="2"/>
          </p:cNvCxnSpPr>
          <p:nvPr/>
        </p:nvCxnSpPr>
        <p:spPr bwMode="auto">
          <a:xfrm rot="5400000">
            <a:off x="3779912" y="2204864"/>
            <a:ext cx="12700" cy="4320480"/>
          </a:xfrm>
          <a:prstGeom prst="curvedConnector3">
            <a:avLst>
              <a:gd name="adj1" fmla="val 611578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7" name="Curved Connector 26"/>
          <p:cNvCxnSpPr>
            <a:stCxn id="5" idx="3"/>
            <a:endCxn id="11" idx="3"/>
          </p:cNvCxnSpPr>
          <p:nvPr/>
        </p:nvCxnSpPr>
        <p:spPr bwMode="auto">
          <a:xfrm flipH="1">
            <a:off x="3491880" y="3104964"/>
            <a:ext cx="2916324" cy="12700"/>
          </a:xfrm>
          <a:prstGeom prst="curvedConnector5">
            <a:avLst>
              <a:gd name="adj1" fmla="val -7839"/>
              <a:gd name="adj2" fmla="val -6185449"/>
              <a:gd name="adj3" fmla="val 6604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grpSp>
        <p:nvGrpSpPr>
          <p:cNvPr id="23" name="Group 22"/>
          <p:cNvGrpSpPr/>
          <p:nvPr/>
        </p:nvGrpSpPr>
        <p:grpSpPr>
          <a:xfrm>
            <a:off x="5364088" y="2636912"/>
            <a:ext cx="2448272" cy="1728192"/>
            <a:chOff x="6444208" y="2204864"/>
            <a:chExt cx="2448272" cy="1728192"/>
          </a:xfrm>
        </p:grpSpPr>
        <p:sp>
          <p:nvSpPr>
            <p:cNvPr id="25" name="Rectangle 24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28" name="Straight Arrow Connector 27"/>
            <p:cNvCxnSpPr>
              <a:stCxn id="26" idx="3"/>
              <a:endCxn id="25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sp>
          <p:nvSpPr>
            <p:cNvPr id="29" name="Rectangle 28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6" name="TextBox 15"/>
          <p:cNvSpPr txBox="1"/>
          <p:nvPr/>
        </p:nvSpPr>
        <p:spPr>
          <a:xfrm>
            <a:off x="7020272" y="2420888"/>
            <a:ext cx="7117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7200" dirty="0">
              <a:solidFill>
                <a:srgbClr val="FF0000"/>
              </a:solidFill>
              <a:latin typeface="Neo Sans Std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40152" y="3789040"/>
            <a:ext cx="5067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7200" dirty="0">
              <a:solidFill>
                <a:srgbClr val="FF0000"/>
              </a:solidFill>
              <a:latin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129090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786"/>
    </mc:Choice>
    <mc:Fallback xmlns="">
      <p:transition xmlns:p14="http://schemas.microsoft.com/office/powerpoint/2010/main" advTm="2978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4" y="0"/>
            <a:ext cx="9132967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4" name="Rectangle 4"/>
          <p:cNvSpPr>
            <a:spLocks noChangeArrowheads="1"/>
          </p:cNvSpPr>
          <p:nvPr/>
        </p:nvSpPr>
        <p:spPr bwMode="auto">
          <a:xfrm>
            <a:off x="0" y="0"/>
            <a:ext cx="9144000" cy="6741368"/>
          </a:xfrm>
          <a:prstGeom prst="rect">
            <a:avLst/>
          </a:prstGeom>
          <a:solidFill>
            <a:srgbClr val="D1E31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da-DK" dirty="0">
              <a:latin typeface="Neo Sans Std"/>
              <a:ea typeface="Neo Sans Std"/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/>
        </p:nvSpPr>
        <p:spPr bwMode="auto">
          <a:xfrm>
            <a:off x="1259632" y="4005064"/>
            <a:ext cx="5616624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da-DK" dirty="0" err="1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Community</a:t>
            </a:r>
            <a:r>
              <a:rPr lang="da-DK" dirty="0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 Day 2012 </a:t>
            </a:r>
          </a:p>
          <a:p>
            <a:r>
              <a:rPr lang="da-DK" dirty="0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10. maj 2012</a:t>
            </a:r>
          </a:p>
          <a:p>
            <a:endParaRPr lang="da-DK" dirty="0" smtClean="0">
              <a:solidFill>
                <a:srgbClr val="6D6F71"/>
              </a:solidFill>
              <a:latin typeface="Neo Sans Std" pitchFamily="34" charset="0"/>
              <a:ea typeface="Neo Sans Std"/>
            </a:endParaRP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{</a:t>
            </a:r>
            <a:r>
              <a:rPr lang="en-US" sz="1800" dirty="0">
                <a:solidFill>
                  <a:srgbClr val="5B3178"/>
                </a:solidFill>
                <a:latin typeface="Consolas"/>
              </a:rPr>
              <a:t>:name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6A2243"/>
                </a:solidFill>
                <a:latin typeface="Consolas"/>
              </a:rPr>
              <a:t>"Martin Jul"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5B3178"/>
                </a:solidFill>
                <a:latin typeface="Consolas"/>
              </a:rPr>
              <a:t>:email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6A2243"/>
                </a:solidFill>
                <a:latin typeface="Consolas"/>
              </a:rPr>
              <a:t>"</a:t>
            </a:r>
            <a:r>
              <a:rPr lang="en-US" sz="1800" dirty="0" err="1">
                <a:solidFill>
                  <a:srgbClr val="6A2243"/>
                </a:solidFill>
                <a:latin typeface="Consolas"/>
              </a:rPr>
              <a:t>mj@ative.dk</a:t>
            </a:r>
            <a:r>
              <a:rPr lang="en-US" sz="1800" dirty="0">
                <a:solidFill>
                  <a:srgbClr val="6A2243"/>
                </a:solidFill>
                <a:latin typeface="Consolas"/>
              </a:rPr>
              <a:t>"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5B3178"/>
                </a:solidFill>
                <a:latin typeface="Consolas"/>
              </a:rPr>
              <a:t>:twitter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6A2243"/>
                </a:solidFill>
                <a:latin typeface="Consolas"/>
              </a:rPr>
              <a:t>"</a:t>
            </a:r>
            <a:r>
              <a:rPr lang="en-US" sz="1800" dirty="0" err="1">
                <a:solidFill>
                  <a:srgbClr val="6A2243"/>
                </a:solidFill>
                <a:latin typeface="Consolas"/>
              </a:rPr>
              <a:t>mjul</a:t>
            </a:r>
            <a:r>
              <a:rPr lang="en-US" sz="1800" dirty="0">
                <a:solidFill>
                  <a:srgbClr val="6A2243"/>
                </a:solidFill>
                <a:latin typeface="Consolas"/>
              </a:rPr>
              <a:t>"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}</a:t>
            </a:r>
            <a:endParaRPr lang="da-DK" sz="1800" dirty="0">
              <a:solidFill>
                <a:srgbClr val="6D6F71"/>
              </a:solidFill>
              <a:latin typeface="Neo Sans Std" pitchFamily="34" charset="0"/>
              <a:ea typeface="Neo Sans Std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a-DK" dirty="0">
              <a:latin typeface="Neo Sans Std"/>
              <a:ea typeface="Neo Sans Std"/>
            </a:endParaRPr>
          </a:p>
        </p:txBody>
      </p:sp>
      <p:sp>
        <p:nvSpPr>
          <p:cNvPr id="3077" name="Rectangle 7"/>
          <p:cNvSpPr>
            <a:spLocks noGrp="1" noChangeArrowheads="1"/>
          </p:cNvSpPr>
          <p:nvPr/>
        </p:nvSpPr>
        <p:spPr bwMode="auto">
          <a:xfrm>
            <a:off x="539552" y="1497360"/>
            <a:ext cx="8136904" cy="2147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da-DK" sz="4000" b="1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Clojure</a:t>
            </a:r>
          </a:p>
          <a:p>
            <a:r>
              <a:rPr lang="da-DK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En kraftfuldt erstatning for JavaScript, C# og Java</a:t>
            </a:r>
          </a:p>
        </p:txBody>
      </p:sp>
      <p:pic>
        <p:nvPicPr>
          <p:cNvPr id="3078" name="Picture 10" descr="logo_RG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1213" y="6510338"/>
            <a:ext cx="1143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5946"/>
    </mc:Choice>
    <mc:Fallback xmlns="">
      <p:transition xmlns:p14="http://schemas.microsoft.com/office/powerpoint/2010/main" advTm="9594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Rectangle 4107"/>
          <p:cNvSpPr/>
          <p:nvPr/>
        </p:nvSpPr>
        <p:spPr bwMode="auto">
          <a:xfrm>
            <a:off x="4644008" y="2355065"/>
            <a:ext cx="3816424" cy="648072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110" name="Hexagon 4109"/>
          <p:cNvSpPr/>
          <p:nvPr/>
        </p:nvSpPr>
        <p:spPr bwMode="auto">
          <a:xfrm>
            <a:off x="5559069" y="2132856"/>
            <a:ext cx="3013427" cy="1433273"/>
          </a:xfrm>
          <a:custGeom>
            <a:avLst/>
            <a:gdLst>
              <a:gd name="connsiteX0" fmla="*/ 0 w 1060704"/>
              <a:gd name="connsiteY0" fmla="*/ 457200 h 914400"/>
              <a:gd name="connsiteX1" fmla="*/ 228600 w 1060704"/>
              <a:gd name="connsiteY1" fmla="*/ 0 h 914400"/>
              <a:gd name="connsiteX2" fmla="*/ 832104 w 1060704"/>
              <a:gd name="connsiteY2" fmla="*/ 0 h 914400"/>
              <a:gd name="connsiteX3" fmla="*/ 1060704 w 1060704"/>
              <a:gd name="connsiteY3" fmla="*/ 457200 h 914400"/>
              <a:gd name="connsiteX4" fmla="*/ 832104 w 1060704"/>
              <a:gd name="connsiteY4" fmla="*/ 914400 h 914400"/>
              <a:gd name="connsiteX5" fmla="*/ 228600 w 1060704"/>
              <a:gd name="connsiteY5" fmla="*/ 914400 h 914400"/>
              <a:gd name="connsiteX6" fmla="*/ 0 w 1060704"/>
              <a:gd name="connsiteY6" fmla="*/ 457200 h 914400"/>
              <a:gd name="connsiteX0" fmla="*/ 153752 w 1214456"/>
              <a:gd name="connsiteY0" fmla="*/ 457200 h 1351346"/>
              <a:gd name="connsiteX1" fmla="*/ 382352 w 1214456"/>
              <a:gd name="connsiteY1" fmla="*/ 0 h 1351346"/>
              <a:gd name="connsiteX2" fmla="*/ 985856 w 1214456"/>
              <a:gd name="connsiteY2" fmla="*/ 0 h 1351346"/>
              <a:gd name="connsiteX3" fmla="*/ 1214456 w 1214456"/>
              <a:gd name="connsiteY3" fmla="*/ 457200 h 1351346"/>
              <a:gd name="connsiteX4" fmla="*/ 985856 w 1214456"/>
              <a:gd name="connsiteY4" fmla="*/ 914400 h 1351346"/>
              <a:gd name="connsiteX5" fmla="*/ 0 w 1214456"/>
              <a:gd name="connsiteY5" fmla="*/ 1351346 h 1351346"/>
              <a:gd name="connsiteX6" fmla="*/ 153752 w 1214456"/>
              <a:gd name="connsiteY6" fmla="*/ 457200 h 1351346"/>
              <a:gd name="connsiteX0" fmla="*/ 0 w 1798096"/>
              <a:gd name="connsiteY0" fmla="*/ 935109 h 1351346"/>
              <a:gd name="connsiteX1" fmla="*/ 965992 w 1798096"/>
              <a:gd name="connsiteY1" fmla="*/ 0 h 1351346"/>
              <a:gd name="connsiteX2" fmla="*/ 1569496 w 1798096"/>
              <a:gd name="connsiteY2" fmla="*/ 0 h 1351346"/>
              <a:gd name="connsiteX3" fmla="*/ 1798096 w 1798096"/>
              <a:gd name="connsiteY3" fmla="*/ 457200 h 1351346"/>
              <a:gd name="connsiteX4" fmla="*/ 1569496 w 1798096"/>
              <a:gd name="connsiteY4" fmla="*/ 914400 h 1351346"/>
              <a:gd name="connsiteX5" fmla="*/ 583640 w 1798096"/>
              <a:gd name="connsiteY5" fmla="*/ 1351346 h 1351346"/>
              <a:gd name="connsiteX6" fmla="*/ 0 w 1798096"/>
              <a:gd name="connsiteY6" fmla="*/ 935109 h 1351346"/>
              <a:gd name="connsiteX0" fmla="*/ 0 w 1798096"/>
              <a:gd name="connsiteY0" fmla="*/ 1153582 h 1569819"/>
              <a:gd name="connsiteX1" fmla="*/ 1266411 w 1798096"/>
              <a:gd name="connsiteY1" fmla="*/ 0 h 1569819"/>
              <a:gd name="connsiteX2" fmla="*/ 1569496 w 1798096"/>
              <a:gd name="connsiteY2" fmla="*/ 218473 h 1569819"/>
              <a:gd name="connsiteX3" fmla="*/ 1798096 w 1798096"/>
              <a:gd name="connsiteY3" fmla="*/ 675673 h 1569819"/>
              <a:gd name="connsiteX4" fmla="*/ 1569496 w 1798096"/>
              <a:gd name="connsiteY4" fmla="*/ 1132873 h 1569819"/>
              <a:gd name="connsiteX5" fmla="*/ 583640 w 1798096"/>
              <a:gd name="connsiteY5" fmla="*/ 1569819 h 1569819"/>
              <a:gd name="connsiteX6" fmla="*/ 0 w 1798096"/>
              <a:gd name="connsiteY6" fmla="*/ 1153582 h 1569819"/>
              <a:gd name="connsiteX0" fmla="*/ 0 w 3354812"/>
              <a:gd name="connsiteY0" fmla="*/ 1153582 h 1569819"/>
              <a:gd name="connsiteX1" fmla="*/ 1266411 w 3354812"/>
              <a:gd name="connsiteY1" fmla="*/ 0 h 1569819"/>
              <a:gd name="connsiteX2" fmla="*/ 1569496 w 3354812"/>
              <a:gd name="connsiteY2" fmla="*/ 218473 h 1569819"/>
              <a:gd name="connsiteX3" fmla="*/ 3354812 w 3354812"/>
              <a:gd name="connsiteY3" fmla="*/ 607400 h 1569819"/>
              <a:gd name="connsiteX4" fmla="*/ 1569496 w 3354812"/>
              <a:gd name="connsiteY4" fmla="*/ 1132873 h 1569819"/>
              <a:gd name="connsiteX5" fmla="*/ 583640 w 3354812"/>
              <a:gd name="connsiteY5" fmla="*/ 1569819 h 1569819"/>
              <a:gd name="connsiteX6" fmla="*/ 0 w 3354812"/>
              <a:gd name="connsiteY6" fmla="*/ 1153582 h 1569819"/>
              <a:gd name="connsiteX0" fmla="*/ 0 w 3354812"/>
              <a:gd name="connsiteY0" fmla="*/ 1153582 h 1569819"/>
              <a:gd name="connsiteX1" fmla="*/ 1266411 w 3354812"/>
              <a:gd name="connsiteY1" fmla="*/ 0 h 1569819"/>
              <a:gd name="connsiteX2" fmla="*/ 3098901 w 3354812"/>
              <a:gd name="connsiteY2" fmla="*/ 122891 h 1569819"/>
              <a:gd name="connsiteX3" fmla="*/ 3354812 w 3354812"/>
              <a:gd name="connsiteY3" fmla="*/ 607400 h 1569819"/>
              <a:gd name="connsiteX4" fmla="*/ 1569496 w 3354812"/>
              <a:gd name="connsiteY4" fmla="*/ 1132873 h 1569819"/>
              <a:gd name="connsiteX5" fmla="*/ 583640 w 3354812"/>
              <a:gd name="connsiteY5" fmla="*/ 1569819 h 1569819"/>
              <a:gd name="connsiteX6" fmla="*/ 0 w 3354812"/>
              <a:gd name="connsiteY6" fmla="*/ 1153582 h 1569819"/>
              <a:gd name="connsiteX0" fmla="*/ 0 w 3177292"/>
              <a:gd name="connsiteY0" fmla="*/ 1153582 h 1569819"/>
              <a:gd name="connsiteX1" fmla="*/ 1266411 w 3177292"/>
              <a:gd name="connsiteY1" fmla="*/ 0 h 1569819"/>
              <a:gd name="connsiteX2" fmla="*/ 3098901 w 3177292"/>
              <a:gd name="connsiteY2" fmla="*/ 122891 h 1569819"/>
              <a:gd name="connsiteX3" fmla="*/ 3177292 w 3177292"/>
              <a:gd name="connsiteY3" fmla="*/ 962418 h 1569819"/>
              <a:gd name="connsiteX4" fmla="*/ 1569496 w 3177292"/>
              <a:gd name="connsiteY4" fmla="*/ 1132873 h 1569819"/>
              <a:gd name="connsiteX5" fmla="*/ 583640 w 3177292"/>
              <a:gd name="connsiteY5" fmla="*/ 1569819 h 1569819"/>
              <a:gd name="connsiteX6" fmla="*/ 0 w 3177292"/>
              <a:gd name="connsiteY6" fmla="*/ 1153582 h 1569819"/>
              <a:gd name="connsiteX0" fmla="*/ 0 w 3013427"/>
              <a:gd name="connsiteY0" fmla="*/ 1180891 h 1569819"/>
              <a:gd name="connsiteX1" fmla="*/ 1102546 w 3013427"/>
              <a:gd name="connsiteY1" fmla="*/ 0 h 1569819"/>
              <a:gd name="connsiteX2" fmla="*/ 2935036 w 3013427"/>
              <a:gd name="connsiteY2" fmla="*/ 122891 h 1569819"/>
              <a:gd name="connsiteX3" fmla="*/ 3013427 w 3013427"/>
              <a:gd name="connsiteY3" fmla="*/ 962418 h 1569819"/>
              <a:gd name="connsiteX4" fmla="*/ 1405631 w 3013427"/>
              <a:gd name="connsiteY4" fmla="*/ 1132873 h 1569819"/>
              <a:gd name="connsiteX5" fmla="*/ 419775 w 3013427"/>
              <a:gd name="connsiteY5" fmla="*/ 1569819 h 1569819"/>
              <a:gd name="connsiteX6" fmla="*/ 0 w 3013427"/>
              <a:gd name="connsiteY6" fmla="*/ 1180891 h 1569819"/>
              <a:gd name="connsiteX0" fmla="*/ 0 w 3013427"/>
              <a:gd name="connsiteY0" fmla="*/ 1180891 h 1433273"/>
              <a:gd name="connsiteX1" fmla="*/ 1102546 w 3013427"/>
              <a:gd name="connsiteY1" fmla="*/ 0 h 1433273"/>
              <a:gd name="connsiteX2" fmla="*/ 2935036 w 3013427"/>
              <a:gd name="connsiteY2" fmla="*/ 122891 h 1433273"/>
              <a:gd name="connsiteX3" fmla="*/ 3013427 w 3013427"/>
              <a:gd name="connsiteY3" fmla="*/ 962418 h 1433273"/>
              <a:gd name="connsiteX4" fmla="*/ 1405631 w 3013427"/>
              <a:gd name="connsiteY4" fmla="*/ 1132873 h 1433273"/>
              <a:gd name="connsiteX5" fmla="*/ 173978 w 3013427"/>
              <a:gd name="connsiteY5" fmla="*/ 1433273 h 1433273"/>
              <a:gd name="connsiteX6" fmla="*/ 0 w 3013427"/>
              <a:gd name="connsiteY6" fmla="*/ 1180891 h 143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13427" h="1433273">
                <a:moveTo>
                  <a:pt x="0" y="1180891"/>
                </a:moveTo>
                <a:lnTo>
                  <a:pt x="1102546" y="0"/>
                </a:lnTo>
                <a:lnTo>
                  <a:pt x="2935036" y="122891"/>
                </a:lnTo>
                <a:lnTo>
                  <a:pt x="3013427" y="962418"/>
                </a:lnTo>
                <a:lnTo>
                  <a:pt x="1405631" y="1132873"/>
                </a:lnTo>
                <a:lnTo>
                  <a:pt x="173978" y="1433273"/>
                </a:lnTo>
                <a:lnTo>
                  <a:pt x="0" y="1180891"/>
                </a:lnTo>
                <a:close/>
              </a:path>
            </a:pathLst>
          </a:custGeom>
          <a:noFill/>
          <a:ln w="38100" cap="flat" cmpd="sng" algn="ctr">
            <a:solidFill>
              <a:srgbClr val="AA9800"/>
            </a:solidFill>
            <a:prstDash val="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dirty="0" smtClean="0"/>
              <a:t>Persistent Collections for performance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5085184"/>
            <a:ext cx="7920880" cy="1231900"/>
          </a:xfrm>
        </p:spPr>
        <p:txBody>
          <a:bodyPr>
            <a:normAutofit fontScale="92500" lnSpcReduction="20000"/>
          </a:bodyPr>
          <a:lstStyle/>
          <a:p>
            <a:r>
              <a:rPr lang="da-DK" dirty="0" err="1"/>
              <a:t>Immutable</a:t>
            </a:r>
            <a:r>
              <a:rPr lang="da-DK" dirty="0"/>
              <a:t> </a:t>
            </a:r>
            <a:endParaRPr lang="da-DK" dirty="0" smtClean="0"/>
          </a:p>
          <a:p>
            <a:pPr eaLnBrk="1" hangingPunct="1"/>
            <a:r>
              <a:rPr lang="da-DK" dirty="0" err="1" smtClean="0"/>
              <a:t>Structural</a:t>
            </a:r>
            <a:r>
              <a:rPr lang="da-DK" dirty="0" smtClean="0"/>
              <a:t> </a:t>
            </a:r>
            <a:r>
              <a:rPr lang="da-DK" dirty="0" err="1" smtClean="0"/>
              <a:t>Sharing</a:t>
            </a:r>
            <a:endParaRPr lang="da-DK" dirty="0"/>
          </a:p>
          <a:p>
            <a:pPr eaLnBrk="1" hangingPunct="1"/>
            <a:r>
              <a:rPr lang="da-DK" dirty="0" err="1" smtClean="0"/>
              <a:t>Copy</a:t>
            </a:r>
            <a:r>
              <a:rPr lang="da-DK" dirty="0" smtClean="0"/>
              <a:t>-on-</a:t>
            </a:r>
            <a:r>
              <a:rPr lang="da-DK" dirty="0" err="1" smtClean="0"/>
              <a:t>write</a:t>
            </a:r>
            <a:r>
              <a:rPr lang="da-DK" dirty="0" smtClean="0"/>
              <a:t> </a:t>
            </a:r>
            <a:r>
              <a:rPr lang="da-DK" dirty="0" err="1" smtClean="0"/>
              <a:t>semantics</a:t>
            </a:r>
            <a:endParaRPr lang="da-DK" dirty="0" smtClean="0"/>
          </a:p>
          <a:p>
            <a:pPr eaLnBrk="1" hangingPunct="1"/>
            <a:endParaRPr lang="da-DK" dirty="0"/>
          </a:p>
          <a:p>
            <a:pPr eaLnBrk="1" hangingPunct="1"/>
            <a:endParaRPr lang="da-DK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5343128" y="2427073"/>
            <a:ext cx="453008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1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6516216" y="2427073"/>
            <a:ext cx="432048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Neo Sans Std"/>
              </a:rPr>
              <a:t>2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719392" y="2427073"/>
            <a:ext cx="453008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Neo Sans Std"/>
              </a:rPr>
              <a:t>3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3" name="Straight Arrow Connector 2"/>
          <p:cNvCxnSpPr>
            <a:stCxn id="4" idx="3"/>
            <a:endCxn id="5" idx="1"/>
          </p:cNvCxnSpPr>
          <p:nvPr/>
        </p:nvCxnSpPr>
        <p:spPr bwMode="auto">
          <a:xfrm>
            <a:off x="5796136" y="2679101"/>
            <a:ext cx="7200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 bwMode="auto">
          <a:xfrm>
            <a:off x="6948264" y="2679101"/>
            <a:ext cx="77112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arrow"/>
          </a:ln>
          <a:effectLst/>
        </p:spPr>
      </p:cxnSp>
      <p:sp>
        <p:nvSpPr>
          <p:cNvPr id="21" name="Oval 20"/>
          <p:cNvSpPr/>
          <p:nvPr/>
        </p:nvSpPr>
        <p:spPr bwMode="auto">
          <a:xfrm>
            <a:off x="4237484" y="2427073"/>
            <a:ext cx="504056" cy="504056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Neo Sans Std"/>
              </a:rPr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29" name="Straight Arrow Connector 28"/>
          <p:cNvCxnSpPr>
            <a:stCxn id="21" idx="6"/>
            <a:endCxn id="4" idx="1"/>
          </p:cNvCxnSpPr>
          <p:nvPr/>
        </p:nvCxnSpPr>
        <p:spPr bwMode="auto">
          <a:xfrm>
            <a:off x="4741540" y="2679101"/>
            <a:ext cx="6015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539552" y="2276872"/>
            <a:ext cx="4104456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Char char="•"/>
              <a:defRPr sz="2800">
                <a:solidFill>
                  <a:srgbClr val="6D6F71"/>
                </a:solidFill>
                <a:latin typeface="Neo Sans Std" pitchFamily="34" charset="0"/>
                <a:ea typeface="Neo Sans Std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 sz="2400">
                <a:solidFill>
                  <a:srgbClr val="6D6F71"/>
                </a:solidFill>
                <a:latin typeface="Neo Sans Std" pitchFamily="34" charset="0"/>
                <a:ea typeface="Neo Sans Std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Char char="•"/>
              <a:defRPr sz="2000">
                <a:solidFill>
                  <a:srgbClr val="6D6F71"/>
                </a:solidFill>
                <a:latin typeface="Neo Sans Std" pitchFamily="34" charset="0"/>
                <a:ea typeface="Neo Sans Std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rgbClr val="6D6F71"/>
                </a:solidFill>
                <a:latin typeface="Neo Sans Std" pitchFamily="34" charset="0"/>
                <a:ea typeface="Neo Sans Std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rgbClr val="6D6F71"/>
                </a:solidFill>
                <a:latin typeface="Neo Sans Std" pitchFamily="34" charset="0"/>
                <a:ea typeface="Neo Sans Std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 err="1">
                <a:solidFill>
                  <a:srgbClr val="515151"/>
                </a:solidFill>
                <a:latin typeface="Consolas"/>
              </a:rPr>
              <a:t>def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a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list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3C8203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3C8203"/>
                </a:solidFill>
                <a:latin typeface="Consolas"/>
              </a:rPr>
              <a:t>2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3C8203"/>
                </a:solidFill>
                <a:latin typeface="Consolas"/>
              </a:rPr>
              <a:t>3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))</a:t>
            </a:r>
            <a:endParaRPr lang="en-US" sz="16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=&gt; (1 2 3)</a:t>
            </a:r>
          </a:p>
          <a:p>
            <a:pPr marL="0" indent="0">
              <a:buNone/>
            </a:pPr>
            <a:endParaRPr lang="en-US" sz="1600" b="1" dirty="0">
              <a:solidFill>
                <a:srgbClr val="5E1445"/>
              </a:solidFill>
              <a:latin typeface="Consolas-Bold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 err="1">
                <a:solidFill>
                  <a:srgbClr val="515151"/>
                </a:solidFill>
                <a:latin typeface="Consolas"/>
              </a:rPr>
              <a:t>def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b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rest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a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)</a:t>
            </a: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)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=&gt; (2 3)</a:t>
            </a:r>
            <a:endParaRPr lang="en-US" sz="1600" b="1" dirty="0">
              <a:solidFill>
                <a:srgbClr val="5E1445"/>
              </a:solidFill>
              <a:latin typeface="Consolas-Bold"/>
            </a:endParaRPr>
          </a:p>
          <a:p>
            <a:pPr marL="0" indent="0">
              <a:buNone/>
            </a:pPr>
            <a:endParaRPr lang="en-US" sz="16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hr-HR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hr-HR" sz="1600" dirty="0">
                <a:solidFill>
                  <a:srgbClr val="515151"/>
                </a:solidFill>
                <a:latin typeface="Consolas"/>
              </a:rPr>
              <a:t>def</a:t>
            </a:r>
            <a:r>
              <a:rPr lang="hr-HR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hr-HR" sz="16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hr-HR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hr-HR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hr-HR" sz="1600" dirty="0">
                <a:solidFill>
                  <a:srgbClr val="E03186"/>
                </a:solidFill>
                <a:latin typeface="Consolas"/>
              </a:rPr>
              <a:t>conj</a:t>
            </a:r>
            <a:r>
              <a:rPr lang="hr-HR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hr-HR" sz="1600" dirty="0">
                <a:solidFill>
                  <a:prstClr val="black"/>
                </a:solidFill>
                <a:latin typeface="Consolas"/>
              </a:rPr>
              <a:t>b</a:t>
            </a:r>
            <a:r>
              <a:rPr lang="hr-HR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hr-HR" sz="1600" dirty="0">
                <a:solidFill>
                  <a:srgbClr val="0029FA"/>
                </a:solidFill>
                <a:latin typeface="Consolas"/>
              </a:rPr>
              <a:t>"x"</a:t>
            </a:r>
            <a:r>
              <a:rPr lang="hr-HR" sz="1600" b="1" dirty="0">
                <a:solidFill>
                  <a:srgbClr val="5E1445"/>
                </a:solidFill>
                <a:latin typeface="Consolas-Bold"/>
              </a:rPr>
              <a:t>)</a:t>
            </a:r>
            <a:r>
              <a:rPr lang="hr-HR" sz="1600" b="1" dirty="0" smtClean="0">
                <a:solidFill>
                  <a:srgbClr val="5E1445"/>
                </a:solidFill>
                <a:latin typeface="Consolas-Bold"/>
              </a:rPr>
              <a:t>)</a:t>
            </a:r>
          </a:p>
          <a:p>
            <a:pPr marL="0" indent="0">
              <a:buNone/>
            </a:pPr>
            <a:r>
              <a:rPr lang="hr-HR" sz="1600" b="1" dirty="0" smtClean="0">
                <a:solidFill>
                  <a:srgbClr val="5E1445"/>
                </a:solidFill>
                <a:latin typeface="Consolas-Bold"/>
              </a:rPr>
              <a:t>=&gt; (</a:t>
            </a:r>
            <a:r>
              <a:rPr lang="hr-HR" sz="1600" dirty="0">
                <a:solidFill>
                  <a:srgbClr val="0029FA"/>
                </a:solidFill>
                <a:latin typeface="Consolas"/>
              </a:rPr>
              <a:t>"x"</a:t>
            </a:r>
            <a:r>
              <a:rPr lang="hr-HR" sz="1600" b="1" dirty="0" smtClean="0">
                <a:solidFill>
                  <a:srgbClr val="5E1445"/>
                </a:solidFill>
                <a:latin typeface="Consolas-Bold"/>
              </a:rPr>
              <a:t> 2 3)</a:t>
            </a:r>
            <a:r>
              <a:rPr lang="hr-HR" sz="1600" b="1" dirty="0">
                <a:solidFill>
                  <a:srgbClr val="5E1445"/>
                </a:solidFill>
                <a:latin typeface="Consolas-Bold"/>
              </a:rPr>
              <a:t>	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5364088" y="3219161"/>
            <a:ext cx="504056" cy="504056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Neo Sans Std"/>
              </a:rPr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36" name="Straight Arrow Connector 35"/>
          <p:cNvCxnSpPr>
            <a:stCxn id="35" idx="7"/>
            <a:endCxn id="5" idx="1"/>
          </p:cNvCxnSpPr>
          <p:nvPr/>
        </p:nvCxnSpPr>
        <p:spPr bwMode="auto">
          <a:xfrm flipV="1">
            <a:off x="5794327" y="2679101"/>
            <a:ext cx="721889" cy="6138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4237484" y="3867233"/>
            <a:ext cx="504056" cy="504056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Neo Sans Std"/>
              </a:rPr>
              <a:t>x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5868144" y="3861048"/>
            <a:ext cx="432048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“x”</a:t>
            </a:r>
          </a:p>
        </p:txBody>
      </p:sp>
      <p:cxnSp>
        <p:nvCxnSpPr>
          <p:cNvPr id="49" name="Straight Arrow Connector 48"/>
          <p:cNvCxnSpPr>
            <a:stCxn id="47" idx="6"/>
            <a:endCxn id="48" idx="1"/>
          </p:cNvCxnSpPr>
          <p:nvPr/>
        </p:nvCxnSpPr>
        <p:spPr bwMode="auto">
          <a:xfrm flipV="1">
            <a:off x="4741540" y="4113076"/>
            <a:ext cx="1126604" cy="61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>
            <a:stCxn id="48" idx="3"/>
            <a:endCxn id="5" idx="2"/>
          </p:cNvCxnSpPr>
          <p:nvPr/>
        </p:nvCxnSpPr>
        <p:spPr bwMode="auto">
          <a:xfrm flipV="1">
            <a:off x="6300192" y="2931129"/>
            <a:ext cx="432048" cy="1181947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77811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8715"/>
    </mc:Choice>
    <mc:Fallback xmlns="">
      <p:transition xmlns:p14="http://schemas.microsoft.com/office/powerpoint/2010/main" advTm="13871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" name="Trapezoid 4115"/>
          <p:cNvSpPr/>
          <p:nvPr/>
        </p:nvSpPr>
        <p:spPr bwMode="auto">
          <a:xfrm>
            <a:off x="971601" y="2794296"/>
            <a:ext cx="5934164" cy="2650928"/>
          </a:xfrm>
          <a:custGeom>
            <a:avLst/>
            <a:gdLst>
              <a:gd name="connsiteX0" fmla="*/ 0 w 5184576"/>
              <a:gd name="connsiteY0" fmla="*/ 2664296 h 2664296"/>
              <a:gd name="connsiteX1" fmla="*/ 666074 w 5184576"/>
              <a:gd name="connsiteY1" fmla="*/ 0 h 2664296"/>
              <a:gd name="connsiteX2" fmla="*/ 4518502 w 5184576"/>
              <a:gd name="connsiteY2" fmla="*/ 0 h 2664296"/>
              <a:gd name="connsiteX3" fmla="*/ 5184576 w 5184576"/>
              <a:gd name="connsiteY3" fmla="*/ 2664296 h 2664296"/>
              <a:gd name="connsiteX4" fmla="*/ 0 w 5184576"/>
              <a:gd name="connsiteY4" fmla="*/ 2664296 h 2664296"/>
              <a:gd name="connsiteX0" fmla="*/ 0 w 5184576"/>
              <a:gd name="connsiteY0" fmla="*/ 2664296 h 2664296"/>
              <a:gd name="connsiteX1" fmla="*/ 666074 w 5184576"/>
              <a:gd name="connsiteY1" fmla="*/ 0 h 2664296"/>
              <a:gd name="connsiteX2" fmla="*/ 3515871 w 5184576"/>
              <a:gd name="connsiteY2" fmla="*/ 53473 h 2664296"/>
              <a:gd name="connsiteX3" fmla="*/ 5184576 w 5184576"/>
              <a:gd name="connsiteY3" fmla="*/ 2664296 h 2664296"/>
              <a:gd name="connsiteX4" fmla="*/ 0 w 5184576"/>
              <a:gd name="connsiteY4" fmla="*/ 2664296 h 2664296"/>
              <a:gd name="connsiteX0" fmla="*/ 0 w 5184576"/>
              <a:gd name="connsiteY0" fmla="*/ 2664296 h 2664296"/>
              <a:gd name="connsiteX1" fmla="*/ 666074 w 5184576"/>
              <a:gd name="connsiteY1" fmla="*/ 0 h 2664296"/>
              <a:gd name="connsiteX2" fmla="*/ 3034608 w 5184576"/>
              <a:gd name="connsiteY2" fmla="*/ 13368 h 2664296"/>
              <a:gd name="connsiteX3" fmla="*/ 5184576 w 5184576"/>
              <a:gd name="connsiteY3" fmla="*/ 2664296 h 2664296"/>
              <a:gd name="connsiteX4" fmla="*/ 0 w 5184576"/>
              <a:gd name="connsiteY4" fmla="*/ 2664296 h 2664296"/>
              <a:gd name="connsiteX0" fmla="*/ 0 w 5315755"/>
              <a:gd name="connsiteY0" fmla="*/ 2664296 h 2664296"/>
              <a:gd name="connsiteX1" fmla="*/ 666074 w 5315755"/>
              <a:gd name="connsiteY1" fmla="*/ 0 h 2664296"/>
              <a:gd name="connsiteX2" fmla="*/ 3034608 w 5315755"/>
              <a:gd name="connsiteY2" fmla="*/ 13368 h 2664296"/>
              <a:gd name="connsiteX3" fmla="*/ 5315755 w 5315755"/>
              <a:gd name="connsiteY3" fmla="*/ 2664296 h 2664296"/>
              <a:gd name="connsiteX4" fmla="*/ 0 w 5315755"/>
              <a:gd name="connsiteY4" fmla="*/ 2664296 h 2664296"/>
              <a:gd name="connsiteX0" fmla="*/ 0 w 5408352"/>
              <a:gd name="connsiteY0" fmla="*/ 2664296 h 2664296"/>
              <a:gd name="connsiteX1" fmla="*/ 666074 w 5408352"/>
              <a:gd name="connsiteY1" fmla="*/ 0 h 2664296"/>
              <a:gd name="connsiteX2" fmla="*/ 3034608 w 5408352"/>
              <a:gd name="connsiteY2" fmla="*/ 13368 h 2664296"/>
              <a:gd name="connsiteX3" fmla="*/ 5408352 w 5408352"/>
              <a:gd name="connsiteY3" fmla="*/ 2664296 h 2664296"/>
              <a:gd name="connsiteX4" fmla="*/ 0 w 5408352"/>
              <a:gd name="connsiteY4" fmla="*/ 2664296 h 2664296"/>
              <a:gd name="connsiteX0" fmla="*/ 0 w 5408352"/>
              <a:gd name="connsiteY0" fmla="*/ 2655830 h 2655830"/>
              <a:gd name="connsiteX1" fmla="*/ 558043 w 5408352"/>
              <a:gd name="connsiteY1" fmla="*/ 0 h 2655830"/>
              <a:gd name="connsiteX2" fmla="*/ 3034608 w 5408352"/>
              <a:gd name="connsiteY2" fmla="*/ 4902 h 2655830"/>
              <a:gd name="connsiteX3" fmla="*/ 5408352 w 5408352"/>
              <a:gd name="connsiteY3" fmla="*/ 2655830 h 2655830"/>
              <a:gd name="connsiteX4" fmla="*/ 0 w 5408352"/>
              <a:gd name="connsiteY4" fmla="*/ 2655830 h 2655830"/>
              <a:gd name="connsiteX0" fmla="*/ 0 w 5408352"/>
              <a:gd name="connsiteY0" fmla="*/ 2650928 h 2650928"/>
              <a:gd name="connsiteX1" fmla="*/ 450012 w 5408352"/>
              <a:gd name="connsiteY1" fmla="*/ 3565 h 2650928"/>
              <a:gd name="connsiteX2" fmla="*/ 3034608 w 5408352"/>
              <a:gd name="connsiteY2" fmla="*/ 0 h 2650928"/>
              <a:gd name="connsiteX3" fmla="*/ 5408352 w 5408352"/>
              <a:gd name="connsiteY3" fmla="*/ 2650928 h 2650928"/>
              <a:gd name="connsiteX4" fmla="*/ 0 w 5408352"/>
              <a:gd name="connsiteY4" fmla="*/ 2650928 h 2650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8352" h="2650928">
                <a:moveTo>
                  <a:pt x="0" y="2650928"/>
                </a:moveTo>
                <a:lnTo>
                  <a:pt x="450012" y="3565"/>
                </a:lnTo>
                <a:lnTo>
                  <a:pt x="3034608" y="0"/>
                </a:lnTo>
                <a:lnTo>
                  <a:pt x="5408352" y="2650928"/>
                </a:lnTo>
                <a:lnTo>
                  <a:pt x="0" y="2650928"/>
                </a:lnTo>
                <a:close/>
              </a:path>
            </a:pathLst>
          </a:cu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dirty="0" smtClean="0"/>
              <a:t>Persistent Collections</a:t>
            </a:r>
            <a:br>
              <a:rPr lang="da-DK" dirty="0" smtClean="0"/>
            </a:br>
            <a:r>
              <a:rPr lang="da-DK" dirty="0" err="1" smtClean="0"/>
              <a:t>implemented</a:t>
            </a:r>
            <a:r>
              <a:rPr lang="da-DK" dirty="0" smtClean="0"/>
              <a:t> with hash </a:t>
            </a:r>
            <a:r>
              <a:rPr lang="da-DK" dirty="0" err="1" smtClean="0"/>
              <a:t>tries</a:t>
            </a:r>
            <a:endParaRPr lang="da-DK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3059832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f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2987824" y="2132856"/>
            <a:ext cx="504056" cy="504056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a-DK" dirty="0" smtClean="0">
                <a:latin typeface="Lucida Grande"/>
                <a:ea typeface="Lucida Grande"/>
                <a:cs typeface="Lucida Grande"/>
              </a:rPr>
              <a:t>x</a:t>
            </a:r>
            <a:endParaRPr kumimoji="0" lang="en-US" sz="24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Lucida Grande"/>
              <a:ea typeface="Lucida Grande"/>
              <a:cs typeface="Lucida Grande"/>
            </a:endParaRPr>
          </a:p>
        </p:txBody>
      </p:sp>
      <p:cxnSp>
        <p:nvCxnSpPr>
          <p:cNvPr id="29" name="Straight Arrow Connector 28"/>
          <p:cNvCxnSpPr>
            <a:stCxn id="21" idx="4"/>
            <a:endCxn id="48" idx="0"/>
          </p:cNvCxnSpPr>
          <p:nvPr/>
        </p:nvCxnSpPr>
        <p:spPr bwMode="auto">
          <a:xfrm>
            <a:off x="3239852" y="2636912"/>
            <a:ext cx="0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Rectangle 45"/>
          <p:cNvSpPr/>
          <p:nvPr/>
        </p:nvSpPr>
        <p:spPr bwMode="auto">
          <a:xfrm>
            <a:off x="3419872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2699792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1958752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Neo Sans Std"/>
              </a:rPr>
              <a:t>c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2318792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d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1598712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b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4767064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5127104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m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4407024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74" name="Straight Arrow Connector 73"/>
          <p:cNvCxnSpPr>
            <a:endCxn id="59" idx="0"/>
          </p:cNvCxnSpPr>
          <p:nvPr/>
        </p:nvCxnSpPr>
        <p:spPr bwMode="auto">
          <a:xfrm>
            <a:off x="6552220" y="2636912"/>
            <a:ext cx="0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11" name="TextBox 4110"/>
          <p:cNvSpPr txBox="1"/>
          <p:nvPr/>
        </p:nvSpPr>
        <p:spPr>
          <a:xfrm>
            <a:off x="3131840" y="5877272"/>
            <a:ext cx="5309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tx2"/>
                </a:solidFill>
                <a:latin typeface="Neo Sans Std"/>
              </a:rPr>
              <a:t>Extremely simplified diagram!</a:t>
            </a:r>
          </a:p>
          <a:p>
            <a:r>
              <a:rPr lang="en-US" sz="1200" i="1" dirty="0" smtClean="0">
                <a:solidFill>
                  <a:schemeClr val="tx2"/>
                </a:solidFill>
                <a:latin typeface="Neo Sans Std"/>
              </a:rPr>
              <a:t>For full details see: Fast </a:t>
            </a:r>
            <a:r>
              <a:rPr lang="en-US" sz="1200" i="1" dirty="0">
                <a:solidFill>
                  <a:schemeClr val="tx2"/>
                </a:solidFill>
                <a:latin typeface="Neo Sans Std"/>
              </a:rPr>
              <a:t>and Space Efficient </a:t>
            </a:r>
            <a:r>
              <a:rPr lang="en-US" sz="1200" i="1" dirty="0" err="1">
                <a:solidFill>
                  <a:schemeClr val="tx2"/>
                </a:solidFill>
                <a:latin typeface="Neo Sans Std"/>
              </a:rPr>
              <a:t>Trie</a:t>
            </a:r>
            <a:r>
              <a:rPr lang="en-US" sz="1200" i="1" dirty="0">
                <a:solidFill>
                  <a:schemeClr val="tx2"/>
                </a:solidFill>
                <a:latin typeface="Neo Sans Std"/>
              </a:rPr>
              <a:t> Searches, Bagwell [2000]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3779912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2339752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a</a:t>
            </a:r>
          </a:p>
        </p:txBody>
      </p:sp>
      <p:sp>
        <p:nvSpPr>
          <p:cNvPr id="93" name="Rectangle 92"/>
          <p:cNvSpPr/>
          <p:nvPr/>
        </p:nvSpPr>
        <p:spPr bwMode="auto">
          <a:xfrm>
            <a:off x="1238672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2678832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e</a:t>
            </a:r>
          </a:p>
        </p:txBody>
      </p:sp>
      <p:sp>
        <p:nvSpPr>
          <p:cNvPr id="95" name="Rectangle 94"/>
          <p:cNvSpPr/>
          <p:nvPr/>
        </p:nvSpPr>
        <p:spPr bwMode="auto">
          <a:xfrm>
            <a:off x="4046984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5487144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n</a:t>
            </a:r>
          </a:p>
        </p:txBody>
      </p:sp>
      <p:sp>
        <p:nvSpPr>
          <p:cNvPr id="97" name="Rectangle 96"/>
          <p:cNvSpPr/>
          <p:nvPr/>
        </p:nvSpPr>
        <p:spPr bwMode="auto">
          <a:xfrm>
            <a:off x="6351240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g</a:t>
            </a:r>
          </a:p>
        </p:txBody>
      </p:sp>
      <p:sp>
        <p:nvSpPr>
          <p:cNvPr id="98" name="Rectangle 97"/>
          <p:cNvSpPr/>
          <p:nvPr/>
        </p:nvSpPr>
        <p:spPr bwMode="auto">
          <a:xfrm>
            <a:off x="6711280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5991200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7071320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5631160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a</a:t>
            </a:r>
          </a:p>
        </p:txBody>
      </p:sp>
      <p:cxnSp>
        <p:nvCxnSpPr>
          <p:cNvPr id="102" name="Straight Arrow Connector 101"/>
          <p:cNvCxnSpPr>
            <a:endCxn id="52" idx="0"/>
          </p:cNvCxnSpPr>
          <p:nvPr/>
        </p:nvCxnSpPr>
        <p:spPr bwMode="auto">
          <a:xfrm flipH="1">
            <a:off x="2159732" y="3645024"/>
            <a:ext cx="3970920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105" name="Straight Arrow Connector 104"/>
          <p:cNvCxnSpPr/>
          <p:nvPr/>
        </p:nvCxnSpPr>
        <p:spPr bwMode="auto">
          <a:xfrm flipH="1">
            <a:off x="4932040" y="3645024"/>
            <a:ext cx="1990700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arrow"/>
          </a:ln>
          <a:effectLst/>
        </p:spPr>
      </p:cxnSp>
      <p:sp>
        <p:nvSpPr>
          <p:cNvPr id="108" name="Hexagon 4109"/>
          <p:cNvSpPr/>
          <p:nvPr/>
        </p:nvSpPr>
        <p:spPr bwMode="auto">
          <a:xfrm>
            <a:off x="813606" y="2708920"/>
            <a:ext cx="6926746" cy="2968938"/>
          </a:xfrm>
          <a:custGeom>
            <a:avLst/>
            <a:gdLst>
              <a:gd name="connsiteX0" fmla="*/ 0 w 1060704"/>
              <a:gd name="connsiteY0" fmla="*/ 457200 h 914400"/>
              <a:gd name="connsiteX1" fmla="*/ 228600 w 1060704"/>
              <a:gd name="connsiteY1" fmla="*/ 0 h 914400"/>
              <a:gd name="connsiteX2" fmla="*/ 832104 w 1060704"/>
              <a:gd name="connsiteY2" fmla="*/ 0 h 914400"/>
              <a:gd name="connsiteX3" fmla="*/ 1060704 w 1060704"/>
              <a:gd name="connsiteY3" fmla="*/ 457200 h 914400"/>
              <a:gd name="connsiteX4" fmla="*/ 832104 w 1060704"/>
              <a:gd name="connsiteY4" fmla="*/ 914400 h 914400"/>
              <a:gd name="connsiteX5" fmla="*/ 228600 w 1060704"/>
              <a:gd name="connsiteY5" fmla="*/ 914400 h 914400"/>
              <a:gd name="connsiteX6" fmla="*/ 0 w 1060704"/>
              <a:gd name="connsiteY6" fmla="*/ 457200 h 914400"/>
              <a:gd name="connsiteX0" fmla="*/ 153752 w 1214456"/>
              <a:gd name="connsiteY0" fmla="*/ 457200 h 1351346"/>
              <a:gd name="connsiteX1" fmla="*/ 382352 w 1214456"/>
              <a:gd name="connsiteY1" fmla="*/ 0 h 1351346"/>
              <a:gd name="connsiteX2" fmla="*/ 985856 w 1214456"/>
              <a:gd name="connsiteY2" fmla="*/ 0 h 1351346"/>
              <a:gd name="connsiteX3" fmla="*/ 1214456 w 1214456"/>
              <a:gd name="connsiteY3" fmla="*/ 457200 h 1351346"/>
              <a:gd name="connsiteX4" fmla="*/ 985856 w 1214456"/>
              <a:gd name="connsiteY4" fmla="*/ 914400 h 1351346"/>
              <a:gd name="connsiteX5" fmla="*/ 0 w 1214456"/>
              <a:gd name="connsiteY5" fmla="*/ 1351346 h 1351346"/>
              <a:gd name="connsiteX6" fmla="*/ 153752 w 1214456"/>
              <a:gd name="connsiteY6" fmla="*/ 457200 h 1351346"/>
              <a:gd name="connsiteX0" fmla="*/ 0 w 1798096"/>
              <a:gd name="connsiteY0" fmla="*/ 935109 h 1351346"/>
              <a:gd name="connsiteX1" fmla="*/ 965992 w 1798096"/>
              <a:gd name="connsiteY1" fmla="*/ 0 h 1351346"/>
              <a:gd name="connsiteX2" fmla="*/ 1569496 w 1798096"/>
              <a:gd name="connsiteY2" fmla="*/ 0 h 1351346"/>
              <a:gd name="connsiteX3" fmla="*/ 1798096 w 1798096"/>
              <a:gd name="connsiteY3" fmla="*/ 457200 h 1351346"/>
              <a:gd name="connsiteX4" fmla="*/ 1569496 w 1798096"/>
              <a:gd name="connsiteY4" fmla="*/ 914400 h 1351346"/>
              <a:gd name="connsiteX5" fmla="*/ 583640 w 1798096"/>
              <a:gd name="connsiteY5" fmla="*/ 1351346 h 1351346"/>
              <a:gd name="connsiteX6" fmla="*/ 0 w 1798096"/>
              <a:gd name="connsiteY6" fmla="*/ 935109 h 1351346"/>
              <a:gd name="connsiteX0" fmla="*/ 0 w 1798096"/>
              <a:gd name="connsiteY0" fmla="*/ 1153582 h 1569819"/>
              <a:gd name="connsiteX1" fmla="*/ 1266411 w 1798096"/>
              <a:gd name="connsiteY1" fmla="*/ 0 h 1569819"/>
              <a:gd name="connsiteX2" fmla="*/ 1569496 w 1798096"/>
              <a:gd name="connsiteY2" fmla="*/ 218473 h 1569819"/>
              <a:gd name="connsiteX3" fmla="*/ 1798096 w 1798096"/>
              <a:gd name="connsiteY3" fmla="*/ 675673 h 1569819"/>
              <a:gd name="connsiteX4" fmla="*/ 1569496 w 1798096"/>
              <a:gd name="connsiteY4" fmla="*/ 1132873 h 1569819"/>
              <a:gd name="connsiteX5" fmla="*/ 583640 w 1798096"/>
              <a:gd name="connsiteY5" fmla="*/ 1569819 h 1569819"/>
              <a:gd name="connsiteX6" fmla="*/ 0 w 1798096"/>
              <a:gd name="connsiteY6" fmla="*/ 1153582 h 1569819"/>
              <a:gd name="connsiteX0" fmla="*/ 0 w 3354812"/>
              <a:gd name="connsiteY0" fmla="*/ 1153582 h 1569819"/>
              <a:gd name="connsiteX1" fmla="*/ 1266411 w 3354812"/>
              <a:gd name="connsiteY1" fmla="*/ 0 h 1569819"/>
              <a:gd name="connsiteX2" fmla="*/ 1569496 w 3354812"/>
              <a:gd name="connsiteY2" fmla="*/ 218473 h 1569819"/>
              <a:gd name="connsiteX3" fmla="*/ 3354812 w 3354812"/>
              <a:gd name="connsiteY3" fmla="*/ 607400 h 1569819"/>
              <a:gd name="connsiteX4" fmla="*/ 1569496 w 3354812"/>
              <a:gd name="connsiteY4" fmla="*/ 1132873 h 1569819"/>
              <a:gd name="connsiteX5" fmla="*/ 583640 w 3354812"/>
              <a:gd name="connsiteY5" fmla="*/ 1569819 h 1569819"/>
              <a:gd name="connsiteX6" fmla="*/ 0 w 3354812"/>
              <a:gd name="connsiteY6" fmla="*/ 1153582 h 1569819"/>
              <a:gd name="connsiteX0" fmla="*/ 0 w 3354812"/>
              <a:gd name="connsiteY0" fmla="*/ 1153582 h 1569819"/>
              <a:gd name="connsiteX1" fmla="*/ 1266411 w 3354812"/>
              <a:gd name="connsiteY1" fmla="*/ 0 h 1569819"/>
              <a:gd name="connsiteX2" fmla="*/ 3098901 w 3354812"/>
              <a:gd name="connsiteY2" fmla="*/ 122891 h 1569819"/>
              <a:gd name="connsiteX3" fmla="*/ 3354812 w 3354812"/>
              <a:gd name="connsiteY3" fmla="*/ 607400 h 1569819"/>
              <a:gd name="connsiteX4" fmla="*/ 1569496 w 3354812"/>
              <a:gd name="connsiteY4" fmla="*/ 1132873 h 1569819"/>
              <a:gd name="connsiteX5" fmla="*/ 583640 w 3354812"/>
              <a:gd name="connsiteY5" fmla="*/ 1569819 h 1569819"/>
              <a:gd name="connsiteX6" fmla="*/ 0 w 3354812"/>
              <a:gd name="connsiteY6" fmla="*/ 1153582 h 1569819"/>
              <a:gd name="connsiteX0" fmla="*/ 0 w 3177292"/>
              <a:gd name="connsiteY0" fmla="*/ 1153582 h 1569819"/>
              <a:gd name="connsiteX1" fmla="*/ 1266411 w 3177292"/>
              <a:gd name="connsiteY1" fmla="*/ 0 h 1569819"/>
              <a:gd name="connsiteX2" fmla="*/ 3098901 w 3177292"/>
              <a:gd name="connsiteY2" fmla="*/ 122891 h 1569819"/>
              <a:gd name="connsiteX3" fmla="*/ 3177292 w 3177292"/>
              <a:gd name="connsiteY3" fmla="*/ 962418 h 1569819"/>
              <a:gd name="connsiteX4" fmla="*/ 1569496 w 3177292"/>
              <a:gd name="connsiteY4" fmla="*/ 1132873 h 1569819"/>
              <a:gd name="connsiteX5" fmla="*/ 583640 w 3177292"/>
              <a:gd name="connsiteY5" fmla="*/ 1569819 h 1569819"/>
              <a:gd name="connsiteX6" fmla="*/ 0 w 3177292"/>
              <a:gd name="connsiteY6" fmla="*/ 1153582 h 1569819"/>
              <a:gd name="connsiteX0" fmla="*/ 0 w 3013427"/>
              <a:gd name="connsiteY0" fmla="*/ 1180891 h 1569819"/>
              <a:gd name="connsiteX1" fmla="*/ 1102546 w 3013427"/>
              <a:gd name="connsiteY1" fmla="*/ 0 h 1569819"/>
              <a:gd name="connsiteX2" fmla="*/ 2935036 w 3013427"/>
              <a:gd name="connsiteY2" fmla="*/ 122891 h 1569819"/>
              <a:gd name="connsiteX3" fmla="*/ 3013427 w 3013427"/>
              <a:gd name="connsiteY3" fmla="*/ 962418 h 1569819"/>
              <a:gd name="connsiteX4" fmla="*/ 1405631 w 3013427"/>
              <a:gd name="connsiteY4" fmla="*/ 1132873 h 1569819"/>
              <a:gd name="connsiteX5" fmla="*/ 419775 w 3013427"/>
              <a:gd name="connsiteY5" fmla="*/ 1569819 h 1569819"/>
              <a:gd name="connsiteX6" fmla="*/ 0 w 3013427"/>
              <a:gd name="connsiteY6" fmla="*/ 1180891 h 1569819"/>
              <a:gd name="connsiteX0" fmla="*/ 0 w 3013427"/>
              <a:gd name="connsiteY0" fmla="*/ 1180891 h 1433273"/>
              <a:gd name="connsiteX1" fmla="*/ 1102546 w 3013427"/>
              <a:gd name="connsiteY1" fmla="*/ 0 h 1433273"/>
              <a:gd name="connsiteX2" fmla="*/ 2935036 w 3013427"/>
              <a:gd name="connsiteY2" fmla="*/ 122891 h 1433273"/>
              <a:gd name="connsiteX3" fmla="*/ 3013427 w 3013427"/>
              <a:gd name="connsiteY3" fmla="*/ 962418 h 1433273"/>
              <a:gd name="connsiteX4" fmla="*/ 1405631 w 3013427"/>
              <a:gd name="connsiteY4" fmla="*/ 1132873 h 1433273"/>
              <a:gd name="connsiteX5" fmla="*/ 173978 w 3013427"/>
              <a:gd name="connsiteY5" fmla="*/ 1433273 h 1433273"/>
              <a:gd name="connsiteX6" fmla="*/ 0 w 3013427"/>
              <a:gd name="connsiteY6" fmla="*/ 1180891 h 1433273"/>
              <a:gd name="connsiteX0" fmla="*/ 0 w 5941111"/>
              <a:gd name="connsiteY0" fmla="*/ 2477628 h 2477628"/>
              <a:gd name="connsiteX1" fmla="*/ 4030230 w 5941111"/>
              <a:gd name="connsiteY1" fmla="*/ 0 h 2477628"/>
              <a:gd name="connsiteX2" fmla="*/ 5862720 w 5941111"/>
              <a:gd name="connsiteY2" fmla="*/ 122891 h 2477628"/>
              <a:gd name="connsiteX3" fmla="*/ 5941111 w 5941111"/>
              <a:gd name="connsiteY3" fmla="*/ 962418 h 2477628"/>
              <a:gd name="connsiteX4" fmla="*/ 4333315 w 5941111"/>
              <a:gd name="connsiteY4" fmla="*/ 1132873 h 2477628"/>
              <a:gd name="connsiteX5" fmla="*/ 3101662 w 5941111"/>
              <a:gd name="connsiteY5" fmla="*/ 1433273 h 2477628"/>
              <a:gd name="connsiteX6" fmla="*/ 0 w 5941111"/>
              <a:gd name="connsiteY6" fmla="*/ 2477628 h 2477628"/>
              <a:gd name="connsiteX0" fmla="*/ 39917 w 2839449"/>
              <a:gd name="connsiteY0" fmla="*/ 1047206 h 1433273"/>
              <a:gd name="connsiteX1" fmla="*/ 928568 w 2839449"/>
              <a:gd name="connsiteY1" fmla="*/ 0 h 1433273"/>
              <a:gd name="connsiteX2" fmla="*/ 2761058 w 2839449"/>
              <a:gd name="connsiteY2" fmla="*/ 122891 h 1433273"/>
              <a:gd name="connsiteX3" fmla="*/ 2839449 w 2839449"/>
              <a:gd name="connsiteY3" fmla="*/ 962418 h 1433273"/>
              <a:gd name="connsiteX4" fmla="*/ 1231653 w 2839449"/>
              <a:gd name="connsiteY4" fmla="*/ 1132873 h 1433273"/>
              <a:gd name="connsiteX5" fmla="*/ 0 w 2839449"/>
              <a:gd name="connsiteY5" fmla="*/ 1433273 h 1433273"/>
              <a:gd name="connsiteX6" fmla="*/ 39917 w 2839449"/>
              <a:gd name="connsiteY6" fmla="*/ 1047206 h 1433273"/>
              <a:gd name="connsiteX0" fmla="*/ 3208233 w 6007765"/>
              <a:gd name="connsiteY0" fmla="*/ 1047206 h 1714010"/>
              <a:gd name="connsiteX1" fmla="*/ 4096884 w 6007765"/>
              <a:gd name="connsiteY1" fmla="*/ 0 h 1714010"/>
              <a:gd name="connsiteX2" fmla="*/ 5929374 w 6007765"/>
              <a:gd name="connsiteY2" fmla="*/ 122891 h 1714010"/>
              <a:gd name="connsiteX3" fmla="*/ 6007765 w 6007765"/>
              <a:gd name="connsiteY3" fmla="*/ 962418 h 1714010"/>
              <a:gd name="connsiteX4" fmla="*/ 4399969 w 6007765"/>
              <a:gd name="connsiteY4" fmla="*/ 1132873 h 1714010"/>
              <a:gd name="connsiteX5" fmla="*/ 0 w 6007765"/>
              <a:gd name="connsiteY5" fmla="*/ 1714010 h 1714010"/>
              <a:gd name="connsiteX6" fmla="*/ 3208233 w 6007765"/>
              <a:gd name="connsiteY6" fmla="*/ 1047206 h 1714010"/>
              <a:gd name="connsiteX0" fmla="*/ 3208233 w 6007765"/>
              <a:gd name="connsiteY0" fmla="*/ 1047206 h 2790558"/>
              <a:gd name="connsiteX1" fmla="*/ 4096884 w 6007765"/>
              <a:gd name="connsiteY1" fmla="*/ 0 h 2790558"/>
              <a:gd name="connsiteX2" fmla="*/ 5929374 w 6007765"/>
              <a:gd name="connsiteY2" fmla="*/ 122891 h 2790558"/>
              <a:gd name="connsiteX3" fmla="*/ 6007765 w 6007765"/>
              <a:gd name="connsiteY3" fmla="*/ 962418 h 2790558"/>
              <a:gd name="connsiteX4" fmla="*/ 135443 w 6007765"/>
              <a:gd name="connsiteY4" fmla="*/ 2790558 h 2790558"/>
              <a:gd name="connsiteX5" fmla="*/ 0 w 6007765"/>
              <a:gd name="connsiteY5" fmla="*/ 1714010 h 2790558"/>
              <a:gd name="connsiteX6" fmla="*/ 3208233 w 6007765"/>
              <a:gd name="connsiteY6" fmla="*/ 1047206 h 2790558"/>
              <a:gd name="connsiteX0" fmla="*/ 3208233 w 5929374"/>
              <a:gd name="connsiteY0" fmla="*/ 1047206 h 2790558"/>
              <a:gd name="connsiteX1" fmla="*/ 4096884 w 5929374"/>
              <a:gd name="connsiteY1" fmla="*/ 0 h 2790558"/>
              <a:gd name="connsiteX2" fmla="*/ 5929374 w 5929374"/>
              <a:gd name="connsiteY2" fmla="*/ 122891 h 2790558"/>
              <a:gd name="connsiteX3" fmla="*/ 5820607 w 5929374"/>
              <a:gd name="connsiteY3" fmla="*/ 2432944 h 2790558"/>
              <a:gd name="connsiteX4" fmla="*/ 135443 w 5929374"/>
              <a:gd name="connsiteY4" fmla="*/ 2790558 h 2790558"/>
              <a:gd name="connsiteX5" fmla="*/ 0 w 5929374"/>
              <a:gd name="connsiteY5" fmla="*/ 1714010 h 2790558"/>
              <a:gd name="connsiteX6" fmla="*/ 3208233 w 5929374"/>
              <a:gd name="connsiteY6" fmla="*/ 1047206 h 2790558"/>
              <a:gd name="connsiteX0" fmla="*/ 3208233 w 6072890"/>
              <a:gd name="connsiteY0" fmla="*/ 1047206 h 2790558"/>
              <a:gd name="connsiteX1" fmla="*/ 4096884 w 6072890"/>
              <a:gd name="connsiteY1" fmla="*/ 0 h 2790558"/>
              <a:gd name="connsiteX2" fmla="*/ 5929374 w 6072890"/>
              <a:gd name="connsiteY2" fmla="*/ 122891 h 2790558"/>
              <a:gd name="connsiteX3" fmla="*/ 5820607 w 6072890"/>
              <a:gd name="connsiteY3" fmla="*/ 2432944 h 2790558"/>
              <a:gd name="connsiteX4" fmla="*/ 135443 w 6072890"/>
              <a:gd name="connsiteY4" fmla="*/ 2790558 h 2790558"/>
              <a:gd name="connsiteX5" fmla="*/ 0 w 6072890"/>
              <a:gd name="connsiteY5" fmla="*/ 1714010 h 2790558"/>
              <a:gd name="connsiteX6" fmla="*/ 3208233 w 6072890"/>
              <a:gd name="connsiteY6" fmla="*/ 1047206 h 2790558"/>
              <a:gd name="connsiteX0" fmla="*/ 3208233 w 6072890"/>
              <a:gd name="connsiteY0" fmla="*/ 1061538 h 2804890"/>
              <a:gd name="connsiteX1" fmla="*/ 4096884 w 6072890"/>
              <a:gd name="connsiteY1" fmla="*/ 14332 h 2804890"/>
              <a:gd name="connsiteX2" fmla="*/ 5929374 w 6072890"/>
              <a:gd name="connsiteY2" fmla="*/ 137223 h 2804890"/>
              <a:gd name="connsiteX3" fmla="*/ 5820607 w 6072890"/>
              <a:gd name="connsiteY3" fmla="*/ 2447276 h 2804890"/>
              <a:gd name="connsiteX4" fmla="*/ 135443 w 6072890"/>
              <a:gd name="connsiteY4" fmla="*/ 2804890 h 2804890"/>
              <a:gd name="connsiteX5" fmla="*/ 0 w 6072890"/>
              <a:gd name="connsiteY5" fmla="*/ 1728342 h 2804890"/>
              <a:gd name="connsiteX6" fmla="*/ 3208233 w 6072890"/>
              <a:gd name="connsiteY6" fmla="*/ 1061538 h 2804890"/>
              <a:gd name="connsiteX0" fmla="*/ 3208233 w 6190887"/>
              <a:gd name="connsiteY0" fmla="*/ 1061538 h 2804890"/>
              <a:gd name="connsiteX1" fmla="*/ 4096884 w 6190887"/>
              <a:gd name="connsiteY1" fmla="*/ 14332 h 2804890"/>
              <a:gd name="connsiteX2" fmla="*/ 5929374 w 6190887"/>
              <a:gd name="connsiteY2" fmla="*/ 137223 h 2804890"/>
              <a:gd name="connsiteX3" fmla="*/ 5820607 w 6190887"/>
              <a:gd name="connsiteY3" fmla="*/ 2447276 h 2804890"/>
              <a:gd name="connsiteX4" fmla="*/ 135443 w 6190887"/>
              <a:gd name="connsiteY4" fmla="*/ 2804890 h 2804890"/>
              <a:gd name="connsiteX5" fmla="*/ 0 w 6190887"/>
              <a:gd name="connsiteY5" fmla="*/ 1728342 h 2804890"/>
              <a:gd name="connsiteX6" fmla="*/ 3208233 w 6190887"/>
              <a:gd name="connsiteY6" fmla="*/ 1061538 h 2804890"/>
              <a:gd name="connsiteX0" fmla="*/ 3208233 w 6190887"/>
              <a:gd name="connsiteY0" fmla="*/ 1129414 h 2872766"/>
              <a:gd name="connsiteX1" fmla="*/ 4096884 w 6190887"/>
              <a:gd name="connsiteY1" fmla="*/ 82208 h 2872766"/>
              <a:gd name="connsiteX2" fmla="*/ 5929374 w 6190887"/>
              <a:gd name="connsiteY2" fmla="*/ 205099 h 2872766"/>
              <a:gd name="connsiteX3" fmla="*/ 5820607 w 6190887"/>
              <a:gd name="connsiteY3" fmla="*/ 2515152 h 2872766"/>
              <a:gd name="connsiteX4" fmla="*/ 135443 w 6190887"/>
              <a:gd name="connsiteY4" fmla="*/ 2872766 h 2872766"/>
              <a:gd name="connsiteX5" fmla="*/ 0 w 6190887"/>
              <a:gd name="connsiteY5" fmla="*/ 1796218 h 2872766"/>
              <a:gd name="connsiteX6" fmla="*/ 3208233 w 6190887"/>
              <a:gd name="connsiteY6" fmla="*/ 1129414 h 2872766"/>
              <a:gd name="connsiteX0" fmla="*/ 3208233 w 6190887"/>
              <a:gd name="connsiteY0" fmla="*/ 1196314 h 2939666"/>
              <a:gd name="connsiteX1" fmla="*/ 4096884 w 6190887"/>
              <a:gd name="connsiteY1" fmla="*/ 149108 h 2939666"/>
              <a:gd name="connsiteX2" fmla="*/ 5929374 w 6190887"/>
              <a:gd name="connsiteY2" fmla="*/ 271999 h 2939666"/>
              <a:gd name="connsiteX3" fmla="*/ 5820607 w 6190887"/>
              <a:gd name="connsiteY3" fmla="*/ 2582052 h 2939666"/>
              <a:gd name="connsiteX4" fmla="*/ 135443 w 6190887"/>
              <a:gd name="connsiteY4" fmla="*/ 2939666 h 2939666"/>
              <a:gd name="connsiteX5" fmla="*/ 0 w 6190887"/>
              <a:gd name="connsiteY5" fmla="*/ 1863118 h 2939666"/>
              <a:gd name="connsiteX6" fmla="*/ 3208233 w 6190887"/>
              <a:gd name="connsiteY6" fmla="*/ 1196314 h 2939666"/>
              <a:gd name="connsiteX0" fmla="*/ 3208233 w 6190887"/>
              <a:gd name="connsiteY0" fmla="*/ 1196314 h 2939666"/>
              <a:gd name="connsiteX1" fmla="*/ 4096884 w 6190887"/>
              <a:gd name="connsiteY1" fmla="*/ 149108 h 2939666"/>
              <a:gd name="connsiteX2" fmla="*/ 5929374 w 6190887"/>
              <a:gd name="connsiteY2" fmla="*/ 271999 h 2939666"/>
              <a:gd name="connsiteX3" fmla="*/ 5820607 w 6190887"/>
              <a:gd name="connsiteY3" fmla="*/ 2582052 h 2939666"/>
              <a:gd name="connsiteX4" fmla="*/ 135443 w 6190887"/>
              <a:gd name="connsiteY4" fmla="*/ 2939666 h 2939666"/>
              <a:gd name="connsiteX5" fmla="*/ 0 w 6190887"/>
              <a:gd name="connsiteY5" fmla="*/ 1863118 h 2939666"/>
              <a:gd name="connsiteX6" fmla="*/ 3208233 w 6190887"/>
              <a:gd name="connsiteY6" fmla="*/ 1196314 h 2939666"/>
              <a:gd name="connsiteX0" fmla="*/ 3208233 w 6190887"/>
              <a:gd name="connsiteY0" fmla="*/ 1196314 h 2939666"/>
              <a:gd name="connsiteX1" fmla="*/ 4096884 w 6190887"/>
              <a:gd name="connsiteY1" fmla="*/ 149108 h 2939666"/>
              <a:gd name="connsiteX2" fmla="*/ 5929374 w 6190887"/>
              <a:gd name="connsiteY2" fmla="*/ 271999 h 2939666"/>
              <a:gd name="connsiteX3" fmla="*/ 5820607 w 6190887"/>
              <a:gd name="connsiteY3" fmla="*/ 2582052 h 2939666"/>
              <a:gd name="connsiteX4" fmla="*/ 135443 w 6190887"/>
              <a:gd name="connsiteY4" fmla="*/ 2939666 h 2939666"/>
              <a:gd name="connsiteX5" fmla="*/ 0 w 6190887"/>
              <a:gd name="connsiteY5" fmla="*/ 1863118 h 2939666"/>
              <a:gd name="connsiteX6" fmla="*/ 3208233 w 6190887"/>
              <a:gd name="connsiteY6" fmla="*/ 1196314 h 2939666"/>
              <a:gd name="connsiteX0" fmla="*/ 3208233 w 6190887"/>
              <a:gd name="connsiteY0" fmla="*/ 1196314 h 2939666"/>
              <a:gd name="connsiteX1" fmla="*/ 4096884 w 6190887"/>
              <a:gd name="connsiteY1" fmla="*/ 149108 h 2939666"/>
              <a:gd name="connsiteX2" fmla="*/ 5929374 w 6190887"/>
              <a:gd name="connsiteY2" fmla="*/ 271999 h 2939666"/>
              <a:gd name="connsiteX3" fmla="*/ 5820607 w 6190887"/>
              <a:gd name="connsiteY3" fmla="*/ 2582052 h 2939666"/>
              <a:gd name="connsiteX4" fmla="*/ 135443 w 6190887"/>
              <a:gd name="connsiteY4" fmla="*/ 2939666 h 2939666"/>
              <a:gd name="connsiteX5" fmla="*/ 0 w 6190887"/>
              <a:gd name="connsiteY5" fmla="*/ 1863118 h 2939666"/>
              <a:gd name="connsiteX6" fmla="*/ 3208233 w 6190887"/>
              <a:gd name="connsiteY6" fmla="*/ 1196314 h 2939666"/>
              <a:gd name="connsiteX0" fmla="*/ 3208233 w 6190887"/>
              <a:gd name="connsiteY0" fmla="*/ 1196314 h 2939666"/>
              <a:gd name="connsiteX1" fmla="*/ 4096884 w 6190887"/>
              <a:gd name="connsiteY1" fmla="*/ 149108 h 2939666"/>
              <a:gd name="connsiteX2" fmla="*/ 5929374 w 6190887"/>
              <a:gd name="connsiteY2" fmla="*/ 271999 h 2939666"/>
              <a:gd name="connsiteX3" fmla="*/ 5820607 w 6190887"/>
              <a:gd name="connsiteY3" fmla="*/ 2582052 h 2939666"/>
              <a:gd name="connsiteX4" fmla="*/ 135443 w 6190887"/>
              <a:gd name="connsiteY4" fmla="*/ 2939666 h 2939666"/>
              <a:gd name="connsiteX5" fmla="*/ 0 w 6190887"/>
              <a:gd name="connsiteY5" fmla="*/ 1863118 h 2939666"/>
              <a:gd name="connsiteX6" fmla="*/ 3208233 w 6190887"/>
              <a:gd name="connsiteY6" fmla="*/ 1196314 h 2939666"/>
              <a:gd name="connsiteX0" fmla="*/ 3232501 w 6215155"/>
              <a:gd name="connsiteY0" fmla="*/ 1196314 h 2939666"/>
              <a:gd name="connsiteX1" fmla="*/ 4121152 w 6215155"/>
              <a:gd name="connsiteY1" fmla="*/ 149108 h 2939666"/>
              <a:gd name="connsiteX2" fmla="*/ 5953642 w 6215155"/>
              <a:gd name="connsiteY2" fmla="*/ 271999 h 2939666"/>
              <a:gd name="connsiteX3" fmla="*/ 5844875 w 6215155"/>
              <a:gd name="connsiteY3" fmla="*/ 2582052 h 2939666"/>
              <a:gd name="connsiteX4" fmla="*/ 159711 w 6215155"/>
              <a:gd name="connsiteY4" fmla="*/ 2939666 h 2939666"/>
              <a:gd name="connsiteX5" fmla="*/ 24268 w 6215155"/>
              <a:gd name="connsiteY5" fmla="*/ 1863118 h 2939666"/>
              <a:gd name="connsiteX6" fmla="*/ 3232501 w 6215155"/>
              <a:gd name="connsiteY6" fmla="*/ 1196314 h 2939666"/>
              <a:gd name="connsiteX0" fmla="*/ 3252209 w 6234863"/>
              <a:gd name="connsiteY0" fmla="*/ 1196314 h 2939666"/>
              <a:gd name="connsiteX1" fmla="*/ 4140860 w 6234863"/>
              <a:gd name="connsiteY1" fmla="*/ 149108 h 2939666"/>
              <a:gd name="connsiteX2" fmla="*/ 5973350 w 6234863"/>
              <a:gd name="connsiteY2" fmla="*/ 271999 h 2939666"/>
              <a:gd name="connsiteX3" fmla="*/ 5864583 w 6234863"/>
              <a:gd name="connsiteY3" fmla="*/ 2582052 h 2939666"/>
              <a:gd name="connsiteX4" fmla="*/ 179419 w 6234863"/>
              <a:gd name="connsiteY4" fmla="*/ 2939666 h 2939666"/>
              <a:gd name="connsiteX5" fmla="*/ 43976 w 6234863"/>
              <a:gd name="connsiteY5" fmla="*/ 1863118 h 2939666"/>
              <a:gd name="connsiteX6" fmla="*/ 3252209 w 6234863"/>
              <a:gd name="connsiteY6" fmla="*/ 1196314 h 2939666"/>
              <a:gd name="connsiteX0" fmla="*/ 3252209 w 6234863"/>
              <a:gd name="connsiteY0" fmla="*/ 1196314 h 2964348"/>
              <a:gd name="connsiteX1" fmla="*/ 4140860 w 6234863"/>
              <a:gd name="connsiteY1" fmla="*/ 149108 h 2964348"/>
              <a:gd name="connsiteX2" fmla="*/ 5973350 w 6234863"/>
              <a:gd name="connsiteY2" fmla="*/ 271999 h 2964348"/>
              <a:gd name="connsiteX3" fmla="*/ 5864583 w 6234863"/>
              <a:gd name="connsiteY3" fmla="*/ 2582052 h 2964348"/>
              <a:gd name="connsiteX4" fmla="*/ 179419 w 6234863"/>
              <a:gd name="connsiteY4" fmla="*/ 2939666 h 2964348"/>
              <a:gd name="connsiteX5" fmla="*/ 43976 w 6234863"/>
              <a:gd name="connsiteY5" fmla="*/ 1863118 h 2964348"/>
              <a:gd name="connsiteX6" fmla="*/ 3252209 w 6234863"/>
              <a:gd name="connsiteY6" fmla="*/ 1196314 h 2964348"/>
              <a:gd name="connsiteX0" fmla="*/ 3252209 w 6234863"/>
              <a:gd name="connsiteY0" fmla="*/ 1196314 h 2973439"/>
              <a:gd name="connsiteX1" fmla="*/ 4140860 w 6234863"/>
              <a:gd name="connsiteY1" fmla="*/ 149108 h 2973439"/>
              <a:gd name="connsiteX2" fmla="*/ 5973350 w 6234863"/>
              <a:gd name="connsiteY2" fmla="*/ 271999 h 2973439"/>
              <a:gd name="connsiteX3" fmla="*/ 5864583 w 6234863"/>
              <a:gd name="connsiteY3" fmla="*/ 2582052 h 2973439"/>
              <a:gd name="connsiteX4" fmla="*/ 179419 w 6234863"/>
              <a:gd name="connsiteY4" fmla="*/ 2939666 h 2973439"/>
              <a:gd name="connsiteX5" fmla="*/ 43976 w 6234863"/>
              <a:gd name="connsiteY5" fmla="*/ 1863118 h 2973439"/>
              <a:gd name="connsiteX6" fmla="*/ 3252209 w 6234863"/>
              <a:gd name="connsiteY6" fmla="*/ 1196314 h 2973439"/>
              <a:gd name="connsiteX0" fmla="*/ 3252209 w 6175086"/>
              <a:gd name="connsiteY0" fmla="*/ 1196314 h 2973439"/>
              <a:gd name="connsiteX1" fmla="*/ 4140860 w 6175086"/>
              <a:gd name="connsiteY1" fmla="*/ 149108 h 2973439"/>
              <a:gd name="connsiteX2" fmla="*/ 5973350 w 6175086"/>
              <a:gd name="connsiteY2" fmla="*/ 271999 h 2973439"/>
              <a:gd name="connsiteX3" fmla="*/ 5864583 w 6175086"/>
              <a:gd name="connsiteY3" fmla="*/ 2582052 h 2973439"/>
              <a:gd name="connsiteX4" fmla="*/ 179419 w 6175086"/>
              <a:gd name="connsiteY4" fmla="*/ 2939666 h 2973439"/>
              <a:gd name="connsiteX5" fmla="*/ 43976 w 6175086"/>
              <a:gd name="connsiteY5" fmla="*/ 1863118 h 2973439"/>
              <a:gd name="connsiteX6" fmla="*/ 3252209 w 6175086"/>
              <a:gd name="connsiteY6" fmla="*/ 1196314 h 2973439"/>
              <a:gd name="connsiteX0" fmla="*/ 3252209 w 6081514"/>
              <a:gd name="connsiteY0" fmla="*/ 1196314 h 2968938"/>
              <a:gd name="connsiteX1" fmla="*/ 4140860 w 6081514"/>
              <a:gd name="connsiteY1" fmla="*/ 149108 h 2968938"/>
              <a:gd name="connsiteX2" fmla="*/ 5973350 w 6081514"/>
              <a:gd name="connsiteY2" fmla="*/ 271999 h 2968938"/>
              <a:gd name="connsiteX3" fmla="*/ 5476899 w 6081514"/>
              <a:gd name="connsiteY3" fmla="*/ 2528578 h 2968938"/>
              <a:gd name="connsiteX4" fmla="*/ 179419 w 6081514"/>
              <a:gd name="connsiteY4" fmla="*/ 2939666 h 2968938"/>
              <a:gd name="connsiteX5" fmla="*/ 43976 w 6081514"/>
              <a:gd name="connsiteY5" fmla="*/ 1863118 h 2968938"/>
              <a:gd name="connsiteX6" fmla="*/ 3252209 w 6081514"/>
              <a:gd name="connsiteY6" fmla="*/ 1196314 h 2968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1514" h="2968938">
                <a:moveTo>
                  <a:pt x="3252209" y="1196314"/>
                </a:moveTo>
                <a:cubicBezTo>
                  <a:pt x="3708848" y="954193"/>
                  <a:pt x="3724327" y="484809"/>
                  <a:pt x="4140860" y="149108"/>
                </a:cubicBezTo>
                <a:cubicBezTo>
                  <a:pt x="4805164" y="-10454"/>
                  <a:pt x="5509573" y="-129912"/>
                  <a:pt x="5973350" y="271999"/>
                </a:cubicBezTo>
                <a:cubicBezTo>
                  <a:pt x="6298042" y="1095490"/>
                  <a:pt x="5820629" y="2146245"/>
                  <a:pt x="5476899" y="2528578"/>
                </a:cubicBezTo>
                <a:cubicBezTo>
                  <a:pt x="4517633" y="2781468"/>
                  <a:pt x="1071842" y="3061092"/>
                  <a:pt x="179419" y="2939666"/>
                </a:cubicBezTo>
                <a:cubicBezTo>
                  <a:pt x="587" y="2620923"/>
                  <a:pt x="-44560" y="2235336"/>
                  <a:pt x="43976" y="1863118"/>
                </a:cubicBezTo>
                <a:cubicBezTo>
                  <a:pt x="391493" y="1667586"/>
                  <a:pt x="2222903" y="1512161"/>
                  <a:pt x="3252209" y="1196314"/>
                </a:cubicBezTo>
                <a:close/>
              </a:path>
            </a:pathLst>
          </a:custGeom>
          <a:noFill/>
          <a:ln w="38100" cap="flat" cmpd="sng" algn="ctr">
            <a:solidFill>
              <a:srgbClr val="AA9800"/>
            </a:solidFill>
            <a:prstDash val="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9512" y="2348880"/>
            <a:ext cx="23844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18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hr-HR" sz="1800" dirty="0" smtClean="0">
                <a:solidFill>
                  <a:srgbClr val="363738"/>
                </a:solidFill>
                <a:latin typeface="Consolas"/>
              </a:rPr>
              <a:t>a</a:t>
            </a:r>
            <a:r>
              <a:rPr lang="hr-HR" sz="1800" dirty="0" smtClean="0">
                <a:latin typeface="Consolas"/>
              </a:rPr>
              <a:t> b c d e </a:t>
            </a:r>
            <a:r>
              <a:rPr lang="hr-HR" b="1" dirty="0" smtClean="0">
                <a:latin typeface="Consolas"/>
              </a:rPr>
              <a:t>f</a:t>
            </a:r>
            <a:r>
              <a:rPr lang="hr-HR" sz="1800" dirty="0" smtClean="0">
                <a:latin typeface="Consolas"/>
              </a:rPr>
              <a:t> m n</a:t>
            </a:r>
            <a:r>
              <a:rPr lang="hr-HR" sz="1800" b="1" dirty="0" smtClean="0">
                <a:solidFill>
                  <a:srgbClr val="5E1445"/>
                </a:solidFill>
                <a:latin typeface="Consolas-Bold"/>
              </a:rPr>
              <a:t>)</a:t>
            </a:r>
            <a:endParaRPr lang="en-US" sz="1800" dirty="0">
              <a:latin typeface="Neo Sans Std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6300192" y="2132856"/>
            <a:ext cx="504056" cy="504056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a-DK" dirty="0" smtClean="0">
                <a:latin typeface="Lucida Grande"/>
                <a:ea typeface="Lucida Grande"/>
                <a:cs typeface="Lucida Grande"/>
              </a:rPr>
              <a:t>y</a:t>
            </a:r>
            <a:endParaRPr kumimoji="0" lang="en-US" sz="24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Lucida Grande"/>
              <a:ea typeface="Lucida Grande"/>
              <a:cs typeface="Lucida Grande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801817" y="2348880"/>
            <a:ext cx="23844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18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hr-HR" sz="1800" dirty="0" smtClean="0">
                <a:solidFill>
                  <a:srgbClr val="363738"/>
                </a:solidFill>
                <a:latin typeface="Consolas"/>
              </a:rPr>
              <a:t>a b c d e </a:t>
            </a:r>
            <a:r>
              <a:rPr lang="hr-HR" b="1" dirty="0" smtClean="0">
                <a:solidFill>
                  <a:srgbClr val="363738"/>
                </a:solidFill>
                <a:latin typeface="Consolas"/>
              </a:rPr>
              <a:t>g</a:t>
            </a:r>
            <a:r>
              <a:rPr lang="hr-HR" sz="1800" dirty="0" smtClean="0">
                <a:solidFill>
                  <a:srgbClr val="363738"/>
                </a:solidFill>
                <a:latin typeface="Consolas"/>
              </a:rPr>
              <a:t> m n</a:t>
            </a:r>
            <a:r>
              <a:rPr lang="hr-HR" sz="1800" b="1" dirty="0" smtClean="0">
                <a:solidFill>
                  <a:srgbClr val="5E1445"/>
                </a:solidFill>
                <a:latin typeface="Consolas-Bold"/>
              </a:rPr>
              <a:t>)</a:t>
            </a:r>
            <a:endParaRPr lang="en-US" sz="1800" dirty="0">
              <a:latin typeface="Neo Sans Std"/>
            </a:endParaRPr>
          </a:p>
        </p:txBody>
      </p:sp>
      <p:cxnSp>
        <p:nvCxnSpPr>
          <p:cNvPr id="3" name="Straight Arrow Connector 2"/>
          <p:cNvCxnSpPr>
            <a:endCxn id="52" idx="0"/>
          </p:cNvCxnSpPr>
          <p:nvPr/>
        </p:nvCxnSpPr>
        <p:spPr bwMode="auto">
          <a:xfrm flipH="1">
            <a:off x="2159732" y="3645024"/>
            <a:ext cx="730560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40" name="Straight Arrow Connector 39"/>
          <p:cNvCxnSpPr>
            <a:endCxn id="58" idx="0"/>
          </p:cNvCxnSpPr>
          <p:nvPr/>
        </p:nvCxnSpPr>
        <p:spPr bwMode="auto">
          <a:xfrm>
            <a:off x="3563888" y="3645024"/>
            <a:ext cx="1404156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arrow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2267744" y="3140968"/>
            <a:ext cx="1944216" cy="6480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1187624" y="4581128"/>
            <a:ext cx="1944216" cy="6480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3995936" y="4581128"/>
            <a:ext cx="1944216" cy="6480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5580112" y="3140968"/>
            <a:ext cx="1944216" cy="6480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2339752" y="3573016"/>
            <a:ext cx="18211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>
            <a:off x="5631160" y="3573016"/>
            <a:ext cx="18211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1238672" y="5013176"/>
            <a:ext cx="18211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>
            <a:off x="4046984" y="5013176"/>
            <a:ext cx="18211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5355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78467"/>
    </mc:Choice>
    <mc:Fallback xmlns="">
      <p:transition xmlns:p14="http://schemas.microsoft.com/office/powerpoint/2010/main" advTm="17846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WITH Software Transactional </a:t>
            </a:r>
            <a:r>
              <a:rPr lang="en-US" dirty="0" err="1" smtClean="0"/>
              <a:t>MEmory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3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273"/>
    </mc:Choice>
    <mc:Fallback xmlns="">
      <p:transition xmlns:p14="http://schemas.microsoft.com/office/powerpoint/2010/main" advTm="2027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auto">
          <a:xfrm>
            <a:off x="2483768" y="3492296"/>
            <a:ext cx="3960440" cy="13681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dirty="0" err="1" smtClean="0"/>
              <a:t>Concurrency</a:t>
            </a:r>
            <a:r>
              <a:rPr lang="da-DK" dirty="0" smtClean="0"/>
              <a:t> Strategies</a:t>
            </a:r>
          </a:p>
        </p:txBody>
      </p:sp>
      <p:sp>
        <p:nvSpPr>
          <p:cNvPr id="2" name="Cloud 1"/>
          <p:cNvSpPr/>
          <p:nvPr/>
        </p:nvSpPr>
        <p:spPr bwMode="auto">
          <a:xfrm>
            <a:off x="2843808" y="2793920"/>
            <a:ext cx="3312368" cy="482352"/>
          </a:xfrm>
          <a:prstGeom prst="cloud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Neo Sans Std"/>
            </a:endParaRPr>
          </a:p>
        </p:txBody>
      </p:sp>
      <p:sp>
        <p:nvSpPr>
          <p:cNvPr id="3" name="Can 2"/>
          <p:cNvSpPr/>
          <p:nvPr/>
        </p:nvSpPr>
        <p:spPr bwMode="auto">
          <a:xfrm>
            <a:off x="3995936" y="5076472"/>
            <a:ext cx="936104" cy="1008112"/>
          </a:xfrm>
          <a:prstGeom prst="can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DB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843808" y="3708320"/>
            <a:ext cx="914400" cy="9144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Neo Sans Std"/>
              </a:rPr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995936" y="3708320"/>
            <a:ext cx="914400" cy="9144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B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220072" y="3708320"/>
            <a:ext cx="914400" cy="9144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3564304"/>
            <a:ext cx="11521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Threads Locks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5576" y="4788440"/>
            <a:ext cx="165618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Offline lock patterns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27784" y="5796552"/>
            <a:ext cx="165618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“Let the DB handle it”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32240" y="4932456"/>
            <a:ext cx="12961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Message passing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64288" y="4212376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Actor model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08304" y="3420288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Scheduler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24128" y="5652536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…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203848" y="1916832"/>
            <a:ext cx="936104" cy="504056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Neo Sans Std"/>
              </a:rPr>
              <a:t>Client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32240" y="2780928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Neo Sans Std"/>
                <a:cs typeface="Neo Sans Std"/>
              </a:rPr>
              <a:t>Inter process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99592" y="2780928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Neo Sans Std"/>
                <a:cs typeface="Neo Sans Std"/>
              </a:rPr>
              <a:t>In process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916832"/>
            <a:ext cx="936104" cy="504056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Neo Sans Std"/>
              </a:rPr>
              <a:t>Client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79765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2747"/>
    </mc:Choice>
    <mc:Fallback xmlns="">
      <p:transition xmlns:p14="http://schemas.microsoft.com/office/powerpoint/2010/main" advTm="9274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34"/>
          <p:cNvSpPr/>
          <p:nvPr/>
        </p:nvSpPr>
        <p:spPr>
          <a:xfrm>
            <a:off x="2076338" y="3743765"/>
            <a:ext cx="3924461" cy="1039642"/>
          </a:xfrm>
          <a:custGeom>
            <a:avLst/>
            <a:gdLst>
              <a:gd name="connsiteX0" fmla="*/ 0 w 4723627"/>
              <a:gd name="connsiteY0" fmla="*/ 1055900 h 1055900"/>
              <a:gd name="connsiteX1" fmla="*/ 4723627 w 4723627"/>
              <a:gd name="connsiteY1" fmla="*/ 0 h 1055900"/>
              <a:gd name="connsiteX0" fmla="*/ 0 w 4809251"/>
              <a:gd name="connsiteY0" fmla="*/ 573015 h 573015"/>
              <a:gd name="connsiteX1" fmla="*/ 4809251 w 4809251"/>
              <a:gd name="connsiteY1" fmla="*/ 0 h 573015"/>
              <a:gd name="connsiteX0" fmla="*/ 0 w 4794980"/>
              <a:gd name="connsiteY0" fmla="*/ 927130 h 927130"/>
              <a:gd name="connsiteX1" fmla="*/ 4794980 w 4794980"/>
              <a:gd name="connsiteY1" fmla="*/ 0 h 927130"/>
              <a:gd name="connsiteX0" fmla="*/ 0 w 4964796"/>
              <a:gd name="connsiteY0" fmla="*/ 927130 h 927130"/>
              <a:gd name="connsiteX1" fmla="*/ 4794980 w 4964796"/>
              <a:gd name="connsiteY1" fmla="*/ 0 h 927130"/>
              <a:gd name="connsiteX0" fmla="*/ 0 w 4473856"/>
              <a:gd name="connsiteY0" fmla="*/ 943226 h 943226"/>
              <a:gd name="connsiteX1" fmla="*/ 4281232 w 4473856"/>
              <a:gd name="connsiteY1" fmla="*/ 0 h 943226"/>
              <a:gd name="connsiteX0" fmla="*/ 0 w 4420774"/>
              <a:gd name="connsiteY0" fmla="*/ 943226 h 943226"/>
              <a:gd name="connsiteX1" fmla="*/ 4281232 w 4420774"/>
              <a:gd name="connsiteY1" fmla="*/ 0 h 943226"/>
              <a:gd name="connsiteX0" fmla="*/ 0 w 4379131"/>
              <a:gd name="connsiteY0" fmla="*/ 1007611 h 1007611"/>
              <a:gd name="connsiteX1" fmla="*/ 4238419 w 4379131"/>
              <a:gd name="connsiteY1" fmla="*/ 0 h 1007611"/>
              <a:gd name="connsiteX0" fmla="*/ 0 w 4363233"/>
              <a:gd name="connsiteY0" fmla="*/ 1007611 h 1007611"/>
              <a:gd name="connsiteX1" fmla="*/ 4238419 w 4363233"/>
              <a:gd name="connsiteY1" fmla="*/ 0 h 1007611"/>
              <a:gd name="connsiteX0" fmla="*/ 0 w 3986928"/>
              <a:gd name="connsiteY0" fmla="*/ 476438 h 476438"/>
              <a:gd name="connsiteX1" fmla="*/ 3853108 w 3986928"/>
              <a:gd name="connsiteY1" fmla="*/ 0 h 476438"/>
              <a:gd name="connsiteX0" fmla="*/ 0 w 3853108"/>
              <a:gd name="connsiteY0" fmla="*/ 476438 h 476438"/>
              <a:gd name="connsiteX1" fmla="*/ 3853108 w 3853108"/>
              <a:gd name="connsiteY1" fmla="*/ 0 h 476438"/>
              <a:gd name="connsiteX0" fmla="*/ 0 w 3853108"/>
              <a:gd name="connsiteY0" fmla="*/ 580365 h 580365"/>
              <a:gd name="connsiteX1" fmla="*/ 2171120 w 3853108"/>
              <a:gd name="connsiteY1" fmla="*/ 154939 h 580365"/>
              <a:gd name="connsiteX2" fmla="*/ 3853108 w 3853108"/>
              <a:gd name="connsiteY2" fmla="*/ 103927 h 580365"/>
              <a:gd name="connsiteX0" fmla="*/ 0 w 3853108"/>
              <a:gd name="connsiteY0" fmla="*/ 607660 h 607660"/>
              <a:gd name="connsiteX1" fmla="*/ 915292 w 3853108"/>
              <a:gd name="connsiteY1" fmla="*/ 150041 h 607660"/>
              <a:gd name="connsiteX2" fmla="*/ 3853108 w 3853108"/>
              <a:gd name="connsiteY2" fmla="*/ 131222 h 607660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79477 h 579477"/>
              <a:gd name="connsiteX1" fmla="*/ 901022 w 3853108"/>
              <a:gd name="connsiteY1" fmla="*/ 73570 h 579477"/>
              <a:gd name="connsiteX2" fmla="*/ 3853108 w 3853108"/>
              <a:gd name="connsiteY2" fmla="*/ 103039 h 579477"/>
              <a:gd name="connsiteX0" fmla="*/ 0 w 3853108"/>
              <a:gd name="connsiteY0" fmla="*/ 541824 h 541824"/>
              <a:gd name="connsiteX1" fmla="*/ 901022 w 3853108"/>
              <a:gd name="connsiteY1" fmla="*/ 35917 h 541824"/>
              <a:gd name="connsiteX2" fmla="*/ 2142579 w 3853108"/>
              <a:gd name="connsiteY2" fmla="*/ 43965 h 541824"/>
              <a:gd name="connsiteX3" fmla="*/ 3853108 w 3853108"/>
              <a:gd name="connsiteY3" fmla="*/ 65386 h 541824"/>
              <a:gd name="connsiteX0" fmla="*/ 0 w 3853108"/>
              <a:gd name="connsiteY0" fmla="*/ 528236 h 528236"/>
              <a:gd name="connsiteX1" fmla="*/ 901022 w 3853108"/>
              <a:gd name="connsiteY1" fmla="*/ 22329 h 528236"/>
              <a:gd name="connsiteX2" fmla="*/ 1828622 w 3853108"/>
              <a:gd name="connsiteY2" fmla="*/ 118906 h 528236"/>
              <a:gd name="connsiteX3" fmla="*/ 3853108 w 3853108"/>
              <a:gd name="connsiteY3" fmla="*/ 51798 h 52823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3853108 w 3853108"/>
              <a:gd name="connsiteY3" fmla="*/ 47958 h 52439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2727681 w 3853108"/>
              <a:gd name="connsiteY3" fmla="*/ 107018 h 524396"/>
              <a:gd name="connsiteX4" fmla="*/ 3853108 w 3853108"/>
              <a:gd name="connsiteY4" fmla="*/ 47958 h 524396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924461"/>
              <a:gd name="connsiteY0" fmla="*/ 586388 h 586388"/>
              <a:gd name="connsiteX1" fmla="*/ 901022 w 3924461"/>
              <a:gd name="connsiteY1" fmla="*/ 80481 h 586388"/>
              <a:gd name="connsiteX2" fmla="*/ 1828622 w 3924461"/>
              <a:gd name="connsiteY2" fmla="*/ 225346 h 586388"/>
              <a:gd name="connsiteX3" fmla="*/ 2656328 w 3924461"/>
              <a:gd name="connsiteY3" fmla="*/ 0 h 586388"/>
              <a:gd name="connsiteX4" fmla="*/ 3924461 w 3924461"/>
              <a:gd name="connsiteY4" fmla="*/ 166287 h 58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4461" h="586388">
                <a:moveTo>
                  <a:pt x="0" y="586388"/>
                </a:moveTo>
                <a:cubicBezTo>
                  <a:pt x="305097" y="433848"/>
                  <a:pt x="410405" y="192781"/>
                  <a:pt x="901022" y="80481"/>
                </a:cubicBezTo>
                <a:cubicBezTo>
                  <a:pt x="1258119" y="-2496"/>
                  <a:pt x="1336608" y="220435"/>
                  <a:pt x="1828622" y="225346"/>
                </a:cubicBezTo>
                <a:cubicBezTo>
                  <a:pt x="2104524" y="150231"/>
                  <a:pt x="2351885" y="34874"/>
                  <a:pt x="2656328" y="0"/>
                </a:cubicBezTo>
                <a:cubicBezTo>
                  <a:pt x="3055255" y="4458"/>
                  <a:pt x="3525534" y="129637"/>
                  <a:pt x="3924461" y="166287"/>
                </a:cubicBezTo>
              </a:path>
            </a:pathLst>
          </a:custGeom>
          <a:noFill/>
          <a:ln w="76200" cmpd="sng">
            <a:solidFill>
              <a:schemeClr val="accent4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Clojure Concurrency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1259632" y="4983559"/>
            <a:ext cx="54726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1403648" y="2391271"/>
            <a:ext cx="0" cy="27363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6876256" y="4767535"/>
            <a:ext cx="792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time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1916832"/>
            <a:ext cx="892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state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2" name="Multiply 11"/>
          <p:cNvSpPr/>
          <p:nvPr/>
        </p:nvSpPr>
        <p:spPr bwMode="auto">
          <a:xfrm>
            <a:off x="1907704" y="4437112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3" name="Multiply 12"/>
          <p:cNvSpPr/>
          <p:nvPr/>
        </p:nvSpPr>
        <p:spPr bwMode="auto">
          <a:xfrm>
            <a:off x="2699792" y="3645024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4" name="Multiply 13"/>
          <p:cNvSpPr/>
          <p:nvPr/>
        </p:nvSpPr>
        <p:spPr bwMode="auto">
          <a:xfrm>
            <a:off x="3563888" y="3861048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5" name="Multiply 14"/>
          <p:cNvSpPr/>
          <p:nvPr/>
        </p:nvSpPr>
        <p:spPr bwMode="auto">
          <a:xfrm>
            <a:off x="4427984" y="3501008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6" name="Multiply 15"/>
          <p:cNvSpPr/>
          <p:nvPr/>
        </p:nvSpPr>
        <p:spPr bwMode="auto">
          <a:xfrm>
            <a:off x="5652120" y="3789040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76256" y="3861048"/>
            <a:ext cx="1243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identity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47664" y="5373216"/>
            <a:ext cx="49680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600" b="1" dirty="0">
                <a:latin typeface="Neo Sans Std"/>
                <a:cs typeface="Neo Sans Std"/>
              </a:rPr>
              <a:t>Indirect</a:t>
            </a:r>
            <a:r>
              <a:rPr lang="en-US" sz="1600" dirty="0">
                <a:latin typeface="Neo Sans Std"/>
                <a:cs typeface="Neo Sans Std"/>
              </a:rPr>
              <a:t> references to immutable data structures</a:t>
            </a:r>
          </a:p>
          <a:p>
            <a:pPr marL="342900" indent="-342900">
              <a:buFont typeface="Arial"/>
              <a:buChar char="•"/>
            </a:pPr>
            <a:r>
              <a:rPr lang="en-US" sz="1600" dirty="0">
                <a:latin typeface="Neo Sans Std"/>
                <a:cs typeface="Neo Sans Std"/>
              </a:rPr>
              <a:t>Concurrency semantics for references</a:t>
            </a:r>
          </a:p>
          <a:p>
            <a:pPr marL="800100" lvl="1" indent="-342900">
              <a:buFont typeface="Arial"/>
              <a:buChar char="•"/>
            </a:pPr>
            <a:r>
              <a:rPr lang="en-US" sz="1600" dirty="0">
                <a:latin typeface="Neo Sans Std"/>
                <a:cs typeface="Neo Sans Std"/>
              </a:rPr>
              <a:t>Automatic/enforced </a:t>
            </a:r>
          </a:p>
          <a:p>
            <a:pPr marL="800100" lvl="1" indent="-342900">
              <a:buFont typeface="Arial"/>
              <a:buChar char="•"/>
            </a:pPr>
            <a:r>
              <a:rPr lang="en-US" sz="1600" dirty="0">
                <a:latin typeface="Neo Sans Std"/>
                <a:cs typeface="Neo Sans Std"/>
              </a:rPr>
              <a:t>No </a:t>
            </a:r>
            <a:r>
              <a:rPr lang="en-US" sz="1600" dirty="0" smtClean="0">
                <a:latin typeface="Neo Sans Std"/>
                <a:cs typeface="Neo Sans Std"/>
              </a:rPr>
              <a:t>locks</a:t>
            </a:r>
            <a:endParaRPr lang="en-US" sz="1600" dirty="0">
              <a:latin typeface="Neo Sans Std"/>
              <a:cs typeface="Neo Sans Std"/>
            </a:endParaRPr>
          </a:p>
        </p:txBody>
      </p:sp>
      <p:sp>
        <p:nvSpPr>
          <p:cNvPr id="18" name="Freeform 17"/>
          <p:cNvSpPr/>
          <p:nvPr/>
        </p:nvSpPr>
        <p:spPr>
          <a:xfrm flipV="1">
            <a:off x="2184198" y="2646777"/>
            <a:ext cx="4334803" cy="527879"/>
          </a:xfrm>
          <a:custGeom>
            <a:avLst/>
            <a:gdLst>
              <a:gd name="connsiteX0" fmla="*/ 0 w 4723627"/>
              <a:gd name="connsiteY0" fmla="*/ 1055900 h 1055900"/>
              <a:gd name="connsiteX1" fmla="*/ 4723627 w 4723627"/>
              <a:gd name="connsiteY1" fmla="*/ 0 h 1055900"/>
              <a:gd name="connsiteX0" fmla="*/ 0 w 4809251"/>
              <a:gd name="connsiteY0" fmla="*/ 573015 h 573015"/>
              <a:gd name="connsiteX1" fmla="*/ 4809251 w 4809251"/>
              <a:gd name="connsiteY1" fmla="*/ 0 h 573015"/>
              <a:gd name="connsiteX0" fmla="*/ 0 w 4794980"/>
              <a:gd name="connsiteY0" fmla="*/ 927130 h 927130"/>
              <a:gd name="connsiteX1" fmla="*/ 4794980 w 4794980"/>
              <a:gd name="connsiteY1" fmla="*/ 0 h 927130"/>
              <a:gd name="connsiteX0" fmla="*/ 0 w 4964796"/>
              <a:gd name="connsiteY0" fmla="*/ 927130 h 927130"/>
              <a:gd name="connsiteX1" fmla="*/ 4794980 w 4964796"/>
              <a:gd name="connsiteY1" fmla="*/ 0 h 927130"/>
              <a:gd name="connsiteX0" fmla="*/ 0 w 4473856"/>
              <a:gd name="connsiteY0" fmla="*/ 943226 h 943226"/>
              <a:gd name="connsiteX1" fmla="*/ 4281232 w 4473856"/>
              <a:gd name="connsiteY1" fmla="*/ 0 h 943226"/>
              <a:gd name="connsiteX0" fmla="*/ 0 w 4420774"/>
              <a:gd name="connsiteY0" fmla="*/ 943226 h 943226"/>
              <a:gd name="connsiteX1" fmla="*/ 4281232 w 4420774"/>
              <a:gd name="connsiteY1" fmla="*/ 0 h 943226"/>
              <a:gd name="connsiteX0" fmla="*/ 0 w 4379131"/>
              <a:gd name="connsiteY0" fmla="*/ 1007611 h 1007611"/>
              <a:gd name="connsiteX1" fmla="*/ 4238419 w 4379131"/>
              <a:gd name="connsiteY1" fmla="*/ 0 h 1007611"/>
              <a:gd name="connsiteX0" fmla="*/ 0 w 4363233"/>
              <a:gd name="connsiteY0" fmla="*/ 1007611 h 1007611"/>
              <a:gd name="connsiteX1" fmla="*/ 4238419 w 4363233"/>
              <a:gd name="connsiteY1" fmla="*/ 0 h 1007611"/>
              <a:gd name="connsiteX0" fmla="*/ 0 w 3986928"/>
              <a:gd name="connsiteY0" fmla="*/ 476438 h 476438"/>
              <a:gd name="connsiteX1" fmla="*/ 3853108 w 3986928"/>
              <a:gd name="connsiteY1" fmla="*/ 0 h 476438"/>
              <a:gd name="connsiteX0" fmla="*/ 0 w 3853108"/>
              <a:gd name="connsiteY0" fmla="*/ 476438 h 476438"/>
              <a:gd name="connsiteX1" fmla="*/ 3853108 w 3853108"/>
              <a:gd name="connsiteY1" fmla="*/ 0 h 476438"/>
              <a:gd name="connsiteX0" fmla="*/ 0 w 3853108"/>
              <a:gd name="connsiteY0" fmla="*/ 580365 h 580365"/>
              <a:gd name="connsiteX1" fmla="*/ 2171120 w 3853108"/>
              <a:gd name="connsiteY1" fmla="*/ 154939 h 580365"/>
              <a:gd name="connsiteX2" fmla="*/ 3853108 w 3853108"/>
              <a:gd name="connsiteY2" fmla="*/ 103927 h 580365"/>
              <a:gd name="connsiteX0" fmla="*/ 0 w 3853108"/>
              <a:gd name="connsiteY0" fmla="*/ 607660 h 607660"/>
              <a:gd name="connsiteX1" fmla="*/ 915292 w 3853108"/>
              <a:gd name="connsiteY1" fmla="*/ 150041 h 607660"/>
              <a:gd name="connsiteX2" fmla="*/ 3853108 w 3853108"/>
              <a:gd name="connsiteY2" fmla="*/ 131222 h 607660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79477 h 579477"/>
              <a:gd name="connsiteX1" fmla="*/ 901022 w 3853108"/>
              <a:gd name="connsiteY1" fmla="*/ 73570 h 579477"/>
              <a:gd name="connsiteX2" fmla="*/ 3853108 w 3853108"/>
              <a:gd name="connsiteY2" fmla="*/ 103039 h 579477"/>
              <a:gd name="connsiteX0" fmla="*/ 0 w 3853108"/>
              <a:gd name="connsiteY0" fmla="*/ 541824 h 541824"/>
              <a:gd name="connsiteX1" fmla="*/ 901022 w 3853108"/>
              <a:gd name="connsiteY1" fmla="*/ 35917 h 541824"/>
              <a:gd name="connsiteX2" fmla="*/ 2142579 w 3853108"/>
              <a:gd name="connsiteY2" fmla="*/ 43965 h 541824"/>
              <a:gd name="connsiteX3" fmla="*/ 3853108 w 3853108"/>
              <a:gd name="connsiteY3" fmla="*/ 65386 h 541824"/>
              <a:gd name="connsiteX0" fmla="*/ 0 w 3853108"/>
              <a:gd name="connsiteY0" fmla="*/ 528236 h 528236"/>
              <a:gd name="connsiteX1" fmla="*/ 901022 w 3853108"/>
              <a:gd name="connsiteY1" fmla="*/ 22329 h 528236"/>
              <a:gd name="connsiteX2" fmla="*/ 1828622 w 3853108"/>
              <a:gd name="connsiteY2" fmla="*/ 118906 h 528236"/>
              <a:gd name="connsiteX3" fmla="*/ 3853108 w 3853108"/>
              <a:gd name="connsiteY3" fmla="*/ 51798 h 52823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3853108 w 3853108"/>
              <a:gd name="connsiteY3" fmla="*/ 47958 h 52439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2727681 w 3853108"/>
              <a:gd name="connsiteY3" fmla="*/ 107018 h 524396"/>
              <a:gd name="connsiteX4" fmla="*/ 3853108 w 3853108"/>
              <a:gd name="connsiteY4" fmla="*/ 47958 h 524396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924461"/>
              <a:gd name="connsiteY0" fmla="*/ 586388 h 586388"/>
              <a:gd name="connsiteX1" fmla="*/ 901022 w 3924461"/>
              <a:gd name="connsiteY1" fmla="*/ 80481 h 586388"/>
              <a:gd name="connsiteX2" fmla="*/ 1828622 w 3924461"/>
              <a:gd name="connsiteY2" fmla="*/ 225346 h 586388"/>
              <a:gd name="connsiteX3" fmla="*/ 2656328 w 3924461"/>
              <a:gd name="connsiteY3" fmla="*/ 0 h 586388"/>
              <a:gd name="connsiteX4" fmla="*/ 3924461 w 3924461"/>
              <a:gd name="connsiteY4" fmla="*/ 166287 h 586388"/>
              <a:gd name="connsiteX0" fmla="*/ 0 w 3993449"/>
              <a:gd name="connsiteY0" fmla="*/ 56899 h 285573"/>
              <a:gd name="connsiteX1" fmla="*/ 970010 w 3993449"/>
              <a:gd name="connsiteY1" fmla="*/ 140708 h 285573"/>
              <a:gd name="connsiteX2" fmla="*/ 1897610 w 3993449"/>
              <a:gd name="connsiteY2" fmla="*/ 285573 h 285573"/>
              <a:gd name="connsiteX3" fmla="*/ 2725316 w 3993449"/>
              <a:gd name="connsiteY3" fmla="*/ 60227 h 285573"/>
              <a:gd name="connsiteX4" fmla="*/ 3993449 w 3993449"/>
              <a:gd name="connsiteY4" fmla="*/ 226514 h 285573"/>
              <a:gd name="connsiteX0" fmla="*/ 0 w 3993449"/>
              <a:gd name="connsiteY0" fmla="*/ 48192 h 276866"/>
              <a:gd name="connsiteX1" fmla="*/ 956213 w 3993449"/>
              <a:gd name="connsiteY1" fmla="*/ 188705 h 276866"/>
              <a:gd name="connsiteX2" fmla="*/ 1897610 w 3993449"/>
              <a:gd name="connsiteY2" fmla="*/ 276866 h 276866"/>
              <a:gd name="connsiteX3" fmla="*/ 2725316 w 3993449"/>
              <a:gd name="connsiteY3" fmla="*/ 51520 h 276866"/>
              <a:gd name="connsiteX4" fmla="*/ 3993449 w 3993449"/>
              <a:gd name="connsiteY4" fmla="*/ 217807 h 276866"/>
              <a:gd name="connsiteX0" fmla="*/ 0 w 3993449"/>
              <a:gd name="connsiteY0" fmla="*/ 48192 h 276866"/>
              <a:gd name="connsiteX1" fmla="*/ 956213 w 3993449"/>
              <a:gd name="connsiteY1" fmla="*/ 188705 h 276866"/>
              <a:gd name="connsiteX2" fmla="*/ 2076980 w 3993449"/>
              <a:gd name="connsiteY2" fmla="*/ 276866 h 276866"/>
              <a:gd name="connsiteX3" fmla="*/ 2725316 w 3993449"/>
              <a:gd name="connsiteY3" fmla="*/ 51520 h 276866"/>
              <a:gd name="connsiteX4" fmla="*/ 3993449 w 3993449"/>
              <a:gd name="connsiteY4" fmla="*/ 217807 h 276866"/>
              <a:gd name="connsiteX0" fmla="*/ 0 w 3993449"/>
              <a:gd name="connsiteY0" fmla="*/ 48192 h 276866"/>
              <a:gd name="connsiteX1" fmla="*/ 956213 w 3993449"/>
              <a:gd name="connsiteY1" fmla="*/ 188705 h 276866"/>
              <a:gd name="connsiteX2" fmla="*/ 2076980 w 3993449"/>
              <a:gd name="connsiteY2" fmla="*/ 276866 h 276866"/>
              <a:gd name="connsiteX3" fmla="*/ 2835697 w 3993449"/>
              <a:gd name="connsiteY3" fmla="*/ 96882 h 276866"/>
              <a:gd name="connsiteX4" fmla="*/ 3993449 w 3993449"/>
              <a:gd name="connsiteY4" fmla="*/ 217807 h 276866"/>
              <a:gd name="connsiteX0" fmla="*/ 0 w 3579519"/>
              <a:gd name="connsiteY0" fmla="*/ 48192 h 276866"/>
              <a:gd name="connsiteX1" fmla="*/ 956213 w 3579519"/>
              <a:gd name="connsiteY1" fmla="*/ 188705 h 276866"/>
              <a:gd name="connsiteX2" fmla="*/ 2076980 w 3579519"/>
              <a:gd name="connsiteY2" fmla="*/ 276866 h 276866"/>
              <a:gd name="connsiteX3" fmla="*/ 2835697 w 3579519"/>
              <a:gd name="connsiteY3" fmla="*/ 96882 h 276866"/>
              <a:gd name="connsiteX4" fmla="*/ 3579519 w 3579519"/>
              <a:gd name="connsiteY4" fmla="*/ 47696 h 276866"/>
              <a:gd name="connsiteX0" fmla="*/ 0 w 3579519"/>
              <a:gd name="connsiteY0" fmla="*/ 48192 h 276866"/>
              <a:gd name="connsiteX1" fmla="*/ 956213 w 3579519"/>
              <a:gd name="connsiteY1" fmla="*/ 188705 h 276866"/>
              <a:gd name="connsiteX2" fmla="*/ 2076980 w 3579519"/>
              <a:gd name="connsiteY2" fmla="*/ 276866 h 276866"/>
              <a:gd name="connsiteX3" fmla="*/ 3579519 w 3579519"/>
              <a:gd name="connsiteY3" fmla="*/ 47696 h 276866"/>
              <a:gd name="connsiteX0" fmla="*/ 0 w 3579519"/>
              <a:gd name="connsiteY0" fmla="*/ 214996 h 358226"/>
              <a:gd name="connsiteX1" fmla="*/ 956213 w 3579519"/>
              <a:gd name="connsiteY1" fmla="*/ 355509 h 358226"/>
              <a:gd name="connsiteX2" fmla="*/ 2076980 w 3579519"/>
              <a:gd name="connsiteY2" fmla="*/ 1383 h 358226"/>
              <a:gd name="connsiteX3" fmla="*/ 3579519 w 3579519"/>
              <a:gd name="connsiteY3" fmla="*/ 214500 h 358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9519" h="358226">
                <a:moveTo>
                  <a:pt x="0" y="214996"/>
                </a:moveTo>
                <a:cubicBezTo>
                  <a:pt x="305097" y="62456"/>
                  <a:pt x="610050" y="391111"/>
                  <a:pt x="956213" y="355509"/>
                </a:cubicBezTo>
                <a:cubicBezTo>
                  <a:pt x="1302376" y="319907"/>
                  <a:pt x="1584966" y="-3528"/>
                  <a:pt x="2076980" y="1383"/>
                </a:cubicBezTo>
                <a:cubicBezTo>
                  <a:pt x="2514198" y="-22118"/>
                  <a:pt x="3266490" y="262244"/>
                  <a:pt x="3579519" y="214500"/>
                </a:cubicBezTo>
              </a:path>
            </a:pathLst>
          </a:custGeom>
          <a:noFill/>
          <a:ln w="76200" cmpd="sng">
            <a:solidFill>
              <a:schemeClr val="accent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9" name="Multiply 18"/>
          <p:cNvSpPr/>
          <p:nvPr/>
        </p:nvSpPr>
        <p:spPr bwMode="auto">
          <a:xfrm>
            <a:off x="1907704" y="2636912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0" name="Multiply 19"/>
          <p:cNvSpPr/>
          <p:nvPr/>
        </p:nvSpPr>
        <p:spPr bwMode="auto">
          <a:xfrm>
            <a:off x="3059832" y="2348880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2" name="Multiply 21"/>
          <p:cNvSpPr/>
          <p:nvPr/>
        </p:nvSpPr>
        <p:spPr bwMode="auto">
          <a:xfrm>
            <a:off x="4427984" y="2924944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3" name="Multiply 22"/>
          <p:cNvSpPr/>
          <p:nvPr/>
        </p:nvSpPr>
        <p:spPr bwMode="auto">
          <a:xfrm>
            <a:off x="6228184" y="2636912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48264" y="2708920"/>
            <a:ext cx="1243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identity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 flipH="1">
            <a:off x="4355976" y="2636912"/>
            <a:ext cx="720080" cy="172819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114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5984"/>
    </mc:Choice>
    <mc:Fallback xmlns="">
      <p:transition xmlns:p14="http://schemas.microsoft.com/office/powerpoint/2010/main" advTm="8598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34"/>
          <p:cNvSpPr/>
          <p:nvPr/>
        </p:nvSpPr>
        <p:spPr>
          <a:xfrm>
            <a:off x="2076338" y="3743765"/>
            <a:ext cx="4356261" cy="1039642"/>
          </a:xfrm>
          <a:custGeom>
            <a:avLst/>
            <a:gdLst>
              <a:gd name="connsiteX0" fmla="*/ 0 w 4723627"/>
              <a:gd name="connsiteY0" fmla="*/ 1055900 h 1055900"/>
              <a:gd name="connsiteX1" fmla="*/ 4723627 w 4723627"/>
              <a:gd name="connsiteY1" fmla="*/ 0 h 1055900"/>
              <a:gd name="connsiteX0" fmla="*/ 0 w 4809251"/>
              <a:gd name="connsiteY0" fmla="*/ 573015 h 573015"/>
              <a:gd name="connsiteX1" fmla="*/ 4809251 w 4809251"/>
              <a:gd name="connsiteY1" fmla="*/ 0 h 573015"/>
              <a:gd name="connsiteX0" fmla="*/ 0 w 4794980"/>
              <a:gd name="connsiteY0" fmla="*/ 927130 h 927130"/>
              <a:gd name="connsiteX1" fmla="*/ 4794980 w 4794980"/>
              <a:gd name="connsiteY1" fmla="*/ 0 h 927130"/>
              <a:gd name="connsiteX0" fmla="*/ 0 w 4964796"/>
              <a:gd name="connsiteY0" fmla="*/ 927130 h 927130"/>
              <a:gd name="connsiteX1" fmla="*/ 4794980 w 4964796"/>
              <a:gd name="connsiteY1" fmla="*/ 0 h 927130"/>
              <a:gd name="connsiteX0" fmla="*/ 0 w 4473856"/>
              <a:gd name="connsiteY0" fmla="*/ 943226 h 943226"/>
              <a:gd name="connsiteX1" fmla="*/ 4281232 w 4473856"/>
              <a:gd name="connsiteY1" fmla="*/ 0 h 943226"/>
              <a:gd name="connsiteX0" fmla="*/ 0 w 4420774"/>
              <a:gd name="connsiteY0" fmla="*/ 943226 h 943226"/>
              <a:gd name="connsiteX1" fmla="*/ 4281232 w 4420774"/>
              <a:gd name="connsiteY1" fmla="*/ 0 h 943226"/>
              <a:gd name="connsiteX0" fmla="*/ 0 w 4379131"/>
              <a:gd name="connsiteY0" fmla="*/ 1007611 h 1007611"/>
              <a:gd name="connsiteX1" fmla="*/ 4238419 w 4379131"/>
              <a:gd name="connsiteY1" fmla="*/ 0 h 1007611"/>
              <a:gd name="connsiteX0" fmla="*/ 0 w 4363233"/>
              <a:gd name="connsiteY0" fmla="*/ 1007611 h 1007611"/>
              <a:gd name="connsiteX1" fmla="*/ 4238419 w 4363233"/>
              <a:gd name="connsiteY1" fmla="*/ 0 h 1007611"/>
              <a:gd name="connsiteX0" fmla="*/ 0 w 3986928"/>
              <a:gd name="connsiteY0" fmla="*/ 476438 h 476438"/>
              <a:gd name="connsiteX1" fmla="*/ 3853108 w 3986928"/>
              <a:gd name="connsiteY1" fmla="*/ 0 h 476438"/>
              <a:gd name="connsiteX0" fmla="*/ 0 w 3853108"/>
              <a:gd name="connsiteY0" fmla="*/ 476438 h 476438"/>
              <a:gd name="connsiteX1" fmla="*/ 3853108 w 3853108"/>
              <a:gd name="connsiteY1" fmla="*/ 0 h 476438"/>
              <a:gd name="connsiteX0" fmla="*/ 0 w 3853108"/>
              <a:gd name="connsiteY0" fmla="*/ 580365 h 580365"/>
              <a:gd name="connsiteX1" fmla="*/ 2171120 w 3853108"/>
              <a:gd name="connsiteY1" fmla="*/ 154939 h 580365"/>
              <a:gd name="connsiteX2" fmla="*/ 3853108 w 3853108"/>
              <a:gd name="connsiteY2" fmla="*/ 103927 h 580365"/>
              <a:gd name="connsiteX0" fmla="*/ 0 w 3853108"/>
              <a:gd name="connsiteY0" fmla="*/ 607660 h 607660"/>
              <a:gd name="connsiteX1" fmla="*/ 915292 w 3853108"/>
              <a:gd name="connsiteY1" fmla="*/ 150041 h 607660"/>
              <a:gd name="connsiteX2" fmla="*/ 3853108 w 3853108"/>
              <a:gd name="connsiteY2" fmla="*/ 131222 h 607660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79477 h 579477"/>
              <a:gd name="connsiteX1" fmla="*/ 901022 w 3853108"/>
              <a:gd name="connsiteY1" fmla="*/ 73570 h 579477"/>
              <a:gd name="connsiteX2" fmla="*/ 3853108 w 3853108"/>
              <a:gd name="connsiteY2" fmla="*/ 103039 h 579477"/>
              <a:gd name="connsiteX0" fmla="*/ 0 w 3853108"/>
              <a:gd name="connsiteY0" fmla="*/ 541824 h 541824"/>
              <a:gd name="connsiteX1" fmla="*/ 901022 w 3853108"/>
              <a:gd name="connsiteY1" fmla="*/ 35917 h 541824"/>
              <a:gd name="connsiteX2" fmla="*/ 2142579 w 3853108"/>
              <a:gd name="connsiteY2" fmla="*/ 43965 h 541824"/>
              <a:gd name="connsiteX3" fmla="*/ 3853108 w 3853108"/>
              <a:gd name="connsiteY3" fmla="*/ 65386 h 541824"/>
              <a:gd name="connsiteX0" fmla="*/ 0 w 3853108"/>
              <a:gd name="connsiteY0" fmla="*/ 528236 h 528236"/>
              <a:gd name="connsiteX1" fmla="*/ 901022 w 3853108"/>
              <a:gd name="connsiteY1" fmla="*/ 22329 h 528236"/>
              <a:gd name="connsiteX2" fmla="*/ 1828622 w 3853108"/>
              <a:gd name="connsiteY2" fmla="*/ 118906 h 528236"/>
              <a:gd name="connsiteX3" fmla="*/ 3853108 w 3853108"/>
              <a:gd name="connsiteY3" fmla="*/ 51798 h 52823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3853108 w 3853108"/>
              <a:gd name="connsiteY3" fmla="*/ 47958 h 52439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2727681 w 3853108"/>
              <a:gd name="connsiteY3" fmla="*/ 107018 h 524396"/>
              <a:gd name="connsiteX4" fmla="*/ 3853108 w 3853108"/>
              <a:gd name="connsiteY4" fmla="*/ 47958 h 524396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924461"/>
              <a:gd name="connsiteY0" fmla="*/ 586388 h 586388"/>
              <a:gd name="connsiteX1" fmla="*/ 901022 w 3924461"/>
              <a:gd name="connsiteY1" fmla="*/ 80481 h 586388"/>
              <a:gd name="connsiteX2" fmla="*/ 1828622 w 3924461"/>
              <a:gd name="connsiteY2" fmla="*/ 225346 h 586388"/>
              <a:gd name="connsiteX3" fmla="*/ 2656328 w 3924461"/>
              <a:gd name="connsiteY3" fmla="*/ 0 h 586388"/>
              <a:gd name="connsiteX4" fmla="*/ 3924461 w 3924461"/>
              <a:gd name="connsiteY4" fmla="*/ 166287 h 586388"/>
              <a:gd name="connsiteX0" fmla="*/ 0 w 4356261"/>
              <a:gd name="connsiteY0" fmla="*/ 586388 h 586388"/>
              <a:gd name="connsiteX1" fmla="*/ 901022 w 4356261"/>
              <a:gd name="connsiteY1" fmla="*/ 80481 h 586388"/>
              <a:gd name="connsiteX2" fmla="*/ 1828622 w 4356261"/>
              <a:gd name="connsiteY2" fmla="*/ 225346 h 586388"/>
              <a:gd name="connsiteX3" fmla="*/ 2656328 w 4356261"/>
              <a:gd name="connsiteY3" fmla="*/ 0 h 586388"/>
              <a:gd name="connsiteX4" fmla="*/ 4356261 w 4356261"/>
              <a:gd name="connsiteY4" fmla="*/ 209266 h 58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6261" h="586388">
                <a:moveTo>
                  <a:pt x="0" y="586388"/>
                </a:moveTo>
                <a:cubicBezTo>
                  <a:pt x="305097" y="433848"/>
                  <a:pt x="410405" y="192781"/>
                  <a:pt x="901022" y="80481"/>
                </a:cubicBezTo>
                <a:cubicBezTo>
                  <a:pt x="1258119" y="-2496"/>
                  <a:pt x="1336608" y="220435"/>
                  <a:pt x="1828622" y="225346"/>
                </a:cubicBezTo>
                <a:cubicBezTo>
                  <a:pt x="2104524" y="150231"/>
                  <a:pt x="2351885" y="34874"/>
                  <a:pt x="2656328" y="0"/>
                </a:cubicBezTo>
                <a:cubicBezTo>
                  <a:pt x="3055255" y="4458"/>
                  <a:pt x="3957334" y="172616"/>
                  <a:pt x="4356261" y="209266"/>
                </a:cubicBezTo>
              </a:path>
            </a:pathLst>
          </a:custGeom>
          <a:noFill/>
          <a:ln w="76200" cmpd="sng">
            <a:solidFill>
              <a:schemeClr val="accent4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Clojure Concurrency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1259632" y="4983559"/>
            <a:ext cx="54726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1403648" y="2391271"/>
            <a:ext cx="0" cy="27363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6876256" y="4767535"/>
            <a:ext cx="792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time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1916832"/>
            <a:ext cx="892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state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76256" y="3645024"/>
            <a:ext cx="15958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Buyer</a:t>
            </a:r>
          </a:p>
          <a:p>
            <a:r>
              <a:rPr lang="en-US" dirty="0" smtClean="0">
                <a:latin typeface="Neo Sans Std"/>
                <a:cs typeface="Neo Sans Std"/>
              </a:rPr>
              <a:t>ownership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8" name="Freeform 17"/>
          <p:cNvSpPr/>
          <p:nvPr/>
        </p:nvSpPr>
        <p:spPr>
          <a:xfrm flipV="1">
            <a:off x="2184198" y="2646777"/>
            <a:ext cx="4334803" cy="527879"/>
          </a:xfrm>
          <a:custGeom>
            <a:avLst/>
            <a:gdLst>
              <a:gd name="connsiteX0" fmla="*/ 0 w 4723627"/>
              <a:gd name="connsiteY0" fmla="*/ 1055900 h 1055900"/>
              <a:gd name="connsiteX1" fmla="*/ 4723627 w 4723627"/>
              <a:gd name="connsiteY1" fmla="*/ 0 h 1055900"/>
              <a:gd name="connsiteX0" fmla="*/ 0 w 4809251"/>
              <a:gd name="connsiteY0" fmla="*/ 573015 h 573015"/>
              <a:gd name="connsiteX1" fmla="*/ 4809251 w 4809251"/>
              <a:gd name="connsiteY1" fmla="*/ 0 h 573015"/>
              <a:gd name="connsiteX0" fmla="*/ 0 w 4794980"/>
              <a:gd name="connsiteY0" fmla="*/ 927130 h 927130"/>
              <a:gd name="connsiteX1" fmla="*/ 4794980 w 4794980"/>
              <a:gd name="connsiteY1" fmla="*/ 0 h 927130"/>
              <a:gd name="connsiteX0" fmla="*/ 0 w 4964796"/>
              <a:gd name="connsiteY0" fmla="*/ 927130 h 927130"/>
              <a:gd name="connsiteX1" fmla="*/ 4794980 w 4964796"/>
              <a:gd name="connsiteY1" fmla="*/ 0 h 927130"/>
              <a:gd name="connsiteX0" fmla="*/ 0 w 4473856"/>
              <a:gd name="connsiteY0" fmla="*/ 943226 h 943226"/>
              <a:gd name="connsiteX1" fmla="*/ 4281232 w 4473856"/>
              <a:gd name="connsiteY1" fmla="*/ 0 h 943226"/>
              <a:gd name="connsiteX0" fmla="*/ 0 w 4420774"/>
              <a:gd name="connsiteY0" fmla="*/ 943226 h 943226"/>
              <a:gd name="connsiteX1" fmla="*/ 4281232 w 4420774"/>
              <a:gd name="connsiteY1" fmla="*/ 0 h 943226"/>
              <a:gd name="connsiteX0" fmla="*/ 0 w 4379131"/>
              <a:gd name="connsiteY0" fmla="*/ 1007611 h 1007611"/>
              <a:gd name="connsiteX1" fmla="*/ 4238419 w 4379131"/>
              <a:gd name="connsiteY1" fmla="*/ 0 h 1007611"/>
              <a:gd name="connsiteX0" fmla="*/ 0 w 4363233"/>
              <a:gd name="connsiteY0" fmla="*/ 1007611 h 1007611"/>
              <a:gd name="connsiteX1" fmla="*/ 4238419 w 4363233"/>
              <a:gd name="connsiteY1" fmla="*/ 0 h 1007611"/>
              <a:gd name="connsiteX0" fmla="*/ 0 w 3986928"/>
              <a:gd name="connsiteY0" fmla="*/ 476438 h 476438"/>
              <a:gd name="connsiteX1" fmla="*/ 3853108 w 3986928"/>
              <a:gd name="connsiteY1" fmla="*/ 0 h 476438"/>
              <a:gd name="connsiteX0" fmla="*/ 0 w 3853108"/>
              <a:gd name="connsiteY0" fmla="*/ 476438 h 476438"/>
              <a:gd name="connsiteX1" fmla="*/ 3853108 w 3853108"/>
              <a:gd name="connsiteY1" fmla="*/ 0 h 476438"/>
              <a:gd name="connsiteX0" fmla="*/ 0 w 3853108"/>
              <a:gd name="connsiteY0" fmla="*/ 580365 h 580365"/>
              <a:gd name="connsiteX1" fmla="*/ 2171120 w 3853108"/>
              <a:gd name="connsiteY1" fmla="*/ 154939 h 580365"/>
              <a:gd name="connsiteX2" fmla="*/ 3853108 w 3853108"/>
              <a:gd name="connsiteY2" fmla="*/ 103927 h 580365"/>
              <a:gd name="connsiteX0" fmla="*/ 0 w 3853108"/>
              <a:gd name="connsiteY0" fmla="*/ 607660 h 607660"/>
              <a:gd name="connsiteX1" fmla="*/ 915292 w 3853108"/>
              <a:gd name="connsiteY1" fmla="*/ 150041 h 607660"/>
              <a:gd name="connsiteX2" fmla="*/ 3853108 w 3853108"/>
              <a:gd name="connsiteY2" fmla="*/ 131222 h 607660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79477 h 579477"/>
              <a:gd name="connsiteX1" fmla="*/ 901022 w 3853108"/>
              <a:gd name="connsiteY1" fmla="*/ 73570 h 579477"/>
              <a:gd name="connsiteX2" fmla="*/ 3853108 w 3853108"/>
              <a:gd name="connsiteY2" fmla="*/ 103039 h 579477"/>
              <a:gd name="connsiteX0" fmla="*/ 0 w 3853108"/>
              <a:gd name="connsiteY0" fmla="*/ 541824 h 541824"/>
              <a:gd name="connsiteX1" fmla="*/ 901022 w 3853108"/>
              <a:gd name="connsiteY1" fmla="*/ 35917 h 541824"/>
              <a:gd name="connsiteX2" fmla="*/ 2142579 w 3853108"/>
              <a:gd name="connsiteY2" fmla="*/ 43965 h 541824"/>
              <a:gd name="connsiteX3" fmla="*/ 3853108 w 3853108"/>
              <a:gd name="connsiteY3" fmla="*/ 65386 h 541824"/>
              <a:gd name="connsiteX0" fmla="*/ 0 w 3853108"/>
              <a:gd name="connsiteY0" fmla="*/ 528236 h 528236"/>
              <a:gd name="connsiteX1" fmla="*/ 901022 w 3853108"/>
              <a:gd name="connsiteY1" fmla="*/ 22329 h 528236"/>
              <a:gd name="connsiteX2" fmla="*/ 1828622 w 3853108"/>
              <a:gd name="connsiteY2" fmla="*/ 118906 h 528236"/>
              <a:gd name="connsiteX3" fmla="*/ 3853108 w 3853108"/>
              <a:gd name="connsiteY3" fmla="*/ 51798 h 52823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3853108 w 3853108"/>
              <a:gd name="connsiteY3" fmla="*/ 47958 h 52439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2727681 w 3853108"/>
              <a:gd name="connsiteY3" fmla="*/ 107018 h 524396"/>
              <a:gd name="connsiteX4" fmla="*/ 3853108 w 3853108"/>
              <a:gd name="connsiteY4" fmla="*/ 47958 h 524396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924461"/>
              <a:gd name="connsiteY0" fmla="*/ 586388 h 586388"/>
              <a:gd name="connsiteX1" fmla="*/ 901022 w 3924461"/>
              <a:gd name="connsiteY1" fmla="*/ 80481 h 586388"/>
              <a:gd name="connsiteX2" fmla="*/ 1828622 w 3924461"/>
              <a:gd name="connsiteY2" fmla="*/ 225346 h 586388"/>
              <a:gd name="connsiteX3" fmla="*/ 2656328 w 3924461"/>
              <a:gd name="connsiteY3" fmla="*/ 0 h 586388"/>
              <a:gd name="connsiteX4" fmla="*/ 3924461 w 3924461"/>
              <a:gd name="connsiteY4" fmla="*/ 166287 h 586388"/>
              <a:gd name="connsiteX0" fmla="*/ 0 w 3993449"/>
              <a:gd name="connsiteY0" fmla="*/ 56899 h 285573"/>
              <a:gd name="connsiteX1" fmla="*/ 970010 w 3993449"/>
              <a:gd name="connsiteY1" fmla="*/ 140708 h 285573"/>
              <a:gd name="connsiteX2" fmla="*/ 1897610 w 3993449"/>
              <a:gd name="connsiteY2" fmla="*/ 285573 h 285573"/>
              <a:gd name="connsiteX3" fmla="*/ 2725316 w 3993449"/>
              <a:gd name="connsiteY3" fmla="*/ 60227 h 285573"/>
              <a:gd name="connsiteX4" fmla="*/ 3993449 w 3993449"/>
              <a:gd name="connsiteY4" fmla="*/ 226514 h 285573"/>
              <a:gd name="connsiteX0" fmla="*/ 0 w 3993449"/>
              <a:gd name="connsiteY0" fmla="*/ 48192 h 276866"/>
              <a:gd name="connsiteX1" fmla="*/ 956213 w 3993449"/>
              <a:gd name="connsiteY1" fmla="*/ 188705 h 276866"/>
              <a:gd name="connsiteX2" fmla="*/ 1897610 w 3993449"/>
              <a:gd name="connsiteY2" fmla="*/ 276866 h 276866"/>
              <a:gd name="connsiteX3" fmla="*/ 2725316 w 3993449"/>
              <a:gd name="connsiteY3" fmla="*/ 51520 h 276866"/>
              <a:gd name="connsiteX4" fmla="*/ 3993449 w 3993449"/>
              <a:gd name="connsiteY4" fmla="*/ 217807 h 276866"/>
              <a:gd name="connsiteX0" fmla="*/ 0 w 3993449"/>
              <a:gd name="connsiteY0" fmla="*/ 48192 h 276866"/>
              <a:gd name="connsiteX1" fmla="*/ 956213 w 3993449"/>
              <a:gd name="connsiteY1" fmla="*/ 188705 h 276866"/>
              <a:gd name="connsiteX2" fmla="*/ 2076980 w 3993449"/>
              <a:gd name="connsiteY2" fmla="*/ 276866 h 276866"/>
              <a:gd name="connsiteX3" fmla="*/ 2725316 w 3993449"/>
              <a:gd name="connsiteY3" fmla="*/ 51520 h 276866"/>
              <a:gd name="connsiteX4" fmla="*/ 3993449 w 3993449"/>
              <a:gd name="connsiteY4" fmla="*/ 217807 h 276866"/>
              <a:gd name="connsiteX0" fmla="*/ 0 w 3993449"/>
              <a:gd name="connsiteY0" fmla="*/ 48192 h 276866"/>
              <a:gd name="connsiteX1" fmla="*/ 956213 w 3993449"/>
              <a:gd name="connsiteY1" fmla="*/ 188705 h 276866"/>
              <a:gd name="connsiteX2" fmla="*/ 2076980 w 3993449"/>
              <a:gd name="connsiteY2" fmla="*/ 276866 h 276866"/>
              <a:gd name="connsiteX3" fmla="*/ 2835697 w 3993449"/>
              <a:gd name="connsiteY3" fmla="*/ 96882 h 276866"/>
              <a:gd name="connsiteX4" fmla="*/ 3993449 w 3993449"/>
              <a:gd name="connsiteY4" fmla="*/ 217807 h 276866"/>
              <a:gd name="connsiteX0" fmla="*/ 0 w 3579519"/>
              <a:gd name="connsiteY0" fmla="*/ 48192 h 276866"/>
              <a:gd name="connsiteX1" fmla="*/ 956213 w 3579519"/>
              <a:gd name="connsiteY1" fmla="*/ 188705 h 276866"/>
              <a:gd name="connsiteX2" fmla="*/ 2076980 w 3579519"/>
              <a:gd name="connsiteY2" fmla="*/ 276866 h 276866"/>
              <a:gd name="connsiteX3" fmla="*/ 2835697 w 3579519"/>
              <a:gd name="connsiteY3" fmla="*/ 96882 h 276866"/>
              <a:gd name="connsiteX4" fmla="*/ 3579519 w 3579519"/>
              <a:gd name="connsiteY4" fmla="*/ 47696 h 276866"/>
              <a:gd name="connsiteX0" fmla="*/ 0 w 3579519"/>
              <a:gd name="connsiteY0" fmla="*/ 48192 h 276866"/>
              <a:gd name="connsiteX1" fmla="*/ 956213 w 3579519"/>
              <a:gd name="connsiteY1" fmla="*/ 188705 h 276866"/>
              <a:gd name="connsiteX2" fmla="*/ 2076980 w 3579519"/>
              <a:gd name="connsiteY2" fmla="*/ 276866 h 276866"/>
              <a:gd name="connsiteX3" fmla="*/ 3579519 w 3579519"/>
              <a:gd name="connsiteY3" fmla="*/ 47696 h 276866"/>
              <a:gd name="connsiteX0" fmla="*/ 0 w 3579519"/>
              <a:gd name="connsiteY0" fmla="*/ 214996 h 358226"/>
              <a:gd name="connsiteX1" fmla="*/ 956213 w 3579519"/>
              <a:gd name="connsiteY1" fmla="*/ 355509 h 358226"/>
              <a:gd name="connsiteX2" fmla="*/ 2076980 w 3579519"/>
              <a:gd name="connsiteY2" fmla="*/ 1383 h 358226"/>
              <a:gd name="connsiteX3" fmla="*/ 3579519 w 3579519"/>
              <a:gd name="connsiteY3" fmla="*/ 214500 h 358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9519" h="358226">
                <a:moveTo>
                  <a:pt x="0" y="214996"/>
                </a:moveTo>
                <a:cubicBezTo>
                  <a:pt x="305097" y="62456"/>
                  <a:pt x="610050" y="391111"/>
                  <a:pt x="956213" y="355509"/>
                </a:cubicBezTo>
                <a:cubicBezTo>
                  <a:pt x="1302376" y="319907"/>
                  <a:pt x="1584966" y="-3528"/>
                  <a:pt x="2076980" y="1383"/>
                </a:cubicBezTo>
                <a:cubicBezTo>
                  <a:pt x="2514198" y="-22118"/>
                  <a:pt x="3266490" y="262244"/>
                  <a:pt x="3579519" y="214500"/>
                </a:cubicBezTo>
              </a:path>
            </a:pathLst>
          </a:custGeom>
          <a:noFill/>
          <a:ln w="76200" cmpd="sng">
            <a:solidFill>
              <a:schemeClr val="accent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48264" y="2348880"/>
            <a:ext cx="15958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Seller</a:t>
            </a:r>
          </a:p>
          <a:p>
            <a:r>
              <a:rPr lang="en-US" dirty="0" smtClean="0">
                <a:latin typeface="Neo Sans Std"/>
                <a:cs typeface="Neo Sans Std"/>
              </a:rPr>
              <a:t>ownership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 flipH="1">
            <a:off x="2339752" y="1988840"/>
            <a:ext cx="1224136" cy="273630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pic>
        <p:nvPicPr>
          <p:cNvPr id="25" name="Picture 24" descr="AA028240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204864"/>
            <a:ext cx="809790" cy="1101227"/>
          </a:xfrm>
          <a:prstGeom prst="rect">
            <a:avLst/>
          </a:prstGeom>
        </p:spPr>
      </p:pic>
      <p:pic>
        <p:nvPicPr>
          <p:cNvPr id="26" name="Picture 25" descr="57437203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801348"/>
            <a:ext cx="1111094" cy="707772"/>
          </a:xfrm>
          <a:prstGeom prst="rect">
            <a:avLst/>
          </a:prstGeom>
        </p:spPr>
      </p:pic>
      <p:pic>
        <p:nvPicPr>
          <p:cNvPr id="28" name="Picture 27" descr="AA028240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346" y="3501008"/>
            <a:ext cx="809790" cy="1101227"/>
          </a:xfrm>
          <a:prstGeom prst="rect">
            <a:avLst/>
          </a:prstGeom>
        </p:spPr>
      </p:pic>
      <p:pic>
        <p:nvPicPr>
          <p:cNvPr id="29" name="Picture 28" descr="57437203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492896"/>
            <a:ext cx="1111094" cy="707772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 bwMode="auto">
          <a:xfrm flipH="1">
            <a:off x="4716016" y="2060848"/>
            <a:ext cx="1224136" cy="273630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33" name="Straight Arrow Connector 32"/>
          <p:cNvCxnSpPr/>
          <p:nvPr/>
        </p:nvCxnSpPr>
        <p:spPr bwMode="auto">
          <a:xfrm>
            <a:off x="3851920" y="2276872"/>
            <a:ext cx="6480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3779912" y="1772816"/>
            <a:ext cx="772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Neo Sans Std"/>
              </a:rPr>
              <a:t>Trade</a:t>
            </a:r>
          </a:p>
          <a:p>
            <a:r>
              <a:rPr lang="en-US" sz="1200" i="1" dirty="0" smtClean="0">
                <a:latin typeface="Neo Sans Std"/>
              </a:rPr>
              <a:t>function</a:t>
            </a:r>
            <a:endParaRPr lang="en-US" sz="1200" i="1" dirty="0">
              <a:latin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195623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413"/>
    </mc:Choice>
    <mc:Fallback xmlns="">
      <p:transition xmlns:p14="http://schemas.microsoft.com/office/powerpoint/2010/main" advTm="241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1691680" y="2132856"/>
            <a:ext cx="1080120" cy="3168352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924800" cy="685800"/>
          </a:xfrm>
        </p:spPr>
        <p:txBody>
          <a:bodyPr/>
          <a:lstStyle/>
          <a:p>
            <a:r>
              <a:rPr lang="en-US" dirty="0" smtClean="0"/>
              <a:t>Software Transactional Memory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3419872" y="4221088"/>
            <a:ext cx="1656184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179512" y="2603190"/>
            <a:ext cx="1457672" cy="609600"/>
          </a:xfrm>
          <a:prstGeom prst="ellipse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Neo Sans Std"/>
              </a:rPr>
              <a:t>Seller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3563888" y="4297288"/>
            <a:ext cx="1287760" cy="533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money</a:t>
            </a:r>
          </a:p>
        </p:txBody>
      </p:sp>
      <p:cxnSp>
        <p:nvCxnSpPr>
          <p:cNvPr id="42" name="Straight Arrow Connector 41"/>
          <p:cNvCxnSpPr>
            <a:stCxn id="47" idx="6"/>
            <a:endCxn id="21" idx="1"/>
          </p:cNvCxnSpPr>
          <p:nvPr/>
        </p:nvCxnSpPr>
        <p:spPr bwMode="auto">
          <a:xfrm>
            <a:off x="2555776" y="4558748"/>
            <a:ext cx="864096" cy="52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43" name="Rectangle 42"/>
          <p:cNvSpPr/>
          <p:nvPr/>
        </p:nvSpPr>
        <p:spPr bwMode="auto">
          <a:xfrm>
            <a:off x="3347864" y="2564904"/>
            <a:ext cx="1728192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179512" y="4253948"/>
            <a:ext cx="1457672" cy="609600"/>
          </a:xfrm>
          <a:prstGeom prst="ellipse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Neo Sans Std"/>
              </a:rPr>
              <a:t>Buyer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3563888" y="2641104"/>
            <a:ext cx="1287760" cy="533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horse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940152" y="2132856"/>
            <a:ext cx="1080120" cy="3168352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7164288" y="2603190"/>
            <a:ext cx="1457672" cy="609600"/>
          </a:xfrm>
          <a:prstGeom prst="ellipse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Neo Sans Std"/>
              </a:rPr>
              <a:t>Seller’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7164288" y="4253948"/>
            <a:ext cx="1457672" cy="609600"/>
          </a:xfrm>
          <a:prstGeom prst="ellipse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Neo Sans Std"/>
              </a:rPr>
              <a:t>Buyer’</a:t>
            </a:r>
          </a:p>
        </p:txBody>
      </p:sp>
      <p:cxnSp>
        <p:nvCxnSpPr>
          <p:cNvPr id="28" name="Straight Arrow Connector 27"/>
          <p:cNvCxnSpPr>
            <a:stCxn id="48" idx="3"/>
            <a:endCxn id="21" idx="3"/>
          </p:cNvCxnSpPr>
          <p:nvPr/>
        </p:nvCxnSpPr>
        <p:spPr bwMode="auto">
          <a:xfrm flipH="1">
            <a:off x="5076056" y="3111659"/>
            <a:ext cx="1200487" cy="14523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9" name="Straight Arrow Connector 28"/>
          <p:cNvCxnSpPr>
            <a:stCxn id="51" idx="1"/>
            <a:endCxn id="43" idx="3"/>
          </p:cNvCxnSpPr>
          <p:nvPr/>
        </p:nvCxnSpPr>
        <p:spPr bwMode="auto">
          <a:xfrm flipH="1" flipV="1">
            <a:off x="5076056" y="2907804"/>
            <a:ext cx="1200487" cy="144727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0" name="Oval 29"/>
          <p:cNvSpPr/>
          <p:nvPr/>
        </p:nvSpPr>
        <p:spPr bwMode="auto">
          <a:xfrm>
            <a:off x="1979712" y="2619958"/>
            <a:ext cx="576064" cy="576064"/>
          </a:xfrm>
          <a:prstGeom prst="ellipse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has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s,1</a:t>
            </a:r>
          </a:p>
        </p:txBody>
      </p:sp>
      <p:sp>
        <p:nvSpPr>
          <p:cNvPr id="47" name="Oval 46"/>
          <p:cNvSpPr/>
          <p:nvPr/>
        </p:nvSpPr>
        <p:spPr bwMode="auto">
          <a:xfrm>
            <a:off x="1979712" y="4270716"/>
            <a:ext cx="576064" cy="576064"/>
          </a:xfrm>
          <a:prstGeom prst="ellipse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 smtClean="0">
                <a:solidFill>
                  <a:srgbClr val="363738"/>
                </a:solidFill>
                <a:latin typeface="Neo Sans Std"/>
              </a:rPr>
              <a:t>has</a:t>
            </a:r>
            <a:br>
              <a:rPr lang="en-US" sz="1100" dirty="0" smtClean="0">
                <a:solidFill>
                  <a:srgbClr val="363738"/>
                </a:solidFill>
                <a:latin typeface="Neo Sans Std"/>
              </a:rPr>
            </a:br>
            <a:r>
              <a:rPr lang="en-US" sz="1100" dirty="0" smtClean="0">
                <a:solidFill>
                  <a:srgbClr val="363738"/>
                </a:solidFill>
                <a:latin typeface="Neo Sans Std"/>
              </a:rPr>
              <a:t>b,1</a:t>
            </a:r>
          </a:p>
        </p:txBody>
      </p:sp>
      <p:sp>
        <p:nvSpPr>
          <p:cNvPr id="48" name="Oval 47"/>
          <p:cNvSpPr/>
          <p:nvPr/>
        </p:nvSpPr>
        <p:spPr bwMode="auto">
          <a:xfrm>
            <a:off x="6192180" y="2619958"/>
            <a:ext cx="576064" cy="576064"/>
          </a:xfrm>
          <a:prstGeom prst="ellipse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>
                <a:latin typeface="Neo Sans Std"/>
              </a:rPr>
              <a:t>has</a:t>
            </a:r>
            <a:br>
              <a:rPr lang="en-US" sz="1100" dirty="0">
                <a:latin typeface="Neo Sans Std"/>
              </a:rPr>
            </a:br>
            <a:r>
              <a:rPr lang="en-US" sz="1100" dirty="0">
                <a:latin typeface="Neo Sans Std"/>
              </a:rPr>
              <a:t>s,2</a:t>
            </a:r>
          </a:p>
        </p:txBody>
      </p:sp>
      <p:sp>
        <p:nvSpPr>
          <p:cNvPr id="51" name="Oval 50"/>
          <p:cNvSpPr/>
          <p:nvPr/>
        </p:nvSpPr>
        <p:spPr bwMode="auto">
          <a:xfrm>
            <a:off x="6192180" y="4270716"/>
            <a:ext cx="576064" cy="576064"/>
          </a:xfrm>
          <a:prstGeom prst="ellipse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 smtClean="0">
                <a:solidFill>
                  <a:srgbClr val="363738"/>
                </a:solidFill>
                <a:latin typeface="Neo Sans Std"/>
              </a:rPr>
              <a:t>has</a:t>
            </a:r>
          </a:p>
          <a:p>
            <a:pPr algn="ctr"/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63738"/>
                </a:solidFill>
                <a:effectLst/>
                <a:latin typeface="Neo Sans Std"/>
                <a:ea typeface="ヒラギノ角ゴ Pro W3" pitchFamily="-80" charset="-128"/>
              </a:rPr>
              <a:t>b,2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16" name="Straight Arrow Connector 15"/>
          <p:cNvCxnSpPr>
            <a:stCxn id="30" idx="6"/>
            <a:endCxn id="43" idx="1"/>
          </p:cNvCxnSpPr>
          <p:nvPr/>
        </p:nvCxnSpPr>
        <p:spPr bwMode="auto">
          <a:xfrm flipV="1">
            <a:off x="2555776" y="2907804"/>
            <a:ext cx="792088" cy="18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1907704" y="1844824"/>
            <a:ext cx="659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state</a:t>
            </a:r>
            <a:endParaRPr lang="en-US" sz="1600" dirty="0">
              <a:latin typeface="Neo Sans Std"/>
              <a:cs typeface="Neo Sans Std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56176" y="1844824"/>
            <a:ext cx="713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state’</a:t>
            </a:r>
            <a:endParaRPr lang="en-US" sz="1600" dirty="0">
              <a:latin typeface="Neo Sans Std"/>
              <a:cs typeface="Neo Sans Std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44008" y="5733256"/>
            <a:ext cx="144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Neo Sans Std"/>
                <a:cs typeface="Neo Sans Std"/>
              </a:rPr>
              <a:t>A</a:t>
            </a:r>
            <a:r>
              <a:rPr lang="en-US" sz="1200" dirty="0" smtClean="0">
                <a:latin typeface="Neo Sans Std"/>
                <a:cs typeface="Neo Sans Std"/>
              </a:rPr>
              <a:t>tomic</a:t>
            </a:r>
          </a:p>
          <a:p>
            <a:r>
              <a:rPr lang="en-US" sz="1200" b="1" dirty="0" smtClean="0">
                <a:latin typeface="Neo Sans Std"/>
                <a:cs typeface="Neo Sans Std"/>
              </a:rPr>
              <a:t>C</a:t>
            </a:r>
            <a:r>
              <a:rPr lang="en-US" sz="1200" dirty="0" smtClean="0">
                <a:latin typeface="Neo Sans Std"/>
                <a:cs typeface="Neo Sans Std"/>
              </a:rPr>
              <a:t>onsistent</a:t>
            </a:r>
          </a:p>
          <a:p>
            <a:r>
              <a:rPr lang="en-US" sz="1200" b="1" dirty="0" smtClean="0">
                <a:latin typeface="Neo Sans Std"/>
                <a:cs typeface="Neo Sans Std"/>
              </a:rPr>
              <a:t>I</a:t>
            </a:r>
            <a:r>
              <a:rPr lang="en-US" sz="1200" dirty="0" smtClean="0">
                <a:latin typeface="Neo Sans Std"/>
                <a:cs typeface="Neo Sans Std"/>
              </a:rPr>
              <a:t>solated</a:t>
            </a:r>
          </a:p>
          <a:p>
            <a:r>
              <a:rPr lang="en-US" sz="1200" strike="sngStrike" dirty="0" smtClean="0">
                <a:latin typeface="Neo Sans Std"/>
                <a:cs typeface="Neo Sans Std"/>
              </a:rPr>
              <a:t>Durable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15816" y="5733256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Neo Sans Std"/>
                <a:cs typeface="Neo Sans Std"/>
              </a:rPr>
              <a:t>Multi-Version </a:t>
            </a:r>
          </a:p>
          <a:p>
            <a:r>
              <a:rPr lang="en-US" sz="1200" dirty="0">
                <a:latin typeface="Neo Sans Std"/>
                <a:cs typeface="Neo Sans Std"/>
              </a:rPr>
              <a:t>Concurrency </a:t>
            </a:r>
            <a:r>
              <a:rPr lang="en-US" sz="1200" dirty="0" smtClean="0">
                <a:latin typeface="Neo Sans Std"/>
                <a:cs typeface="Neo Sans Std"/>
              </a:rPr>
              <a:t>Control</a:t>
            </a:r>
            <a:endParaRPr lang="en-US" sz="1200" dirty="0">
              <a:latin typeface="Neo Sans Std"/>
              <a:cs typeface="Neo Sans Std"/>
            </a:endParaRPr>
          </a:p>
        </p:txBody>
      </p:sp>
      <p:pic>
        <p:nvPicPr>
          <p:cNvPr id="4" name="Picture 3" descr="AA028240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218" y="1772816"/>
            <a:ext cx="809790" cy="1101227"/>
          </a:xfrm>
          <a:prstGeom prst="rect">
            <a:avLst/>
          </a:prstGeom>
        </p:spPr>
      </p:pic>
      <p:pic>
        <p:nvPicPr>
          <p:cNvPr id="5" name="Picture 4" descr="57437203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3789040"/>
            <a:ext cx="1111094" cy="70777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691680" y="5517232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Neo Sans Std"/>
                <a:cs typeface="Neo Sans Std"/>
              </a:rPr>
              <a:t>t</a:t>
            </a:r>
            <a:r>
              <a:rPr lang="en-US" sz="1600" baseline="-25000" dirty="0" smtClean="0">
                <a:latin typeface="Neo Sans Std"/>
                <a:cs typeface="Neo Sans Std"/>
              </a:rPr>
              <a:t>1</a:t>
            </a:r>
            <a:endParaRPr lang="en-US" sz="1600" baseline="-25000" dirty="0">
              <a:latin typeface="Neo Sans Std"/>
              <a:cs typeface="Neo Sans Std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40152" y="5517232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Neo Sans Std"/>
                <a:cs typeface="Neo Sans Std"/>
              </a:rPr>
              <a:t>t</a:t>
            </a:r>
            <a:r>
              <a:rPr lang="en-US" sz="1600" baseline="-25000" dirty="0" smtClean="0">
                <a:latin typeface="Neo Sans Std"/>
                <a:cs typeface="Neo Sans Std"/>
              </a:rPr>
              <a:t>2</a:t>
            </a:r>
            <a:endParaRPr lang="en-US" sz="1600" baseline="-25000" dirty="0">
              <a:latin typeface="Neo Sans Std"/>
              <a:cs typeface="Neo Sans Std"/>
            </a:endParaRPr>
          </a:p>
        </p:txBody>
      </p:sp>
      <p:cxnSp>
        <p:nvCxnSpPr>
          <p:cNvPr id="35" name="Straight Arrow Connector 34"/>
          <p:cNvCxnSpPr/>
          <p:nvPr/>
        </p:nvCxnSpPr>
        <p:spPr bwMode="auto">
          <a:xfrm>
            <a:off x="899592" y="5589240"/>
            <a:ext cx="698477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0713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2427"/>
    </mc:Choice>
    <mc:Fallback xmlns="">
      <p:transition xmlns:p14="http://schemas.microsoft.com/office/powerpoint/2010/main" advTm="13242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827584" y="3645024"/>
            <a:ext cx="4896544" cy="100811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924800" cy="685800"/>
          </a:xfrm>
        </p:spPr>
        <p:txBody>
          <a:bodyPr/>
          <a:lstStyle/>
          <a:p>
            <a:r>
              <a:rPr lang="en-US" dirty="0" smtClean="0"/>
              <a:t>STM Example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6096000"/>
            <a:ext cx="73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808080"/>
                </a:solidFill>
                <a:latin typeface="Neo Sans Std Medium"/>
                <a:cs typeface="Handwriting - Dakota"/>
              </a:rPr>
              <a:t>file: </a:t>
            </a:r>
            <a:r>
              <a:rPr lang="en-US" sz="1200" dirty="0" err="1" smtClean="0">
                <a:solidFill>
                  <a:srgbClr val="808080"/>
                </a:solidFill>
                <a:latin typeface="Neo Sans Std Medium"/>
                <a:cs typeface="Handwriting - Dakota"/>
              </a:rPr>
              <a:t>stm.clj</a:t>
            </a:r>
            <a:endParaRPr lang="en-US" sz="1200" dirty="0">
              <a:solidFill>
                <a:srgbClr val="808080"/>
              </a:solidFill>
              <a:latin typeface="Neo Sans Std Medium"/>
              <a:cs typeface="Handwriting - Dakota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436296" y="4221088"/>
            <a:ext cx="1600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588696" y="4297288"/>
            <a:ext cx="381000" cy="533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Neo Sans Std"/>
              </a:rPr>
              <a:t>1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6521896" y="4525888"/>
            <a:ext cx="838200" cy="304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7436296" y="5059288"/>
            <a:ext cx="1600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7588696" y="5135488"/>
            <a:ext cx="381000" cy="533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8503096" y="5135488"/>
            <a:ext cx="381000" cy="533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Neo Sans Std"/>
              </a:rPr>
              <a:t>2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24" name="Straight Arrow Connector 23"/>
          <p:cNvCxnSpPr>
            <a:stCxn id="22" idx="3"/>
            <a:endCxn id="23" idx="1"/>
          </p:cNvCxnSpPr>
          <p:nvPr/>
        </p:nvCxnSpPr>
        <p:spPr bwMode="auto">
          <a:xfrm>
            <a:off x="7969696" y="5402188"/>
            <a:ext cx="533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Oval 25"/>
          <p:cNvSpPr/>
          <p:nvPr/>
        </p:nvSpPr>
        <p:spPr bwMode="auto">
          <a:xfrm>
            <a:off x="5607496" y="4678288"/>
            <a:ext cx="838200" cy="609600"/>
          </a:xfrm>
          <a:prstGeom prst="ellipse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Neo Sans Std"/>
              </a:rPr>
              <a:t>ref</a:t>
            </a:r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6521896" y="5211688"/>
            <a:ext cx="762000" cy="152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 rot="5400000">
            <a:off x="6674296" y="4983088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649272" y="5032047"/>
            <a:ext cx="4140113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5E1445"/>
                </a:solidFill>
                <a:latin typeface="Consolas"/>
                <a:cs typeface="Consolas"/>
              </a:rPr>
              <a:t>(</a:t>
            </a:r>
            <a:r>
              <a:rPr lang="en-US" sz="1100" dirty="0">
                <a:solidFill>
                  <a:prstClr val="black"/>
                </a:solidFill>
                <a:latin typeface="Consolas"/>
                <a:cs typeface="Consolas"/>
              </a:rPr>
              <a:t>deftest</a:t>
            </a:r>
            <a:r>
              <a:rPr lang="en-US" sz="1100" dirty="0">
                <a:solidFill>
                  <a:srgbClr val="1C1C14"/>
                </a:solidFill>
                <a:latin typeface="Consolas"/>
                <a:cs typeface="Consolas"/>
              </a:rPr>
              <a:t> </a:t>
            </a:r>
            <a:r>
              <a:rPr lang="en-US" sz="1100" dirty="0">
                <a:solidFill>
                  <a:prstClr val="black"/>
                </a:solidFill>
                <a:latin typeface="Consolas"/>
                <a:cs typeface="Consolas"/>
              </a:rPr>
              <a:t>transfer-tests</a:t>
            </a:r>
            <a:endParaRPr lang="en-US" sz="1100" dirty="0">
              <a:solidFill>
                <a:srgbClr val="1C1C14"/>
              </a:solidFill>
              <a:latin typeface="Consolas"/>
              <a:cs typeface="Consolas"/>
            </a:endParaRPr>
          </a:p>
          <a:p>
            <a:r>
              <a:rPr lang="en-US" sz="1100" dirty="0">
                <a:solidFill>
                  <a:srgbClr val="1C1C14"/>
                </a:solidFill>
                <a:latin typeface="Consolas"/>
                <a:cs typeface="Consolas"/>
              </a:rPr>
              <a:t>  </a:t>
            </a:r>
            <a:r>
              <a:rPr lang="en-US" sz="1100" b="1" dirty="0">
                <a:solidFill>
                  <a:srgbClr val="5E1445"/>
                </a:solidFill>
                <a:latin typeface="Consolas"/>
                <a:cs typeface="Consolas"/>
              </a:rPr>
              <a:t>(</a:t>
            </a:r>
            <a:r>
              <a:rPr lang="en-US" sz="1100" dirty="0">
                <a:solidFill>
                  <a:prstClr val="black"/>
                </a:solidFill>
                <a:latin typeface="Consolas"/>
                <a:cs typeface="Consolas"/>
              </a:rPr>
              <a:t>testing</a:t>
            </a:r>
            <a:r>
              <a:rPr lang="en-US" sz="1100" dirty="0">
                <a:solidFill>
                  <a:srgbClr val="1C1C14"/>
                </a:solidFill>
                <a:latin typeface="Consolas"/>
                <a:cs typeface="Consolas"/>
              </a:rPr>
              <a:t> </a:t>
            </a:r>
            <a:r>
              <a:rPr lang="en-US" sz="1100" dirty="0">
                <a:solidFill>
                  <a:srgbClr val="0029FA"/>
                </a:solidFill>
                <a:latin typeface="Consolas"/>
                <a:cs typeface="Consolas"/>
              </a:rPr>
              <a:t>"Transfer between accounts"</a:t>
            </a:r>
            <a:endParaRPr lang="en-US" sz="1100" dirty="0">
              <a:solidFill>
                <a:srgbClr val="1C1C14"/>
              </a:solidFill>
              <a:latin typeface="Consolas"/>
              <a:cs typeface="Consolas"/>
            </a:endParaRPr>
          </a:p>
          <a:p>
            <a:r>
              <a:rPr lang="en-US" sz="1100" dirty="0">
                <a:solidFill>
                  <a:srgbClr val="1C1C14"/>
                </a:solidFill>
                <a:latin typeface="Consolas"/>
                <a:cs typeface="Consolas"/>
              </a:rPr>
              <a:t>    </a:t>
            </a:r>
            <a:r>
              <a:rPr lang="en-US" sz="1100" b="1" dirty="0">
                <a:solidFill>
                  <a:srgbClr val="5E1445"/>
                </a:solidFill>
                <a:latin typeface="Consolas"/>
                <a:cs typeface="Consolas"/>
              </a:rPr>
              <a:t>(</a:t>
            </a:r>
            <a:r>
              <a:rPr lang="en-US" sz="1100" dirty="0">
                <a:solidFill>
                  <a:srgbClr val="515151"/>
                </a:solidFill>
                <a:latin typeface="Consolas"/>
                <a:cs typeface="Consolas"/>
              </a:rPr>
              <a:t>let</a:t>
            </a:r>
            <a:r>
              <a:rPr lang="en-US" sz="1100" dirty="0">
                <a:solidFill>
                  <a:srgbClr val="1C1C14"/>
                </a:solidFill>
                <a:latin typeface="Consolas"/>
                <a:cs typeface="Consolas"/>
              </a:rPr>
              <a:t> </a:t>
            </a:r>
            <a:r>
              <a:rPr lang="en-US" sz="1100" b="1" dirty="0">
                <a:solidFill>
                  <a:srgbClr val="5E1445"/>
                </a:solidFill>
                <a:latin typeface="Consolas"/>
                <a:cs typeface="Consolas"/>
              </a:rPr>
              <a:t>[</a:t>
            </a:r>
            <a:r>
              <a:rPr lang="en-US" sz="1100" dirty="0">
                <a:solidFill>
                  <a:prstClr val="black"/>
                </a:solidFill>
                <a:latin typeface="Consolas"/>
                <a:cs typeface="Consolas"/>
              </a:rPr>
              <a:t>a</a:t>
            </a:r>
            <a:r>
              <a:rPr lang="en-US" sz="1100" dirty="0">
                <a:solidFill>
                  <a:srgbClr val="1C1C14"/>
                </a:solidFill>
                <a:latin typeface="Consolas"/>
                <a:cs typeface="Consolas"/>
              </a:rPr>
              <a:t> </a:t>
            </a:r>
            <a:r>
              <a:rPr lang="en-US" sz="1100" b="1" dirty="0">
                <a:solidFill>
                  <a:srgbClr val="5E1445"/>
                </a:solidFill>
                <a:latin typeface="Consolas"/>
                <a:cs typeface="Consolas"/>
              </a:rPr>
              <a:t>(</a:t>
            </a:r>
            <a:r>
              <a:rPr lang="en-US" sz="1100" dirty="0">
                <a:solidFill>
                  <a:srgbClr val="E03186"/>
                </a:solidFill>
                <a:latin typeface="Consolas"/>
                <a:cs typeface="Consolas"/>
              </a:rPr>
              <a:t>ref</a:t>
            </a:r>
            <a:r>
              <a:rPr lang="en-US" sz="1100" dirty="0">
                <a:solidFill>
                  <a:srgbClr val="1C1C14"/>
                </a:solidFill>
                <a:latin typeface="Consolas"/>
                <a:cs typeface="Consolas"/>
              </a:rPr>
              <a:t> </a:t>
            </a:r>
            <a:r>
              <a:rPr lang="en-US" sz="1100" b="1" dirty="0">
                <a:solidFill>
                  <a:srgbClr val="5E1445"/>
                </a:solidFill>
                <a:latin typeface="Consolas"/>
                <a:cs typeface="Consolas"/>
              </a:rPr>
              <a:t>[])</a:t>
            </a:r>
            <a:endParaRPr lang="en-US" sz="1100" dirty="0">
              <a:solidFill>
                <a:srgbClr val="1C1C14"/>
              </a:solidFill>
              <a:latin typeface="Consolas"/>
              <a:cs typeface="Consolas"/>
            </a:endParaRPr>
          </a:p>
          <a:p>
            <a:r>
              <a:rPr lang="en-US" sz="1100" dirty="0">
                <a:solidFill>
                  <a:srgbClr val="1C1C14"/>
                </a:solidFill>
                <a:latin typeface="Consolas"/>
                <a:cs typeface="Consolas"/>
              </a:rPr>
              <a:t>          </a:t>
            </a:r>
            <a:r>
              <a:rPr lang="en-US" sz="1100" dirty="0">
                <a:solidFill>
                  <a:prstClr val="black"/>
                </a:solidFill>
                <a:latin typeface="Consolas"/>
                <a:cs typeface="Consolas"/>
              </a:rPr>
              <a:t>b</a:t>
            </a:r>
            <a:r>
              <a:rPr lang="en-US" sz="1100" dirty="0">
                <a:solidFill>
                  <a:srgbClr val="1C1C14"/>
                </a:solidFill>
                <a:latin typeface="Consolas"/>
                <a:cs typeface="Consolas"/>
              </a:rPr>
              <a:t> </a:t>
            </a:r>
            <a:r>
              <a:rPr lang="en-US" sz="1100" b="1" dirty="0">
                <a:solidFill>
                  <a:srgbClr val="5E1445"/>
                </a:solidFill>
                <a:latin typeface="Consolas"/>
                <a:cs typeface="Consolas"/>
              </a:rPr>
              <a:t>(</a:t>
            </a:r>
            <a:r>
              <a:rPr lang="en-US" sz="1100" dirty="0">
                <a:solidFill>
                  <a:srgbClr val="E03186"/>
                </a:solidFill>
                <a:latin typeface="Consolas"/>
                <a:cs typeface="Consolas"/>
              </a:rPr>
              <a:t>ref</a:t>
            </a:r>
            <a:r>
              <a:rPr lang="en-US" sz="1100" dirty="0">
                <a:solidFill>
                  <a:srgbClr val="1C1C14"/>
                </a:solidFill>
                <a:latin typeface="Consolas"/>
                <a:cs typeface="Consolas"/>
              </a:rPr>
              <a:t> </a:t>
            </a:r>
            <a:r>
              <a:rPr lang="en-US" sz="1100" b="1" dirty="0">
                <a:solidFill>
                  <a:srgbClr val="5E1445"/>
                </a:solidFill>
                <a:latin typeface="Consolas"/>
                <a:cs typeface="Consolas"/>
              </a:rPr>
              <a:t>[])]</a:t>
            </a:r>
            <a:endParaRPr lang="en-US" sz="1100" dirty="0">
              <a:solidFill>
                <a:srgbClr val="1C1C14"/>
              </a:solidFill>
              <a:latin typeface="Consolas"/>
              <a:cs typeface="Consolas"/>
            </a:endParaRPr>
          </a:p>
          <a:p>
            <a:r>
              <a:rPr lang="fi-FI" sz="1100" dirty="0">
                <a:solidFill>
                  <a:srgbClr val="1C1C14"/>
                </a:solidFill>
                <a:latin typeface="Consolas"/>
                <a:cs typeface="Consolas"/>
              </a:rPr>
              <a:t>      </a:t>
            </a:r>
            <a:r>
              <a:rPr lang="fi-FI" sz="1100" b="1" dirty="0">
                <a:solidFill>
                  <a:srgbClr val="5E1445"/>
                </a:solidFill>
                <a:latin typeface="Consolas"/>
                <a:cs typeface="Consolas"/>
              </a:rPr>
              <a:t>(</a:t>
            </a:r>
            <a:r>
              <a:rPr lang="fi-FI" sz="1100" dirty="0" err="1">
                <a:solidFill>
                  <a:prstClr val="black"/>
                </a:solidFill>
                <a:latin typeface="Consolas"/>
                <a:cs typeface="Consolas"/>
              </a:rPr>
              <a:t>transfer</a:t>
            </a:r>
            <a:r>
              <a:rPr lang="fi-FI" sz="1100" dirty="0">
                <a:solidFill>
                  <a:srgbClr val="1C1C14"/>
                </a:solidFill>
                <a:latin typeface="Consolas"/>
                <a:cs typeface="Consolas"/>
              </a:rPr>
              <a:t> </a:t>
            </a:r>
            <a:r>
              <a:rPr lang="fi-FI" sz="1100" dirty="0">
                <a:solidFill>
                  <a:prstClr val="black"/>
                </a:solidFill>
                <a:latin typeface="Consolas"/>
                <a:cs typeface="Consolas"/>
              </a:rPr>
              <a:t>a</a:t>
            </a:r>
            <a:r>
              <a:rPr lang="fi-FI" sz="1100" dirty="0">
                <a:solidFill>
                  <a:srgbClr val="1C1C14"/>
                </a:solidFill>
                <a:latin typeface="Consolas"/>
                <a:cs typeface="Consolas"/>
              </a:rPr>
              <a:t> </a:t>
            </a:r>
            <a:r>
              <a:rPr lang="fi-FI" sz="1100" dirty="0">
                <a:solidFill>
                  <a:prstClr val="black"/>
                </a:solidFill>
                <a:latin typeface="Consolas"/>
                <a:cs typeface="Consolas"/>
              </a:rPr>
              <a:t>b</a:t>
            </a:r>
            <a:r>
              <a:rPr lang="fi-FI" sz="1100" dirty="0">
                <a:solidFill>
                  <a:srgbClr val="1C1C14"/>
                </a:solidFill>
                <a:latin typeface="Consolas"/>
                <a:cs typeface="Consolas"/>
              </a:rPr>
              <a:t> </a:t>
            </a:r>
            <a:r>
              <a:rPr lang="fi-FI" sz="1100" dirty="0">
                <a:solidFill>
                  <a:srgbClr val="3C8203"/>
                </a:solidFill>
                <a:latin typeface="Consolas"/>
                <a:cs typeface="Consolas"/>
              </a:rPr>
              <a:t>10</a:t>
            </a:r>
            <a:r>
              <a:rPr lang="fi-FI" sz="1100" dirty="0">
                <a:solidFill>
                  <a:srgbClr val="1C1C14"/>
                </a:solidFill>
                <a:latin typeface="Consolas"/>
                <a:cs typeface="Consolas"/>
              </a:rPr>
              <a:t> </a:t>
            </a:r>
            <a:r>
              <a:rPr lang="fi-FI" sz="1100" dirty="0">
                <a:solidFill>
                  <a:srgbClr val="0029FA"/>
                </a:solidFill>
                <a:latin typeface="Consolas"/>
                <a:cs typeface="Consolas"/>
              </a:rPr>
              <a:t>"</a:t>
            </a:r>
            <a:r>
              <a:rPr lang="fi-FI" sz="1100" dirty="0" err="1">
                <a:solidFill>
                  <a:srgbClr val="0029FA"/>
                </a:solidFill>
                <a:latin typeface="Consolas"/>
                <a:cs typeface="Consolas"/>
              </a:rPr>
              <a:t>message</a:t>
            </a:r>
            <a:r>
              <a:rPr lang="fi-FI" sz="1100" dirty="0">
                <a:solidFill>
                  <a:srgbClr val="0029FA"/>
                </a:solidFill>
                <a:latin typeface="Consolas"/>
                <a:cs typeface="Consolas"/>
              </a:rPr>
              <a:t>"</a:t>
            </a:r>
            <a:r>
              <a:rPr lang="fi-FI" sz="1100" b="1" dirty="0">
                <a:solidFill>
                  <a:srgbClr val="5E1445"/>
                </a:solidFill>
                <a:latin typeface="Consolas"/>
                <a:cs typeface="Consolas"/>
              </a:rPr>
              <a:t>)</a:t>
            </a:r>
            <a:endParaRPr lang="fi-FI" sz="1100" dirty="0">
              <a:solidFill>
                <a:srgbClr val="1C1C14"/>
              </a:solidFill>
              <a:latin typeface="Consolas"/>
              <a:cs typeface="Consolas"/>
            </a:endParaRPr>
          </a:p>
          <a:p>
            <a:r>
              <a:rPr lang="en-US" sz="1100" dirty="0">
                <a:solidFill>
                  <a:srgbClr val="1C1C14"/>
                </a:solidFill>
                <a:latin typeface="Consolas"/>
                <a:cs typeface="Consolas"/>
              </a:rPr>
              <a:t>      </a:t>
            </a:r>
            <a:r>
              <a:rPr lang="en-US" sz="1100" b="1" dirty="0">
                <a:solidFill>
                  <a:srgbClr val="5E1445"/>
                </a:solidFill>
                <a:latin typeface="Consolas"/>
                <a:cs typeface="Consolas"/>
              </a:rPr>
              <a:t>(</a:t>
            </a:r>
            <a:r>
              <a:rPr lang="en-US" sz="1100" dirty="0">
                <a:solidFill>
                  <a:prstClr val="black"/>
                </a:solidFill>
                <a:latin typeface="Consolas"/>
                <a:cs typeface="Consolas"/>
              </a:rPr>
              <a:t>is</a:t>
            </a:r>
            <a:r>
              <a:rPr lang="en-US" sz="1100" dirty="0">
                <a:solidFill>
                  <a:srgbClr val="1C1C14"/>
                </a:solidFill>
                <a:latin typeface="Consolas"/>
                <a:cs typeface="Consolas"/>
              </a:rPr>
              <a:t> </a:t>
            </a:r>
            <a:r>
              <a:rPr lang="en-US" sz="1100" b="1" dirty="0">
                <a:solidFill>
                  <a:srgbClr val="5E1445"/>
                </a:solidFill>
                <a:latin typeface="Consolas"/>
                <a:cs typeface="Consolas"/>
              </a:rPr>
              <a:t>(</a:t>
            </a:r>
            <a:r>
              <a:rPr lang="en-US" sz="1100" dirty="0">
                <a:solidFill>
                  <a:srgbClr val="E03186"/>
                </a:solidFill>
                <a:latin typeface="Consolas"/>
                <a:cs typeface="Consolas"/>
              </a:rPr>
              <a:t>=</a:t>
            </a:r>
            <a:r>
              <a:rPr lang="en-US" sz="1100" dirty="0">
                <a:solidFill>
                  <a:srgbClr val="1C1C14"/>
                </a:solidFill>
                <a:latin typeface="Consolas"/>
                <a:cs typeface="Consolas"/>
              </a:rPr>
              <a:t> </a:t>
            </a:r>
            <a:r>
              <a:rPr lang="en-US" sz="1100" b="1" dirty="0">
                <a:solidFill>
                  <a:srgbClr val="5E1445"/>
                </a:solidFill>
                <a:latin typeface="Consolas"/>
                <a:cs typeface="Consolas"/>
              </a:rPr>
              <a:t>[{</a:t>
            </a:r>
            <a:r>
              <a:rPr lang="en-US" sz="1100" dirty="0">
                <a:solidFill>
                  <a:srgbClr val="1657BD"/>
                </a:solidFill>
                <a:latin typeface="Consolas"/>
                <a:cs typeface="Consolas"/>
              </a:rPr>
              <a:t>:amount</a:t>
            </a:r>
            <a:r>
              <a:rPr lang="en-US" sz="1100" dirty="0">
                <a:solidFill>
                  <a:srgbClr val="1C1C14"/>
                </a:solidFill>
                <a:latin typeface="Consolas"/>
                <a:cs typeface="Consolas"/>
              </a:rPr>
              <a:t> </a:t>
            </a:r>
            <a:r>
              <a:rPr lang="en-US" sz="1100" dirty="0">
                <a:solidFill>
                  <a:srgbClr val="3C8203"/>
                </a:solidFill>
                <a:latin typeface="Consolas"/>
                <a:cs typeface="Consolas"/>
              </a:rPr>
              <a:t>-10</a:t>
            </a:r>
            <a:r>
              <a:rPr lang="en-US" sz="1100" dirty="0">
                <a:solidFill>
                  <a:prstClr val="black"/>
                </a:solidFill>
                <a:latin typeface="Consolas"/>
                <a:cs typeface="Consolas"/>
              </a:rPr>
              <a:t>, </a:t>
            </a:r>
            <a:r>
              <a:rPr lang="en-US" sz="1100" dirty="0">
                <a:solidFill>
                  <a:srgbClr val="1657BD"/>
                </a:solidFill>
                <a:latin typeface="Consolas"/>
                <a:cs typeface="Consolas"/>
              </a:rPr>
              <a:t>:</a:t>
            </a:r>
            <a:r>
              <a:rPr lang="en-US" sz="1100" dirty="0" err="1">
                <a:solidFill>
                  <a:srgbClr val="1657BD"/>
                </a:solidFill>
                <a:latin typeface="Consolas"/>
                <a:cs typeface="Consolas"/>
              </a:rPr>
              <a:t>msg</a:t>
            </a:r>
            <a:r>
              <a:rPr lang="en-US" sz="1100" dirty="0">
                <a:solidFill>
                  <a:srgbClr val="1C1C14"/>
                </a:solidFill>
                <a:latin typeface="Consolas"/>
                <a:cs typeface="Consolas"/>
              </a:rPr>
              <a:t> </a:t>
            </a:r>
            <a:r>
              <a:rPr lang="en-US" sz="1100" dirty="0">
                <a:solidFill>
                  <a:srgbClr val="0029FA"/>
                </a:solidFill>
                <a:latin typeface="Consolas"/>
                <a:cs typeface="Consolas"/>
              </a:rPr>
              <a:t>"message"</a:t>
            </a:r>
            <a:r>
              <a:rPr lang="en-US" sz="1100" b="1" dirty="0">
                <a:solidFill>
                  <a:srgbClr val="5E1445"/>
                </a:solidFill>
                <a:latin typeface="Consolas"/>
                <a:cs typeface="Consolas"/>
              </a:rPr>
              <a:t>}]</a:t>
            </a:r>
            <a:r>
              <a:rPr lang="en-US" sz="1100" dirty="0">
                <a:solidFill>
                  <a:srgbClr val="1C1C14"/>
                </a:solidFill>
                <a:latin typeface="Consolas"/>
                <a:cs typeface="Consolas"/>
              </a:rPr>
              <a:t> </a:t>
            </a:r>
            <a:r>
              <a:rPr lang="en-US" sz="1100" b="1" dirty="0">
                <a:solidFill>
                  <a:srgbClr val="5E1445"/>
                </a:solidFill>
                <a:latin typeface="Consolas"/>
                <a:cs typeface="Consolas"/>
              </a:rPr>
              <a:t>@</a:t>
            </a:r>
            <a:r>
              <a:rPr lang="en-US" sz="1100" dirty="0">
                <a:solidFill>
                  <a:prstClr val="black"/>
                </a:solidFill>
                <a:latin typeface="Consolas"/>
                <a:cs typeface="Consolas"/>
              </a:rPr>
              <a:t>a</a:t>
            </a:r>
            <a:r>
              <a:rPr lang="en-US" sz="1100" b="1" dirty="0">
                <a:solidFill>
                  <a:srgbClr val="5E1445"/>
                </a:solidFill>
                <a:latin typeface="Consolas"/>
                <a:cs typeface="Consolas"/>
              </a:rPr>
              <a:t>))</a:t>
            </a:r>
            <a:endParaRPr lang="en-US" sz="1100" dirty="0">
              <a:solidFill>
                <a:srgbClr val="1C1C14"/>
              </a:solidFill>
              <a:latin typeface="Consolas"/>
              <a:cs typeface="Consolas"/>
            </a:endParaRPr>
          </a:p>
          <a:p>
            <a:r>
              <a:rPr lang="en-US" sz="1100" dirty="0">
                <a:solidFill>
                  <a:srgbClr val="1C1C14"/>
                </a:solidFill>
                <a:latin typeface="Consolas"/>
                <a:cs typeface="Consolas"/>
              </a:rPr>
              <a:t>      </a:t>
            </a:r>
            <a:r>
              <a:rPr lang="en-US" sz="1100" b="1" dirty="0">
                <a:solidFill>
                  <a:srgbClr val="5E1445"/>
                </a:solidFill>
                <a:latin typeface="Consolas"/>
                <a:cs typeface="Consolas"/>
              </a:rPr>
              <a:t>(</a:t>
            </a:r>
            <a:r>
              <a:rPr lang="en-US" sz="1100" dirty="0">
                <a:solidFill>
                  <a:prstClr val="black"/>
                </a:solidFill>
                <a:latin typeface="Consolas"/>
                <a:cs typeface="Consolas"/>
              </a:rPr>
              <a:t>is</a:t>
            </a:r>
            <a:r>
              <a:rPr lang="en-US" sz="1100" dirty="0">
                <a:solidFill>
                  <a:srgbClr val="1C1C14"/>
                </a:solidFill>
                <a:latin typeface="Consolas"/>
                <a:cs typeface="Consolas"/>
              </a:rPr>
              <a:t> </a:t>
            </a:r>
            <a:r>
              <a:rPr lang="en-US" sz="1100" b="1" dirty="0">
                <a:solidFill>
                  <a:srgbClr val="5E1445"/>
                </a:solidFill>
                <a:latin typeface="Consolas"/>
                <a:cs typeface="Consolas"/>
              </a:rPr>
              <a:t>(</a:t>
            </a:r>
            <a:r>
              <a:rPr lang="en-US" sz="1100" dirty="0">
                <a:solidFill>
                  <a:srgbClr val="E03186"/>
                </a:solidFill>
                <a:latin typeface="Consolas"/>
                <a:cs typeface="Consolas"/>
              </a:rPr>
              <a:t>=</a:t>
            </a:r>
            <a:r>
              <a:rPr lang="en-US" sz="1100" dirty="0">
                <a:solidFill>
                  <a:srgbClr val="1C1C14"/>
                </a:solidFill>
                <a:latin typeface="Consolas"/>
                <a:cs typeface="Consolas"/>
              </a:rPr>
              <a:t> </a:t>
            </a:r>
            <a:r>
              <a:rPr lang="en-US" sz="1100" b="1" dirty="0">
                <a:solidFill>
                  <a:srgbClr val="5E1445"/>
                </a:solidFill>
                <a:latin typeface="Consolas"/>
                <a:cs typeface="Consolas"/>
              </a:rPr>
              <a:t>[{</a:t>
            </a:r>
            <a:r>
              <a:rPr lang="en-US" sz="1100" dirty="0">
                <a:solidFill>
                  <a:srgbClr val="1657BD"/>
                </a:solidFill>
                <a:latin typeface="Consolas"/>
                <a:cs typeface="Consolas"/>
              </a:rPr>
              <a:t>:amount</a:t>
            </a:r>
            <a:r>
              <a:rPr lang="en-US" sz="1100" dirty="0">
                <a:solidFill>
                  <a:srgbClr val="1C1C14"/>
                </a:solidFill>
                <a:latin typeface="Consolas"/>
                <a:cs typeface="Consolas"/>
              </a:rPr>
              <a:t> </a:t>
            </a:r>
            <a:r>
              <a:rPr lang="en-US" sz="1100" dirty="0">
                <a:solidFill>
                  <a:srgbClr val="3C8203"/>
                </a:solidFill>
                <a:latin typeface="Consolas"/>
                <a:cs typeface="Consolas"/>
              </a:rPr>
              <a:t>10</a:t>
            </a:r>
            <a:r>
              <a:rPr lang="en-US" sz="1100" dirty="0">
                <a:solidFill>
                  <a:prstClr val="black"/>
                </a:solidFill>
                <a:latin typeface="Consolas"/>
                <a:cs typeface="Consolas"/>
              </a:rPr>
              <a:t>, </a:t>
            </a:r>
            <a:r>
              <a:rPr lang="en-US" sz="1100" dirty="0">
                <a:solidFill>
                  <a:srgbClr val="1657BD"/>
                </a:solidFill>
                <a:latin typeface="Consolas"/>
                <a:cs typeface="Consolas"/>
              </a:rPr>
              <a:t>:</a:t>
            </a:r>
            <a:r>
              <a:rPr lang="en-US" sz="1100" dirty="0" err="1">
                <a:solidFill>
                  <a:srgbClr val="1657BD"/>
                </a:solidFill>
                <a:latin typeface="Consolas"/>
                <a:cs typeface="Consolas"/>
              </a:rPr>
              <a:t>msg</a:t>
            </a:r>
            <a:r>
              <a:rPr lang="en-US" sz="1100" dirty="0">
                <a:solidFill>
                  <a:srgbClr val="1C1C14"/>
                </a:solidFill>
                <a:latin typeface="Consolas"/>
                <a:cs typeface="Consolas"/>
              </a:rPr>
              <a:t> </a:t>
            </a:r>
            <a:r>
              <a:rPr lang="en-US" sz="1100" dirty="0">
                <a:solidFill>
                  <a:srgbClr val="0029FA"/>
                </a:solidFill>
                <a:latin typeface="Consolas"/>
                <a:cs typeface="Consolas"/>
              </a:rPr>
              <a:t>"message"</a:t>
            </a:r>
            <a:r>
              <a:rPr lang="en-US" sz="1100" b="1" dirty="0">
                <a:solidFill>
                  <a:srgbClr val="5E1445"/>
                </a:solidFill>
                <a:latin typeface="Consolas"/>
                <a:cs typeface="Consolas"/>
              </a:rPr>
              <a:t>}]</a:t>
            </a:r>
            <a:r>
              <a:rPr lang="en-US" sz="1100" dirty="0">
                <a:solidFill>
                  <a:srgbClr val="1C1C14"/>
                </a:solidFill>
                <a:latin typeface="Consolas"/>
                <a:cs typeface="Consolas"/>
              </a:rPr>
              <a:t> </a:t>
            </a:r>
            <a:r>
              <a:rPr lang="en-US" sz="1100" b="1" dirty="0">
                <a:solidFill>
                  <a:srgbClr val="5E1445"/>
                </a:solidFill>
                <a:latin typeface="Consolas"/>
                <a:cs typeface="Consolas"/>
              </a:rPr>
              <a:t>@</a:t>
            </a:r>
            <a:r>
              <a:rPr lang="en-US" sz="1100" dirty="0">
                <a:solidFill>
                  <a:prstClr val="black"/>
                </a:solidFill>
                <a:latin typeface="Consolas"/>
                <a:cs typeface="Consolas"/>
              </a:rPr>
              <a:t>b</a:t>
            </a:r>
            <a:r>
              <a:rPr lang="en-US" sz="1100" b="1" dirty="0">
                <a:solidFill>
                  <a:srgbClr val="5E1445"/>
                </a:solidFill>
                <a:latin typeface="Consolas"/>
                <a:cs typeface="Consolas"/>
              </a:rPr>
              <a:t>))))</a:t>
            </a:r>
            <a:r>
              <a:rPr lang="en-US" sz="1100" b="1" dirty="0" smtClean="0">
                <a:solidFill>
                  <a:srgbClr val="5E1445"/>
                </a:solidFill>
                <a:latin typeface="Consolas"/>
                <a:cs typeface="Consolas"/>
              </a:rPr>
              <a:t>)</a:t>
            </a:r>
            <a:endParaRPr lang="en-US" sz="1100" b="1" dirty="0">
              <a:solidFill>
                <a:srgbClr val="5E1445"/>
              </a:solidFill>
              <a:latin typeface="Consolas"/>
              <a:cs typeface="Consola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078402"/>
              </p:ext>
            </p:extLst>
          </p:nvPr>
        </p:nvGraphicFramePr>
        <p:xfrm>
          <a:off x="6300192" y="1628800"/>
          <a:ext cx="2016224" cy="1291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364"/>
                <a:gridCol w="1154860"/>
              </a:tblGrid>
              <a:tr h="322835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2"/>
                          </a:solidFill>
                          <a:latin typeface="Neo Sans Std"/>
                        </a:rPr>
                        <a:t>:amount</a:t>
                      </a:r>
                      <a:endParaRPr lang="en-US" sz="1100" dirty="0">
                        <a:solidFill>
                          <a:schemeClr val="tx2"/>
                        </a:solidFill>
                        <a:latin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2"/>
                          </a:solidFill>
                          <a:latin typeface="Neo Sans Std"/>
                        </a:rPr>
                        <a:t>:</a:t>
                      </a:r>
                      <a:r>
                        <a:rPr lang="en-US" sz="1100" dirty="0" err="1" smtClean="0">
                          <a:solidFill>
                            <a:schemeClr val="tx2"/>
                          </a:solidFill>
                          <a:latin typeface="Neo Sans Std"/>
                        </a:rPr>
                        <a:t>msg</a:t>
                      </a:r>
                      <a:endParaRPr lang="en-US" sz="1100" dirty="0">
                        <a:solidFill>
                          <a:schemeClr val="tx2"/>
                        </a:solidFill>
                        <a:latin typeface="Neo Sans Std"/>
                      </a:endParaRPr>
                    </a:p>
                  </a:txBody>
                  <a:tcPr/>
                </a:tc>
              </a:tr>
              <a:tr h="322835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Neo Sans Std"/>
                        </a:rPr>
                        <a:t>1000</a:t>
                      </a:r>
                      <a:endParaRPr lang="en-US" sz="1100" dirty="0">
                        <a:latin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Neo Sans Std"/>
                        </a:rPr>
                        <a:t>Initial balance</a:t>
                      </a:r>
                      <a:endParaRPr lang="en-US" sz="1100" dirty="0">
                        <a:latin typeface="Neo Sans Std"/>
                      </a:endParaRPr>
                    </a:p>
                  </a:txBody>
                  <a:tcPr/>
                </a:tc>
              </a:tr>
              <a:tr h="322835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Neo Sans Std"/>
                        </a:rPr>
                        <a:t>-170</a:t>
                      </a:r>
                      <a:endParaRPr lang="en-US" sz="1100" dirty="0">
                        <a:latin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Neo Sans Std"/>
                        </a:rPr>
                        <a:t>Train</a:t>
                      </a:r>
                      <a:r>
                        <a:rPr lang="en-US" sz="1100" baseline="0" dirty="0" smtClean="0">
                          <a:latin typeface="Neo Sans Std"/>
                        </a:rPr>
                        <a:t> fare</a:t>
                      </a:r>
                      <a:endParaRPr lang="en-US" sz="1100" dirty="0">
                        <a:latin typeface="Neo Sans Std"/>
                      </a:endParaRPr>
                    </a:p>
                  </a:txBody>
                  <a:tcPr/>
                </a:tc>
              </a:tr>
              <a:tr h="322835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Neo Sans Std"/>
                        </a:rPr>
                        <a:t>-40</a:t>
                      </a:r>
                      <a:endParaRPr lang="en-US" sz="1100" dirty="0">
                        <a:latin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Neo Sans Std"/>
                        </a:rPr>
                        <a:t>Coffee</a:t>
                      </a:r>
                      <a:endParaRPr lang="en-US" sz="1100" dirty="0">
                        <a:latin typeface="Neo Sans Std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505872" y="4344144"/>
            <a:ext cx="3262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Neo Sans Std"/>
              </a:rPr>
              <a:t>t</a:t>
            </a:r>
            <a:r>
              <a:rPr lang="en-US" sz="1400" baseline="-25000" dirty="0" smtClean="0">
                <a:latin typeface="Neo Sans Std"/>
              </a:rPr>
              <a:t>1</a:t>
            </a:r>
            <a:endParaRPr lang="en-US" sz="1400" baseline="-25000" dirty="0">
              <a:latin typeface="Neo Sans Std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577880" y="5352256"/>
            <a:ext cx="3262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Neo Sans Std"/>
              </a:rPr>
              <a:t>t</a:t>
            </a:r>
            <a:r>
              <a:rPr lang="en-US" sz="1400" baseline="-25000" dirty="0">
                <a:latin typeface="Neo Sans Std"/>
              </a:rPr>
              <a:t>2</a:t>
            </a:r>
            <a:endParaRPr lang="en-US" sz="1400" baseline="-25000" dirty="0" smtClean="0">
              <a:latin typeface="Neo Sans St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912764"/>
            <a:ext cx="547260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400" dirty="0" err="1">
                <a:solidFill>
                  <a:srgbClr val="5D196C"/>
                </a:solidFill>
                <a:latin typeface="Consolas"/>
                <a:cs typeface="Consolas"/>
              </a:rPr>
              <a:t>defn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>
                <a:solidFill>
                  <a:srgbClr val="0029FA"/>
                </a:solidFill>
                <a:latin typeface="Consolas"/>
                <a:cs typeface="Consolas"/>
              </a:rPr>
              <a:t>post</a:t>
            </a:r>
            <a:endParaRPr lang="en-US" sz="1400" dirty="0">
              <a:solidFill>
                <a:prstClr val="black"/>
              </a:solidFill>
              <a:latin typeface="Consolas"/>
              <a:cs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 </a:t>
            </a:r>
            <a:r>
              <a:rPr lang="en-US" sz="1400" dirty="0">
                <a:solidFill>
                  <a:srgbClr val="6A2243"/>
                </a:solidFill>
                <a:latin typeface="Consolas"/>
                <a:cs typeface="Consolas"/>
              </a:rPr>
              <a:t>"Post an amount to the account."</a:t>
            </a:r>
            <a:endParaRPr lang="en-US" sz="1400" dirty="0">
              <a:solidFill>
                <a:prstClr val="black"/>
              </a:solidFill>
              <a:latin typeface="Consolas"/>
              <a:cs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 [account amount </a:t>
            </a:r>
            <a:r>
              <a:rPr lang="en-US" sz="1400" dirty="0" err="1">
                <a:solidFill>
                  <a:prstClr val="black"/>
                </a:solidFill>
                <a:latin typeface="Consolas"/>
                <a:cs typeface="Consolas"/>
              </a:rPr>
              <a:t>msg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]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 (</a:t>
            </a:r>
            <a:r>
              <a:rPr lang="en-US" sz="1400" dirty="0" err="1">
                <a:solidFill>
                  <a:srgbClr val="5B3178"/>
                </a:solidFill>
                <a:latin typeface="Consolas"/>
                <a:cs typeface="Consolas"/>
              </a:rPr>
              <a:t>conj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account {</a:t>
            </a:r>
            <a:r>
              <a:rPr lang="en-US" sz="1400" dirty="0">
                <a:solidFill>
                  <a:srgbClr val="5B3178"/>
                </a:solidFill>
                <a:latin typeface="Consolas"/>
                <a:cs typeface="Consolas"/>
              </a:rPr>
              <a:t>:amount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amount, </a:t>
            </a:r>
            <a:r>
              <a:rPr lang="en-US" sz="1400" dirty="0">
                <a:solidFill>
                  <a:srgbClr val="5B3178"/>
                </a:solidFill>
                <a:latin typeface="Consolas"/>
                <a:cs typeface="Consolas"/>
              </a:rPr>
              <a:t>:</a:t>
            </a:r>
            <a:r>
              <a:rPr lang="en-US" sz="1400" dirty="0" err="1">
                <a:solidFill>
                  <a:srgbClr val="5B3178"/>
                </a:solidFill>
                <a:latin typeface="Consolas"/>
                <a:cs typeface="Consolas"/>
              </a:rPr>
              <a:t>msg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  <a:cs typeface="Consolas"/>
              </a:rPr>
              <a:t>msg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}))</a:t>
            </a:r>
          </a:p>
          <a:p>
            <a:endParaRPr lang="en-US" sz="1400" dirty="0">
              <a:solidFill>
                <a:prstClr val="black"/>
              </a:solidFill>
              <a:latin typeface="Consolas"/>
              <a:cs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400" dirty="0" err="1">
                <a:solidFill>
                  <a:srgbClr val="5D196C"/>
                </a:solidFill>
                <a:latin typeface="Consolas"/>
                <a:cs typeface="Consolas"/>
              </a:rPr>
              <a:t>defn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>
                <a:solidFill>
                  <a:srgbClr val="0029FA"/>
                </a:solidFill>
                <a:latin typeface="Consolas"/>
                <a:cs typeface="Consolas"/>
              </a:rPr>
              <a:t>transfer</a:t>
            </a:r>
            <a:endParaRPr lang="en-US" sz="1400" dirty="0">
              <a:solidFill>
                <a:prstClr val="black"/>
              </a:solidFill>
              <a:latin typeface="Consolas"/>
              <a:cs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 </a:t>
            </a:r>
            <a:r>
              <a:rPr lang="en-US" sz="1400" dirty="0">
                <a:solidFill>
                  <a:srgbClr val="6A2243"/>
                </a:solidFill>
                <a:latin typeface="Consolas"/>
                <a:cs typeface="Consolas"/>
              </a:rPr>
              <a:t>"Transfer an amount between two accounts."</a:t>
            </a:r>
            <a:endParaRPr lang="en-US" sz="1400" dirty="0">
              <a:solidFill>
                <a:prstClr val="black"/>
              </a:solidFill>
              <a:latin typeface="Consolas"/>
              <a:cs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 [from to amount </a:t>
            </a:r>
            <a:r>
              <a:rPr lang="en-US" sz="1400" dirty="0" err="1">
                <a:solidFill>
                  <a:prstClr val="black"/>
                </a:solidFill>
                <a:latin typeface="Consolas"/>
                <a:cs typeface="Consolas"/>
              </a:rPr>
              <a:t>msg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]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 </a:t>
            </a: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2000" dirty="0" err="1">
                <a:solidFill>
                  <a:srgbClr val="5D196C"/>
                </a:solidFill>
                <a:latin typeface="Consolas"/>
                <a:cs typeface="Consolas"/>
              </a:rPr>
              <a:t>dosync</a:t>
            </a:r>
            <a:endParaRPr lang="en-US" sz="2000" dirty="0">
              <a:solidFill>
                <a:prstClr val="black"/>
              </a:solidFill>
              <a:latin typeface="Consolas"/>
              <a:cs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   (</a:t>
            </a:r>
            <a:r>
              <a:rPr lang="en-US" sz="2000" dirty="0">
                <a:solidFill>
                  <a:srgbClr val="5B3178"/>
                </a:solidFill>
                <a:latin typeface="Consolas"/>
                <a:cs typeface="Consolas"/>
              </a:rPr>
              <a:t>alter</a:t>
            </a: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 from post (</a:t>
            </a:r>
            <a:r>
              <a:rPr lang="en-US" sz="2000" dirty="0">
                <a:solidFill>
                  <a:srgbClr val="5B3178"/>
                </a:solidFill>
                <a:latin typeface="Consolas"/>
                <a:cs typeface="Consolas"/>
              </a:rPr>
              <a:t>-</a:t>
            </a: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 amount) </a:t>
            </a:r>
            <a:r>
              <a:rPr lang="en-US" sz="2000" dirty="0" err="1">
                <a:solidFill>
                  <a:prstClr val="black"/>
                </a:solidFill>
                <a:latin typeface="Consolas"/>
                <a:cs typeface="Consolas"/>
              </a:rPr>
              <a:t>msg</a:t>
            </a: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   (</a:t>
            </a:r>
            <a:r>
              <a:rPr lang="en-US" sz="2000" dirty="0">
                <a:solidFill>
                  <a:srgbClr val="5B3178"/>
                </a:solidFill>
                <a:latin typeface="Consolas"/>
                <a:cs typeface="Consolas"/>
              </a:rPr>
              <a:t>alter</a:t>
            </a: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 to post amount </a:t>
            </a:r>
            <a:r>
              <a:rPr lang="en-US" sz="2000" dirty="0" err="1">
                <a:solidFill>
                  <a:prstClr val="black"/>
                </a:solidFill>
                <a:latin typeface="Consolas"/>
                <a:cs typeface="Consolas"/>
              </a:rPr>
              <a:t>msg</a:t>
            </a:r>
            <a:r>
              <a:rPr lang="en-US" sz="2000" dirty="0">
                <a:solidFill>
                  <a:prstClr val="black"/>
                </a:solidFill>
                <a:latin typeface="Consolas"/>
                <a:cs typeface="Consolas"/>
              </a:rPr>
              <a:t>))</a:t>
            </a:r>
            <a:r>
              <a:rPr lang="en-US" sz="2000" dirty="0" smtClean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endParaRPr 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4675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3039"/>
    </mc:Choice>
    <mc:Fallback xmlns="">
      <p:transition xmlns:p14="http://schemas.microsoft.com/office/powerpoint/2010/main" advTm="9303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/>
          <p:cNvSpPr/>
          <p:nvPr/>
        </p:nvSpPr>
        <p:spPr bwMode="auto">
          <a:xfrm>
            <a:off x="4716016" y="5013176"/>
            <a:ext cx="2952328" cy="1008112"/>
          </a:xfrm>
          <a:prstGeom prst="round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59" name="Rounded Rectangle 58"/>
          <p:cNvSpPr/>
          <p:nvPr/>
        </p:nvSpPr>
        <p:spPr bwMode="auto">
          <a:xfrm>
            <a:off x="4716016" y="3645024"/>
            <a:ext cx="2952328" cy="1080120"/>
          </a:xfrm>
          <a:prstGeom prst="round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1547664" y="2636912"/>
            <a:ext cx="3024336" cy="1800200"/>
          </a:xfrm>
          <a:prstGeom prst="round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924800" cy="685800"/>
          </a:xfrm>
        </p:spPr>
        <p:txBody>
          <a:bodyPr/>
          <a:lstStyle/>
          <a:p>
            <a:r>
              <a:rPr lang="en-US" dirty="0" smtClean="0"/>
              <a:t>Software Transactional Memory</a:t>
            </a:r>
            <a:br>
              <a:rPr lang="en-US" dirty="0" smtClean="0"/>
            </a:br>
            <a:r>
              <a:rPr lang="en-US" dirty="0" smtClean="0"/>
              <a:t>Conflict Resolution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2267744" y="2564904"/>
            <a:ext cx="0" cy="3600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7134851" y="2564904"/>
            <a:ext cx="0" cy="3600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4139952" y="2060848"/>
            <a:ext cx="971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Seller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91680" y="2060848"/>
            <a:ext cx="1253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Buyer A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30795" y="2060848"/>
            <a:ext cx="1253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Buyer B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979712" y="2852936"/>
            <a:ext cx="504056" cy="12241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2555776" y="3212976"/>
            <a:ext cx="144016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36"/>
          <p:cNvSpPr/>
          <p:nvPr/>
        </p:nvSpPr>
        <p:spPr bwMode="auto">
          <a:xfrm>
            <a:off x="4067944" y="2852936"/>
            <a:ext cx="360040" cy="12241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 flipH="1">
            <a:off x="2627784" y="3861048"/>
            <a:ext cx="136815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2771800" y="2924944"/>
            <a:ext cx="9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Pay money</a:t>
            </a:r>
            <a:endParaRPr lang="en-US" sz="1200" dirty="0">
              <a:latin typeface="Neo Sans Std"/>
              <a:cs typeface="Neo Sans Std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843808" y="3501008"/>
            <a:ext cx="1146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Receive horse</a:t>
            </a:r>
            <a:endParaRPr lang="en-US" sz="1200" dirty="0">
              <a:latin typeface="Neo Sans Std"/>
              <a:cs typeface="Neo Sans Std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364088" y="3933056"/>
            <a:ext cx="9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Pay money</a:t>
            </a:r>
            <a:endParaRPr lang="en-US" sz="1200" dirty="0">
              <a:latin typeface="Neo Sans Std"/>
              <a:cs typeface="Neo Sans Std"/>
            </a:endParaRPr>
          </a:p>
        </p:txBody>
      </p:sp>
      <p:cxnSp>
        <p:nvCxnSpPr>
          <p:cNvPr id="50" name="Straight Arrow Connector 49"/>
          <p:cNvCxnSpPr/>
          <p:nvPr/>
        </p:nvCxnSpPr>
        <p:spPr bwMode="auto">
          <a:xfrm flipH="1">
            <a:off x="5292080" y="4221088"/>
            <a:ext cx="136815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2483768" y="4293096"/>
            <a:ext cx="15121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2699792" y="4005064"/>
            <a:ext cx="1083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STM commits</a:t>
            </a:r>
            <a:endParaRPr lang="en-US" sz="1200" dirty="0">
              <a:latin typeface="Neo Sans Std"/>
              <a:cs typeface="Neo Sans Std"/>
            </a:endParaRPr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4644008" y="2564904"/>
            <a:ext cx="0" cy="3600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335277" y="2996952"/>
            <a:ext cx="9243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Std"/>
                <a:cs typeface="Neo Sans Std"/>
              </a:rPr>
              <a:t>Private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World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Snapshot</a:t>
            </a:r>
          </a:p>
          <a:p>
            <a:r>
              <a:rPr lang="en-US" sz="1400" dirty="0">
                <a:latin typeface="Neo Sans Std"/>
                <a:cs typeface="Neo Sans Std"/>
              </a:rPr>
              <a:t>A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884368" y="3717032"/>
            <a:ext cx="9243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Std"/>
                <a:cs typeface="Neo Sans Std"/>
              </a:rPr>
              <a:t>Private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World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Snapshot</a:t>
            </a:r>
          </a:p>
          <a:p>
            <a:r>
              <a:rPr lang="en-US" sz="1400" dirty="0">
                <a:latin typeface="Neo Sans Std"/>
                <a:cs typeface="Neo Sans Std"/>
              </a:rPr>
              <a:t>B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580112" y="4736177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STM Retry</a:t>
            </a:r>
            <a:endParaRPr lang="en-US" sz="1200" dirty="0">
              <a:latin typeface="Neo Sans Std"/>
              <a:cs typeface="Neo Sans Std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292080" y="5229200"/>
            <a:ext cx="1467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Seller has no horse</a:t>
            </a:r>
            <a:endParaRPr lang="en-US" sz="1200" dirty="0">
              <a:latin typeface="Neo Sans Std"/>
              <a:cs typeface="Neo Sans Std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4860032" y="3933056"/>
            <a:ext cx="360040" cy="50405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66" name="Multiply 65"/>
          <p:cNvSpPr/>
          <p:nvPr/>
        </p:nvSpPr>
        <p:spPr bwMode="auto">
          <a:xfrm>
            <a:off x="4716016" y="4005064"/>
            <a:ext cx="648072" cy="648072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4860032" y="5157192"/>
            <a:ext cx="360040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6876256" y="3717032"/>
            <a:ext cx="50405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6876256" y="5157192"/>
            <a:ext cx="504056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884368" y="5013176"/>
            <a:ext cx="9243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Std"/>
                <a:cs typeface="Neo Sans Std"/>
              </a:rPr>
              <a:t>Private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World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Snapshot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B’</a:t>
            </a:r>
            <a:endParaRPr lang="en-US" sz="1400" dirty="0">
              <a:latin typeface="Neo Sans Std"/>
              <a:cs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315122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8362"/>
    </mc:Choice>
    <mc:Fallback xmlns="">
      <p:transition xmlns:p14="http://schemas.microsoft.com/office/powerpoint/2010/main" advTm="18836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711008" cy="685800"/>
          </a:xfrm>
        </p:spPr>
        <p:txBody>
          <a:bodyPr/>
          <a:lstStyle/>
          <a:p>
            <a:r>
              <a:rPr lang="en-US" dirty="0" smtClean="0"/>
              <a:t>Concurrency Summary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971600" y="2060848"/>
            <a:ext cx="1800200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  <a:cs typeface="Neo Sans Std"/>
              </a:rPr>
              <a:t>Immutable data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971600" y="4674840"/>
            <a:ext cx="1778496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  <a:cs typeface="Neo Sans Std"/>
              </a:rPr>
              <a:t>Pure Functions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971600" y="3356992"/>
            <a:ext cx="1778496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  <a:cs typeface="Neo Sans Std"/>
              </a:rPr>
              <a:t>Indirect References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51919" y="2060848"/>
            <a:ext cx="205380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Neo Sans Std"/>
              </a:rPr>
              <a:t>Lock-free, </a:t>
            </a:r>
          </a:p>
          <a:p>
            <a:r>
              <a:rPr lang="en-US" dirty="0" smtClean="0">
                <a:latin typeface="Neo Sans Std"/>
              </a:rPr>
              <a:t>multi-</a:t>
            </a:r>
            <a:r>
              <a:rPr lang="en-US" dirty="0">
                <a:latin typeface="Neo Sans Std"/>
              </a:rPr>
              <a:t>v</a:t>
            </a:r>
            <a:r>
              <a:rPr lang="en-US" dirty="0" smtClean="0">
                <a:latin typeface="Neo Sans Std"/>
              </a:rPr>
              <a:t>ersion</a:t>
            </a:r>
          </a:p>
          <a:p>
            <a:r>
              <a:rPr lang="en-US" dirty="0">
                <a:latin typeface="Neo Sans Std"/>
              </a:rPr>
              <a:t>c</a:t>
            </a:r>
            <a:r>
              <a:rPr lang="en-US" dirty="0" smtClean="0">
                <a:latin typeface="Neo Sans Std"/>
              </a:rPr>
              <a:t>oncurrency</a:t>
            </a:r>
            <a:endParaRPr lang="en-US" dirty="0">
              <a:latin typeface="Neo Sans St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1920" y="3501008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Neo Sans Std"/>
              </a:rPr>
              <a:t>Simplify</a:t>
            </a:r>
          </a:p>
          <a:p>
            <a:r>
              <a:rPr lang="en-US" dirty="0" smtClean="0">
                <a:latin typeface="Neo Sans Std"/>
              </a:rPr>
              <a:t>transactions</a:t>
            </a:r>
            <a:endParaRPr lang="en-US" dirty="0">
              <a:latin typeface="Neo Sans St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23927" y="4746848"/>
            <a:ext cx="2721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Neo Sans Std"/>
              </a:rPr>
              <a:t>Enable retry / reordering</a:t>
            </a:r>
            <a:endParaRPr lang="en-US" dirty="0">
              <a:latin typeface="Neo Sans Std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5868144" y="3592440"/>
            <a:ext cx="792088" cy="484632"/>
          </a:xfrm>
          <a:prstGeom prst="rightArrow">
            <a:avLst/>
          </a:prstGeom>
          <a:solidFill>
            <a:srgbClr val="DADEE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2987824" y="2276872"/>
            <a:ext cx="792088" cy="484632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2987824" y="3573016"/>
            <a:ext cx="792088" cy="484632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6" name="Right Arrow 15"/>
          <p:cNvSpPr/>
          <p:nvPr/>
        </p:nvSpPr>
        <p:spPr bwMode="auto">
          <a:xfrm>
            <a:off x="2987824" y="4818856"/>
            <a:ext cx="792088" cy="484632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7020272" y="3284984"/>
            <a:ext cx="1224136" cy="115212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Neo Sans Std"/>
                <a:cs typeface="Neo Sans Std"/>
              </a:rPr>
              <a:t>STM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20272" y="4604936"/>
            <a:ext cx="1854968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</a:rPr>
              <a:t>Simpler</a:t>
            </a:r>
          </a:p>
          <a:p>
            <a:r>
              <a:rPr lang="en-US" dirty="0" smtClean="0">
                <a:latin typeface="Neo Sans Std"/>
              </a:rPr>
              <a:t>Concurrency</a:t>
            </a:r>
          </a:p>
          <a:p>
            <a:r>
              <a:rPr lang="en-US" dirty="0" smtClean="0">
                <a:latin typeface="Neo Sans Std"/>
              </a:rPr>
              <a:t>Semantics</a:t>
            </a:r>
          </a:p>
        </p:txBody>
      </p:sp>
    </p:spTree>
    <p:extLst>
      <p:ext uri="{BB962C8B-B14F-4D97-AF65-F5344CB8AC3E}">
        <p14:creationId xmlns:p14="http://schemas.microsoft.com/office/powerpoint/2010/main" val="417831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6823"/>
    </mc:Choice>
    <mc:Fallback xmlns="">
      <p:transition xmlns:p14="http://schemas.microsoft.com/office/powerpoint/2010/main" advTm="8682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37349" b="42858"/>
          <a:stretch/>
        </p:blipFill>
        <p:spPr>
          <a:xfrm>
            <a:off x="5076056" y="1340768"/>
            <a:ext cx="892732" cy="82264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876" y="3717032"/>
            <a:ext cx="2286124" cy="22861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3645024"/>
            <a:ext cx="2286124" cy="22861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808" y="3645024"/>
            <a:ext cx="2286124" cy="22861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7992888" cy="1008112"/>
          </a:xfrm>
        </p:spPr>
        <p:txBody>
          <a:bodyPr/>
          <a:lstStyle/>
          <a:p>
            <a:r>
              <a:rPr lang="en-US" dirty="0" smtClean="0"/>
              <a:t>A Better Language for Everything</a:t>
            </a:r>
            <a:endParaRPr lang="en-US" dirty="0"/>
          </a:p>
        </p:txBody>
      </p:sp>
      <p:pic>
        <p:nvPicPr>
          <p:cNvPr id="5" name="Picture 4" descr="nodejs-light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291" y="5445224"/>
            <a:ext cx="1848205" cy="5040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4328" y="1412776"/>
            <a:ext cx="720080" cy="7248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0192" y="1340768"/>
            <a:ext cx="794150" cy="7920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84168" y="4725144"/>
            <a:ext cx="720080" cy="13201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15816" y="5373216"/>
            <a:ext cx="2304256" cy="5789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5576" y="2132856"/>
            <a:ext cx="1628800" cy="1628800"/>
          </a:xfrm>
          <a:prstGeom prst="rect">
            <a:avLst/>
          </a:prstGeom>
        </p:spPr>
      </p:pic>
      <p:sp>
        <p:nvSpPr>
          <p:cNvPr id="17" name="Cloud Callout 16"/>
          <p:cNvSpPr/>
          <p:nvPr/>
        </p:nvSpPr>
        <p:spPr bwMode="auto">
          <a:xfrm>
            <a:off x="5652120" y="2852936"/>
            <a:ext cx="2160240" cy="612648"/>
          </a:xfrm>
          <a:prstGeom prst="cloudCallout">
            <a:avLst>
              <a:gd name="adj1" fmla="val -19734"/>
              <a:gd name="adj2" fmla="val 42158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771800" y="2420888"/>
            <a:ext cx="1656184" cy="108012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600" b="1" u="sng" dirty="0" smtClean="0">
                <a:latin typeface="Neo Sans Std"/>
                <a:ea typeface="Neo Sans Std"/>
              </a:rPr>
              <a:t>Compiler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JVM, CLR</a:t>
            </a:r>
          </a:p>
          <a:p>
            <a:r>
              <a:rPr lang="en-US" sz="1600" dirty="0" err="1" smtClean="0">
                <a:latin typeface="Neo Sans Std"/>
                <a:ea typeface="Neo Sans Std"/>
              </a:rPr>
              <a:t>ClojureScript</a:t>
            </a:r>
            <a:endParaRPr lang="en-US" sz="1600" dirty="0" smtClean="0">
              <a:latin typeface="Neo Sans Std"/>
              <a:ea typeface="Neo Sans Std"/>
            </a:endParaRPr>
          </a:p>
          <a:p>
            <a:r>
              <a:rPr lang="en-US" sz="1600" dirty="0" smtClean="0">
                <a:latin typeface="Neo Sans Std"/>
                <a:ea typeface="Neo Sans Std"/>
              </a:rPr>
              <a:t>(Clojure-</a:t>
            </a:r>
            <a:r>
              <a:rPr lang="en-US" sz="1600" dirty="0" err="1" smtClean="0">
                <a:latin typeface="Neo Sans Std"/>
                <a:ea typeface="Neo Sans Std"/>
              </a:rPr>
              <a:t>py</a:t>
            </a:r>
            <a:r>
              <a:rPr lang="en-US" sz="1600" dirty="0" smtClean="0">
                <a:latin typeface="Neo Sans Std"/>
                <a:ea typeface="Neo Sans Std"/>
              </a:rPr>
              <a:t>…)</a:t>
            </a:r>
            <a:endParaRPr lang="en-US" sz="1600" dirty="0">
              <a:latin typeface="Neo Sans Std"/>
              <a:ea typeface="Neo Sans Std"/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 flipV="1">
            <a:off x="4572000" y="2348880"/>
            <a:ext cx="1296144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4572000" y="3284984"/>
            <a:ext cx="2808312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4355976" y="3573016"/>
            <a:ext cx="1008112" cy="792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3707904" y="3573016"/>
            <a:ext cx="144016" cy="576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683568" y="3789040"/>
            <a:ext cx="20537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A modern </a:t>
            </a:r>
          </a:p>
          <a:p>
            <a:r>
              <a:rPr lang="en-US" dirty="0" smtClean="0">
                <a:latin typeface="Neo Sans Std"/>
                <a:cs typeface="Neo Sans Std"/>
              </a:rPr>
              <a:t>Lisp</a:t>
            </a:r>
            <a:r>
              <a:rPr lang="en-US" dirty="0">
                <a:latin typeface="Neo Sans Std"/>
                <a:cs typeface="Neo Sans Std"/>
              </a:rPr>
              <a:t> </a:t>
            </a:r>
            <a:r>
              <a:rPr lang="en-US" dirty="0" smtClean="0">
                <a:latin typeface="Neo Sans Std"/>
                <a:cs typeface="Neo Sans Std"/>
              </a:rPr>
              <a:t>language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68144" y="2132856"/>
            <a:ext cx="1995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Neo Sans Std"/>
                <a:cs typeface="Neo Sans Std"/>
              </a:rPr>
              <a:t>JavaScript targets</a:t>
            </a:r>
            <a:endParaRPr lang="en-US" sz="1800" dirty="0">
              <a:latin typeface="Neo Sans Std"/>
              <a:cs typeface="Neo Sans Std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788024" y="6021288"/>
            <a:ext cx="284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Neo Sans Std"/>
                <a:cs typeface="Neo Sans Std"/>
              </a:rPr>
              <a:t>The main server platforms</a:t>
            </a:r>
            <a:endParaRPr lang="en-US" sz="1800" dirty="0">
              <a:latin typeface="Neo Sans Std"/>
              <a:cs typeface="Neo Sans Std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79512" y="6207115"/>
            <a:ext cx="3685624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Neo Sans Std"/>
                <a:cs typeface="Neo Sans Std"/>
              </a:rPr>
              <a:t>Logos copyright by Rich Hickey, Microsoft, Google, Apple, Oracle and </a:t>
            </a:r>
            <a:r>
              <a:rPr lang="en-US" sz="800" dirty="0" err="1" smtClean="0">
                <a:latin typeface="Neo Sans Std"/>
                <a:cs typeface="Neo Sans Std"/>
              </a:rPr>
              <a:t>Joyent</a:t>
            </a:r>
            <a:endParaRPr lang="en-US" sz="800" dirty="0">
              <a:latin typeface="Neo Sans Std"/>
              <a:cs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204441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5549"/>
    </mc:Choice>
    <mc:Fallback xmlns="">
      <p:transition xmlns:p14="http://schemas.microsoft.com/office/powerpoint/2010/main" advTm="10554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All About Abstractions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26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745"/>
    </mc:Choice>
    <mc:Fallback xmlns="">
      <p:transition xmlns:p14="http://schemas.microsoft.com/office/powerpoint/2010/main" advTm="574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are Islands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// C#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5D196C"/>
                </a:solidFill>
                <a:latin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3B741A"/>
                </a:solidFill>
                <a:latin typeface="Consolas"/>
              </a:rPr>
              <a:t>Conference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2000" dirty="0">
                <a:solidFill>
                  <a:srgbClr val="3B741A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834429"/>
                </a:solidFill>
                <a:latin typeface="Consolas"/>
              </a:rPr>
              <a:t>Name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{ get; }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2000" dirty="0" err="1">
                <a:solidFill>
                  <a:srgbClr val="3B741A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834429"/>
                </a:solidFill>
                <a:latin typeface="Consolas"/>
              </a:rPr>
              <a:t>Year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{ get; }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000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1800" dirty="0">
                <a:latin typeface="Neo Sans Std"/>
                <a:cs typeface="Neo Sans Std"/>
              </a:rPr>
              <a:t>Methods available:</a:t>
            </a:r>
          </a:p>
          <a:p>
            <a:pPr marL="0" lvl="0" indent="0">
              <a:buNone/>
            </a:pPr>
            <a:endParaRPr lang="en-US" sz="1800" dirty="0">
              <a:latin typeface="Consolas"/>
              <a:cs typeface="Consolas"/>
            </a:endParaRPr>
          </a:p>
          <a:p>
            <a:pPr marL="0" lvl="0" indent="0">
              <a:buNone/>
            </a:pPr>
            <a:r>
              <a:rPr lang="en-US" sz="1800" dirty="0" err="1">
                <a:latin typeface="Consolas"/>
                <a:cs typeface="Consolas"/>
              </a:rPr>
              <a:t>ToString</a:t>
            </a:r>
            <a:r>
              <a:rPr lang="en-US" sz="1800" dirty="0">
                <a:latin typeface="Consolas"/>
                <a:cs typeface="Consolas"/>
              </a:rPr>
              <a:t> </a:t>
            </a:r>
          </a:p>
          <a:p>
            <a:pPr marL="0" lvl="0" indent="0">
              <a:buNone/>
            </a:pPr>
            <a:r>
              <a:rPr lang="en-US" sz="1800" dirty="0" err="1">
                <a:latin typeface="Consolas"/>
                <a:cs typeface="Consolas"/>
              </a:rPr>
              <a:t>GetHashCode</a:t>
            </a:r>
            <a:r>
              <a:rPr lang="en-US" sz="1800" dirty="0">
                <a:latin typeface="Consolas"/>
                <a:cs typeface="Consolas"/>
              </a:rPr>
              <a:t> </a:t>
            </a:r>
          </a:p>
          <a:p>
            <a:pPr marL="0" lvl="0" indent="0">
              <a:buNone/>
            </a:pPr>
            <a:r>
              <a:rPr lang="en-US" sz="1800" dirty="0">
                <a:latin typeface="Consolas"/>
                <a:cs typeface="Consolas"/>
              </a:rPr>
              <a:t>Equals</a:t>
            </a:r>
          </a:p>
          <a:p>
            <a:pPr marL="0" lvl="0" indent="0">
              <a:buNone/>
            </a:pPr>
            <a:r>
              <a:rPr lang="en-US" sz="1800" dirty="0" err="1">
                <a:latin typeface="Consolas"/>
                <a:cs typeface="Consolas"/>
              </a:rPr>
              <a:t>GetType</a:t>
            </a: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6096000"/>
            <a:ext cx="73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808080"/>
                </a:solidFill>
                <a:latin typeface="Neo Sans Std Medium"/>
                <a:cs typeface="Handwriting - Dakota"/>
              </a:rPr>
              <a:t>file: </a:t>
            </a:r>
            <a:r>
              <a:rPr lang="en-US" sz="1200" dirty="0" err="1" smtClean="0">
                <a:solidFill>
                  <a:srgbClr val="808080"/>
                </a:solidFill>
                <a:latin typeface="Neo Sans Std Medium"/>
                <a:cs typeface="Handwriting - Dakota"/>
              </a:rPr>
              <a:t>islands.clj</a:t>
            </a:r>
            <a:endParaRPr lang="en-US" sz="1200" dirty="0">
              <a:solidFill>
                <a:srgbClr val="808080"/>
              </a:solidFill>
              <a:latin typeface="Neo Sans Std Medium"/>
              <a:cs typeface="Handwriting - Dakota"/>
            </a:endParaRPr>
          </a:p>
        </p:txBody>
      </p:sp>
    </p:spTree>
    <p:extLst>
      <p:ext uri="{BB962C8B-B14F-4D97-AF65-F5344CB8AC3E}">
        <p14:creationId xmlns:p14="http://schemas.microsoft.com/office/powerpoint/2010/main" val="26081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5138"/>
    </mc:Choice>
    <mc:Fallback xmlns="">
      <p:transition xmlns:p14="http://schemas.microsoft.com/office/powerpoint/2010/main" advTm="10513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Clojure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400" dirty="0" err="1">
                <a:solidFill>
                  <a:srgbClr val="5D196C"/>
                </a:solidFill>
                <a:latin typeface="Consolas"/>
                <a:cs typeface="Consolas"/>
              </a:rPr>
              <a:t>defrecord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>
                <a:solidFill>
                  <a:srgbClr val="0029FA"/>
                </a:solidFill>
                <a:latin typeface="Consolas"/>
                <a:cs typeface="Consolas"/>
              </a:rPr>
              <a:t>Conference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[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name year])</a:t>
            </a: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400" dirty="0" err="1">
                <a:solidFill>
                  <a:srgbClr val="5D196C"/>
                </a:solidFill>
                <a:latin typeface="Consolas"/>
                <a:cs typeface="Consolas"/>
              </a:rPr>
              <a:t>def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 smtClean="0">
                <a:solidFill>
                  <a:srgbClr val="0029FA"/>
                </a:solidFill>
                <a:latin typeface="Consolas"/>
                <a:cs typeface="Consolas"/>
              </a:rPr>
              <a:t>cc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 (</a:t>
            </a:r>
            <a:r>
              <a:rPr lang="en-US" sz="1400" dirty="0">
                <a:solidFill>
                  <a:srgbClr val="5B3178"/>
                </a:solidFill>
                <a:latin typeface="Consolas"/>
                <a:cs typeface="Consolas"/>
              </a:rPr>
              <a:t>Conference.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>
                <a:solidFill>
                  <a:srgbClr val="6A2243"/>
                </a:solidFill>
                <a:latin typeface="Consolas"/>
                <a:cs typeface="Consolas"/>
              </a:rPr>
              <a:t>"Clojure </a:t>
            </a:r>
            <a:r>
              <a:rPr lang="en-US" sz="1400" dirty="0" err="1">
                <a:solidFill>
                  <a:srgbClr val="6A2243"/>
                </a:solidFill>
                <a:latin typeface="Consolas"/>
                <a:cs typeface="Consolas"/>
              </a:rPr>
              <a:t>Conj</a:t>
            </a:r>
            <a:r>
              <a:rPr lang="en-US" sz="1400" dirty="0">
                <a:solidFill>
                  <a:srgbClr val="6A2243"/>
                </a:solidFill>
                <a:latin typeface="Consolas"/>
                <a:cs typeface="Consolas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2011))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400" dirty="0" err="1">
                <a:solidFill>
                  <a:srgbClr val="5D196C"/>
                </a:solidFill>
                <a:latin typeface="Consolas"/>
                <a:cs typeface="Consolas"/>
              </a:rPr>
              <a:t>def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 err="1" smtClean="0">
                <a:solidFill>
                  <a:srgbClr val="0029FA"/>
                </a:solidFill>
                <a:latin typeface="Consolas"/>
                <a:cs typeface="Consolas"/>
              </a:rPr>
              <a:t>cday</a:t>
            </a:r>
            <a:r>
              <a:rPr lang="en-US" sz="1400" dirty="0" smtClean="0">
                <a:solidFill>
                  <a:srgbClr val="0029FA"/>
                </a:solidFill>
                <a:latin typeface="Consolas"/>
                <a:cs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400" dirty="0">
                <a:solidFill>
                  <a:srgbClr val="5B3178"/>
                </a:solidFill>
                <a:latin typeface="Consolas"/>
                <a:cs typeface="Consolas"/>
              </a:rPr>
              <a:t>Conference.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>
                <a:solidFill>
                  <a:srgbClr val="6A2243"/>
                </a:solidFill>
                <a:latin typeface="Consolas"/>
                <a:cs typeface="Consolas"/>
              </a:rPr>
              <a:t>"</a:t>
            </a:r>
            <a:r>
              <a:rPr lang="en-US" sz="1400" dirty="0" smtClean="0">
                <a:solidFill>
                  <a:srgbClr val="6A2243"/>
                </a:solidFill>
                <a:latin typeface="Consolas"/>
                <a:cs typeface="Consolas"/>
              </a:rPr>
              <a:t>Community Day"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 2012)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400" dirty="0" err="1">
                <a:solidFill>
                  <a:srgbClr val="5D196C"/>
                </a:solidFill>
                <a:latin typeface="Consolas"/>
                <a:cs typeface="Consolas"/>
              </a:rPr>
              <a:t>def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 err="1">
                <a:solidFill>
                  <a:srgbClr val="0029FA"/>
                </a:solidFill>
                <a:latin typeface="Consolas"/>
                <a:cs typeface="Consolas"/>
              </a:rPr>
              <a:t>confs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[</a:t>
            </a:r>
            <a:r>
              <a:rPr lang="en-US" sz="1400" dirty="0" err="1">
                <a:solidFill>
                  <a:prstClr val="black"/>
                </a:solidFill>
                <a:latin typeface="Consolas"/>
                <a:cs typeface="Consolas"/>
              </a:rPr>
              <a:t>oredev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  <a:cs typeface="Consolas"/>
              </a:rPr>
              <a:t>cday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]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err="1" smtClean="0">
                <a:solidFill>
                  <a:prstClr val="black"/>
                </a:solidFill>
                <a:latin typeface="Consolas"/>
                <a:cs typeface="Consolas"/>
              </a:rPr>
              <a:t>confs</a:t>
            </a:r>
            <a:endParaRPr lang="en-US" sz="1400" dirty="0">
              <a:solidFill>
                <a:srgbClr val="902525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=</a:t>
            </a:r>
            <a:r>
              <a:rPr lang="en-US" sz="1400" dirty="0" smtClean="0">
                <a:latin typeface="Consolas"/>
                <a:cs typeface="Consolas"/>
              </a:rPr>
              <a:t>&gt; 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[{</a:t>
            </a:r>
            <a:r>
              <a:rPr lang="en-US" sz="1400" dirty="0">
                <a:solidFill>
                  <a:srgbClr val="5B3178"/>
                </a:solidFill>
                <a:latin typeface="Consolas"/>
                <a:cs typeface="Consolas"/>
              </a:rPr>
              <a:t>:name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>
                <a:solidFill>
                  <a:srgbClr val="6A2243"/>
                </a:solidFill>
                <a:latin typeface="Consolas"/>
                <a:cs typeface="Consolas"/>
              </a:rPr>
              <a:t>"Clojure </a:t>
            </a:r>
            <a:r>
              <a:rPr lang="en-US" sz="1400" dirty="0" err="1">
                <a:solidFill>
                  <a:srgbClr val="6A2243"/>
                </a:solidFill>
                <a:latin typeface="Consolas"/>
                <a:cs typeface="Consolas"/>
              </a:rPr>
              <a:t>Conj</a:t>
            </a:r>
            <a:r>
              <a:rPr lang="en-US" sz="1400" dirty="0">
                <a:solidFill>
                  <a:srgbClr val="6A2243"/>
                </a:solidFill>
                <a:latin typeface="Consolas"/>
                <a:cs typeface="Consolas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, </a:t>
            </a:r>
            <a:r>
              <a:rPr lang="en-US" sz="1400" dirty="0">
                <a:solidFill>
                  <a:srgbClr val="5B3178"/>
                </a:solidFill>
                <a:latin typeface="Consolas"/>
                <a:cs typeface="Consolas"/>
              </a:rPr>
              <a:t>:</a:t>
            </a:r>
            <a:r>
              <a:rPr lang="en-US" sz="1400" dirty="0" smtClean="0">
                <a:solidFill>
                  <a:srgbClr val="5B3178"/>
                </a:solidFill>
                <a:latin typeface="Consolas"/>
                <a:cs typeface="Consolas"/>
              </a:rPr>
              <a:t>year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 2011}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   {</a:t>
            </a:r>
            <a:r>
              <a:rPr lang="en-US" sz="1400" dirty="0">
                <a:solidFill>
                  <a:srgbClr val="5B3178"/>
                </a:solidFill>
                <a:latin typeface="Consolas"/>
                <a:cs typeface="Consolas"/>
              </a:rPr>
              <a:t>:name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 smtClean="0">
                <a:solidFill>
                  <a:srgbClr val="6A2243"/>
                </a:solidFill>
                <a:latin typeface="Consolas"/>
                <a:cs typeface="Consolas"/>
              </a:rPr>
              <a:t>"</a:t>
            </a:r>
            <a:r>
              <a:rPr lang="en-US" sz="1400" dirty="0">
                <a:solidFill>
                  <a:srgbClr val="6A2243"/>
                </a:solidFill>
                <a:latin typeface="Consolas"/>
                <a:cs typeface="Consolas"/>
              </a:rPr>
              <a:t>Community Day</a:t>
            </a:r>
            <a:r>
              <a:rPr lang="en-US" sz="1400" dirty="0" smtClean="0">
                <a:solidFill>
                  <a:srgbClr val="6A2243"/>
                </a:solidFill>
                <a:latin typeface="Consolas"/>
                <a:cs typeface="Consolas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, </a:t>
            </a:r>
            <a:r>
              <a:rPr lang="en-US" sz="1400" dirty="0">
                <a:solidFill>
                  <a:srgbClr val="5B3178"/>
                </a:solidFill>
                <a:latin typeface="Consolas"/>
                <a:cs typeface="Consolas"/>
              </a:rPr>
              <a:t>:year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2012}]</a:t>
            </a:r>
          </a:p>
          <a:p>
            <a:pPr marL="0" indent="0">
              <a:buNone/>
            </a:pPr>
            <a:endParaRPr lang="en-US" sz="1400" dirty="0" smtClean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902525"/>
                </a:solidFill>
                <a:latin typeface="Consolas"/>
                <a:cs typeface="Consolas"/>
              </a:rPr>
              <a:t>;; </a:t>
            </a:r>
            <a:r>
              <a:rPr lang="en-US" sz="1400" dirty="0" smtClean="0">
                <a:solidFill>
                  <a:srgbClr val="902525"/>
                </a:solidFill>
                <a:latin typeface="Consolas"/>
                <a:cs typeface="Consolas"/>
              </a:rPr>
              <a:t>key/value map semantics</a:t>
            </a:r>
            <a:endParaRPr lang="en-US" sz="1400" dirty="0">
              <a:solidFill>
                <a:srgbClr val="902525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400" dirty="0">
                <a:solidFill>
                  <a:srgbClr val="5B3178"/>
                </a:solidFill>
                <a:latin typeface="Consolas"/>
                <a:cs typeface="Consolas"/>
              </a:rPr>
              <a:t>:year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  <a:cs typeface="Consolas"/>
              </a:rPr>
              <a:t>cday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endParaRPr lang="en-US" sz="14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=&gt; 2012</a:t>
            </a:r>
          </a:p>
          <a:p>
            <a:pPr marL="0" indent="0">
              <a:buNone/>
            </a:pPr>
            <a:endParaRPr lang="en-US" sz="1400" dirty="0" smtClean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400" dirty="0" smtClean="0">
                <a:solidFill>
                  <a:srgbClr val="5B3178"/>
                </a:solidFill>
                <a:latin typeface="Consolas"/>
                <a:cs typeface="Consolas"/>
              </a:rPr>
              <a:t>keys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  <a:cs typeface="Consolas"/>
              </a:rPr>
              <a:t>cday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endParaRPr lang="en-US" sz="1400" dirty="0" smtClean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=&gt; 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400" dirty="0" smtClean="0">
                <a:solidFill>
                  <a:srgbClr val="5B3178"/>
                </a:solidFill>
                <a:latin typeface="Consolas"/>
                <a:cs typeface="Consolas"/>
              </a:rPr>
              <a:t>:</a:t>
            </a:r>
            <a:r>
              <a:rPr lang="en-US" sz="1400" dirty="0">
                <a:solidFill>
                  <a:srgbClr val="5B3178"/>
                </a:solidFill>
                <a:latin typeface="Consolas"/>
                <a:cs typeface="Consolas"/>
              </a:rPr>
              <a:t>name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 smtClean="0">
                <a:solidFill>
                  <a:srgbClr val="5B3178"/>
                </a:solidFill>
                <a:latin typeface="Consolas"/>
                <a:cs typeface="Consolas"/>
              </a:rPr>
              <a:t>:year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6096000"/>
            <a:ext cx="73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808080"/>
                </a:solidFill>
                <a:latin typeface="Neo Sans Std Medium"/>
                <a:cs typeface="Handwriting - Dakota"/>
              </a:rPr>
              <a:t>file: </a:t>
            </a:r>
            <a:r>
              <a:rPr lang="en-US" sz="1200" dirty="0" err="1" smtClean="0">
                <a:solidFill>
                  <a:srgbClr val="808080"/>
                </a:solidFill>
                <a:latin typeface="Neo Sans Std Medium"/>
                <a:cs typeface="Handwriting - Dakota"/>
              </a:rPr>
              <a:t>islands.clj</a:t>
            </a:r>
            <a:endParaRPr lang="en-US" sz="1200" dirty="0">
              <a:solidFill>
                <a:srgbClr val="808080"/>
              </a:solidFill>
              <a:latin typeface="Neo Sans Std Medium"/>
              <a:cs typeface="Handwriting - Dakota"/>
            </a:endParaRPr>
          </a:p>
        </p:txBody>
      </p:sp>
    </p:spTree>
    <p:extLst>
      <p:ext uri="{BB962C8B-B14F-4D97-AF65-F5344CB8AC3E}">
        <p14:creationId xmlns:p14="http://schemas.microsoft.com/office/powerpoint/2010/main" val="108963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5138"/>
    </mc:Choice>
    <mc:Fallback xmlns="">
      <p:transition xmlns:p14="http://schemas.microsoft.com/office/powerpoint/2010/main" advTm="10513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Clojure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902525"/>
                </a:solidFill>
                <a:latin typeface="Consolas"/>
                <a:cs typeface="Consolas"/>
              </a:rPr>
              <a:t>;; Fields can be added dynamically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400" dirty="0" err="1">
                <a:solidFill>
                  <a:srgbClr val="5B3178"/>
                </a:solidFill>
                <a:latin typeface="Consolas"/>
                <a:cs typeface="Consolas"/>
              </a:rPr>
              <a:t>assoc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  <a:cs typeface="Consolas"/>
              </a:rPr>
              <a:t>cday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>
                <a:solidFill>
                  <a:srgbClr val="5B3178"/>
                </a:solidFill>
                <a:latin typeface="Consolas"/>
                <a:cs typeface="Consolas"/>
              </a:rPr>
              <a:t>:rating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>
                <a:solidFill>
                  <a:srgbClr val="5B3178"/>
                </a:solidFill>
                <a:latin typeface="Consolas"/>
                <a:cs typeface="Consolas"/>
              </a:rPr>
              <a:t>:great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b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</a:br>
            <a:endParaRPr lang="en-US" sz="14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=&gt; {</a:t>
            </a:r>
            <a:r>
              <a:rPr lang="en-US" sz="1400" dirty="0">
                <a:solidFill>
                  <a:srgbClr val="5B3178"/>
                </a:solidFill>
                <a:latin typeface="Consolas"/>
                <a:cs typeface="Consolas"/>
              </a:rPr>
              <a:t>:name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>
                <a:solidFill>
                  <a:srgbClr val="6A2243"/>
                </a:solidFill>
                <a:latin typeface="Consolas"/>
                <a:cs typeface="Consolas"/>
              </a:rPr>
              <a:t>”Community Day"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, 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   </a:t>
            </a:r>
            <a:r>
              <a:rPr lang="en-US" sz="1400" dirty="0">
                <a:solidFill>
                  <a:srgbClr val="5B3178"/>
                </a:solidFill>
                <a:latin typeface="Consolas"/>
                <a:cs typeface="Consolas"/>
              </a:rPr>
              <a:t>:year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2012, 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   </a:t>
            </a:r>
            <a:r>
              <a:rPr lang="en-US" sz="1400" dirty="0">
                <a:solidFill>
                  <a:srgbClr val="5B3178"/>
                </a:solidFill>
                <a:latin typeface="Consolas"/>
                <a:cs typeface="Consolas"/>
              </a:rPr>
              <a:t>:rating :great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}</a:t>
            </a:r>
            <a:b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</a:br>
            <a:endParaRPr lang="en-US" sz="14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902525"/>
                </a:solidFill>
                <a:latin typeface="Consolas"/>
                <a:cs typeface="Consolas"/>
              </a:rPr>
              <a:t>;; </a:t>
            </a:r>
            <a:r>
              <a:rPr lang="en-US" sz="1400" dirty="0" smtClean="0">
                <a:solidFill>
                  <a:srgbClr val="902525"/>
                </a:solidFill>
                <a:latin typeface="Consolas"/>
                <a:cs typeface="Consolas"/>
              </a:rPr>
              <a:t>A map is </a:t>
            </a:r>
            <a:r>
              <a:rPr lang="en-US" sz="1400" dirty="0">
                <a:solidFill>
                  <a:srgbClr val="902525"/>
                </a:solidFill>
                <a:latin typeface="Consolas"/>
                <a:cs typeface="Consolas"/>
              </a:rPr>
              <a:t>a </a:t>
            </a:r>
            <a:r>
              <a:rPr lang="en-US" sz="1400" dirty="0" err="1">
                <a:solidFill>
                  <a:srgbClr val="902525"/>
                </a:solidFill>
                <a:latin typeface="Consolas"/>
                <a:cs typeface="Consolas"/>
              </a:rPr>
              <a:t>seq</a:t>
            </a:r>
            <a:r>
              <a:rPr lang="en-US" sz="1400" dirty="0">
                <a:solidFill>
                  <a:srgbClr val="902525"/>
                </a:solidFill>
                <a:latin typeface="Consolas"/>
                <a:cs typeface="Consolas"/>
              </a:rPr>
              <a:t> of its k/v pairs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400" dirty="0" err="1">
                <a:solidFill>
                  <a:srgbClr val="5B3178"/>
                </a:solidFill>
                <a:latin typeface="Consolas"/>
                <a:cs typeface="Consolas"/>
              </a:rPr>
              <a:t>seq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  <a:cs typeface="Consolas"/>
              </a:rPr>
              <a:t>cday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=&gt; 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([</a:t>
            </a:r>
            <a:r>
              <a:rPr lang="en-US" sz="1400" dirty="0">
                <a:solidFill>
                  <a:srgbClr val="008B8B"/>
                </a:solidFill>
                <a:latin typeface="Consolas"/>
                <a:cs typeface="Consolas"/>
              </a:rPr>
              <a:t>:name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400" dirty="0">
                <a:solidFill>
                  <a:srgbClr val="8B2252"/>
                </a:solidFill>
                <a:latin typeface="Consolas"/>
                <a:cs typeface="Consolas"/>
              </a:rPr>
              <a:t>"Community Day"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]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    [</a:t>
            </a:r>
            <a:r>
              <a:rPr lang="en-US" sz="1400" dirty="0">
                <a:solidFill>
                  <a:srgbClr val="008B8B"/>
                </a:solidFill>
                <a:latin typeface="Consolas"/>
                <a:cs typeface="Consolas"/>
              </a:rPr>
              <a:t>:year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 2012])</a:t>
            </a:r>
          </a:p>
          <a:p>
            <a:pPr marL="0" indent="0">
              <a:buNone/>
            </a:pPr>
            <a:endParaRPr lang="en-US" sz="1400" dirty="0" smtClean="0">
              <a:solidFill>
                <a:srgbClr val="902525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400" dirty="0" smtClean="0">
              <a:solidFill>
                <a:srgbClr val="902525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902525"/>
                </a:solidFill>
                <a:latin typeface="Consolas"/>
                <a:cs typeface="Consolas"/>
              </a:rPr>
              <a:t>;; </a:t>
            </a:r>
            <a:r>
              <a:rPr lang="en-US" sz="1400" dirty="0" err="1" smtClean="0">
                <a:solidFill>
                  <a:srgbClr val="902525"/>
                </a:solidFill>
                <a:latin typeface="Consolas"/>
                <a:cs typeface="Consolas"/>
              </a:rPr>
              <a:t>Destructuring</a:t>
            </a:r>
            <a:endParaRPr lang="en-US" sz="1400" dirty="0" smtClean="0">
              <a:solidFill>
                <a:srgbClr val="902525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400" dirty="0" smtClean="0">
                <a:solidFill>
                  <a:srgbClr val="5D196C"/>
                </a:solidFill>
                <a:latin typeface="Consolas"/>
                <a:cs typeface="Consolas"/>
              </a:rPr>
              <a:t>for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[[property value] </a:t>
            </a:r>
            <a:r>
              <a:rPr lang="en-US" sz="1400" dirty="0" err="1">
                <a:solidFill>
                  <a:prstClr val="black"/>
                </a:solidFill>
                <a:latin typeface="Consolas"/>
                <a:cs typeface="Consolas"/>
              </a:rPr>
              <a:t>cday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]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 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400" dirty="0" err="1" smtClean="0">
                <a:solidFill>
                  <a:srgbClr val="5B3178"/>
                </a:solidFill>
                <a:latin typeface="Consolas"/>
                <a:cs typeface="Consolas"/>
              </a:rPr>
              <a:t>str</a:t>
            </a:r>
            <a:r>
              <a:rPr lang="en-US" sz="1400" dirty="0" smtClean="0">
                <a:solidFill>
                  <a:srgbClr val="5B3178"/>
                </a:solidFill>
                <a:latin typeface="Consolas"/>
                <a:cs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property </a:t>
            </a:r>
            <a:r>
              <a:rPr lang="en-US" sz="1400" dirty="0" smtClean="0">
                <a:solidFill>
                  <a:srgbClr val="6A2243"/>
                </a:solidFill>
                <a:latin typeface="Consolas"/>
                <a:cs typeface="Consolas"/>
              </a:rPr>
              <a:t>” -&gt; "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value)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endParaRPr lang="en-US" sz="1400" b="1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=&gt; (</a:t>
            </a:r>
            <a:r>
              <a:rPr lang="en-US" sz="1400" dirty="0">
                <a:solidFill>
                  <a:srgbClr val="8B2252"/>
                </a:solidFill>
                <a:latin typeface="Consolas"/>
                <a:cs typeface="Consolas"/>
              </a:rPr>
              <a:t>":name -&gt; Community Day"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8B2252"/>
                </a:solidFill>
                <a:latin typeface="Consolas"/>
                <a:cs typeface="Consolas"/>
              </a:rPr>
              <a:t>    ":year -&gt; 2012"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endParaRPr lang="en-US" sz="1400" b="1" dirty="0">
              <a:solidFill>
                <a:srgbClr val="5E1445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400" b="1" dirty="0">
              <a:solidFill>
                <a:srgbClr val="5E1445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400" b="1" dirty="0">
              <a:solidFill>
                <a:srgbClr val="5E1445"/>
              </a:solidFill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6096000"/>
            <a:ext cx="73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808080"/>
                </a:solidFill>
                <a:latin typeface="Neo Sans Std Medium"/>
                <a:cs typeface="Handwriting - Dakota"/>
              </a:rPr>
              <a:t>file: </a:t>
            </a:r>
            <a:r>
              <a:rPr lang="en-US" sz="1200" dirty="0" err="1" smtClean="0">
                <a:solidFill>
                  <a:srgbClr val="808080"/>
                </a:solidFill>
                <a:latin typeface="Neo Sans Std Medium"/>
                <a:cs typeface="Handwriting - Dakota"/>
              </a:rPr>
              <a:t>islands.clj</a:t>
            </a:r>
            <a:endParaRPr lang="en-US" sz="1200" dirty="0">
              <a:solidFill>
                <a:srgbClr val="808080"/>
              </a:solidFill>
              <a:latin typeface="Neo Sans Std Medium"/>
              <a:cs typeface="Handwriting - Dakot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537" y="5589240"/>
            <a:ext cx="5040560" cy="73866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dirty="0" err="1">
                <a:solidFill>
                  <a:prstClr val="black"/>
                </a:solidFill>
                <a:latin typeface="Consolas"/>
                <a:cs typeface="Consolas"/>
              </a:rPr>
              <a:t>confs</a:t>
            </a:r>
            <a:endParaRPr lang="en-US" sz="1400" dirty="0">
              <a:solidFill>
                <a:srgbClr val="902525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=&gt;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[{</a:t>
            </a:r>
            <a:r>
              <a:rPr lang="en-US" sz="1400" dirty="0">
                <a:solidFill>
                  <a:srgbClr val="5B3178"/>
                </a:solidFill>
                <a:latin typeface="Consolas"/>
                <a:cs typeface="Consolas"/>
              </a:rPr>
              <a:t>:name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>
                <a:solidFill>
                  <a:srgbClr val="6A2243"/>
                </a:solidFill>
                <a:latin typeface="Consolas"/>
                <a:cs typeface="Consolas"/>
              </a:rPr>
              <a:t>"Clojure </a:t>
            </a:r>
            <a:r>
              <a:rPr lang="en-US" sz="1400" dirty="0" err="1">
                <a:solidFill>
                  <a:srgbClr val="6A2243"/>
                </a:solidFill>
                <a:latin typeface="Consolas"/>
                <a:cs typeface="Consolas"/>
              </a:rPr>
              <a:t>Conj</a:t>
            </a:r>
            <a:r>
              <a:rPr lang="en-US" sz="1400" dirty="0">
                <a:solidFill>
                  <a:srgbClr val="6A2243"/>
                </a:solidFill>
                <a:latin typeface="Consolas"/>
                <a:cs typeface="Consolas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, </a:t>
            </a:r>
            <a:r>
              <a:rPr lang="en-US" sz="1400" dirty="0">
                <a:solidFill>
                  <a:srgbClr val="5B3178"/>
                </a:solidFill>
                <a:latin typeface="Consolas"/>
                <a:cs typeface="Consolas"/>
              </a:rPr>
              <a:t>:year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2011}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  {</a:t>
            </a:r>
            <a:r>
              <a:rPr lang="en-US" sz="1400" dirty="0">
                <a:solidFill>
                  <a:srgbClr val="5B3178"/>
                </a:solidFill>
                <a:latin typeface="Consolas"/>
                <a:cs typeface="Consolas"/>
              </a:rPr>
              <a:t>:name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>
                <a:solidFill>
                  <a:srgbClr val="6A2243"/>
                </a:solidFill>
                <a:latin typeface="Consolas"/>
                <a:cs typeface="Consolas"/>
              </a:rPr>
              <a:t>"Community Day"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, </a:t>
            </a:r>
            <a:r>
              <a:rPr lang="en-US" sz="1400" dirty="0">
                <a:solidFill>
                  <a:srgbClr val="5B3178"/>
                </a:solidFill>
                <a:latin typeface="Consolas"/>
                <a:cs typeface="Consolas"/>
              </a:rPr>
              <a:t>:year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2012}]</a:t>
            </a:r>
          </a:p>
        </p:txBody>
      </p:sp>
    </p:spTree>
    <p:extLst>
      <p:ext uri="{BB962C8B-B14F-4D97-AF65-F5344CB8AC3E}">
        <p14:creationId xmlns:p14="http://schemas.microsoft.com/office/powerpoint/2010/main" val="369511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5138"/>
    </mc:Choice>
    <mc:Fallback xmlns="">
      <p:transition xmlns:p14="http://schemas.microsoft.com/office/powerpoint/2010/main" advTm="10513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on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902525"/>
                </a:solidFill>
                <a:latin typeface="Consolas"/>
                <a:cs typeface="Consolas"/>
              </a:rPr>
              <a:t>;</a:t>
            </a:r>
            <a:r>
              <a:rPr lang="en-US" sz="1600" dirty="0">
                <a:solidFill>
                  <a:srgbClr val="902525"/>
                </a:solidFill>
                <a:latin typeface="Consolas"/>
                <a:cs typeface="Consolas"/>
              </a:rPr>
              <a:t>; Data works with common functions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600" dirty="0">
                <a:solidFill>
                  <a:srgbClr val="5B3178"/>
                </a:solidFill>
                <a:latin typeface="Consolas"/>
                <a:cs typeface="Consolas"/>
              </a:rPr>
              <a:t>sort-by</a:t>
            </a:r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600" dirty="0">
                <a:solidFill>
                  <a:srgbClr val="5B3178"/>
                </a:solidFill>
                <a:latin typeface="Consolas"/>
                <a:cs typeface="Consolas"/>
              </a:rPr>
              <a:t>:name</a:t>
            </a:r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  <a:cs typeface="Consolas"/>
              </a:rPr>
              <a:t>confs</a:t>
            </a:r>
            <a:r>
              <a:rPr lang="en-US" sz="1600" dirty="0" smtClean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endParaRPr lang="en-US" sz="16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 smtClean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902525"/>
                </a:solidFill>
                <a:latin typeface="Consolas"/>
                <a:cs typeface="Consolas"/>
              </a:rPr>
              <a:t>;; </a:t>
            </a:r>
            <a:r>
              <a:rPr lang="en-US" sz="1600" dirty="0" smtClean="0">
                <a:solidFill>
                  <a:srgbClr val="902525"/>
                </a:solidFill>
                <a:latin typeface="Consolas"/>
                <a:cs typeface="Consolas"/>
              </a:rPr>
              <a:t>lambda functions</a:t>
            </a:r>
            <a:endParaRPr lang="en-US" sz="1600" dirty="0">
              <a:solidFill>
                <a:srgbClr val="902525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600" dirty="0">
                <a:solidFill>
                  <a:srgbClr val="5B3178"/>
                </a:solidFill>
                <a:latin typeface="Consolas"/>
                <a:cs typeface="Consolas"/>
              </a:rPr>
              <a:t>sort-by</a:t>
            </a:r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 (</a:t>
            </a:r>
            <a:r>
              <a:rPr lang="en-US" sz="1600" dirty="0" err="1">
                <a:solidFill>
                  <a:srgbClr val="5B3178"/>
                </a:solidFill>
                <a:latin typeface="Consolas"/>
                <a:cs typeface="Consolas"/>
              </a:rPr>
              <a:t>fn</a:t>
            </a:r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 [c] (</a:t>
            </a:r>
            <a:r>
              <a:rPr lang="en-US" sz="1600" dirty="0">
                <a:solidFill>
                  <a:srgbClr val="5B3178"/>
                </a:solidFill>
                <a:latin typeface="Consolas"/>
                <a:cs typeface="Consolas"/>
              </a:rPr>
              <a:t>count</a:t>
            </a:r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 (</a:t>
            </a:r>
            <a:r>
              <a:rPr lang="en-US" sz="1600" dirty="0">
                <a:solidFill>
                  <a:srgbClr val="5B3178"/>
                </a:solidFill>
                <a:latin typeface="Consolas"/>
                <a:cs typeface="Consolas"/>
              </a:rPr>
              <a:t>:name</a:t>
            </a:r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 c</a:t>
            </a:r>
            <a:r>
              <a:rPr lang="en-US" sz="1600" dirty="0" smtClean="0">
                <a:solidFill>
                  <a:prstClr val="black"/>
                </a:solidFill>
                <a:latin typeface="Consolas"/>
                <a:cs typeface="Consolas"/>
              </a:rPr>
              <a:t>))</a:t>
            </a:r>
            <a:br>
              <a:rPr lang="en-US" sz="1600" dirty="0" smtClean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1600" dirty="0" smtClean="0">
                <a:solidFill>
                  <a:prstClr val="black"/>
                </a:solidFill>
                <a:latin typeface="Consolas"/>
                <a:cs typeface="Consolas"/>
              </a:rPr>
              <a:t>         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  <a:cs typeface="Consolas"/>
              </a:rPr>
              <a:t>confs</a:t>
            </a:r>
            <a:r>
              <a:rPr lang="en-US" sz="1600" dirty="0" smtClean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=&gt; </a:t>
            </a:r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({</a:t>
            </a:r>
            <a:r>
              <a:rPr lang="en-US" sz="1600" dirty="0">
                <a:solidFill>
                  <a:srgbClr val="5B3178"/>
                </a:solidFill>
                <a:latin typeface="Consolas"/>
                <a:cs typeface="Consolas"/>
              </a:rPr>
              <a:t>:name</a:t>
            </a:r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600" dirty="0">
                <a:solidFill>
                  <a:srgbClr val="6A2243"/>
                </a:solidFill>
                <a:latin typeface="Consolas"/>
                <a:cs typeface="Consolas"/>
              </a:rPr>
              <a:t>"Clojure </a:t>
            </a:r>
            <a:r>
              <a:rPr lang="en-US" sz="1600" dirty="0" err="1">
                <a:solidFill>
                  <a:srgbClr val="6A2243"/>
                </a:solidFill>
                <a:latin typeface="Consolas"/>
                <a:cs typeface="Consolas"/>
              </a:rPr>
              <a:t>Conj</a:t>
            </a:r>
            <a:r>
              <a:rPr lang="en-US" sz="1600" dirty="0">
                <a:solidFill>
                  <a:srgbClr val="6A2243"/>
                </a:solidFill>
                <a:latin typeface="Consolas"/>
                <a:cs typeface="Consolas"/>
              </a:rPr>
              <a:t>"</a:t>
            </a:r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, </a:t>
            </a:r>
            <a:r>
              <a:rPr lang="en-US" sz="1600" dirty="0">
                <a:solidFill>
                  <a:srgbClr val="5B3178"/>
                </a:solidFill>
                <a:latin typeface="Consolas"/>
                <a:cs typeface="Consolas"/>
              </a:rPr>
              <a:t>:year</a:t>
            </a:r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 2011}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    {</a:t>
            </a:r>
            <a:r>
              <a:rPr lang="en-US" sz="1600" dirty="0">
                <a:solidFill>
                  <a:srgbClr val="5B3178"/>
                </a:solidFill>
                <a:latin typeface="Consolas"/>
                <a:cs typeface="Consolas"/>
              </a:rPr>
              <a:t>:name</a:t>
            </a:r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600" dirty="0">
                <a:solidFill>
                  <a:srgbClr val="6A2243"/>
                </a:solidFill>
                <a:latin typeface="Consolas"/>
                <a:cs typeface="Consolas"/>
              </a:rPr>
              <a:t>"Community Day"</a:t>
            </a:r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, </a:t>
            </a:r>
            <a:r>
              <a:rPr lang="en-US" sz="1600" dirty="0">
                <a:solidFill>
                  <a:srgbClr val="5B3178"/>
                </a:solidFill>
                <a:latin typeface="Consolas"/>
                <a:cs typeface="Consolas"/>
              </a:rPr>
              <a:t>:year</a:t>
            </a:r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 2012})</a:t>
            </a: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600" dirty="0">
                <a:solidFill>
                  <a:srgbClr val="5B3178"/>
                </a:solidFill>
                <a:latin typeface="Consolas"/>
                <a:cs typeface="Consolas"/>
              </a:rPr>
              <a:t>filter</a:t>
            </a:r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 #(</a:t>
            </a:r>
            <a:r>
              <a:rPr lang="en-US" sz="1600" dirty="0">
                <a:solidFill>
                  <a:srgbClr val="5B3178"/>
                </a:solidFill>
                <a:latin typeface="Consolas"/>
                <a:cs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nsolas"/>
                <a:cs typeface="Consolas"/>
              </a:rPr>
              <a:t>2012 </a:t>
            </a:r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600" dirty="0">
                <a:solidFill>
                  <a:srgbClr val="5B3178"/>
                </a:solidFill>
                <a:latin typeface="Consolas"/>
                <a:cs typeface="Consolas"/>
              </a:rPr>
              <a:t>:year</a:t>
            </a:r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 %)) </a:t>
            </a:r>
            <a:r>
              <a:rPr lang="en-US" sz="1600" dirty="0" err="1">
                <a:solidFill>
                  <a:prstClr val="black"/>
                </a:solidFill>
                <a:latin typeface="Consolas"/>
                <a:cs typeface="Consolas"/>
              </a:rPr>
              <a:t>confs</a:t>
            </a:r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=&gt; </a:t>
            </a:r>
            <a:r>
              <a:rPr lang="en-US" sz="1600" dirty="0" smtClean="0">
                <a:solidFill>
                  <a:prstClr val="black"/>
                </a:solidFill>
                <a:latin typeface="Consolas"/>
                <a:cs typeface="Consolas"/>
              </a:rPr>
              <a:t>({</a:t>
            </a:r>
            <a:r>
              <a:rPr lang="en-US" sz="1600" dirty="0">
                <a:solidFill>
                  <a:srgbClr val="5B3178"/>
                </a:solidFill>
                <a:latin typeface="Consolas"/>
                <a:cs typeface="Consolas"/>
              </a:rPr>
              <a:t>:name</a:t>
            </a:r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600" dirty="0">
                <a:solidFill>
                  <a:srgbClr val="6A2243"/>
                </a:solidFill>
                <a:latin typeface="Consolas"/>
                <a:cs typeface="Consolas"/>
              </a:rPr>
              <a:t>"Community Day"</a:t>
            </a:r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, </a:t>
            </a:r>
            <a:r>
              <a:rPr lang="en-US" sz="1600" dirty="0">
                <a:solidFill>
                  <a:srgbClr val="5B3178"/>
                </a:solidFill>
                <a:latin typeface="Consolas"/>
                <a:cs typeface="Consolas"/>
              </a:rPr>
              <a:t>:year</a:t>
            </a:r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 2012})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6096000"/>
            <a:ext cx="73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808080"/>
                </a:solidFill>
                <a:latin typeface="Neo Sans Std Medium"/>
                <a:cs typeface="Handwriting - Dakota"/>
              </a:rPr>
              <a:t>file: </a:t>
            </a:r>
            <a:r>
              <a:rPr lang="en-US" sz="1200" dirty="0" err="1" smtClean="0">
                <a:solidFill>
                  <a:srgbClr val="808080"/>
                </a:solidFill>
                <a:latin typeface="Neo Sans Std Medium"/>
                <a:cs typeface="Handwriting - Dakota"/>
              </a:rPr>
              <a:t>islands.clj</a:t>
            </a:r>
            <a:r>
              <a:rPr lang="en-US" sz="1200" dirty="0" smtClean="0">
                <a:solidFill>
                  <a:srgbClr val="808080"/>
                </a:solidFill>
                <a:latin typeface="Neo Sans Std Medium"/>
                <a:cs typeface="Handwriting - Dakota"/>
              </a:rPr>
              <a:t> / </a:t>
            </a:r>
            <a:r>
              <a:rPr lang="en-US" sz="1200" dirty="0" err="1" smtClean="0">
                <a:solidFill>
                  <a:srgbClr val="808080"/>
                </a:solidFill>
                <a:latin typeface="Neo Sans Std Medium"/>
                <a:cs typeface="Handwriting - Dakota"/>
              </a:rPr>
              <a:t>islands.js</a:t>
            </a:r>
            <a:endParaRPr lang="en-US" sz="1200" dirty="0">
              <a:solidFill>
                <a:srgbClr val="808080"/>
              </a:solidFill>
              <a:latin typeface="Neo Sans Std Medium"/>
              <a:cs typeface="Handwriting - Dakot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537" y="5589240"/>
            <a:ext cx="5040560" cy="73866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dirty="0" err="1">
                <a:solidFill>
                  <a:prstClr val="black"/>
                </a:solidFill>
                <a:latin typeface="Consolas"/>
                <a:cs typeface="Consolas"/>
              </a:rPr>
              <a:t>confs</a:t>
            </a:r>
            <a:endParaRPr lang="en-US" sz="1400" dirty="0">
              <a:solidFill>
                <a:srgbClr val="902525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=&gt;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[{</a:t>
            </a:r>
            <a:r>
              <a:rPr lang="en-US" sz="1400" dirty="0">
                <a:solidFill>
                  <a:srgbClr val="5B3178"/>
                </a:solidFill>
                <a:latin typeface="Consolas"/>
                <a:cs typeface="Consolas"/>
              </a:rPr>
              <a:t>:name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>
                <a:solidFill>
                  <a:srgbClr val="6A2243"/>
                </a:solidFill>
                <a:latin typeface="Consolas"/>
                <a:cs typeface="Consolas"/>
              </a:rPr>
              <a:t>"Clojure </a:t>
            </a:r>
            <a:r>
              <a:rPr lang="en-US" sz="1400" dirty="0" err="1">
                <a:solidFill>
                  <a:srgbClr val="6A2243"/>
                </a:solidFill>
                <a:latin typeface="Consolas"/>
                <a:cs typeface="Consolas"/>
              </a:rPr>
              <a:t>Conj</a:t>
            </a:r>
            <a:r>
              <a:rPr lang="en-US" sz="1400" dirty="0">
                <a:solidFill>
                  <a:srgbClr val="6A2243"/>
                </a:solidFill>
                <a:latin typeface="Consolas"/>
                <a:cs typeface="Consolas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, </a:t>
            </a:r>
            <a:r>
              <a:rPr lang="en-US" sz="1400" dirty="0">
                <a:solidFill>
                  <a:srgbClr val="5B3178"/>
                </a:solidFill>
                <a:latin typeface="Consolas"/>
                <a:cs typeface="Consolas"/>
              </a:rPr>
              <a:t>:year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2011}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  {</a:t>
            </a:r>
            <a:r>
              <a:rPr lang="en-US" sz="1400" dirty="0">
                <a:solidFill>
                  <a:srgbClr val="5B3178"/>
                </a:solidFill>
                <a:latin typeface="Consolas"/>
                <a:cs typeface="Consolas"/>
              </a:rPr>
              <a:t>:name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dirty="0">
                <a:solidFill>
                  <a:srgbClr val="6A2243"/>
                </a:solidFill>
                <a:latin typeface="Consolas"/>
                <a:cs typeface="Consolas"/>
              </a:rPr>
              <a:t>"Community Day"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, </a:t>
            </a:r>
            <a:r>
              <a:rPr lang="en-US" sz="1400" dirty="0">
                <a:solidFill>
                  <a:srgbClr val="5B3178"/>
                </a:solidFill>
                <a:latin typeface="Consolas"/>
                <a:cs typeface="Consolas"/>
              </a:rPr>
              <a:t>:year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2012}]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68144" y="1988840"/>
            <a:ext cx="3103659" cy="30162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1200" dirty="0" smtClean="0">
                <a:solidFill>
                  <a:srgbClr val="7F007F"/>
                </a:solidFill>
                <a:latin typeface="Consolas"/>
                <a:cs typeface="Consolas"/>
              </a:rPr>
              <a:t>// </a:t>
            </a:r>
            <a:r>
              <a:rPr lang="en-US" sz="1200" dirty="0" err="1" smtClean="0">
                <a:solidFill>
                  <a:srgbClr val="7F007F"/>
                </a:solidFill>
                <a:latin typeface="Consolas"/>
                <a:cs typeface="Consolas"/>
              </a:rPr>
              <a:t>Javascript</a:t>
            </a:r>
            <a:r>
              <a:rPr lang="en-US" sz="1200" dirty="0" smtClean="0">
                <a:solidFill>
                  <a:srgbClr val="7F007F"/>
                </a:solidFill>
                <a:latin typeface="Consolas"/>
                <a:cs typeface="Consolas"/>
              </a:rPr>
              <a:t> (sort-by :name …)</a:t>
            </a:r>
          </a:p>
          <a:p>
            <a:pPr marL="0" indent="0">
              <a:buNone/>
            </a:pPr>
            <a:endParaRPr lang="en-US" sz="1200" dirty="0">
              <a:solidFill>
                <a:srgbClr val="7F007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 err="1">
                <a:solidFill>
                  <a:srgbClr val="7F007F"/>
                </a:solidFill>
                <a:latin typeface="Consolas"/>
                <a:cs typeface="Consolas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200" dirty="0" err="1">
                <a:solidFill>
                  <a:srgbClr val="A0522D"/>
                </a:solidFill>
                <a:latin typeface="Consolas"/>
                <a:cs typeface="Consolas"/>
              </a:rPr>
              <a:t>confs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= [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/>
                <a:cs typeface="Consolas"/>
              </a:rPr>
              <a:t> {name : </a:t>
            </a:r>
            <a:r>
              <a:rPr lang="en-US" sz="1000" dirty="0">
                <a:solidFill>
                  <a:srgbClr val="8B2252"/>
                </a:solidFill>
                <a:latin typeface="Consolas"/>
                <a:cs typeface="Consolas"/>
              </a:rPr>
              <a:t>"Clojure </a:t>
            </a:r>
            <a:r>
              <a:rPr lang="en-US" sz="1000" dirty="0" err="1">
                <a:solidFill>
                  <a:srgbClr val="8B2252"/>
                </a:solidFill>
                <a:latin typeface="Consolas"/>
                <a:cs typeface="Consolas"/>
              </a:rPr>
              <a:t>Conj</a:t>
            </a:r>
            <a:r>
              <a:rPr lang="en-US" sz="1000" dirty="0">
                <a:solidFill>
                  <a:srgbClr val="8B2252"/>
                </a:solidFill>
                <a:latin typeface="Consolas"/>
                <a:cs typeface="Consolas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nsolas"/>
                <a:cs typeface="Consolas"/>
              </a:rPr>
              <a:t>, year : 2011 },</a:t>
            </a:r>
            <a:br>
              <a:rPr lang="en-US" sz="10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000" dirty="0">
                <a:solidFill>
                  <a:srgbClr val="000000"/>
                </a:solidFill>
                <a:latin typeface="Consolas"/>
                <a:cs typeface="Consolas"/>
              </a:rPr>
              <a:t> {name : </a:t>
            </a:r>
            <a:r>
              <a:rPr lang="en-US" sz="1000" dirty="0">
                <a:solidFill>
                  <a:srgbClr val="8B2252"/>
                </a:solidFill>
                <a:latin typeface="Consolas"/>
                <a:cs typeface="Consolas"/>
              </a:rPr>
              <a:t>"Community Day"</a:t>
            </a:r>
            <a:r>
              <a:rPr lang="en-US" sz="1000" dirty="0">
                <a:solidFill>
                  <a:srgbClr val="000000"/>
                </a:solidFill>
                <a:latin typeface="Consolas"/>
                <a:cs typeface="Consolas"/>
              </a:rPr>
              <a:t>, year : 2012 }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];</a:t>
            </a:r>
            <a:b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200" dirty="0" err="1">
                <a:solidFill>
                  <a:srgbClr val="7F007F"/>
                </a:solidFill>
                <a:latin typeface="Consolas"/>
                <a:cs typeface="Consolas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200" dirty="0">
                <a:solidFill>
                  <a:srgbClr val="A0522D"/>
                </a:solidFill>
                <a:latin typeface="Consolas"/>
                <a:cs typeface="Consolas"/>
              </a:rPr>
              <a:t>sorted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Consolas"/>
              </a:rPr>
              <a:t>confs.sort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7F007F"/>
                </a:solidFill>
                <a:latin typeface="Consolas"/>
                <a:cs typeface="Consolas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200" dirty="0">
                <a:solidFill>
                  <a:srgbClr val="A0522D"/>
                </a:solidFill>
                <a:latin typeface="Consolas"/>
                <a:cs typeface="Consolas"/>
              </a:rPr>
              <a:t>a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, </a:t>
            </a:r>
            <a:r>
              <a:rPr lang="en-US" sz="1200" dirty="0">
                <a:solidFill>
                  <a:srgbClr val="A0522D"/>
                </a:solidFill>
                <a:latin typeface="Consolas"/>
                <a:cs typeface="Consolas"/>
              </a:rPr>
              <a:t>b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)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{</a:t>
            </a:r>
            <a:b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en-US" sz="1200" dirty="0">
                <a:solidFill>
                  <a:srgbClr val="7F007F"/>
                </a:solidFill>
                <a:latin typeface="Consolas"/>
                <a:cs typeface="Consolas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Consolas"/>
              </a:rPr>
              <a:t>a.name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&lt; 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Consolas"/>
              </a:rPr>
              <a:t>b.name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)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  </a:t>
            </a:r>
            <a:r>
              <a:rPr lang="en-US" sz="1200" dirty="0">
                <a:solidFill>
                  <a:srgbClr val="7F007F"/>
                </a:solidFill>
                <a:latin typeface="Consolas"/>
                <a:cs typeface="Consolas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-1 </a:t>
            </a:r>
            <a:b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en-US" sz="1200" dirty="0">
                <a:solidFill>
                  <a:srgbClr val="7F007F"/>
                </a:solidFill>
                <a:latin typeface="Consolas"/>
                <a:cs typeface="Consolas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Consolas"/>
              </a:rPr>
              <a:t>a.name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&gt; </a:t>
            </a:r>
            <a:r>
              <a:rPr lang="en-US" sz="1200" dirty="0" err="1">
                <a:solidFill>
                  <a:srgbClr val="000000"/>
                </a:solidFill>
                <a:latin typeface="Consolas"/>
                <a:cs typeface="Consolas"/>
              </a:rPr>
              <a:t>b.name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b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    </a:t>
            </a:r>
            <a:r>
              <a:rPr lang="en-US" sz="1200" dirty="0">
                <a:solidFill>
                  <a:srgbClr val="7F007F"/>
                </a:solidFill>
                <a:latin typeface="Consolas"/>
                <a:cs typeface="Consolas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1</a:t>
            </a:r>
            <a:b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en-US" sz="1200" dirty="0">
                <a:solidFill>
                  <a:srgbClr val="7F007F"/>
                </a:solidFill>
                <a:latin typeface="Consolas"/>
                <a:cs typeface="Consolas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0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});</a:t>
            </a:r>
          </a:p>
          <a:p>
            <a:endParaRPr lang="en-US" sz="1200" dirty="0">
              <a:latin typeface="Consolas"/>
              <a:cs typeface="Consolas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4716016" y="2492896"/>
            <a:ext cx="93610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19481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5138"/>
    </mc:Choice>
    <mc:Fallback xmlns="">
      <p:transition xmlns:p14="http://schemas.microsoft.com/office/powerpoint/2010/main" advTm="105138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to Common Abstractions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Core Abstractions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Higher-order, first-class </a:t>
            </a:r>
            <a:r>
              <a:rPr lang="en-US" dirty="0" err="1" smtClean="0"/>
              <a:t>fn</a:t>
            </a:r>
            <a:endParaRPr lang="en-US" dirty="0"/>
          </a:p>
          <a:p>
            <a:r>
              <a:rPr lang="en-US" dirty="0"/>
              <a:t>Collections</a:t>
            </a:r>
          </a:p>
          <a:p>
            <a:r>
              <a:rPr lang="en-US" dirty="0" err="1"/>
              <a:t>Seq</a:t>
            </a:r>
            <a:endParaRPr lang="en-US" dirty="0"/>
          </a:p>
          <a:p>
            <a:r>
              <a:rPr lang="en-US" dirty="0" smtClean="0"/>
              <a:t>Records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Core Data Structures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{ :key value }		</a:t>
            </a:r>
            <a:r>
              <a:rPr lang="en-US" dirty="0" smtClean="0"/>
              <a:t>map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 a b c ]		</a:t>
            </a:r>
            <a:r>
              <a:rPr lang="en-US" dirty="0" smtClean="0"/>
              <a:t>vector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(1 2 3)			</a:t>
            </a:r>
            <a:r>
              <a:rPr lang="en-US" dirty="0" smtClean="0"/>
              <a:t>list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#{ :a :b :c } 		</a:t>
            </a:r>
            <a:r>
              <a:rPr lang="en-US" dirty="0" smtClean="0"/>
              <a:t>set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00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9015"/>
    </mc:Choice>
    <mc:Fallback xmlns="">
      <p:transition xmlns:p14="http://schemas.microsoft.com/office/powerpoint/2010/main" advTm="8901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Higher-order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>
                <a:solidFill>
                  <a:srgbClr val="5B3178"/>
                </a:solidFill>
                <a:latin typeface="Consolas"/>
                <a:cs typeface="Consolas"/>
              </a:rPr>
              <a:t>map</a:t>
            </a:r>
            <a:r>
              <a:rPr lang="en-US" dirty="0" smtClean="0"/>
              <a:t> </a:t>
            </a:r>
            <a:r>
              <a:rPr lang="en-US" i="1" dirty="0" err="1" smtClean="0"/>
              <a:t>fn</a:t>
            </a:r>
            <a:r>
              <a:rPr lang="en-US" dirty="0" smtClean="0"/>
              <a:t> </a:t>
            </a:r>
            <a:r>
              <a:rPr lang="en-US" dirty="0" err="1" smtClean="0"/>
              <a:t>coll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>
                <a:solidFill>
                  <a:srgbClr val="5B3178"/>
                </a:solidFill>
                <a:latin typeface="Consolas"/>
                <a:cs typeface="Consolas"/>
              </a:rPr>
              <a:t>filter</a:t>
            </a:r>
            <a:r>
              <a:rPr lang="en-US" dirty="0" smtClean="0"/>
              <a:t> </a:t>
            </a:r>
            <a:r>
              <a:rPr lang="en-US" i="1" dirty="0" err="1" smtClean="0"/>
              <a:t>pred</a:t>
            </a:r>
            <a:r>
              <a:rPr lang="en-US" dirty="0" smtClean="0"/>
              <a:t> </a:t>
            </a:r>
            <a:r>
              <a:rPr lang="en-US" dirty="0" err="1" smtClean="0"/>
              <a:t>coll</a:t>
            </a:r>
            <a:r>
              <a:rPr lang="en-US" dirty="0" smtClean="0"/>
              <a:t>) 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>
                <a:solidFill>
                  <a:srgbClr val="5B3178"/>
                </a:solidFill>
                <a:latin typeface="Consolas"/>
                <a:cs typeface="Consolas"/>
              </a:rPr>
              <a:t>remove</a:t>
            </a:r>
            <a:r>
              <a:rPr lang="en-US" dirty="0" smtClean="0"/>
              <a:t> </a:t>
            </a:r>
            <a:r>
              <a:rPr lang="en-US" i="1" dirty="0" err="1" smtClean="0"/>
              <a:t>pred</a:t>
            </a:r>
            <a:r>
              <a:rPr lang="en-US" dirty="0" smtClean="0"/>
              <a:t> </a:t>
            </a:r>
            <a:r>
              <a:rPr lang="en-US" dirty="0" err="1" smtClean="0"/>
              <a:t>coll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>
                <a:solidFill>
                  <a:srgbClr val="5B3178"/>
                </a:solidFill>
                <a:latin typeface="Consolas"/>
                <a:cs typeface="Consolas"/>
              </a:rPr>
              <a:t>sort-by </a:t>
            </a:r>
            <a:r>
              <a:rPr lang="en-US" i="1" dirty="0" err="1" smtClean="0"/>
              <a:t>fn</a:t>
            </a:r>
            <a:r>
              <a:rPr lang="en-US" dirty="0" smtClean="0"/>
              <a:t> </a:t>
            </a:r>
            <a:r>
              <a:rPr lang="en-US" dirty="0" err="1" smtClean="0"/>
              <a:t>coll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>
                <a:solidFill>
                  <a:srgbClr val="5B3178"/>
                </a:solidFill>
                <a:latin typeface="Consolas"/>
                <a:cs typeface="Consolas"/>
              </a:rPr>
              <a:t>group-by </a:t>
            </a:r>
            <a:r>
              <a:rPr lang="en-US" i="1" dirty="0" err="1" smtClean="0"/>
              <a:t>fn</a:t>
            </a:r>
            <a:r>
              <a:rPr lang="en-US" dirty="0" smtClean="0"/>
              <a:t> </a:t>
            </a:r>
            <a:r>
              <a:rPr lang="en-US" dirty="0" err="1" smtClean="0"/>
              <a:t>coll</a:t>
            </a:r>
            <a:r>
              <a:rPr lang="en-US" dirty="0" smtClean="0"/>
              <a:t>)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3635896" y="2276872"/>
            <a:ext cx="144016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5292080" y="1988840"/>
            <a:ext cx="2808312" cy="2862322"/>
          </a:xfrm>
          <a:prstGeom prst="rect">
            <a:avLst/>
          </a:prstGeom>
          <a:noFill/>
          <a:ln>
            <a:solidFill>
              <a:srgbClr val="6D6F7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// map in C#</a:t>
            </a:r>
          </a:p>
          <a:p>
            <a:pPr marL="0" indent="0">
              <a:buNone/>
            </a:pPr>
            <a:endParaRPr lang="en-US" sz="12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/</a:t>
            </a:r>
            <a:r>
              <a:rPr lang="en-US" sz="1200" dirty="0">
                <a:latin typeface="Consolas"/>
                <a:cs typeface="Consolas"/>
              </a:rPr>
              <a:t>/ </a:t>
            </a:r>
            <a:r>
              <a:rPr lang="en-US" sz="1200" dirty="0" err="1">
                <a:latin typeface="Consolas"/>
                <a:cs typeface="Consolas"/>
              </a:rPr>
              <a:t>Linq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from x in </a:t>
            </a:r>
            <a:r>
              <a:rPr lang="en-US" sz="1200" dirty="0" err="1">
                <a:latin typeface="Consolas"/>
                <a:cs typeface="Consolas"/>
              </a:rPr>
              <a:t>coll</a:t>
            </a:r>
            <a:r>
              <a:rPr lang="en-US" sz="1200" dirty="0">
                <a:latin typeface="Consolas"/>
                <a:cs typeface="Consolas"/>
              </a:rPr>
              <a:t> select f(x);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// Pre-</a:t>
            </a:r>
            <a:r>
              <a:rPr lang="en-US" sz="1200" dirty="0" err="1">
                <a:latin typeface="Consolas"/>
                <a:cs typeface="Consolas"/>
              </a:rPr>
              <a:t>Linq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 err="1">
                <a:latin typeface="Consolas"/>
                <a:cs typeface="Consolas"/>
              </a:rPr>
              <a:t>var</a:t>
            </a:r>
            <a:r>
              <a:rPr lang="en-US" sz="1200" dirty="0">
                <a:latin typeface="Consolas"/>
                <a:cs typeface="Consolas"/>
              </a:rPr>
              <a:t> result = new List…</a:t>
            </a:r>
          </a:p>
          <a:p>
            <a:pPr marL="0" indent="0">
              <a:buNone/>
            </a:pPr>
            <a:r>
              <a:rPr lang="en-US" sz="1200" dirty="0" err="1">
                <a:latin typeface="Consolas"/>
                <a:cs typeface="Consolas"/>
              </a:rPr>
              <a:t>foreach</a:t>
            </a:r>
            <a:r>
              <a:rPr lang="en-US" sz="1200" dirty="0">
                <a:latin typeface="Consolas"/>
                <a:cs typeface="Consolas"/>
              </a:rPr>
              <a:t> (</a:t>
            </a:r>
            <a:r>
              <a:rPr lang="en-US" sz="1200" dirty="0" err="1">
                <a:latin typeface="Consolas"/>
                <a:cs typeface="Consolas"/>
              </a:rPr>
              <a:t>var</a:t>
            </a:r>
            <a:r>
              <a:rPr lang="en-US" sz="1200" dirty="0">
                <a:latin typeface="Consolas"/>
                <a:cs typeface="Consolas"/>
              </a:rPr>
              <a:t> x in </a:t>
            </a:r>
            <a:r>
              <a:rPr lang="en-US" sz="1200" dirty="0" err="1">
                <a:latin typeface="Consolas"/>
                <a:cs typeface="Consolas"/>
              </a:rPr>
              <a:t>coll</a:t>
            </a:r>
            <a:r>
              <a:rPr lang="en-US" sz="12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</a:t>
            </a:r>
            <a:r>
              <a:rPr lang="en-US" sz="1200" dirty="0" err="1">
                <a:latin typeface="Consolas"/>
                <a:cs typeface="Consolas"/>
              </a:rPr>
              <a:t>result.Add</a:t>
            </a:r>
            <a:r>
              <a:rPr lang="en-US" sz="1200" dirty="0">
                <a:latin typeface="Consolas"/>
                <a:cs typeface="Consolas"/>
              </a:rPr>
              <a:t>( f(x) );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// Extension methods,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// lambda expressions</a:t>
            </a:r>
          </a:p>
          <a:p>
            <a:pPr marL="0" indent="0">
              <a:buNone/>
            </a:pPr>
            <a:r>
              <a:rPr lang="en-US" sz="1200" dirty="0" err="1">
                <a:latin typeface="Consolas"/>
                <a:cs typeface="Consolas"/>
              </a:rPr>
              <a:t>coll.ConvertAll</a:t>
            </a:r>
            <a:r>
              <a:rPr lang="en-US" sz="1200" dirty="0">
                <a:latin typeface="Consolas"/>
                <a:cs typeface="Consolas"/>
              </a:rPr>
              <a:t>( x =&gt; f(x) );</a:t>
            </a:r>
          </a:p>
          <a:p>
            <a:endParaRPr lang="en-US" sz="1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6207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171"/>
    </mc:Choice>
    <mc:Fallback xmlns="">
      <p:transition xmlns:p14="http://schemas.microsoft.com/office/powerpoint/2010/main" advTm="30171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Polymorphism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6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5"/>
    </mc:Choice>
    <mc:Fallback xmlns="">
      <p:transition xmlns:p14="http://schemas.microsoft.com/office/powerpoint/2010/main" advTm="684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Open/Closed Legacy Code : OO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084168" y="2204864"/>
            <a:ext cx="2592288" cy="108012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600" b="1" u="sng" dirty="0" err="1" smtClean="0">
                <a:solidFill>
                  <a:schemeClr val="bg1"/>
                </a:solidFill>
                <a:latin typeface="Neo Sans Std"/>
                <a:ea typeface="Neo Sans Std"/>
              </a:rPr>
              <a:t>LegacyMenuItemClass</a:t>
            </a:r>
            <a:endParaRPr lang="en-US" sz="1600" b="1" u="sng" dirty="0" smtClean="0">
              <a:solidFill>
                <a:schemeClr val="bg1"/>
              </a:solidFill>
              <a:latin typeface="Neo Sans Std"/>
              <a:ea typeface="Neo Sans Std"/>
            </a:endParaRPr>
          </a:p>
          <a:p>
            <a:endParaRPr lang="en-US" sz="1600" b="1" u="sng" dirty="0">
              <a:latin typeface="Neo Sans Std"/>
              <a:ea typeface="Neo Sans Std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059832" y="2204864"/>
            <a:ext cx="1296144" cy="115212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600" b="1" u="sng" dirty="0" err="1" smtClean="0">
                <a:latin typeface="Neo Sans Std"/>
                <a:ea typeface="Neo Sans Std"/>
              </a:rPr>
              <a:t>IMenuItem</a:t>
            </a:r>
            <a:endParaRPr lang="en-US" sz="1600" b="1" u="sng" dirty="0" smtClean="0">
              <a:latin typeface="Neo Sans Std"/>
              <a:ea typeface="Neo Sans Std"/>
            </a:endParaRPr>
          </a:p>
          <a:p>
            <a:r>
              <a:rPr lang="en-US" sz="1600" dirty="0" smtClean="0">
                <a:latin typeface="Neo Sans Std"/>
                <a:ea typeface="Neo Sans Std"/>
              </a:rPr>
              <a:t>:name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:type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:price</a:t>
            </a:r>
          </a:p>
          <a:p>
            <a:endParaRPr lang="en-US" sz="1600" b="1" u="sng" dirty="0">
              <a:latin typeface="Neo Sans Std"/>
              <a:ea typeface="Neo Sans Std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059832" y="4005064"/>
            <a:ext cx="1296144" cy="1152128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600" b="1" u="sng" dirty="0" err="1" smtClean="0">
                <a:latin typeface="Neo Sans Std"/>
                <a:ea typeface="Neo Sans Std"/>
              </a:rPr>
              <a:t>MenuItem</a:t>
            </a:r>
            <a:endParaRPr lang="en-US" sz="1600" b="1" u="sng" dirty="0" smtClean="0">
              <a:latin typeface="Neo Sans Std"/>
              <a:ea typeface="Neo Sans Std"/>
            </a:endParaRPr>
          </a:p>
          <a:p>
            <a:r>
              <a:rPr lang="en-US" sz="1600" dirty="0" smtClean="0">
                <a:latin typeface="Neo Sans Std"/>
                <a:ea typeface="Neo Sans Std"/>
              </a:rPr>
              <a:t>:name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:type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:price</a:t>
            </a:r>
          </a:p>
          <a:p>
            <a:endParaRPr lang="en-US" sz="1600" b="1" u="sng" dirty="0">
              <a:latin typeface="Neo Sans Std"/>
              <a:ea typeface="Neo Sans Std"/>
            </a:endParaRPr>
          </a:p>
        </p:txBody>
      </p:sp>
      <p:cxnSp>
        <p:nvCxnSpPr>
          <p:cNvPr id="7" name="Straight Arrow Connector 6"/>
          <p:cNvCxnSpPr>
            <a:stCxn id="16" idx="0"/>
            <a:endCxn id="5" idx="2"/>
          </p:cNvCxnSpPr>
          <p:nvPr/>
        </p:nvCxnSpPr>
        <p:spPr bwMode="auto">
          <a:xfrm flipV="1">
            <a:off x="3707904" y="3356992"/>
            <a:ext cx="0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5076056" y="4005064"/>
            <a:ext cx="3024336" cy="1152128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600" b="1" u="sng" dirty="0" err="1" smtClean="0">
                <a:latin typeface="Neo Sans Std"/>
                <a:ea typeface="Neo Sans Std"/>
              </a:rPr>
              <a:t>LegacyMenuItemAdapter</a:t>
            </a:r>
            <a:endParaRPr lang="en-US" sz="1600" b="1" u="sng" dirty="0" smtClean="0">
              <a:latin typeface="Neo Sans Std"/>
              <a:ea typeface="Neo Sans Std"/>
            </a:endParaRPr>
          </a:p>
          <a:p>
            <a:r>
              <a:rPr lang="en-US" sz="1600" dirty="0" smtClean="0">
                <a:latin typeface="Neo Sans Std"/>
                <a:ea typeface="Neo Sans Std"/>
              </a:rPr>
              <a:t>:name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:type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:price</a:t>
            </a:r>
          </a:p>
          <a:p>
            <a:endParaRPr lang="en-US" sz="1600" b="1" u="sng" dirty="0">
              <a:latin typeface="Neo Sans Std"/>
              <a:ea typeface="Neo Sans Std"/>
            </a:endParaRPr>
          </a:p>
        </p:txBody>
      </p:sp>
      <p:cxnSp>
        <p:nvCxnSpPr>
          <p:cNvPr id="21" name="Straight Arrow Connector 20"/>
          <p:cNvCxnSpPr>
            <a:stCxn id="19" idx="0"/>
            <a:endCxn id="5" idx="2"/>
          </p:cNvCxnSpPr>
          <p:nvPr/>
        </p:nvCxnSpPr>
        <p:spPr bwMode="auto">
          <a:xfrm rot="16200000" flipV="1">
            <a:off x="4824028" y="2240868"/>
            <a:ext cx="648072" cy="288032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4" name="Straight Arrow Connector 23"/>
          <p:cNvCxnSpPr>
            <a:endCxn id="4" idx="2"/>
          </p:cNvCxnSpPr>
          <p:nvPr/>
        </p:nvCxnSpPr>
        <p:spPr bwMode="auto">
          <a:xfrm flipV="1">
            <a:off x="7380312" y="3284984"/>
            <a:ext cx="0" cy="7200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 bwMode="auto">
          <a:xfrm>
            <a:off x="539552" y="2276872"/>
            <a:ext cx="1656184" cy="100811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i="1" dirty="0" smtClean="0">
                <a:latin typeface="Neo Sans Std"/>
                <a:ea typeface="Neo Sans Std"/>
              </a:rPr>
              <a:t>algorithm</a:t>
            </a:r>
            <a:endParaRPr kumimoji="0" lang="en-US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</a:endParaRPr>
          </a:p>
        </p:txBody>
      </p:sp>
      <p:cxnSp>
        <p:nvCxnSpPr>
          <p:cNvPr id="36" name="Straight Arrow Connector 35"/>
          <p:cNvCxnSpPr>
            <a:stCxn id="34" idx="3"/>
          </p:cNvCxnSpPr>
          <p:nvPr/>
        </p:nvCxnSpPr>
        <p:spPr bwMode="auto">
          <a:xfrm>
            <a:off x="2195736" y="2780928"/>
            <a:ext cx="7200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7009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2331"/>
    </mc:Choice>
    <mc:Fallback xmlns="">
      <p:transition xmlns:p14="http://schemas.microsoft.com/office/powerpoint/2010/main" advTm="7233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auto">
          <a:xfrm>
            <a:off x="3347864" y="5589240"/>
            <a:ext cx="2808312" cy="2880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347864" y="5085184"/>
            <a:ext cx="1296144" cy="2880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4869160"/>
            <a:ext cx="8712968" cy="1451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000" dirty="0" err="1">
                <a:solidFill>
                  <a:srgbClr val="E03186"/>
                </a:solidFill>
                <a:latin typeface="Consolas"/>
              </a:rPr>
              <a:t>defmethod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menu-item?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MenuItem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]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3C8203"/>
                </a:solidFill>
                <a:latin typeface="Consolas"/>
              </a:rPr>
              <a:t>true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)</a:t>
            </a:r>
            <a:endParaRPr lang="en-US" sz="2000" dirty="0">
              <a:solidFill>
                <a:srgbClr val="1C1C14"/>
              </a:solidFill>
              <a:latin typeface="Consolas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000" dirty="0" err="1">
                <a:solidFill>
                  <a:srgbClr val="E03186"/>
                </a:solidFill>
                <a:latin typeface="Consolas"/>
              </a:rPr>
              <a:t>defmethod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menu-item?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LegacyMenuItemClass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]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3C8203"/>
                </a:solidFill>
                <a:latin typeface="Consolas"/>
              </a:rPr>
              <a:t>true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)</a:t>
            </a:r>
            <a:endParaRPr lang="en-US" sz="2000" dirty="0">
              <a:solidFill>
                <a:srgbClr val="1C1C14"/>
              </a:solidFill>
              <a:latin typeface="Consolas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000" dirty="0" err="1">
                <a:solidFill>
                  <a:srgbClr val="E03186"/>
                </a:solidFill>
                <a:latin typeface="Consolas"/>
              </a:rPr>
              <a:t>defmethod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menu-item? </a:t>
            </a:r>
            <a:r>
              <a:rPr lang="en-US" sz="2000" dirty="0">
                <a:solidFill>
                  <a:srgbClr val="1657BD"/>
                </a:solidFill>
                <a:latin typeface="Consolas"/>
              </a:rPr>
              <a:t>:default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]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3C8203"/>
                </a:solidFill>
                <a:latin typeface="Consolas"/>
              </a:rPr>
              <a:t>false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)</a:t>
            </a:r>
            <a:endParaRPr lang="en-US" sz="2000" dirty="0">
              <a:latin typeface="Neo Sans Std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Open/Closed Legacy Code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084168" y="1988840"/>
            <a:ext cx="2592288" cy="100811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600" b="1" u="sng" dirty="0" err="1" smtClean="0">
                <a:solidFill>
                  <a:schemeClr val="bg1"/>
                </a:solidFill>
                <a:latin typeface="Neo Sans Std"/>
                <a:ea typeface="Neo Sans Std"/>
              </a:rPr>
              <a:t>LegacyMenuItemClass</a:t>
            </a:r>
            <a:endParaRPr lang="en-US" sz="1600" b="1" u="sng" dirty="0" smtClean="0">
              <a:solidFill>
                <a:schemeClr val="bg1"/>
              </a:solidFill>
              <a:latin typeface="Neo Sans Std"/>
              <a:ea typeface="Neo Sans Std"/>
            </a:endParaRPr>
          </a:p>
          <a:p>
            <a:endParaRPr lang="en-US" sz="1600" b="1" u="sng" dirty="0">
              <a:latin typeface="Neo Sans Std"/>
              <a:ea typeface="Neo Sans Std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483768" y="2204864"/>
            <a:ext cx="1296144" cy="1152128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600" b="1" u="sng" dirty="0" err="1" smtClean="0">
                <a:latin typeface="Neo Sans Std"/>
                <a:ea typeface="Neo Sans Std"/>
              </a:rPr>
              <a:t>MenuItem</a:t>
            </a:r>
            <a:endParaRPr lang="en-US" sz="1600" b="1" u="sng" dirty="0" smtClean="0">
              <a:latin typeface="Neo Sans Std"/>
              <a:ea typeface="Neo Sans Std"/>
            </a:endParaRPr>
          </a:p>
          <a:p>
            <a:r>
              <a:rPr lang="en-US" sz="1600" dirty="0" smtClean="0">
                <a:latin typeface="Neo Sans Std"/>
                <a:ea typeface="Neo Sans Std"/>
              </a:rPr>
              <a:t>:name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:type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:price</a:t>
            </a:r>
          </a:p>
          <a:p>
            <a:endParaRPr lang="en-US" sz="1600" b="1" u="sng" dirty="0">
              <a:latin typeface="Neo Sans Std"/>
              <a:ea typeface="Neo Sans Std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259632" y="3789040"/>
            <a:ext cx="5976664" cy="57606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8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800" dirty="0" err="1">
                <a:solidFill>
                  <a:srgbClr val="E03186"/>
                </a:solidFill>
                <a:latin typeface="Consolas"/>
              </a:rPr>
              <a:t>defmulti</a:t>
            </a:r>
            <a:r>
              <a:rPr lang="en-US" sz="2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menu-item? </a:t>
            </a:r>
            <a:r>
              <a:rPr lang="en-US" sz="2800" dirty="0" smtClean="0">
                <a:solidFill>
                  <a:srgbClr val="E03186"/>
                </a:solidFill>
                <a:latin typeface="Consolas"/>
              </a:rPr>
              <a:t>class </a:t>
            </a:r>
            <a:r>
              <a:rPr lang="en-US" sz="2800" b="1" dirty="0" smtClean="0">
                <a:solidFill>
                  <a:srgbClr val="5E1445"/>
                </a:solidFill>
                <a:latin typeface="Consolas-Bold"/>
              </a:rPr>
              <a:t>)</a:t>
            </a:r>
            <a:endParaRPr lang="en-US" sz="2800" b="1" dirty="0">
              <a:solidFill>
                <a:srgbClr val="5E1445"/>
              </a:solidFill>
              <a:latin typeface="Consolas-Bold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364088" y="3645024"/>
            <a:ext cx="1152128" cy="8640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13" name="Curved Connector 12"/>
          <p:cNvCxnSpPr>
            <a:stCxn id="5" idx="3"/>
            <a:endCxn id="11" idx="0"/>
          </p:cNvCxnSpPr>
          <p:nvPr/>
        </p:nvCxnSpPr>
        <p:spPr bwMode="auto">
          <a:xfrm>
            <a:off x="3779912" y="2780928"/>
            <a:ext cx="2160240" cy="864096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Curved Connector 14"/>
          <p:cNvCxnSpPr>
            <a:stCxn id="4" idx="2"/>
            <a:endCxn id="11" idx="0"/>
          </p:cNvCxnSpPr>
          <p:nvPr/>
        </p:nvCxnSpPr>
        <p:spPr bwMode="auto">
          <a:xfrm rot="5400000">
            <a:off x="6336196" y="2600908"/>
            <a:ext cx="648072" cy="1440160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Freeform 24"/>
          <p:cNvSpPr/>
          <p:nvPr/>
        </p:nvSpPr>
        <p:spPr>
          <a:xfrm>
            <a:off x="5747897" y="4528829"/>
            <a:ext cx="935504" cy="1052827"/>
          </a:xfrm>
          <a:custGeom>
            <a:avLst/>
            <a:gdLst>
              <a:gd name="connsiteX0" fmla="*/ 813801 w 3303319"/>
              <a:gd name="connsiteY0" fmla="*/ 0 h 1119890"/>
              <a:gd name="connsiteX1" fmla="*/ 145441 w 3303319"/>
              <a:gd name="connsiteY1" fmla="*/ 1119673 h 1119890"/>
              <a:gd name="connsiteX2" fmla="*/ 3286733 w 3303319"/>
              <a:gd name="connsiteY2" fmla="*/ 100269 h 1119890"/>
              <a:gd name="connsiteX3" fmla="*/ 1465452 w 3303319"/>
              <a:gd name="connsiteY3" fmla="*/ 618327 h 1119890"/>
              <a:gd name="connsiteX0" fmla="*/ 813801 w 3290045"/>
              <a:gd name="connsiteY0" fmla="*/ 0 h 1203231"/>
              <a:gd name="connsiteX1" fmla="*/ 145441 w 3290045"/>
              <a:gd name="connsiteY1" fmla="*/ 1119673 h 1203231"/>
              <a:gd name="connsiteX2" fmla="*/ 3286733 w 3290045"/>
              <a:gd name="connsiteY2" fmla="*/ 100269 h 1203231"/>
              <a:gd name="connsiteX3" fmla="*/ 797092 w 3290045"/>
              <a:gd name="connsiteY3" fmla="*/ 1203231 h 1203231"/>
              <a:gd name="connsiteX0" fmla="*/ 117084 w 2625405"/>
              <a:gd name="connsiteY0" fmla="*/ 0 h 1203231"/>
              <a:gd name="connsiteX1" fmla="*/ 1470513 w 2625405"/>
              <a:gd name="connsiteY1" fmla="*/ 350942 h 1203231"/>
              <a:gd name="connsiteX2" fmla="*/ 2590016 w 2625405"/>
              <a:gd name="connsiteY2" fmla="*/ 100269 h 1203231"/>
              <a:gd name="connsiteX3" fmla="*/ 100375 w 2625405"/>
              <a:gd name="connsiteY3" fmla="*/ 1203231 h 1203231"/>
              <a:gd name="connsiteX0" fmla="*/ 96845 w 1450277"/>
              <a:gd name="connsiteY0" fmla="*/ 0 h 1203231"/>
              <a:gd name="connsiteX1" fmla="*/ 1450274 w 1450277"/>
              <a:gd name="connsiteY1" fmla="*/ 350942 h 1203231"/>
              <a:gd name="connsiteX2" fmla="*/ 80136 w 1450277"/>
              <a:gd name="connsiteY2" fmla="*/ 1203231 h 1203231"/>
              <a:gd name="connsiteX0" fmla="*/ 16709 w 1370143"/>
              <a:gd name="connsiteY0" fmla="*/ 0 h 1203231"/>
              <a:gd name="connsiteX1" fmla="*/ 1370138 w 1370143"/>
              <a:gd name="connsiteY1" fmla="*/ 350942 h 1203231"/>
              <a:gd name="connsiteX2" fmla="*/ 0 w 1370143"/>
              <a:gd name="connsiteY2" fmla="*/ 1203231 h 1203231"/>
              <a:gd name="connsiteX0" fmla="*/ 16709 w 735209"/>
              <a:gd name="connsiteY0" fmla="*/ 0 h 1203231"/>
              <a:gd name="connsiteX1" fmla="*/ 735196 w 735209"/>
              <a:gd name="connsiteY1" fmla="*/ 568192 h 1203231"/>
              <a:gd name="connsiteX2" fmla="*/ 0 w 735209"/>
              <a:gd name="connsiteY2" fmla="*/ 1203231 h 1203231"/>
              <a:gd name="connsiteX0" fmla="*/ 16709 w 739619"/>
              <a:gd name="connsiteY0" fmla="*/ 0 h 1203231"/>
              <a:gd name="connsiteX1" fmla="*/ 735196 w 739619"/>
              <a:gd name="connsiteY1" fmla="*/ 568192 h 1203231"/>
              <a:gd name="connsiteX2" fmla="*/ 0 w 739619"/>
              <a:gd name="connsiteY2" fmla="*/ 1203231 h 1203231"/>
              <a:gd name="connsiteX0" fmla="*/ 200508 w 935504"/>
              <a:gd name="connsiteY0" fmla="*/ 0 h 1052827"/>
              <a:gd name="connsiteX1" fmla="*/ 918995 w 935504"/>
              <a:gd name="connsiteY1" fmla="*/ 568192 h 1052827"/>
              <a:gd name="connsiteX2" fmla="*/ 0 w 935504"/>
              <a:gd name="connsiteY2" fmla="*/ 1052827 h 1052827"/>
              <a:gd name="connsiteX0" fmla="*/ 200508 w 935504"/>
              <a:gd name="connsiteY0" fmla="*/ 0 h 1052827"/>
              <a:gd name="connsiteX1" fmla="*/ 918995 w 935504"/>
              <a:gd name="connsiteY1" fmla="*/ 484634 h 1052827"/>
              <a:gd name="connsiteX2" fmla="*/ 0 w 935504"/>
              <a:gd name="connsiteY2" fmla="*/ 1052827 h 1052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5504" h="1052827">
                <a:moveTo>
                  <a:pt x="200508" y="0"/>
                </a:moveTo>
                <a:cubicBezTo>
                  <a:pt x="1013679" y="367655"/>
                  <a:pt x="952413" y="309163"/>
                  <a:pt x="918995" y="484634"/>
                </a:cubicBezTo>
                <a:cubicBezTo>
                  <a:pt x="885577" y="660105"/>
                  <a:pt x="285445" y="875267"/>
                  <a:pt x="0" y="1052827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20" name="Curved Connector 19"/>
          <p:cNvCxnSpPr>
            <a:stCxn id="11" idx="2"/>
            <a:endCxn id="17" idx="0"/>
          </p:cNvCxnSpPr>
          <p:nvPr/>
        </p:nvCxnSpPr>
        <p:spPr bwMode="auto">
          <a:xfrm rot="5400000">
            <a:off x="4680012" y="3825044"/>
            <a:ext cx="576064" cy="194421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1143000" y="6096000"/>
            <a:ext cx="73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808080"/>
                </a:solidFill>
                <a:latin typeface="Neo Sans Std Medium"/>
                <a:cs typeface="Handwriting - Dakota"/>
              </a:rPr>
              <a:t>file: </a:t>
            </a:r>
            <a:r>
              <a:rPr lang="en-US" sz="1200" dirty="0" err="1" smtClean="0">
                <a:solidFill>
                  <a:srgbClr val="808080"/>
                </a:solidFill>
                <a:latin typeface="Neo Sans Std Medium"/>
                <a:cs typeface="Handwriting - Dakota"/>
              </a:rPr>
              <a:t>multimethods.clj</a:t>
            </a:r>
            <a:endParaRPr lang="en-US" sz="1200" dirty="0">
              <a:solidFill>
                <a:srgbClr val="808080"/>
              </a:solidFill>
              <a:latin typeface="Neo Sans Std Medium"/>
              <a:cs typeface="Handwriting - Dakota"/>
            </a:endParaRPr>
          </a:p>
        </p:txBody>
      </p:sp>
    </p:spTree>
    <p:extLst>
      <p:ext uri="{BB962C8B-B14F-4D97-AF65-F5344CB8AC3E}">
        <p14:creationId xmlns:p14="http://schemas.microsoft.com/office/powerpoint/2010/main" val="230672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5949"/>
    </mc:Choice>
    <mc:Fallback xmlns="">
      <p:transition xmlns:p14="http://schemas.microsoft.com/office/powerpoint/2010/main" advTm="9594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Better Java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600" dirty="0" smtClean="0">
              <a:solidFill>
                <a:srgbClr val="7F007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7F007F"/>
                </a:solidFill>
                <a:latin typeface="Consolas"/>
                <a:cs typeface="Consolas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600" dirty="0">
                <a:solidFill>
                  <a:srgbClr val="7F007F"/>
                </a:solidFill>
                <a:latin typeface="Consolas"/>
                <a:cs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600" dirty="0" err="1">
                <a:solidFill>
                  <a:srgbClr val="228B22"/>
                </a:solidFill>
                <a:latin typeface="Consolas"/>
                <a:cs typeface="Consolas"/>
              </a:rPr>
              <a:t>StringUtils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 { </a:t>
            </a:r>
            <a:b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  </a:t>
            </a:r>
            <a:r>
              <a:rPr lang="en-US" sz="1600" dirty="0">
                <a:solidFill>
                  <a:srgbClr val="7F007F"/>
                </a:solidFill>
                <a:latin typeface="Consolas"/>
                <a:cs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600" dirty="0">
                <a:solidFill>
                  <a:srgbClr val="7F007F"/>
                </a:solidFill>
                <a:latin typeface="Consolas"/>
                <a:cs typeface="Consolas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600" dirty="0" err="1">
                <a:solidFill>
                  <a:srgbClr val="228B22"/>
                </a:solidFill>
                <a:latin typeface="Consolas"/>
                <a:cs typeface="Consolas"/>
              </a:rPr>
              <a:t>boolean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  <a:cs typeface="Consolas"/>
              </a:rPr>
              <a:t>isBlank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600" dirty="0">
                <a:solidFill>
                  <a:srgbClr val="228B22"/>
                </a:solidFill>
                <a:latin typeface="Consolas"/>
                <a:cs typeface="Consolas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600" dirty="0" err="1">
                <a:solidFill>
                  <a:srgbClr val="A0522D"/>
                </a:solidFill>
                <a:latin typeface="Consolas"/>
                <a:cs typeface="Consolas"/>
              </a:rPr>
              <a:t>str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) { </a:t>
            </a:r>
            <a:b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    </a:t>
            </a:r>
            <a:r>
              <a:rPr lang="en-US" sz="1600" dirty="0" err="1">
                <a:solidFill>
                  <a:srgbClr val="228B22"/>
                </a:solidFill>
                <a:latin typeface="Consolas"/>
                <a:cs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600" dirty="0" err="1">
                <a:solidFill>
                  <a:srgbClr val="A0522D"/>
                </a:solidFill>
                <a:latin typeface="Consolas"/>
                <a:cs typeface="Consolas"/>
              </a:rPr>
              <a:t>strLen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; </a:t>
            </a:r>
            <a:b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    </a:t>
            </a:r>
            <a:r>
              <a:rPr lang="en-US" sz="1600" dirty="0">
                <a:solidFill>
                  <a:srgbClr val="7F007F"/>
                </a:solidFill>
                <a:latin typeface="Consolas"/>
                <a:cs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/>
                <a:cs typeface="Consolas"/>
              </a:rPr>
              <a:t>str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 == </a:t>
            </a:r>
            <a:r>
              <a:rPr lang="en-US" sz="1600" dirty="0">
                <a:solidFill>
                  <a:srgbClr val="008B8B"/>
                </a:solidFill>
                <a:latin typeface="Consolas"/>
                <a:cs typeface="Consolas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 || (</a:t>
            </a:r>
            <a:r>
              <a:rPr lang="en-US" sz="1600" dirty="0" err="1">
                <a:solidFill>
                  <a:srgbClr val="000000"/>
                </a:solidFill>
                <a:latin typeface="Consolas"/>
                <a:cs typeface="Consolas"/>
              </a:rPr>
              <a:t>strLen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/>
                <a:cs typeface="Consolas"/>
              </a:rPr>
              <a:t>str.length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()) == 0) { </a:t>
            </a:r>
            <a:b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      </a:t>
            </a:r>
            <a:r>
              <a:rPr lang="en-US" sz="1600" dirty="0">
                <a:solidFill>
                  <a:srgbClr val="7F007F"/>
                </a:solidFill>
                <a:latin typeface="Consolas"/>
                <a:cs typeface="Consolas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600" dirty="0">
                <a:solidFill>
                  <a:srgbClr val="008B8B"/>
                </a:solidFill>
                <a:latin typeface="Consolas"/>
                <a:cs typeface="Consolas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; </a:t>
            </a:r>
            <a:b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    }  </a:t>
            </a:r>
            <a:b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    </a:t>
            </a:r>
            <a:r>
              <a:rPr lang="en-US" sz="1600" dirty="0">
                <a:solidFill>
                  <a:srgbClr val="7F007F"/>
                </a:solidFill>
                <a:latin typeface="Consolas"/>
                <a:cs typeface="Consolas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 (</a:t>
            </a:r>
            <a:r>
              <a:rPr lang="en-US" sz="1600" dirty="0" err="1">
                <a:solidFill>
                  <a:srgbClr val="228B22"/>
                </a:solidFill>
                <a:latin typeface="Consolas"/>
                <a:cs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600" dirty="0" err="1">
                <a:solidFill>
                  <a:srgbClr val="A0522D"/>
                </a:solidFill>
                <a:latin typeface="Consolas"/>
                <a:cs typeface="Consolas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 &lt; </a:t>
            </a:r>
            <a:r>
              <a:rPr lang="en-US" sz="1600" dirty="0" err="1">
                <a:solidFill>
                  <a:srgbClr val="000000"/>
                </a:solidFill>
                <a:latin typeface="Consolas"/>
                <a:cs typeface="Consolas"/>
              </a:rPr>
              <a:t>strLen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++) { </a:t>
            </a:r>
            <a:b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            </a:t>
            </a:r>
            <a:r>
              <a:rPr lang="en-US" sz="1600" dirty="0">
                <a:solidFill>
                  <a:srgbClr val="7F007F"/>
                </a:solidFill>
                <a:latin typeface="Consolas"/>
                <a:cs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nsolas"/>
                <a:cs typeface="Consolas"/>
              </a:rPr>
              <a:t>Character.isWhitespace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  <a:cs typeface="Consolas"/>
              </a:rPr>
              <a:t>str.charAt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)) == </a:t>
            </a:r>
            <a:r>
              <a:rPr lang="en-US" sz="1600" dirty="0">
                <a:solidFill>
                  <a:srgbClr val="008B8B"/>
                </a:solidFill>
                <a:latin typeface="Consolas"/>
                <a:cs typeface="Consolas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)) { </a:t>
            </a:r>
            <a:b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              </a:t>
            </a:r>
            <a:r>
              <a:rPr lang="en-US" sz="1600" dirty="0">
                <a:solidFill>
                  <a:srgbClr val="7F007F"/>
                </a:solidFill>
                <a:latin typeface="Consolas"/>
                <a:cs typeface="Consolas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600" dirty="0">
                <a:solidFill>
                  <a:srgbClr val="008B8B"/>
                </a:solidFill>
                <a:latin typeface="Consolas"/>
                <a:cs typeface="Consolas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; </a:t>
            </a:r>
            <a:b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            }</a:t>
            </a:r>
            <a:b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    }</a:t>
            </a:r>
            <a:b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    </a:t>
            </a:r>
            <a:r>
              <a:rPr lang="en-US" sz="1600" dirty="0">
                <a:solidFill>
                  <a:srgbClr val="7F007F"/>
                </a:solidFill>
                <a:latin typeface="Consolas"/>
                <a:cs typeface="Consolas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600" dirty="0">
                <a:solidFill>
                  <a:srgbClr val="008B8B"/>
                </a:solidFill>
                <a:latin typeface="Consolas"/>
                <a:cs typeface="Consolas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  }</a:t>
            </a:r>
            <a:b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  <a:endParaRPr lang="en-US" sz="1600" dirty="0">
              <a:solidFill>
                <a:srgbClr val="000000"/>
              </a:solidFill>
              <a:effectLst/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096000"/>
            <a:ext cx="73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808080"/>
                </a:solidFill>
                <a:latin typeface="Neo Sans Std Medium"/>
                <a:cs typeface="Handwriting - Dakota"/>
              </a:rPr>
              <a:t>Example from “Programming Clojure” by Stuart Sierra (Pragmatic Programmers, 2009), p. 23</a:t>
            </a:r>
            <a:endParaRPr lang="en-US" sz="1200" dirty="0">
              <a:solidFill>
                <a:srgbClr val="808080"/>
              </a:solidFill>
              <a:latin typeface="Neo Sans Std Medium"/>
              <a:cs typeface="Handwriting - Dakota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3419872" y="4941168"/>
            <a:ext cx="432048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3491880" y="5229200"/>
            <a:ext cx="4968552" cy="648072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7F007F"/>
                </a:solidFill>
                <a:latin typeface="Consolas"/>
              </a:rPr>
              <a:t>defn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blank?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[s]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(</a:t>
            </a:r>
            <a:r>
              <a:rPr lang="en-US" sz="1600" dirty="0">
                <a:solidFill>
                  <a:srgbClr val="A0522D"/>
                </a:solidFill>
                <a:latin typeface="Consolas"/>
              </a:rPr>
              <a:t>every?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#(</a:t>
            </a:r>
            <a:r>
              <a:rPr lang="en-US" sz="1600" dirty="0">
                <a:solidFill>
                  <a:srgbClr val="7A378B"/>
                </a:solidFill>
                <a:latin typeface="Consolas"/>
              </a:rPr>
              <a:t>Character/</a:t>
            </a:r>
            <a:r>
              <a:rPr lang="en-US" sz="1600" dirty="0" err="1">
                <a:solidFill>
                  <a:srgbClr val="7A378B"/>
                </a:solidFill>
                <a:latin typeface="Consolas"/>
              </a:rPr>
              <a:t>isWhitespace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%) s))</a:t>
            </a:r>
            <a:endParaRPr lang="en-US" sz="1600" dirty="0">
              <a:latin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401890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6660232" y="2564904"/>
            <a:ext cx="576064" cy="216024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491880" y="5733256"/>
            <a:ext cx="864096" cy="360040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491880" y="5013176"/>
            <a:ext cx="1368152" cy="2880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4869160"/>
            <a:ext cx="8712968" cy="1559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000" dirty="0" err="1">
                <a:solidFill>
                  <a:srgbClr val="E03186"/>
                </a:solidFill>
                <a:latin typeface="Consolas"/>
              </a:rPr>
              <a:t>defmethod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description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1657BD"/>
                </a:solidFill>
                <a:latin typeface="Consolas"/>
              </a:rPr>
              <a:t>:beverage </a:t>
            </a:r>
            <a:r>
              <a:rPr lang="en-US" sz="2000" b="1" dirty="0" smtClean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]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  </a:t>
            </a:r>
            <a:endParaRPr lang="en-US" sz="2000" dirty="0" smtClean="0">
              <a:solidFill>
                <a:srgbClr val="1C1C14"/>
              </a:solidFill>
              <a:latin typeface="Consolas"/>
            </a:endParaRP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rgbClr val="1C1C14"/>
                </a:solidFill>
                <a:latin typeface="Consolas"/>
              </a:rPr>
              <a:t>	</a:t>
            </a:r>
            <a:r>
              <a:rPr lang="en-US" sz="20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000" dirty="0" err="1">
                <a:solidFill>
                  <a:srgbClr val="E03186"/>
                </a:solidFill>
                <a:latin typeface="Consolas"/>
              </a:rPr>
              <a:t>str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29FA"/>
                </a:solidFill>
                <a:latin typeface="Consolas"/>
              </a:rPr>
              <a:t>"Drink a wonderful "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000" dirty="0">
                <a:solidFill>
                  <a:srgbClr val="1657BD"/>
                </a:solidFill>
                <a:latin typeface="Consolas"/>
              </a:rPr>
              <a:t>:name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)))</a:t>
            </a:r>
            <a:endParaRPr lang="en-US" sz="2000" dirty="0">
              <a:solidFill>
                <a:srgbClr val="1C1C14"/>
              </a:solidFill>
              <a:latin typeface="Consolas"/>
            </a:endParaRP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000" dirty="0" err="1">
                <a:solidFill>
                  <a:srgbClr val="E03186"/>
                </a:solidFill>
                <a:latin typeface="Consolas"/>
              </a:rPr>
              <a:t>defmethod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description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1657BD"/>
                </a:solidFill>
                <a:latin typeface="Consolas"/>
              </a:rPr>
              <a:t>:food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]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   </a:t>
            </a:r>
            <a:endParaRPr lang="en-US" sz="2000" dirty="0" smtClean="0">
              <a:solidFill>
                <a:srgbClr val="1C1C14"/>
              </a:solidFill>
              <a:latin typeface="Consolas"/>
            </a:endParaRP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rgbClr val="1C1C14"/>
                </a:solidFill>
                <a:latin typeface="Consolas"/>
              </a:rPr>
              <a:t>	</a:t>
            </a:r>
            <a:r>
              <a:rPr lang="en-US" sz="20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000" dirty="0" err="1">
                <a:solidFill>
                  <a:srgbClr val="E03186"/>
                </a:solidFill>
                <a:latin typeface="Consolas"/>
              </a:rPr>
              <a:t>str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29FA"/>
                </a:solidFill>
                <a:latin typeface="Consolas"/>
              </a:rPr>
              <a:t>"</a:t>
            </a:r>
            <a:r>
              <a:rPr lang="en-US" sz="2000" dirty="0" err="1">
                <a:solidFill>
                  <a:srgbClr val="0029FA"/>
                </a:solidFill>
                <a:latin typeface="Consolas"/>
              </a:rPr>
              <a:t>Savour</a:t>
            </a:r>
            <a:r>
              <a:rPr lang="en-US" sz="2000" dirty="0">
                <a:solidFill>
                  <a:srgbClr val="0029FA"/>
                </a:solidFill>
                <a:latin typeface="Consolas"/>
              </a:rPr>
              <a:t> a tasty "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000" dirty="0">
                <a:solidFill>
                  <a:srgbClr val="1657BD"/>
                </a:solidFill>
                <a:latin typeface="Consolas"/>
              </a:rPr>
              <a:t>:name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2000" b="1" dirty="0">
                <a:solidFill>
                  <a:srgbClr val="5E1445"/>
                </a:solidFill>
                <a:latin typeface="Consolas-Bold"/>
              </a:rPr>
              <a:t>)))</a:t>
            </a:r>
            <a:r>
              <a:rPr lang="en-US" sz="2000" dirty="0">
                <a:solidFill>
                  <a:srgbClr val="1C1C14"/>
                </a:solidFill>
                <a:latin typeface="Consolas"/>
              </a:rPr>
              <a:t>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Static Dispatch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483768" y="2204864"/>
            <a:ext cx="1296144" cy="1152128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600" b="1" u="sng" dirty="0" err="1" smtClean="0">
                <a:latin typeface="Neo Sans Std"/>
                <a:ea typeface="Neo Sans Std"/>
              </a:rPr>
              <a:t>MenuItem</a:t>
            </a:r>
            <a:endParaRPr lang="en-US" sz="1600" b="1" u="sng" dirty="0" smtClean="0">
              <a:latin typeface="Neo Sans Std"/>
              <a:ea typeface="Neo Sans Std"/>
            </a:endParaRPr>
          </a:p>
          <a:p>
            <a:r>
              <a:rPr lang="en-US" sz="1600" dirty="0" smtClean="0">
                <a:latin typeface="Neo Sans Std"/>
                <a:ea typeface="Neo Sans Std"/>
              </a:rPr>
              <a:t>:name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:type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:price</a:t>
            </a:r>
          </a:p>
          <a:p>
            <a:endParaRPr lang="en-US" sz="1600" b="1" u="sng" dirty="0">
              <a:latin typeface="Neo Sans Std"/>
              <a:ea typeface="Neo Sans Std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259632" y="3789040"/>
            <a:ext cx="5976664" cy="57606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8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2800" dirty="0" err="1">
                <a:solidFill>
                  <a:srgbClr val="E03186"/>
                </a:solidFill>
                <a:latin typeface="Consolas"/>
              </a:rPr>
              <a:t>defmulti</a:t>
            </a:r>
            <a:r>
              <a:rPr lang="en-US" sz="2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description</a:t>
            </a:r>
            <a:r>
              <a:rPr lang="en-US" sz="2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2800" dirty="0">
                <a:solidFill>
                  <a:srgbClr val="1657BD"/>
                </a:solidFill>
                <a:latin typeface="Consolas"/>
              </a:rPr>
              <a:t>:type</a:t>
            </a:r>
            <a:r>
              <a:rPr lang="en-US" sz="2800" dirty="0" smtClean="0">
                <a:solidFill>
                  <a:srgbClr val="E03186"/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rgbClr val="5E1445"/>
                </a:solidFill>
                <a:latin typeface="Consolas-Bold"/>
              </a:rPr>
              <a:t>)</a:t>
            </a:r>
            <a:endParaRPr lang="en-US" sz="2800" b="1" dirty="0">
              <a:solidFill>
                <a:srgbClr val="5E1445"/>
              </a:solidFill>
              <a:latin typeface="Consolas-Bold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580112" y="3645024"/>
            <a:ext cx="1152128" cy="8640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13" name="Curved Connector 12"/>
          <p:cNvCxnSpPr>
            <a:stCxn id="5" idx="3"/>
            <a:endCxn id="11" idx="0"/>
          </p:cNvCxnSpPr>
          <p:nvPr/>
        </p:nvCxnSpPr>
        <p:spPr bwMode="auto">
          <a:xfrm>
            <a:off x="3779912" y="2780928"/>
            <a:ext cx="2376264" cy="864096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Freeform 24"/>
          <p:cNvSpPr/>
          <p:nvPr/>
        </p:nvSpPr>
        <p:spPr>
          <a:xfrm>
            <a:off x="4317385" y="4545541"/>
            <a:ext cx="2541279" cy="1335162"/>
          </a:xfrm>
          <a:custGeom>
            <a:avLst/>
            <a:gdLst>
              <a:gd name="connsiteX0" fmla="*/ 813801 w 3303319"/>
              <a:gd name="connsiteY0" fmla="*/ 0 h 1119890"/>
              <a:gd name="connsiteX1" fmla="*/ 145441 w 3303319"/>
              <a:gd name="connsiteY1" fmla="*/ 1119673 h 1119890"/>
              <a:gd name="connsiteX2" fmla="*/ 3286733 w 3303319"/>
              <a:gd name="connsiteY2" fmla="*/ 100269 h 1119890"/>
              <a:gd name="connsiteX3" fmla="*/ 1465452 w 3303319"/>
              <a:gd name="connsiteY3" fmla="*/ 618327 h 1119890"/>
              <a:gd name="connsiteX0" fmla="*/ 813801 w 3290045"/>
              <a:gd name="connsiteY0" fmla="*/ 0 h 1203231"/>
              <a:gd name="connsiteX1" fmla="*/ 145441 w 3290045"/>
              <a:gd name="connsiteY1" fmla="*/ 1119673 h 1203231"/>
              <a:gd name="connsiteX2" fmla="*/ 3286733 w 3290045"/>
              <a:gd name="connsiteY2" fmla="*/ 100269 h 1203231"/>
              <a:gd name="connsiteX3" fmla="*/ 797092 w 3290045"/>
              <a:gd name="connsiteY3" fmla="*/ 1203231 h 1203231"/>
              <a:gd name="connsiteX0" fmla="*/ 117084 w 2625405"/>
              <a:gd name="connsiteY0" fmla="*/ 0 h 1203231"/>
              <a:gd name="connsiteX1" fmla="*/ 1470513 w 2625405"/>
              <a:gd name="connsiteY1" fmla="*/ 350942 h 1203231"/>
              <a:gd name="connsiteX2" fmla="*/ 2590016 w 2625405"/>
              <a:gd name="connsiteY2" fmla="*/ 100269 h 1203231"/>
              <a:gd name="connsiteX3" fmla="*/ 100375 w 2625405"/>
              <a:gd name="connsiteY3" fmla="*/ 1203231 h 1203231"/>
              <a:gd name="connsiteX0" fmla="*/ 96845 w 1450277"/>
              <a:gd name="connsiteY0" fmla="*/ 0 h 1203231"/>
              <a:gd name="connsiteX1" fmla="*/ 1450274 w 1450277"/>
              <a:gd name="connsiteY1" fmla="*/ 350942 h 1203231"/>
              <a:gd name="connsiteX2" fmla="*/ 80136 w 1450277"/>
              <a:gd name="connsiteY2" fmla="*/ 1203231 h 1203231"/>
              <a:gd name="connsiteX0" fmla="*/ 16709 w 1370143"/>
              <a:gd name="connsiteY0" fmla="*/ 0 h 1203231"/>
              <a:gd name="connsiteX1" fmla="*/ 1370138 w 1370143"/>
              <a:gd name="connsiteY1" fmla="*/ 350942 h 1203231"/>
              <a:gd name="connsiteX2" fmla="*/ 0 w 1370143"/>
              <a:gd name="connsiteY2" fmla="*/ 1203231 h 1203231"/>
              <a:gd name="connsiteX0" fmla="*/ 16709 w 735209"/>
              <a:gd name="connsiteY0" fmla="*/ 0 h 1203231"/>
              <a:gd name="connsiteX1" fmla="*/ 735196 w 735209"/>
              <a:gd name="connsiteY1" fmla="*/ 568192 h 1203231"/>
              <a:gd name="connsiteX2" fmla="*/ 0 w 735209"/>
              <a:gd name="connsiteY2" fmla="*/ 1203231 h 1203231"/>
              <a:gd name="connsiteX0" fmla="*/ 16709 w 739619"/>
              <a:gd name="connsiteY0" fmla="*/ 0 h 1203231"/>
              <a:gd name="connsiteX1" fmla="*/ 735196 w 739619"/>
              <a:gd name="connsiteY1" fmla="*/ 568192 h 1203231"/>
              <a:gd name="connsiteX2" fmla="*/ 0 w 739619"/>
              <a:gd name="connsiteY2" fmla="*/ 1203231 h 1203231"/>
              <a:gd name="connsiteX0" fmla="*/ 200508 w 935504"/>
              <a:gd name="connsiteY0" fmla="*/ 0 h 1052827"/>
              <a:gd name="connsiteX1" fmla="*/ 918995 w 935504"/>
              <a:gd name="connsiteY1" fmla="*/ 568192 h 1052827"/>
              <a:gd name="connsiteX2" fmla="*/ 0 w 935504"/>
              <a:gd name="connsiteY2" fmla="*/ 1052827 h 1052827"/>
              <a:gd name="connsiteX0" fmla="*/ 200508 w 935504"/>
              <a:gd name="connsiteY0" fmla="*/ 0 h 1052827"/>
              <a:gd name="connsiteX1" fmla="*/ 918995 w 935504"/>
              <a:gd name="connsiteY1" fmla="*/ 484634 h 1052827"/>
              <a:gd name="connsiteX2" fmla="*/ 0 w 935504"/>
              <a:gd name="connsiteY2" fmla="*/ 1052827 h 1052827"/>
              <a:gd name="connsiteX0" fmla="*/ 488468 w 1243388"/>
              <a:gd name="connsiteY0" fmla="*/ 0 h 1052827"/>
              <a:gd name="connsiteX1" fmla="*/ 1206955 w 1243388"/>
              <a:gd name="connsiteY1" fmla="*/ 484634 h 1052827"/>
              <a:gd name="connsiteX2" fmla="*/ 0 w 1243388"/>
              <a:gd name="connsiteY2" fmla="*/ 1052827 h 1052827"/>
              <a:gd name="connsiteX0" fmla="*/ 488468 w 1003774"/>
              <a:gd name="connsiteY0" fmla="*/ 0 h 1052827"/>
              <a:gd name="connsiteX1" fmla="*/ 848112 w 1003774"/>
              <a:gd name="connsiteY1" fmla="*/ 922876 h 1052827"/>
              <a:gd name="connsiteX2" fmla="*/ 0 w 1003774"/>
              <a:gd name="connsiteY2" fmla="*/ 1052827 h 1052827"/>
              <a:gd name="connsiteX0" fmla="*/ 488468 w 951895"/>
              <a:gd name="connsiteY0" fmla="*/ 0 h 1052827"/>
              <a:gd name="connsiteX1" fmla="*/ 732928 w 951895"/>
              <a:gd name="connsiteY1" fmla="*/ 937485 h 1052827"/>
              <a:gd name="connsiteX2" fmla="*/ 0 w 951895"/>
              <a:gd name="connsiteY2" fmla="*/ 1052827 h 1052827"/>
              <a:gd name="connsiteX0" fmla="*/ 488468 w 928162"/>
              <a:gd name="connsiteY0" fmla="*/ 0 h 1052827"/>
              <a:gd name="connsiteX1" fmla="*/ 732928 w 928162"/>
              <a:gd name="connsiteY1" fmla="*/ 937485 h 1052827"/>
              <a:gd name="connsiteX2" fmla="*/ 0 w 928162"/>
              <a:gd name="connsiteY2" fmla="*/ 1052827 h 1052827"/>
              <a:gd name="connsiteX0" fmla="*/ 488468 w 761422"/>
              <a:gd name="connsiteY0" fmla="*/ 0 h 1052827"/>
              <a:gd name="connsiteX1" fmla="*/ 732928 w 761422"/>
              <a:gd name="connsiteY1" fmla="*/ 937485 h 1052827"/>
              <a:gd name="connsiteX2" fmla="*/ 0 w 761422"/>
              <a:gd name="connsiteY2" fmla="*/ 1052827 h 1052827"/>
              <a:gd name="connsiteX0" fmla="*/ 488468 w 772355"/>
              <a:gd name="connsiteY0" fmla="*/ 0 h 1052827"/>
              <a:gd name="connsiteX1" fmla="*/ 653950 w 772355"/>
              <a:gd name="connsiteY1" fmla="*/ 452850 h 1052827"/>
              <a:gd name="connsiteX2" fmla="*/ 732928 w 772355"/>
              <a:gd name="connsiteY2" fmla="*/ 937485 h 1052827"/>
              <a:gd name="connsiteX3" fmla="*/ 0 w 772355"/>
              <a:gd name="connsiteY3" fmla="*/ 1052827 h 1052827"/>
              <a:gd name="connsiteX0" fmla="*/ 488468 w 672260"/>
              <a:gd name="connsiteY0" fmla="*/ 0 h 1189239"/>
              <a:gd name="connsiteX1" fmla="*/ 653950 w 672260"/>
              <a:gd name="connsiteY1" fmla="*/ 452850 h 1189239"/>
              <a:gd name="connsiteX2" fmla="*/ 560152 w 672260"/>
              <a:gd name="connsiteY2" fmla="*/ 1141999 h 1189239"/>
              <a:gd name="connsiteX3" fmla="*/ 0 w 672260"/>
              <a:gd name="connsiteY3" fmla="*/ 1052827 h 1189239"/>
              <a:gd name="connsiteX0" fmla="*/ 488468 w 673785"/>
              <a:gd name="connsiteY0" fmla="*/ 0 h 1152499"/>
              <a:gd name="connsiteX1" fmla="*/ 653950 w 673785"/>
              <a:gd name="connsiteY1" fmla="*/ 452850 h 1152499"/>
              <a:gd name="connsiteX2" fmla="*/ 560152 w 673785"/>
              <a:gd name="connsiteY2" fmla="*/ 1141999 h 1152499"/>
              <a:gd name="connsiteX3" fmla="*/ 0 w 673785"/>
              <a:gd name="connsiteY3" fmla="*/ 1052827 h 1152499"/>
              <a:gd name="connsiteX0" fmla="*/ 510619 w 673785"/>
              <a:gd name="connsiteY0" fmla="*/ 0 h 1167107"/>
              <a:gd name="connsiteX1" fmla="*/ 653950 w 673785"/>
              <a:gd name="connsiteY1" fmla="*/ 467458 h 1167107"/>
              <a:gd name="connsiteX2" fmla="*/ 560152 w 673785"/>
              <a:gd name="connsiteY2" fmla="*/ 1156607 h 1167107"/>
              <a:gd name="connsiteX3" fmla="*/ 0 w 673785"/>
              <a:gd name="connsiteY3" fmla="*/ 1067435 h 116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3785" h="1167107">
                <a:moveTo>
                  <a:pt x="510619" y="0"/>
                </a:moveTo>
                <a:cubicBezTo>
                  <a:pt x="538199" y="75475"/>
                  <a:pt x="613207" y="311211"/>
                  <a:pt x="653950" y="467458"/>
                </a:cubicBezTo>
                <a:cubicBezTo>
                  <a:pt x="694693" y="623705"/>
                  <a:pt x="677004" y="1083392"/>
                  <a:pt x="560152" y="1156607"/>
                </a:cubicBezTo>
                <a:cubicBezTo>
                  <a:pt x="443300" y="1229822"/>
                  <a:pt x="285445" y="889875"/>
                  <a:pt x="0" y="1067435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20" name="Curved Connector 19"/>
          <p:cNvCxnSpPr>
            <a:stCxn id="11" idx="2"/>
            <a:endCxn id="17" idx="0"/>
          </p:cNvCxnSpPr>
          <p:nvPr/>
        </p:nvCxnSpPr>
        <p:spPr bwMode="auto">
          <a:xfrm rot="5400000">
            <a:off x="4914038" y="3771038"/>
            <a:ext cx="504056" cy="198022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1143000" y="6096000"/>
            <a:ext cx="73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808080"/>
                </a:solidFill>
                <a:latin typeface="Neo Sans Std Medium"/>
                <a:cs typeface="Handwriting - Dakota"/>
              </a:rPr>
              <a:t>file: </a:t>
            </a:r>
            <a:r>
              <a:rPr lang="en-US" sz="1200" dirty="0" err="1" smtClean="0">
                <a:solidFill>
                  <a:srgbClr val="808080"/>
                </a:solidFill>
                <a:latin typeface="Neo Sans Std Medium"/>
                <a:cs typeface="Handwriting - Dakota"/>
              </a:rPr>
              <a:t>multimethods.clj</a:t>
            </a:r>
            <a:endParaRPr lang="en-US" sz="1200" dirty="0">
              <a:solidFill>
                <a:srgbClr val="808080"/>
              </a:solidFill>
              <a:latin typeface="Neo Sans Std Medium"/>
              <a:cs typeface="Handwriting - Dakot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12160" y="2348880"/>
            <a:ext cx="27363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Courier"/>
              </a:rPr>
              <a:t>{</a:t>
            </a:r>
            <a:r>
              <a:rPr lang="en-US" sz="1200" dirty="0">
                <a:solidFill>
                  <a:srgbClr val="5B3178"/>
                </a:solidFill>
                <a:latin typeface="Consolas"/>
              </a:rPr>
              <a:t>:name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6A2243"/>
                </a:solidFill>
                <a:latin typeface="Consolas"/>
              </a:rPr>
              <a:t>"Big Kahuna </a:t>
            </a:r>
            <a:r>
              <a:rPr lang="en-US" sz="1200" dirty="0" smtClean="0">
                <a:solidFill>
                  <a:srgbClr val="6A2243"/>
                </a:solidFill>
                <a:latin typeface="Consolas"/>
              </a:rPr>
              <a:t>Burger”</a:t>
            </a:r>
            <a:endParaRPr lang="en-US" sz="1200" dirty="0" smtClean="0">
              <a:solidFill>
                <a:prstClr val="black"/>
              </a:solidFill>
              <a:latin typeface="Courier"/>
            </a:endParaRPr>
          </a:p>
          <a:p>
            <a:r>
              <a:rPr lang="en-US" sz="1200" dirty="0" smtClean="0">
                <a:solidFill>
                  <a:srgbClr val="5B3178"/>
                </a:solidFill>
                <a:latin typeface="Consolas"/>
              </a:rPr>
              <a:t> :</a:t>
            </a:r>
            <a:r>
              <a:rPr lang="en-US" sz="1200" dirty="0">
                <a:solidFill>
                  <a:srgbClr val="5B3178"/>
                </a:solidFill>
                <a:latin typeface="Consolas"/>
              </a:rPr>
              <a:t>type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5B3178"/>
                </a:solidFill>
                <a:latin typeface="Consolas"/>
              </a:rPr>
              <a:t>:</a:t>
            </a:r>
            <a:r>
              <a:rPr lang="en-US" sz="1200" dirty="0" smtClean="0">
                <a:solidFill>
                  <a:srgbClr val="5B3178"/>
                </a:solidFill>
                <a:latin typeface="Consolas"/>
              </a:rPr>
              <a:t>food</a:t>
            </a:r>
            <a:endParaRPr lang="en-US" sz="1200" dirty="0" smtClean="0">
              <a:solidFill>
                <a:prstClr val="black"/>
              </a:solidFill>
              <a:latin typeface="Courier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5B3178"/>
                </a:solidFill>
                <a:latin typeface="Consolas"/>
              </a:rPr>
              <a:t>:price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100}</a:t>
            </a:r>
            <a:endParaRPr lang="en-US" sz="1200" dirty="0">
              <a:latin typeface="Neo Sans Std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660232" y="1774557"/>
            <a:ext cx="936104" cy="216024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012160" y="1558533"/>
            <a:ext cx="2880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Courier"/>
              </a:rPr>
              <a:t>{</a:t>
            </a:r>
            <a:r>
              <a:rPr lang="en-US" sz="1200" dirty="0">
                <a:solidFill>
                  <a:srgbClr val="5B3178"/>
                </a:solidFill>
                <a:latin typeface="Consolas"/>
              </a:rPr>
              <a:t>:name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6A2243"/>
                </a:solidFill>
                <a:latin typeface="Consolas"/>
              </a:rPr>
              <a:t>"</a:t>
            </a:r>
            <a:r>
              <a:rPr lang="en-US" sz="1200" dirty="0" smtClean="0">
                <a:solidFill>
                  <a:srgbClr val="6A2243"/>
                </a:solidFill>
                <a:latin typeface="Consolas"/>
              </a:rPr>
              <a:t>Espresso”</a:t>
            </a:r>
            <a:endParaRPr lang="en-US" sz="1200" dirty="0" smtClean="0">
              <a:solidFill>
                <a:prstClr val="black"/>
              </a:solidFill>
              <a:latin typeface="Courier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 smtClean="0">
                <a:solidFill>
                  <a:srgbClr val="5B3178"/>
                </a:solidFill>
                <a:latin typeface="Consolas"/>
              </a:rPr>
              <a:t>:</a:t>
            </a:r>
            <a:r>
              <a:rPr lang="en-US" sz="1200" dirty="0">
                <a:solidFill>
                  <a:srgbClr val="5B3178"/>
                </a:solidFill>
                <a:latin typeface="Consolas"/>
              </a:rPr>
              <a:t>type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5B3178"/>
                </a:solidFill>
                <a:latin typeface="Consolas"/>
              </a:rPr>
              <a:t>:</a:t>
            </a:r>
            <a:r>
              <a:rPr lang="en-US" sz="1200" dirty="0" smtClean="0">
                <a:solidFill>
                  <a:srgbClr val="5B3178"/>
                </a:solidFill>
                <a:latin typeface="Consolas"/>
              </a:rPr>
              <a:t>beverage</a:t>
            </a:r>
            <a:endParaRPr lang="en-US" sz="1200" dirty="0">
              <a:solidFill>
                <a:prstClr val="black"/>
              </a:solidFill>
              <a:latin typeface="Courier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 smtClean="0">
                <a:solidFill>
                  <a:srgbClr val="5B3178"/>
                </a:solidFill>
                <a:latin typeface="Consolas"/>
              </a:rPr>
              <a:t>:price</a:t>
            </a: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12}</a:t>
            </a:r>
            <a:endParaRPr lang="en-US" sz="1200" dirty="0">
              <a:latin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382424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3332"/>
    </mc:Choice>
    <mc:Fallback xmlns="">
      <p:transition xmlns:p14="http://schemas.microsoft.com/office/powerpoint/2010/main" advTm="11333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Specializing the implementation language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2815"/>
    </mc:Choice>
    <mc:Fallback xmlns="">
      <p:transition xmlns:p14="http://schemas.microsoft.com/office/powerpoint/2010/main" advTm="1281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you add an </a:t>
            </a:r>
            <a:r>
              <a:rPr lang="en-US" b="1" i="1" dirty="0"/>
              <a:t>unless</a:t>
            </a:r>
            <a:r>
              <a:rPr lang="en-US" dirty="0"/>
              <a:t> keyword to C#? 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da-DK" sz="1800" b="1" dirty="0" smtClean="0"/>
          </a:p>
          <a:p>
            <a:pPr marL="0" indent="0" eaLnBrk="1" hangingPunct="1">
              <a:buNone/>
            </a:pPr>
            <a:endParaRPr lang="da-DK" sz="1800" dirty="0" smtClean="0"/>
          </a:p>
          <a:p>
            <a:pPr marL="0" indent="0">
              <a:buNone/>
            </a:pPr>
            <a:r>
              <a:rPr lang="en-US" sz="2400" dirty="0">
                <a:solidFill>
                  <a:srgbClr val="5D196C"/>
                </a:solidFill>
                <a:latin typeface="Consolas"/>
                <a:cs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  <a:cs typeface="Consolas"/>
              </a:rPr>
              <a:t>WeakSetPerson</a:t>
            </a:r>
            <a:r>
              <a:rPr lang="en-US" sz="24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2400" dirty="0" smtClean="0">
                <a:solidFill>
                  <a:srgbClr val="3B741A"/>
                </a:solidFill>
                <a:latin typeface="Consolas"/>
                <a:cs typeface="Consolas"/>
              </a:rPr>
              <a:t>Person </a:t>
            </a:r>
            <a:r>
              <a:rPr lang="da-DK" sz="2400" dirty="0" smtClean="0">
                <a:latin typeface="Consolas"/>
                <a:cs typeface="Consolas"/>
              </a:rPr>
              <a:t>p</a:t>
            </a:r>
            <a:r>
              <a:rPr lang="en-US" sz="2400" dirty="0" smtClean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endParaRPr lang="da-DK" sz="2400" dirty="0" smtClean="0">
              <a:latin typeface="Consolas"/>
              <a:cs typeface="Consolas"/>
            </a:endParaRPr>
          </a:p>
          <a:p>
            <a:pPr marL="0" indent="0" eaLnBrk="1" hangingPunct="1">
              <a:buNone/>
            </a:pPr>
            <a:r>
              <a:rPr lang="da-DK" sz="2400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da-DK" sz="2400" dirty="0" smtClean="0">
                <a:latin typeface="Consolas"/>
                <a:cs typeface="Consolas"/>
              </a:rPr>
              <a:t>   </a:t>
            </a:r>
            <a:r>
              <a:rPr lang="en-US" sz="2400" dirty="0" err="1" smtClean="0">
                <a:solidFill>
                  <a:srgbClr val="5D196C"/>
                </a:solidFill>
                <a:latin typeface="Consolas"/>
                <a:cs typeface="Consolas"/>
              </a:rPr>
              <a:t>this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  <a:cs typeface="Consolas"/>
              </a:rPr>
              <a:t>.person</a:t>
            </a:r>
            <a:r>
              <a:rPr lang="en-US" sz="2400" dirty="0" smtClean="0">
                <a:solidFill>
                  <a:prstClr val="black"/>
                </a:solidFill>
                <a:latin typeface="Consolas"/>
                <a:cs typeface="Consolas"/>
              </a:rPr>
              <a:t> = p</a:t>
            </a:r>
            <a:r>
              <a:rPr lang="da-DK" sz="2400" dirty="0" smtClean="0">
                <a:latin typeface="Consolas"/>
                <a:cs typeface="Consolas"/>
              </a:rPr>
              <a:t> </a:t>
            </a:r>
            <a:r>
              <a:rPr lang="en-US" sz="2400" b="1" dirty="0" smtClean="0">
                <a:solidFill>
                  <a:srgbClr val="834429"/>
                </a:solidFill>
                <a:latin typeface="Consolas"/>
                <a:cs typeface="Consolas"/>
              </a:rPr>
              <a:t>unless</a:t>
            </a:r>
            <a:r>
              <a:rPr lang="da-DK" sz="2400" b="1" dirty="0" smtClean="0">
                <a:solidFill>
                  <a:srgbClr val="834429"/>
                </a:solidFill>
                <a:latin typeface="Consolas"/>
                <a:cs typeface="Consolas"/>
              </a:rPr>
              <a:t> </a:t>
            </a:r>
            <a:r>
              <a:rPr lang="en-US" sz="2400" b="1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2400" b="1" dirty="0" smtClean="0">
                <a:solidFill>
                  <a:prstClr val="black"/>
                </a:solidFill>
                <a:latin typeface="Consolas"/>
                <a:cs typeface="Consolas"/>
              </a:rPr>
              <a:t>p</a:t>
            </a:r>
            <a:r>
              <a:rPr lang="da-DK" sz="2400" b="1" dirty="0" smtClean="0">
                <a:latin typeface="Consolas"/>
                <a:cs typeface="Consolas"/>
              </a:rPr>
              <a:t> </a:t>
            </a:r>
            <a:r>
              <a:rPr lang="en-US" sz="2400" b="1" dirty="0" smtClean="0">
                <a:solidFill>
                  <a:prstClr val="black"/>
                </a:solidFill>
                <a:latin typeface="Consolas"/>
                <a:cs typeface="Consolas"/>
              </a:rPr>
              <a:t>=</a:t>
            </a:r>
            <a:r>
              <a:rPr lang="en-US" sz="2400" b="1" dirty="0">
                <a:solidFill>
                  <a:prstClr val="black"/>
                </a:solidFill>
                <a:latin typeface="Consolas"/>
                <a:cs typeface="Consolas"/>
              </a:rPr>
              <a:t>=</a:t>
            </a:r>
            <a:r>
              <a:rPr lang="da-DK" sz="2400" b="1" dirty="0" smtClean="0">
                <a:latin typeface="Consolas"/>
                <a:cs typeface="Consolas"/>
              </a:rPr>
              <a:t> </a:t>
            </a:r>
            <a:r>
              <a:rPr lang="en-US" sz="2400" b="1" dirty="0" smtClean="0">
                <a:solidFill>
                  <a:srgbClr val="834429"/>
                </a:solidFill>
                <a:latin typeface="Consolas"/>
                <a:cs typeface="Consolas"/>
              </a:rPr>
              <a:t>null</a:t>
            </a:r>
            <a:r>
              <a:rPr lang="en-US" sz="2400" b="1" dirty="0" smtClean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r>
              <a:rPr lang="da-DK" sz="2400" dirty="0">
                <a:latin typeface="Consolas"/>
                <a:cs typeface="Consolas"/>
              </a:rPr>
              <a:t>;</a:t>
            </a:r>
          </a:p>
          <a:p>
            <a:pPr marL="0" indent="0" eaLnBrk="1" hangingPunct="1">
              <a:buNone/>
            </a:pPr>
            <a:r>
              <a:rPr lang="da-DK" sz="2400" dirty="0" smtClean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010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5727"/>
    </mc:Choice>
    <mc:Fallback xmlns="">
      <p:transition xmlns:p14="http://schemas.microsoft.com/office/powerpoint/2010/main" advTm="5572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en-US" dirty="0" smtClean="0"/>
              <a:t>How would you build Active Record?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7F007F"/>
                </a:solidFill>
                <a:latin typeface="Consolas"/>
                <a:cs typeface="Consolas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rgbClr val="228B22"/>
                </a:solidFill>
                <a:latin typeface="Consolas"/>
                <a:cs typeface="Consolas"/>
              </a:rPr>
              <a:t>Manager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&lt; </a:t>
            </a:r>
            <a:r>
              <a:rPr lang="en-US" sz="2000" dirty="0" err="1">
                <a:solidFill>
                  <a:srgbClr val="228B22"/>
                </a:solidFill>
                <a:latin typeface="Consolas"/>
                <a:cs typeface="Consolas"/>
              </a:rPr>
              <a:t>ActiveRecord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::</a:t>
            </a:r>
            <a:r>
              <a:rPr lang="en-US" sz="2000" dirty="0">
                <a:solidFill>
                  <a:srgbClr val="228B22"/>
                </a:solidFill>
                <a:latin typeface="Consolas"/>
                <a:cs typeface="Consolas"/>
              </a:rPr>
              <a:t>Base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  <a:cs typeface="Consolas"/>
              </a:rPr>
              <a:t>has_one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rgbClr val="008B8B"/>
                </a:solidFill>
                <a:latin typeface="Consolas"/>
                <a:cs typeface="Consolas"/>
              </a:rPr>
              <a:t>:department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7F007F"/>
                </a:solidFill>
                <a:latin typeface="Consolas"/>
                <a:cs typeface="Consolas"/>
              </a:rPr>
              <a:t>end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</a:p>
          <a:p>
            <a:pPr marL="0" indent="0"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7F007F"/>
                </a:solidFill>
              </a:rPr>
              <a:t>class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228B22"/>
                </a:solidFill>
              </a:rPr>
              <a:t>Module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endParaRPr lang="en-US" sz="14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  </a:t>
            </a:r>
            <a:r>
              <a:rPr lang="en-US" sz="1400" dirty="0" err="1" smtClean="0">
                <a:solidFill>
                  <a:srgbClr val="7F007F"/>
                </a:solidFill>
              </a:rPr>
              <a:t>def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my_attr</a:t>
            </a:r>
            <a:r>
              <a:rPr lang="en-US" sz="1400" dirty="0">
                <a:solidFill>
                  <a:srgbClr val="000000"/>
                </a:solidFill>
              </a:rPr>
              <a:t>(symbol) </a:t>
            </a:r>
            <a:endParaRPr lang="en-US" sz="14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</a:rPr>
              <a:t>class_eval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8B2252"/>
                </a:solidFill>
              </a:rPr>
              <a:t>"</a:t>
            </a:r>
            <a:r>
              <a:rPr lang="en-US" sz="1400" dirty="0" err="1">
                <a:solidFill>
                  <a:srgbClr val="8B2252"/>
                </a:solidFill>
              </a:rPr>
              <a:t>def</a:t>
            </a:r>
            <a:r>
              <a:rPr lang="en-US" sz="1400" dirty="0">
                <a:solidFill>
                  <a:srgbClr val="8B2252"/>
                </a:solidFill>
              </a:rPr>
              <a:t> </a:t>
            </a:r>
            <a:r>
              <a:rPr lang="en-US" sz="1400" dirty="0">
                <a:solidFill>
                  <a:srgbClr val="A0522D"/>
                </a:solidFill>
              </a:rPr>
              <a:t>#{symbol}</a:t>
            </a:r>
            <a:r>
              <a:rPr lang="en-US" sz="1400" dirty="0">
                <a:solidFill>
                  <a:srgbClr val="8B2252"/>
                </a:solidFill>
              </a:rPr>
              <a:t>; @</a:t>
            </a:r>
            <a:r>
              <a:rPr lang="en-US" sz="1400" dirty="0">
                <a:solidFill>
                  <a:srgbClr val="A0522D"/>
                </a:solidFill>
              </a:rPr>
              <a:t>#{symbol}</a:t>
            </a:r>
            <a:r>
              <a:rPr lang="en-US" sz="1400" dirty="0">
                <a:solidFill>
                  <a:srgbClr val="8B2252"/>
                </a:solidFill>
              </a:rPr>
              <a:t>; end"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endParaRPr lang="en-US" sz="14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</a:rPr>
              <a:t>class_eval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8B2252"/>
                </a:solidFill>
              </a:rPr>
              <a:t>"</a:t>
            </a:r>
            <a:r>
              <a:rPr lang="en-US" sz="1400" dirty="0" err="1">
                <a:solidFill>
                  <a:srgbClr val="8B2252"/>
                </a:solidFill>
              </a:rPr>
              <a:t>def</a:t>
            </a:r>
            <a:r>
              <a:rPr lang="en-US" sz="1400" dirty="0">
                <a:solidFill>
                  <a:srgbClr val="8B2252"/>
                </a:solidFill>
              </a:rPr>
              <a:t> </a:t>
            </a:r>
            <a:r>
              <a:rPr lang="en-US" sz="1400" dirty="0">
                <a:solidFill>
                  <a:srgbClr val="A0522D"/>
                </a:solidFill>
              </a:rPr>
              <a:t>#{symbol}</a:t>
            </a:r>
            <a:r>
              <a:rPr lang="en-US" sz="1400" dirty="0">
                <a:solidFill>
                  <a:srgbClr val="8B2252"/>
                </a:solidFill>
              </a:rPr>
              <a:t>=(value); @</a:t>
            </a:r>
            <a:r>
              <a:rPr lang="en-US" sz="1400" dirty="0">
                <a:solidFill>
                  <a:srgbClr val="A0522D"/>
                </a:solidFill>
              </a:rPr>
              <a:t>#{symbol}</a:t>
            </a:r>
            <a:r>
              <a:rPr lang="en-US" sz="1400" dirty="0">
                <a:solidFill>
                  <a:srgbClr val="8B2252"/>
                </a:solidFill>
              </a:rPr>
              <a:t> = value; end"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endParaRPr lang="en-US" sz="14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7F007F"/>
                </a:solidFill>
              </a:rPr>
              <a:t>end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7F007F"/>
                </a:solidFill>
              </a:rPr>
              <a:t>end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endParaRPr lang="en-US" sz="1400" dirty="0" smtClean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6318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7698"/>
    </mc:Choice>
    <mc:Fallback xmlns="">
      <p:transition xmlns:p14="http://schemas.microsoft.com/office/powerpoint/2010/main" advTm="2769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543800" cy="685800"/>
          </a:xfrm>
        </p:spPr>
        <p:txBody>
          <a:bodyPr/>
          <a:lstStyle/>
          <a:p>
            <a:r>
              <a:rPr lang="en-US" dirty="0" smtClean="0"/>
              <a:t>The Clojure Compilation Pipeline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115616" y="3167072"/>
            <a:ext cx="1232318" cy="57416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r>
              <a:rPr lang="en-US" dirty="0" smtClean="0">
                <a:latin typeface="Neo Sans Std"/>
                <a:ea typeface="Neo Sans Std"/>
              </a:rPr>
              <a:t>Reader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794708" y="2996952"/>
            <a:ext cx="1713396" cy="914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dirty="0" smtClean="0">
                <a:latin typeface="Neo Sans Std"/>
                <a:ea typeface="Neo Sans Std"/>
              </a:rPr>
              <a:t>Macro</a:t>
            </a:r>
          </a:p>
          <a:p>
            <a:r>
              <a:rPr lang="en-US" dirty="0" smtClean="0">
                <a:latin typeface="Neo Sans Std"/>
                <a:ea typeface="Neo Sans Std"/>
              </a:rPr>
              <a:t>Evaluation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718436" y="2996952"/>
            <a:ext cx="1828800" cy="914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/>
            <a:r>
              <a:rPr lang="en-US" dirty="0" smtClean="0">
                <a:latin typeface="Neo Sans Std"/>
                <a:ea typeface="Neo Sans Std"/>
              </a:rPr>
              <a:t>Compiler</a:t>
            </a:r>
          </a:p>
        </p:txBody>
      </p:sp>
      <p:sp>
        <p:nvSpPr>
          <p:cNvPr id="7" name="Cube 6"/>
          <p:cNvSpPr/>
          <p:nvPr/>
        </p:nvSpPr>
        <p:spPr bwMode="auto">
          <a:xfrm>
            <a:off x="6948264" y="4725144"/>
            <a:ext cx="1292352" cy="1216152"/>
          </a:xfrm>
          <a:prstGeom prst="cub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Neo Sans Std"/>
              </a:rPr>
              <a:t>Byte code</a:t>
            </a:r>
          </a:p>
        </p:txBody>
      </p:sp>
      <p:sp>
        <p:nvSpPr>
          <p:cNvPr id="8" name="Down Arrow 7"/>
          <p:cNvSpPr/>
          <p:nvPr/>
        </p:nvSpPr>
        <p:spPr bwMode="auto">
          <a:xfrm>
            <a:off x="7236296" y="4077072"/>
            <a:ext cx="822960" cy="530352"/>
          </a:xfrm>
          <a:prstGeom prst="down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0" name="Right Arrow 9"/>
          <p:cNvSpPr/>
          <p:nvPr/>
        </p:nvSpPr>
        <p:spPr bwMode="auto">
          <a:xfrm>
            <a:off x="2699792" y="3095064"/>
            <a:ext cx="922040" cy="718176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800" i="1" dirty="0" smtClean="0">
                <a:latin typeface="Neo Sans Std"/>
                <a:ea typeface="Neo Sans Std"/>
              </a:rPr>
              <a:t>AST</a:t>
            </a:r>
            <a:endParaRPr lang="en-US" i="1" dirty="0">
              <a:latin typeface="Neo Sans Std"/>
              <a:ea typeface="Neo Sans St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55976" y="1772816"/>
            <a:ext cx="3229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ea typeface="Neo Sans Std"/>
              </a:rPr>
              <a:t>Clojure data structures</a:t>
            </a:r>
            <a:endParaRPr lang="en-US" dirty="0">
              <a:latin typeface="Neo Sans Std"/>
              <a:ea typeface="Neo Sans Std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rot="10800000" flipV="1">
            <a:off x="3275856" y="2276872"/>
            <a:ext cx="1828800" cy="6095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13" idx="2"/>
          </p:cNvCxnSpPr>
          <p:nvPr/>
        </p:nvCxnSpPr>
        <p:spPr bwMode="auto">
          <a:xfrm rot="16200000" flipH="1">
            <a:off x="5813283" y="2391923"/>
            <a:ext cx="605134" cy="2902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rot="10800000">
            <a:off x="5105400" y="5661248"/>
            <a:ext cx="1447804" cy="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1547664" y="5436512"/>
            <a:ext cx="3600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ea typeface="Neo Sans Std"/>
              </a:rPr>
              <a:t>Clojure is available at compile time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The compiler is available at runtime</a:t>
            </a:r>
          </a:p>
        </p:txBody>
      </p:sp>
      <p:sp>
        <p:nvSpPr>
          <p:cNvPr id="44" name="Folded Corner 43"/>
          <p:cNvSpPr/>
          <p:nvPr/>
        </p:nvSpPr>
        <p:spPr bwMode="auto">
          <a:xfrm>
            <a:off x="611560" y="2132856"/>
            <a:ext cx="720080" cy="432048"/>
          </a:xfrm>
          <a:prstGeom prst="foldedCorner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800" dirty="0">
                <a:latin typeface="Neo Sans Std"/>
                <a:ea typeface="Neo Sans Std"/>
              </a:rPr>
              <a:t>Text</a:t>
            </a:r>
          </a:p>
        </p:txBody>
      </p:sp>
      <p:cxnSp>
        <p:nvCxnSpPr>
          <p:cNvPr id="33" name="Straight Arrow Connector 32"/>
          <p:cNvCxnSpPr/>
          <p:nvPr/>
        </p:nvCxnSpPr>
        <p:spPr bwMode="auto">
          <a:xfrm flipV="1">
            <a:off x="899592" y="3861048"/>
            <a:ext cx="504056" cy="5040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>
            <a:stCxn id="44" idx="2"/>
            <a:endCxn id="4" idx="0"/>
          </p:cNvCxnSpPr>
          <p:nvPr/>
        </p:nvCxnSpPr>
        <p:spPr bwMode="auto">
          <a:xfrm>
            <a:off x="971600" y="2564904"/>
            <a:ext cx="760175" cy="6021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Right Arrow 50"/>
          <p:cNvSpPr/>
          <p:nvPr/>
        </p:nvSpPr>
        <p:spPr bwMode="auto">
          <a:xfrm>
            <a:off x="5666916" y="3095064"/>
            <a:ext cx="922040" cy="718176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800" i="1" dirty="0" smtClean="0">
                <a:latin typeface="Neo Sans Std"/>
                <a:ea typeface="Neo Sans Std"/>
              </a:rPr>
              <a:t>AST’</a:t>
            </a:r>
            <a:endParaRPr lang="en-US" i="1" dirty="0">
              <a:latin typeface="Neo Sans Std"/>
              <a:ea typeface="Neo Sans Std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779912" y="4437112"/>
            <a:ext cx="1728192" cy="792088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dirty="0" smtClean="0">
                <a:latin typeface="Neo Sans Std"/>
                <a:ea typeface="Neo Sans Std"/>
              </a:rPr>
              <a:t>Program</a:t>
            </a:r>
          </a:p>
          <a:p>
            <a:r>
              <a:rPr lang="en-US" dirty="0" smtClean="0">
                <a:latin typeface="Neo Sans Std"/>
                <a:ea typeface="Neo Sans Std"/>
              </a:rPr>
              <a:t>(macro)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5536" y="4437112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Std"/>
                <a:ea typeface="Neo Sans Std"/>
              </a:rPr>
              <a:t>REPL</a:t>
            </a:r>
            <a:endParaRPr lang="en-US" sz="1400" dirty="0">
              <a:latin typeface="Neo Sans Std"/>
              <a:ea typeface="Neo Sans Std"/>
            </a:endParaRPr>
          </a:p>
        </p:txBody>
      </p:sp>
      <p:cxnSp>
        <p:nvCxnSpPr>
          <p:cNvPr id="59" name="Straight Arrow Connector 58"/>
          <p:cNvCxnSpPr/>
          <p:nvPr/>
        </p:nvCxnSpPr>
        <p:spPr bwMode="auto">
          <a:xfrm flipV="1">
            <a:off x="2267744" y="3933056"/>
            <a:ext cx="504056" cy="5040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1763688" y="4509120"/>
            <a:ext cx="873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Std"/>
                <a:ea typeface="Neo Sans Std"/>
              </a:rPr>
              <a:t>Program</a:t>
            </a:r>
            <a:endParaRPr lang="en-US" sz="1400" dirty="0">
              <a:latin typeface="Neo Sans Std"/>
              <a:ea typeface="Neo Sans Std"/>
            </a:endParaRPr>
          </a:p>
        </p:txBody>
      </p:sp>
      <p:cxnSp>
        <p:nvCxnSpPr>
          <p:cNvPr id="64" name="Straight Arrow Connector 63"/>
          <p:cNvCxnSpPr>
            <a:endCxn id="60" idx="2"/>
          </p:cNvCxnSpPr>
          <p:nvPr/>
        </p:nvCxnSpPr>
        <p:spPr bwMode="auto">
          <a:xfrm flipH="1" flipV="1">
            <a:off x="2200235" y="4816897"/>
            <a:ext cx="499557" cy="6283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" name="Circular Arrow 80"/>
          <p:cNvSpPr/>
          <p:nvPr/>
        </p:nvSpPr>
        <p:spPr bwMode="auto">
          <a:xfrm rot="1608608">
            <a:off x="4440414" y="3925180"/>
            <a:ext cx="509158" cy="49576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744075"/>
              <a:gd name="adj5" fmla="val 12500"/>
            </a:avLst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sz="1800" dirty="0">
              <a:latin typeface="Neo Sans Std"/>
              <a:ea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240815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7445"/>
    </mc:Choice>
    <mc:Fallback xmlns="">
      <p:transition xmlns:p14="http://schemas.microsoft.com/office/powerpoint/2010/main" advTm="6744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da-DK" dirty="0" smtClean="0"/>
              <a:t>The </a:t>
            </a:r>
            <a:r>
              <a:rPr lang="da-DK" dirty="0" err="1"/>
              <a:t>whole</a:t>
            </a:r>
            <a:r>
              <a:rPr lang="da-DK" dirty="0"/>
              <a:t> </a:t>
            </a:r>
            <a:r>
              <a:rPr lang="da-DK" dirty="0" err="1"/>
              <a:t>language</a:t>
            </a:r>
            <a:r>
              <a:rPr lang="da-DK" dirty="0"/>
              <a:t> </a:t>
            </a:r>
            <a:r>
              <a:rPr lang="da-DK" dirty="0" err="1"/>
              <a:t>always</a:t>
            </a:r>
            <a:r>
              <a:rPr lang="da-DK" dirty="0"/>
              <a:t> </a:t>
            </a:r>
            <a:r>
              <a:rPr lang="da-DK" dirty="0" err="1" smtClean="0"/>
              <a:t>available</a:t>
            </a:r>
            <a:r>
              <a:rPr lang="da-DK" dirty="0"/>
              <a:t>*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a-DK" dirty="0" err="1" smtClean="0"/>
              <a:t>Homoiconic</a:t>
            </a:r>
            <a:r>
              <a:rPr lang="da-DK" dirty="0" smtClean="0"/>
              <a:t> </a:t>
            </a:r>
          </a:p>
          <a:p>
            <a:pPr lvl="1"/>
            <a:r>
              <a:rPr lang="da-DK" dirty="0" smtClean="0"/>
              <a:t>A program is a data </a:t>
            </a:r>
            <a:r>
              <a:rPr lang="da-DK" dirty="0" err="1" smtClean="0"/>
              <a:t>structure</a:t>
            </a:r>
            <a:r>
              <a:rPr lang="da-DK" dirty="0" smtClean="0"/>
              <a:t> (AST)</a:t>
            </a:r>
          </a:p>
          <a:p>
            <a:pPr lvl="1"/>
            <a:r>
              <a:rPr lang="da-DK" dirty="0" smtClean="0"/>
              <a:t>”Code is data is </a:t>
            </a:r>
            <a:r>
              <a:rPr lang="da-DK" dirty="0" err="1" smtClean="0"/>
              <a:t>code</a:t>
            </a:r>
            <a:r>
              <a:rPr lang="da-DK" dirty="0" smtClean="0"/>
              <a:t>”</a:t>
            </a:r>
          </a:p>
          <a:p>
            <a:pPr eaLnBrk="1" hangingPunct="1"/>
            <a:r>
              <a:rPr lang="da-DK" dirty="0" smtClean="0"/>
              <a:t>A </a:t>
            </a:r>
            <a:r>
              <a:rPr lang="da-DK" b="1" dirty="0" err="1" smtClean="0"/>
              <a:t>macro</a:t>
            </a:r>
            <a:r>
              <a:rPr lang="da-DK" dirty="0"/>
              <a:t> </a:t>
            </a:r>
            <a:r>
              <a:rPr lang="da-DK" dirty="0" smtClean="0"/>
              <a:t>is a </a:t>
            </a:r>
            <a:r>
              <a:rPr lang="da-DK" dirty="0" err="1" smtClean="0"/>
              <a:t>function</a:t>
            </a:r>
            <a:r>
              <a:rPr lang="da-DK" dirty="0" smtClean="0"/>
              <a:t> </a:t>
            </a:r>
            <a:r>
              <a:rPr lang="da-DK" dirty="0" err="1" smtClean="0"/>
              <a:t>that</a:t>
            </a:r>
            <a:r>
              <a:rPr lang="da-DK" dirty="0" smtClean="0"/>
              <a:t> </a:t>
            </a:r>
            <a:r>
              <a:rPr lang="da-DK" dirty="0" err="1" smtClean="0"/>
              <a:t>transforms</a:t>
            </a:r>
            <a:r>
              <a:rPr lang="da-DK" dirty="0" smtClean="0"/>
              <a:t> the program data at </a:t>
            </a:r>
            <a:r>
              <a:rPr lang="da-DK" dirty="0" err="1" smtClean="0"/>
              <a:t>compile</a:t>
            </a:r>
            <a:r>
              <a:rPr lang="da-DK" dirty="0" smtClean="0"/>
              <a:t>-time </a:t>
            </a:r>
          </a:p>
          <a:p>
            <a:pPr eaLnBrk="1" hangingPunct="1"/>
            <a:r>
              <a:rPr lang="da-DK" dirty="0" err="1" smtClean="0"/>
              <a:t>Functions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data </a:t>
            </a:r>
            <a:r>
              <a:rPr lang="da-DK" dirty="0" err="1" smtClean="0"/>
              <a:t>structures</a:t>
            </a:r>
            <a:r>
              <a:rPr lang="da-DK" dirty="0" smtClean="0"/>
              <a:t>, </a:t>
            </a:r>
            <a:r>
              <a:rPr lang="da-DK" dirty="0" err="1" smtClean="0"/>
              <a:t>too</a:t>
            </a:r>
            <a:r>
              <a:rPr lang="da-DK" dirty="0" smtClean="0"/>
              <a:t>.</a:t>
            </a:r>
          </a:p>
          <a:p>
            <a:pPr eaLnBrk="1" hangingPunct="1"/>
            <a:r>
              <a:rPr lang="da-DK" dirty="0" err="1" smtClean="0"/>
              <a:t>Clojure</a:t>
            </a:r>
            <a:r>
              <a:rPr lang="da-DK" dirty="0" smtClean="0"/>
              <a:t> at </a:t>
            </a:r>
            <a:r>
              <a:rPr lang="da-DK" dirty="0" err="1" smtClean="0"/>
              <a:t>compile</a:t>
            </a:r>
            <a:r>
              <a:rPr lang="da-DK" dirty="0" smtClean="0"/>
              <a:t>-time, </a:t>
            </a:r>
            <a:r>
              <a:rPr lang="da-DK" dirty="0" err="1" smtClean="0"/>
              <a:t>Clojure</a:t>
            </a:r>
            <a:r>
              <a:rPr lang="da-DK" dirty="0" smtClean="0"/>
              <a:t> at </a:t>
            </a:r>
            <a:r>
              <a:rPr lang="da-DK" dirty="0" err="1" smtClean="0"/>
              <a:t>runtime</a:t>
            </a:r>
            <a:r>
              <a:rPr lang="da-DK" dirty="0" smtClean="0"/>
              <a:t>.</a:t>
            </a:r>
          </a:p>
          <a:p>
            <a:pPr marL="0" indent="0" eaLnBrk="1" hangingPunct="1">
              <a:buNone/>
            </a:pPr>
            <a:endParaRPr lang="da-DK" sz="1200" i="1" dirty="0" smtClean="0"/>
          </a:p>
          <a:p>
            <a:pPr marL="0" indent="0" eaLnBrk="1" hangingPunct="1">
              <a:buNone/>
            </a:pPr>
            <a:endParaRPr lang="da-DK" sz="1200" i="1" dirty="0" smtClean="0"/>
          </a:p>
          <a:p>
            <a:pPr marL="0" indent="0" eaLnBrk="1" hangingPunct="1">
              <a:buNone/>
            </a:pPr>
            <a:r>
              <a:rPr lang="da-DK" sz="1200" i="1" dirty="0" smtClean="0"/>
              <a:t>* Paul Graham, </a:t>
            </a:r>
            <a:r>
              <a:rPr lang="da-DK" sz="1200" i="1" dirty="0" err="1" smtClean="0"/>
              <a:t>What</a:t>
            </a:r>
            <a:r>
              <a:rPr lang="da-DK" sz="1200" i="1" dirty="0" smtClean="0"/>
              <a:t> Made </a:t>
            </a:r>
            <a:r>
              <a:rPr lang="da-DK" sz="1200" i="1" dirty="0" err="1" smtClean="0"/>
              <a:t>Lisp</a:t>
            </a:r>
            <a:r>
              <a:rPr lang="da-DK" sz="1200" i="1" dirty="0" smtClean="0"/>
              <a:t> </a:t>
            </a:r>
            <a:r>
              <a:rPr lang="da-DK" sz="1200" i="1" dirty="0" err="1" smtClean="0"/>
              <a:t>Different</a:t>
            </a:r>
            <a:r>
              <a:rPr lang="da-DK" sz="1200" i="1" dirty="0" smtClean="0"/>
              <a:t>, 2002</a:t>
            </a:r>
          </a:p>
        </p:txBody>
      </p:sp>
    </p:spTree>
    <p:extLst>
      <p:ext uri="{BB962C8B-B14F-4D97-AF65-F5344CB8AC3E}">
        <p14:creationId xmlns:p14="http://schemas.microsoft.com/office/powerpoint/2010/main" val="352252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2523"/>
    </mc:Choice>
    <mc:Fallback xmlns="">
      <p:transition xmlns:p14="http://schemas.microsoft.com/office/powerpoint/2010/main" advTm="7252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555776" y="3501008"/>
            <a:ext cx="3672408" cy="576064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“unless” to Clojure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 err="1">
                <a:solidFill>
                  <a:srgbClr val="E03186"/>
                </a:solidFill>
                <a:latin typeface="Consolas"/>
              </a:rPr>
              <a:t>defmacro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unless</a:t>
            </a:r>
            <a:endParaRPr lang="en-US" sz="16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1C1C14"/>
                </a:solidFill>
                <a:latin typeface="Consolas"/>
              </a:rPr>
              <a:t>  </a:t>
            </a: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test </a:t>
            </a: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&amp;</a:t>
            </a:r>
            <a:r>
              <a:rPr lang="en-US" sz="1600" dirty="0" smtClean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body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]</a:t>
            </a:r>
            <a:endParaRPr lang="en-US" sz="16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1C1C14"/>
                </a:solidFill>
                <a:latin typeface="Consolas"/>
              </a:rPr>
              <a:t>  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list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6D6D6D"/>
                </a:solidFill>
                <a:latin typeface="Consolas"/>
              </a:rPr>
              <a:t>'if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test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3C8203"/>
                </a:solidFill>
                <a:latin typeface="Consolas"/>
              </a:rPr>
              <a:t>nil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cons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6D6D6D"/>
                </a:solidFill>
                <a:latin typeface="Consolas"/>
              </a:rPr>
              <a:t>'do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body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))</a:t>
            </a: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1C1C14"/>
                </a:solidFill>
                <a:latin typeface="Consolas"/>
              </a:rPr>
              <a:t>		</a:t>
            </a:r>
          </a:p>
          <a:p>
            <a:pPr marL="0" indent="0">
              <a:buNone/>
            </a:pPr>
            <a:endParaRPr lang="en-US" sz="1600" dirty="0" smtClean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macroexpand-1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'(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unless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 err="1">
                <a:solidFill>
                  <a:srgbClr val="E03186"/>
                </a:solidFill>
                <a:latin typeface="Consolas"/>
              </a:rPr>
              <a:t>neg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?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)</a:t>
            </a:r>
            <a:endParaRPr lang="en-US" sz="16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1C1C14"/>
                </a:solidFill>
                <a:latin typeface="Consolas"/>
              </a:rPr>
              <a:t>                        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 err="1">
                <a:solidFill>
                  <a:srgbClr val="E03186"/>
                </a:solidFill>
                <a:latin typeface="Consolas"/>
              </a:rPr>
              <a:t>println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29FA"/>
                </a:solidFill>
                <a:latin typeface="Consolas"/>
              </a:rPr>
              <a:t>"x is non-</a:t>
            </a:r>
            <a:r>
              <a:rPr lang="en-US" sz="1600" dirty="0" err="1">
                <a:solidFill>
                  <a:srgbClr val="0029FA"/>
                </a:solidFill>
                <a:latin typeface="Consolas"/>
              </a:rPr>
              <a:t>neg</a:t>
            </a:r>
            <a:r>
              <a:rPr lang="en-US" sz="1600" dirty="0">
                <a:solidFill>
                  <a:srgbClr val="0029FA"/>
                </a:solidFill>
                <a:latin typeface="Consolas"/>
              </a:rPr>
              <a:t>"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)))</a:t>
            </a:r>
            <a:endParaRPr lang="en-US" sz="16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1C1C14"/>
                </a:solidFill>
                <a:latin typeface="Consolas"/>
              </a:rPr>
              <a:t> 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3051AE"/>
                </a:solidFill>
                <a:latin typeface="Consolas"/>
              </a:rPr>
              <a:t>;</a:t>
            </a:r>
            <a:r>
              <a:rPr lang="en-US" sz="1600" dirty="0">
                <a:solidFill>
                  <a:srgbClr val="3051AE"/>
                </a:solidFill>
                <a:latin typeface="Consolas"/>
              </a:rPr>
              <a:t>; expands to</a:t>
            </a:r>
            <a:endParaRPr lang="en-US" sz="16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>
                <a:solidFill>
                  <a:srgbClr val="515151"/>
                </a:solidFill>
                <a:latin typeface="Consolas"/>
              </a:rPr>
              <a:t>if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 err="1">
                <a:solidFill>
                  <a:srgbClr val="E03186"/>
                </a:solidFill>
                <a:latin typeface="Consolas"/>
              </a:rPr>
              <a:t>neg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?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)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endParaRPr lang="en-US" sz="1600" dirty="0" smtClean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1C1C14"/>
                </a:solidFill>
                <a:latin typeface="Consolas"/>
              </a:rPr>
              <a:t>   </a:t>
            </a:r>
            <a:r>
              <a:rPr lang="en-US" sz="1600" dirty="0" smtClean="0">
                <a:solidFill>
                  <a:srgbClr val="3C8203"/>
                </a:solidFill>
                <a:latin typeface="Consolas"/>
              </a:rPr>
              <a:t>nil</a:t>
            </a:r>
            <a:r>
              <a:rPr lang="en-US" sz="1600" dirty="0" smtClean="0">
                <a:solidFill>
                  <a:srgbClr val="1C1C14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 smtClean="0">
                <a:solidFill>
                  <a:srgbClr val="1C1C14"/>
                </a:solidFill>
                <a:latin typeface="Consolas"/>
              </a:rPr>
              <a:t>   </a:t>
            </a: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>
                <a:solidFill>
                  <a:srgbClr val="515151"/>
                </a:solidFill>
                <a:latin typeface="Consolas"/>
              </a:rPr>
              <a:t>do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 err="1">
                <a:solidFill>
                  <a:srgbClr val="E03186"/>
                </a:solidFill>
                <a:latin typeface="Consolas"/>
              </a:rPr>
              <a:t>println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29FA"/>
                </a:solidFill>
                <a:latin typeface="Consolas"/>
              </a:rPr>
              <a:t>"x is non-</a:t>
            </a:r>
            <a:r>
              <a:rPr lang="en-US" sz="1600" dirty="0" err="1">
                <a:solidFill>
                  <a:srgbClr val="0029FA"/>
                </a:solidFill>
                <a:latin typeface="Consolas"/>
              </a:rPr>
              <a:t>neg</a:t>
            </a:r>
            <a:r>
              <a:rPr lang="en-US" sz="1600" dirty="0">
                <a:solidFill>
                  <a:srgbClr val="0029FA"/>
                </a:solidFill>
                <a:latin typeface="Consolas"/>
              </a:rPr>
              <a:t>"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))</a:t>
            </a: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)</a:t>
            </a:r>
            <a:r>
              <a:rPr lang="en-US" sz="1600" dirty="0" smtClean="0">
                <a:solidFill>
                  <a:srgbClr val="1C1C14"/>
                </a:solidFill>
                <a:latin typeface="Consolas"/>
              </a:rPr>
              <a:t>  </a:t>
            </a:r>
          </a:p>
          <a:p>
            <a:pPr marL="0" indent="0">
              <a:buNone/>
            </a:pPr>
            <a:endParaRPr lang="en-US" sz="18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Neo Sans Std"/>
                <a:cs typeface="Neo Sans Std"/>
              </a:rPr>
              <a:t>* Actually, this is the Clojure when-not macro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64288" y="3429000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Neo Sans Std Medium"/>
              </a:rPr>
              <a:t>Read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4288" y="4221088"/>
            <a:ext cx="1708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 Medium"/>
              </a:rPr>
              <a:t>Macro </a:t>
            </a:r>
            <a:r>
              <a:rPr lang="en-US" dirty="0" err="1" smtClean="0">
                <a:latin typeface="Neo Sans Std Medium"/>
              </a:rPr>
              <a:t>eval</a:t>
            </a:r>
            <a:endParaRPr lang="en-US" dirty="0" smtClean="0">
              <a:latin typeface="Neo Sans Std Medium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64288" y="5013176"/>
            <a:ext cx="1313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 Medium"/>
              </a:rPr>
              <a:t>Compile</a:t>
            </a:r>
            <a:endParaRPr lang="en-US" dirty="0">
              <a:latin typeface="Neo Sans Std Medium"/>
            </a:endParaRPr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 bwMode="auto">
          <a:xfrm>
            <a:off x="7920372" y="3890665"/>
            <a:ext cx="98304" cy="3304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 bwMode="auto">
          <a:xfrm flipH="1">
            <a:off x="7821079" y="4682753"/>
            <a:ext cx="197597" cy="3304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3571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52275"/>
    </mc:Choice>
    <mc:Fallback xmlns="">
      <p:transition xmlns:p14="http://schemas.microsoft.com/office/powerpoint/2010/main" advTm="15227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5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78"/>
    </mc:Choice>
    <mc:Fallback xmlns="">
      <p:transition xmlns:p14="http://schemas.microsoft.com/office/powerpoint/2010/main" advTm="57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7992888" cy="1008112"/>
          </a:xfrm>
        </p:spPr>
        <p:txBody>
          <a:bodyPr/>
          <a:lstStyle/>
          <a:p>
            <a:r>
              <a:rPr lang="en-US" dirty="0" smtClean="0"/>
              <a:t>Small, Powerful and Extensible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132856"/>
            <a:ext cx="1628800" cy="16288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 bwMode="auto">
          <a:xfrm>
            <a:off x="971600" y="5085184"/>
            <a:ext cx="1656184" cy="86409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600" b="1" u="sng" dirty="0" smtClean="0">
                <a:latin typeface="Neo Sans Std"/>
                <a:ea typeface="Neo Sans Std"/>
              </a:rPr>
              <a:t>Typed Clojure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Gradual typing</a:t>
            </a:r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6012160" y="2132856"/>
            <a:ext cx="504056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flipH="1">
            <a:off x="6228184" y="3284984"/>
            <a:ext cx="576064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2771800" y="3284984"/>
            <a:ext cx="1584176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755576" y="3717032"/>
            <a:ext cx="14809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Neo Sans Std"/>
                <a:cs typeface="Neo Sans Std"/>
              </a:rPr>
              <a:t>Simple core </a:t>
            </a:r>
          </a:p>
          <a:p>
            <a:r>
              <a:rPr lang="en-US" sz="2000" dirty="0" smtClean="0">
                <a:latin typeface="Neo Sans Std"/>
                <a:cs typeface="Neo Sans Std"/>
              </a:rPr>
              <a:t>language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347864" y="1844824"/>
            <a:ext cx="2572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Neo Sans Std"/>
                <a:cs typeface="Neo Sans Std"/>
              </a:rPr>
              <a:t>Persistent collections</a:t>
            </a:r>
            <a:endParaRPr lang="en-US" sz="1800" b="1" dirty="0">
              <a:latin typeface="Neo Sans Std"/>
              <a:cs typeface="Neo Sans Std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915816" y="5085184"/>
            <a:ext cx="1656184" cy="86409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600" b="1" u="sng" dirty="0" err="1" smtClean="0">
                <a:latin typeface="Neo Sans Std"/>
                <a:ea typeface="Neo Sans Std"/>
              </a:rPr>
              <a:t>core.logic</a:t>
            </a:r>
            <a:endParaRPr lang="en-US" sz="1600" b="1" u="sng" dirty="0" smtClean="0">
              <a:latin typeface="Neo Sans Std"/>
              <a:ea typeface="Neo Sans Std"/>
            </a:endParaRPr>
          </a:p>
          <a:p>
            <a:r>
              <a:rPr lang="en-US" sz="1600" dirty="0" smtClean="0">
                <a:latin typeface="Neo Sans Std"/>
                <a:ea typeface="Neo Sans Std"/>
              </a:rPr>
              <a:t>Logic programming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860032" y="5085184"/>
            <a:ext cx="1656184" cy="86409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600" b="1" u="sng" dirty="0" smtClean="0">
                <a:latin typeface="Neo Sans Std"/>
                <a:ea typeface="Neo Sans Std"/>
              </a:rPr>
              <a:t>Trammel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Code contracts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71600" y="6073551"/>
            <a:ext cx="5616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Neo Sans Std"/>
                <a:cs typeface="Neo Sans Std"/>
              </a:rPr>
              <a:t>Simple libraries make Haskell, Prolog and Eiffel hackers feel at home</a:t>
            </a:r>
            <a:endParaRPr lang="en-US" sz="1400" dirty="0">
              <a:latin typeface="Neo Sans Std"/>
              <a:cs typeface="Neo Sans Std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31640" y="4653136"/>
            <a:ext cx="6408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o Sans Std"/>
                <a:cs typeface="Neo Sans Std"/>
              </a:rPr>
              <a:t>Code is data: </a:t>
            </a:r>
            <a:r>
              <a:rPr lang="en-US" sz="2000" b="1" dirty="0" smtClean="0">
                <a:latin typeface="Neo Sans Std"/>
                <a:cs typeface="Neo Sans Std"/>
              </a:rPr>
              <a:t>powerful meta programming</a:t>
            </a:r>
            <a:r>
              <a:rPr lang="en-US" sz="2000" dirty="0" smtClean="0">
                <a:latin typeface="Neo Sans Std"/>
                <a:cs typeface="Neo Sans Std"/>
              </a:rPr>
              <a:t> features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39952" y="2348880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Neo Sans Std"/>
                <a:cs typeface="Neo Sans Std"/>
              </a:rPr>
              <a:t>Immutability </a:t>
            </a:r>
          </a:p>
          <a:p>
            <a:r>
              <a:rPr lang="en-US" sz="1800" dirty="0" smtClean="0">
                <a:latin typeface="Neo Sans Std"/>
                <a:cs typeface="Neo Sans Std"/>
              </a:rPr>
              <a:t>by default</a:t>
            </a:r>
            <a:endParaRPr lang="en-US" sz="1800" dirty="0">
              <a:latin typeface="Neo Sans Std"/>
              <a:cs typeface="Neo Sans Std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300192" y="2564904"/>
            <a:ext cx="1813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Neo Sans Std"/>
                <a:cs typeface="Neo Sans Std"/>
              </a:rPr>
              <a:t>Sane Reasoning </a:t>
            </a:r>
          </a:p>
          <a:p>
            <a:r>
              <a:rPr lang="en-US" sz="1800" dirty="0" smtClean="0">
                <a:latin typeface="Neo Sans Std"/>
                <a:cs typeface="Neo Sans Std"/>
              </a:rPr>
              <a:t>about State</a:t>
            </a:r>
            <a:endParaRPr lang="en-US" sz="1800" dirty="0">
              <a:latin typeface="Neo Sans Std"/>
              <a:cs typeface="Neo Sans Std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499992" y="3140968"/>
            <a:ext cx="16739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Neo Sans Std"/>
                <a:cs typeface="Neo Sans Std"/>
              </a:rPr>
              <a:t>Software </a:t>
            </a:r>
          </a:p>
          <a:p>
            <a:r>
              <a:rPr lang="en-US" sz="1800" b="1" dirty="0" smtClean="0">
                <a:latin typeface="Neo Sans Std"/>
                <a:cs typeface="Neo Sans Std"/>
              </a:rPr>
              <a:t>Transactional </a:t>
            </a:r>
          </a:p>
          <a:p>
            <a:r>
              <a:rPr lang="en-US" sz="1800" b="1" dirty="0" smtClean="0">
                <a:latin typeface="Neo Sans Std"/>
                <a:cs typeface="Neo Sans Std"/>
              </a:rPr>
              <a:t>Memory</a:t>
            </a:r>
            <a:endParaRPr lang="en-US" sz="1800" b="1" dirty="0">
              <a:latin typeface="Neo Sans Std"/>
              <a:cs typeface="Neo Sans Std"/>
            </a:endParaRPr>
          </a:p>
        </p:txBody>
      </p:sp>
      <p:cxnSp>
        <p:nvCxnSpPr>
          <p:cNvPr id="39" name="Straight Arrow Connector 38"/>
          <p:cNvCxnSpPr/>
          <p:nvPr/>
        </p:nvCxnSpPr>
        <p:spPr bwMode="auto">
          <a:xfrm flipV="1">
            <a:off x="2771800" y="2276872"/>
            <a:ext cx="576064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 flipV="1">
            <a:off x="2843808" y="2708920"/>
            <a:ext cx="1152128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6444208" y="3933056"/>
            <a:ext cx="1995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Neo Sans Std"/>
                <a:cs typeface="Neo Sans Std"/>
              </a:rPr>
              <a:t>Sane Concurrency</a:t>
            </a:r>
            <a:endParaRPr lang="en-US" sz="1800" dirty="0">
              <a:latin typeface="Neo Sans Std"/>
              <a:cs typeface="Neo Sans Std"/>
            </a:endParaRPr>
          </a:p>
        </p:txBody>
      </p:sp>
      <p:cxnSp>
        <p:nvCxnSpPr>
          <p:cNvPr id="58" name="Straight Arrow Connector 57"/>
          <p:cNvCxnSpPr>
            <a:endCxn id="57" idx="1"/>
          </p:cNvCxnSpPr>
          <p:nvPr/>
        </p:nvCxnSpPr>
        <p:spPr bwMode="auto">
          <a:xfrm>
            <a:off x="5868144" y="3933056"/>
            <a:ext cx="576064" cy="1846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>
            <a:off x="2483768" y="3789040"/>
            <a:ext cx="936104" cy="792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Straight Arrow Connector 63"/>
          <p:cNvCxnSpPr/>
          <p:nvPr/>
        </p:nvCxnSpPr>
        <p:spPr bwMode="auto">
          <a:xfrm>
            <a:off x="2699792" y="3573016"/>
            <a:ext cx="1368152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Straight Arrow Connector 71"/>
          <p:cNvCxnSpPr/>
          <p:nvPr/>
        </p:nvCxnSpPr>
        <p:spPr bwMode="auto">
          <a:xfrm flipV="1">
            <a:off x="2411760" y="1772816"/>
            <a:ext cx="432048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5" name="TextBox 74"/>
          <p:cNvSpPr txBox="1"/>
          <p:nvPr/>
        </p:nvSpPr>
        <p:spPr>
          <a:xfrm>
            <a:off x="2843808" y="1412776"/>
            <a:ext cx="289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Neo Sans Std"/>
                <a:cs typeface="Neo Sans Std"/>
              </a:rPr>
              <a:t>Excellent </a:t>
            </a:r>
            <a:r>
              <a:rPr lang="en-US" sz="1800" b="1" dirty="0" smtClean="0">
                <a:latin typeface="Neo Sans Std"/>
                <a:cs typeface="Neo Sans Std"/>
              </a:rPr>
              <a:t>function library</a:t>
            </a:r>
            <a:endParaRPr lang="en-US" sz="1800" b="1" dirty="0">
              <a:latin typeface="Neo Sans Std"/>
              <a:cs typeface="Neo Sans Std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6732240" y="5085184"/>
            <a:ext cx="1656184" cy="86409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600" b="1" u="sng" dirty="0" smtClean="0">
                <a:latin typeface="Neo Sans Std"/>
                <a:ea typeface="Neo Sans Std"/>
              </a:rPr>
              <a:t>Eastwood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C Lint</a:t>
            </a:r>
          </a:p>
        </p:txBody>
      </p:sp>
      <p:cxnSp>
        <p:nvCxnSpPr>
          <p:cNvPr id="32" name="Straight Arrow Connector 31"/>
          <p:cNvCxnSpPr/>
          <p:nvPr/>
        </p:nvCxnSpPr>
        <p:spPr bwMode="auto">
          <a:xfrm>
            <a:off x="5868144" y="2708920"/>
            <a:ext cx="360040" cy="720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58370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5549"/>
    </mc:Choice>
    <mc:Fallback xmlns="">
      <p:transition xmlns:p14="http://schemas.microsoft.com/office/powerpoint/2010/main" advTm="10554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en-US" dirty="0" smtClean="0"/>
              <a:t>Reducing the Complexity of the Implementation Domain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8561874"/>
              </p:ext>
            </p:extLst>
          </p:nvPr>
        </p:nvGraphicFramePr>
        <p:xfrm>
          <a:off x="685800" y="1981201"/>
          <a:ext cx="7990656" cy="4153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3317"/>
                <a:gridCol w="4407339"/>
              </a:tblGrid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Problem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Simplification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Spaghetti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0" kern="1200" dirty="0" smtClean="0">
                          <a:solidFill>
                            <a:schemeClr val="dk1"/>
                          </a:solidFill>
                          <a:latin typeface="Neo Sans Std"/>
                          <a:ea typeface="Neo Sans Std"/>
                          <a:cs typeface="+mn-cs"/>
                        </a:rPr>
                        <a:t>Structured</a:t>
                      </a:r>
                      <a:r>
                        <a:rPr lang="en-US" sz="1600" i="0" kern="1200" baseline="0" dirty="0" smtClean="0">
                          <a:solidFill>
                            <a:schemeClr val="dk1"/>
                          </a:solidFill>
                          <a:latin typeface="Neo Sans Std"/>
                          <a:ea typeface="Neo Sans Std"/>
                          <a:cs typeface="+mn-cs"/>
                        </a:rPr>
                        <a:t> programming, OO</a:t>
                      </a:r>
                      <a:endParaRPr lang="en-US" sz="1600" i="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Memory management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Neo Sans Std"/>
                          <a:ea typeface="Neo Sans Std"/>
                        </a:rPr>
                        <a:t>Garbage</a:t>
                      </a: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 collection</a:t>
                      </a:r>
                      <a:endParaRPr lang="en-US" sz="160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Side-effects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Pure functions</a:t>
                      </a:r>
                      <a:endParaRPr lang="en-US" b="1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57872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Sharing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data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Neo Sans Std"/>
                          <a:ea typeface="Neo Sans Std"/>
                        </a:rPr>
                        <a:t>Message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 passing, value semantics</a:t>
                      </a:r>
                      <a:endParaRPr lang="en-US" b="0" dirty="0" smtClean="0">
                        <a:latin typeface="Neo Sans Std"/>
                        <a:ea typeface="Neo Sans Std"/>
                      </a:endParaRPr>
                    </a:p>
                    <a:p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Immutable data</a:t>
                      </a:r>
                      <a:endParaRPr lang="en-US" b="1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92885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Concurrency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/ locks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b="1" baseline="0" dirty="0" smtClean="0">
                          <a:latin typeface="Neo Sans Std"/>
                          <a:ea typeface="Neo Sans Std"/>
                        </a:rPr>
                        <a:t>Software Transactional Memory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Message based concurrency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Offline lock patterns, …</a:t>
                      </a:r>
                      <a:endParaRPr lang="en-US" sz="160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Neo Sans Std"/>
                          <a:ea typeface="Neo Sans Std"/>
                        </a:rPr>
                        <a:t>Composability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b="1" dirty="0" smtClean="0">
                          <a:latin typeface="Neo Sans Std"/>
                          <a:ea typeface="Neo Sans Std"/>
                        </a:rPr>
                        <a:t>Common </a:t>
                      </a:r>
                      <a:r>
                        <a:rPr lang="en-US" sz="1600" b="1" baseline="0" dirty="0" smtClean="0">
                          <a:latin typeface="Neo Sans Std"/>
                          <a:ea typeface="Neo Sans Std"/>
                        </a:rPr>
                        <a:t>abstractions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, higher-order functions</a:t>
                      </a:r>
                      <a:endParaRPr lang="en-US" sz="1600" b="0" dirty="0" smtClean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Limitations of implementation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language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Macros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Neo Sans Std"/>
                          <a:ea typeface="Neo Sans Std"/>
                        </a:rPr>
                        <a:t>DSLs, Design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 patterns</a:t>
                      </a:r>
                      <a:endParaRPr lang="en-US" sz="1600" b="0" dirty="0" smtClean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300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82711"/>
    </mc:Choice>
    <mc:Fallback xmlns="">
      <p:transition xmlns:p14="http://schemas.microsoft.com/office/powerpoint/2010/main" advTm="38271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Better JavaScript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err="1">
                <a:solidFill>
                  <a:srgbClr val="7F007F"/>
                </a:solidFill>
                <a:latin typeface="Consolas"/>
                <a:cs typeface="Consolas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600" dirty="0" err="1">
                <a:solidFill>
                  <a:srgbClr val="A0522D"/>
                </a:solidFill>
                <a:latin typeface="Consolas"/>
                <a:cs typeface="Consolas"/>
              </a:rPr>
              <a:t>confs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 = [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 {name : </a:t>
            </a:r>
            <a:r>
              <a:rPr lang="en-US" sz="1600" dirty="0">
                <a:solidFill>
                  <a:srgbClr val="8B2252"/>
                </a:solidFill>
                <a:latin typeface="Consolas"/>
                <a:cs typeface="Consolas"/>
              </a:rPr>
              <a:t>"Clojure </a:t>
            </a:r>
            <a:r>
              <a:rPr lang="en-US" sz="1600" dirty="0" err="1">
                <a:solidFill>
                  <a:srgbClr val="8B2252"/>
                </a:solidFill>
                <a:latin typeface="Consolas"/>
                <a:cs typeface="Consolas"/>
              </a:rPr>
              <a:t>Conj</a:t>
            </a:r>
            <a:r>
              <a:rPr lang="en-US" sz="1600" dirty="0">
                <a:solidFill>
                  <a:srgbClr val="8B2252"/>
                </a:solidFill>
                <a:latin typeface="Consolas"/>
                <a:cs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, year : 2011 },</a:t>
            </a:r>
            <a:b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 {name : </a:t>
            </a:r>
            <a:r>
              <a:rPr lang="en-US" sz="1600" dirty="0">
                <a:solidFill>
                  <a:srgbClr val="8B2252"/>
                </a:solidFill>
                <a:latin typeface="Consolas"/>
                <a:cs typeface="Consolas"/>
              </a:rPr>
              <a:t>"Community Day"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, year : 2012 }];</a:t>
            </a:r>
            <a:b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</a:br>
            <a:endParaRPr lang="en-US" sz="16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7F007F"/>
                </a:solidFill>
                <a:latin typeface="Consolas"/>
                <a:cs typeface="Consolas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600" dirty="0">
                <a:solidFill>
                  <a:srgbClr val="A0522D"/>
                </a:solidFill>
                <a:latin typeface="Consolas"/>
                <a:cs typeface="Consolas"/>
              </a:rPr>
              <a:t>sorted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/>
                <a:cs typeface="Consolas"/>
              </a:rPr>
              <a:t>confs.sort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7F007F"/>
                </a:solidFill>
                <a:latin typeface="Consolas"/>
                <a:cs typeface="Consolas"/>
              </a:rPr>
              <a:t>  function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600" dirty="0">
                <a:solidFill>
                  <a:srgbClr val="A0522D"/>
                </a:solidFill>
                <a:latin typeface="Consolas"/>
                <a:cs typeface="Consolas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, </a:t>
            </a:r>
            <a:r>
              <a:rPr lang="en-US" sz="1600" dirty="0">
                <a:solidFill>
                  <a:srgbClr val="A0522D"/>
                </a:solidFill>
                <a:latin typeface="Consolas"/>
                <a:cs typeface="Consolas"/>
              </a:rPr>
              <a:t>b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)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/>
                <a:cs typeface="Consolas"/>
              </a:rPr>
              <a:t>  {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en-US" sz="1600" dirty="0" smtClean="0">
                <a:solidFill>
                  <a:srgbClr val="7F007F"/>
                </a:solidFill>
                <a:latin typeface="Consolas"/>
                <a:cs typeface="Consolas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  <a:cs typeface="Consolas"/>
              </a:rPr>
              <a:t>a.name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 &lt; </a:t>
            </a:r>
            <a:r>
              <a:rPr lang="en-US" sz="1600" dirty="0" err="1">
                <a:solidFill>
                  <a:srgbClr val="000000"/>
                </a:solidFill>
                <a:latin typeface="Consolas"/>
                <a:cs typeface="Consolas"/>
              </a:rPr>
              <a:t>b.name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)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  </a:t>
            </a:r>
            <a:r>
              <a:rPr lang="en-US" sz="1600" dirty="0">
                <a:solidFill>
                  <a:srgbClr val="7F007F"/>
                </a:solidFill>
                <a:latin typeface="Consolas"/>
                <a:cs typeface="Consolas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 -1 </a:t>
            </a:r>
            <a:b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en-US" sz="1600" dirty="0" smtClean="0">
                <a:solidFill>
                  <a:srgbClr val="7F007F"/>
                </a:solidFill>
                <a:latin typeface="Consolas"/>
                <a:cs typeface="Consolas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  <a:cs typeface="Consolas"/>
              </a:rPr>
              <a:t>a.name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 &gt; </a:t>
            </a:r>
            <a:r>
              <a:rPr lang="en-US" sz="1600" dirty="0" err="1">
                <a:solidFill>
                  <a:srgbClr val="000000"/>
                </a:solidFill>
                <a:latin typeface="Consolas"/>
                <a:cs typeface="Consolas"/>
              </a:rPr>
              <a:t>b.name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    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en-US" sz="1600" dirty="0" smtClean="0">
                <a:solidFill>
                  <a:srgbClr val="7F007F"/>
                </a:solidFill>
                <a:latin typeface="Consolas"/>
                <a:cs typeface="Consolas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1</a:t>
            </a:r>
            <a:b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en-US" sz="1600" dirty="0" smtClean="0">
                <a:solidFill>
                  <a:srgbClr val="7F007F"/>
                </a:solidFill>
                <a:latin typeface="Consolas"/>
                <a:cs typeface="Consolas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0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/>
                <a:cs typeface="Consolas"/>
              </a:rPr>
              <a:t>  }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  <a:endParaRPr lang="en-US" sz="1600" dirty="0">
              <a:solidFill>
                <a:srgbClr val="000000"/>
              </a:solidFill>
              <a:effectLst/>
              <a:latin typeface="Consolas"/>
              <a:cs typeface="Consolas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4355976" y="3933056"/>
            <a:ext cx="108012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5580112" y="3789040"/>
            <a:ext cx="2664296" cy="36004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600" dirty="0">
                <a:solidFill>
                  <a:srgbClr val="5B3178"/>
                </a:solidFill>
                <a:latin typeface="Consolas"/>
                <a:cs typeface="Consolas"/>
              </a:rPr>
              <a:t>sort-by</a:t>
            </a:r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600" dirty="0">
                <a:solidFill>
                  <a:srgbClr val="5B3178"/>
                </a:solidFill>
                <a:latin typeface="Consolas"/>
                <a:cs typeface="Consolas"/>
              </a:rPr>
              <a:t>:name</a:t>
            </a:r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  <a:cs typeface="Consolas"/>
              </a:rPr>
              <a:t>confs</a:t>
            </a:r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endParaRPr lang="en-US" sz="1600" dirty="0">
              <a:latin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402079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dirty="0" err="1" smtClean="0"/>
              <a:t>Where</a:t>
            </a:r>
            <a:r>
              <a:rPr lang="da-DK" dirty="0" smtClean="0"/>
              <a:t> to go from </a:t>
            </a:r>
            <a:r>
              <a:rPr lang="da-DK" dirty="0" err="1" smtClean="0"/>
              <a:t>here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eaLnBrk="1" hangingPunct="1">
              <a:buNone/>
            </a:pPr>
            <a:r>
              <a:rPr lang="da-DK" u="sng" dirty="0" err="1" smtClean="0"/>
              <a:t>IDEs</a:t>
            </a:r>
            <a:endParaRPr lang="da-DK" u="sng" dirty="0" smtClean="0"/>
          </a:p>
          <a:p>
            <a:pPr eaLnBrk="1" hangingPunct="1"/>
            <a:r>
              <a:rPr lang="da-DK" dirty="0" smtClean="0"/>
              <a:t>Emacs SLIME</a:t>
            </a:r>
          </a:p>
          <a:p>
            <a:pPr eaLnBrk="1" hangingPunct="1"/>
            <a:r>
              <a:rPr lang="da-DK" dirty="0" err="1" smtClean="0"/>
              <a:t>Clojurebox</a:t>
            </a:r>
            <a:r>
              <a:rPr lang="da-DK" dirty="0" smtClean="0"/>
              <a:t> (Emacs)</a:t>
            </a:r>
          </a:p>
          <a:p>
            <a:pPr eaLnBrk="1" hangingPunct="1"/>
            <a:r>
              <a:rPr lang="da-DK" dirty="0" err="1" smtClean="0"/>
              <a:t>Eclipse</a:t>
            </a:r>
            <a:r>
              <a:rPr lang="da-DK" dirty="0" smtClean="0"/>
              <a:t> ”</a:t>
            </a:r>
            <a:r>
              <a:rPr lang="da-DK" dirty="0" err="1" smtClean="0"/>
              <a:t>Counter</a:t>
            </a:r>
            <a:r>
              <a:rPr lang="da-DK" dirty="0"/>
              <a:t> </a:t>
            </a:r>
            <a:r>
              <a:rPr lang="da-DK" dirty="0" err="1" smtClean="0"/>
              <a:t>clockwise</a:t>
            </a:r>
            <a:r>
              <a:rPr lang="da-DK" dirty="0" smtClean="0"/>
              <a:t>”</a:t>
            </a:r>
          </a:p>
          <a:p>
            <a:pPr eaLnBrk="1" hangingPunct="1"/>
            <a:r>
              <a:rPr lang="da-DK" dirty="0" err="1" smtClean="0"/>
              <a:t>NetBeans</a:t>
            </a:r>
            <a:r>
              <a:rPr lang="da-DK" dirty="0" smtClean="0"/>
              <a:t> ”</a:t>
            </a:r>
            <a:r>
              <a:rPr lang="da-DK" dirty="0" err="1" smtClean="0"/>
              <a:t>Enclojure</a:t>
            </a:r>
            <a:r>
              <a:rPr lang="da-DK" dirty="0" smtClean="0"/>
              <a:t>”</a:t>
            </a:r>
          </a:p>
          <a:p>
            <a:pPr eaLnBrk="1" hangingPunct="1"/>
            <a:r>
              <a:rPr lang="da-DK" dirty="0" err="1" smtClean="0"/>
              <a:t>Intelli</a:t>
            </a:r>
            <a:r>
              <a:rPr lang="da-DK" dirty="0" smtClean="0"/>
              <a:t>/J ”La </a:t>
            </a:r>
            <a:r>
              <a:rPr lang="da-DK" dirty="0" err="1" smtClean="0"/>
              <a:t>Clojure</a:t>
            </a:r>
            <a:r>
              <a:rPr lang="da-DK" dirty="0" smtClean="0"/>
              <a:t>”</a:t>
            </a:r>
          </a:p>
          <a:p>
            <a:pPr eaLnBrk="1" hangingPunct="1"/>
            <a:r>
              <a:rPr lang="da-DK" dirty="0" smtClean="0"/>
              <a:t>Visual Studio ”</a:t>
            </a:r>
            <a:r>
              <a:rPr lang="da-DK" dirty="0" err="1" smtClean="0"/>
              <a:t>vsClojure</a:t>
            </a:r>
            <a:r>
              <a:rPr lang="da-DK" dirty="0" smtClean="0"/>
              <a:t>”</a:t>
            </a:r>
          </a:p>
          <a:p>
            <a:pPr eaLnBrk="1" hangingPunct="1"/>
            <a:endParaRPr lang="da-DK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Online </a:t>
            </a:r>
            <a:r>
              <a:rPr lang="en-US" u="sng" dirty="0" smtClean="0"/>
              <a:t>REPL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i="1" dirty="0" err="1" smtClean="0"/>
              <a:t>www.tryclj.com</a:t>
            </a:r>
            <a:endParaRPr lang="en-US" i="1" dirty="0"/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r>
              <a:rPr lang="en-US" u="sng" dirty="0" smtClean="0"/>
              <a:t>Tools</a:t>
            </a:r>
            <a:endParaRPr lang="en-US" dirty="0" smtClean="0"/>
          </a:p>
          <a:p>
            <a:r>
              <a:rPr lang="en-US" dirty="0" err="1" smtClean="0"/>
              <a:t>Leiningen</a:t>
            </a:r>
            <a:r>
              <a:rPr lang="en-US" dirty="0" smtClean="0"/>
              <a:t> </a:t>
            </a:r>
            <a:r>
              <a:rPr lang="en-US" sz="1800" dirty="0" smtClean="0"/>
              <a:t>package management, build … http</a:t>
            </a:r>
            <a:r>
              <a:rPr lang="en-US" sz="1800" dirty="0"/>
              <a:t>://leiningen.org</a:t>
            </a:r>
            <a:r>
              <a:rPr lang="en-US" sz="1800" dirty="0" smtClean="0"/>
              <a:t>/</a:t>
            </a:r>
          </a:p>
          <a:p>
            <a:r>
              <a:rPr lang="en-US" dirty="0" smtClean="0"/>
              <a:t>www.clojure.org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421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7679"/>
    </mc:Choice>
    <mc:Fallback xmlns="">
      <p:transition xmlns:p14="http://schemas.microsoft.com/office/powerpoint/2010/main" advTm="2767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ln>
            <a:noFill/>
          </a:ln>
        </p:spPr>
        <p:txBody>
          <a:bodyPr/>
          <a:lstStyle/>
          <a:p>
            <a:pPr marL="0" indent="0">
              <a:buNone/>
            </a:pPr>
            <a:endParaRPr lang="en-US" sz="2000" i="1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i="1" dirty="0" smtClean="0"/>
          </a:p>
          <a:p>
            <a:pPr marL="0" indent="0">
              <a:buNone/>
            </a:pPr>
            <a:endParaRPr lang="en-US" sz="2000" i="1" dirty="0" smtClean="0"/>
          </a:p>
          <a:p>
            <a:pPr marL="0" indent="0">
              <a:buNone/>
            </a:pPr>
            <a:endParaRPr lang="en-US" sz="2000" i="1" dirty="0" smtClean="0"/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i="1" dirty="0" smtClean="0"/>
              <a:t>Martin </a:t>
            </a:r>
            <a:r>
              <a:rPr lang="en-US" sz="2000" i="1" dirty="0"/>
              <a:t>Jul</a:t>
            </a:r>
          </a:p>
          <a:p>
            <a:pPr marL="0" indent="0">
              <a:buNone/>
            </a:pPr>
            <a:r>
              <a:rPr lang="en-US" sz="2000" dirty="0" err="1" smtClean="0"/>
              <a:t>martin</a:t>
            </a:r>
            <a:r>
              <a:rPr lang="en-US" sz="2000" dirty="0" err="1"/>
              <a:t>@mjul.com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@</a:t>
            </a:r>
            <a:r>
              <a:rPr lang="en-US" sz="2000" dirty="0" err="1" smtClean="0"/>
              <a:t>mjul</a:t>
            </a:r>
            <a:endParaRPr lang="en-US" sz="2000" dirty="0" smtClean="0"/>
          </a:p>
          <a:p>
            <a:pPr marL="0" indent="0">
              <a:buNone/>
            </a:pPr>
            <a:endParaRPr lang="en-US" sz="2000" i="1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buNone/>
            </a:pPr>
            <a:endParaRPr lang="en-US" sz="2000" i="1" dirty="0" smtClean="0">
              <a:solidFill>
                <a:srgbClr val="808080"/>
              </a:solidFill>
            </a:endParaRPr>
          </a:p>
          <a:p>
            <a:pPr marL="0" lvl="0" indent="0">
              <a:buNone/>
            </a:pPr>
            <a:endParaRPr lang="en-US" sz="2000" i="1" dirty="0">
              <a:solidFill>
                <a:srgbClr val="808080"/>
              </a:solidFill>
            </a:endParaRPr>
          </a:p>
          <a:p>
            <a:pPr marL="0" lvl="0" indent="0">
              <a:buNone/>
            </a:pPr>
            <a:endParaRPr lang="en-US" sz="2000" i="1" dirty="0" smtClean="0">
              <a:solidFill>
                <a:srgbClr val="808080"/>
              </a:solidFill>
            </a:endParaRPr>
          </a:p>
          <a:p>
            <a:pPr marL="0" lvl="0" indent="0">
              <a:buNone/>
            </a:pPr>
            <a:endParaRPr lang="en-US" sz="2000" i="1" dirty="0">
              <a:solidFill>
                <a:srgbClr val="808080"/>
              </a:solidFill>
            </a:endParaRPr>
          </a:p>
          <a:p>
            <a:pPr marL="0" lvl="0" indent="0">
              <a:buNone/>
            </a:pPr>
            <a:endParaRPr lang="en-US" sz="2000" i="1" dirty="0" smtClean="0">
              <a:solidFill>
                <a:srgbClr val="808080"/>
              </a:solidFill>
            </a:endParaRPr>
          </a:p>
          <a:p>
            <a:pPr marL="0" lvl="0" indent="0">
              <a:buNone/>
            </a:pPr>
            <a:endParaRPr lang="en-US" sz="2000" i="1" dirty="0">
              <a:solidFill>
                <a:srgbClr val="808080"/>
              </a:solidFill>
            </a:endParaRPr>
          </a:p>
          <a:p>
            <a:pPr marL="0" lvl="0" indent="0">
              <a:buNone/>
            </a:pPr>
            <a:endParaRPr lang="en-US" sz="2000" i="1" dirty="0" smtClean="0">
              <a:solidFill>
                <a:srgbClr val="808080"/>
              </a:solidFill>
            </a:endParaRPr>
          </a:p>
          <a:p>
            <a:pPr marL="0" lvl="0" indent="0">
              <a:buNone/>
            </a:pPr>
            <a:endParaRPr lang="en-US" sz="2000" i="1" dirty="0">
              <a:solidFill>
                <a:srgbClr val="808080"/>
              </a:solidFill>
            </a:endParaRPr>
          </a:p>
          <a:p>
            <a:pPr marL="0" lvl="0" indent="0">
              <a:buNone/>
            </a:pPr>
            <a:r>
              <a:rPr lang="en-US" sz="2000" i="1" dirty="0" smtClean="0">
                <a:solidFill>
                  <a:srgbClr val="808080"/>
                </a:solidFill>
              </a:rPr>
              <a:t>Work</a:t>
            </a:r>
            <a:endParaRPr lang="en-US" sz="2000" i="1" dirty="0">
              <a:solidFill>
                <a:srgbClr val="808080"/>
              </a:solidFill>
            </a:endParaRPr>
          </a:p>
          <a:p>
            <a:pPr marL="0" lvl="0" indent="0">
              <a:buNone/>
            </a:pPr>
            <a:r>
              <a:rPr lang="en-US" sz="2000" dirty="0"/>
              <a:t>mj@</a:t>
            </a:r>
            <a:r>
              <a:rPr lang="en-US" sz="2000" dirty="0" smtClean="0"/>
              <a:t>ative.dk</a:t>
            </a:r>
          </a:p>
          <a:p>
            <a:pPr marL="0" lvl="0" indent="0">
              <a:buNone/>
            </a:pPr>
            <a:r>
              <a:rPr lang="en-US" sz="2000" dirty="0" smtClean="0"/>
              <a:t>@</a:t>
            </a:r>
            <a:r>
              <a:rPr lang="en-US" sz="2000" dirty="0" err="1" smtClean="0"/>
              <a:t>ativedk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http://</a:t>
            </a:r>
            <a:r>
              <a:rPr lang="en-US" sz="2000" dirty="0" err="1"/>
              <a:t>www.ative.dk</a:t>
            </a:r>
            <a:endParaRPr lang="en-US" sz="2000" dirty="0"/>
          </a:p>
          <a:p>
            <a:pPr marL="0" lvl="0" indent="0">
              <a:buNone/>
            </a:pPr>
            <a:endParaRPr lang="en-US" sz="2000" dirty="0">
              <a:solidFill>
                <a:srgbClr val="023B71"/>
              </a:solidFill>
            </a:endParaRPr>
          </a:p>
          <a:p>
            <a:pPr marL="0" lvl="0" indent="0">
              <a:buNone/>
            </a:pPr>
            <a:endParaRPr lang="en-US" sz="2000" dirty="0">
              <a:solidFill>
                <a:srgbClr val="808080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779912" y="1196752"/>
            <a:ext cx="1846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endParaRPr lang="en-US" dirty="0">
              <a:latin typeface="Neo Sans Std"/>
              <a:cs typeface="Neo Sans Std"/>
            </a:endParaRPr>
          </a:p>
          <a:p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2060848"/>
            <a:ext cx="7312151" cy="2505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D8E126"/>
              </a:buClr>
            </a:pPr>
            <a:r>
              <a:rPr lang="en-US" sz="3200" kern="0" dirty="0" smtClean="0">
                <a:solidFill>
                  <a:schemeClr val="tx2"/>
                </a:solidFill>
                <a:latin typeface="Neo Sans Std"/>
                <a:ea typeface="Neo Sans Std"/>
                <a:cs typeface="Neo Sans Std"/>
              </a:rPr>
              <a:t>Husk at </a:t>
            </a:r>
            <a:r>
              <a:rPr lang="en-US" sz="3200" kern="0" dirty="0" err="1" smtClean="0">
                <a:solidFill>
                  <a:schemeClr val="tx2"/>
                </a:solidFill>
                <a:latin typeface="Neo Sans Std"/>
                <a:ea typeface="Neo Sans Std"/>
                <a:cs typeface="Neo Sans Std"/>
              </a:rPr>
              <a:t>udfylde</a:t>
            </a:r>
            <a:r>
              <a:rPr lang="en-US" sz="3200" kern="0" dirty="0" smtClean="0">
                <a:solidFill>
                  <a:schemeClr val="tx2"/>
                </a:solidFill>
                <a:latin typeface="Neo Sans Std"/>
                <a:ea typeface="Neo Sans Std"/>
                <a:cs typeface="Neo Sans Std"/>
              </a:rPr>
              <a:t> </a:t>
            </a:r>
            <a:r>
              <a:rPr lang="en-US" sz="3200" kern="0" dirty="0" err="1" smtClean="0">
                <a:solidFill>
                  <a:schemeClr val="tx2"/>
                </a:solidFill>
                <a:latin typeface="Neo Sans Std"/>
                <a:ea typeface="Neo Sans Std"/>
                <a:cs typeface="Neo Sans Std"/>
              </a:rPr>
              <a:t>evalueringsskema</a:t>
            </a:r>
            <a:r>
              <a:rPr lang="en-US" sz="3200" kern="0" dirty="0" smtClean="0">
                <a:solidFill>
                  <a:schemeClr val="tx2"/>
                </a:solidFill>
                <a:latin typeface="Neo Sans Std"/>
                <a:ea typeface="Neo Sans Std"/>
                <a:cs typeface="Neo Sans Std"/>
              </a:rPr>
              <a:t>:</a:t>
            </a:r>
          </a:p>
          <a:p>
            <a:pPr lvl="0" eaLnBrk="1" hangingPunct="1">
              <a:spcBef>
                <a:spcPct val="20000"/>
              </a:spcBef>
              <a:buClr>
                <a:srgbClr val="D8E126"/>
              </a:buClr>
            </a:pPr>
            <a:r>
              <a:rPr lang="en-US" sz="3200" kern="0" dirty="0">
                <a:solidFill>
                  <a:schemeClr val="tx2"/>
                </a:solidFill>
                <a:latin typeface="Neo Sans Std"/>
                <a:ea typeface="Neo Sans Std"/>
                <a:cs typeface="Neo Sans Std"/>
              </a:rPr>
              <a:t>	</a:t>
            </a:r>
            <a:r>
              <a:rPr lang="en-US" sz="3200" dirty="0" smtClean="0">
                <a:solidFill>
                  <a:schemeClr val="tx2"/>
                </a:solidFill>
                <a:latin typeface="Neo Sans Std"/>
                <a:cs typeface="Neo Sans Std"/>
              </a:rPr>
              <a:t>http</a:t>
            </a:r>
            <a:r>
              <a:rPr lang="en-US" sz="3200" dirty="0">
                <a:solidFill>
                  <a:schemeClr val="tx2"/>
                </a:solidFill>
                <a:latin typeface="Neo Sans Std"/>
                <a:cs typeface="Neo Sans Std"/>
              </a:rPr>
              <a:t>://bit.ly/</a:t>
            </a:r>
            <a:r>
              <a:rPr lang="en-US" sz="3200" dirty="0" smtClean="0">
                <a:solidFill>
                  <a:schemeClr val="tx2"/>
                </a:solidFill>
                <a:latin typeface="Neo Sans Std"/>
                <a:cs typeface="Neo Sans Std"/>
              </a:rPr>
              <a:t>cd</a:t>
            </a:r>
            <a:r>
              <a:rPr lang="en-US" sz="3200" b="1" dirty="0" smtClean="0">
                <a:solidFill>
                  <a:schemeClr val="tx2"/>
                </a:solidFill>
                <a:latin typeface="Neo Sans Std"/>
                <a:cs typeface="Neo Sans Std"/>
              </a:rPr>
              <a:t>2013</a:t>
            </a:r>
            <a:r>
              <a:rPr lang="en-US" sz="3200" dirty="0" smtClean="0">
                <a:solidFill>
                  <a:schemeClr val="tx2"/>
                </a:solidFill>
                <a:latin typeface="Neo Sans Std"/>
                <a:cs typeface="Neo Sans Std"/>
              </a:rPr>
              <a:t>b3</a:t>
            </a:r>
          </a:p>
          <a:p>
            <a:pPr lvl="0" eaLnBrk="1" hangingPunct="1">
              <a:spcBef>
                <a:spcPct val="20000"/>
              </a:spcBef>
              <a:buClr>
                <a:srgbClr val="D8E126"/>
              </a:buClr>
            </a:pPr>
            <a:endParaRPr lang="en-US" kern="0" dirty="0" smtClean="0">
              <a:solidFill>
                <a:srgbClr val="808080"/>
              </a:solidFill>
              <a:latin typeface="Neo Sans Std"/>
              <a:ea typeface="Neo Sans Std"/>
              <a:cs typeface="Neo Sans Std"/>
            </a:endParaRPr>
          </a:p>
          <a:p>
            <a:pPr lvl="0" eaLnBrk="1" hangingPunct="1">
              <a:spcBef>
                <a:spcPct val="20000"/>
              </a:spcBef>
              <a:buClr>
                <a:srgbClr val="D8E126"/>
              </a:buClr>
            </a:pPr>
            <a:r>
              <a:rPr lang="en-US" kern="0" dirty="0" smtClean="0">
                <a:solidFill>
                  <a:srgbClr val="808080"/>
                </a:solidFill>
                <a:latin typeface="Neo Sans Std"/>
                <a:ea typeface="Neo Sans Std"/>
                <a:cs typeface="Neo Sans Std"/>
              </a:rPr>
              <a:t>Download the slides and examples:</a:t>
            </a:r>
            <a:endParaRPr lang="en-US" kern="0" dirty="0">
              <a:solidFill>
                <a:srgbClr val="808080"/>
              </a:solidFill>
              <a:latin typeface="Neo Sans Std"/>
              <a:ea typeface="Neo Sans Std"/>
              <a:cs typeface="Neo Sans Std"/>
            </a:endParaRPr>
          </a:p>
          <a:p>
            <a:pPr lvl="0" eaLnBrk="1" hangingPunct="1">
              <a:spcBef>
                <a:spcPct val="20000"/>
              </a:spcBef>
              <a:buClr>
                <a:srgbClr val="D8E126"/>
              </a:buClr>
            </a:pPr>
            <a:r>
              <a:rPr lang="en-US" kern="0" dirty="0">
                <a:solidFill>
                  <a:srgbClr val="023B71"/>
                </a:solidFill>
                <a:latin typeface="Neo Sans Std"/>
                <a:ea typeface="Neo Sans Std"/>
                <a:cs typeface="Neo Sans Std"/>
              </a:rPr>
              <a:t>https://</a:t>
            </a:r>
            <a:r>
              <a:rPr lang="en-US" kern="0" dirty="0" err="1">
                <a:solidFill>
                  <a:srgbClr val="023B71"/>
                </a:solidFill>
                <a:latin typeface="Neo Sans Std"/>
                <a:ea typeface="Neo Sans Std"/>
                <a:cs typeface="Neo Sans Std"/>
              </a:rPr>
              <a:t>github.com</a:t>
            </a:r>
            <a:r>
              <a:rPr lang="en-US" kern="0" dirty="0">
                <a:solidFill>
                  <a:srgbClr val="023B71"/>
                </a:solidFill>
                <a:latin typeface="Neo Sans Std"/>
                <a:ea typeface="Neo Sans Std"/>
                <a:cs typeface="Neo Sans Std"/>
              </a:rPr>
              <a:t>/</a:t>
            </a:r>
            <a:r>
              <a:rPr lang="en-US" kern="0" dirty="0" err="1">
                <a:solidFill>
                  <a:srgbClr val="023B71"/>
                </a:solidFill>
                <a:latin typeface="Neo Sans Std"/>
                <a:ea typeface="Neo Sans Std"/>
                <a:cs typeface="Neo Sans Std"/>
              </a:rPr>
              <a:t>mjul</a:t>
            </a:r>
            <a:r>
              <a:rPr lang="en-US" kern="0" dirty="0">
                <a:solidFill>
                  <a:srgbClr val="023B71"/>
                </a:solidFill>
                <a:latin typeface="Neo Sans Std"/>
                <a:ea typeface="Neo Sans Std"/>
                <a:cs typeface="Neo Sans Std"/>
              </a:rPr>
              <a:t>/clojure-communityday-2012</a:t>
            </a:r>
          </a:p>
        </p:txBody>
      </p:sp>
    </p:spTree>
    <p:extLst>
      <p:ext uri="{BB962C8B-B14F-4D97-AF65-F5344CB8AC3E}">
        <p14:creationId xmlns:p14="http://schemas.microsoft.com/office/powerpoint/2010/main" val="25965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7541"/>
    </mc:Choice>
    <mc:Fallback xmlns="">
      <p:transition xmlns:p14="http://schemas.microsoft.com/office/powerpoint/2010/main" advTm="2754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217024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07904" y="4293096"/>
            <a:ext cx="4196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solidFill>
                  <a:schemeClr val="bg1"/>
                </a:solidFill>
                <a:latin typeface="Neo Sans Std"/>
                <a:cs typeface="Neo Sans Std"/>
              </a:rPr>
              <a:t>	http://</a:t>
            </a:r>
            <a:r>
              <a:rPr lang="da-DK" dirty="0" err="1">
                <a:solidFill>
                  <a:schemeClr val="bg1"/>
                </a:solidFill>
                <a:latin typeface="Neo Sans Std"/>
                <a:cs typeface="Neo Sans Std"/>
              </a:rPr>
              <a:t>bit.ly</a:t>
            </a:r>
            <a:r>
              <a:rPr lang="da-DK" dirty="0">
                <a:solidFill>
                  <a:schemeClr val="bg1"/>
                </a:solidFill>
                <a:latin typeface="Neo Sans Std"/>
                <a:cs typeface="Neo Sans Std"/>
              </a:rPr>
              <a:t>/cd</a:t>
            </a:r>
            <a:r>
              <a:rPr lang="da-DK" b="1" dirty="0">
                <a:solidFill>
                  <a:schemeClr val="bg1"/>
                </a:solidFill>
                <a:latin typeface="Neo Sans Std"/>
                <a:cs typeface="Neo Sans Std"/>
              </a:rPr>
              <a:t>2013</a:t>
            </a:r>
            <a:r>
              <a:rPr lang="da-DK" dirty="0">
                <a:solidFill>
                  <a:schemeClr val="bg1"/>
                </a:solidFill>
                <a:latin typeface="Neo Sans Std"/>
                <a:cs typeface="Neo Sans Std"/>
              </a:rPr>
              <a:t>b3</a:t>
            </a:r>
          </a:p>
        </p:txBody>
      </p:sp>
    </p:spTree>
    <p:extLst>
      <p:ext uri="{BB962C8B-B14F-4D97-AF65-F5344CB8AC3E}">
        <p14:creationId xmlns:p14="http://schemas.microsoft.com/office/powerpoint/2010/main" val="1905386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7992888" cy="1008112"/>
          </a:xfrm>
        </p:spPr>
        <p:txBody>
          <a:bodyPr/>
          <a:lstStyle/>
          <a:p>
            <a:r>
              <a:rPr lang="en-US" dirty="0" smtClean="0"/>
              <a:t>Small, Powerful and Extensible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132856"/>
            <a:ext cx="1628800" cy="16288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 bwMode="auto">
          <a:xfrm>
            <a:off x="971600" y="5085184"/>
            <a:ext cx="1656184" cy="86409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600" b="1" u="sng" dirty="0" smtClean="0">
                <a:latin typeface="Neo Sans Std"/>
                <a:ea typeface="Neo Sans Std"/>
              </a:rPr>
              <a:t>Typed Clojure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Gradual typing</a:t>
            </a:r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6012160" y="2132856"/>
            <a:ext cx="504056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flipH="1">
            <a:off x="6228184" y="3284984"/>
            <a:ext cx="576064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2771800" y="3284984"/>
            <a:ext cx="1584176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755576" y="3717032"/>
            <a:ext cx="14809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Neo Sans Std"/>
                <a:cs typeface="Neo Sans Std"/>
              </a:rPr>
              <a:t>Simple core </a:t>
            </a:r>
          </a:p>
          <a:p>
            <a:r>
              <a:rPr lang="en-US" sz="2000" dirty="0" smtClean="0">
                <a:latin typeface="Neo Sans Std"/>
                <a:cs typeface="Neo Sans Std"/>
              </a:rPr>
              <a:t>language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347864" y="1844824"/>
            <a:ext cx="2572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Neo Sans Std"/>
                <a:cs typeface="Neo Sans Std"/>
              </a:rPr>
              <a:t>Persistent collections</a:t>
            </a:r>
            <a:endParaRPr lang="en-US" sz="1800" b="1" dirty="0">
              <a:latin typeface="Neo Sans Std"/>
              <a:cs typeface="Neo Sans Std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915816" y="5085184"/>
            <a:ext cx="1656184" cy="86409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600" b="1" u="sng" dirty="0" err="1" smtClean="0">
                <a:latin typeface="Neo Sans Std"/>
                <a:ea typeface="Neo Sans Std"/>
              </a:rPr>
              <a:t>core.logic</a:t>
            </a:r>
            <a:endParaRPr lang="en-US" sz="1600" b="1" u="sng" dirty="0" smtClean="0">
              <a:latin typeface="Neo Sans Std"/>
              <a:ea typeface="Neo Sans Std"/>
            </a:endParaRPr>
          </a:p>
          <a:p>
            <a:r>
              <a:rPr lang="en-US" sz="1600" dirty="0" smtClean="0">
                <a:latin typeface="Neo Sans Std"/>
                <a:ea typeface="Neo Sans Std"/>
              </a:rPr>
              <a:t>Logic programming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860032" y="5085184"/>
            <a:ext cx="1656184" cy="86409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600" b="1" u="sng" dirty="0" smtClean="0">
                <a:latin typeface="Neo Sans Std"/>
                <a:ea typeface="Neo Sans Std"/>
              </a:rPr>
              <a:t>Trammel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Code contracts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71600" y="6073551"/>
            <a:ext cx="5616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Neo Sans Std"/>
                <a:cs typeface="Neo Sans Std"/>
              </a:rPr>
              <a:t>Simple libraries make Haskell, Prolog and Eiffel hackers feel at home</a:t>
            </a:r>
            <a:endParaRPr lang="en-US" sz="1400" dirty="0">
              <a:latin typeface="Neo Sans Std"/>
              <a:cs typeface="Neo Sans Std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31640" y="4653136"/>
            <a:ext cx="6408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o Sans Std"/>
                <a:cs typeface="Neo Sans Std"/>
              </a:rPr>
              <a:t>Code is data: </a:t>
            </a:r>
            <a:r>
              <a:rPr lang="en-US" sz="2000" b="1" dirty="0" smtClean="0">
                <a:latin typeface="Neo Sans Std"/>
                <a:cs typeface="Neo Sans Std"/>
              </a:rPr>
              <a:t>powerful meta programming</a:t>
            </a:r>
            <a:r>
              <a:rPr lang="en-US" sz="2000" dirty="0" smtClean="0">
                <a:latin typeface="Neo Sans Std"/>
                <a:cs typeface="Neo Sans Std"/>
              </a:rPr>
              <a:t> features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39952" y="2348880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Neo Sans Std"/>
                <a:cs typeface="Neo Sans Std"/>
              </a:rPr>
              <a:t>Immutability </a:t>
            </a:r>
          </a:p>
          <a:p>
            <a:r>
              <a:rPr lang="en-US" sz="1800" dirty="0" smtClean="0">
                <a:latin typeface="Neo Sans Std"/>
                <a:cs typeface="Neo Sans Std"/>
              </a:rPr>
              <a:t>by default</a:t>
            </a:r>
            <a:endParaRPr lang="en-US" sz="1800" dirty="0">
              <a:latin typeface="Neo Sans Std"/>
              <a:cs typeface="Neo Sans Std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300192" y="2564904"/>
            <a:ext cx="1813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Neo Sans Std"/>
                <a:cs typeface="Neo Sans Std"/>
              </a:rPr>
              <a:t>Sane Reasoning </a:t>
            </a:r>
          </a:p>
          <a:p>
            <a:r>
              <a:rPr lang="en-US" sz="1800" dirty="0" smtClean="0">
                <a:latin typeface="Neo Sans Std"/>
                <a:cs typeface="Neo Sans Std"/>
              </a:rPr>
              <a:t>about State</a:t>
            </a:r>
            <a:endParaRPr lang="en-US" sz="1800" dirty="0">
              <a:latin typeface="Neo Sans Std"/>
              <a:cs typeface="Neo Sans Std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499992" y="3140968"/>
            <a:ext cx="16739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Neo Sans Std"/>
                <a:cs typeface="Neo Sans Std"/>
              </a:rPr>
              <a:t>Software </a:t>
            </a:r>
          </a:p>
          <a:p>
            <a:r>
              <a:rPr lang="en-US" sz="1800" b="1" dirty="0" smtClean="0">
                <a:latin typeface="Neo Sans Std"/>
                <a:cs typeface="Neo Sans Std"/>
              </a:rPr>
              <a:t>Transactional </a:t>
            </a:r>
          </a:p>
          <a:p>
            <a:r>
              <a:rPr lang="en-US" sz="1800" b="1" dirty="0" smtClean="0">
                <a:latin typeface="Neo Sans Std"/>
                <a:cs typeface="Neo Sans Std"/>
              </a:rPr>
              <a:t>Memory</a:t>
            </a:r>
            <a:endParaRPr lang="en-US" sz="1800" b="1" dirty="0">
              <a:latin typeface="Neo Sans Std"/>
              <a:cs typeface="Neo Sans Std"/>
            </a:endParaRPr>
          </a:p>
        </p:txBody>
      </p:sp>
      <p:cxnSp>
        <p:nvCxnSpPr>
          <p:cNvPr id="39" name="Straight Arrow Connector 38"/>
          <p:cNvCxnSpPr/>
          <p:nvPr/>
        </p:nvCxnSpPr>
        <p:spPr bwMode="auto">
          <a:xfrm flipV="1">
            <a:off x="2771800" y="2276872"/>
            <a:ext cx="576064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 flipV="1">
            <a:off x="2843808" y="2708920"/>
            <a:ext cx="1152128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6444208" y="3933056"/>
            <a:ext cx="1995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Neo Sans Std"/>
                <a:cs typeface="Neo Sans Std"/>
              </a:rPr>
              <a:t>Sane Concurrency</a:t>
            </a:r>
            <a:endParaRPr lang="en-US" sz="1800" dirty="0">
              <a:latin typeface="Neo Sans Std"/>
              <a:cs typeface="Neo Sans Std"/>
            </a:endParaRPr>
          </a:p>
        </p:txBody>
      </p:sp>
      <p:cxnSp>
        <p:nvCxnSpPr>
          <p:cNvPr id="58" name="Straight Arrow Connector 57"/>
          <p:cNvCxnSpPr>
            <a:endCxn id="57" idx="1"/>
          </p:cNvCxnSpPr>
          <p:nvPr/>
        </p:nvCxnSpPr>
        <p:spPr bwMode="auto">
          <a:xfrm>
            <a:off x="5868144" y="3933056"/>
            <a:ext cx="576064" cy="1846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>
            <a:off x="2483768" y="3789040"/>
            <a:ext cx="936104" cy="792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Straight Arrow Connector 63"/>
          <p:cNvCxnSpPr/>
          <p:nvPr/>
        </p:nvCxnSpPr>
        <p:spPr bwMode="auto">
          <a:xfrm>
            <a:off x="2699792" y="3573016"/>
            <a:ext cx="1368152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Straight Arrow Connector 71"/>
          <p:cNvCxnSpPr/>
          <p:nvPr/>
        </p:nvCxnSpPr>
        <p:spPr bwMode="auto">
          <a:xfrm flipV="1">
            <a:off x="2411760" y="1772816"/>
            <a:ext cx="432048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5" name="TextBox 74"/>
          <p:cNvSpPr txBox="1"/>
          <p:nvPr/>
        </p:nvSpPr>
        <p:spPr>
          <a:xfrm>
            <a:off x="2843808" y="1412776"/>
            <a:ext cx="289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Neo Sans Std"/>
                <a:cs typeface="Neo Sans Std"/>
              </a:rPr>
              <a:t>Excellent </a:t>
            </a:r>
            <a:r>
              <a:rPr lang="en-US" sz="1800" b="1" dirty="0" smtClean="0">
                <a:latin typeface="Neo Sans Std"/>
                <a:cs typeface="Neo Sans Std"/>
              </a:rPr>
              <a:t>function library</a:t>
            </a:r>
            <a:endParaRPr lang="en-US" sz="1800" b="1" dirty="0">
              <a:latin typeface="Neo Sans Std"/>
              <a:cs typeface="Neo Sans Std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6732240" y="5085184"/>
            <a:ext cx="1656184" cy="86409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600" b="1" u="sng" dirty="0" smtClean="0">
                <a:latin typeface="Neo Sans Std"/>
                <a:ea typeface="Neo Sans Std"/>
              </a:rPr>
              <a:t>Eastwood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C Lint</a:t>
            </a:r>
          </a:p>
        </p:txBody>
      </p:sp>
      <p:cxnSp>
        <p:nvCxnSpPr>
          <p:cNvPr id="32" name="Straight Arrow Connector 31"/>
          <p:cNvCxnSpPr/>
          <p:nvPr/>
        </p:nvCxnSpPr>
        <p:spPr bwMode="auto">
          <a:xfrm>
            <a:off x="5868144" y="2708920"/>
            <a:ext cx="360040" cy="720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10831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5549"/>
    </mc:Choice>
    <mc:Fallback xmlns="">
      <p:transition xmlns:p14="http://schemas.microsoft.com/office/powerpoint/2010/main" advTm="10554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Clojure?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i="1" dirty="0"/>
          </a:p>
          <a:p>
            <a:pPr marL="0" indent="0">
              <a:buNone/>
            </a:pPr>
            <a:r>
              <a:rPr lang="en-US" i="1" dirty="0"/>
              <a:t>LISP is worth learning for a different reason: the profound enlightenment experience you will have when you finally get it. That experience will make you a better programmer for the rest of your days, even if you never actually use LISP itself a lot. 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Eric S Raymond</a:t>
            </a:r>
          </a:p>
          <a:p>
            <a:pPr marL="0" indent="0">
              <a:buNone/>
            </a:pPr>
            <a:r>
              <a:rPr lang="en-US" i="1" dirty="0"/>
              <a:t>“How to Become  a Hacker”</a:t>
            </a:r>
          </a:p>
        </p:txBody>
      </p:sp>
    </p:spTree>
    <p:extLst>
      <p:ext uri="{BB962C8B-B14F-4D97-AF65-F5344CB8AC3E}">
        <p14:creationId xmlns:p14="http://schemas.microsoft.com/office/powerpoint/2010/main" val="208646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5549"/>
    </mc:Choice>
    <mc:Fallback xmlns="">
      <p:transition xmlns:p14="http://schemas.microsoft.com/office/powerpoint/2010/main" advTm="10554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en-US" dirty="0" smtClean="0"/>
              <a:t>Reducing the Complexity of the Implementation Domain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8208879"/>
              </p:ext>
            </p:extLst>
          </p:nvPr>
        </p:nvGraphicFramePr>
        <p:xfrm>
          <a:off x="685800" y="1981201"/>
          <a:ext cx="7990656" cy="4153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3317"/>
                <a:gridCol w="4407339"/>
              </a:tblGrid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Problem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Simplification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Spaghetti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0" kern="1200" dirty="0" smtClean="0">
                          <a:solidFill>
                            <a:schemeClr val="dk1"/>
                          </a:solidFill>
                          <a:latin typeface="Neo Sans Std"/>
                          <a:ea typeface="Neo Sans Std"/>
                          <a:cs typeface="+mn-cs"/>
                        </a:rPr>
                        <a:t>Structured</a:t>
                      </a:r>
                      <a:r>
                        <a:rPr lang="en-US" sz="1600" i="0" kern="1200" baseline="0" dirty="0" smtClean="0">
                          <a:solidFill>
                            <a:schemeClr val="dk1"/>
                          </a:solidFill>
                          <a:latin typeface="Neo Sans Std"/>
                          <a:ea typeface="Neo Sans Std"/>
                          <a:cs typeface="+mn-cs"/>
                        </a:rPr>
                        <a:t> programming, OO</a:t>
                      </a:r>
                      <a:endParaRPr lang="en-US" sz="1600" i="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Memory management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Neo Sans Std"/>
                          <a:ea typeface="Neo Sans Std"/>
                        </a:rPr>
                        <a:t>Garbage</a:t>
                      </a: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 collection</a:t>
                      </a:r>
                      <a:endParaRPr lang="en-US" sz="160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Side-effects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Pure functions</a:t>
                      </a:r>
                      <a:endParaRPr lang="en-US" b="1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57872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Sharing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data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Neo Sans Std"/>
                          <a:ea typeface="Neo Sans Std"/>
                        </a:rPr>
                        <a:t>Message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 passing, value semantics</a:t>
                      </a:r>
                      <a:endParaRPr lang="en-US" b="0" dirty="0" smtClean="0">
                        <a:latin typeface="Neo Sans Std"/>
                        <a:ea typeface="Neo Sans Std"/>
                      </a:endParaRPr>
                    </a:p>
                    <a:p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Immutable data</a:t>
                      </a:r>
                      <a:endParaRPr lang="en-US" b="1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92885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Concurrency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/ locks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b="1" baseline="0" dirty="0" smtClean="0">
                          <a:latin typeface="Neo Sans Std"/>
                          <a:ea typeface="Neo Sans Std"/>
                        </a:rPr>
                        <a:t>Software Transactional Memory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Message based concurrency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Offline lock patterns, …</a:t>
                      </a:r>
                      <a:endParaRPr lang="en-US" sz="160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Neo Sans Std"/>
                          <a:ea typeface="Neo Sans Std"/>
                        </a:rPr>
                        <a:t>Composability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b="1" dirty="0" smtClean="0">
                          <a:latin typeface="Neo Sans Std"/>
                          <a:ea typeface="Neo Sans Std"/>
                        </a:rPr>
                        <a:t>Common </a:t>
                      </a:r>
                      <a:r>
                        <a:rPr lang="en-US" sz="1600" b="1" baseline="0" dirty="0" smtClean="0">
                          <a:latin typeface="Neo Sans Std"/>
                          <a:ea typeface="Neo Sans Std"/>
                        </a:rPr>
                        <a:t>abstractions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, higher-order functions</a:t>
                      </a:r>
                      <a:endParaRPr lang="en-US" sz="1600" b="0" dirty="0" smtClean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Limitations of implementation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language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Macros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Neo Sans Std"/>
                          <a:ea typeface="Neo Sans Std"/>
                        </a:rPr>
                        <a:t>DSLs, Design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 patterns</a:t>
                      </a:r>
                      <a:endParaRPr lang="en-US" sz="1600" b="0" dirty="0" smtClean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151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82711"/>
    </mc:Choice>
    <mc:Fallback xmlns="">
      <p:transition xmlns:p14="http://schemas.microsoft.com/office/powerpoint/2010/main" advTm="38271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Mutable state is the new spaghetti 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6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4486"/>
    </mc:Choice>
    <mc:Fallback xmlns="">
      <p:transition xmlns:p14="http://schemas.microsoft.com/office/powerpoint/2010/main" advTm="1448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med logo">
  <a:themeElements>
    <a:clrScheme name="Ative theme">
      <a:dk1>
        <a:srgbClr val="363738"/>
      </a:dk1>
      <a:lt1>
        <a:srgbClr val="FFFFFF"/>
      </a:lt1>
      <a:dk2>
        <a:srgbClr val="6D6F71"/>
      </a:dk2>
      <a:lt2>
        <a:srgbClr val="DADEE2"/>
      </a:lt2>
      <a:accent1>
        <a:srgbClr val="D6DF23"/>
      </a:accent1>
      <a:accent2>
        <a:srgbClr val="6D6F71"/>
      </a:accent2>
      <a:accent3>
        <a:srgbClr val="003F5F"/>
      </a:accent3>
      <a:accent4>
        <a:srgbClr val="00ADEF"/>
      </a:accent4>
      <a:accent5>
        <a:srgbClr val="AA9800"/>
      </a:accent5>
      <a:accent6>
        <a:srgbClr val="9E004E"/>
      </a:accent6>
      <a:hlink>
        <a:srgbClr val="D6DF23"/>
      </a:hlink>
      <a:folHlink>
        <a:srgbClr val="6B6F11"/>
      </a:folHlink>
    </a:clrScheme>
    <a:fontScheme name="ative">
      <a:majorFont>
        <a:latin typeface="Neo Sans Medium"/>
        <a:ea typeface="Osaka"/>
        <a:cs typeface=""/>
      </a:majorFont>
      <a:minorFont>
        <a:latin typeface="Neo Sans"/>
        <a:ea typeface="Osaka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-80" charset="-128"/>
          </a:defRPr>
        </a:defPPr>
      </a:lstStyle>
    </a:lnDef>
  </a:objectDefaults>
  <a:extraClrSchemeLst>
    <a:extraClrScheme>
      <a:clrScheme name="ativ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iv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iv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iv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iv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iv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Kontor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ontor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52935D7B839B498032E15B515DC0B5" ma:contentTypeVersion="0" ma:contentTypeDescription="Create a new document." ma:contentTypeScope="" ma:versionID="05c669dbfbe9d305b9d042c1ae393366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60162293-4439-4671-BF66-DEE247DD7E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CA4D6D-9859-4790-BA61-D7D5B0B3F35A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84ADAD2-7D3C-4FE8-97DE-039B414925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17643</TotalTime>
  <Words>4015</Words>
  <Application>Microsoft Macintosh PowerPoint</Application>
  <PresentationFormat>On-screen Show (4:3)</PresentationFormat>
  <Paragraphs>1030</Paragraphs>
  <Slides>52</Slides>
  <Notes>41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powerpoint med logo</vt:lpstr>
      <vt:lpstr>PowerPoint Presentation</vt:lpstr>
      <vt:lpstr>PowerPoint Presentation</vt:lpstr>
      <vt:lpstr>A Better Language for Everything</vt:lpstr>
      <vt:lpstr>A Better Java</vt:lpstr>
      <vt:lpstr>A Better JavaScript</vt:lpstr>
      <vt:lpstr>Small, Powerful and Extensible</vt:lpstr>
      <vt:lpstr>Why Clojure?</vt:lpstr>
      <vt:lpstr>Reducing the Complexity of the Implementation Domain</vt:lpstr>
      <vt:lpstr>Mutable state is the new spaghetti code</vt:lpstr>
      <vt:lpstr>Mutable state: What is wrong with this code?</vt:lpstr>
      <vt:lpstr>Mutable state:  What is wrong with this code?</vt:lpstr>
      <vt:lpstr>Mutable state: What is wrong with this code?</vt:lpstr>
      <vt:lpstr>Mutable state</vt:lpstr>
      <vt:lpstr>Immutability</vt:lpstr>
      <vt:lpstr>Philosophy of State and Identity</vt:lpstr>
      <vt:lpstr>Advantages of Immutability</vt:lpstr>
      <vt:lpstr>Disadvantages of Immutability</vt:lpstr>
      <vt:lpstr>Structural Sharing</vt:lpstr>
      <vt:lpstr>Structural Sharing</vt:lpstr>
      <vt:lpstr>Persistent Collections for performance</vt:lpstr>
      <vt:lpstr>Persistent Collections implemented with hash tries</vt:lpstr>
      <vt:lpstr>Concurrency WITH Software Transactional MEmory</vt:lpstr>
      <vt:lpstr>Concurrency Strategies</vt:lpstr>
      <vt:lpstr>Clojure Concurrency</vt:lpstr>
      <vt:lpstr>Clojure Concurrency</vt:lpstr>
      <vt:lpstr>Software Transactional Memory</vt:lpstr>
      <vt:lpstr>STM Example</vt:lpstr>
      <vt:lpstr>Software Transactional Memory Conflict Resolution</vt:lpstr>
      <vt:lpstr>Concurrency Summary</vt:lpstr>
      <vt:lpstr>It’s All About Abstractions</vt:lpstr>
      <vt:lpstr>Classes are Islands</vt:lpstr>
      <vt:lpstr>Clojure Data Structures</vt:lpstr>
      <vt:lpstr>Clojure Data Structures</vt:lpstr>
      <vt:lpstr>Functions on Data Structures</vt:lpstr>
      <vt:lpstr>Code to Common Abstractions</vt:lpstr>
      <vt:lpstr>Higher-order functions</vt:lpstr>
      <vt:lpstr>Better Polymorphism</vt:lpstr>
      <vt:lpstr>Open/Closed Legacy Code : OO</vt:lpstr>
      <vt:lpstr>Open/Closed Legacy Code</vt:lpstr>
      <vt:lpstr>Beyond Static Dispatch</vt:lpstr>
      <vt:lpstr>Specializing the implementation language</vt:lpstr>
      <vt:lpstr>How would you add an unless keyword to C#? </vt:lpstr>
      <vt:lpstr>How would you build Active Record?</vt:lpstr>
      <vt:lpstr>The Clojure Compilation Pipeline</vt:lpstr>
      <vt:lpstr>The whole language always available*</vt:lpstr>
      <vt:lpstr>Adding “unless” to Clojure</vt:lpstr>
      <vt:lpstr>Conclusions</vt:lpstr>
      <vt:lpstr>Small, Powerful and Extensible</vt:lpstr>
      <vt:lpstr>Reducing the Complexity of the Implementation Domain</vt:lpstr>
      <vt:lpstr>Where to go from here</vt:lpstr>
      <vt:lpstr>Thank you</vt:lpstr>
      <vt:lpstr>PowerPoint Presentation</vt:lpstr>
    </vt:vector>
  </TitlesOfParts>
  <Company>Nethe Jakobsen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Nethe Jakobsen</dc:creator>
  <cp:lastModifiedBy>Martin Jul</cp:lastModifiedBy>
  <cp:revision>253</cp:revision>
  <cp:lastPrinted>2011-11-08T16:23:57Z</cp:lastPrinted>
  <dcterms:created xsi:type="dcterms:W3CDTF">2007-06-18T07:00:24Z</dcterms:created>
  <dcterms:modified xsi:type="dcterms:W3CDTF">2012-05-10T07:27:01Z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0x010100F452935D7B839B498032E15B515DC0B5</vt:lpwstr>
  </property>
</Properties>
</file>