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2"/>
  </p:notesMasterIdLst>
  <p:handoutMasterIdLst>
    <p:handoutMasterId r:id="rId53"/>
  </p:handoutMasterIdLst>
  <p:sldIdLst>
    <p:sldId id="258" r:id="rId5"/>
    <p:sldId id="395" r:id="rId6"/>
    <p:sldId id="396" r:id="rId7"/>
    <p:sldId id="288" r:id="rId8"/>
    <p:sldId id="314" r:id="rId9"/>
    <p:sldId id="352" r:id="rId10"/>
    <p:sldId id="272" r:id="rId11"/>
    <p:sldId id="273" r:id="rId12"/>
    <p:sldId id="327" r:id="rId13"/>
    <p:sldId id="322" r:id="rId14"/>
    <p:sldId id="328" r:id="rId15"/>
    <p:sldId id="378" r:id="rId16"/>
    <p:sldId id="274" r:id="rId17"/>
    <p:sldId id="323" r:id="rId18"/>
    <p:sldId id="354" r:id="rId19"/>
    <p:sldId id="385" r:id="rId20"/>
    <p:sldId id="264" r:id="rId21"/>
    <p:sldId id="333" r:id="rId22"/>
    <p:sldId id="318" r:id="rId23"/>
    <p:sldId id="332" r:id="rId24"/>
    <p:sldId id="375" r:id="rId25"/>
    <p:sldId id="387" r:id="rId26"/>
    <p:sldId id="337" r:id="rId27"/>
    <p:sldId id="376" r:id="rId28"/>
    <p:sldId id="338" r:id="rId29"/>
    <p:sldId id="339" r:id="rId30"/>
    <p:sldId id="345" r:id="rId31"/>
    <p:sldId id="384" r:id="rId32"/>
    <p:sldId id="392" r:id="rId33"/>
    <p:sldId id="393" r:id="rId34"/>
    <p:sldId id="379" r:id="rId35"/>
    <p:sldId id="292" r:id="rId36"/>
    <p:sldId id="388" r:id="rId37"/>
    <p:sldId id="389" r:id="rId38"/>
    <p:sldId id="390" r:id="rId39"/>
    <p:sldId id="391" r:id="rId40"/>
    <p:sldId id="356" r:id="rId41"/>
    <p:sldId id="357" r:id="rId42"/>
    <p:sldId id="358" r:id="rId43"/>
    <p:sldId id="359" r:id="rId44"/>
    <p:sldId id="360" r:id="rId45"/>
    <p:sldId id="361" r:id="rId46"/>
    <p:sldId id="290" r:id="rId47"/>
    <p:sldId id="394" r:id="rId48"/>
    <p:sldId id="380" r:id="rId49"/>
    <p:sldId id="286" r:id="rId50"/>
    <p:sldId id="313" r:id="rId5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1" autoAdjust="0"/>
    <p:restoredTop sz="80175" autoAdjust="0"/>
  </p:normalViewPr>
  <p:slideViewPr>
    <p:cSldViewPr>
      <p:cViewPr>
        <p:scale>
          <a:sx n="99" d="100"/>
          <a:sy n="99" d="100"/>
        </p:scale>
        <p:origin x="-17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17856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that we did not even talk about concurrency yet.</a:t>
            </a:r>
            <a:endParaRPr lang="en-US" dirty="0" smtClean="0"/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r>
              <a:rPr lang="en-US" dirty="0" smtClean="0"/>
              <a:t>Joshua Block – Effective Java “Default to Immutable”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baseline="0" dirty="0" smtClean="0"/>
              <a:t>CQRS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CRUD – CR is simple, UD is 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Event-sourcing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Alan Perlis </a:t>
            </a:r>
          </a:p>
          <a:p>
            <a:r>
              <a:rPr lang="en-US" i="1" dirty="0" smtClean="0"/>
              <a:t>“</a:t>
            </a:r>
            <a:r>
              <a:rPr lang="en-US" sz="1200" i="1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LISP programmers know the value of everything and the cost of nothing.”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r>
              <a:rPr lang="en-US" baseline="0" dirty="0" smtClean="0"/>
              <a:t>Cost: copy path from change back </a:t>
            </a:r>
            <a:r>
              <a:rPr lang="en-US" baseline="0" smtClean="0"/>
              <a:t>to root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Islands – need bridges to connect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Sorting: Comparers, </a:t>
            </a:r>
            <a:r>
              <a:rPr lang="en-US" dirty="0" err="1" smtClean="0"/>
              <a:t>IComparable</a:t>
            </a:r>
            <a:r>
              <a:rPr lang="en-US" dirty="0" smtClean="0"/>
              <a:t>, </a:t>
            </a:r>
            <a:r>
              <a:rPr lang="en-US" sz="1200" dirty="0" err="1" smtClean="0">
                <a:solidFill>
                  <a:srgbClr val="3B741A"/>
                </a:solidFill>
                <a:latin typeface="Consolas"/>
              </a:rPr>
              <a:t>ConferenceByNameComparer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.NET</a:t>
            </a:r>
            <a:r>
              <a:rPr lang="en-US" baseline="0" dirty="0" smtClean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 reduces</a:t>
            </a:r>
            <a:r>
              <a:rPr lang="en-US" baseline="0" dirty="0" smtClean="0"/>
              <a:t> the pain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Everything is a Class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</a:t>
            </a:r>
            <a:r>
              <a:rPr lang="en-US" baseline="0" dirty="0" smtClean="0"/>
              <a:t> participates in common abstractions</a:t>
            </a:r>
            <a:endParaRPr lang="en-US" dirty="0" smtClean="0"/>
          </a:p>
          <a:p>
            <a:r>
              <a:rPr lang="en-US" dirty="0" smtClean="0"/>
              <a:t>Data as</a:t>
            </a:r>
            <a:r>
              <a:rPr lang="en-US" baseline="0" dirty="0" smtClean="0"/>
              <a:t> data – set, list, vector, </a:t>
            </a:r>
            <a:r>
              <a:rPr lang="en-US" baseline="0" dirty="0" err="1" smtClean="0"/>
              <a:t>hashmap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can compose easily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AKA “Not everything is a class”</a:t>
            </a:r>
          </a:p>
          <a:p>
            <a:r>
              <a:rPr lang="en-US" dirty="0" smtClean="0"/>
              <a:t>Just saw data,</a:t>
            </a:r>
            <a:r>
              <a:rPr lang="en-US" baseline="0" dirty="0" smtClean="0"/>
              <a:t> not classes</a:t>
            </a:r>
          </a:p>
          <a:p>
            <a:r>
              <a:rPr lang="en-US" baseline="0" dirty="0" smtClean="0"/>
              <a:t>Moving away from the class</a:t>
            </a:r>
          </a:p>
          <a:p>
            <a:r>
              <a:rPr lang="en-US" dirty="0" smtClean="0"/>
              <a:t>Let’s continue</a:t>
            </a:r>
            <a:r>
              <a:rPr lang="en-US" baseline="0" dirty="0" smtClean="0"/>
              <a:t> separating out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lib, </a:t>
            </a:r>
            <a:r>
              <a:rPr lang="en-US" dirty="0" smtClean="0"/>
              <a:t>COM</a:t>
            </a:r>
            <a:r>
              <a:rPr lang="en-US" baseline="0" dirty="0" smtClean="0"/>
              <a:t> component</a:t>
            </a:r>
          </a:p>
          <a:p>
            <a:r>
              <a:rPr lang="en-US" baseline="0" dirty="0" smtClean="0"/>
              <a:t>Why: implementation of interface must be in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</a:t>
            </a:r>
          </a:p>
          <a:p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42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Dispatch on the result of any function</a:t>
            </a:r>
          </a:p>
          <a:p>
            <a:endParaRPr lang="en-US" dirty="0" smtClean="0"/>
          </a:p>
          <a:p>
            <a:r>
              <a:rPr lang="en-US" dirty="0" smtClean="0"/>
              <a:t>Mention protocols- similar to Hask</a:t>
            </a:r>
            <a:r>
              <a:rPr lang="en-US" baseline="0" dirty="0" smtClean="0"/>
              <a:t>ell Type Classes, dispatch on type of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, primarily for 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Shiny new toys: First Rule of Macro Club –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write macros!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examples:</a:t>
            </a:r>
          </a:p>
          <a:p>
            <a:r>
              <a:rPr lang="en-US" baseline="0" dirty="0" smtClean="0"/>
              <a:t>(with-audit-log (….))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8-&gt; you don’t need a template</a:t>
            </a:r>
            <a:r>
              <a:rPr lang="en-US" baseline="0" dirty="0" smtClean="0"/>
              <a:t> language, you need a good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9 -&gt; Static</a:t>
            </a:r>
            <a:r>
              <a:rPr lang="en-US" baseline="0" dirty="0" smtClean="0"/>
              <a:t> dispatch is only the beginning</a:t>
            </a:r>
          </a:p>
          <a:p>
            <a:endParaRPr lang="en-US" dirty="0" smtClean="0"/>
          </a:p>
          <a:p>
            <a:r>
              <a:rPr lang="en-US" b="1" dirty="0" smtClean="0"/>
              <a:t>Tips on learning </a:t>
            </a:r>
            <a:r>
              <a:rPr lang="en-US" b="1" dirty="0" err="1" smtClean="0"/>
              <a:t>Clojuire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en-US" dirty="0" smtClean="0"/>
          </a:p>
          <a:p>
            <a:r>
              <a:rPr lang="en-US" b="1" dirty="0" smtClean="0"/>
              <a:t>Parting</a:t>
            </a:r>
            <a:r>
              <a:rPr lang="en-US" b="1" baseline="0" dirty="0" smtClean="0"/>
              <a:t> words: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746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dirty="0" smtClean="0"/>
          </a:p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compiler on the way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endParaRPr lang="en-US" sz="1200" kern="1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“Simple made Easy”</a:t>
            </a: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  <a:p>
            <a:r>
              <a:rPr lang="en-US" dirty="0" smtClean="0"/>
              <a:t>Let’s start with a code</a:t>
            </a:r>
            <a:r>
              <a:rPr lang="en-US" baseline="0" dirty="0" smtClean="0"/>
              <a:t>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8196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2" descr="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@mjul.com" TargetMode="External"/><Relationship Id="rId4" Type="http://schemas.openxmlformats.org/officeDocument/2006/relationships/hyperlink" Target="https://github.com/mjul" TargetMode="External"/><Relationship Id="rId5" Type="http://schemas.openxmlformats.org/officeDocument/2006/relationships/hyperlink" Target="https://github.com/ative" TargetMode="External"/><Relationship Id="rId6" Type="http://schemas.openxmlformats.org/officeDocument/2006/relationships/hyperlink" Target="mailto:mj@ative.dk" TargetMode="External"/><Relationship Id="rId7" Type="http://schemas.openxmlformats.org/officeDocument/2006/relationships/hyperlink" Target="http://www.ative.dk" TargetMode="External"/><Relationship Id="rId8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741368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616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Community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Day 2012 </a:t>
            </a: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10. 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maj 2012</a:t>
            </a:r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"Martin Jul"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:email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mj@ative.dk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:twitter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mjul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da-DK" sz="1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</a:p>
          <a:p>
            <a:r>
              <a:rPr lang="da-DK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En kraftfuldt erstatning for JavaScript, C# og Java</a:t>
            </a:r>
            <a:endParaRPr lang="da-DK" dirty="0" smtClean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46"/>
    </mc:Choice>
    <mc:Fallback xmlns="">
      <p:transition xmlns:p14="http://schemas.microsoft.com/office/powerpoint/2010/main" spd="slow" advTm="959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48"/>
    </mc:Choice>
    <mc:Fallback xmlns="">
      <p:transition xmlns:p14="http://schemas.microsoft.com/office/powerpoint/2010/main" spd="slow" advTm="1052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2"/>
    </mc:Choice>
    <mc:Fallback xmlns="">
      <p:transition xmlns:p14="http://schemas.microsoft.com/office/powerpoint/2010/main" spd="slow" advTm="79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04"/>
    </mc:Choice>
    <mc:Fallback xmlns="">
      <p:transition xmlns:p14="http://schemas.microsoft.com/office/powerpoint/2010/main" spd="slow" advTm="89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2"/>
    </mc:Choice>
    <mc:Fallback xmlns="">
      <p:transition xmlns:p14="http://schemas.microsoft.com/office/powerpoint/2010/main" spd="slow" advTm="688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95"/>
    </mc:Choice>
    <mc:Fallback xmlns="">
      <p:transition xmlns:p14="http://schemas.microsoft.com/office/powerpoint/2010/main" spd="slow" advTm="1099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5220072" y="2420888"/>
            <a:ext cx="2736304" cy="2232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6"/>
    </mc:Choice>
    <mc:Fallback xmlns="">
      <p:transition xmlns:p14="http://schemas.microsoft.com/office/powerpoint/2010/main" spd="slow" advTm="401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61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28" name="Straight Arrow Connector 27"/>
            <p:cNvCxnSpPr>
              <a:stCxn id="26" idx="3"/>
              <a:endCxn id="25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020272" y="2420888"/>
            <a:ext cx="71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3789040"/>
            <a:ext cx="50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86"/>
    </mc:Choice>
    <mc:Fallback xmlns="">
      <p:transition xmlns:p14="http://schemas.microsoft.com/office/powerpoint/2010/main" spd="slow" advTm="297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96136" y="267910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948264" y="2679101"/>
            <a:ext cx="771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68144" y="3861048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“x”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 flipV="1">
            <a:off x="4741540" y="4113076"/>
            <a:ext cx="1126604" cy="6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3"/>
            <a:endCxn id="5" idx="2"/>
          </p:cNvCxnSpPr>
          <p:nvPr/>
        </p:nvCxnSpPr>
        <p:spPr bwMode="auto">
          <a:xfrm flipV="1">
            <a:off x="6300192" y="2931129"/>
            <a:ext cx="432048" cy="11819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715"/>
    </mc:Choice>
    <mc:Fallback xmlns="">
      <p:transition xmlns:p14="http://schemas.microsoft.com/office/powerpoint/2010/main" spd="slow" advTm="1387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1" y="2794296"/>
            <a:ext cx="5934164" cy="2650928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315755"/>
              <a:gd name="connsiteY0" fmla="*/ 2664296 h 2664296"/>
              <a:gd name="connsiteX1" fmla="*/ 666074 w 5315755"/>
              <a:gd name="connsiteY1" fmla="*/ 0 h 2664296"/>
              <a:gd name="connsiteX2" fmla="*/ 3034608 w 5315755"/>
              <a:gd name="connsiteY2" fmla="*/ 13368 h 2664296"/>
              <a:gd name="connsiteX3" fmla="*/ 5315755 w 5315755"/>
              <a:gd name="connsiteY3" fmla="*/ 2664296 h 2664296"/>
              <a:gd name="connsiteX4" fmla="*/ 0 w 5315755"/>
              <a:gd name="connsiteY4" fmla="*/ 2664296 h 2664296"/>
              <a:gd name="connsiteX0" fmla="*/ 0 w 5408352"/>
              <a:gd name="connsiteY0" fmla="*/ 2664296 h 2664296"/>
              <a:gd name="connsiteX1" fmla="*/ 666074 w 5408352"/>
              <a:gd name="connsiteY1" fmla="*/ 0 h 2664296"/>
              <a:gd name="connsiteX2" fmla="*/ 3034608 w 5408352"/>
              <a:gd name="connsiteY2" fmla="*/ 13368 h 2664296"/>
              <a:gd name="connsiteX3" fmla="*/ 5408352 w 5408352"/>
              <a:gd name="connsiteY3" fmla="*/ 2664296 h 2664296"/>
              <a:gd name="connsiteX4" fmla="*/ 0 w 5408352"/>
              <a:gd name="connsiteY4" fmla="*/ 2664296 h 2664296"/>
              <a:gd name="connsiteX0" fmla="*/ 0 w 5408352"/>
              <a:gd name="connsiteY0" fmla="*/ 2655830 h 2655830"/>
              <a:gd name="connsiteX1" fmla="*/ 558043 w 5408352"/>
              <a:gd name="connsiteY1" fmla="*/ 0 h 2655830"/>
              <a:gd name="connsiteX2" fmla="*/ 3034608 w 5408352"/>
              <a:gd name="connsiteY2" fmla="*/ 4902 h 2655830"/>
              <a:gd name="connsiteX3" fmla="*/ 5408352 w 5408352"/>
              <a:gd name="connsiteY3" fmla="*/ 2655830 h 2655830"/>
              <a:gd name="connsiteX4" fmla="*/ 0 w 5408352"/>
              <a:gd name="connsiteY4" fmla="*/ 2655830 h 2655830"/>
              <a:gd name="connsiteX0" fmla="*/ 0 w 5408352"/>
              <a:gd name="connsiteY0" fmla="*/ 2650928 h 2650928"/>
              <a:gd name="connsiteX1" fmla="*/ 450012 w 5408352"/>
              <a:gd name="connsiteY1" fmla="*/ 3565 h 2650928"/>
              <a:gd name="connsiteX2" fmla="*/ 3034608 w 5408352"/>
              <a:gd name="connsiteY2" fmla="*/ 0 h 2650928"/>
              <a:gd name="connsiteX3" fmla="*/ 5408352 w 5408352"/>
              <a:gd name="connsiteY3" fmla="*/ 2650928 h 2650928"/>
              <a:gd name="connsiteX4" fmla="*/ 0 w 5408352"/>
              <a:gd name="connsiteY4" fmla="*/ 2650928 h 2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352" h="2650928">
                <a:moveTo>
                  <a:pt x="0" y="2650928"/>
                </a:moveTo>
                <a:lnTo>
                  <a:pt x="450012" y="3565"/>
                </a:lnTo>
                <a:lnTo>
                  <a:pt x="3034608" y="0"/>
                </a:lnTo>
                <a:lnTo>
                  <a:pt x="5408352" y="2650928"/>
                </a:lnTo>
                <a:lnTo>
                  <a:pt x="0" y="2650928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x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29" name="Straight Arrow Connector 28"/>
          <p:cNvCxnSpPr>
            <a:stCxn id="21" idx="4"/>
            <a:endCxn id="48" idx="0"/>
          </p:cNvCxnSpPr>
          <p:nvPr/>
        </p:nvCxnSpPr>
        <p:spPr bwMode="auto">
          <a:xfrm>
            <a:off x="3239852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endCxn id="59" idx="0"/>
          </p:cNvCxnSpPr>
          <p:nvPr/>
        </p:nvCxnSpPr>
        <p:spPr bwMode="auto">
          <a:xfrm>
            <a:off x="6552220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endCxn id="52" idx="0"/>
          </p:cNvCxnSpPr>
          <p:nvPr/>
        </p:nvCxnSpPr>
        <p:spPr bwMode="auto">
          <a:xfrm flipH="1">
            <a:off x="2159732" y="3645024"/>
            <a:ext cx="397092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932040" y="3645024"/>
            <a:ext cx="199070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</a:t>
            </a:r>
            <a:r>
              <a:rPr lang="hr-HR" sz="1800" dirty="0" smtClean="0">
                <a:latin typeface="Consolas"/>
              </a:rPr>
              <a:t> b c d e </a:t>
            </a:r>
            <a:r>
              <a:rPr lang="hr-HR" b="1" dirty="0" smtClean="0">
                <a:latin typeface="Consolas"/>
              </a:rPr>
              <a:t>f</a:t>
            </a:r>
            <a:r>
              <a:rPr lang="hr-HR" sz="1800" dirty="0" smtClean="0"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sp>
        <p:nvSpPr>
          <p:cNvPr id="36" name="Oval 35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y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1817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 b c d e </a:t>
            </a:r>
            <a:r>
              <a:rPr lang="hr-HR" b="1" dirty="0" smtClean="0">
                <a:solidFill>
                  <a:srgbClr val="363738"/>
                </a:solidFill>
                <a:latin typeface="Consolas"/>
              </a:rPr>
              <a:t>g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cxnSp>
        <p:nvCxnSpPr>
          <p:cNvPr id="3" name="Straight Arrow Connector 2"/>
          <p:cNvCxnSpPr>
            <a:endCxn id="52" idx="0"/>
          </p:cNvCxnSpPr>
          <p:nvPr/>
        </p:nvCxnSpPr>
        <p:spPr bwMode="auto">
          <a:xfrm flipH="1">
            <a:off x="2159732" y="3645024"/>
            <a:ext cx="73056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58" idx="0"/>
          </p:cNvCxnSpPr>
          <p:nvPr/>
        </p:nvCxnSpPr>
        <p:spPr bwMode="auto">
          <a:xfrm>
            <a:off x="3563888" y="3645024"/>
            <a:ext cx="14041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67744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187624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995936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80112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339752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631160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238672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46984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67"/>
    </mc:Choice>
    <mc:Fallback xmlns="">
      <p:transition xmlns:p14="http://schemas.microsoft.com/office/powerpoint/2010/main" spd="slow" advTm="1784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73"/>
    </mc:Choice>
    <mc:Fallback xmlns="">
      <p:transition xmlns:p14="http://schemas.microsoft.com/office/powerpoint/2010/main" spd="slow" advTm="202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7349" b="42858"/>
          <a:stretch/>
        </p:blipFill>
        <p:spPr>
          <a:xfrm>
            <a:off x="5076056" y="1340768"/>
            <a:ext cx="892732" cy="822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76" y="3717032"/>
            <a:ext cx="2286124" cy="2286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5024"/>
            <a:ext cx="2286124" cy="22861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645024"/>
            <a:ext cx="2286124" cy="2286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008112"/>
          </a:xfrm>
        </p:spPr>
        <p:txBody>
          <a:bodyPr/>
          <a:lstStyle/>
          <a:p>
            <a:r>
              <a:rPr lang="en-US" dirty="0" smtClean="0"/>
              <a:t>A Better Language </a:t>
            </a:r>
            <a:r>
              <a:rPr lang="en-US" dirty="0" smtClean="0"/>
              <a:t>for Everything</a:t>
            </a:r>
            <a:endParaRPr lang="en-US" dirty="0"/>
          </a:p>
        </p:txBody>
      </p:sp>
      <p:pic>
        <p:nvPicPr>
          <p:cNvPr id="5" name="Picture 4" descr="nodejs-ligh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373216"/>
            <a:ext cx="1848205" cy="504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412776"/>
            <a:ext cx="720080" cy="724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1340768"/>
            <a:ext cx="794150" cy="792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168" y="4725144"/>
            <a:ext cx="720080" cy="1320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5816" y="5373216"/>
            <a:ext cx="2304256" cy="578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6" y="2132856"/>
            <a:ext cx="1628800" cy="1628800"/>
          </a:xfrm>
          <a:prstGeom prst="rect">
            <a:avLst/>
          </a:prstGeom>
        </p:spPr>
      </p:pic>
      <p:sp>
        <p:nvSpPr>
          <p:cNvPr id="17" name="Cloud Callout 16"/>
          <p:cNvSpPr/>
          <p:nvPr/>
        </p:nvSpPr>
        <p:spPr bwMode="auto">
          <a:xfrm>
            <a:off x="5652120" y="2852936"/>
            <a:ext cx="2160240" cy="612648"/>
          </a:xfrm>
          <a:prstGeom prst="cloudCallout">
            <a:avLst>
              <a:gd name="adj1" fmla="val -19734"/>
              <a:gd name="adj2" fmla="val 42158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71800" y="2420888"/>
            <a:ext cx="1656184" cy="108012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Compiler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JVM, CLR</a:t>
            </a:r>
          </a:p>
          <a:p>
            <a:r>
              <a:rPr lang="en-US" sz="1600" dirty="0" err="1" smtClean="0">
                <a:latin typeface="Neo Sans Std"/>
                <a:ea typeface="Neo Sans Std"/>
              </a:rPr>
              <a:t>ClojureScript</a:t>
            </a:r>
            <a:endParaRPr lang="en-US" sz="1600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(Clojure-</a:t>
            </a:r>
            <a:r>
              <a:rPr lang="en-US" sz="1600" dirty="0" err="1" smtClean="0">
                <a:latin typeface="Neo Sans Std"/>
                <a:ea typeface="Neo Sans Std"/>
              </a:rPr>
              <a:t>p</a:t>
            </a:r>
            <a:r>
              <a:rPr lang="en-US" sz="1600" dirty="0" err="1" smtClean="0">
                <a:latin typeface="Neo Sans Std"/>
                <a:ea typeface="Neo Sans Std"/>
              </a:rPr>
              <a:t>y</a:t>
            </a:r>
            <a:r>
              <a:rPr lang="en-US" sz="1600" dirty="0" smtClean="0">
                <a:latin typeface="Neo Sans Std"/>
                <a:ea typeface="Neo Sans Std"/>
              </a:rPr>
              <a:t>…)</a:t>
            </a:r>
            <a:endParaRPr lang="en-US" sz="1600" dirty="0">
              <a:latin typeface="Neo Sans Std"/>
              <a:ea typeface="Neo Sans Std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4572000" y="2348880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572000" y="3284984"/>
            <a:ext cx="280831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355976" y="3573016"/>
            <a:ext cx="100811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707904" y="3573016"/>
            <a:ext cx="14401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83568" y="3789040"/>
            <a:ext cx="205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A modern </a:t>
            </a:r>
          </a:p>
          <a:p>
            <a:r>
              <a:rPr lang="en-US" dirty="0" smtClean="0">
                <a:latin typeface="Neo Sans Std"/>
                <a:cs typeface="Neo Sans Std"/>
              </a:rPr>
              <a:t>Lisp</a:t>
            </a:r>
            <a:r>
              <a:rPr lang="en-US" dirty="0">
                <a:latin typeface="Neo Sans Std"/>
                <a:cs typeface="Neo Sans Std"/>
              </a:rPr>
              <a:t> </a:t>
            </a:r>
            <a:r>
              <a:rPr lang="en-US" dirty="0" smtClean="0">
                <a:latin typeface="Neo Sans Std"/>
                <a:cs typeface="Neo Sans Std"/>
              </a:rPr>
              <a:t>language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8144" y="2132856"/>
            <a:ext cx="199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JavaScript targets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8024" y="6021288"/>
            <a:ext cx="28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The main server platforms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12" y="6207115"/>
            <a:ext cx="368562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Neo Sans Std"/>
                <a:cs typeface="Neo Sans Std"/>
              </a:rPr>
              <a:t>Logos copyright by Rich Hickey, Microsoft, Google, Apple, Oracle and </a:t>
            </a:r>
            <a:r>
              <a:rPr lang="en-US" sz="800" dirty="0" err="1" smtClean="0">
                <a:latin typeface="Neo Sans Std"/>
                <a:cs typeface="Neo Sans Std"/>
              </a:rPr>
              <a:t>Joyent</a:t>
            </a:r>
            <a:endParaRPr lang="en-US" sz="8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0444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5549">
        <p14:reveal/>
      </p:transition>
    </mc:Choice>
    <mc:Fallback xmlns="">
      <p:transition xmlns:p14="http://schemas.microsoft.com/office/powerpoint/2010/main" spd="slow" advTm="10554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47"/>
    </mc:Choice>
    <mc:Fallback xmlns="">
      <p:transition xmlns:p14="http://schemas.microsoft.com/office/powerpoint/2010/main" spd="slow" advTm="927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84"/>
    </mc:Choice>
    <mc:Fallback xmlns="">
      <p:transition xmlns:p14="http://schemas.microsoft.com/office/powerpoint/2010/main" spd="slow" advTm="859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43562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4356261"/>
              <a:gd name="connsiteY0" fmla="*/ 586388 h 586388"/>
              <a:gd name="connsiteX1" fmla="*/ 901022 w 4356261"/>
              <a:gd name="connsiteY1" fmla="*/ 80481 h 586388"/>
              <a:gd name="connsiteX2" fmla="*/ 1828622 w 4356261"/>
              <a:gd name="connsiteY2" fmla="*/ 225346 h 586388"/>
              <a:gd name="connsiteX3" fmla="*/ 2656328 w 4356261"/>
              <a:gd name="connsiteY3" fmla="*/ 0 h 586388"/>
              <a:gd name="connsiteX4" fmla="*/ 4356261 w 4356261"/>
              <a:gd name="connsiteY4" fmla="*/ 209266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2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957334" y="172616"/>
                  <a:pt x="4356261" y="209266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348880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2339752" y="1988840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pic>
        <p:nvPicPr>
          <p:cNvPr id="25" name="Picture 24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809790" cy="1101227"/>
          </a:xfrm>
          <a:prstGeom prst="rect">
            <a:avLst/>
          </a:prstGeom>
        </p:spPr>
      </p:pic>
      <p:pic>
        <p:nvPicPr>
          <p:cNvPr id="26" name="Picture 25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01348"/>
            <a:ext cx="1111094" cy="707772"/>
          </a:xfrm>
          <a:prstGeom prst="rect">
            <a:avLst/>
          </a:prstGeom>
        </p:spPr>
      </p:pic>
      <p:pic>
        <p:nvPicPr>
          <p:cNvPr id="28" name="Picture 27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01008"/>
            <a:ext cx="809790" cy="1101227"/>
          </a:xfrm>
          <a:prstGeom prst="rect">
            <a:avLst/>
          </a:prstGeom>
        </p:spPr>
      </p:pic>
      <p:pic>
        <p:nvPicPr>
          <p:cNvPr id="29" name="Picture 28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2896"/>
            <a:ext cx="1111094" cy="70777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 flipH="1">
            <a:off x="4716016" y="2060848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851920" y="227687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779912" y="1772816"/>
            <a:ext cx="76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Trade</a:t>
            </a:r>
          </a:p>
          <a:p>
            <a:r>
              <a:rPr lang="en-US" sz="1200" i="1" dirty="0" smtClean="0"/>
              <a:t>function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562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3"/>
    </mc:Choice>
    <mc:Fallback xmlns="">
      <p:transition xmlns:p14="http://schemas.microsoft.com/office/powerpoint/2010/main" spd="slow" advTm="2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has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s,1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363738"/>
                </a:solidFill>
              </a:rPr>
              <a:t>has</a:t>
            </a:r>
            <a:br>
              <a:rPr lang="en-US" sz="1100" dirty="0" smtClean="0">
                <a:solidFill>
                  <a:srgbClr val="363738"/>
                </a:solidFill>
              </a:rPr>
            </a:br>
            <a:r>
              <a:rPr lang="en-US" sz="1100" dirty="0" smtClean="0">
                <a:solidFill>
                  <a:srgbClr val="363738"/>
                </a:solidFill>
              </a:rPr>
              <a:t>b,1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has</a:t>
            </a:r>
            <a:br>
              <a:rPr lang="en-US" sz="1100" dirty="0"/>
            </a:br>
            <a:r>
              <a:rPr lang="en-US" sz="1100" dirty="0"/>
              <a:t>s,2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363738"/>
                </a:solidFill>
              </a:rPr>
              <a:t>has</a:t>
            </a:r>
          </a:p>
          <a:p>
            <a:pPr algn="ctr"/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63738"/>
                </a:solidFill>
                <a:effectLst/>
                <a:latin typeface="Arial" charset="0"/>
                <a:ea typeface="ヒラギノ角ゴ Pro W3" pitchFamily="-80" charset="-128"/>
              </a:rPr>
              <a:t>b,2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733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1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0152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2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5589240"/>
            <a:ext cx="6984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27"/>
    </mc:Choice>
    <mc:Fallback xmlns="">
      <p:transition xmlns:p14="http://schemas.microsoft.com/office/powerpoint/2010/main" spd="slow" advTm="1324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27584" y="3645024"/>
            <a:ext cx="4896544" cy="10081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36296" y="4221088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88696" y="42972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521896" y="4525888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436296" y="5059288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588696" y="51354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503096" y="51354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969696" y="5402188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607496" y="4678288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521896" y="5211688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674296" y="4983088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49272" y="5032047"/>
            <a:ext cx="414011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deftest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transfer-tests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testing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"Transfer between accounts"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515151"/>
                </a:solidFill>
                <a:latin typeface="Consolas"/>
                <a:cs typeface="Consolas"/>
              </a:rPr>
              <a:t>let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ref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[])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    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ref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[])]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fi-FI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fi-FI" sz="1100" dirty="0" err="1">
                <a:solidFill>
                  <a:prstClr val="black"/>
                </a:solidFill>
                <a:latin typeface="Consolas"/>
                <a:cs typeface="Consolas"/>
              </a:rPr>
              <a:t>transfer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srgbClr val="3C8203"/>
                </a:solidFill>
                <a:latin typeface="Consolas"/>
                <a:cs typeface="Consolas"/>
              </a:rPr>
              <a:t>10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srgbClr val="0029FA"/>
                </a:solidFill>
                <a:latin typeface="Consolas"/>
                <a:cs typeface="Consolas"/>
              </a:rPr>
              <a:t>"</a:t>
            </a:r>
            <a:r>
              <a:rPr lang="fi-FI" sz="1100" dirty="0" err="1">
                <a:solidFill>
                  <a:srgbClr val="0029FA"/>
                </a:solidFill>
                <a:latin typeface="Consolas"/>
                <a:cs typeface="Consolas"/>
              </a:rPr>
              <a:t>message</a:t>
            </a:r>
            <a:r>
              <a:rPr lang="fi-FI" sz="1100" dirty="0">
                <a:solidFill>
                  <a:srgbClr val="0029FA"/>
                </a:solidFill>
                <a:latin typeface="Consolas"/>
                <a:cs typeface="Consolas"/>
              </a:rPr>
              <a:t>"</a:t>
            </a:r>
            <a:r>
              <a:rPr lang="fi-FI" sz="1100" b="1" dirty="0">
                <a:solidFill>
                  <a:srgbClr val="5E1445"/>
                </a:solidFill>
                <a:latin typeface="Consolas"/>
                <a:cs typeface="Consolas"/>
              </a:rPr>
              <a:t>)</a:t>
            </a:r>
            <a:endParaRPr lang="fi-FI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is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=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[{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:amount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3C8203"/>
                </a:solidFill>
                <a:latin typeface="Consolas"/>
                <a:cs typeface="Consolas"/>
              </a:rPr>
              <a:t>-10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</a:t>
            </a:r>
            <a:r>
              <a:rPr lang="en-US" sz="1100" dirty="0" err="1">
                <a:solidFill>
                  <a:srgbClr val="1657BD"/>
                </a:solidFill>
                <a:latin typeface="Consolas"/>
                <a:cs typeface="Consolas"/>
              </a:rPr>
              <a:t>msg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"message"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}]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))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is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=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[{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:amount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3C8203"/>
                </a:solidFill>
                <a:latin typeface="Consolas"/>
                <a:cs typeface="Consolas"/>
              </a:rPr>
              <a:t>10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</a:t>
            </a:r>
            <a:r>
              <a:rPr lang="en-US" sz="1100" dirty="0" err="1">
                <a:solidFill>
                  <a:srgbClr val="1657BD"/>
                </a:solidFill>
                <a:latin typeface="Consolas"/>
                <a:cs typeface="Consolas"/>
              </a:rPr>
              <a:t>msg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"message"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}]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))))</a:t>
            </a:r>
            <a:r>
              <a:rPr lang="en-US" sz="1100" b="1" dirty="0" smtClean="0">
                <a:solidFill>
                  <a:srgbClr val="5E1445"/>
                </a:solidFill>
                <a:latin typeface="Consolas"/>
                <a:cs typeface="Consolas"/>
              </a:rPr>
              <a:t>)</a:t>
            </a:r>
            <a:endParaRPr lang="en-US" sz="11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78402"/>
              </p:ext>
            </p:extLst>
          </p:nvPr>
        </p:nvGraphicFramePr>
        <p:xfrm>
          <a:off x="6300192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:amount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  <a:r>
                        <a:rPr lang="en-US" sz="1100" dirty="0" err="1" smtClean="0">
                          <a:solidFill>
                            <a:schemeClr val="tx2"/>
                          </a:solidFill>
                        </a:rPr>
                        <a:t>msg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balance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</a:t>
                      </a:r>
                      <a:r>
                        <a:rPr lang="en-US" sz="1100" baseline="0" dirty="0" smtClean="0"/>
                        <a:t> fare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Coffee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05872" y="4344144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 smtClean="0">
                <a:latin typeface="Neo Sans Std"/>
              </a:rPr>
              <a:t>1</a:t>
            </a:r>
            <a:endParaRPr lang="en-US" sz="1400" baseline="-25000" dirty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77880" y="5352256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>
                <a:latin typeface="Neo Sans Std"/>
              </a:rPr>
              <a:t>2</a:t>
            </a:r>
            <a:endParaRPr lang="en-US" sz="1400" baseline="-25000" dirty="0" smtClean="0">
              <a:latin typeface="Neo Sans St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12764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post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"Post an amount to the account."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[account amount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account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:amount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amount,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}))</a:t>
            </a:r>
          </a:p>
          <a:p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transfer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"Transfer an amount between two accounts."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[from to amount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5D196C"/>
                </a:solidFill>
                <a:latin typeface="Consolas"/>
                <a:cs typeface="Consolas"/>
              </a:rPr>
              <a:t>dosync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from post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amount)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to post amount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))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39"/>
    </mc:Choice>
    <mc:Fallback xmlns="">
      <p:transition xmlns:p14="http://schemas.microsoft.com/office/powerpoint/2010/main" spd="slow" advTm="930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501317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3645024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933056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422108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71703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73617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933056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4005064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515719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717032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515719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501317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362"/>
    </mc:Choice>
    <mc:Fallback xmlns="">
      <p:transition xmlns:p14="http://schemas.microsoft.com/office/powerpoint/2010/main" spd="slow" advTm="1883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23"/>
    </mc:Choice>
    <mc:Fallback xmlns="">
      <p:transition xmlns:p14="http://schemas.microsoft.com/office/powerpoint/2010/main" spd="slow" advTm="868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5"/>
    </mc:Choice>
    <mc:Fallback xmlns="">
      <p:transition xmlns:p14="http://schemas.microsoft.com/office/powerpoint/2010/main" spd="slow" advTm="57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D196C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B741A"/>
                </a:solidFill>
                <a:latin typeface="Consolas"/>
              </a:rPr>
              <a:t>Conference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3B741A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34429"/>
                </a:solidFill>
                <a:latin typeface="Consolas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 err="1">
                <a:solidFill>
                  <a:srgbClr val="3B741A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34429"/>
                </a:solidFill>
                <a:latin typeface="Consolas"/>
              </a:rPr>
              <a:t>Year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>
                <a:latin typeface="Neo Sans Std"/>
                <a:cs typeface="Neo Sans Std"/>
              </a:rPr>
              <a:t>Methods available:</a:t>
            </a:r>
          </a:p>
          <a:p>
            <a:pPr marL="0" lv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ToString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GetHashCode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lvl="0" indent="0">
              <a:buNone/>
            </a:pPr>
            <a:r>
              <a:rPr lang="en-US" sz="1800" dirty="0">
                <a:latin typeface="Consolas"/>
                <a:cs typeface="Consolas"/>
              </a:rPr>
              <a:t>Equals</a:t>
            </a: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GetType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38"/>
    </mc:Choice>
    <mc:Fallback xmlns="">
      <p:transition xmlns:p14="http://schemas.microsoft.com/office/powerpoint/2010/main" spd="slow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defrecord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Conference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name year])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29FA"/>
                </a:solidFill>
                <a:latin typeface="Consolas"/>
                <a:cs typeface="Consolas"/>
              </a:rPr>
              <a:t>oredev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29FA"/>
                </a:solidFill>
                <a:latin typeface="Consolas"/>
                <a:cs typeface="Consolas"/>
              </a:rPr>
              <a:t>cc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29FA"/>
                </a:solidFill>
                <a:latin typeface="Consolas"/>
                <a:cs typeface="Consolas"/>
              </a:rPr>
              <a:t>confs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[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cc])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[{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year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2011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key/value map semantics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=&gt; 2011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keys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29FA"/>
                </a:solidFill>
                <a:latin typeface="Consolas"/>
                <a:cs typeface="Consolas"/>
              </a:rPr>
              <a:t>oredev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0896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38"/>
    </mc:Choice>
    <mc:Fallback xmlns="">
      <p:transition xmlns:p14="http://schemas.microsoft.com/office/powerpoint/2010/main" spd="slow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008112"/>
          </a:xfrm>
        </p:spPr>
        <p:txBody>
          <a:bodyPr/>
          <a:lstStyle/>
          <a:p>
            <a:r>
              <a:rPr lang="en-US" dirty="0" smtClean="0"/>
              <a:t>Small, Powerful and Extensible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1628800" cy="1628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97160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Typed Clojure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Gradual typing</a:t>
            </a:r>
            <a:endParaRPr lang="en-US" sz="1600" dirty="0" smtClean="0">
              <a:latin typeface="Neo Sans Std"/>
              <a:ea typeface="Neo Sans Std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5724128" y="2060848"/>
            <a:ext cx="79208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228184" y="3284984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771800" y="3284984"/>
            <a:ext cx="15841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55576" y="3717032"/>
            <a:ext cx="1480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Simple core </a:t>
            </a:r>
          </a:p>
          <a:p>
            <a:r>
              <a:rPr lang="en-US" sz="2000" dirty="0" smtClean="0">
                <a:latin typeface="Neo Sans Std"/>
                <a:cs typeface="Neo Sans Std"/>
              </a:rPr>
              <a:t>language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7864" y="1844824"/>
            <a:ext cx="23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Persistent collections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15816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core.logic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Logic programming</a:t>
            </a:r>
            <a:endParaRPr lang="en-US" sz="1600" dirty="0" smtClean="0">
              <a:latin typeface="Neo Sans Std"/>
              <a:ea typeface="Neo Sans Std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860032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Trammel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Code contracts</a:t>
            </a:r>
            <a:endParaRPr lang="en-US" sz="1600" dirty="0" smtClean="0">
              <a:latin typeface="Neo Sans Std"/>
              <a:ea typeface="Neo Sans St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6073551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Simple libraries make Haskell, Prolog and Eiffel hackers feel at home</a:t>
            </a:r>
            <a:endParaRPr lang="en-US" sz="1400" dirty="0">
              <a:latin typeface="Neo Sans Std"/>
              <a:cs typeface="Neo Sans St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40" y="4653136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Code is data: powerful </a:t>
            </a:r>
            <a:r>
              <a:rPr lang="en-US" sz="2000" dirty="0" err="1" smtClean="0">
                <a:latin typeface="Neo Sans Std"/>
                <a:cs typeface="Neo Sans Std"/>
              </a:rPr>
              <a:t>metaprogramming</a:t>
            </a:r>
            <a:r>
              <a:rPr lang="en-US" sz="2000" dirty="0" smtClean="0">
                <a:latin typeface="Neo Sans Std"/>
                <a:cs typeface="Neo Sans Std"/>
              </a:rPr>
              <a:t> features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7984" y="2276872"/>
            <a:ext cx="1459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Immutability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by default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0192" y="256490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Reasoning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about State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99992" y="3140968"/>
            <a:ext cx="1556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Software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Transactional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Memory</a:t>
            </a:r>
            <a:endParaRPr lang="en-US" sz="1800" dirty="0">
              <a:latin typeface="Neo Sans Std"/>
              <a:cs typeface="Neo Sans Std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2771800" y="2348880"/>
            <a:ext cx="1008112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2843808" y="2636912"/>
            <a:ext cx="144016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444208" y="3933056"/>
            <a:ext cx="199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Concurrency</a:t>
            </a:r>
            <a:endParaRPr lang="en-US" sz="1800" dirty="0">
              <a:latin typeface="Neo Sans Std"/>
              <a:cs typeface="Neo Sans Std"/>
            </a:endParaRPr>
          </a:p>
        </p:txBody>
      </p:sp>
      <p:cxnSp>
        <p:nvCxnSpPr>
          <p:cNvPr id="58" name="Straight Arrow Connector 57"/>
          <p:cNvCxnSpPr>
            <a:endCxn id="57" idx="1"/>
          </p:cNvCxnSpPr>
          <p:nvPr/>
        </p:nvCxnSpPr>
        <p:spPr bwMode="auto">
          <a:xfrm>
            <a:off x="5868144" y="3933056"/>
            <a:ext cx="576064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2483768" y="3789040"/>
            <a:ext cx="936104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699792" y="3573016"/>
            <a:ext cx="136815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411760" y="1772816"/>
            <a:ext cx="43204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843808" y="1412776"/>
            <a:ext cx="27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Excellent function library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73224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Eastwood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 Lint</a:t>
            </a:r>
            <a:endParaRPr lang="en-US" sz="1600" dirty="0" smtClean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083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5549">
        <p14:reveal/>
      </p:transition>
    </mc:Choice>
    <mc:Fallback xmlns="">
      <p:transition xmlns:p14="http://schemas.microsoft.com/office/powerpoint/2010/main" spd="slow" advTm="10554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;</a:t>
            </a: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 Data works with common functions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lambda functions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[c]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count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c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))</a:t>
            </a:r>
            <a:b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#(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%))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;; Fields can be added dynamically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5B3178"/>
                </a:solidFill>
                <a:latin typeface="Consolas"/>
                <a:cs typeface="Consolas"/>
              </a:rPr>
              <a:t>assoc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:rating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:great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=&gt; {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err="1" smtClean="0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2011,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:rating :great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;; It is a </a:t>
            </a:r>
            <a:r>
              <a:rPr lang="en-US" sz="1400" dirty="0" err="1" smtClean="0">
                <a:solidFill>
                  <a:srgbClr val="902525"/>
                </a:solidFill>
                <a:latin typeface="Consolas"/>
                <a:cs typeface="Consolas"/>
              </a:rPr>
              <a:t>seq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 of its k/v pairs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5B3178"/>
                </a:solidFill>
                <a:latin typeface="Consolas"/>
                <a:cs typeface="Consolas"/>
              </a:rPr>
              <a:t>seq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err="1" smtClean="0">
                <a:solidFill>
                  <a:srgbClr val="902525"/>
                </a:solidFill>
                <a:latin typeface="Consolas"/>
                <a:cs typeface="Consolas"/>
              </a:rPr>
              <a:t>Destructuring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5D196C"/>
                </a:solidFill>
                <a:latin typeface="Consolas"/>
                <a:cs typeface="Consolas"/>
              </a:rPr>
              <a:t>doseq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[[property value]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400" dirty="0" err="1" smtClean="0">
                <a:solidFill>
                  <a:srgbClr val="5B3178"/>
                </a:solidFill>
                <a:latin typeface="Consolas"/>
                <a:cs typeface="Consolas"/>
              </a:rPr>
              <a:t>println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property 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"-&gt;"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value))</a:t>
            </a:r>
            <a:endParaRPr lang="en-US" sz="14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7" y="5589240"/>
            <a:ext cx="5040560" cy="8248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;; </a:t>
            </a:r>
            <a:r>
              <a:rPr lang="en-US" sz="1400" kern="0" dirty="0" err="1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confs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</a:t>
            </a:r>
            <a:endParaRPr lang="en-US" sz="1400" kern="0" dirty="0" smtClean="0">
              <a:solidFill>
                <a:prstClr val="black"/>
              </a:solidFill>
              <a:latin typeface="Consolas"/>
              <a:ea typeface="Neo Sans Std"/>
              <a:cs typeface="Consolas"/>
            </a:endParaRP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[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{</a:t>
            </a:r>
            <a:r>
              <a:rPr lang="en-US" sz="1400" kern="0" dirty="0">
                <a:solidFill>
                  <a:srgbClr val="5B3178"/>
                </a:solidFill>
                <a:latin typeface="Consolas"/>
                <a:ea typeface="Neo Sans Std"/>
                <a:cs typeface="Consolas"/>
              </a:rPr>
              <a:t>:name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</a:t>
            </a:r>
            <a:r>
              <a:rPr lang="en-US" sz="1400" kern="0" dirty="0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"</a:t>
            </a:r>
            <a:r>
              <a:rPr lang="en-US" sz="1400" kern="0" dirty="0" err="1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Øredev</a:t>
            </a:r>
            <a:r>
              <a:rPr lang="en-US" sz="1400" kern="0" dirty="0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"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, </a:t>
            </a:r>
            <a:r>
              <a:rPr lang="en-US" sz="1400" kern="0" dirty="0">
                <a:solidFill>
                  <a:srgbClr val="5B3178"/>
                </a:solidFill>
                <a:latin typeface="Consolas"/>
                <a:ea typeface="Neo Sans Std"/>
                <a:cs typeface="Consolas"/>
              </a:rPr>
              <a:t>:year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2011</a:t>
            </a: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} 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{</a:t>
            </a:r>
            <a:r>
              <a:rPr lang="en-US" sz="1400" kern="0" dirty="0">
                <a:solidFill>
                  <a:srgbClr val="5B3178"/>
                </a:solidFill>
                <a:latin typeface="Consolas"/>
                <a:ea typeface="Neo Sans Std"/>
                <a:cs typeface="Consolas"/>
              </a:rPr>
              <a:t>:name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</a:t>
            </a:r>
            <a:r>
              <a:rPr lang="en-US" sz="1400" kern="0" dirty="0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"Clojure </a:t>
            </a:r>
            <a:r>
              <a:rPr lang="en-US" sz="1400" kern="0" dirty="0" err="1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Conj</a:t>
            </a:r>
            <a:r>
              <a:rPr lang="en-US" sz="1400" kern="0" dirty="0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"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, </a:t>
            </a:r>
            <a:r>
              <a:rPr lang="en-US" sz="1400" kern="0" dirty="0">
                <a:solidFill>
                  <a:srgbClr val="5B3178"/>
                </a:solidFill>
                <a:latin typeface="Consolas"/>
                <a:ea typeface="Neo Sans Std"/>
                <a:cs typeface="Consolas"/>
              </a:rPr>
              <a:t>:year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2011}</a:t>
            </a: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]</a:t>
            </a:r>
            <a:endParaRPr lang="en-US" b="1" kern="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695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38"/>
    </mc:Choice>
    <mc:Fallback xmlns="">
      <p:transition xmlns:p14="http://schemas.microsoft.com/office/powerpoint/2010/main" spd="slow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Core 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5"/>
    </mc:Choice>
    <mc:Fallback xmlns="">
      <p:transition xmlns:p14="http://schemas.microsoft.com/office/powerpoint/2010/main" spd="slow" advTm="890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71"/>
    </mc:Choice>
    <mc:Fallback xmlns="">
      <p:transition xmlns:p14="http://schemas.microsoft.com/office/powerpoint/2010/main" spd="slow" advTm="301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5"/>
    </mc:Choice>
    <mc:Fallback xmlns="">
      <p:transition xmlns:p14="http://schemas.microsoft.com/office/powerpoint/2010/main" spd="slow" advTm="6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 : OO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204864"/>
            <a:ext cx="2592288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9832" y="2204864"/>
            <a:ext cx="1296144" cy="11521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IMenuItem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59832" y="40050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 bwMode="auto">
          <a:xfrm flipV="1">
            <a:off x="3707904" y="3356992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076056" y="4005064"/>
            <a:ext cx="3024336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LegacyMenuItemAdapter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>
            <a:stCxn id="19" idx="0"/>
            <a:endCxn id="5" idx="2"/>
          </p:cNvCxnSpPr>
          <p:nvPr/>
        </p:nvCxnSpPr>
        <p:spPr bwMode="auto">
          <a:xfrm rot="16200000" flipV="1">
            <a:off x="4824028" y="2240868"/>
            <a:ext cx="648072" cy="2880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4" idx="2"/>
          </p:cNvCxnSpPr>
          <p:nvPr/>
        </p:nvCxnSpPr>
        <p:spPr bwMode="auto">
          <a:xfrm flipV="1">
            <a:off x="7380312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39552" y="2276872"/>
            <a:ext cx="1656184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Neo Sans Std"/>
                <a:ea typeface="Neo Sans Std"/>
              </a:rPr>
              <a:t>algorithm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 bwMode="auto">
          <a:xfrm>
            <a:off x="2195736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00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31"/>
    </mc:Choice>
    <mc:Fallback xmlns="">
      <p:transition xmlns:p14="http://schemas.microsoft.com/office/powerpoint/2010/main" spd="slow" advTm="723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3067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49"/>
    </mc:Choice>
    <mc:Fallback xmlns="">
      <p:transition xmlns:p14="http://schemas.microsoft.com/office/powerpoint/2010/main" spd="slow" advTm="959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660232" y="2564904"/>
            <a:ext cx="57606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136815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1657BD"/>
                </a:solidFill>
                <a:latin typeface="Consolas"/>
              </a:rPr>
              <a:t>:beverage 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914038" y="3771038"/>
            <a:ext cx="504056" cy="19802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234888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"Big Kahuna 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Burger”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 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food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100}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660232" y="1774557"/>
            <a:ext cx="93610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2160" y="155853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Espresso”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beverage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12}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42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332"/>
    </mc:Choice>
    <mc:Fallback xmlns="">
      <p:transition xmlns:p14="http://schemas.microsoft.com/office/powerpoint/2010/main" spd="slow" advTm="1133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5"/>
    </mc:Choice>
    <mc:Fallback xmlns="">
      <p:transition xmlns:p14="http://schemas.microsoft.com/office/powerpoint/2010/main" spd="slow" advTm="128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add an </a:t>
            </a:r>
            <a:r>
              <a:rPr lang="en-US" b="1" i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WeakSetPerson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3B741A"/>
                </a:solidFill>
                <a:latin typeface="Consolas"/>
                <a:cs typeface="Consolas"/>
              </a:rPr>
              <a:t>Person </a:t>
            </a:r>
            <a:r>
              <a:rPr lang="da-DK" sz="2400" dirty="0" smtClean="0">
                <a:latin typeface="Consolas"/>
                <a:cs typeface="Consolas"/>
              </a:rPr>
              <a:t>p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da-DK" sz="2400" dirty="0" smtClean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da-DK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da-DK" sz="2400" dirty="0" smtClean="0">
                <a:latin typeface="Consolas"/>
                <a:cs typeface="Consolas"/>
              </a:rPr>
              <a:t>   </a:t>
            </a:r>
            <a:r>
              <a:rPr lang="en-US" sz="2400" dirty="0" err="1" smtClean="0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.person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 = p</a:t>
            </a:r>
            <a:r>
              <a:rPr lang="da-DK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unless</a:t>
            </a:r>
            <a:r>
              <a:rPr lang="da-DK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da-DK" sz="2400" b="1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lang="da-DK" sz="2400" b="1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null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da-DK" sz="2400" dirty="0">
                <a:latin typeface="Consolas"/>
                <a:cs typeface="Consolas"/>
              </a:rPr>
              <a:t>;</a:t>
            </a:r>
          </a:p>
          <a:p>
            <a:pPr marL="0" indent="0" eaLnBrk="1" hangingPunct="1">
              <a:buNone/>
            </a:pPr>
            <a:r>
              <a:rPr lang="da-DK" sz="24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27"/>
    </mc:Choice>
    <mc:Fallback xmlns="">
      <p:transition xmlns:p14="http://schemas.microsoft.com/office/powerpoint/2010/main" spd="slow" advTm="557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nsolas"/>
                <a:cs typeface="Consolas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nsolas"/>
                <a:cs typeface="Consolas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nsolas"/>
                <a:cs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98"/>
    </mc:Choice>
    <mc:Fallback xmlns="">
      <p:transition xmlns:p14="http://schemas.microsoft.com/office/powerpoint/2010/main" spd="slow" advTm="276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Eric S Raymond</a:t>
            </a:r>
          </a:p>
          <a:p>
            <a:pPr marL="0" indent="0">
              <a:buNone/>
            </a:pPr>
            <a:r>
              <a:rPr lang="en-US" i="1" dirty="0"/>
              <a:t>“How to Become  a Hacker”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5549">
        <p14:reveal/>
      </p:transition>
    </mc:Choice>
    <mc:Fallback xmlns="">
      <p:transition xmlns:p14="http://schemas.microsoft.com/office/powerpoint/2010/main" spd="slow" advTm="10554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AST’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45"/>
    </mc:Choice>
    <mc:Fallback xmlns="">
      <p:transition xmlns:p14="http://schemas.microsoft.com/office/powerpoint/2010/main" spd="slow" advTm="674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23"/>
    </mc:Choice>
    <mc:Fallback xmlns="">
      <p:transition xmlns:p14="http://schemas.microsoft.com/office/powerpoint/2010/main" spd="slow" advTm="72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55776" y="3501008"/>
            <a:ext cx="3672408" cy="5760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test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8" y="3429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422108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Macro </a:t>
            </a:r>
            <a:r>
              <a:rPr lang="en-US" dirty="0" err="1" smtClean="0">
                <a:latin typeface="+mj-lt"/>
              </a:rPr>
              <a:t>eval</a:t>
            </a:r>
            <a:endParaRPr lang="en-US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013176"/>
            <a:ext cx="131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Compile</a:t>
            </a:r>
            <a:endParaRPr lang="en-US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7920372" y="3890665"/>
            <a:ext cx="88859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7821079" y="4682753"/>
            <a:ext cx="188152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75"/>
    </mc:Choice>
    <mc:Fallback xmlns="">
      <p:transition xmlns:p14="http://schemas.microsoft.com/office/powerpoint/2010/main" spd="slow" advTm="152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"/>
    </mc:Choice>
    <mc:Fallback xmlns="">
      <p:transition xmlns:p14="http://schemas.microsoft.com/office/powerpoint/2010/main" spd="slow" advTm="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561874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711"/>
    </mc:Choice>
    <mc:Fallback xmlns="">
      <p:transition xmlns:p14="http://schemas.microsoft.com/office/powerpoint/2010/main" spd="slow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Default to immutability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Write pure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structural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Minimize the scope of mutation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don’t need locks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Use common abstractions for 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Dependency inversion principle goes far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Code is Data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Not everything is an object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Polymorphism can go much further</a:t>
            </a:r>
          </a:p>
        </p:txBody>
      </p:sp>
    </p:spTree>
    <p:extLst>
      <p:ext uri="{BB962C8B-B14F-4D97-AF65-F5344CB8AC3E}">
        <p14:creationId xmlns:p14="http://schemas.microsoft.com/office/powerpoint/2010/main" val="18371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16"/>
    </mc:Choice>
    <mc:Fallback xmlns="">
      <p:transition xmlns:p14="http://schemas.microsoft.com/office/powerpoint/2010/main" spd="slow" advTm="1308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Online </a:t>
            </a:r>
            <a:r>
              <a:rPr lang="en-US" u="sng" dirty="0" smtClean="0"/>
              <a:t>REPL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 err="1" smtClean="0"/>
              <a:t>www.tryclj.com</a:t>
            </a:r>
            <a:endParaRPr lang="en-US" i="1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79"/>
    </mc:Choice>
    <mc:Fallback xmlns="">
      <p:transition xmlns:p14="http://schemas.microsoft.com/office/powerpoint/2010/main" spd="slow" advTm="276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martin@mjul.com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Code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4"/>
              </a:rPr>
              <a:t>https://github.com/mjul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5"/>
              </a:rPr>
              <a:t>https://github.com/ative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</a:t>
            </a: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6"/>
              </a:rPr>
              <a:t>mj@</a:t>
            </a:r>
            <a:r>
              <a:rPr lang="en-US" sz="2000" dirty="0" smtClean="0">
                <a:solidFill>
                  <a:srgbClr val="023B71"/>
                </a:solidFill>
                <a:hlinkClick r:id="rId6"/>
              </a:rPr>
              <a:t>ative.dk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7"/>
              </a:rPr>
              <a:t>http</a:t>
            </a:r>
            <a:r>
              <a:rPr lang="en-US" sz="2000" dirty="0">
                <a:solidFill>
                  <a:srgbClr val="023B71"/>
                </a:solidFill>
                <a:hlinkClick r:id="rId7"/>
              </a:rPr>
              <a:t>://www.ative.dk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28937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https://github.com/mjul/top-10-clojure</a:t>
            </a:r>
            <a:r>
              <a:rPr lang="en-US" kern="0" dirty="0" smtClean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-oredev-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2011</a:t>
            </a:r>
            <a:endParaRPr lang="en-US" kern="0" dirty="0">
              <a:solidFill>
                <a:srgbClr val="023B71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xmlns:p14="http://schemas.microsoft.com/office/powerpoint/2010/main" spd="slow" advTm="27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</a:t>
            </a:r>
            <a:r>
              <a:rPr lang="en-US" dirty="0" smtClean="0"/>
              <a:t>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711"/>
    </mc:Choice>
    <mc:Fallback xmlns="">
      <p:transition xmlns:p14="http://schemas.microsoft.com/office/powerpoint/2010/main" spd="slow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86"/>
    </mc:Choice>
    <mc:Fallback xmlns="">
      <p:transition xmlns:p14="http://schemas.microsoft.com/office/powerpoint/2010/main" spd="slow" advTm="144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// Naïve version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Person(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 Children { get;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47"/>
    </mc:Choice>
    <mc:Fallback xmlns="">
      <p:transition xmlns:p14="http://schemas.microsoft.com/office/powerpoint/2010/main" spd="slow" advTm="405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 is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</a:t>
            </a:r>
            <a:r>
              <a:rPr lang="en-US" sz="1200" dirty="0" err="1" smtClean="0">
                <a:solidFill>
                  <a:srgbClr val="834429"/>
                </a:solidFill>
                <a:latin typeface="Consolas"/>
                <a:cs typeface="Consolas"/>
              </a:rPr>
              <a:t>Children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alpha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(“Alpha”, “Sister”), </a:t>
            </a: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	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beta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(“Beta”, “Sister”), </a:t>
            </a: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	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Name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.Last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= “Omega”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Children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.Add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(“Gamma”,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“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Alphadaughter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”)));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DoSomethingTo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(alpha, beta)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/>
              <a:t>What is the state after this?</a:t>
            </a:r>
          </a:p>
          <a:p>
            <a:pPr marL="0" indent="0">
              <a:buNone/>
            </a:pPr>
            <a:endParaRPr lang="en-US" sz="1800" b="1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84168" y="2420888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>
                <a:latin typeface="Neo Sans Std"/>
                <a:ea typeface="Neo Sans Std"/>
              </a:rPr>
              <a:t>Name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“Alpha”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“Sister”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8064" y="2060848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Person</a:t>
            </a:r>
          </a:p>
          <a:p>
            <a:r>
              <a:rPr lang="en-US" sz="1200" i="1" dirty="0" smtClean="0">
                <a:latin typeface="Neo Sans Std"/>
                <a:ea typeface="Neo Sans Std"/>
              </a:rPr>
              <a:t>alpha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14" name="Straight Arrow Connector 13"/>
          <p:cNvCxnSpPr>
            <a:stCxn id="13" idx="3"/>
            <a:endCxn id="12" idx="1"/>
          </p:cNvCxnSpPr>
          <p:nvPr/>
        </p:nvCxnSpPr>
        <p:spPr bwMode="auto">
          <a:xfrm>
            <a:off x="5868144" y="2384884"/>
            <a:ext cx="21602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588224" y="3789040"/>
            <a:ext cx="1152128" cy="36004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i="1" dirty="0" err="1" smtClean="0">
                <a:latin typeface="Neo Sans Std"/>
                <a:ea typeface="Neo Sans Std"/>
              </a:rPr>
              <a:t>noChildren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 bwMode="auto">
          <a:xfrm rot="16200000" flipH="1">
            <a:off x="5796136" y="2420888"/>
            <a:ext cx="1080120" cy="16561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8172400" y="2420888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>
                <a:latin typeface="Neo Sans Std"/>
                <a:ea typeface="Neo Sans Std"/>
              </a:rPr>
              <a:t>Name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“Beta”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“Sister”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164288" y="2060848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Person</a:t>
            </a:r>
          </a:p>
          <a:p>
            <a:r>
              <a:rPr lang="en-US" sz="1200" i="1" dirty="0" smtClean="0">
                <a:latin typeface="Neo Sans Std"/>
                <a:ea typeface="Neo Sans Std"/>
              </a:rPr>
              <a:t>beta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35" name="Straight Arrow Connector 34"/>
          <p:cNvCxnSpPr>
            <a:stCxn id="31" idx="3"/>
            <a:endCxn id="30" idx="1"/>
          </p:cNvCxnSpPr>
          <p:nvPr/>
        </p:nvCxnSpPr>
        <p:spPr bwMode="auto">
          <a:xfrm>
            <a:off x="7884368" y="2384884"/>
            <a:ext cx="288032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15"/>
          <p:cNvCxnSpPr>
            <a:stCxn id="31" idx="2"/>
            <a:endCxn id="15" idx="0"/>
          </p:cNvCxnSpPr>
          <p:nvPr/>
        </p:nvCxnSpPr>
        <p:spPr bwMode="auto">
          <a:xfrm rot="5400000">
            <a:off x="6804248" y="3068960"/>
            <a:ext cx="108012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53"/>
    </mc:Choice>
    <mc:Fallback xmlns="">
      <p:transition xmlns:p14="http://schemas.microsoft.com/office/powerpoint/2010/main" spd="slow" advTm="1112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// Improved</a:t>
            </a:r>
          </a:p>
          <a:p>
            <a:pPr marL="0" indent="0">
              <a:buNone/>
            </a:pPr>
            <a:endParaRPr lang="en-US" sz="1200" dirty="0" smtClean="0">
              <a:solidFill>
                <a:srgbClr val="5D196C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Person(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name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3B741A"/>
                </a:solidFill>
                <a:latin typeface="Courier"/>
              </a:rPr>
              <a:t>IEnumerable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&lt;Person&gt; Children { get {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}}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29FA"/>
                </a:solidFill>
                <a:latin typeface="Courier"/>
              </a:rPr>
              <a:t>UpdateName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f,l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AddChild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children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.Add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child.DeepClone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27"/>
    </mc:Choice>
    <mc:Fallback xmlns="">
      <p:transition xmlns:p14="http://schemas.microsoft.com/office/powerpoint/2010/main" spd="slow" advTm="91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Custom 1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003F5F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17108</TotalTime>
  <Words>3691</Words>
  <Application>Microsoft Macintosh PowerPoint</Application>
  <PresentationFormat>On-screen Show (4:3)</PresentationFormat>
  <Paragraphs>950</Paragraphs>
  <Slides>47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powerpoint med logo</vt:lpstr>
      <vt:lpstr>PowerPoint Presentation</vt:lpstr>
      <vt:lpstr>A Better Language for Everything</vt:lpstr>
      <vt:lpstr>Small, Powerful and Extensible</vt:lpstr>
      <vt:lpstr>Why Clojure?</vt:lpstr>
      <vt:lpstr>Reducing the Complexity of the Implementation Domain</vt:lpstr>
      <vt:lpstr>Mutable state is the new spaghetti code</vt:lpstr>
      <vt:lpstr>Mutable state: What is wrong with this code?</vt:lpstr>
      <vt:lpstr>Mutable state:  What is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Clojure Concurrency</vt:lpstr>
      <vt:lpstr>Software Transactional Memory</vt:lpstr>
      <vt:lpstr>STM Example</vt:lpstr>
      <vt:lpstr>Software Transactional Memory Conflict Resolution</vt:lpstr>
      <vt:lpstr>Concurrency Summary</vt:lpstr>
      <vt:lpstr>It’s All About Abstractions</vt:lpstr>
      <vt:lpstr>Classes are Islands</vt:lpstr>
      <vt:lpstr>Clojure Data Structures</vt:lpstr>
      <vt:lpstr>Clojure Data Structures</vt:lpstr>
      <vt:lpstr>Code to Common Abstractions</vt:lpstr>
      <vt:lpstr>Higher-order functions</vt:lpstr>
      <vt:lpstr>Better Polymorphism</vt:lpstr>
      <vt:lpstr>Open/Closed Legacy Code : OO</vt:lpstr>
      <vt:lpstr>Open/Closed Legacy Code</vt:lpstr>
      <vt:lpstr>Beyond Static Dispatch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Reducing the Complexity of the Implementation Domain</vt:lpstr>
      <vt:lpstr>Top 10 Things…</vt:lpstr>
      <vt:lpstr>Where to go from here</vt:lpstr>
      <vt:lpstr>Thank you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225</cp:revision>
  <cp:lastPrinted>2011-11-08T16:23:57Z</cp:lastPrinted>
  <dcterms:created xsi:type="dcterms:W3CDTF">2007-06-18T07:00:24Z</dcterms:created>
  <dcterms:modified xsi:type="dcterms:W3CDTF">2012-04-24T21:48:25Z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