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55"/>
  </p:notesMasterIdLst>
  <p:handoutMasterIdLst>
    <p:handoutMasterId r:id="rId56"/>
  </p:handoutMasterIdLst>
  <p:sldIdLst>
    <p:sldId id="258" r:id="rId5"/>
    <p:sldId id="395" r:id="rId6"/>
    <p:sldId id="400" r:id="rId7"/>
    <p:sldId id="401" r:id="rId8"/>
    <p:sldId id="396" r:id="rId9"/>
    <p:sldId id="288" r:id="rId10"/>
    <p:sldId id="314" r:id="rId11"/>
    <p:sldId id="352" r:id="rId12"/>
    <p:sldId id="272" r:id="rId13"/>
    <p:sldId id="273" r:id="rId14"/>
    <p:sldId id="327" r:id="rId15"/>
    <p:sldId id="322" r:id="rId16"/>
    <p:sldId id="328" r:id="rId17"/>
    <p:sldId id="378" r:id="rId18"/>
    <p:sldId id="274" r:id="rId19"/>
    <p:sldId id="323" r:id="rId20"/>
    <p:sldId id="354" r:id="rId21"/>
    <p:sldId id="385" r:id="rId22"/>
    <p:sldId id="264" r:id="rId23"/>
    <p:sldId id="333" r:id="rId24"/>
    <p:sldId id="318" r:id="rId25"/>
    <p:sldId id="332" r:id="rId26"/>
    <p:sldId id="375" r:id="rId27"/>
    <p:sldId id="387" r:id="rId28"/>
    <p:sldId id="337" r:id="rId29"/>
    <p:sldId id="376" r:id="rId30"/>
    <p:sldId id="338" r:id="rId31"/>
    <p:sldId id="339" r:id="rId32"/>
    <p:sldId id="345" r:id="rId33"/>
    <p:sldId id="384" r:id="rId34"/>
    <p:sldId id="392" r:id="rId35"/>
    <p:sldId id="393" r:id="rId36"/>
    <p:sldId id="399" r:id="rId37"/>
    <p:sldId id="379" r:id="rId38"/>
    <p:sldId id="292" r:id="rId39"/>
    <p:sldId id="388" r:id="rId40"/>
    <p:sldId id="389" r:id="rId41"/>
    <p:sldId id="390" r:id="rId42"/>
    <p:sldId id="391" r:id="rId43"/>
    <p:sldId id="356" r:id="rId44"/>
    <p:sldId id="357" r:id="rId45"/>
    <p:sldId id="358" r:id="rId46"/>
    <p:sldId id="359" r:id="rId47"/>
    <p:sldId id="360" r:id="rId48"/>
    <p:sldId id="361" r:id="rId49"/>
    <p:sldId id="290" r:id="rId50"/>
    <p:sldId id="397" r:id="rId51"/>
    <p:sldId id="394" r:id="rId52"/>
    <p:sldId id="286" r:id="rId53"/>
    <p:sldId id="313" r:id="rId54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9DF028-8BF9-D547-8371-82E93F76FBE9}">
          <p14:sldIdLst>
            <p14:sldId id="258"/>
            <p14:sldId id="395"/>
            <p14:sldId id="400"/>
            <p14:sldId id="401"/>
            <p14:sldId id="396"/>
            <p14:sldId id="288"/>
            <p14:sldId id="314"/>
          </p14:sldIdLst>
        </p14:section>
        <p14:section name="Immutability, State and Identity" id="{74E906F9-998E-AC48-91CE-E58B2F3CC080}">
          <p14:sldIdLst>
            <p14:sldId id="352"/>
            <p14:sldId id="272"/>
            <p14:sldId id="273"/>
            <p14:sldId id="327"/>
            <p14:sldId id="322"/>
            <p14:sldId id="328"/>
            <p14:sldId id="378"/>
            <p14:sldId id="274"/>
            <p14:sldId id="323"/>
            <p14:sldId id="354"/>
            <p14:sldId id="385"/>
            <p14:sldId id="264"/>
            <p14:sldId id="333"/>
          </p14:sldIdLst>
        </p14:section>
        <p14:section name="STM" id="{71BF302B-5F6B-6140-995E-CEC8ED363349}">
          <p14:sldIdLst>
            <p14:sldId id="318"/>
            <p14:sldId id="332"/>
            <p14:sldId id="375"/>
            <p14:sldId id="387"/>
            <p14:sldId id="337"/>
            <p14:sldId id="376"/>
            <p14:sldId id="338"/>
            <p14:sldId id="339"/>
          </p14:sldIdLst>
        </p14:section>
        <p14:section name="Functional Abstractions" id="{1DE4EB52-1C33-ED42-A56C-30E098E5C309}">
          <p14:sldIdLst>
            <p14:sldId id="345"/>
            <p14:sldId id="384"/>
            <p14:sldId id="392"/>
            <p14:sldId id="393"/>
            <p14:sldId id="399"/>
            <p14:sldId id="379"/>
            <p14:sldId id="292"/>
          </p14:sldIdLst>
        </p14:section>
        <p14:section name="Polymorphism and Multimethods" id="{F31EBA20-0AE1-274A-BC90-A6AF25C5C4E1}">
          <p14:sldIdLst>
            <p14:sldId id="388"/>
            <p14:sldId id="389"/>
            <p14:sldId id="390"/>
            <p14:sldId id="391"/>
          </p14:sldIdLst>
        </p14:section>
        <p14:section name="Metaprogramming" id="{D995F919-0C07-C547-A3AD-0D6A33B4B5C3}">
          <p14:sldIdLst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nclusion" id="{DB8097A1-AAC2-014B-BA5A-E588F9E2103F}">
          <p14:sldIdLst>
            <p14:sldId id="290"/>
            <p14:sldId id="397"/>
            <p14:sldId id="394"/>
            <p14:sldId id="286"/>
            <p14:sldId id="3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 autoAdjust="0"/>
    <p:restoredTop sz="83673" autoAdjust="0"/>
  </p:normalViewPr>
  <p:slideViewPr>
    <p:cSldViewPr>
      <p:cViewPr>
        <p:scale>
          <a:sx n="99" d="100"/>
          <a:sy n="99" d="100"/>
        </p:scale>
        <p:origin x="-1552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17856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dirty="0" smtClean="0"/>
          </a:p>
          <a:p>
            <a:r>
              <a:rPr lang="en-US" dirty="0" smtClean="0"/>
              <a:t>They say that Lisp is a language that will change the way you think</a:t>
            </a:r>
            <a:r>
              <a:rPr lang="en-US" baseline="0" dirty="0" smtClean="0"/>
              <a:t> about programming.</a:t>
            </a:r>
          </a:p>
          <a:p>
            <a:r>
              <a:rPr lang="en-US" baseline="0" dirty="0" smtClean="0"/>
              <a:t>This is what I learned from using Clojure.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GOAL: steal these ideas and use them in whatever language you use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66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  <a:endParaRPr lang="en-US" dirty="0" smtClean="0"/>
          </a:p>
          <a:p>
            <a:r>
              <a:rPr lang="en-US" dirty="0" smtClean="0"/>
              <a:t>Note</a:t>
            </a:r>
            <a:r>
              <a:rPr lang="en-US" baseline="0" dirty="0" smtClean="0"/>
              <a:t> that we did not even talk about concurrency yet.</a:t>
            </a:r>
            <a:endParaRPr lang="en-US" dirty="0" smtClean="0"/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r>
              <a:rPr lang="en-US" dirty="0" smtClean="0"/>
              <a:t>Joshua Block – Effective Java “Default to Immutable”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Philosophical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Entity on refs to Aggregate Roots and only referenced across these by ID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r>
              <a:rPr lang="en-US" baseline="0" dirty="0" smtClean="0"/>
              <a:t>CQRS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CRUD – CR is simple, UD is hard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Event-sourcing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Alan Perlis </a:t>
            </a:r>
          </a:p>
          <a:p>
            <a:r>
              <a:rPr lang="en-US" i="1" dirty="0" smtClean="0"/>
              <a:t>“</a:t>
            </a:r>
            <a:r>
              <a:rPr lang="en-US" sz="1200" i="1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LISP programmers know the value of everything and the cost of nothing.”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Name: Value Object</a:t>
            </a:r>
          </a:p>
          <a:p>
            <a:r>
              <a:rPr lang="en-US" dirty="0" smtClean="0"/>
              <a:t>List:</a:t>
            </a:r>
            <a:r>
              <a:rPr lang="en-US" baseline="0" dirty="0" smtClean="0"/>
              <a:t> Persistent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0445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implemented with trees, so it also supports “adding to the middle”</a:t>
            </a:r>
          </a:p>
          <a:p>
            <a:r>
              <a:rPr lang="en-US" baseline="0" dirty="0" smtClean="0"/>
              <a:t>Cost: copy path from change back </a:t>
            </a:r>
            <a:r>
              <a:rPr lang="en-US" baseline="0" smtClean="0"/>
              <a:t>to root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Clojure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</a:p>
          <a:p>
            <a:endParaRPr lang="en-US" dirty="0" smtClean="0"/>
          </a:p>
          <a:p>
            <a:r>
              <a:rPr lang="en-US" dirty="0" smtClean="0"/>
              <a:t>Wouldn’t it be great to have</a:t>
            </a:r>
            <a:r>
              <a:rPr lang="en-US" baseline="0" dirty="0" smtClean="0"/>
              <a:t> DB transactions in memory?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STM transaction includes the MESSAGES sent to agents in the transaction (legal side-effects)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Propagation of error in locking/mutable</a:t>
            </a:r>
            <a:r>
              <a:rPr lang="en-US" baseline="0" dirty="0" smtClean="0"/>
              <a:t> scenarios is just horrible</a:t>
            </a:r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had an STM research project at MS</a:t>
            </a:r>
          </a:p>
          <a:p>
            <a:r>
              <a:rPr lang="en-US" baseline="0" dirty="0" smtClean="0"/>
              <a:t>Hoare’s CSP approach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/ Task Parallel </a:t>
            </a:r>
            <a:r>
              <a:rPr lang="en-US" baseline="0" dirty="0" err="1" smtClean="0"/>
              <a:t>Libray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Steal this ideas: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97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Islands – need bridges to connect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Sorting: Comparers, </a:t>
            </a:r>
            <a:r>
              <a:rPr lang="en-US" dirty="0" err="1" smtClean="0"/>
              <a:t>IComparable</a:t>
            </a:r>
            <a:r>
              <a:rPr lang="en-US" dirty="0" smtClean="0"/>
              <a:t>, </a:t>
            </a:r>
            <a:r>
              <a:rPr lang="en-US" sz="1200" dirty="0" err="1" smtClean="0">
                <a:solidFill>
                  <a:srgbClr val="3B741A"/>
                </a:solidFill>
                <a:latin typeface="Consolas"/>
              </a:rPr>
              <a:t>ConferenceByNameComparer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.NET</a:t>
            </a:r>
            <a:r>
              <a:rPr lang="en-US" baseline="0" dirty="0" smtClean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 reduces</a:t>
            </a:r>
            <a:r>
              <a:rPr lang="en-US" baseline="0" dirty="0" smtClean="0"/>
              <a:t> the pain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Everything is a Class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</a:t>
            </a:r>
            <a:r>
              <a:rPr lang="en-US" baseline="0" dirty="0" smtClean="0"/>
              <a:t> participates in common abstractions</a:t>
            </a:r>
            <a:endParaRPr lang="en-US" dirty="0" smtClean="0"/>
          </a:p>
          <a:p>
            <a:r>
              <a:rPr lang="en-US" dirty="0" smtClean="0"/>
              <a:t>Data as</a:t>
            </a:r>
            <a:r>
              <a:rPr lang="en-US" baseline="0" dirty="0" smtClean="0"/>
              <a:t> data – set, list, vector, </a:t>
            </a:r>
            <a:r>
              <a:rPr lang="en-US" baseline="0" dirty="0" err="1" smtClean="0"/>
              <a:t>hashmap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can compose easily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can compose easily</a:t>
            </a:r>
          </a:p>
          <a:p>
            <a:r>
              <a:rPr lang="en-US" dirty="0" smtClean="0"/>
              <a:t>Functions work on common</a:t>
            </a:r>
            <a:r>
              <a:rPr lang="en-US" baseline="0" dirty="0" smtClean="0"/>
              <a:t> data abstractions</a:t>
            </a:r>
          </a:p>
          <a:p>
            <a:r>
              <a:rPr lang="en-US" baseline="0" dirty="0" err="1" smtClean="0"/>
              <a:t>ClojureScript</a:t>
            </a:r>
            <a:r>
              <a:rPr lang="en-US" baseline="0" dirty="0" smtClean="0"/>
              <a:t> – no need for </a:t>
            </a:r>
            <a:r>
              <a:rPr lang="en-US" baseline="0" dirty="0" err="1" smtClean="0"/>
              <a:t>underscore.js</a:t>
            </a:r>
            <a:endParaRPr lang="en-US" baseline="0" dirty="0" smtClean="0"/>
          </a:p>
          <a:p>
            <a:r>
              <a:rPr lang="en-US" baseline="0" dirty="0" smtClean="0"/>
              <a:t>Would you rather maintain the code on the left or on the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smtClean="0"/>
              <a:t>Apache Commons</a:t>
            </a:r>
            <a:r>
              <a:rPr lang="en-US" baseline="0" smtClean="0"/>
              <a:t> </a:t>
            </a:r>
            <a:r>
              <a:rPr lang="en-US" baseline="0" dirty="0" smtClean="0"/>
              <a:t>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99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No need for 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/>
              <a:t>Delegates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/>
              <a:t>Action&lt;T&gt;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/>
              <a:t>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pPr marL="171450" indent="-171450">
              <a:buFontTx/>
              <a:buChar char="•"/>
            </a:pPr>
            <a:r>
              <a:rPr lang="en-US" sz="1200" dirty="0" err="1" smtClean="0"/>
              <a:t>underscore.js</a:t>
            </a:r>
            <a:endParaRPr lang="en-US" sz="1200" dirty="0" smtClean="0"/>
          </a:p>
          <a:p>
            <a:pPr marL="171450" indent="-171450">
              <a:buFontTx/>
              <a:buChar char="•"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46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AKA “Not everything is a class”</a:t>
            </a:r>
          </a:p>
          <a:p>
            <a:r>
              <a:rPr lang="en-US" dirty="0" smtClean="0"/>
              <a:t>Just saw data,</a:t>
            </a:r>
            <a:r>
              <a:rPr lang="en-US" baseline="0" dirty="0" smtClean="0"/>
              <a:t> not classes</a:t>
            </a:r>
          </a:p>
          <a:p>
            <a:r>
              <a:rPr lang="en-US" baseline="0" dirty="0" smtClean="0"/>
              <a:t>Moving away from the class</a:t>
            </a:r>
          </a:p>
          <a:p>
            <a:r>
              <a:rPr lang="en-US" dirty="0" smtClean="0"/>
              <a:t>Let’s continue</a:t>
            </a:r>
            <a:r>
              <a:rPr lang="en-US" baseline="0" dirty="0" smtClean="0"/>
              <a:t> separating out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2128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lib, </a:t>
            </a:r>
            <a:r>
              <a:rPr lang="en-US" dirty="0" smtClean="0"/>
              <a:t>COM</a:t>
            </a:r>
            <a:r>
              <a:rPr lang="en-US" baseline="0" dirty="0" smtClean="0"/>
              <a:t> component</a:t>
            </a:r>
          </a:p>
          <a:p>
            <a:r>
              <a:rPr lang="en-US" baseline="0" dirty="0" smtClean="0"/>
              <a:t>Why: implementation of interface must be in a </a:t>
            </a:r>
            <a:r>
              <a:rPr lang="en-US" baseline="0" dirty="0" smtClean="0"/>
              <a:t>class</a:t>
            </a:r>
          </a:p>
          <a:p>
            <a:r>
              <a:rPr lang="en-US" baseline="0" dirty="0" smtClean="0"/>
              <a:t>This is why Jim </a:t>
            </a:r>
            <a:r>
              <a:rPr lang="en-US" baseline="0" dirty="0" err="1" smtClean="0"/>
              <a:t>Coplien</a:t>
            </a:r>
            <a:r>
              <a:rPr lang="en-US" baseline="0" dirty="0" smtClean="0"/>
              <a:t> calls it “</a:t>
            </a:r>
            <a:r>
              <a:rPr lang="en-US" b="1" baseline="0" dirty="0" smtClean="0"/>
              <a:t>Class-oriented</a:t>
            </a:r>
            <a:r>
              <a:rPr lang="en-US" baseline="0" dirty="0" smtClean="0"/>
              <a:t> programming”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4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</a:t>
            </a:r>
            <a:r>
              <a:rPr lang="en-US" baseline="0" dirty="0" smtClean="0"/>
              <a:t> of concerns</a:t>
            </a:r>
          </a:p>
          <a:p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7424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Dispatch on the result of any function</a:t>
            </a:r>
          </a:p>
          <a:p>
            <a:endParaRPr lang="en-US" dirty="0" smtClean="0"/>
          </a:p>
          <a:p>
            <a:r>
              <a:rPr lang="en-US" dirty="0" smtClean="0"/>
              <a:t>Mention protocols- similar to Hask</a:t>
            </a:r>
            <a:r>
              <a:rPr lang="en-US" baseline="0" dirty="0" smtClean="0"/>
              <a:t>ell Type Classes, dispatch on type of first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, primarily for speed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Protocols</a:t>
            </a:r>
            <a:r>
              <a:rPr lang="en-US" baseline="0" dirty="0" smtClean="0"/>
              <a:t> / contracts are still very useful in functional programming</a:t>
            </a:r>
          </a:p>
          <a:p>
            <a:r>
              <a:rPr lang="en-US" baseline="0" dirty="0" smtClean="0"/>
              <a:t>“Programming in the large”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820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 smtClean="0"/>
          </a:p>
          <a:p>
            <a:r>
              <a:rPr lang="en-US" dirty="0" smtClean="0"/>
              <a:t>Maybe now with the “dynamic” types we can start doing this kind of thing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data</a:t>
            </a:r>
          </a:p>
          <a:p>
            <a:endParaRPr lang="en-US" dirty="0" smtClean="0"/>
          </a:p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Shiny new toys: First Rule of Macro Club – don</a:t>
            </a:r>
            <a:r>
              <a:rPr lang="fr-FR" baseline="0" dirty="0" smtClean="0"/>
              <a:t>’</a:t>
            </a:r>
            <a:r>
              <a:rPr lang="en-US" baseline="0" dirty="0" smtClean="0"/>
              <a:t>t’ write macros!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examples:</a:t>
            </a:r>
          </a:p>
          <a:p>
            <a:r>
              <a:rPr lang="en-US" baseline="0" dirty="0" smtClean="0"/>
              <a:t>(with-audit-log (….))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99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2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dirty="0" smtClean="0"/>
          </a:p>
          <a:p>
            <a:r>
              <a:rPr lang="en-US" dirty="0" smtClean="0"/>
              <a:t>CLR and JVM</a:t>
            </a:r>
            <a:r>
              <a:rPr lang="en-US" baseline="0" dirty="0" smtClean="0"/>
              <a:t> version.</a:t>
            </a:r>
          </a:p>
          <a:p>
            <a:r>
              <a:rPr lang="en-US" baseline="0" dirty="0" err="1" smtClean="0"/>
              <a:t>Javascript</a:t>
            </a:r>
            <a:r>
              <a:rPr lang="en-US" baseline="0" dirty="0" smtClean="0"/>
              <a:t> compiler on the way</a:t>
            </a:r>
          </a:p>
          <a:p>
            <a:endParaRPr lang="en-US" dirty="0" smtClean="0"/>
          </a:p>
          <a:p>
            <a:r>
              <a:rPr lang="en-US" baseline="0" dirty="0" smtClean="0"/>
              <a:t>Some years ago, looking at new languages 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(old),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Clojure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endParaRPr lang="en-US" sz="1200" kern="12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“Simple made Easy”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  <a:p>
            <a:r>
              <a:rPr lang="en-US" dirty="0" smtClean="0"/>
              <a:t>Let’s start with a code</a:t>
            </a:r>
            <a:r>
              <a:rPr lang="en-US" baseline="0" dirty="0" smtClean="0"/>
              <a:t>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8196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2" descr="logo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" y="0"/>
            <a:ext cx="913296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741368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6166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Community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Day 2012 </a:t>
            </a: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10. maj 2012</a:t>
            </a:r>
          </a:p>
          <a:p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"Martin Jul"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:email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mj@ative.dk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:twitter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mjul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  <a:endParaRPr lang="da-DK" sz="1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</a:p>
          <a:p>
            <a:r>
              <a:rPr lang="da-DK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En kraftfuldt erstatning for JavaScript, C# og Java</a:t>
            </a:r>
            <a:endParaRPr lang="da-DK" dirty="0" smtClean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946"/>
    </mc:Choice>
    <mc:Fallback xmlns="">
      <p:transition xmlns:p14="http://schemas.microsoft.com/office/powerpoint/2010/main" advTm="959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 is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</a:t>
            </a:r>
            <a:r>
              <a:rPr lang="en-US" sz="1200" dirty="0" err="1" smtClean="0">
                <a:solidFill>
                  <a:srgbClr val="834429"/>
                </a:solidFill>
                <a:latin typeface="Consolas"/>
                <a:cs typeface="Consolas"/>
              </a:rPr>
              <a:t>Children</a:t>
            </a:r>
            <a:r>
              <a:rPr lang="en-US" sz="1200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alpha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(“Alpha”, “Sister”), </a:t>
            </a: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	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rgbClr val="834429"/>
                </a:solidFill>
                <a:latin typeface="Consolas"/>
                <a:cs typeface="Consolas"/>
              </a:rPr>
              <a:t>beta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 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(“Beta”, “Sister”), </a:t>
            </a: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	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Name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.Last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= “Omega”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834429"/>
                </a:solidFill>
                <a:latin typeface="Consolas"/>
                <a:cs typeface="Consolas"/>
              </a:rPr>
              <a:t>gamma 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(“Gamma”, “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Alphadaughter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”)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);</a:t>
            </a:r>
            <a:r>
              <a:rPr lang="en-US" sz="1400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Children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.Add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(gamma)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DoSomethingTo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(alpha, beta)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/>
              <a:t>What is the state after this?</a:t>
            </a:r>
          </a:p>
          <a:p>
            <a:pPr marL="0" indent="0">
              <a:buNone/>
            </a:pPr>
            <a:endParaRPr lang="en-US" sz="1800" b="1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84168" y="2204864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>
                <a:latin typeface="Neo Sans Std"/>
                <a:ea typeface="Neo Sans Std"/>
              </a:rPr>
              <a:t>Name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“Alpha”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“Sister”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8064" y="2060848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Person</a:t>
            </a:r>
          </a:p>
          <a:p>
            <a:r>
              <a:rPr lang="en-US" sz="1200" i="1" dirty="0" smtClean="0">
                <a:latin typeface="Neo Sans Std"/>
                <a:ea typeface="Neo Sans Std"/>
              </a:rPr>
              <a:t>alpha</a:t>
            </a:r>
            <a:endParaRPr lang="en-US" sz="1200" i="1" dirty="0">
              <a:latin typeface="Neo Sans Std"/>
              <a:ea typeface="Neo Sans Std"/>
            </a:endParaRPr>
          </a:p>
        </p:txBody>
      </p:sp>
      <p:cxnSp>
        <p:nvCxnSpPr>
          <p:cNvPr id="14" name="Straight Arrow Connector 13"/>
          <p:cNvCxnSpPr>
            <a:stCxn id="13" idx="3"/>
            <a:endCxn id="12" idx="1"/>
          </p:cNvCxnSpPr>
          <p:nvPr/>
        </p:nvCxnSpPr>
        <p:spPr bwMode="auto">
          <a:xfrm>
            <a:off x="5868144" y="2384884"/>
            <a:ext cx="21602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588224" y="3573016"/>
            <a:ext cx="1152128" cy="57606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List&lt;Person&gt;</a:t>
            </a:r>
          </a:p>
          <a:p>
            <a:r>
              <a:rPr lang="en-US" sz="1200" i="1" dirty="0" err="1" smtClean="0">
                <a:latin typeface="Neo Sans Std"/>
                <a:ea typeface="Neo Sans Std"/>
              </a:rPr>
              <a:t>noChildren</a:t>
            </a:r>
            <a:endParaRPr lang="en-US" sz="1200" i="1" dirty="0">
              <a:latin typeface="Neo Sans Std"/>
              <a:ea typeface="Neo Sans Std"/>
            </a:endParaRPr>
          </a:p>
        </p:txBody>
      </p:sp>
      <p:cxnSp>
        <p:nvCxnSpPr>
          <p:cNvPr id="16" name="Straight Arrow Connector 15"/>
          <p:cNvCxnSpPr>
            <a:stCxn id="13" idx="2"/>
            <a:endCxn id="15" idx="0"/>
          </p:cNvCxnSpPr>
          <p:nvPr/>
        </p:nvCxnSpPr>
        <p:spPr bwMode="auto">
          <a:xfrm>
            <a:off x="5508104" y="2708920"/>
            <a:ext cx="165618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8172400" y="2204864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>
                <a:latin typeface="Neo Sans Std"/>
                <a:ea typeface="Neo Sans Std"/>
              </a:rPr>
              <a:t>Name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“Beta”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“Sister”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164288" y="2060848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Person</a:t>
            </a:r>
          </a:p>
          <a:p>
            <a:r>
              <a:rPr lang="en-US" sz="1200" i="1" dirty="0" smtClean="0">
                <a:latin typeface="Neo Sans Std"/>
                <a:ea typeface="Neo Sans Std"/>
              </a:rPr>
              <a:t>beta</a:t>
            </a:r>
            <a:endParaRPr lang="en-US" sz="1200" i="1" dirty="0">
              <a:latin typeface="Neo Sans Std"/>
              <a:ea typeface="Neo Sans Std"/>
            </a:endParaRPr>
          </a:p>
        </p:txBody>
      </p:sp>
      <p:cxnSp>
        <p:nvCxnSpPr>
          <p:cNvPr id="35" name="Straight Arrow Connector 34"/>
          <p:cNvCxnSpPr>
            <a:stCxn id="31" idx="3"/>
            <a:endCxn id="30" idx="1"/>
          </p:cNvCxnSpPr>
          <p:nvPr/>
        </p:nvCxnSpPr>
        <p:spPr bwMode="auto">
          <a:xfrm>
            <a:off x="7884368" y="2384884"/>
            <a:ext cx="28803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15"/>
          <p:cNvCxnSpPr>
            <a:stCxn id="31" idx="2"/>
            <a:endCxn id="15" idx="0"/>
          </p:cNvCxnSpPr>
          <p:nvPr/>
        </p:nvCxnSpPr>
        <p:spPr bwMode="auto">
          <a:xfrm flipH="1">
            <a:off x="7164288" y="2708920"/>
            <a:ext cx="36004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1253"/>
    </mc:Choice>
    <mc:Fallback xmlns="">
      <p:transition xmlns:p14="http://schemas.microsoft.com/office/powerpoint/2010/main" advTm="1112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// Improved</a:t>
            </a:r>
          </a:p>
          <a:p>
            <a:pPr marL="0" indent="0">
              <a:buNone/>
            </a:pPr>
            <a:endParaRPr lang="en-US" sz="1200" dirty="0" smtClean="0">
              <a:solidFill>
                <a:srgbClr val="5D196C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Person(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name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; // if Name is mutable 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3B741A"/>
                </a:solidFill>
                <a:latin typeface="Courier"/>
              </a:rPr>
              <a:t>IEnumerable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&lt;Person&gt; Children { get {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}}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29FA"/>
                </a:solidFill>
                <a:latin typeface="Courier"/>
              </a:rPr>
              <a:t>UpdateName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f,l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AddChild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children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.Add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child.DeepClone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227"/>
    </mc:Choice>
    <mc:Fallback xmlns="">
      <p:transition xmlns:p14="http://schemas.microsoft.com/office/powerpoint/2010/main" advTm="912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248"/>
    </mc:Choice>
    <mc:Fallback xmlns="">
      <p:transition xmlns:p14="http://schemas.microsoft.com/office/powerpoint/2010/main" advTm="1052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922"/>
    </mc:Choice>
    <mc:Fallback xmlns="">
      <p:transition xmlns:p14="http://schemas.microsoft.com/office/powerpoint/2010/main" advTm="79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Philosophy of State and Identity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5415607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823319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5199583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19263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71703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5696" y="486916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Neo Sans Std"/>
              </a:rPr>
              <a:t>Alpha</a:t>
            </a:r>
          </a:p>
          <a:p>
            <a:r>
              <a:rPr lang="en-US" sz="1200" dirty="0" smtClean="0">
                <a:latin typeface="Neo Sans Std"/>
              </a:rPr>
              <a:t>is born</a:t>
            </a:r>
            <a:endParaRPr lang="en-US" sz="1200" dirty="0">
              <a:latin typeface="Neo Sans St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68" y="321297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Neo Sans Std"/>
              </a:rPr>
              <a:t>Married :</a:t>
            </a:r>
          </a:p>
          <a:p>
            <a:r>
              <a:rPr lang="en-US" sz="1200" dirty="0" smtClean="0">
                <a:latin typeface="Neo Sans Std"/>
              </a:rPr>
              <a:t>new surname</a:t>
            </a:r>
            <a:endParaRPr lang="en-US" sz="1200" dirty="0"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7904" y="443711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Neo Sans Std"/>
              </a:rPr>
              <a:t>Child born :</a:t>
            </a:r>
          </a:p>
          <a:p>
            <a:r>
              <a:rPr lang="en-US" sz="1200" dirty="0" err="1" smtClean="0">
                <a:latin typeface="Neo Sans Std"/>
              </a:rPr>
              <a:t>Chlidren</a:t>
            </a:r>
            <a:r>
              <a:rPr lang="en-US" sz="1200" dirty="0" smtClean="0">
                <a:latin typeface="Neo Sans Std"/>
              </a:rPr>
              <a:t> list grows</a:t>
            </a:r>
            <a:endParaRPr lang="en-US" sz="1200" dirty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1592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604"/>
    </mc:Choice>
    <mc:Fallback xmlns="">
      <p:transition xmlns:p14="http://schemas.microsoft.com/office/powerpoint/2010/main" advTm="896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882"/>
    </mc:Choice>
    <mc:Fallback xmlns="">
      <p:transition xmlns:p14="http://schemas.microsoft.com/office/powerpoint/2010/main" advTm="688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995"/>
    </mc:Choice>
    <mc:Fallback xmlns="">
      <p:transition xmlns:p14="http://schemas.microsoft.com/office/powerpoint/2010/main" advTm="1099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5220072" y="2420888"/>
            <a:ext cx="2736304" cy="22322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126"/>
    </mc:Choice>
    <mc:Fallback xmlns="">
      <p:transition xmlns:p14="http://schemas.microsoft.com/office/powerpoint/2010/main" advTm="401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Clone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61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28" name="Straight Arrow Connector 27"/>
            <p:cNvCxnSpPr>
              <a:stCxn id="26" idx="3"/>
              <a:endCxn id="25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7020272" y="2420888"/>
            <a:ext cx="71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  <a:latin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3789040"/>
            <a:ext cx="50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2909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786"/>
    </mc:Choice>
    <mc:Fallback xmlns="">
      <p:transition xmlns:p14="http://schemas.microsoft.com/office/powerpoint/2010/main" advTm="297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96136" y="2679101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948264" y="2679101"/>
            <a:ext cx="771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868144" y="3861048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“x”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 flipV="1">
            <a:off x="4741540" y="4113076"/>
            <a:ext cx="1126604" cy="6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3"/>
            <a:endCxn id="5" idx="2"/>
          </p:cNvCxnSpPr>
          <p:nvPr/>
        </p:nvCxnSpPr>
        <p:spPr bwMode="auto">
          <a:xfrm flipV="1">
            <a:off x="6300192" y="2931129"/>
            <a:ext cx="432048" cy="11819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8715"/>
    </mc:Choice>
    <mc:Fallback xmlns="">
      <p:transition xmlns:p14="http://schemas.microsoft.com/office/powerpoint/2010/main" advTm="1387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7349" b="42858"/>
          <a:stretch/>
        </p:blipFill>
        <p:spPr>
          <a:xfrm>
            <a:off x="5076056" y="1340768"/>
            <a:ext cx="892732" cy="822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76" y="3717032"/>
            <a:ext cx="2286124" cy="22861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45024"/>
            <a:ext cx="2286124" cy="22861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645024"/>
            <a:ext cx="2286124" cy="2286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92888" cy="1008112"/>
          </a:xfrm>
        </p:spPr>
        <p:txBody>
          <a:bodyPr/>
          <a:lstStyle/>
          <a:p>
            <a:r>
              <a:rPr lang="en-US" dirty="0" smtClean="0"/>
              <a:t>A Better Language for Everything</a:t>
            </a:r>
            <a:endParaRPr lang="en-US" dirty="0"/>
          </a:p>
        </p:txBody>
      </p:sp>
      <p:pic>
        <p:nvPicPr>
          <p:cNvPr id="5" name="Picture 4" descr="nodejs-ligh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91" y="5445224"/>
            <a:ext cx="1848205" cy="504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328" y="1412776"/>
            <a:ext cx="720080" cy="724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92" y="1340768"/>
            <a:ext cx="794150" cy="792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168" y="4725144"/>
            <a:ext cx="720080" cy="13201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5816" y="5373216"/>
            <a:ext cx="2304256" cy="578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576" y="2132856"/>
            <a:ext cx="1628800" cy="1628800"/>
          </a:xfrm>
          <a:prstGeom prst="rect">
            <a:avLst/>
          </a:prstGeom>
        </p:spPr>
      </p:pic>
      <p:sp>
        <p:nvSpPr>
          <p:cNvPr id="17" name="Cloud Callout 16"/>
          <p:cNvSpPr/>
          <p:nvPr/>
        </p:nvSpPr>
        <p:spPr bwMode="auto">
          <a:xfrm>
            <a:off x="5652120" y="2852936"/>
            <a:ext cx="2160240" cy="612648"/>
          </a:xfrm>
          <a:prstGeom prst="cloudCallout">
            <a:avLst>
              <a:gd name="adj1" fmla="val -19734"/>
              <a:gd name="adj2" fmla="val 42158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71800" y="2420888"/>
            <a:ext cx="1656184" cy="108012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Compiler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JVM, CLR</a:t>
            </a:r>
          </a:p>
          <a:p>
            <a:r>
              <a:rPr lang="en-US" sz="1600" dirty="0" err="1" smtClean="0">
                <a:latin typeface="Neo Sans Std"/>
                <a:ea typeface="Neo Sans Std"/>
              </a:rPr>
              <a:t>ClojureScript</a:t>
            </a:r>
            <a:endParaRPr lang="en-US" sz="1600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(Clojure-</a:t>
            </a:r>
            <a:r>
              <a:rPr lang="en-US" sz="1600" dirty="0" err="1" smtClean="0">
                <a:latin typeface="Neo Sans Std"/>
                <a:ea typeface="Neo Sans Std"/>
              </a:rPr>
              <a:t>py</a:t>
            </a:r>
            <a:r>
              <a:rPr lang="en-US" sz="1600" dirty="0" smtClean="0">
                <a:latin typeface="Neo Sans Std"/>
                <a:ea typeface="Neo Sans Std"/>
              </a:rPr>
              <a:t>…)</a:t>
            </a:r>
            <a:endParaRPr lang="en-US" sz="1600" dirty="0">
              <a:latin typeface="Neo Sans Std"/>
              <a:ea typeface="Neo Sans Std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4572000" y="2348880"/>
            <a:ext cx="129614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572000" y="3284984"/>
            <a:ext cx="280831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4355976" y="3573016"/>
            <a:ext cx="100811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707904" y="3573016"/>
            <a:ext cx="144016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83568" y="3789040"/>
            <a:ext cx="205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A modern </a:t>
            </a:r>
          </a:p>
          <a:p>
            <a:r>
              <a:rPr lang="en-US" dirty="0" smtClean="0">
                <a:latin typeface="Neo Sans Std"/>
                <a:cs typeface="Neo Sans Std"/>
              </a:rPr>
              <a:t>Lisp</a:t>
            </a:r>
            <a:r>
              <a:rPr lang="en-US" dirty="0">
                <a:latin typeface="Neo Sans Std"/>
                <a:cs typeface="Neo Sans Std"/>
              </a:rPr>
              <a:t> </a:t>
            </a:r>
            <a:r>
              <a:rPr lang="en-US" dirty="0" smtClean="0">
                <a:latin typeface="Neo Sans Std"/>
                <a:cs typeface="Neo Sans Std"/>
              </a:rPr>
              <a:t>language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8144" y="2132856"/>
            <a:ext cx="199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JavaScript targets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8024" y="6021288"/>
            <a:ext cx="28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The main server platforms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12" y="6207115"/>
            <a:ext cx="368562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Neo Sans Std"/>
                <a:cs typeface="Neo Sans Std"/>
              </a:rPr>
              <a:t>Logos copyright by Rich Hickey, Microsoft, Google, Apple, Oracle and </a:t>
            </a:r>
            <a:r>
              <a:rPr lang="en-US" sz="800" dirty="0" err="1" smtClean="0">
                <a:latin typeface="Neo Sans Std"/>
                <a:cs typeface="Neo Sans Std"/>
              </a:rPr>
              <a:t>Joyent</a:t>
            </a:r>
            <a:endParaRPr lang="en-US" sz="8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04441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549"/>
    </mc:Choice>
    <mc:Fallback xmlns="">
      <p:transition xmlns:p14="http://schemas.microsoft.com/office/powerpoint/2010/main" advTm="1055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1" y="2794296"/>
            <a:ext cx="5934164" cy="2650928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315755"/>
              <a:gd name="connsiteY0" fmla="*/ 2664296 h 2664296"/>
              <a:gd name="connsiteX1" fmla="*/ 666074 w 5315755"/>
              <a:gd name="connsiteY1" fmla="*/ 0 h 2664296"/>
              <a:gd name="connsiteX2" fmla="*/ 3034608 w 5315755"/>
              <a:gd name="connsiteY2" fmla="*/ 13368 h 2664296"/>
              <a:gd name="connsiteX3" fmla="*/ 5315755 w 5315755"/>
              <a:gd name="connsiteY3" fmla="*/ 2664296 h 2664296"/>
              <a:gd name="connsiteX4" fmla="*/ 0 w 5315755"/>
              <a:gd name="connsiteY4" fmla="*/ 2664296 h 2664296"/>
              <a:gd name="connsiteX0" fmla="*/ 0 w 5408352"/>
              <a:gd name="connsiteY0" fmla="*/ 2664296 h 2664296"/>
              <a:gd name="connsiteX1" fmla="*/ 666074 w 5408352"/>
              <a:gd name="connsiteY1" fmla="*/ 0 h 2664296"/>
              <a:gd name="connsiteX2" fmla="*/ 3034608 w 5408352"/>
              <a:gd name="connsiteY2" fmla="*/ 13368 h 2664296"/>
              <a:gd name="connsiteX3" fmla="*/ 5408352 w 5408352"/>
              <a:gd name="connsiteY3" fmla="*/ 2664296 h 2664296"/>
              <a:gd name="connsiteX4" fmla="*/ 0 w 5408352"/>
              <a:gd name="connsiteY4" fmla="*/ 2664296 h 2664296"/>
              <a:gd name="connsiteX0" fmla="*/ 0 w 5408352"/>
              <a:gd name="connsiteY0" fmla="*/ 2655830 h 2655830"/>
              <a:gd name="connsiteX1" fmla="*/ 558043 w 5408352"/>
              <a:gd name="connsiteY1" fmla="*/ 0 h 2655830"/>
              <a:gd name="connsiteX2" fmla="*/ 3034608 w 5408352"/>
              <a:gd name="connsiteY2" fmla="*/ 4902 h 2655830"/>
              <a:gd name="connsiteX3" fmla="*/ 5408352 w 5408352"/>
              <a:gd name="connsiteY3" fmla="*/ 2655830 h 2655830"/>
              <a:gd name="connsiteX4" fmla="*/ 0 w 5408352"/>
              <a:gd name="connsiteY4" fmla="*/ 2655830 h 2655830"/>
              <a:gd name="connsiteX0" fmla="*/ 0 w 5408352"/>
              <a:gd name="connsiteY0" fmla="*/ 2650928 h 2650928"/>
              <a:gd name="connsiteX1" fmla="*/ 450012 w 5408352"/>
              <a:gd name="connsiteY1" fmla="*/ 3565 h 2650928"/>
              <a:gd name="connsiteX2" fmla="*/ 3034608 w 5408352"/>
              <a:gd name="connsiteY2" fmla="*/ 0 h 2650928"/>
              <a:gd name="connsiteX3" fmla="*/ 5408352 w 5408352"/>
              <a:gd name="connsiteY3" fmla="*/ 2650928 h 2650928"/>
              <a:gd name="connsiteX4" fmla="*/ 0 w 5408352"/>
              <a:gd name="connsiteY4" fmla="*/ 2650928 h 26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8352" h="2650928">
                <a:moveTo>
                  <a:pt x="0" y="2650928"/>
                </a:moveTo>
                <a:lnTo>
                  <a:pt x="450012" y="3565"/>
                </a:lnTo>
                <a:lnTo>
                  <a:pt x="3034608" y="0"/>
                </a:lnTo>
                <a:lnTo>
                  <a:pt x="5408352" y="2650928"/>
                </a:lnTo>
                <a:lnTo>
                  <a:pt x="0" y="2650928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x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cxnSp>
        <p:nvCxnSpPr>
          <p:cNvPr id="29" name="Straight Arrow Connector 28"/>
          <p:cNvCxnSpPr>
            <a:stCxn id="21" idx="4"/>
            <a:endCxn id="48" idx="0"/>
          </p:cNvCxnSpPr>
          <p:nvPr/>
        </p:nvCxnSpPr>
        <p:spPr bwMode="auto">
          <a:xfrm>
            <a:off x="3239852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endCxn id="59" idx="0"/>
          </p:cNvCxnSpPr>
          <p:nvPr/>
        </p:nvCxnSpPr>
        <p:spPr bwMode="auto">
          <a:xfrm>
            <a:off x="6552220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endCxn id="52" idx="0"/>
          </p:cNvCxnSpPr>
          <p:nvPr/>
        </p:nvCxnSpPr>
        <p:spPr bwMode="auto">
          <a:xfrm flipH="1">
            <a:off x="2159732" y="3645024"/>
            <a:ext cx="397092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4932040" y="3645024"/>
            <a:ext cx="199070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</a:t>
            </a:r>
            <a:r>
              <a:rPr lang="hr-HR" sz="1800" dirty="0" smtClean="0">
                <a:latin typeface="Consolas"/>
              </a:rPr>
              <a:t> b c d e </a:t>
            </a:r>
            <a:r>
              <a:rPr lang="hr-HR" b="1" dirty="0" smtClean="0">
                <a:latin typeface="Consolas"/>
              </a:rPr>
              <a:t>f</a:t>
            </a:r>
            <a:r>
              <a:rPr lang="hr-HR" sz="1800" dirty="0" smtClean="0"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>
              <a:latin typeface="Neo Sans Std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y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01817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 b c d e </a:t>
            </a:r>
            <a:r>
              <a:rPr lang="hr-HR" b="1" dirty="0" smtClean="0">
                <a:solidFill>
                  <a:srgbClr val="363738"/>
                </a:solidFill>
                <a:latin typeface="Consolas"/>
              </a:rPr>
              <a:t>g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>
              <a:latin typeface="Neo Sans Std"/>
            </a:endParaRPr>
          </a:p>
        </p:txBody>
      </p:sp>
      <p:cxnSp>
        <p:nvCxnSpPr>
          <p:cNvPr id="3" name="Straight Arrow Connector 2"/>
          <p:cNvCxnSpPr>
            <a:endCxn id="52" idx="0"/>
          </p:cNvCxnSpPr>
          <p:nvPr/>
        </p:nvCxnSpPr>
        <p:spPr bwMode="auto">
          <a:xfrm flipH="1">
            <a:off x="2159732" y="3645024"/>
            <a:ext cx="73056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58" idx="0"/>
          </p:cNvCxnSpPr>
          <p:nvPr/>
        </p:nvCxnSpPr>
        <p:spPr bwMode="auto">
          <a:xfrm>
            <a:off x="3563888" y="3645024"/>
            <a:ext cx="140415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67744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187624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995936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580112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339752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631160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238672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046984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467"/>
    </mc:Choice>
    <mc:Fallback xmlns="">
      <p:transition xmlns:p14="http://schemas.microsoft.com/office/powerpoint/2010/main" advTm="1784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273"/>
    </mc:Choice>
    <mc:Fallback xmlns="">
      <p:transition xmlns:p14="http://schemas.microsoft.com/office/powerpoint/2010/main" advTm="202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492296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793920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5076472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788440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79655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93245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42123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4202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6525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Inter 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7809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 process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2747"/>
    </mc:Choice>
    <mc:Fallback xmlns="">
      <p:transition xmlns:p14="http://schemas.microsoft.com/office/powerpoint/2010/main" advTm="927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190770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3059832" y="234888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27984" y="292494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622818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70892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4355976" y="2636912"/>
            <a:ext cx="720080" cy="17281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984"/>
    </mc:Choice>
    <mc:Fallback xmlns="">
      <p:transition xmlns:p14="http://schemas.microsoft.com/office/powerpoint/2010/main" advTm="859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43562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4356261"/>
              <a:gd name="connsiteY0" fmla="*/ 586388 h 586388"/>
              <a:gd name="connsiteX1" fmla="*/ 901022 w 4356261"/>
              <a:gd name="connsiteY1" fmla="*/ 80481 h 586388"/>
              <a:gd name="connsiteX2" fmla="*/ 1828622 w 4356261"/>
              <a:gd name="connsiteY2" fmla="*/ 225346 h 586388"/>
              <a:gd name="connsiteX3" fmla="*/ 2656328 w 4356261"/>
              <a:gd name="connsiteY3" fmla="*/ 0 h 586388"/>
              <a:gd name="connsiteX4" fmla="*/ 4356261 w 4356261"/>
              <a:gd name="connsiteY4" fmla="*/ 209266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2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957334" y="172616"/>
                  <a:pt x="4356261" y="209266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645024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348880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2339752" y="1988840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pic>
        <p:nvPicPr>
          <p:cNvPr id="25" name="Picture 24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809790" cy="1101227"/>
          </a:xfrm>
          <a:prstGeom prst="rect">
            <a:avLst/>
          </a:prstGeom>
        </p:spPr>
      </p:pic>
      <p:pic>
        <p:nvPicPr>
          <p:cNvPr id="26" name="Picture 25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01348"/>
            <a:ext cx="1111094" cy="707772"/>
          </a:xfrm>
          <a:prstGeom prst="rect">
            <a:avLst/>
          </a:prstGeom>
        </p:spPr>
      </p:pic>
      <p:pic>
        <p:nvPicPr>
          <p:cNvPr id="28" name="Picture 27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46" y="3501008"/>
            <a:ext cx="809790" cy="1101227"/>
          </a:xfrm>
          <a:prstGeom prst="rect">
            <a:avLst/>
          </a:prstGeom>
        </p:spPr>
      </p:pic>
      <p:pic>
        <p:nvPicPr>
          <p:cNvPr id="29" name="Picture 28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92896"/>
            <a:ext cx="1111094" cy="70777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 bwMode="auto">
          <a:xfrm flipH="1">
            <a:off x="4716016" y="2060848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851920" y="2276872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779912" y="1772816"/>
            <a:ext cx="772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Neo Sans Std"/>
              </a:rPr>
              <a:t>Trade</a:t>
            </a:r>
          </a:p>
          <a:p>
            <a:r>
              <a:rPr lang="en-US" sz="1200" i="1" dirty="0" smtClean="0">
                <a:latin typeface="Neo Sans Std"/>
              </a:rPr>
              <a:t>function</a:t>
            </a:r>
            <a:endParaRPr lang="en-US" sz="1200" i="1" dirty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9562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13"/>
    </mc:Choice>
    <mc:Fallback xmlns="">
      <p:transition xmlns:p14="http://schemas.microsoft.com/office/powerpoint/2010/main" advTm="24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has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s,1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363738"/>
                </a:solidFill>
                <a:latin typeface="Neo Sans Std"/>
              </a:rPr>
              <a:t>has</a:t>
            </a:r>
            <a:br>
              <a:rPr lang="en-US" sz="1100" dirty="0" smtClean="0">
                <a:solidFill>
                  <a:srgbClr val="363738"/>
                </a:solidFill>
                <a:latin typeface="Neo Sans Std"/>
              </a:rPr>
            </a:br>
            <a:r>
              <a:rPr lang="en-US" sz="1100" dirty="0" smtClean="0">
                <a:solidFill>
                  <a:srgbClr val="363738"/>
                </a:solidFill>
                <a:latin typeface="Neo Sans Std"/>
              </a:rPr>
              <a:t>b,1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latin typeface="Neo Sans Std"/>
              </a:rPr>
              <a:t>has</a:t>
            </a:r>
            <a:br>
              <a:rPr lang="en-US" sz="1100" dirty="0">
                <a:latin typeface="Neo Sans Std"/>
              </a:rPr>
            </a:br>
            <a:r>
              <a:rPr lang="en-US" sz="1100" dirty="0">
                <a:latin typeface="Neo Sans Std"/>
              </a:rPr>
              <a:t>s,2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363738"/>
                </a:solidFill>
                <a:latin typeface="Neo Sans Std"/>
              </a:rPr>
              <a:t>has</a:t>
            </a:r>
          </a:p>
          <a:p>
            <a:pPr algn="ctr"/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63738"/>
                </a:solidFill>
                <a:effectLst/>
                <a:latin typeface="Neo Sans Std"/>
                <a:ea typeface="ヒラギノ角ゴ Pro W3" pitchFamily="-80" charset="-128"/>
              </a:rPr>
              <a:t>b,2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73325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  <p:pic>
        <p:nvPicPr>
          <p:cNvPr id="4" name="Picture 3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18" y="1772816"/>
            <a:ext cx="809790" cy="1101227"/>
          </a:xfrm>
          <a:prstGeom prst="rect">
            <a:avLst/>
          </a:prstGeom>
        </p:spPr>
      </p:pic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9040"/>
            <a:ext cx="1111094" cy="7077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1680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1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0152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2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99592" y="5589240"/>
            <a:ext cx="69847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2427"/>
    </mc:Choice>
    <mc:Fallback xmlns="">
      <p:transition xmlns:p14="http://schemas.microsoft.com/office/powerpoint/2010/main" advTm="1324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827584" y="3645024"/>
            <a:ext cx="4896544" cy="10081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36296" y="4221088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88696" y="42972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521896" y="4525888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436296" y="5059288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588696" y="51354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503096" y="51354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969696" y="5402188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607496" y="4678288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521896" y="5211688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674296" y="4983088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49272" y="5032047"/>
            <a:ext cx="414011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deftest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transfer-tests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testing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"Transfer between accounts"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515151"/>
                </a:solidFill>
                <a:latin typeface="Consolas"/>
                <a:cs typeface="Consolas"/>
              </a:rPr>
              <a:t>let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ref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[])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    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ref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[])]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fi-FI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fi-FI" sz="1100" dirty="0" err="1">
                <a:solidFill>
                  <a:prstClr val="black"/>
                </a:solidFill>
                <a:latin typeface="Consolas"/>
                <a:cs typeface="Consolas"/>
              </a:rPr>
              <a:t>transfer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srgbClr val="3C8203"/>
                </a:solidFill>
                <a:latin typeface="Consolas"/>
                <a:cs typeface="Consolas"/>
              </a:rPr>
              <a:t>10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srgbClr val="0029FA"/>
                </a:solidFill>
                <a:latin typeface="Consolas"/>
                <a:cs typeface="Consolas"/>
              </a:rPr>
              <a:t>"</a:t>
            </a:r>
            <a:r>
              <a:rPr lang="fi-FI" sz="1100" dirty="0" err="1">
                <a:solidFill>
                  <a:srgbClr val="0029FA"/>
                </a:solidFill>
                <a:latin typeface="Consolas"/>
                <a:cs typeface="Consolas"/>
              </a:rPr>
              <a:t>message</a:t>
            </a:r>
            <a:r>
              <a:rPr lang="fi-FI" sz="1100" dirty="0">
                <a:solidFill>
                  <a:srgbClr val="0029FA"/>
                </a:solidFill>
                <a:latin typeface="Consolas"/>
                <a:cs typeface="Consolas"/>
              </a:rPr>
              <a:t>"</a:t>
            </a:r>
            <a:r>
              <a:rPr lang="fi-FI" sz="1100" b="1" dirty="0">
                <a:solidFill>
                  <a:srgbClr val="5E1445"/>
                </a:solidFill>
                <a:latin typeface="Consolas"/>
                <a:cs typeface="Consolas"/>
              </a:rPr>
              <a:t>)</a:t>
            </a:r>
            <a:endParaRPr lang="fi-FI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is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=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[{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:amount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3C8203"/>
                </a:solidFill>
                <a:latin typeface="Consolas"/>
                <a:cs typeface="Consolas"/>
              </a:rPr>
              <a:t>-10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</a:t>
            </a:r>
            <a:r>
              <a:rPr lang="en-US" sz="1100" dirty="0" err="1">
                <a:solidFill>
                  <a:srgbClr val="1657BD"/>
                </a:solidFill>
                <a:latin typeface="Consolas"/>
                <a:cs typeface="Consolas"/>
              </a:rPr>
              <a:t>msg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"message"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}]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))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is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=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[{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:amount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3C8203"/>
                </a:solidFill>
                <a:latin typeface="Consolas"/>
                <a:cs typeface="Consolas"/>
              </a:rPr>
              <a:t>10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</a:t>
            </a:r>
            <a:r>
              <a:rPr lang="en-US" sz="1100" dirty="0" err="1">
                <a:solidFill>
                  <a:srgbClr val="1657BD"/>
                </a:solidFill>
                <a:latin typeface="Consolas"/>
                <a:cs typeface="Consolas"/>
              </a:rPr>
              <a:t>msg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"message"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}]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))))</a:t>
            </a:r>
            <a:r>
              <a:rPr lang="en-US" sz="1100" b="1" dirty="0" smtClean="0">
                <a:solidFill>
                  <a:srgbClr val="5E1445"/>
                </a:solidFill>
                <a:latin typeface="Consolas"/>
                <a:cs typeface="Consolas"/>
              </a:rPr>
              <a:t>)</a:t>
            </a:r>
            <a:endParaRPr lang="en-US" sz="11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78402"/>
              </p:ext>
            </p:extLst>
          </p:nvPr>
        </p:nvGraphicFramePr>
        <p:xfrm>
          <a:off x="6300192" y="1628800"/>
          <a:ext cx="2016224" cy="129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64"/>
                <a:gridCol w="115486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Neo Sans Std"/>
                        </a:rPr>
                        <a:t>:amount</a:t>
                      </a:r>
                      <a:endParaRPr lang="en-US" sz="1100" dirty="0">
                        <a:solidFill>
                          <a:schemeClr val="tx2"/>
                        </a:solidFill>
                        <a:latin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Neo Sans Std"/>
                        </a:rPr>
                        <a:t>:</a:t>
                      </a:r>
                      <a:r>
                        <a:rPr lang="en-US" sz="1100" dirty="0" err="1" smtClean="0">
                          <a:solidFill>
                            <a:schemeClr val="tx2"/>
                          </a:solidFill>
                          <a:latin typeface="Neo Sans Std"/>
                        </a:rPr>
                        <a:t>msg</a:t>
                      </a:r>
                      <a:endParaRPr lang="en-US" sz="1100" dirty="0">
                        <a:solidFill>
                          <a:schemeClr val="tx2"/>
                        </a:solidFill>
                        <a:latin typeface="Neo Sans Std"/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1000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Initial balance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-170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Train</a:t>
                      </a:r>
                      <a:r>
                        <a:rPr lang="en-US" sz="1100" baseline="0" dirty="0" smtClean="0">
                          <a:latin typeface="Neo Sans Std"/>
                        </a:rPr>
                        <a:t> fare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-40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Coffee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05872" y="4344144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 smtClean="0">
                <a:latin typeface="Neo Sans Std"/>
              </a:rPr>
              <a:t>1</a:t>
            </a:r>
            <a:endParaRPr lang="en-US" sz="1400" baseline="-25000" dirty="0">
              <a:latin typeface="Neo Sans St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77880" y="5352256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>
                <a:latin typeface="Neo Sans Std"/>
              </a:rPr>
              <a:t>2</a:t>
            </a:r>
            <a:endParaRPr lang="en-US" sz="1400" baseline="-25000" dirty="0" smtClean="0">
              <a:latin typeface="Neo Sans St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912764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post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"Post an amount to the account."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[account amount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(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account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:amount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amount,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}))</a:t>
            </a:r>
          </a:p>
          <a:p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transfer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"Transfer an amount between two accounts."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[from to amount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5D196C"/>
                </a:solidFill>
                <a:latin typeface="Consolas"/>
                <a:cs typeface="Consolas"/>
              </a:rPr>
              <a:t>dosync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alter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from post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amount)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alter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to post amount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))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039"/>
    </mc:Choice>
    <mc:Fallback xmlns="">
      <p:transition xmlns:p14="http://schemas.microsoft.com/office/powerpoint/2010/main" advTm="930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501317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3645024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933056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422108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71703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73617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522920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933056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4005064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515719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717032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515719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501317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362"/>
    </mc:Choice>
    <mc:Fallback xmlns="">
      <p:transition xmlns:p14="http://schemas.microsoft.com/office/powerpoint/2010/main" advTm="1883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674840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356992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19" y="2060848"/>
            <a:ext cx="20538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7" y="4746848"/>
            <a:ext cx="272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Enable 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8144" y="3592440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57301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8188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3284984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604936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823"/>
    </mc:Choice>
    <mc:Fallback xmlns="">
      <p:transition xmlns:p14="http://schemas.microsoft.com/office/powerpoint/2010/main" advTm="868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45"/>
    </mc:Choice>
    <mc:Fallback xmlns="">
      <p:transition xmlns:p14="http://schemas.microsoft.com/office/powerpoint/2010/main" advTm="57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>
              <a:solidFill>
                <a:srgbClr val="7F00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228B22"/>
                </a:solidFill>
                <a:latin typeface="Consolas"/>
                <a:cs typeface="Consolas"/>
              </a:rPr>
              <a:t>StringUtils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{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228B22"/>
                </a:solidFill>
                <a:latin typeface="Consolas"/>
                <a:cs typeface="Consolas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  <a:cs typeface="Consolas"/>
              </a:rPr>
              <a:t>isBlank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228B22"/>
                </a:solidFill>
                <a:latin typeface="Consolas"/>
                <a:cs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A0522D"/>
                </a:solidFill>
                <a:latin typeface="Consolas"/>
                <a:cs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 {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</a:t>
            </a:r>
            <a:r>
              <a:rPr lang="en-US" sz="1600" dirty="0" err="1">
                <a:solidFill>
                  <a:srgbClr val="228B22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A0522D"/>
                </a:solidFill>
                <a:latin typeface="Consolas"/>
                <a:cs typeface="Consolas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== </a:t>
            </a:r>
            <a:r>
              <a:rPr lang="en-US" sz="1600" dirty="0">
                <a:solidFill>
                  <a:srgbClr val="008B8B"/>
                </a:solidFill>
                <a:latin typeface="Consolas"/>
                <a:cs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||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str.length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()) == 0) {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cs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}  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600" dirty="0" err="1">
                <a:solidFill>
                  <a:srgbClr val="228B22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A0522D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++) {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    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Character.isWhitespace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str.charAt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)) == </a:t>
            </a:r>
            <a:r>
              <a:rPr lang="en-US" sz="1600" dirty="0">
                <a:solidFill>
                  <a:srgbClr val="008B8B"/>
                </a:solidFill>
                <a:latin typeface="Consolas"/>
                <a:cs typeface="Consolas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)) {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      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cs typeface="Consolas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        }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}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cs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}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Example from “Programming Clojure” by Stuart Sierra (Pragmatic Programmers, 2009), p. 23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419872" y="4941168"/>
            <a:ext cx="432048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3491880" y="5229200"/>
            <a:ext cx="4968552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7F007F"/>
                </a:solidFill>
                <a:latin typeface="Consolas"/>
              </a:rPr>
              <a:t>defn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blank?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[s]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(</a:t>
            </a:r>
            <a:r>
              <a:rPr lang="en-US" sz="1600" dirty="0">
                <a:solidFill>
                  <a:srgbClr val="A0522D"/>
                </a:solidFill>
                <a:latin typeface="Consolas"/>
              </a:rPr>
              <a:t>every?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#(</a:t>
            </a:r>
            <a:r>
              <a:rPr lang="en-US" sz="1600" dirty="0">
                <a:solidFill>
                  <a:srgbClr val="7A378B"/>
                </a:solidFill>
                <a:latin typeface="Consolas"/>
              </a:rPr>
              <a:t>Character/</a:t>
            </a:r>
            <a:r>
              <a:rPr lang="en-US" sz="1600" dirty="0" err="1">
                <a:solidFill>
                  <a:srgbClr val="7A378B"/>
                </a:solidFill>
                <a:latin typeface="Consolas"/>
              </a:rPr>
              <a:t>isWhitespace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%) s))</a:t>
            </a:r>
            <a:endParaRPr lang="en-US" sz="1600" dirty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401890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D196C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B741A"/>
                </a:solidFill>
                <a:latin typeface="Consolas"/>
              </a:rPr>
              <a:t>Conference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3B741A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34429"/>
                </a:solidFill>
                <a:latin typeface="Consolas"/>
              </a:rPr>
              <a:t>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 err="1">
                <a:solidFill>
                  <a:srgbClr val="3B741A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34429"/>
                </a:solidFill>
                <a:latin typeface="Consolas"/>
              </a:rPr>
              <a:t>Year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800" dirty="0">
                <a:latin typeface="Neo Sans Std"/>
                <a:cs typeface="Neo Sans Std"/>
              </a:rPr>
              <a:t>Methods available:</a:t>
            </a:r>
          </a:p>
          <a:p>
            <a:pPr marL="0" lv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ToString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GetHashCode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lvl="0" indent="0">
              <a:buNone/>
            </a:pPr>
            <a:r>
              <a:rPr lang="en-US" sz="1800" dirty="0">
                <a:latin typeface="Consolas"/>
                <a:cs typeface="Consolas"/>
              </a:rPr>
              <a:t>Equals</a:t>
            </a: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GetType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08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138"/>
    </mc:Choice>
    <mc:Fallback xmlns="">
      <p:transition xmlns:p14="http://schemas.microsoft.com/office/powerpoint/2010/main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defrecord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Conference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name year])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29FA"/>
                </a:solidFill>
                <a:latin typeface="Consolas"/>
                <a:cs typeface="Consolas"/>
              </a:rPr>
              <a:t>cc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0029FA"/>
                </a:solidFill>
                <a:latin typeface="Consolas"/>
                <a:cs typeface="Consolas"/>
              </a:rPr>
              <a:t>cday</a:t>
            </a:r>
            <a:r>
              <a:rPr lang="en-US" sz="1400" dirty="0" smtClean="0">
                <a:solidFill>
                  <a:srgbClr val="0029FA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Community Day"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2012)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29FA"/>
                </a:solidFill>
                <a:latin typeface="Consolas"/>
                <a:cs typeface="Consolas"/>
              </a:rPr>
              <a:t>confs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[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</a:t>
            </a:r>
            <a:r>
              <a:rPr lang="en-US" sz="1400" dirty="0" smtClean="0">
                <a:latin typeface="Consolas"/>
                <a:cs typeface="Consolas"/>
              </a:rPr>
              <a:t>&gt;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[{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year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2011}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Community Day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2012}]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key/value map semantics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=&gt; 2012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keys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=&gt;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10896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138"/>
    </mc:Choice>
    <mc:Fallback xmlns="">
      <p:transition xmlns:p14="http://schemas.microsoft.com/office/powerpoint/2010/main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Fields can be added dynamically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assoc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:rating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:great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=&gt;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”Community Day"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2012,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:rating :great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A map is </a:t>
            </a: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a </a:t>
            </a:r>
            <a:r>
              <a:rPr lang="en-US" sz="1400" dirty="0" err="1">
                <a:solidFill>
                  <a:srgbClr val="902525"/>
                </a:solidFill>
                <a:latin typeface="Consolas"/>
                <a:cs typeface="Consolas"/>
              </a:rPr>
              <a:t>seq</a:t>
            </a: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 of its k/v pairs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seq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=&gt;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([</a:t>
            </a:r>
            <a:r>
              <a:rPr lang="en-US" sz="1400" dirty="0">
                <a:solidFill>
                  <a:srgbClr val="008B8B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8B2252"/>
                </a:solidFill>
                <a:latin typeface="Consolas"/>
                <a:cs typeface="Consolas"/>
              </a:rPr>
              <a:t>"Community Day"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[</a:t>
            </a:r>
            <a:r>
              <a:rPr lang="en-US" sz="1400" dirty="0">
                <a:solidFill>
                  <a:srgbClr val="008B8B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2012])</a:t>
            </a:r>
          </a:p>
          <a:p>
            <a:pPr marL="0" indent="0">
              <a:buNone/>
            </a:pPr>
            <a:endParaRPr lang="en-US" sz="1400" dirty="0" smtClean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err="1" smtClean="0">
                <a:solidFill>
                  <a:srgbClr val="902525"/>
                </a:solidFill>
                <a:latin typeface="Consolas"/>
                <a:cs typeface="Consolas"/>
              </a:rPr>
              <a:t>Destructuring</a:t>
            </a:r>
            <a:endParaRPr lang="en-US" sz="1400" dirty="0" smtClean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5D196C"/>
                </a:solidFill>
                <a:latin typeface="Consolas"/>
                <a:cs typeface="Consolas"/>
              </a:rPr>
              <a:t>for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[[property value]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5B3178"/>
                </a:solidFill>
                <a:latin typeface="Consolas"/>
                <a:cs typeface="Consolas"/>
              </a:rPr>
              <a:t>str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property 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” -&gt; "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value)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=&gt; (</a:t>
            </a:r>
            <a:r>
              <a:rPr lang="en-US" sz="1400" dirty="0">
                <a:solidFill>
                  <a:srgbClr val="8B2252"/>
                </a:solidFill>
                <a:latin typeface="Consolas"/>
                <a:cs typeface="Consolas"/>
              </a:rPr>
              <a:t>":name -&gt; Community Day"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B2252"/>
                </a:solidFill>
                <a:latin typeface="Consolas"/>
                <a:cs typeface="Consolas"/>
              </a:rPr>
              <a:t>    ":year -&gt; 2012"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400" b="1" dirty="0">
              <a:solidFill>
                <a:srgbClr val="5E144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srgbClr val="5E144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7" y="5589240"/>
            <a:ext cx="5040560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=&gt;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[{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"Community Day"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2012}]</a:t>
            </a:r>
          </a:p>
        </p:txBody>
      </p:sp>
    </p:spTree>
    <p:extLst>
      <p:ext uri="{BB962C8B-B14F-4D97-AF65-F5344CB8AC3E}">
        <p14:creationId xmlns:p14="http://schemas.microsoft.com/office/powerpoint/2010/main" val="36951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138"/>
    </mc:Choice>
    <mc:Fallback xmlns="">
      <p:transition xmlns:p14="http://schemas.microsoft.com/office/powerpoint/2010/main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902525"/>
                </a:solidFill>
                <a:latin typeface="Consolas"/>
                <a:cs typeface="Consolas"/>
              </a:rPr>
              <a:t>;</a:t>
            </a:r>
            <a:r>
              <a:rPr lang="en-US" sz="1600" dirty="0">
                <a:solidFill>
                  <a:srgbClr val="902525"/>
                </a:solidFill>
                <a:latin typeface="Consolas"/>
                <a:cs typeface="Consolas"/>
              </a:rPr>
              <a:t>; Data works with common functions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600" dirty="0" smtClean="0">
                <a:solidFill>
                  <a:srgbClr val="902525"/>
                </a:solidFill>
                <a:latin typeface="Consolas"/>
                <a:cs typeface="Consolas"/>
              </a:rPr>
              <a:t>lambda functions</a:t>
            </a:r>
            <a:endParaRPr lang="en-US" sz="16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600" dirty="0" err="1">
                <a:solidFill>
                  <a:srgbClr val="5B3178"/>
                </a:solidFill>
                <a:latin typeface="Consolas"/>
                <a:cs typeface="Consolas"/>
              </a:rPr>
              <a:t>fn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[c] 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count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c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))</a:t>
            </a:r>
            <a:b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=&gt; 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({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6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6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2011}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   {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6A2243"/>
                </a:solidFill>
                <a:latin typeface="Consolas"/>
                <a:cs typeface="Consolas"/>
              </a:rPr>
              <a:t>"Community Day"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2012})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#(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2012 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%))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=&gt; 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({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6A2243"/>
                </a:solidFill>
                <a:latin typeface="Consolas"/>
                <a:cs typeface="Consolas"/>
              </a:rPr>
              <a:t>"Community Day"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2012})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 /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islands.js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7" y="5589240"/>
            <a:ext cx="5040560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=&gt;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[{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"Community Day"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2012}]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8144" y="1988840"/>
            <a:ext cx="3103659" cy="30162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7F007F"/>
                </a:solidFill>
                <a:latin typeface="Consolas"/>
                <a:cs typeface="Consolas"/>
              </a:rPr>
              <a:t>// </a:t>
            </a:r>
            <a:r>
              <a:rPr lang="en-US" sz="1200" dirty="0" err="1" smtClean="0">
                <a:solidFill>
                  <a:srgbClr val="7F007F"/>
                </a:solidFill>
                <a:latin typeface="Consolas"/>
                <a:cs typeface="Consolas"/>
              </a:rPr>
              <a:t>Javascript</a:t>
            </a:r>
            <a:r>
              <a:rPr lang="en-US" sz="1200" dirty="0" smtClean="0">
                <a:solidFill>
                  <a:srgbClr val="7F007F"/>
                </a:solidFill>
                <a:latin typeface="Consolas"/>
                <a:cs typeface="Consolas"/>
              </a:rPr>
              <a:t> (sort-by :name …)</a:t>
            </a:r>
          </a:p>
          <a:p>
            <a:pPr marL="0" indent="0">
              <a:buNone/>
            </a:pPr>
            <a:endParaRPr lang="en-US" sz="1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7F007F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A0522D"/>
                </a:solidFill>
                <a:latin typeface="Consolas"/>
                <a:cs typeface="Consolas"/>
              </a:rPr>
              <a:t>confs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[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  <a:cs typeface="Consolas"/>
              </a:rPr>
              <a:t> {name : </a:t>
            </a:r>
            <a:r>
              <a:rPr lang="en-US" sz="1000" dirty="0">
                <a:solidFill>
                  <a:srgbClr val="8B2252"/>
                </a:solidFill>
                <a:latin typeface="Consolas"/>
                <a:cs typeface="Consolas"/>
              </a:rPr>
              <a:t>"Clojure </a:t>
            </a:r>
            <a:r>
              <a:rPr lang="en-US" sz="1000" dirty="0" err="1">
                <a:solidFill>
                  <a:srgbClr val="8B2252"/>
                </a:solidFill>
                <a:latin typeface="Consolas"/>
                <a:cs typeface="Consolas"/>
              </a:rPr>
              <a:t>Conj</a:t>
            </a:r>
            <a:r>
              <a:rPr lang="en-US" sz="1000" dirty="0">
                <a:solidFill>
                  <a:srgbClr val="8B2252"/>
                </a:solidFill>
                <a:latin typeface="Consolas"/>
                <a:cs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cs typeface="Consolas"/>
              </a:rPr>
              <a:t>, year : 2011 },</a:t>
            </a:r>
            <a:br>
              <a:rPr lang="en-US" sz="1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  <a:cs typeface="Consolas"/>
              </a:rPr>
              <a:t> {name : </a:t>
            </a:r>
            <a:r>
              <a:rPr lang="en-US" sz="1000" dirty="0">
                <a:solidFill>
                  <a:srgbClr val="8B2252"/>
                </a:solidFill>
                <a:latin typeface="Consolas"/>
                <a:cs typeface="Consolas"/>
              </a:rPr>
              <a:t>"Community Day"</a:t>
            </a:r>
            <a:r>
              <a:rPr lang="en-US" sz="1000" dirty="0">
                <a:solidFill>
                  <a:srgbClr val="000000"/>
                </a:solidFill>
                <a:latin typeface="Consolas"/>
                <a:cs typeface="Consolas"/>
              </a:rPr>
              <a:t>, year : 2012 }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 err="1">
                <a:solidFill>
                  <a:srgbClr val="7F007F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A0522D"/>
                </a:solidFill>
                <a:latin typeface="Consolas"/>
                <a:cs typeface="Consolas"/>
              </a:rPr>
              <a:t>sorted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confs.sort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A0522D"/>
                </a:solidFill>
                <a:latin typeface="Consolas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200" dirty="0">
                <a:solidFill>
                  <a:srgbClr val="A0522D"/>
                </a:solidFill>
                <a:latin typeface="Consolas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a.name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b.name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  </a:t>
            </a: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-1 </a:t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a.name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b.name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    </a:t>
            </a: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1</a:t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});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716016" y="2492896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948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138"/>
    </mc:Choice>
    <mc:Fallback xmlns="">
      <p:transition xmlns:p14="http://schemas.microsoft.com/office/powerpoint/2010/main" advTm="10513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Core 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015"/>
    </mc:Choice>
    <mc:Fallback xmlns="">
      <p:transition xmlns:p14="http://schemas.microsoft.com/office/powerpoint/2010/main" advTm="890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5B3178"/>
                </a:solidFill>
                <a:latin typeface="Consolas"/>
                <a:cs typeface="Consolas"/>
              </a:rPr>
              <a:t>map</a:t>
            </a:r>
            <a:r>
              <a:rPr lang="en-US" dirty="0" smtClean="0"/>
              <a:t>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5B3178"/>
                </a:solidFill>
                <a:latin typeface="Consolas"/>
                <a:cs typeface="Consolas"/>
              </a:rPr>
              <a:t>filter</a:t>
            </a:r>
            <a:r>
              <a:rPr lang="en-US" dirty="0" smtClean="0"/>
              <a:t> </a:t>
            </a:r>
            <a:r>
              <a:rPr lang="en-US" i="1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5B3178"/>
                </a:solidFill>
                <a:latin typeface="Consolas"/>
                <a:cs typeface="Consolas"/>
              </a:rPr>
              <a:t>remove</a:t>
            </a:r>
            <a:r>
              <a:rPr lang="en-US" dirty="0" smtClean="0"/>
              <a:t> </a:t>
            </a:r>
            <a:r>
              <a:rPr lang="en-US" i="1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5B3178"/>
                </a:solidFill>
                <a:latin typeface="Consolas"/>
                <a:cs typeface="Consolas"/>
              </a:rPr>
              <a:t>sort-by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5B3178"/>
                </a:solidFill>
                <a:latin typeface="Consolas"/>
                <a:cs typeface="Consolas"/>
              </a:rPr>
              <a:t>group-by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635896" y="2276872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292080" y="1988840"/>
            <a:ext cx="2808312" cy="2862322"/>
          </a:xfrm>
          <a:prstGeom prst="rect">
            <a:avLst/>
          </a:prstGeom>
          <a:noFill/>
          <a:ln>
            <a:solidFill>
              <a:srgbClr val="6D6F7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// map in C#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>
                <a:latin typeface="Consolas"/>
                <a:cs typeface="Consolas"/>
              </a:rPr>
              <a:t>/ </a:t>
            </a:r>
            <a:r>
              <a:rPr lang="en-US" sz="1200" dirty="0" err="1">
                <a:latin typeface="Consolas"/>
                <a:cs typeface="Consolas"/>
              </a:rPr>
              <a:t>Linq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from x in </a:t>
            </a:r>
            <a:r>
              <a:rPr lang="en-US" sz="1200" dirty="0" err="1">
                <a:latin typeface="Consolas"/>
                <a:cs typeface="Consolas"/>
              </a:rPr>
              <a:t>coll</a:t>
            </a:r>
            <a:r>
              <a:rPr lang="en-US" sz="1200" dirty="0">
                <a:latin typeface="Consolas"/>
                <a:cs typeface="Consolas"/>
              </a:rPr>
              <a:t> select f(x);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// Pre-</a:t>
            </a:r>
            <a:r>
              <a:rPr lang="en-US" sz="1200" dirty="0" err="1">
                <a:latin typeface="Consolas"/>
                <a:cs typeface="Consolas"/>
              </a:rPr>
              <a:t>Linq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var</a:t>
            </a:r>
            <a:r>
              <a:rPr lang="en-US" sz="1200" dirty="0">
                <a:latin typeface="Consolas"/>
                <a:cs typeface="Consolas"/>
              </a:rPr>
              <a:t> result = new List…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foreach</a:t>
            </a:r>
            <a:r>
              <a:rPr lang="en-US" sz="1200" dirty="0">
                <a:latin typeface="Consolas"/>
                <a:cs typeface="Consolas"/>
              </a:rPr>
              <a:t> (</a:t>
            </a:r>
            <a:r>
              <a:rPr lang="en-US" sz="1200" dirty="0" err="1">
                <a:latin typeface="Consolas"/>
                <a:cs typeface="Consolas"/>
              </a:rPr>
              <a:t>var</a:t>
            </a:r>
            <a:r>
              <a:rPr lang="en-US" sz="1200" dirty="0">
                <a:latin typeface="Consolas"/>
                <a:cs typeface="Consolas"/>
              </a:rPr>
              <a:t> x in </a:t>
            </a:r>
            <a:r>
              <a:rPr lang="en-US" sz="1200" dirty="0" err="1">
                <a:latin typeface="Consolas"/>
                <a:cs typeface="Consolas"/>
              </a:rPr>
              <a:t>coll</a:t>
            </a:r>
            <a:r>
              <a:rPr lang="en-US" sz="12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result.Add</a:t>
            </a:r>
            <a:r>
              <a:rPr lang="en-US" sz="1200" dirty="0">
                <a:latin typeface="Consolas"/>
                <a:cs typeface="Consolas"/>
              </a:rPr>
              <a:t>( f(x) 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// Extension methods,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// lambda expressions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coll.ConvertAll</a:t>
            </a:r>
            <a:r>
              <a:rPr lang="en-US" sz="1200" dirty="0">
                <a:latin typeface="Consolas"/>
                <a:cs typeface="Consolas"/>
              </a:rPr>
              <a:t>( x =&gt; f(x) );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171"/>
    </mc:Choice>
    <mc:Fallback xmlns="">
      <p:transition xmlns:p14="http://schemas.microsoft.com/office/powerpoint/2010/main" advTm="3017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5"/>
    </mc:Choice>
    <mc:Fallback xmlns="">
      <p:transition xmlns:p14="http://schemas.microsoft.com/office/powerpoint/2010/main" advTm="68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 : OO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2204864"/>
            <a:ext cx="2592288" cy="10801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59832" y="2204864"/>
            <a:ext cx="1296144" cy="115212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IMenuItem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59832" y="40050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7" name="Straight Arrow Connector 6"/>
          <p:cNvCxnSpPr>
            <a:stCxn id="16" idx="0"/>
            <a:endCxn id="5" idx="2"/>
          </p:cNvCxnSpPr>
          <p:nvPr/>
        </p:nvCxnSpPr>
        <p:spPr bwMode="auto">
          <a:xfrm flipV="1">
            <a:off x="3707904" y="3356992"/>
            <a:ext cx="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076056" y="4005064"/>
            <a:ext cx="3024336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LegacyMenuItemAdapter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>
            <a:stCxn id="19" idx="0"/>
            <a:endCxn id="5" idx="2"/>
          </p:cNvCxnSpPr>
          <p:nvPr/>
        </p:nvCxnSpPr>
        <p:spPr bwMode="auto">
          <a:xfrm rot="16200000" flipV="1">
            <a:off x="4824028" y="2240868"/>
            <a:ext cx="648072" cy="28803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/>
          <p:cNvCxnSpPr>
            <a:endCxn id="4" idx="2"/>
          </p:cNvCxnSpPr>
          <p:nvPr/>
        </p:nvCxnSpPr>
        <p:spPr bwMode="auto">
          <a:xfrm flipV="1">
            <a:off x="7380312" y="3284984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39552" y="2276872"/>
            <a:ext cx="1656184" cy="10081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 smtClean="0">
                <a:latin typeface="Neo Sans Std"/>
                <a:ea typeface="Neo Sans Std"/>
              </a:rPr>
              <a:t>algorithm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 bwMode="auto">
          <a:xfrm>
            <a:off x="2195736" y="278092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009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331"/>
    </mc:Choice>
    <mc:Fallback xmlns="">
      <p:transition xmlns:p14="http://schemas.microsoft.com/office/powerpoint/2010/main" advTm="723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347864" y="5589240"/>
            <a:ext cx="280831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47864" y="5085184"/>
            <a:ext cx="129614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MenuItem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LegacyMenuItemClass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:default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latin typeface="Neo Sans St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1988840"/>
            <a:ext cx="2592288" cy="10081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class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64088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160240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 bwMode="auto">
          <a:xfrm rot="5400000">
            <a:off x="6336196" y="2600908"/>
            <a:ext cx="648072" cy="14401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5747897" y="4528829"/>
            <a:ext cx="935504" cy="1052827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504" h="1052827">
                <a:moveTo>
                  <a:pt x="200508" y="0"/>
                </a:moveTo>
                <a:cubicBezTo>
                  <a:pt x="1013679" y="367655"/>
                  <a:pt x="952413" y="309163"/>
                  <a:pt x="918995" y="484634"/>
                </a:cubicBezTo>
                <a:cubicBezTo>
                  <a:pt x="885577" y="660105"/>
                  <a:pt x="285445" y="875267"/>
                  <a:pt x="0" y="105282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680012" y="3825044"/>
            <a:ext cx="576064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3067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949"/>
    </mc:Choice>
    <mc:Fallback xmlns="">
      <p:transition xmlns:p14="http://schemas.microsoft.com/office/powerpoint/2010/main" advTm="959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660232" y="2564904"/>
            <a:ext cx="57606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491880" y="5733256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013176"/>
            <a:ext cx="136815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1657BD"/>
                </a:solidFill>
                <a:latin typeface="Consolas"/>
              </a:rPr>
              <a:t>:beverage 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"Drink a wonderful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:food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Savour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a tasty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Static Dispatch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1657BD"/>
                </a:solidFill>
                <a:latin typeface="Consolas"/>
              </a:rPr>
              <a:t>:type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376264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17385" y="4545541"/>
            <a:ext cx="2541279" cy="1335162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  <a:gd name="connsiteX0" fmla="*/ 488468 w 1243388"/>
              <a:gd name="connsiteY0" fmla="*/ 0 h 1052827"/>
              <a:gd name="connsiteX1" fmla="*/ 1206955 w 1243388"/>
              <a:gd name="connsiteY1" fmla="*/ 484634 h 1052827"/>
              <a:gd name="connsiteX2" fmla="*/ 0 w 1243388"/>
              <a:gd name="connsiteY2" fmla="*/ 1052827 h 1052827"/>
              <a:gd name="connsiteX0" fmla="*/ 488468 w 1003774"/>
              <a:gd name="connsiteY0" fmla="*/ 0 h 1052827"/>
              <a:gd name="connsiteX1" fmla="*/ 848112 w 1003774"/>
              <a:gd name="connsiteY1" fmla="*/ 922876 h 1052827"/>
              <a:gd name="connsiteX2" fmla="*/ 0 w 1003774"/>
              <a:gd name="connsiteY2" fmla="*/ 1052827 h 1052827"/>
              <a:gd name="connsiteX0" fmla="*/ 488468 w 951895"/>
              <a:gd name="connsiteY0" fmla="*/ 0 h 1052827"/>
              <a:gd name="connsiteX1" fmla="*/ 732928 w 951895"/>
              <a:gd name="connsiteY1" fmla="*/ 937485 h 1052827"/>
              <a:gd name="connsiteX2" fmla="*/ 0 w 951895"/>
              <a:gd name="connsiteY2" fmla="*/ 1052827 h 1052827"/>
              <a:gd name="connsiteX0" fmla="*/ 488468 w 928162"/>
              <a:gd name="connsiteY0" fmla="*/ 0 h 1052827"/>
              <a:gd name="connsiteX1" fmla="*/ 732928 w 928162"/>
              <a:gd name="connsiteY1" fmla="*/ 937485 h 1052827"/>
              <a:gd name="connsiteX2" fmla="*/ 0 w 928162"/>
              <a:gd name="connsiteY2" fmla="*/ 1052827 h 1052827"/>
              <a:gd name="connsiteX0" fmla="*/ 488468 w 761422"/>
              <a:gd name="connsiteY0" fmla="*/ 0 h 1052827"/>
              <a:gd name="connsiteX1" fmla="*/ 732928 w 761422"/>
              <a:gd name="connsiteY1" fmla="*/ 937485 h 1052827"/>
              <a:gd name="connsiteX2" fmla="*/ 0 w 761422"/>
              <a:gd name="connsiteY2" fmla="*/ 1052827 h 1052827"/>
              <a:gd name="connsiteX0" fmla="*/ 488468 w 772355"/>
              <a:gd name="connsiteY0" fmla="*/ 0 h 1052827"/>
              <a:gd name="connsiteX1" fmla="*/ 653950 w 772355"/>
              <a:gd name="connsiteY1" fmla="*/ 452850 h 1052827"/>
              <a:gd name="connsiteX2" fmla="*/ 732928 w 772355"/>
              <a:gd name="connsiteY2" fmla="*/ 937485 h 1052827"/>
              <a:gd name="connsiteX3" fmla="*/ 0 w 772355"/>
              <a:gd name="connsiteY3" fmla="*/ 1052827 h 1052827"/>
              <a:gd name="connsiteX0" fmla="*/ 488468 w 672260"/>
              <a:gd name="connsiteY0" fmla="*/ 0 h 1189239"/>
              <a:gd name="connsiteX1" fmla="*/ 653950 w 672260"/>
              <a:gd name="connsiteY1" fmla="*/ 452850 h 1189239"/>
              <a:gd name="connsiteX2" fmla="*/ 560152 w 672260"/>
              <a:gd name="connsiteY2" fmla="*/ 1141999 h 1189239"/>
              <a:gd name="connsiteX3" fmla="*/ 0 w 672260"/>
              <a:gd name="connsiteY3" fmla="*/ 1052827 h 1189239"/>
              <a:gd name="connsiteX0" fmla="*/ 488468 w 673785"/>
              <a:gd name="connsiteY0" fmla="*/ 0 h 1152499"/>
              <a:gd name="connsiteX1" fmla="*/ 653950 w 673785"/>
              <a:gd name="connsiteY1" fmla="*/ 452850 h 1152499"/>
              <a:gd name="connsiteX2" fmla="*/ 560152 w 673785"/>
              <a:gd name="connsiteY2" fmla="*/ 1141999 h 1152499"/>
              <a:gd name="connsiteX3" fmla="*/ 0 w 673785"/>
              <a:gd name="connsiteY3" fmla="*/ 1052827 h 1152499"/>
              <a:gd name="connsiteX0" fmla="*/ 510619 w 673785"/>
              <a:gd name="connsiteY0" fmla="*/ 0 h 1167107"/>
              <a:gd name="connsiteX1" fmla="*/ 653950 w 673785"/>
              <a:gd name="connsiteY1" fmla="*/ 467458 h 1167107"/>
              <a:gd name="connsiteX2" fmla="*/ 560152 w 673785"/>
              <a:gd name="connsiteY2" fmla="*/ 1156607 h 1167107"/>
              <a:gd name="connsiteX3" fmla="*/ 0 w 673785"/>
              <a:gd name="connsiteY3" fmla="*/ 1067435 h 116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785" h="1167107">
                <a:moveTo>
                  <a:pt x="510619" y="0"/>
                </a:moveTo>
                <a:cubicBezTo>
                  <a:pt x="538199" y="75475"/>
                  <a:pt x="613207" y="311211"/>
                  <a:pt x="653950" y="467458"/>
                </a:cubicBezTo>
                <a:cubicBezTo>
                  <a:pt x="694693" y="623705"/>
                  <a:pt x="677004" y="1083392"/>
                  <a:pt x="560152" y="1156607"/>
                </a:cubicBezTo>
                <a:cubicBezTo>
                  <a:pt x="443300" y="1229822"/>
                  <a:pt x="285445" y="889875"/>
                  <a:pt x="0" y="106743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914038" y="3771038"/>
            <a:ext cx="504056" cy="19802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2160" y="234888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Consolas"/>
              </a:rPr>
              <a:t>"Big Kahuna </a:t>
            </a:r>
            <a:r>
              <a:rPr lang="en-US" sz="1200" dirty="0" smtClean="0">
                <a:solidFill>
                  <a:srgbClr val="6A2243"/>
                </a:solidFill>
                <a:latin typeface="Consolas"/>
              </a:rPr>
              <a:t>Burger”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srgbClr val="5B3178"/>
                </a:solidFill>
                <a:latin typeface="Consolas"/>
              </a:rPr>
              <a:t> :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Consolas"/>
              </a:rPr>
              <a:t>food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:price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100}</a:t>
            </a:r>
            <a:endParaRPr lang="en-US" sz="1200" dirty="0">
              <a:latin typeface="Neo Sans Std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660232" y="1774557"/>
            <a:ext cx="93610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2160" y="1558533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6A2243"/>
                </a:solidFill>
                <a:latin typeface="Consolas"/>
              </a:rPr>
              <a:t>Espresso”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Consolas"/>
              </a:rPr>
              <a:t>beverage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Consolas"/>
              </a:rPr>
              <a:t>:price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12}</a:t>
            </a:r>
            <a:endParaRPr lang="en-US" sz="1200" dirty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8242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3332"/>
    </mc:Choice>
    <mc:Fallback xmlns="">
      <p:transition xmlns:p14="http://schemas.microsoft.com/office/powerpoint/2010/main" advTm="1133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7F007F"/>
                </a:solidFill>
                <a:latin typeface="Consolas"/>
                <a:cs typeface="Consolas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A0522D"/>
                </a:solidFill>
                <a:latin typeface="Consolas"/>
                <a:cs typeface="Consolas"/>
              </a:rPr>
              <a:t>confs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= 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{name : </a:t>
            </a:r>
            <a:r>
              <a:rPr lang="en-US" sz="1600" dirty="0">
                <a:solidFill>
                  <a:srgbClr val="8B2252"/>
                </a:solidFill>
                <a:latin typeface="Consolas"/>
                <a:cs typeface="Consolas"/>
              </a:rPr>
              <a:t>"Clojure </a:t>
            </a:r>
            <a:r>
              <a:rPr lang="en-US" sz="1600" dirty="0" err="1">
                <a:solidFill>
                  <a:srgbClr val="8B2252"/>
                </a:solidFill>
                <a:latin typeface="Consolas"/>
                <a:cs typeface="Consolas"/>
              </a:rPr>
              <a:t>Conj</a:t>
            </a:r>
            <a:r>
              <a:rPr lang="en-US" sz="1600" dirty="0">
                <a:solidFill>
                  <a:srgbClr val="8B2252"/>
                </a:solidFill>
                <a:latin typeface="Consolas"/>
                <a:cs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year : 2011 },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{name : </a:t>
            </a:r>
            <a:r>
              <a:rPr lang="en-US" sz="1600" dirty="0">
                <a:solidFill>
                  <a:srgbClr val="8B2252"/>
                </a:solidFill>
                <a:latin typeface="Consolas"/>
                <a:cs typeface="Consolas"/>
              </a:rPr>
              <a:t>"Community Day"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year : 2012 }];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7F007F"/>
                </a:solidFill>
                <a:latin typeface="Consolas"/>
                <a:cs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A0522D"/>
                </a:solidFill>
                <a:latin typeface="Consolas"/>
                <a:cs typeface="Consolas"/>
              </a:rPr>
              <a:t>sorted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confs.sort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  function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A0522D"/>
                </a:solidFill>
                <a:latin typeface="Consolas"/>
                <a:cs typeface="Consolas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A0522D"/>
                </a:solidFill>
                <a:latin typeface="Consolas"/>
                <a:cs typeface="Consolas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{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a.name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b.name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-1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a.name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&gt;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b.name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355976" y="3933056"/>
            <a:ext cx="10801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5580112" y="3789040"/>
            <a:ext cx="2664296" cy="36004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600" dirty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40207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15"/>
    </mc:Choice>
    <mc:Fallback xmlns="">
      <p:transition xmlns:p14="http://schemas.microsoft.com/office/powerpoint/2010/main" advTm="128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add an </a:t>
            </a:r>
            <a:r>
              <a:rPr lang="en-US" b="1" i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  <a:cs typeface="Consolas"/>
              </a:rPr>
              <a:t>WeakSetPerson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3B741A"/>
                </a:solidFill>
                <a:latin typeface="Consolas"/>
                <a:cs typeface="Consolas"/>
              </a:rPr>
              <a:t>Person </a:t>
            </a:r>
            <a:r>
              <a:rPr lang="da-DK" sz="2400" dirty="0" smtClean="0">
                <a:latin typeface="Consolas"/>
                <a:cs typeface="Consolas"/>
              </a:rPr>
              <a:t>p</a:t>
            </a:r>
            <a:r>
              <a:rPr lang="en-US" sz="2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da-DK" sz="2400" dirty="0" smtClean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da-DK" sz="2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da-DK" sz="2400" dirty="0" smtClean="0">
                <a:latin typeface="Consolas"/>
                <a:cs typeface="Consolas"/>
              </a:rPr>
              <a:t>   </a:t>
            </a:r>
            <a:r>
              <a:rPr lang="en-US" sz="2400" dirty="0" err="1" smtClean="0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  <a:cs typeface="Consolas"/>
              </a:rPr>
              <a:t>.person</a:t>
            </a:r>
            <a:r>
              <a:rPr lang="en-US" sz="2400" dirty="0" smtClean="0">
                <a:solidFill>
                  <a:prstClr val="black"/>
                </a:solidFill>
                <a:latin typeface="Consolas"/>
                <a:cs typeface="Consolas"/>
              </a:rPr>
              <a:t> = p</a:t>
            </a:r>
            <a:r>
              <a:rPr lang="da-DK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unless</a:t>
            </a:r>
            <a:r>
              <a:rPr lang="da-DK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da-DK" sz="2400" b="1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lang="en-US" sz="2400" b="1" dirty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lang="da-DK" sz="2400" b="1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null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da-DK" sz="2400" dirty="0">
                <a:latin typeface="Consolas"/>
                <a:cs typeface="Consolas"/>
              </a:rPr>
              <a:t>;</a:t>
            </a:r>
          </a:p>
          <a:p>
            <a:pPr marL="0" indent="0" eaLnBrk="1" hangingPunct="1">
              <a:buNone/>
            </a:pPr>
            <a:r>
              <a:rPr lang="da-DK" sz="24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727"/>
    </mc:Choice>
    <mc:Fallback xmlns="">
      <p:transition xmlns:p14="http://schemas.microsoft.com/office/powerpoint/2010/main" advTm="557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2000" dirty="0" err="1">
                <a:solidFill>
                  <a:srgbClr val="228B22"/>
                </a:solidFill>
                <a:latin typeface="Consolas"/>
                <a:cs typeface="Consolas"/>
              </a:rPr>
              <a:t>ActiveRecord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::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has_one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8B8B"/>
                </a:solidFill>
                <a:latin typeface="Consolas"/>
                <a:cs typeface="Consolas"/>
              </a:rPr>
              <a:t>:department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007F"/>
                </a:solidFill>
                <a:latin typeface="Consolas"/>
                <a:cs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007F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28B22"/>
                </a:solidFill>
              </a:rPr>
              <a:t>Module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7F007F"/>
                </a:solidFill>
              </a:rPr>
              <a:t>def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my_attr</a:t>
            </a:r>
            <a:r>
              <a:rPr lang="en-US" sz="1400" dirty="0">
                <a:solidFill>
                  <a:srgbClr val="000000"/>
                </a:solidFill>
              </a:rPr>
              <a:t>(symbol)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=(value);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 = value;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698"/>
    </mc:Choice>
    <mc:Fallback xmlns="">
      <p:transition xmlns:p14="http://schemas.microsoft.com/office/powerpoint/2010/main" advTm="276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AST’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445"/>
    </mc:Choice>
    <mc:Fallback xmlns="">
      <p:transition xmlns:p14="http://schemas.microsoft.com/office/powerpoint/2010/main" advTm="674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523"/>
    </mc:Choice>
    <mc:Fallback xmlns="">
      <p:transition xmlns:p14="http://schemas.microsoft.com/office/powerpoint/2010/main" advTm="725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55776" y="3501008"/>
            <a:ext cx="3672408" cy="5760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test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1C1C14"/>
                </a:solidFill>
                <a:latin typeface="Consolas"/>
              </a:rPr>
              <a:t>  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8" y="34290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 Medium"/>
              </a:rPr>
              <a:t>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4221088"/>
            <a:ext cx="170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 Medium"/>
              </a:rPr>
              <a:t>Macro </a:t>
            </a:r>
            <a:r>
              <a:rPr lang="en-US" dirty="0" err="1" smtClean="0">
                <a:latin typeface="Neo Sans Std Medium"/>
              </a:rPr>
              <a:t>eval</a:t>
            </a:r>
            <a:endParaRPr lang="en-US" dirty="0" smtClean="0">
              <a:latin typeface="Neo Sans Std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5013176"/>
            <a:ext cx="1313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 Medium"/>
              </a:rPr>
              <a:t>Compile</a:t>
            </a:r>
            <a:endParaRPr lang="en-US" dirty="0">
              <a:latin typeface="Neo Sans Std Medium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 bwMode="auto">
          <a:xfrm>
            <a:off x="7920372" y="3890665"/>
            <a:ext cx="98304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7821079" y="4682753"/>
            <a:ext cx="197597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275"/>
    </mc:Choice>
    <mc:Fallback xmlns="">
      <p:transition xmlns:p14="http://schemas.microsoft.com/office/powerpoint/2010/main" advTm="1522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8"/>
    </mc:Choice>
    <mc:Fallback xmlns="">
      <p:transition xmlns:p14="http://schemas.microsoft.com/office/powerpoint/2010/main" advTm="5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92888" cy="1008112"/>
          </a:xfrm>
        </p:spPr>
        <p:txBody>
          <a:bodyPr/>
          <a:lstStyle/>
          <a:p>
            <a:r>
              <a:rPr lang="en-US" dirty="0" smtClean="0"/>
              <a:t>Small, Powerful and Extensible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1628800" cy="1628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971600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Typed Clojure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Gradual typing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012160" y="2132856"/>
            <a:ext cx="50405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228184" y="3284984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771800" y="3284984"/>
            <a:ext cx="15841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55576" y="3717032"/>
            <a:ext cx="1480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Std"/>
                <a:cs typeface="Neo Sans Std"/>
              </a:rPr>
              <a:t>Simple core </a:t>
            </a:r>
          </a:p>
          <a:p>
            <a:r>
              <a:rPr lang="en-US" sz="2000" dirty="0" smtClean="0">
                <a:latin typeface="Neo Sans Std"/>
                <a:cs typeface="Neo Sans Std"/>
              </a:rPr>
              <a:t>language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7864" y="1844824"/>
            <a:ext cx="257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Persistent collections</a:t>
            </a:r>
            <a:endParaRPr lang="en-US" sz="1800" b="1" dirty="0">
              <a:latin typeface="Neo Sans Std"/>
              <a:cs typeface="Neo Sans Std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15816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core.logic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Logic programming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860032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Trammel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Code contracts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1600" y="6073551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Simple libraries make Haskell, Prolog and Eiffel hackers feel at home</a:t>
            </a:r>
            <a:endParaRPr lang="en-US" sz="1400" dirty="0">
              <a:latin typeface="Neo Sans Std"/>
              <a:cs typeface="Neo Sans St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1640" y="4653136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o Sans Std"/>
                <a:cs typeface="Neo Sans Std"/>
              </a:rPr>
              <a:t>Code is data: </a:t>
            </a:r>
            <a:r>
              <a:rPr lang="en-US" sz="2000" b="1" dirty="0" smtClean="0">
                <a:latin typeface="Neo Sans Std"/>
                <a:cs typeface="Neo Sans Std"/>
              </a:rPr>
              <a:t>powerful meta programming</a:t>
            </a:r>
            <a:r>
              <a:rPr lang="en-US" sz="2000" dirty="0" smtClean="0">
                <a:latin typeface="Neo Sans Std"/>
                <a:cs typeface="Neo Sans Std"/>
              </a:rPr>
              <a:t> features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39952" y="234888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Immutability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by default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00192" y="256490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Sane Reasoning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about State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99992" y="3140968"/>
            <a:ext cx="167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Software </a:t>
            </a:r>
          </a:p>
          <a:p>
            <a:r>
              <a:rPr lang="en-US" sz="1800" b="1" dirty="0" smtClean="0">
                <a:latin typeface="Neo Sans Std"/>
                <a:cs typeface="Neo Sans Std"/>
              </a:rPr>
              <a:t>Transactional </a:t>
            </a:r>
          </a:p>
          <a:p>
            <a:r>
              <a:rPr lang="en-US" sz="1800" b="1" dirty="0" smtClean="0">
                <a:latin typeface="Neo Sans Std"/>
                <a:cs typeface="Neo Sans Std"/>
              </a:rPr>
              <a:t>Memory</a:t>
            </a:r>
            <a:endParaRPr lang="en-US" sz="1800" b="1" dirty="0">
              <a:latin typeface="Neo Sans Std"/>
              <a:cs typeface="Neo Sans Std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2771800" y="2276872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2843808" y="2708920"/>
            <a:ext cx="1152128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444208" y="3933056"/>
            <a:ext cx="199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Sane Concurrency</a:t>
            </a:r>
            <a:endParaRPr lang="en-US" sz="1800" dirty="0">
              <a:latin typeface="Neo Sans Std"/>
              <a:cs typeface="Neo Sans Std"/>
            </a:endParaRPr>
          </a:p>
        </p:txBody>
      </p:sp>
      <p:cxnSp>
        <p:nvCxnSpPr>
          <p:cNvPr id="58" name="Straight Arrow Connector 57"/>
          <p:cNvCxnSpPr>
            <a:endCxn id="57" idx="1"/>
          </p:cNvCxnSpPr>
          <p:nvPr/>
        </p:nvCxnSpPr>
        <p:spPr bwMode="auto">
          <a:xfrm>
            <a:off x="5868144" y="3933056"/>
            <a:ext cx="576064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2483768" y="3789040"/>
            <a:ext cx="936104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2699792" y="3573016"/>
            <a:ext cx="136815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411760" y="1772816"/>
            <a:ext cx="43204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2843808" y="1412776"/>
            <a:ext cx="289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Excellent </a:t>
            </a:r>
            <a:r>
              <a:rPr lang="en-US" sz="1800" b="1" dirty="0" smtClean="0">
                <a:latin typeface="Neo Sans Std"/>
                <a:cs typeface="Neo Sans Std"/>
              </a:rPr>
              <a:t>function library</a:t>
            </a:r>
            <a:endParaRPr lang="en-US" sz="1800" b="1" dirty="0">
              <a:latin typeface="Neo Sans Std"/>
              <a:cs typeface="Neo Sans Std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732240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Eastwood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C Lint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5868144" y="2708920"/>
            <a:ext cx="360040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8370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549"/>
    </mc:Choice>
    <mc:Fallback xmlns="">
      <p:transition xmlns:p14="http://schemas.microsoft.com/office/powerpoint/2010/main" advTm="1055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the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561874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2711"/>
    </mc:Choice>
    <mc:Fallback xmlns="">
      <p:transition xmlns:p14="http://schemas.microsoft.com/office/powerpoint/2010/main" advTm="3827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Online </a:t>
            </a:r>
            <a:r>
              <a:rPr lang="en-US" u="sng" dirty="0" smtClean="0"/>
              <a:t>REPL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i="1" dirty="0" err="1" smtClean="0"/>
              <a:t>www.tryclj.com</a:t>
            </a:r>
            <a:endParaRPr lang="en-US" i="1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Tools</a:t>
            </a:r>
            <a:endParaRPr lang="en-US" dirty="0" smtClean="0"/>
          </a:p>
          <a:p>
            <a:r>
              <a:rPr lang="en-US" dirty="0" err="1" smtClean="0"/>
              <a:t>Leiningen</a:t>
            </a:r>
            <a:r>
              <a:rPr lang="en-US" dirty="0" smtClean="0"/>
              <a:t> </a:t>
            </a:r>
            <a:r>
              <a:rPr lang="en-US" sz="1800" dirty="0" smtClean="0"/>
              <a:t>package management, build … http</a:t>
            </a:r>
            <a:r>
              <a:rPr lang="en-US" sz="1800" dirty="0"/>
              <a:t>://leiningen.org</a:t>
            </a:r>
            <a:r>
              <a:rPr lang="en-US" sz="1800" dirty="0" smtClean="0"/>
              <a:t>/</a:t>
            </a:r>
          </a:p>
          <a:p>
            <a:r>
              <a:rPr lang="en-US" dirty="0" smtClean="0"/>
              <a:t>www.clojure.org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679"/>
    </mc:Choice>
    <mc:Fallback xmlns="">
      <p:transition xmlns:p14="http://schemas.microsoft.com/office/powerpoint/2010/main" advTm="276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92888" cy="1008112"/>
          </a:xfrm>
        </p:spPr>
        <p:txBody>
          <a:bodyPr/>
          <a:lstStyle/>
          <a:p>
            <a:r>
              <a:rPr lang="en-US" dirty="0" smtClean="0"/>
              <a:t>Small, Powerful and Extensible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1628800" cy="1628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971600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Typed Clojure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Gradual typing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012160" y="2132856"/>
            <a:ext cx="50405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228184" y="3284984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771800" y="3284984"/>
            <a:ext cx="15841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55576" y="3717032"/>
            <a:ext cx="1480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Std"/>
                <a:cs typeface="Neo Sans Std"/>
              </a:rPr>
              <a:t>Simple core </a:t>
            </a:r>
          </a:p>
          <a:p>
            <a:r>
              <a:rPr lang="en-US" sz="2000" dirty="0" smtClean="0">
                <a:latin typeface="Neo Sans Std"/>
                <a:cs typeface="Neo Sans Std"/>
              </a:rPr>
              <a:t>language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7864" y="1844824"/>
            <a:ext cx="257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Persistent collections</a:t>
            </a:r>
            <a:endParaRPr lang="en-US" sz="1800" b="1" dirty="0">
              <a:latin typeface="Neo Sans Std"/>
              <a:cs typeface="Neo Sans Std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15816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core.logic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Logic programming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860032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Trammel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Code contracts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1600" y="6073551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Simple libraries make Haskell, Prolog and Eiffel hackers feel at home</a:t>
            </a:r>
            <a:endParaRPr lang="en-US" sz="1400" dirty="0">
              <a:latin typeface="Neo Sans Std"/>
              <a:cs typeface="Neo Sans St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1640" y="4653136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o Sans Std"/>
                <a:cs typeface="Neo Sans Std"/>
              </a:rPr>
              <a:t>Code is data: </a:t>
            </a:r>
            <a:r>
              <a:rPr lang="en-US" sz="2000" b="1" dirty="0" smtClean="0">
                <a:latin typeface="Neo Sans Std"/>
                <a:cs typeface="Neo Sans Std"/>
              </a:rPr>
              <a:t>powerful meta programming</a:t>
            </a:r>
            <a:r>
              <a:rPr lang="en-US" sz="2000" dirty="0" smtClean="0">
                <a:latin typeface="Neo Sans Std"/>
                <a:cs typeface="Neo Sans Std"/>
              </a:rPr>
              <a:t> features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39952" y="234888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Immutability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by default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00192" y="256490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Sane Reasoning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about State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99992" y="3140968"/>
            <a:ext cx="167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Software </a:t>
            </a:r>
          </a:p>
          <a:p>
            <a:r>
              <a:rPr lang="en-US" sz="1800" b="1" dirty="0" smtClean="0">
                <a:latin typeface="Neo Sans Std"/>
                <a:cs typeface="Neo Sans Std"/>
              </a:rPr>
              <a:t>Transactional </a:t>
            </a:r>
          </a:p>
          <a:p>
            <a:r>
              <a:rPr lang="en-US" sz="1800" b="1" dirty="0" smtClean="0">
                <a:latin typeface="Neo Sans Std"/>
                <a:cs typeface="Neo Sans Std"/>
              </a:rPr>
              <a:t>Memory</a:t>
            </a:r>
            <a:endParaRPr lang="en-US" sz="1800" b="1" dirty="0">
              <a:latin typeface="Neo Sans Std"/>
              <a:cs typeface="Neo Sans Std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2771800" y="2276872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2843808" y="2708920"/>
            <a:ext cx="1152128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444208" y="3933056"/>
            <a:ext cx="199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Sane Concurrency</a:t>
            </a:r>
            <a:endParaRPr lang="en-US" sz="1800" dirty="0">
              <a:latin typeface="Neo Sans Std"/>
              <a:cs typeface="Neo Sans Std"/>
            </a:endParaRPr>
          </a:p>
        </p:txBody>
      </p:sp>
      <p:cxnSp>
        <p:nvCxnSpPr>
          <p:cNvPr id="58" name="Straight Arrow Connector 57"/>
          <p:cNvCxnSpPr>
            <a:endCxn id="57" idx="1"/>
          </p:cNvCxnSpPr>
          <p:nvPr/>
        </p:nvCxnSpPr>
        <p:spPr bwMode="auto">
          <a:xfrm>
            <a:off x="5868144" y="3933056"/>
            <a:ext cx="576064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2483768" y="3789040"/>
            <a:ext cx="936104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2699792" y="3573016"/>
            <a:ext cx="136815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411760" y="1772816"/>
            <a:ext cx="43204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2843808" y="1412776"/>
            <a:ext cx="289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Excellent </a:t>
            </a:r>
            <a:r>
              <a:rPr lang="en-US" sz="1800" b="1" dirty="0" smtClean="0">
                <a:latin typeface="Neo Sans Std"/>
                <a:cs typeface="Neo Sans Std"/>
              </a:rPr>
              <a:t>function library</a:t>
            </a:r>
            <a:endParaRPr lang="en-US" sz="1800" b="1" dirty="0">
              <a:latin typeface="Neo Sans Std"/>
              <a:cs typeface="Neo Sans Std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732240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Eastwood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C Lint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5868144" y="2708920"/>
            <a:ext cx="360040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83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549"/>
    </mc:Choice>
    <mc:Fallback xmlns="">
      <p:transition xmlns:p14="http://schemas.microsoft.com/office/powerpoint/2010/main" advTm="1055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Martin </a:t>
            </a:r>
            <a:r>
              <a:rPr lang="en-US" sz="2000" i="1" dirty="0"/>
              <a:t>Jul</a:t>
            </a:r>
          </a:p>
          <a:p>
            <a:pPr marL="0" indent="0">
              <a:buNone/>
            </a:pPr>
            <a:r>
              <a:rPr lang="en-US" sz="2000" dirty="0" err="1" smtClean="0"/>
              <a:t>martin</a:t>
            </a:r>
            <a:r>
              <a:rPr lang="en-US" sz="2000" dirty="0" err="1"/>
              <a:t>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mjul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</a:t>
            </a: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/>
              <a:t>mj@</a:t>
            </a:r>
            <a:r>
              <a:rPr lang="en-US" sz="2000" dirty="0" smtClean="0"/>
              <a:t>ative.dk</a:t>
            </a:r>
          </a:p>
          <a:p>
            <a:pPr marL="0" lvl="0" indent="0"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ativedk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www.ative.dk</a:t>
            </a:r>
            <a:endParaRPr lang="en-US" sz="2000" dirty="0"/>
          </a:p>
          <a:p>
            <a:pPr marL="0" lvl="0" indent="0">
              <a:buNone/>
            </a:pP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312151" cy="250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sz="3200" kern="0" dirty="0" smtClean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Husk at </a:t>
            </a:r>
            <a:r>
              <a:rPr lang="en-US" sz="3200" kern="0" dirty="0" err="1" smtClean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udfylde</a:t>
            </a:r>
            <a:r>
              <a:rPr lang="en-US" sz="3200" kern="0" dirty="0" smtClean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evalueringsskema</a:t>
            </a:r>
            <a:r>
              <a:rPr lang="en-US" sz="3200" kern="0" dirty="0" smtClean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sz="3200" kern="0" dirty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	</a:t>
            </a:r>
            <a:r>
              <a:rPr lang="en-US" sz="3200" dirty="0" smtClean="0">
                <a:solidFill>
                  <a:schemeClr val="tx2"/>
                </a:solidFill>
                <a:latin typeface="Neo Sans Std"/>
                <a:cs typeface="Neo Sans Std"/>
              </a:rPr>
              <a:t>http</a:t>
            </a:r>
            <a:r>
              <a:rPr lang="en-US" sz="3200" dirty="0">
                <a:solidFill>
                  <a:schemeClr val="tx2"/>
                </a:solidFill>
                <a:latin typeface="Neo Sans Std"/>
                <a:cs typeface="Neo Sans Std"/>
              </a:rPr>
              <a:t>://bit.ly/</a:t>
            </a:r>
            <a:r>
              <a:rPr lang="en-US" sz="3200" dirty="0" smtClean="0">
                <a:solidFill>
                  <a:schemeClr val="tx2"/>
                </a:solidFill>
                <a:latin typeface="Neo Sans Std"/>
                <a:cs typeface="Neo Sans Std"/>
              </a:rPr>
              <a:t>cd</a:t>
            </a:r>
            <a:r>
              <a:rPr lang="en-US" sz="3200" b="1" dirty="0" smtClean="0">
                <a:solidFill>
                  <a:schemeClr val="tx2"/>
                </a:solidFill>
                <a:latin typeface="Neo Sans Std"/>
                <a:cs typeface="Neo Sans Std"/>
              </a:rPr>
              <a:t>2013</a:t>
            </a:r>
            <a:r>
              <a:rPr lang="en-US" sz="3200" dirty="0" smtClean="0">
                <a:solidFill>
                  <a:schemeClr val="tx2"/>
                </a:solidFill>
                <a:latin typeface="Neo Sans Std"/>
                <a:cs typeface="Neo Sans Std"/>
              </a:rPr>
              <a:t>b3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endParaRPr lang="en-US" kern="0" dirty="0" smtClean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 smtClean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examples:</a:t>
            </a:r>
            <a:endParaRPr lang="en-US" kern="0" dirty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</a:rPr>
              <a:t>https://</a:t>
            </a:r>
            <a:r>
              <a:rPr lang="en-US" kern="0" dirty="0" err="1">
                <a:solidFill>
                  <a:srgbClr val="023B71"/>
                </a:solidFill>
                <a:latin typeface="Neo Sans Std"/>
                <a:ea typeface="Neo Sans Std"/>
                <a:cs typeface="Neo Sans Std"/>
              </a:rPr>
              <a:t>github.com</a:t>
            </a: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</a:rPr>
              <a:t>/</a:t>
            </a:r>
            <a:r>
              <a:rPr lang="en-US" kern="0" dirty="0" err="1">
                <a:solidFill>
                  <a:srgbClr val="023B71"/>
                </a:solidFill>
                <a:latin typeface="Neo Sans Std"/>
                <a:ea typeface="Neo Sans Std"/>
                <a:cs typeface="Neo Sans Std"/>
              </a:rPr>
              <a:t>mjul</a:t>
            </a: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</a:rPr>
              <a:t>/clojure-communityday-2012</a:t>
            </a: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541"/>
    </mc:Choice>
    <mc:Fallback xmlns="">
      <p:transition xmlns:p14="http://schemas.microsoft.com/office/powerpoint/2010/main" advTm="27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Eric S Raymond</a:t>
            </a:r>
          </a:p>
          <a:p>
            <a:pPr marL="0" indent="0">
              <a:buNone/>
            </a:pPr>
            <a:r>
              <a:rPr lang="en-US" i="1" dirty="0"/>
              <a:t>“How to Become  a Hacker”</a:t>
            </a:r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549"/>
    </mc:Choice>
    <mc:Fallback xmlns="">
      <p:transition xmlns:p14="http://schemas.microsoft.com/office/powerpoint/2010/main" advTm="1055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the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2711"/>
    </mc:Choice>
    <mc:Fallback xmlns="">
      <p:transition xmlns:p14="http://schemas.microsoft.com/office/powerpoint/2010/main" advTm="3827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486"/>
    </mc:Choice>
    <mc:Fallback xmlns="">
      <p:transition xmlns:p14="http://schemas.microsoft.com/office/powerpoint/2010/main" advTm="144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// Naïve version</a:t>
            </a: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Person(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 Children { get;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547"/>
    </mc:Choice>
    <mc:Fallback xmlns="">
      <p:transition xmlns:p14="http://schemas.microsoft.com/office/powerpoint/2010/main" advTm="405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Ative theme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D6DF23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17639</TotalTime>
  <Words>4008</Words>
  <Application>Microsoft Macintosh PowerPoint</Application>
  <PresentationFormat>On-screen Show (4:3)</PresentationFormat>
  <Paragraphs>1028</Paragraphs>
  <Slides>50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powerpoint med logo</vt:lpstr>
      <vt:lpstr>PowerPoint Presentation</vt:lpstr>
      <vt:lpstr>A Better Language for Everything</vt:lpstr>
      <vt:lpstr>A Better Java</vt:lpstr>
      <vt:lpstr>A Better JavaScript</vt:lpstr>
      <vt:lpstr>Small, Powerful and Extensible</vt:lpstr>
      <vt:lpstr>Why Clojure?</vt:lpstr>
      <vt:lpstr>Reducing the Complexity of the Implementation Domain</vt:lpstr>
      <vt:lpstr>Mutable state is the new spaghetti code</vt:lpstr>
      <vt:lpstr>Mutable state: What is wrong with this code?</vt:lpstr>
      <vt:lpstr>Mutable state:  What is wrong with this code?</vt:lpstr>
      <vt:lpstr>Mutable state: What is wrong with this code?</vt:lpstr>
      <vt:lpstr>Mutable state</vt:lpstr>
      <vt:lpstr>Immutability</vt:lpstr>
      <vt:lpstr>Philosophy of State and Identity</vt:lpstr>
      <vt:lpstr>Advantages of Immutability</vt:lpstr>
      <vt:lpstr>Disadvantages of Immutability</vt:lpstr>
      <vt:lpstr>Structural Sharing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Clojure Concurrency</vt:lpstr>
      <vt:lpstr>Software Transactional Memory</vt:lpstr>
      <vt:lpstr>STM Example</vt:lpstr>
      <vt:lpstr>Software Transactional Memory Conflict Resolution</vt:lpstr>
      <vt:lpstr>Concurrency Summary</vt:lpstr>
      <vt:lpstr>It’s All About Abstractions</vt:lpstr>
      <vt:lpstr>Classes are Islands</vt:lpstr>
      <vt:lpstr>Clojure Data Structures</vt:lpstr>
      <vt:lpstr>Clojure Data Structures</vt:lpstr>
      <vt:lpstr>Functions on Data Structures</vt:lpstr>
      <vt:lpstr>Code to Common Abstractions</vt:lpstr>
      <vt:lpstr>Higher-order functions</vt:lpstr>
      <vt:lpstr>Better Polymorphism</vt:lpstr>
      <vt:lpstr>Open/Closed Legacy Code : OO</vt:lpstr>
      <vt:lpstr>Open/Closed Legacy Code</vt:lpstr>
      <vt:lpstr>Beyond Static Dispatch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Conclusions</vt:lpstr>
      <vt:lpstr>Small, Powerful and Extensible</vt:lpstr>
      <vt:lpstr>Reducing the Complexity of the Implementation Domain</vt:lpstr>
      <vt:lpstr>Where to go from here</vt:lpstr>
      <vt:lpstr>Thank you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251</cp:revision>
  <cp:lastPrinted>2011-11-08T16:23:57Z</cp:lastPrinted>
  <dcterms:created xsi:type="dcterms:W3CDTF">2007-06-18T07:00:24Z</dcterms:created>
  <dcterms:modified xsi:type="dcterms:W3CDTF">2012-05-09T20:37:44Z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