
<file path=[Content_Types].xml><?xml version="1.0" encoding="utf-8"?>
<Types xmlns="http://schemas.openxmlformats.org/package/2006/content-types">
  <Default Extension="rels" ContentType="application/vnd.openxmlformats-package.relationships+xml"/>
  <Override PartName="/customXml/itemProps2.xml" ContentType="application/vnd.openxmlformats-officedocument.customXmlPropertie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Default Extension="wmf" ContentType="image/x-wmf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customXml/itemProps1.xml" ContentType="application/vnd.openxmlformats-officedocument.customXmlProperties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8" r:id="rId5"/>
    <p:sldId id="261" r:id="rId6"/>
    <p:sldId id="263" r:id="rId7"/>
    <p:sldId id="269" r:id="rId8"/>
    <p:sldId id="266" r:id="rId9"/>
    <p:sldId id="259" r:id="rId10"/>
    <p:sldId id="264" r:id="rId11"/>
    <p:sldId id="267" r:id="rId12"/>
    <p:sldId id="268" r:id="rId13"/>
    <p:sldId id="260" r:id="rId14"/>
    <p:sldId id="265" r:id="rId15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08080"/>
    <a:srgbClr val="D1E318"/>
    <a:srgbClr val="023B71"/>
    <a:srgbClr val="D2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4900" autoAdjust="0"/>
    <p:restoredTop sz="93633" autoAdjust="0"/>
  </p:normalViewPr>
  <p:slideViewPr>
    <p:cSldViewPr>
      <p:cViewPr varScale="1">
        <p:scale>
          <a:sx n="96" d="100"/>
          <a:sy n="96" d="100"/>
        </p:scale>
        <p:origin x="-10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89D7CBF-8F6F-4164-B06B-4B8701EF95EA}" type="slidenum">
              <a:rPr lang="da-DK">
                <a:latin typeface="Neo Sans Std"/>
              </a:rPr>
              <a:pPr>
                <a:defRPr/>
              </a:pPr>
              <a:t>‹#›</a:t>
            </a:fld>
            <a:endParaRPr lang="da-DK" dirty="0">
              <a:latin typeface="Neo Sans St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</a:t>
            </a:r>
            <a:r>
              <a:rPr lang="da-DK" noProof="0" dirty="0" err="1" smtClean="0"/>
              <a:t>text</a:t>
            </a:r>
            <a:r>
              <a:rPr lang="da-DK" noProof="0" dirty="0" smtClean="0"/>
              <a:t>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err="1" smtClean="0"/>
              <a:t>Second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err="1" smtClean="0"/>
              <a:t>Third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err="1" smtClean="0"/>
              <a:t>Fifth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</a:defRPr>
            </a:lvl1pPr>
          </a:lstStyle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ヒラギノ角ゴ Pro W3" pitchFamily="-8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ヒラギノ角ゴ Pro W3" pitchFamily="-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ヒラギノ角ゴ Pro W3" pitchFamily="-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ヒラギノ角ゴ Pro W3" pitchFamily="-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ヒラギノ角ゴ Pro W3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Cyclomatic</a:t>
            </a:r>
            <a:r>
              <a:rPr lang="en-US" dirty="0" smtClean="0"/>
              <a:t> complexity huge 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Clojure</a:t>
            </a:r>
            <a:r>
              <a:rPr lang="en-US" baseline="0" dirty="0" smtClean="0"/>
              <a:t> version has no conditionals, no branches.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</a:t>
            </a:fld>
            <a:endParaRPr lang="da-DK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Neo Sans Std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Neo Sans Std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Neo Sans Std"/>
                <a:ea typeface="+mn-ea"/>
              </a:defRPr>
            </a:lvl1pPr>
          </a:lstStyle>
          <a:p>
            <a:pPr>
              <a:defRPr/>
            </a:pPr>
            <a:fld id="{446339BF-64ED-4886-8E61-6751078A10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Klik for at redigere titeltypografi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dirty="0" smtClean="0"/>
              <a:t>Klik for at redigere typografi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419850" y="1066800"/>
            <a:ext cx="1962150" cy="5029200"/>
          </a:xfrm>
        </p:spPr>
        <p:txBody>
          <a:bodyPr vert="eaVert"/>
          <a:lstStyle/>
          <a:p>
            <a:r>
              <a:rPr lang="da-DK" dirty="0" smtClean="0"/>
              <a:t>Klik for at redigere titeltypografi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33400" y="1066800"/>
            <a:ext cx="5734050" cy="5029200"/>
          </a:xfrm>
        </p:spPr>
        <p:txBody>
          <a:bodyPr vert="eaVert"/>
          <a:lstStyle/>
          <a:p>
            <a:pPr lvl="0"/>
            <a:r>
              <a:rPr lang="da-DK" dirty="0" smtClean="0"/>
              <a:t>Klik for at redigere typografi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smtClean="0"/>
              <a:t>Klik for at redigere typografi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Neo Sans Std Medium" pitchFamily="34" charset="0"/>
              </a:defRPr>
            </a:lvl1pPr>
          </a:lstStyle>
          <a:p>
            <a:r>
              <a:rPr lang="da-DK" dirty="0" smtClean="0"/>
              <a:t>Klik for at redigere titeltypografi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dirty="0" smtClean="0"/>
              <a:t>Klik for at redigere typografi i masteren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typografi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typografi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 smtClean="0"/>
              <a:t>Klik for at redigere titeltypografi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typografi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Klik for at redigere titeltypografi i masteren</a:t>
            </a:r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smtClean="0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smtClean="0"/>
              <a:t>Klik for at redigere typografi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typografi i masteren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smtClean="0"/>
              <a:t>Klik for at redigere titeltypografi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4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0668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8" name="Picture 41" descr="bun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92875"/>
            <a:ext cx="9144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42" descr="logo_RGB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858000" y="533400"/>
            <a:ext cx="16002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Std Medium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8E126"/>
        </a:buClr>
        <a:buChar char="•"/>
        <a:defRPr sz="2800">
          <a:solidFill>
            <a:schemeClr val="bg2"/>
          </a:solidFill>
          <a:latin typeface="Neo Sans Std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 sz="2400">
          <a:solidFill>
            <a:schemeClr val="bg2"/>
          </a:solidFill>
          <a:latin typeface="Neo Sans Std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8E126"/>
        </a:buClr>
        <a:buChar char="•"/>
        <a:defRPr sz="2000">
          <a:solidFill>
            <a:schemeClr val="bg2"/>
          </a:solidFill>
          <a:latin typeface="Neo Sans Std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Neo Sans Std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Neo Sans Std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j@ative.dk" TargetMode="External"/><Relationship Id="rId3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1E31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a-DK" dirty="0">
              <a:latin typeface="Neo Sans Std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/>
        </p:nvSpPr>
        <p:spPr bwMode="auto">
          <a:xfrm>
            <a:off x="1285875" y="3071813"/>
            <a:ext cx="5257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a-DK" dirty="0" err="1" smtClean="0">
                <a:solidFill>
                  <a:schemeClr val="bg2"/>
                </a:solidFill>
                <a:latin typeface="Neo Sans Std" pitchFamily="34" charset="0"/>
                <a:ea typeface="Osaka" pitchFamily="-80" charset="-128"/>
              </a:rPr>
              <a:t>Clojure</a:t>
            </a:r>
            <a:r>
              <a:rPr lang="da-DK" dirty="0" smtClean="0">
                <a:solidFill>
                  <a:schemeClr val="bg2"/>
                </a:solidFill>
                <a:latin typeface="Neo Sans Std" pitchFamily="34" charset="0"/>
                <a:ea typeface="Osaka" pitchFamily="-80" charset="-128"/>
              </a:rPr>
              <a:t> </a:t>
            </a:r>
            <a:r>
              <a:rPr lang="da-DK" dirty="0" err="1" smtClean="0">
                <a:solidFill>
                  <a:schemeClr val="bg2"/>
                </a:solidFill>
                <a:latin typeface="Neo Sans Std" pitchFamily="34" charset="0"/>
                <a:ea typeface="Osaka" pitchFamily="-80" charset="-128"/>
              </a:rPr>
              <a:t>Meet-Up</a:t>
            </a:r>
            <a:r>
              <a:rPr lang="da-DK" dirty="0" smtClean="0">
                <a:solidFill>
                  <a:schemeClr val="bg2"/>
                </a:solidFill>
                <a:latin typeface="Neo Sans Std" pitchFamily="34" charset="0"/>
                <a:ea typeface="Osaka" pitchFamily="-80" charset="-128"/>
              </a:rPr>
              <a:t> Copenhagen</a:t>
            </a:r>
          </a:p>
          <a:p>
            <a:r>
              <a:rPr lang="da-DK" dirty="0" smtClean="0">
                <a:solidFill>
                  <a:schemeClr val="bg2"/>
                </a:solidFill>
                <a:latin typeface="Neo Sans Std" pitchFamily="34" charset="0"/>
                <a:ea typeface="Osaka" pitchFamily="-80" charset="-128"/>
              </a:rPr>
              <a:t>September 23, 2010</a:t>
            </a:r>
          </a:p>
          <a:p>
            <a:r>
              <a:rPr lang="da-DK" sz="2800" dirty="0" smtClean="0">
                <a:solidFill>
                  <a:schemeClr val="bg2"/>
                </a:solidFill>
                <a:latin typeface="Neo Sans Std" pitchFamily="34" charset="0"/>
                <a:ea typeface="Osaka" pitchFamily="-80" charset="-128"/>
              </a:rPr>
              <a:t>Martin Jul, </a:t>
            </a:r>
            <a:r>
              <a:rPr lang="da-DK" sz="2800" dirty="0" smtClean="0">
                <a:solidFill>
                  <a:schemeClr val="bg2"/>
                </a:solidFill>
                <a:latin typeface="Neo Sans Std" pitchFamily="34" charset="0"/>
                <a:ea typeface="Osaka" pitchFamily="-80" charset="-128"/>
                <a:hlinkClick r:id="rId2"/>
              </a:rPr>
              <a:t>mj@ative.dk</a:t>
            </a:r>
            <a:r>
              <a:rPr lang="da-DK" sz="2800" dirty="0" smtClean="0">
                <a:solidFill>
                  <a:schemeClr val="bg2"/>
                </a:solidFill>
                <a:latin typeface="Neo Sans Std" pitchFamily="34" charset="0"/>
                <a:ea typeface="Osaka" pitchFamily="-80" charset="-128"/>
              </a:rPr>
              <a:t> / @</a:t>
            </a:r>
            <a:r>
              <a:rPr lang="da-DK" sz="2800" dirty="0" err="1" smtClean="0">
                <a:solidFill>
                  <a:schemeClr val="bg2"/>
                </a:solidFill>
                <a:latin typeface="Neo Sans Std" pitchFamily="34" charset="0"/>
                <a:ea typeface="Osaka" pitchFamily="-80" charset="-128"/>
              </a:rPr>
              <a:t>mjul</a:t>
            </a:r>
            <a:endParaRPr lang="da-DK" sz="2800" dirty="0">
              <a:solidFill>
                <a:schemeClr val="bg2"/>
              </a:solidFill>
              <a:latin typeface="Neo Sans Std" pitchFamily="34" charset="0"/>
              <a:ea typeface="Osaka" pitchFamily="-80" charset="-128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a-DK" dirty="0">
              <a:latin typeface="Neo Sans Std"/>
            </a:endParaRPr>
          </a:p>
        </p:txBody>
      </p:sp>
      <p:sp>
        <p:nvSpPr>
          <p:cNvPr id="3077" name="Rectangle 7"/>
          <p:cNvSpPr>
            <a:spLocks noGrp="1" noChangeArrowheads="1"/>
          </p:cNvSpPr>
          <p:nvPr/>
        </p:nvSpPr>
        <p:spPr bwMode="auto">
          <a:xfrm>
            <a:off x="1295400" y="2057400"/>
            <a:ext cx="5943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a-DK" sz="4000" dirty="0" err="1" smtClean="0">
                <a:solidFill>
                  <a:schemeClr val="bg2"/>
                </a:solidFill>
                <a:latin typeface="Neo Sans Std Medium" pitchFamily="34" charset="0"/>
                <a:ea typeface="Osaka" pitchFamily="-80" charset="-128"/>
              </a:rPr>
              <a:t>Clojure</a:t>
            </a:r>
            <a:r>
              <a:rPr lang="da-DK" sz="4000" dirty="0" smtClean="0">
                <a:solidFill>
                  <a:schemeClr val="bg2"/>
                </a:solidFill>
                <a:latin typeface="Neo Sans Std Medium" pitchFamily="34" charset="0"/>
                <a:ea typeface="Osaka" pitchFamily="-80" charset="-128"/>
              </a:rPr>
              <a:t> in 10 </a:t>
            </a:r>
            <a:r>
              <a:rPr lang="da-DK" sz="4000" dirty="0" err="1" smtClean="0">
                <a:solidFill>
                  <a:schemeClr val="bg2"/>
                </a:solidFill>
                <a:latin typeface="Neo Sans Std Medium" pitchFamily="34" charset="0"/>
                <a:ea typeface="Osaka" pitchFamily="-80" charset="-128"/>
              </a:rPr>
              <a:t>Minutes</a:t>
            </a:r>
            <a:endParaRPr lang="da-DK" sz="3400" dirty="0">
              <a:solidFill>
                <a:schemeClr val="bg2"/>
              </a:solidFill>
              <a:latin typeface="Neo Sans Std Medium" pitchFamily="34" charset="0"/>
              <a:ea typeface="Osaka" pitchFamily="-80" charset="-128"/>
            </a:endParaRPr>
          </a:p>
        </p:txBody>
      </p:sp>
      <p:pic>
        <p:nvPicPr>
          <p:cNvPr id="3078" name="Picture 10" descr="logo_RG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1213" y="6510338"/>
            <a:ext cx="1143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543800" cy="685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Clojure</a:t>
            </a:r>
            <a:r>
              <a:rPr lang="en-US" dirty="0" smtClean="0"/>
              <a:t> Compiler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62000" y="3358896"/>
            <a:ext cx="1232318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</a:rPr>
              <a:t>Reader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505200" y="3358896"/>
            <a:ext cx="1689518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</a:rPr>
              <a:t>Macro evaluation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629400" y="3358896"/>
            <a:ext cx="1828800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</a:rPr>
              <a:t>Compiler</a:t>
            </a:r>
          </a:p>
        </p:txBody>
      </p:sp>
      <p:sp>
        <p:nvSpPr>
          <p:cNvPr id="7" name="Cube 6"/>
          <p:cNvSpPr/>
          <p:nvPr/>
        </p:nvSpPr>
        <p:spPr bwMode="auto">
          <a:xfrm>
            <a:off x="6858000" y="5032248"/>
            <a:ext cx="1292352" cy="1216152"/>
          </a:xfrm>
          <a:prstGeom prst="cub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Byte code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7086600" y="4425696"/>
            <a:ext cx="822960" cy="530352"/>
          </a:xfrm>
          <a:prstGeom prst="down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0" name="Right Arrow 9"/>
          <p:cNvSpPr/>
          <p:nvPr/>
        </p:nvSpPr>
        <p:spPr bwMode="auto">
          <a:xfrm>
            <a:off x="2209800" y="3358896"/>
            <a:ext cx="1219200" cy="914400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</a:rPr>
              <a:t>AST</a:t>
            </a:r>
            <a:endParaRPr lang="en-US" dirty="0">
              <a:latin typeface="Neo Sans Std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5334000" y="3435096"/>
            <a:ext cx="1143000" cy="822960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</a:rPr>
              <a:t>AST</a:t>
            </a:r>
            <a:endParaRPr lang="en-US" dirty="0">
              <a:latin typeface="Neo Sans St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7600" y="2292096"/>
            <a:ext cx="3229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Neo Sans Std"/>
              </a:rPr>
              <a:t>Clojure</a:t>
            </a:r>
            <a:r>
              <a:rPr lang="en-US" dirty="0" smtClean="0">
                <a:latin typeface="Neo Sans Std"/>
              </a:rPr>
              <a:t> data structures</a:t>
            </a:r>
            <a:endParaRPr lang="en-US" dirty="0">
              <a:latin typeface="Neo Sans Std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10800000" flipV="1">
            <a:off x="2743200" y="2749295"/>
            <a:ext cx="1828800" cy="609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3" idx="2"/>
          </p:cNvCxnSpPr>
          <p:nvPr/>
        </p:nvCxnSpPr>
        <p:spPr bwMode="auto">
          <a:xfrm rot="16200000" flipH="1">
            <a:off x="5114907" y="2911203"/>
            <a:ext cx="605134" cy="290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Down Arrow 27"/>
          <p:cNvSpPr/>
          <p:nvPr/>
        </p:nvSpPr>
        <p:spPr bwMode="auto">
          <a:xfrm>
            <a:off x="914400" y="2746248"/>
            <a:ext cx="822960" cy="530352"/>
          </a:xfrm>
          <a:prstGeom prst="down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9" name="TextBox 28"/>
          <p:cNvSpPr txBox="1"/>
          <p:nvPr/>
        </p:nvSpPr>
        <p:spPr>
          <a:xfrm>
            <a:off x="2743200" y="4572000"/>
            <a:ext cx="1028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</a:rPr>
              <a:t>(</a:t>
            </a:r>
            <a:r>
              <a:rPr lang="en-US" sz="1600" dirty="0" err="1" smtClean="0">
                <a:latin typeface="Neo Sans Std"/>
              </a:rPr>
              <a:t>eval</a:t>
            </a:r>
            <a:r>
              <a:rPr lang="en-US" sz="1600" dirty="0" smtClean="0">
                <a:latin typeface="Neo Sans Std"/>
              </a:rPr>
              <a:t> </a:t>
            </a:r>
            <a:r>
              <a:rPr lang="en-US" sz="1600" dirty="0" err="1" smtClean="0">
                <a:latin typeface="Neo Sans Std"/>
              </a:rPr>
              <a:t>ast</a:t>
            </a:r>
            <a:r>
              <a:rPr lang="en-US" sz="1600" dirty="0" smtClean="0">
                <a:latin typeface="Neo Sans Std"/>
              </a:rPr>
              <a:t>)</a:t>
            </a:r>
            <a:endParaRPr lang="en-US" sz="1600" dirty="0">
              <a:latin typeface="Neo Sans St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4000" y="2667000"/>
            <a:ext cx="1416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</a:rPr>
              <a:t>(read stream)</a:t>
            </a:r>
            <a:endParaRPr lang="en-US" sz="1600" dirty="0">
              <a:latin typeface="Neo Sans Std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rot="10800000">
            <a:off x="5105400" y="5715001"/>
            <a:ext cx="1447804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895600" y="5257800"/>
            <a:ext cx="2286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Compiler is available at runtime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 rot="16200000" flipV="1">
            <a:off x="1752600" y="4800600"/>
            <a:ext cx="8382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rot="16200000" flipV="1">
            <a:off x="2438400" y="4876800"/>
            <a:ext cx="533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Folded Corner 43"/>
          <p:cNvSpPr/>
          <p:nvPr/>
        </p:nvSpPr>
        <p:spPr bwMode="auto">
          <a:xfrm>
            <a:off x="838200" y="2057400"/>
            <a:ext cx="961277" cy="533400"/>
          </a:xfrm>
          <a:prstGeom prst="foldedCorner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</a:rPr>
              <a:t>Text</a:t>
            </a:r>
            <a:endParaRPr lang="en-US" dirty="0">
              <a:latin typeface="Neo Sans Std"/>
            </a:endParaRPr>
          </a:p>
        </p:txBody>
      </p:sp>
      <p:sp>
        <p:nvSpPr>
          <p:cNvPr id="22" name="TextBox 21"/>
          <p:cNvSpPr txBox="1"/>
          <p:nvPr/>
        </p:nvSpPr>
        <p:spPr>
          <a:xfrm rot="325953">
            <a:off x="5556276" y="1799045"/>
            <a:ext cx="3140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Your hip friends call this</a:t>
            </a:r>
            <a:r>
              <a:rPr lang="en-US" sz="1800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 language </a:t>
            </a:r>
            <a:r>
              <a:rPr lang="en-US" sz="1800" dirty="0" err="1" smtClean="0">
                <a:solidFill>
                  <a:srgbClr val="808080"/>
                </a:solidFill>
                <a:latin typeface="Handwriting - Dakota"/>
                <a:cs typeface="Handwriting - Dakota"/>
              </a:rPr>
              <a:t>homoiconic</a:t>
            </a:r>
            <a:endParaRPr lang="en-US" sz="1800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  <p:sp>
        <p:nvSpPr>
          <p:cNvPr id="23" name="TextBox 22"/>
          <p:cNvSpPr txBox="1"/>
          <p:nvPr/>
        </p:nvSpPr>
        <p:spPr>
          <a:xfrm rot="325953">
            <a:off x="4126710" y="4383823"/>
            <a:ext cx="2481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Great for </a:t>
            </a:r>
            <a:r>
              <a:rPr lang="en-US" sz="1800" dirty="0" err="1" smtClean="0">
                <a:solidFill>
                  <a:srgbClr val="808080"/>
                </a:solidFill>
                <a:latin typeface="Handwriting - Dakota"/>
                <a:cs typeface="Handwriting - Dakota"/>
              </a:rPr>
              <a:t>DSLs</a:t>
            </a:r>
            <a:endParaRPr lang="en-US" sz="1800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Compojure</a:t>
            </a:r>
            <a:r>
              <a:rPr lang="en-US" dirty="0" smtClean="0"/>
              <a:t> web app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2596277"/>
            <a:ext cx="7315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(ns hello-world  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(:use </a:t>
            </a:r>
            <a:r>
              <a:rPr lang="en-US" sz="1800" dirty="0" err="1" smtClean="0">
                <a:latin typeface="Courier New"/>
                <a:cs typeface="Courier New"/>
              </a:rPr>
              <a:t>compojure.core</a:t>
            </a:r>
            <a:r>
              <a:rPr lang="en-US" sz="1800" dirty="0" smtClean="0">
                <a:latin typeface="Courier New"/>
                <a:cs typeface="Courier New"/>
              </a:rPr>
              <a:t>, </a:t>
            </a:r>
            <a:r>
              <a:rPr lang="en-US" sz="1800" dirty="0" err="1" smtClean="0">
                <a:latin typeface="Courier New"/>
                <a:cs typeface="Courier New"/>
              </a:rPr>
              <a:t>ring.adapter.jetty</a:t>
            </a:r>
            <a:r>
              <a:rPr lang="en-US" sz="1800" dirty="0" smtClean="0">
                <a:latin typeface="Courier New"/>
                <a:cs typeface="Courier New"/>
              </a:rPr>
              <a:t>)  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(:require [</a:t>
            </a:r>
            <a:r>
              <a:rPr lang="en-US" sz="1800" dirty="0" err="1" smtClean="0">
                <a:latin typeface="Courier New"/>
                <a:cs typeface="Courier New"/>
              </a:rPr>
              <a:t>compojure.route</a:t>
            </a:r>
            <a:r>
              <a:rPr lang="en-US" sz="1800" dirty="0" smtClean="0">
                <a:latin typeface="Courier New"/>
                <a:cs typeface="Courier New"/>
              </a:rPr>
              <a:t> :as route]))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latin typeface="Courier New"/>
                <a:cs typeface="Courier New"/>
              </a:rPr>
              <a:t>defroutes</a:t>
            </a:r>
            <a:r>
              <a:rPr lang="en-US" sz="1800" dirty="0" smtClean="0">
                <a:latin typeface="Courier New"/>
                <a:cs typeface="Courier New"/>
              </a:rPr>
              <a:t> main-routes  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(GET "/" [] "&lt;h1&gt;Hello World&lt;/h1&gt;")  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(route/not-found "&lt;h1&gt;Page not found&lt;/h1&gt;"))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(run-jetty main-routes {:port 8080})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Source: http://</a:t>
            </a:r>
            <a:r>
              <a:rPr lang="en-US" sz="1200" dirty="0" err="1" smtClean="0">
                <a:solidFill>
                  <a:srgbClr val="808080"/>
                </a:solidFill>
                <a:latin typeface="Handwriting - Dakota"/>
                <a:cs typeface="Handwriting - Dakota"/>
              </a:rPr>
              <a:t>github.com/weavejester/compojure</a:t>
            </a:r>
            <a:endParaRPr lang="en-US" sz="1200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  <p:sp>
        <p:nvSpPr>
          <p:cNvPr id="11" name="TextBox 10"/>
          <p:cNvSpPr txBox="1"/>
          <p:nvPr/>
        </p:nvSpPr>
        <p:spPr>
          <a:xfrm rot="325953">
            <a:off x="5899940" y="2046383"/>
            <a:ext cx="3026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shorter than your </a:t>
            </a:r>
            <a:r>
              <a:rPr lang="en-US" dirty="0" err="1" smtClean="0">
                <a:solidFill>
                  <a:srgbClr val="808080"/>
                </a:solidFill>
                <a:latin typeface="Handwriting - Dakota"/>
                <a:cs typeface="Handwriting - Dakota"/>
              </a:rPr>
              <a:t>web.config</a:t>
            </a:r>
            <a:r>
              <a:rPr lang="en-US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!</a:t>
            </a:r>
            <a:endParaRPr lang="en-US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Clojure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Lisp</a:t>
            </a:r>
          </a:p>
          <a:p>
            <a:r>
              <a:rPr lang="en-US" dirty="0" smtClean="0"/>
              <a:t>Functional Programming</a:t>
            </a:r>
          </a:p>
          <a:p>
            <a:r>
              <a:rPr lang="en-US" dirty="0" smtClean="0"/>
              <a:t>Immutable, persistent data structures</a:t>
            </a:r>
          </a:p>
          <a:p>
            <a:r>
              <a:rPr lang="en-US" dirty="0" smtClean="0"/>
              <a:t>Software Transactional Memory</a:t>
            </a:r>
          </a:p>
          <a:p>
            <a:r>
              <a:rPr lang="en-US" dirty="0" smtClean="0"/>
              <a:t>Object-oriented (sort of)</a:t>
            </a:r>
          </a:p>
          <a:p>
            <a:r>
              <a:rPr lang="en-US" dirty="0" smtClean="0"/>
              <a:t>Macros</a:t>
            </a:r>
          </a:p>
          <a:p>
            <a:r>
              <a:rPr lang="en-US" dirty="0" smtClean="0"/>
              <a:t>Managed code: JVM and CLR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610744">
            <a:off x="6190546" y="5050566"/>
            <a:ext cx="2902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Getting off the Lisp Island</a:t>
            </a:r>
            <a:endParaRPr lang="en-US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5562600"/>
            <a:ext cx="3807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808080"/>
                </a:solidFill>
                <a:latin typeface="Handwriting - Dakota"/>
                <a:cs typeface="Handwriting - Dakota"/>
              </a:rPr>
              <a:t>Clojure</a:t>
            </a:r>
            <a:r>
              <a:rPr lang="en-US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 is the future!</a:t>
            </a:r>
          </a:p>
          <a:p>
            <a:r>
              <a:rPr lang="en-US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-- Uncle Bob</a:t>
            </a:r>
            <a:endParaRPr lang="en-US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 and Data Types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1828800"/>
            <a:ext cx="7696200" cy="470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; This is a comment, semicolon is similar to // in C# / Java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;; List is the most common data structure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(1 2 3)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;; Vector is a list that is </a:t>
            </a:r>
            <a:r>
              <a:rPr lang="en-US" sz="1600" dirty="0" err="1" smtClean="0">
                <a:latin typeface="Courier New"/>
                <a:cs typeface="Courier New"/>
              </a:rPr>
              <a:t>indexable</a:t>
            </a:r>
            <a:r>
              <a:rPr lang="en-US" sz="1600" dirty="0" smtClean="0">
                <a:latin typeface="Courier New"/>
                <a:cs typeface="Courier New"/>
              </a:rPr>
              <a:t> by position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[1 2 3]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;; Maps are associative data structures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{:key "value", :id 42}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;; Sets are mathematical sets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#{1 2 3}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;; Expressions are lists of form (function arg-1 arg-2 ...)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latin typeface="Courier New"/>
                <a:cs typeface="Courier New"/>
              </a:rPr>
              <a:t>println</a:t>
            </a:r>
            <a:r>
              <a:rPr lang="en-US" sz="1800" dirty="0" smtClean="0">
                <a:latin typeface="Courier New"/>
                <a:cs typeface="Courier New"/>
              </a:rPr>
              <a:t> "Hello, World")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(+ 1 2 3)</a:t>
            </a:r>
          </a:p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 rot="381805">
            <a:off x="6726702" y="2289014"/>
            <a:ext cx="1455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List</a:t>
            </a:r>
            <a:endParaRPr lang="en-US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  <p:sp>
        <p:nvSpPr>
          <p:cNvPr id="12" name="TextBox 11"/>
          <p:cNvSpPr txBox="1"/>
          <p:nvPr/>
        </p:nvSpPr>
        <p:spPr>
          <a:xfrm rot="381805">
            <a:off x="7031502" y="3051014"/>
            <a:ext cx="1455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Vector</a:t>
            </a:r>
            <a:endParaRPr lang="en-US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  <p:sp>
        <p:nvSpPr>
          <p:cNvPr id="13" name="TextBox 12"/>
          <p:cNvSpPr txBox="1"/>
          <p:nvPr/>
        </p:nvSpPr>
        <p:spPr>
          <a:xfrm rot="381805">
            <a:off x="5583702" y="4041614"/>
            <a:ext cx="1455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Map</a:t>
            </a:r>
            <a:endParaRPr lang="en-US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  <p:sp>
        <p:nvSpPr>
          <p:cNvPr id="14" name="TextBox 13"/>
          <p:cNvSpPr txBox="1"/>
          <p:nvPr/>
        </p:nvSpPr>
        <p:spPr>
          <a:xfrm rot="381805">
            <a:off x="5278901" y="4651214"/>
            <a:ext cx="1455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Set</a:t>
            </a:r>
            <a:endParaRPr lang="en-US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  <p:sp>
        <p:nvSpPr>
          <p:cNvPr id="15" name="TextBox 14"/>
          <p:cNvSpPr txBox="1"/>
          <p:nvPr/>
        </p:nvSpPr>
        <p:spPr>
          <a:xfrm rot="381805">
            <a:off x="4666786" y="5763271"/>
            <a:ext cx="227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Expression</a:t>
            </a:r>
            <a:endParaRPr lang="en-US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core.clj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981200"/>
            <a:ext cx="3441700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966" y="1752600"/>
            <a:ext cx="6232634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3124200"/>
            <a:ext cx="2603500" cy="977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4648200"/>
            <a:ext cx="6248400" cy="1638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800" y="2819400"/>
            <a:ext cx="2349500" cy="723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3400" y="4191000"/>
            <a:ext cx="2501900" cy="1079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</a:t>
            </a:r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functional.clj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and</a:t>
            </a:r>
            <a:r>
              <a:rPr lang="en-US" dirty="0" smtClean="0"/>
              <a:t> Concise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872312"/>
            <a:ext cx="7315200" cy="338548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1600200" y="5181600"/>
            <a:ext cx="6248400" cy="838200"/>
          </a:xfrm>
        </p:spPr>
        <p:txBody>
          <a:bodyPr/>
          <a:lstStyle/>
          <a:p>
            <a:pPr>
              <a:buNone/>
            </a:pPr>
            <a:r>
              <a:rPr lang="en-US" sz="1800" kern="1200" dirty="0" smtClean="0">
                <a:solidFill>
                  <a:schemeClr val="tx1"/>
                </a:solidFill>
                <a:latin typeface="Courier New"/>
                <a:ea typeface="ヒラギノ角ゴ Pro W3" pitchFamily="-80" charset="-128"/>
                <a:cs typeface="Courier New"/>
              </a:rPr>
              <a:t>(</a:t>
            </a:r>
            <a:r>
              <a:rPr lang="en-US" sz="1800" kern="1200" dirty="0" err="1" smtClean="0">
                <a:solidFill>
                  <a:schemeClr val="tx1"/>
                </a:solidFill>
                <a:latin typeface="Courier New"/>
                <a:ea typeface="ヒラギノ角ゴ Pro W3" pitchFamily="-80" charset="-128"/>
                <a:cs typeface="Courier New"/>
              </a:rPr>
              <a:t>defn</a:t>
            </a:r>
            <a:r>
              <a:rPr lang="en-US" sz="1800" kern="1200" dirty="0" smtClean="0">
                <a:solidFill>
                  <a:schemeClr val="tx1"/>
                </a:solidFill>
                <a:latin typeface="Courier New"/>
                <a:ea typeface="ヒラギノ角ゴ Pro W3" pitchFamily="-80" charset="-128"/>
                <a:cs typeface="Courier New"/>
              </a:rPr>
              <a:t> blank? [</a:t>
            </a:r>
            <a:r>
              <a:rPr lang="en-US" sz="1800" kern="1200" dirty="0" err="1" smtClean="0">
                <a:solidFill>
                  <a:schemeClr val="tx1"/>
                </a:solidFill>
                <a:latin typeface="Courier New"/>
                <a:ea typeface="ヒラギノ角ゴ Pro W3" pitchFamily="-80" charset="-128"/>
                <a:cs typeface="Courier New"/>
              </a:rPr>
              <a:t>s</a:t>
            </a:r>
            <a:r>
              <a:rPr lang="en-US" sz="1800" kern="1200" dirty="0" smtClean="0">
                <a:solidFill>
                  <a:schemeClr val="tx1"/>
                </a:solidFill>
                <a:latin typeface="Courier New"/>
                <a:ea typeface="ヒラギノ角ゴ Pro W3" pitchFamily="-80" charset="-128"/>
                <a:cs typeface="Courier New"/>
              </a:rPr>
              <a:t>] </a:t>
            </a:r>
          </a:p>
          <a:p>
            <a:pPr>
              <a:buNone/>
            </a:pPr>
            <a:r>
              <a:rPr lang="en-US" sz="1800" kern="1200" dirty="0" smtClean="0">
                <a:solidFill>
                  <a:schemeClr val="tx1"/>
                </a:solidFill>
                <a:latin typeface="Courier New"/>
                <a:ea typeface="ヒラギノ角ゴ Pro W3" pitchFamily="-80" charset="-128"/>
                <a:cs typeface="Courier New"/>
              </a:rPr>
              <a:t> (every? #(Character/</a:t>
            </a:r>
            <a:r>
              <a:rPr lang="en-US" sz="1800" kern="1200" dirty="0" err="1" smtClean="0">
                <a:solidFill>
                  <a:schemeClr val="tx1"/>
                </a:solidFill>
                <a:latin typeface="Courier New"/>
                <a:ea typeface="ヒラギノ角ゴ Pro W3" pitchFamily="-80" charset="-128"/>
                <a:cs typeface="Courier New"/>
              </a:rPr>
              <a:t>isWhitespace</a:t>
            </a:r>
            <a:r>
              <a:rPr lang="en-US" sz="1800" kern="1200" dirty="0" smtClean="0">
                <a:solidFill>
                  <a:schemeClr val="tx1"/>
                </a:solidFill>
                <a:latin typeface="Courier New"/>
                <a:ea typeface="ヒラギノ角ゴ Pro W3" pitchFamily="-80" charset="-128"/>
                <a:cs typeface="Courier New"/>
              </a:rPr>
              <a:t> %) </a:t>
            </a:r>
            <a:r>
              <a:rPr lang="en-US" sz="1800" kern="1200" dirty="0" err="1" smtClean="0">
                <a:solidFill>
                  <a:schemeClr val="tx1"/>
                </a:solidFill>
                <a:latin typeface="Courier New"/>
                <a:ea typeface="ヒラギノ角ゴ Pro W3" pitchFamily="-80" charset="-128"/>
                <a:cs typeface="Courier New"/>
              </a:rPr>
              <a:t>s</a:t>
            </a:r>
            <a:r>
              <a:rPr lang="en-US" sz="1800" kern="1200" dirty="0" smtClean="0">
                <a:solidFill>
                  <a:schemeClr val="tx1"/>
                </a:solidFill>
                <a:latin typeface="Courier New"/>
                <a:ea typeface="ヒラギノ角ゴ Pro W3" pitchFamily="-80" charset="-128"/>
                <a:cs typeface="Courier New"/>
              </a:rPr>
              <a:t>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Source: Programming </a:t>
            </a:r>
            <a:r>
              <a:rPr lang="en-US" sz="1200" dirty="0" err="1" smtClean="0">
                <a:solidFill>
                  <a:srgbClr val="808080"/>
                </a:solidFill>
                <a:latin typeface="Handwriting - Dakota"/>
                <a:cs typeface="Handwriting - Dakota"/>
              </a:rPr>
              <a:t>Clojure</a:t>
            </a:r>
            <a:r>
              <a:rPr lang="en-US" sz="1200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 by Stuart </a:t>
            </a:r>
            <a:r>
              <a:rPr lang="en-US" sz="1200" dirty="0" err="1" smtClean="0">
                <a:solidFill>
                  <a:srgbClr val="808080"/>
                </a:solidFill>
                <a:latin typeface="Handwriting - Dakota"/>
                <a:cs typeface="Handwriting - Dakota"/>
              </a:rPr>
              <a:t>Halloway</a:t>
            </a:r>
            <a:r>
              <a:rPr lang="en-US" sz="1200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 (Pragmatic Programmers, 2009)</a:t>
            </a:r>
            <a:endParaRPr lang="en-US" sz="1200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  <p:sp>
        <p:nvSpPr>
          <p:cNvPr id="12" name="TextBox 11"/>
          <p:cNvSpPr txBox="1"/>
          <p:nvPr/>
        </p:nvSpPr>
        <p:spPr>
          <a:xfrm rot="2217189">
            <a:off x="6623379" y="2344798"/>
            <a:ext cx="2482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This makes my eyes hurt!</a:t>
            </a:r>
            <a:endParaRPr lang="en-US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 bwMode="auto">
          <a:xfrm>
            <a:off x="4876800" y="3657600"/>
            <a:ext cx="2590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Immutable</a:t>
            </a:r>
            <a:endParaRPr lang="da-DK" dirty="0" smtClean="0"/>
          </a:p>
          <a:p>
            <a:pPr eaLnBrk="1" hangingPunct="1"/>
            <a:r>
              <a:rPr lang="da-DK" dirty="0" err="1" smtClean="0"/>
              <a:t>Persistent</a:t>
            </a:r>
            <a:r>
              <a:rPr lang="da-DK" dirty="0" smtClean="0"/>
              <a:t> (</a:t>
            </a:r>
            <a:r>
              <a:rPr lang="da-DK" dirty="0" err="1" smtClean="0"/>
              <a:t>struktural</a:t>
            </a:r>
            <a:r>
              <a:rPr lang="da-DK" dirty="0" smtClean="0"/>
              <a:t> </a:t>
            </a:r>
            <a:r>
              <a:rPr lang="da-DK" dirty="0" err="1" smtClean="0"/>
              <a:t>sharing</a:t>
            </a:r>
            <a:r>
              <a:rPr lang="da-DK" dirty="0" smtClean="0"/>
              <a:t>, not </a:t>
            </a:r>
            <a:r>
              <a:rPr lang="da-DK" dirty="0" err="1" smtClean="0"/>
              <a:t>copying</a:t>
            </a:r>
            <a:r>
              <a:rPr lang="da-DK" dirty="0" smtClean="0"/>
              <a:t>)</a:t>
            </a:r>
          </a:p>
          <a:p>
            <a:pPr eaLnBrk="1" hangingPunct="1">
              <a:buNone/>
            </a:pPr>
            <a:endParaRPr lang="da-DK" dirty="0" smtClean="0"/>
          </a:p>
          <a:p>
            <a:pPr eaLnBrk="1" hangingPunct="1">
              <a:buNone/>
            </a:pPr>
            <a:endParaRPr lang="da-DK" dirty="0" smtClean="0"/>
          </a:p>
          <a:p>
            <a:pPr eaLnBrk="1" hangingPunct="1">
              <a:buNone/>
            </a:pPr>
            <a:endParaRPr lang="da-DK" dirty="0" smtClean="0"/>
          </a:p>
          <a:p>
            <a:pPr eaLnBrk="1" hangingPunct="1"/>
            <a:r>
              <a:rPr lang="da-DK" dirty="0" err="1" smtClean="0"/>
              <a:t>Simpler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endParaRPr lang="da-DK" dirty="0" smtClean="0"/>
          </a:p>
          <a:p>
            <a:pPr eaLnBrk="1" hangingPunct="1"/>
            <a:r>
              <a:rPr lang="da-DK" dirty="0" err="1" smtClean="0"/>
              <a:t>Less</a:t>
            </a:r>
            <a:r>
              <a:rPr lang="da-DK" dirty="0" smtClean="0"/>
              <a:t> </a:t>
            </a:r>
            <a:r>
              <a:rPr lang="da-DK" dirty="0" err="1" smtClean="0"/>
              <a:t>concurrency</a:t>
            </a:r>
            <a:r>
              <a:rPr lang="da-DK" dirty="0" smtClean="0"/>
              <a:t> </a:t>
            </a:r>
            <a:r>
              <a:rPr lang="da-DK" dirty="0" err="1" smtClean="0"/>
              <a:t>issues</a:t>
            </a:r>
            <a:endParaRPr lang="da-DK" dirty="0" smtClean="0"/>
          </a:p>
          <a:p>
            <a:pPr eaLnBrk="1" hangingPunct="1"/>
            <a:endParaRPr lang="da-DK" dirty="0" smtClean="0"/>
          </a:p>
          <a:p>
            <a:pPr eaLnBrk="1" hangingPunct="1"/>
            <a:endParaRPr lang="da-DK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”State – </a:t>
            </a:r>
            <a:r>
              <a:rPr lang="da-DK" dirty="0" err="1" smtClean="0"/>
              <a:t>you’re</a:t>
            </a:r>
            <a:r>
              <a:rPr lang="da-DK" dirty="0" smtClean="0"/>
              <a:t> </a:t>
            </a:r>
            <a:r>
              <a:rPr lang="da-DK" dirty="0" err="1" smtClean="0"/>
              <a:t>doing</a:t>
            </a:r>
            <a:r>
              <a:rPr lang="da-DK" dirty="0" smtClean="0"/>
              <a:t> it </a:t>
            </a:r>
            <a:r>
              <a:rPr lang="da-DK" dirty="0" err="1" smtClean="0"/>
              <a:t>wrong</a:t>
            </a:r>
            <a:r>
              <a:rPr lang="da-DK" dirty="0" smtClean="0"/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5052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</a:pPr>
            <a:r>
              <a:rPr lang="en-US" sz="1800" dirty="0" smtClean="0">
                <a:latin typeface="Courier New"/>
                <a:cs typeface="Courier New"/>
              </a:rPr>
              <a:t>(def </a:t>
            </a:r>
            <a:r>
              <a:rPr lang="en-US" sz="1800" b="1" dirty="0" smtClean="0">
                <a:latin typeface="Courier New"/>
                <a:cs typeface="Courier New"/>
              </a:rPr>
              <a:t>a</a:t>
            </a:r>
            <a:r>
              <a:rPr lang="en-US" sz="1800" dirty="0" smtClean="0">
                <a:latin typeface="Courier New"/>
                <a:cs typeface="Courier New"/>
              </a:rPr>
              <a:t> (list 1 2 3))</a:t>
            </a:r>
          </a:p>
          <a:p>
            <a:pPr eaLnBrk="1" hangingPunct="1">
              <a:buNone/>
            </a:pPr>
            <a:r>
              <a:rPr lang="en-US" sz="1800" dirty="0" smtClean="0">
                <a:latin typeface="Courier New"/>
                <a:cs typeface="Courier New"/>
              </a:rPr>
              <a:t>(def </a:t>
            </a:r>
            <a:r>
              <a:rPr lang="en-US" sz="1800" b="1" dirty="0" err="1" smtClean="0">
                <a:latin typeface="Courier New"/>
                <a:cs typeface="Courier New"/>
              </a:rPr>
              <a:t>b</a:t>
            </a:r>
            <a:r>
              <a:rPr lang="en-US" sz="1800" dirty="0" smtClean="0">
                <a:latin typeface="Courier New"/>
                <a:cs typeface="Courier New"/>
              </a:rPr>
              <a:t> (rest a))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029200" y="37338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943600" y="37338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934200" y="37338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 bwMode="auto">
          <a:xfrm>
            <a:off x="5410200" y="40005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 bwMode="auto">
          <a:xfrm>
            <a:off x="6324600" y="4000500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886200" y="3505200"/>
            <a:ext cx="35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a</a:t>
            </a:r>
            <a:endParaRPr lang="en-US" dirty="0">
              <a:latin typeface="Neo Sans Std"/>
            </a:endParaRPr>
          </a:p>
        </p:txBody>
      </p:sp>
      <p:cxnSp>
        <p:nvCxnSpPr>
          <p:cNvPr id="15" name="Straight Arrow Connector 14"/>
          <p:cNvCxnSpPr>
            <a:endCxn id="7" idx="1"/>
          </p:cNvCxnSpPr>
          <p:nvPr/>
        </p:nvCxnSpPr>
        <p:spPr bwMode="auto">
          <a:xfrm>
            <a:off x="4267200" y="3810000"/>
            <a:ext cx="762000" cy="19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5715000" y="3505200"/>
            <a:ext cx="1981200" cy="990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53000" y="3048000"/>
            <a:ext cx="35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Neo Sans Std"/>
              </a:rPr>
              <a:t>b</a:t>
            </a:r>
            <a:endParaRPr lang="en-US" dirty="0">
              <a:latin typeface="Neo Sans Std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5257800" y="3429000"/>
            <a:ext cx="6096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 rot="381805">
            <a:off x="5676968" y="5016069"/>
            <a:ext cx="2559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e.g. stable enumerations</a:t>
            </a:r>
            <a:endParaRPr lang="en-US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6400"/>
            <a:ext cx="5580185" cy="266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STM – Software Transactional Memory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325953">
            <a:off x="5628247" y="2554401"/>
            <a:ext cx="30261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concurrency-safe in-memory transactions!</a:t>
            </a:r>
            <a:endParaRPr lang="en-US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419600"/>
            <a:ext cx="7454900" cy="1714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stm.clj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dirty="0" smtClean="0"/>
              <a:t>Oriented with Protocols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oo.clj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2578100" cy="229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057400"/>
            <a:ext cx="3860800" cy="711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971800"/>
            <a:ext cx="4597400" cy="863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4470400"/>
            <a:ext cx="2641600" cy="1092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800" y="4394200"/>
            <a:ext cx="2451100" cy="1320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269026">
            <a:off x="6103135" y="4638982"/>
            <a:ext cx="302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Open for extension, closed for modification</a:t>
            </a:r>
            <a:endParaRPr lang="en-US" sz="1800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3587848">
            <a:off x="3020153" y="3925070"/>
            <a:ext cx="660814" cy="379459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400" dirty="0" smtClean="0">
              <a:latin typeface="Neo Sans Std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6619868">
            <a:off x="4153301" y="4072214"/>
            <a:ext cx="660814" cy="379459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400" dirty="0" smtClean="0">
              <a:latin typeface="Neo Sans Std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3593122" y="5474678"/>
            <a:ext cx="660814" cy="379459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400" dirty="0" smtClean="0">
              <a:latin typeface="Neo Sans Std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1200" y="5867400"/>
            <a:ext cx="5334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(price-with-vat espresso) 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(vat </a:t>
            </a:r>
            <a:r>
              <a:rPr lang="en-US" sz="1600" dirty="0" err="1" smtClean="0">
                <a:latin typeface="Courier New"/>
                <a:cs typeface="Courier New"/>
              </a:rPr>
              <a:t>iver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endParaRPr lang="en-US" sz="160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6858000" cy="685800"/>
          </a:xfrm>
        </p:spPr>
        <p:txBody>
          <a:bodyPr/>
          <a:lstStyle/>
          <a:p>
            <a:r>
              <a:rPr lang="en-US" dirty="0" smtClean="0"/>
              <a:t>Multi-methods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5257800"/>
            <a:ext cx="6540500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8625">
            <a:off x="4130516" y="4797022"/>
            <a:ext cx="266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Not your mother’s dispatch</a:t>
            </a:r>
            <a:endParaRPr lang="en-US" sz="1800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505200"/>
            <a:ext cx="46863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981200"/>
            <a:ext cx="5765800" cy="1206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123954">
            <a:off x="6205368" y="2392204"/>
            <a:ext cx="266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Open-Closed Principle goodness</a:t>
            </a:r>
            <a:endParaRPr lang="en-US" sz="1800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7864782">
            <a:off x="2690226" y="1923168"/>
            <a:ext cx="351052" cy="221315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400" dirty="0" smtClean="0">
              <a:latin typeface="Neo Sans Std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7864782">
            <a:off x="3757027" y="5123568"/>
            <a:ext cx="351052" cy="221315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400" dirty="0" smtClean="0">
              <a:latin typeface="Neo Sans St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</a:t>
            </a:r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multi.clj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point med logo">
  <a:themeElements>
    <a:clrScheme name="ativ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tive">
      <a:majorFont>
        <a:latin typeface="Neo Sans Medium"/>
        <a:ea typeface="Osaka"/>
        <a:cs typeface=""/>
      </a:majorFont>
      <a:minorFont>
        <a:latin typeface="Neo Sans"/>
        <a:ea typeface="Osaka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lnDef>
  </a:objectDefaults>
  <a:extraClrSchemeLst>
    <a:extraClrScheme>
      <a:clrScheme name="ativ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2935D7B839B498032E15B515DC0B5" ma:contentTypeVersion="0" ma:contentTypeDescription="Create a new document." ma:contentTypeScope="" ma:versionID="05c669dbfbe9d305b9d042c1ae39336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0162293-4439-4671-BF66-DEE247DD7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CA4D6D-9859-4790-BA61-D7D5B0B3F35A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84ADAD2-7D3C-4FE8-97DE-039B414925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med logo.potx</Template>
  <TotalTime>566</TotalTime>
  <Words>498</Words>
  <Application>Microsoft Macintosh PowerPoint</Application>
  <PresentationFormat>On-screen Show (4:3)</PresentationFormat>
  <Paragraphs>102</Paragraphs>
  <Slides>11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powerpoint med logo</vt:lpstr>
      <vt:lpstr>Slide 1</vt:lpstr>
      <vt:lpstr>What is Clojure?</vt:lpstr>
      <vt:lpstr>Syntax and Data Types</vt:lpstr>
      <vt:lpstr>Functional Programming</vt:lpstr>
      <vt:lpstr>Simple and Concise</vt:lpstr>
      <vt:lpstr>”State – you’re doing it wrong”</vt:lpstr>
      <vt:lpstr>STM – Software Transactional Memory</vt:lpstr>
      <vt:lpstr>Object Oriented with Protocols</vt:lpstr>
      <vt:lpstr>Multi-methods</vt:lpstr>
      <vt:lpstr>The Clojure Compiler</vt:lpstr>
      <vt:lpstr>Example: Compojure web app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 Jul</dc:creator>
  <cp:lastModifiedBy>Martin Jul</cp:lastModifiedBy>
  <cp:revision>11</cp:revision>
  <dcterms:created xsi:type="dcterms:W3CDTF">2010-09-22T18:31:50Z</dcterms:created>
  <dcterms:modified xsi:type="dcterms:W3CDTF">2010-09-22T22:56:03Z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0x010100F452935D7B839B498032E15B515DC0B5</vt:lpwstr>
  </property>
</Properties>
</file>