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8" r:id="rId5"/>
    <p:sldId id="261" r:id="rId6"/>
    <p:sldId id="263" r:id="rId7"/>
    <p:sldId id="269" r:id="rId8"/>
    <p:sldId id="270" r:id="rId9"/>
    <p:sldId id="266" r:id="rId10"/>
    <p:sldId id="259" r:id="rId11"/>
    <p:sldId id="264" r:id="rId12"/>
    <p:sldId id="267" r:id="rId13"/>
    <p:sldId id="268" r:id="rId14"/>
    <p:sldId id="260" r:id="rId15"/>
    <p:sldId id="265" r:id="rId16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08080"/>
    <a:srgbClr val="D1E318"/>
    <a:srgbClr val="023B71"/>
    <a:srgbClr val="D2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4900" autoAdjust="0"/>
    <p:restoredTop sz="93633" autoAdjust="0"/>
  </p:normalViewPr>
  <p:slideViewPr>
    <p:cSldViewPr>
      <p:cViewPr varScale="1">
        <p:scale>
          <a:sx n="96" d="100"/>
          <a:sy n="96" d="100"/>
        </p:scale>
        <p:origin x="-10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err="1" smtClean="0"/>
              <a:t>Second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err="1" smtClean="0"/>
              <a:t>Third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err="1" smtClean="0"/>
              <a:t>Fifth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huge 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Clojure</a:t>
            </a:r>
            <a:r>
              <a:rPr lang="en-US" baseline="0" dirty="0" smtClean="0"/>
              <a:t> version has no conditionals, no branches.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+mn-ea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Std Medium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chemeClr val="bg2"/>
          </a:solidFill>
          <a:latin typeface="Neo Sans Std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chemeClr val="bg2"/>
          </a:solidFill>
          <a:latin typeface="Neo Sans Std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chemeClr val="bg2"/>
          </a:solidFill>
          <a:latin typeface="Neo Sans Std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Neo Sans Std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Neo Sans Std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j@ative.dk" TargetMode="Externa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85875" y="3071813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err="1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Clojure</a:t>
            </a:r>
            <a:r>
              <a:rPr lang="da-DK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 </a:t>
            </a:r>
            <a:r>
              <a:rPr lang="da-DK" dirty="0" err="1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Meet-Up</a:t>
            </a:r>
            <a:r>
              <a:rPr lang="da-DK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 Copenhagen</a:t>
            </a:r>
          </a:p>
          <a:p>
            <a:r>
              <a:rPr lang="da-DK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September 23, 2010</a:t>
            </a:r>
          </a:p>
          <a:p>
            <a:r>
              <a:rPr lang="da-DK" sz="2800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Martin Jul, </a:t>
            </a:r>
            <a:r>
              <a:rPr lang="da-DK" sz="2800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  <a:hlinkClick r:id="rId2"/>
              </a:rPr>
              <a:t>mj@ative.dk</a:t>
            </a:r>
            <a:r>
              <a:rPr lang="da-DK" sz="2800" dirty="0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 / @</a:t>
            </a:r>
            <a:r>
              <a:rPr lang="da-DK" sz="2800" dirty="0" err="1" smtClean="0">
                <a:solidFill>
                  <a:schemeClr val="bg2"/>
                </a:solidFill>
                <a:latin typeface="Neo Sans Std" pitchFamily="34" charset="0"/>
                <a:ea typeface="Osaka" pitchFamily="-80" charset="-128"/>
              </a:rPr>
              <a:t>mjul</a:t>
            </a:r>
            <a:endParaRPr lang="da-DK" sz="2800" dirty="0">
              <a:solidFill>
                <a:schemeClr val="bg2"/>
              </a:solidFill>
              <a:latin typeface="Neo Sans Std" pitchFamily="34" charset="0"/>
              <a:ea typeface="Osaka" pitchFamily="-80" charset="-128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1295400" y="2057400"/>
            <a:ext cx="594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dirty="0" err="1" smtClean="0">
                <a:solidFill>
                  <a:schemeClr val="bg2"/>
                </a:solidFill>
                <a:latin typeface="Neo Sans Std Medium" pitchFamily="34" charset="0"/>
                <a:ea typeface="Osaka" pitchFamily="-80" charset="-128"/>
              </a:rPr>
              <a:t>Clojure</a:t>
            </a:r>
            <a:r>
              <a:rPr lang="da-DK" sz="4000" dirty="0" smtClean="0">
                <a:solidFill>
                  <a:schemeClr val="bg2"/>
                </a:solidFill>
                <a:latin typeface="Neo Sans Std Medium" pitchFamily="34" charset="0"/>
                <a:ea typeface="Osaka" pitchFamily="-80" charset="-128"/>
              </a:rPr>
              <a:t> in 10 </a:t>
            </a:r>
            <a:r>
              <a:rPr lang="da-DK" sz="4000" dirty="0" err="1" smtClean="0">
                <a:solidFill>
                  <a:schemeClr val="bg2"/>
                </a:solidFill>
                <a:latin typeface="Neo Sans Std Medium" pitchFamily="34" charset="0"/>
                <a:ea typeface="Osaka" pitchFamily="-80" charset="-128"/>
              </a:rPr>
              <a:t>Minutes</a:t>
            </a:r>
            <a:endParaRPr lang="da-DK" sz="3400" dirty="0">
              <a:solidFill>
                <a:schemeClr val="bg2"/>
              </a:solidFill>
              <a:latin typeface="Neo Sans Std Medium" pitchFamily="34" charset="0"/>
              <a:ea typeface="Osaka" pitchFamily="-80" charset="-128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6858000" cy="685800"/>
          </a:xfrm>
        </p:spPr>
        <p:txBody>
          <a:bodyPr/>
          <a:lstStyle/>
          <a:p>
            <a:r>
              <a:rPr lang="en-US" dirty="0" smtClean="0"/>
              <a:t>Multi-methods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257800"/>
            <a:ext cx="65405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8625">
            <a:off x="4130516" y="4797022"/>
            <a:ext cx="266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Not your mother’s dispatch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505200"/>
            <a:ext cx="46863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81200"/>
            <a:ext cx="5765800" cy="120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123954">
            <a:off x="6205368" y="2392204"/>
            <a:ext cx="266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Open-Closed Principle goodness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7864782">
            <a:off x="2690226" y="1923168"/>
            <a:ext cx="351052" cy="22131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7864782">
            <a:off x="3757027" y="5123568"/>
            <a:ext cx="351052" cy="221315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Clojure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3358896"/>
            <a:ext cx="1232318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05200" y="3358896"/>
            <a:ext cx="1689518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Macro 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29400" y="3358896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858000" y="5032248"/>
            <a:ext cx="1292352" cy="1216152"/>
          </a:xfrm>
          <a:prstGeom prst="cub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086600" y="4425696"/>
            <a:ext cx="822960" cy="530352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209800" y="3358896"/>
            <a:ext cx="1219200" cy="914400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AST</a:t>
            </a:r>
            <a:endParaRPr lang="en-US" dirty="0">
              <a:latin typeface="Neo Sans Std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334000" y="3435096"/>
            <a:ext cx="1143000" cy="822960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AST</a:t>
            </a:r>
            <a:endParaRPr lang="en-US" dirty="0">
              <a:latin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229209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o Sans Std"/>
              </a:rPr>
              <a:t>Clojure</a:t>
            </a:r>
            <a:r>
              <a:rPr lang="en-US" dirty="0" smtClean="0">
                <a:latin typeface="Neo Sans Std"/>
              </a:rPr>
              <a:t> data structures</a:t>
            </a:r>
            <a:endParaRPr lang="en-US" dirty="0">
              <a:latin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2743200" y="2749295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114907" y="291120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Down Arrow 27"/>
          <p:cNvSpPr/>
          <p:nvPr/>
        </p:nvSpPr>
        <p:spPr bwMode="auto">
          <a:xfrm>
            <a:off x="914400" y="2746248"/>
            <a:ext cx="822960" cy="530352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9" name="TextBox 28"/>
          <p:cNvSpPr txBox="1"/>
          <p:nvPr/>
        </p:nvSpPr>
        <p:spPr>
          <a:xfrm>
            <a:off x="2743200" y="4572000"/>
            <a:ext cx="102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</a:rPr>
              <a:t>(</a:t>
            </a:r>
            <a:r>
              <a:rPr lang="en-US" sz="1600" dirty="0" err="1" smtClean="0">
                <a:latin typeface="Neo Sans Std"/>
              </a:rPr>
              <a:t>eval</a:t>
            </a:r>
            <a:r>
              <a:rPr lang="en-US" sz="1600" dirty="0" smtClean="0">
                <a:latin typeface="Neo Sans Std"/>
              </a:rPr>
              <a:t> </a:t>
            </a:r>
            <a:r>
              <a:rPr lang="en-US" sz="1600" dirty="0" err="1" smtClean="0">
                <a:latin typeface="Neo Sans Std"/>
              </a:rPr>
              <a:t>ast</a:t>
            </a:r>
            <a:r>
              <a:rPr lang="en-US" sz="1600" dirty="0" smtClean="0">
                <a:latin typeface="Neo Sans Std"/>
              </a:rPr>
              <a:t>)</a:t>
            </a:r>
            <a:endParaRPr lang="en-US" sz="1600" dirty="0">
              <a:latin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2667000"/>
            <a:ext cx="1416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</a:rPr>
              <a:t>(read stream)</a:t>
            </a:r>
            <a:endParaRPr lang="en-US" sz="1600" dirty="0">
              <a:latin typeface="Neo Sans Std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rot="10800000">
            <a:off x="5105400" y="5715001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895600" y="5257800"/>
            <a:ext cx="2286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Compiler is available at runtime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rot="16200000" flipV="1">
            <a:off x="1752600" y="4800600"/>
            <a:ext cx="8382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16200000" flipV="1">
            <a:off x="2438400" y="4876800"/>
            <a:ext cx="533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Folded Corner 43"/>
          <p:cNvSpPr/>
          <p:nvPr/>
        </p:nvSpPr>
        <p:spPr bwMode="auto">
          <a:xfrm>
            <a:off x="838200" y="2057400"/>
            <a:ext cx="961277" cy="533400"/>
          </a:xfrm>
          <a:prstGeom prst="foldedCorner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</a:rPr>
              <a:t>Text</a:t>
            </a:r>
            <a:endParaRPr lang="en-US" dirty="0">
              <a:latin typeface="Neo Sans Std"/>
            </a:endParaRPr>
          </a:p>
        </p:txBody>
      </p:sp>
      <p:sp>
        <p:nvSpPr>
          <p:cNvPr id="22" name="TextBox 21"/>
          <p:cNvSpPr txBox="1"/>
          <p:nvPr/>
        </p:nvSpPr>
        <p:spPr>
          <a:xfrm rot="325953">
            <a:off x="5556276" y="1799045"/>
            <a:ext cx="314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Your hip friends call this language </a:t>
            </a:r>
            <a:r>
              <a:rPr lang="en-US" sz="18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homoiconic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23" name="TextBox 22"/>
          <p:cNvSpPr txBox="1"/>
          <p:nvPr/>
        </p:nvSpPr>
        <p:spPr>
          <a:xfrm rot="325953">
            <a:off x="4126710" y="4383823"/>
            <a:ext cx="248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Great for </a:t>
            </a:r>
            <a:r>
              <a:rPr lang="en-US" sz="18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DSLs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Compojure</a:t>
            </a:r>
            <a:r>
              <a:rPr lang="en-US" dirty="0" smtClean="0"/>
              <a:t> web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596277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(ns hello-world  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(:use </a:t>
            </a:r>
            <a:r>
              <a:rPr lang="en-US" sz="1800" dirty="0" err="1" smtClean="0">
                <a:latin typeface="Courier New"/>
                <a:cs typeface="Courier New"/>
              </a:rPr>
              <a:t>compojure.core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ring.adapter.jetty</a:t>
            </a:r>
            <a:r>
              <a:rPr lang="en-US" sz="1800" dirty="0" smtClean="0">
                <a:latin typeface="Courier New"/>
                <a:cs typeface="Courier New"/>
              </a:rPr>
              <a:t>)  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(:require [</a:t>
            </a:r>
            <a:r>
              <a:rPr lang="en-US" sz="1800" dirty="0" err="1" smtClean="0">
                <a:latin typeface="Courier New"/>
                <a:cs typeface="Courier New"/>
              </a:rPr>
              <a:t>compojure.route</a:t>
            </a:r>
            <a:r>
              <a:rPr lang="en-US" sz="1800" dirty="0" smtClean="0">
                <a:latin typeface="Courier New"/>
                <a:cs typeface="Courier New"/>
              </a:rPr>
              <a:t> :as route]))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defroutes</a:t>
            </a:r>
            <a:r>
              <a:rPr lang="en-US" sz="1800" dirty="0" smtClean="0">
                <a:latin typeface="Courier New"/>
                <a:cs typeface="Courier New"/>
              </a:rPr>
              <a:t> main-routes  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(GET "/" [] "&lt;h1&gt;Hello World&lt;/h1&gt;")  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(route/not-found "&lt;h1&gt;Page not found&lt;/h1&gt;"))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(run-jetty main-routes {:port 8080})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Source: http://</a:t>
            </a:r>
            <a:r>
              <a:rPr lang="en-US" sz="12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github.com/weavejester/compojure</a:t>
            </a:r>
            <a:endParaRPr lang="en-US" sz="12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1" name="TextBox 10"/>
          <p:cNvSpPr txBox="1"/>
          <p:nvPr/>
        </p:nvSpPr>
        <p:spPr>
          <a:xfrm rot="325953">
            <a:off x="5899940" y="2046383"/>
            <a:ext cx="3026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shorter than your </a:t>
            </a:r>
            <a:r>
              <a:rPr lang="en-US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web.config</a:t>
            </a:r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!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Clojure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</a:t>
            </a:r>
          </a:p>
          <a:p>
            <a:r>
              <a:rPr lang="en-US" dirty="0" smtClean="0"/>
              <a:t>Functional Programming</a:t>
            </a:r>
          </a:p>
          <a:p>
            <a:r>
              <a:rPr lang="en-US" dirty="0" smtClean="0"/>
              <a:t>Immutable, persistent data structures</a:t>
            </a:r>
          </a:p>
          <a:p>
            <a:r>
              <a:rPr lang="en-US" dirty="0" smtClean="0"/>
              <a:t>Software Transactional Memory</a:t>
            </a:r>
          </a:p>
          <a:p>
            <a:r>
              <a:rPr lang="en-US" dirty="0" smtClean="0"/>
              <a:t>Object-oriented (sort of)</a:t>
            </a:r>
          </a:p>
          <a:p>
            <a:r>
              <a:rPr lang="en-US" dirty="0" smtClean="0"/>
              <a:t>Macros</a:t>
            </a:r>
          </a:p>
          <a:p>
            <a:r>
              <a:rPr lang="en-US" dirty="0" smtClean="0"/>
              <a:t>Managed code: JVM and CLR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610744">
            <a:off x="6190546" y="5050566"/>
            <a:ext cx="2902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Getting off the Lisp Island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5562600"/>
            <a:ext cx="3807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Clojure</a:t>
            </a:r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 is the future!</a:t>
            </a:r>
          </a:p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-- Uncle Bob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 and Data Types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828800"/>
            <a:ext cx="7696200" cy="470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; This is a comment, semicolon is similar to // in C# / Java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List is the most common data structure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800" b="1" dirty="0" smtClean="0">
                <a:latin typeface="Courier New"/>
                <a:cs typeface="Courier New"/>
              </a:rPr>
              <a:t>'</a:t>
            </a:r>
            <a:r>
              <a:rPr lang="en-US" sz="1800" b="1" dirty="0" smtClean="0">
                <a:latin typeface="Courier New"/>
                <a:cs typeface="Courier New"/>
              </a:rPr>
              <a:t>(1 </a:t>
            </a:r>
            <a:r>
              <a:rPr lang="en-US" sz="1800" b="1" dirty="0" smtClean="0">
                <a:latin typeface="Courier New"/>
                <a:cs typeface="Courier New"/>
              </a:rPr>
              <a:t>2 3)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Vector is a list that is </a:t>
            </a:r>
            <a:r>
              <a:rPr lang="en-US" sz="1600" dirty="0" err="1" smtClean="0">
                <a:latin typeface="Courier New"/>
                <a:cs typeface="Courier New"/>
              </a:rPr>
              <a:t>indexable</a:t>
            </a:r>
            <a:r>
              <a:rPr lang="en-US" sz="1600" dirty="0" smtClean="0">
                <a:latin typeface="Courier New"/>
                <a:cs typeface="Courier New"/>
              </a:rPr>
              <a:t> by position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[1 2 3]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Maps are associative data structures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{:key "value", :id 42}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Sets are mathematical sets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#{1 2 3}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;; Expressions are lists of form (function arg-1 arg-2 ...)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(</a:t>
            </a:r>
            <a:r>
              <a:rPr lang="en-US" sz="1800" b="1" dirty="0" err="1" smtClean="0">
                <a:latin typeface="Courier New"/>
                <a:cs typeface="Courier New"/>
              </a:rPr>
              <a:t>println</a:t>
            </a:r>
            <a:r>
              <a:rPr lang="en-US" sz="1800" b="1" dirty="0" smtClean="0">
                <a:latin typeface="Courier New"/>
                <a:cs typeface="Courier New"/>
              </a:rPr>
              <a:t> "Hello, World")</a:t>
            </a:r>
          </a:p>
          <a:p>
            <a:r>
              <a:rPr lang="en-US" sz="1800" b="1" dirty="0" smtClean="0">
                <a:latin typeface="Courier New"/>
                <a:cs typeface="Courier New"/>
              </a:rPr>
              <a:t>(+ 1 2 3)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 rot="381805">
            <a:off x="6726702" y="2289014"/>
            <a:ext cx="145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List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2" name="TextBox 11"/>
          <p:cNvSpPr txBox="1"/>
          <p:nvPr/>
        </p:nvSpPr>
        <p:spPr>
          <a:xfrm rot="381805">
            <a:off x="6955302" y="3432014"/>
            <a:ext cx="145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Vector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3" name="TextBox 12"/>
          <p:cNvSpPr txBox="1"/>
          <p:nvPr/>
        </p:nvSpPr>
        <p:spPr>
          <a:xfrm rot="381805">
            <a:off x="5812303" y="4117815"/>
            <a:ext cx="145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Map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4" name="TextBox 13"/>
          <p:cNvSpPr txBox="1"/>
          <p:nvPr/>
        </p:nvSpPr>
        <p:spPr>
          <a:xfrm rot="381805">
            <a:off x="5202702" y="4727414"/>
            <a:ext cx="145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Set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5" name="TextBox 14"/>
          <p:cNvSpPr txBox="1"/>
          <p:nvPr/>
        </p:nvSpPr>
        <p:spPr>
          <a:xfrm rot="381805">
            <a:off x="4666786" y="5763271"/>
            <a:ext cx="227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Expression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core.clj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086600" cy="685800"/>
          </a:xfrm>
        </p:spPr>
        <p:txBody>
          <a:bodyPr/>
          <a:lstStyle/>
          <a:p>
            <a:r>
              <a:rPr lang="en-US" dirty="0" err="1" smtClean="0"/>
              <a:t>Clojure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functional.clj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24200"/>
            <a:ext cx="2349500" cy="723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3086100" cy="2590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62600"/>
            <a:ext cx="7670800" cy="317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381805">
            <a:off x="5874327" y="5011356"/>
            <a:ext cx="273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Incidentally this could also have been a modem connect string</a:t>
            </a:r>
            <a:endParaRPr lang="en-US" sz="12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6232634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95600"/>
            <a:ext cx="2603500" cy="977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895600"/>
            <a:ext cx="2501900" cy="1079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functional.clj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343400"/>
            <a:ext cx="5905500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and Concise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72312"/>
            <a:ext cx="7315200" cy="338548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600200" y="5181600"/>
            <a:ext cx="6248400" cy="838200"/>
          </a:xfrm>
        </p:spPr>
        <p:txBody>
          <a:bodyPr/>
          <a:lstStyle/>
          <a:p>
            <a:pPr>
              <a:buNone/>
            </a:pPr>
            <a:r>
              <a:rPr lang="en-US" sz="1800" b="1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(</a:t>
            </a:r>
            <a:r>
              <a:rPr lang="en-US" sz="1800" b="1" kern="1200" dirty="0" err="1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defn</a:t>
            </a:r>
            <a:r>
              <a:rPr lang="en-US" sz="1800" b="1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 blank? [</a:t>
            </a:r>
            <a:r>
              <a:rPr lang="en-US" sz="1800" b="1" kern="1200" dirty="0" err="1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s</a:t>
            </a:r>
            <a:r>
              <a:rPr lang="en-US" sz="1800" b="1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] </a:t>
            </a:r>
          </a:p>
          <a:p>
            <a:pPr>
              <a:buNone/>
            </a:pPr>
            <a:r>
              <a:rPr lang="en-US" sz="1800" b="1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 (every? #(Character/</a:t>
            </a:r>
            <a:r>
              <a:rPr lang="en-US" sz="1800" b="1" kern="1200" dirty="0" err="1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isWhitespace</a:t>
            </a:r>
            <a:r>
              <a:rPr lang="en-US" sz="1800" b="1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 %) </a:t>
            </a:r>
            <a:r>
              <a:rPr lang="en-US" sz="1800" b="1" kern="1200" dirty="0" err="1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s</a:t>
            </a:r>
            <a:r>
              <a:rPr lang="en-US" sz="1800" b="1" kern="1200" dirty="0" smtClean="0">
                <a:solidFill>
                  <a:schemeClr val="tx1"/>
                </a:solidFill>
                <a:latin typeface="Courier New"/>
                <a:ea typeface="ヒラギノ角ゴ Pro W3" pitchFamily="-80" charset="-128"/>
                <a:cs typeface="Courier New"/>
              </a:rPr>
              <a:t>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Source: Programming </a:t>
            </a:r>
            <a:r>
              <a:rPr lang="en-US" sz="12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Clojure</a:t>
            </a:r>
            <a:r>
              <a:rPr lang="en-US" sz="12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 by Stuart </a:t>
            </a:r>
            <a:r>
              <a:rPr lang="en-US" sz="1200" dirty="0" err="1" smtClean="0">
                <a:solidFill>
                  <a:srgbClr val="808080"/>
                </a:solidFill>
                <a:latin typeface="Handwriting - Dakota"/>
                <a:cs typeface="Handwriting - Dakota"/>
              </a:rPr>
              <a:t>Halloway</a:t>
            </a:r>
            <a:r>
              <a:rPr lang="en-US" sz="12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 (Pragmatic Programmers, 2009)</a:t>
            </a:r>
            <a:endParaRPr lang="en-US" sz="12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2" name="TextBox 11"/>
          <p:cNvSpPr txBox="1"/>
          <p:nvPr/>
        </p:nvSpPr>
        <p:spPr>
          <a:xfrm rot="2217189">
            <a:off x="6623379" y="2344798"/>
            <a:ext cx="248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This makes my eyes hurt!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Immutable</a:t>
            </a:r>
            <a:endParaRPr lang="da-DK" dirty="0" smtClean="0"/>
          </a:p>
          <a:p>
            <a:pPr eaLnBrk="1" hangingPunct="1"/>
            <a:r>
              <a:rPr lang="da-DK" dirty="0" err="1" smtClean="0"/>
              <a:t>Persistent</a:t>
            </a:r>
            <a:r>
              <a:rPr lang="da-DK" dirty="0" smtClean="0"/>
              <a:t> (</a:t>
            </a:r>
            <a:r>
              <a:rPr lang="da-DK" dirty="0" err="1" smtClean="0"/>
              <a:t>struktural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r>
              <a:rPr lang="da-DK" dirty="0" smtClean="0"/>
              <a:t>, not </a:t>
            </a:r>
            <a:r>
              <a:rPr lang="da-DK" dirty="0" err="1" smtClean="0"/>
              <a:t>copying</a:t>
            </a:r>
            <a:r>
              <a:rPr lang="da-DK" dirty="0" smtClean="0"/>
              <a:t>)</a:t>
            </a:r>
          </a:p>
          <a:p>
            <a:pPr eaLnBrk="1" hangingPunct="1">
              <a:buNone/>
            </a:pPr>
            <a:endParaRPr lang="da-DK" dirty="0" smtClean="0"/>
          </a:p>
          <a:p>
            <a:pPr eaLnBrk="1" hangingPunct="1">
              <a:buNone/>
            </a:pPr>
            <a:endParaRPr lang="da-DK" dirty="0" smtClean="0"/>
          </a:p>
          <a:p>
            <a:pPr eaLnBrk="1" hangingPunct="1">
              <a:buNone/>
            </a:pPr>
            <a:endParaRPr lang="da-DK" dirty="0" smtClean="0"/>
          </a:p>
          <a:p>
            <a:pPr eaLnBrk="1" hangingPunct="1"/>
            <a:r>
              <a:rPr lang="da-DK" dirty="0" err="1" smtClean="0"/>
              <a:t>Simpler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err="1" smtClean="0"/>
              <a:t>Less</a:t>
            </a:r>
            <a:r>
              <a:rPr lang="da-DK" dirty="0" smtClean="0"/>
              <a:t> </a:t>
            </a:r>
            <a:r>
              <a:rPr lang="da-DK" dirty="0" err="1" smtClean="0"/>
              <a:t>concurrency</a:t>
            </a:r>
            <a:r>
              <a:rPr lang="da-DK" dirty="0" smtClean="0"/>
              <a:t> </a:t>
            </a:r>
            <a:r>
              <a:rPr lang="da-DK" dirty="0" err="1" smtClean="0"/>
              <a:t>issues</a:t>
            </a:r>
            <a:endParaRPr lang="da-DK" dirty="0" smtClean="0"/>
          </a:p>
          <a:p>
            <a:pPr eaLnBrk="1" hangingPunct="1"/>
            <a:endParaRPr lang="da-DK" dirty="0" smtClean="0"/>
          </a:p>
          <a:p>
            <a:pPr eaLnBrk="1" hangingPunct="1"/>
            <a:endParaRPr lang="da-DK" dirty="0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4876800" y="3657600"/>
            <a:ext cx="2590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”State – </a:t>
            </a:r>
            <a:r>
              <a:rPr lang="da-DK" dirty="0" err="1" smtClean="0"/>
              <a:t>you’re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it </a:t>
            </a:r>
            <a:r>
              <a:rPr lang="da-DK" dirty="0" err="1" smtClean="0"/>
              <a:t>wrong</a:t>
            </a:r>
            <a:r>
              <a:rPr lang="da-DK" dirty="0" smtClean="0"/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505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sz="1800" dirty="0" smtClean="0">
                <a:latin typeface="Courier New"/>
                <a:cs typeface="Courier New"/>
              </a:rPr>
              <a:t>(def </a:t>
            </a:r>
            <a:r>
              <a:rPr lang="en-US" sz="1800" b="1" dirty="0" smtClean="0">
                <a:latin typeface="Courier New"/>
                <a:cs typeface="Courier New"/>
              </a:rPr>
              <a:t>a</a:t>
            </a:r>
            <a:r>
              <a:rPr lang="en-US" sz="1800" dirty="0" smtClean="0">
                <a:latin typeface="Courier New"/>
                <a:cs typeface="Courier New"/>
              </a:rPr>
              <a:t> (list 1 2 3))</a:t>
            </a:r>
          </a:p>
          <a:p>
            <a:pPr eaLnBrk="1" hangingPunct="1">
              <a:buNone/>
            </a:pPr>
            <a:r>
              <a:rPr lang="en-US" sz="1800" dirty="0" smtClean="0">
                <a:latin typeface="Courier New"/>
                <a:cs typeface="Courier New"/>
              </a:rPr>
              <a:t>(def </a:t>
            </a:r>
            <a:r>
              <a:rPr lang="en-US" sz="1800" b="1" dirty="0" err="1" smtClean="0">
                <a:latin typeface="Courier New"/>
                <a:cs typeface="Courier New"/>
              </a:rPr>
              <a:t>b</a:t>
            </a:r>
            <a:r>
              <a:rPr lang="en-US" sz="1800" dirty="0" smtClean="0">
                <a:latin typeface="Courier New"/>
                <a:cs typeface="Courier New"/>
              </a:rPr>
              <a:t> (rest a))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29200" y="37338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43600" y="37338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34200" y="37338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 bwMode="auto">
          <a:xfrm>
            <a:off x="5410200" y="40005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 bwMode="auto">
          <a:xfrm>
            <a:off x="6324600" y="40005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886200" y="3505200"/>
            <a:ext cx="3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a</a:t>
            </a:r>
            <a:endParaRPr lang="en-US" dirty="0">
              <a:latin typeface="Neo Sans Std"/>
            </a:endParaRP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 bwMode="auto">
          <a:xfrm>
            <a:off x="4267200" y="3810000"/>
            <a:ext cx="76200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5715000" y="3505200"/>
            <a:ext cx="19812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3048000"/>
            <a:ext cx="3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Neo Sans Std"/>
              </a:rPr>
              <a:t>b</a:t>
            </a:r>
            <a:endParaRPr lang="en-US" dirty="0">
              <a:latin typeface="Neo Sans Std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257800" y="3429000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 rot="381805">
            <a:off x="5676968" y="5016069"/>
            <a:ext cx="255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e.g. stable enumerations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5580185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– Software Transactional Memory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325953">
            <a:off x="5612623" y="2045556"/>
            <a:ext cx="3026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concurrency-safe in-memory transactions!</a:t>
            </a:r>
            <a:endParaRPr lang="en-US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419600"/>
            <a:ext cx="74549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with Protocols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oo.clj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2578100" cy="229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7400"/>
            <a:ext cx="3860800" cy="71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971800"/>
            <a:ext cx="4597400" cy="86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470400"/>
            <a:ext cx="2641600" cy="1092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4394200"/>
            <a:ext cx="2451100" cy="1320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269026">
            <a:off x="6103135" y="4638982"/>
            <a:ext cx="302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808080"/>
                </a:solidFill>
                <a:latin typeface="Handwriting - Dakota"/>
                <a:cs typeface="Handwriting - Dakota"/>
              </a:rPr>
              <a:t>Open for extension, closed for modification</a:t>
            </a:r>
            <a:endParaRPr lang="en-US" sz="1800" dirty="0">
              <a:solidFill>
                <a:srgbClr val="808080"/>
              </a:solidFill>
              <a:latin typeface="Handwriting - Dakota"/>
              <a:cs typeface="Handwriting - Dakota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3587848">
            <a:off x="3020153" y="3925070"/>
            <a:ext cx="660814" cy="37945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6619868">
            <a:off x="4153301" y="4072214"/>
            <a:ext cx="660814" cy="37945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3593122" y="5474678"/>
            <a:ext cx="660814" cy="379459"/>
          </a:xfrm>
          <a:prstGeom prst="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400" dirty="0" smtClean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1200" y="5867400"/>
            <a:ext cx="533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(price-with-vat espresso)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(vat </a:t>
            </a:r>
            <a:r>
              <a:rPr lang="en-US" sz="1600" b="1" dirty="0" err="1" smtClean="0">
                <a:latin typeface="Courier New"/>
                <a:cs typeface="Courier New"/>
              </a:rPr>
              <a:t>iver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med logo.potx</Template>
  <TotalTime>874</TotalTime>
  <Words>518</Words>
  <Application>Microsoft Macintosh PowerPoint</Application>
  <PresentationFormat>On-screen Show (4:3)</PresentationFormat>
  <Paragraphs>109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 med logo</vt:lpstr>
      <vt:lpstr>Slide 1</vt:lpstr>
      <vt:lpstr>What is Clojure?</vt:lpstr>
      <vt:lpstr>Syntax and Data Types</vt:lpstr>
      <vt:lpstr>Clojure Basics</vt:lpstr>
      <vt:lpstr>Functional Programming</vt:lpstr>
      <vt:lpstr>Simple and Concise</vt:lpstr>
      <vt:lpstr>”State – you’re doing it wrong”</vt:lpstr>
      <vt:lpstr>STM – Software Transactional Memory</vt:lpstr>
      <vt:lpstr>Object Oriented with Protocols</vt:lpstr>
      <vt:lpstr>Multi-methods</vt:lpstr>
      <vt:lpstr>The Clojure Compiler</vt:lpstr>
      <vt:lpstr>Example: Compojure web app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Jul</dc:creator>
  <cp:lastModifiedBy>Martin Jul</cp:lastModifiedBy>
  <cp:revision>15</cp:revision>
  <dcterms:created xsi:type="dcterms:W3CDTF">2010-09-23T19:41:07Z</dcterms:created>
  <dcterms:modified xsi:type="dcterms:W3CDTF">2010-09-23T19:44:00Z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