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274" r:id="rId14"/>
    <p:sldId id="323" r:id="rId15"/>
    <p:sldId id="354" r:id="rId16"/>
    <p:sldId id="264" r:id="rId17"/>
    <p:sldId id="333" r:id="rId18"/>
    <p:sldId id="318" r:id="rId19"/>
    <p:sldId id="332" r:id="rId20"/>
    <p:sldId id="375" r:id="rId21"/>
    <p:sldId id="337" r:id="rId22"/>
    <p:sldId id="338" r:id="rId23"/>
    <p:sldId id="376" r:id="rId24"/>
    <p:sldId id="339" r:id="rId25"/>
    <p:sldId id="345" r:id="rId26"/>
    <p:sldId id="355" r:id="rId27"/>
    <p:sldId id="351" r:id="rId28"/>
    <p:sldId id="377" r:id="rId29"/>
    <p:sldId id="347" r:id="rId30"/>
    <p:sldId id="348" r:id="rId31"/>
    <p:sldId id="311" r:id="rId32"/>
    <p:sldId id="292" r:id="rId33"/>
    <p:sldId id="294" r:id="rId34"/>
    <p:sldId id="341" r:id="rId35"/>
    <p:sldId id="295" r:id="rId36"/>
    <p:sldId id="356" r:id="rId37"/>
    <p:sldId id="357" r:id="rId38"/>
    <p:sldId id="358" r:id="rId39"/>
    <p:sldId id="359" r:id="rId40"/>
    <p:sldId id="360" r:id="rId41"/>
    <p:sldId id="361" r:id="rId42"/>
    <p:sldId id="290" r:id="rId43"/>
    <p:sldId id="373" r:id="rId44"/>
    <p:sldId id="284" r:id="rId45"/>
    <p:sldId id="286" r:id="rId46"/>
    <p:sldId id="313" r:id="rId47"/>
    <p:sldId id="287" r:id="rId48"/>
    <p:sldId id="285" r:id="rId49"/>
    <p:sldId id="317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17" autoAdjust="0"/>
    <p:restoredTop sz="78550" autoAdjust="0"/>
  </p:normalViewPr>
  <p:slideViewPr>
    <p:cSldViewPr>
      <p:cViewPr varScale="1">
        <p:scale>
          <a:sx n="95" d="100"/>
          <a:sy n="95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web apps, you run the server, you chose what works for you (not limited by what fits on the user’s desktop)</a:t>
            </a:r>
          </a:p>
          <a:p>
            <a:r>
              <a:rPr lang="en-US" baseline="0" dirty="0" smtClean="0"/>
              <a:t>Witness the explosion of Perl, Linux – is due to running only in a controlled environment, not everywhere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Reducing the complexity verbosity of C#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FUN!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sz="1200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Eric S Raymond</a:t>
            </a:r>
          </a:p>
          <a:p>
            <a:pPr marL="0" indent="0">
              <a:buNone/>
            </a:pPr>
            <a:r>
              <a:rPr lang="en-US" sz="1200" dirty="0" smtClean="0"/>
              <a:t>“How to Become  a Hacker”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for illustration only – they do not use use binary trees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class functions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359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9188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33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without requiring source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</a:p>
          <a:p>
            <a:r>
              <a:rPr lang="en-US" baseline="0" dirty="0" smtClean="0"/>
              <a:t>Look at the “Finger Trees” approach</a:t>
            </a:r>
          </a:p>
          <a:p>
            <a:pPr eaLnBrk="1" hangingPunct="1"/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</a:t>
            </a:r>
            <a:r>
              <a:rPr lang="da-DK" dirty="0" err="1" smtClean="0"/>
              <a:t>Clojure</a:t>
            </a:r>
            <a:r>
              <a:rPr lang="da-DK" dirty="0" smtClean="0"/>
              <a:t>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mj@ative.dk" TargetMode="External"/><Relationship Id="rId4" Type="http://schemas.openxmlformats.org/officeDocument/2006/relationships/hyperlink" Target="http://www.ative.dk" TargetMode="External"/><Relationship Id="rId5" Type="http://schemas.openxmlformats.org/officeDocument/2006/relationships/hyperlink" Target="http://community.ative.dk/blogs/" TargetMode="External"/><Relationship Id="rId6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tiv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10, 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still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679101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679101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86723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4119261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93112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140968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442592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4725144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445224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581128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38610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06896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3012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311717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700808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00506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28498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42900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06896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35699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42900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51723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  <a:endParaRPr lang="en-US" sz="1200" dirty="0" smtClean="0">
              <a:latin typeface="Neo Sans Std"/>
              <a:cs typeface="Neo Sans Std"/>
            </a:endParaRP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5172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Interoperable</a:t>
            </a:r>
          </a:p>
          <a:p>
            <a:r>
              <a:rPr lang="en-US" dirty="0" smtClean="0"/>
              <a:t>Fun!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LISP is worth learning for a different </a:t>
            </a:r>
            <a:r>
              <a:rPr lang="en-US" sz="1800" dirty="0" smtClean="0"/>
              <a:t>reason: the </a:t>
            </a:r>
            <a:r>
              <a:rPr lang="en-US" sz="1800" dirty="0"/>
              <a:t>profound enlightenment experience you will have when you finally get it. That experience will make you a better programmer for the rest of your days, even if you never actually use LISP itself a lot.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Eric S Raymond</a:t>
            </a:r>
          </a:p>
          <a:p>
            <a:pPr marL="0" indent="0">
              <a:buNone/>
            </a:pPr>
            <a:r>
              <a:rPr lang="en-US" sz="1800" dirty="0" smtClean="0"/>
              <a:t>“How to Become  a Hacker”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58055"/>
              </p:ext>
            </p:extLst>
          </p:nvPr>
        </p:nvGraphicFramePr>
        <p:xfrm>
          <a:off x="5364088" y="1628800"/>
          <a:ext cx="1512168" cy="96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2008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:amount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:</a:t>
                      </a:r>
                      <a:r>
                        <a:rPr lang="en-US" sz="1100" dirty="0" err="1" smtClean="0"/>
                        <a:t>msg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293096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140968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588" y="1916832"/>
            <a:ext cx="19682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140968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 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429309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Enable</a:t>
            </a:r>
          </a:p>
          <a:p>
            <a:r>
              <a:rPr lang="en-US" dirty="0" smtClean="0">
                <a:latin typeface="Neo Sans Std"/>
              </a:rPr>
              <a:t>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228184" y="3376416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35699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43711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64288" y="3068960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437112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0941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// C#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Conference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string Name { get;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Year { get; }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           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ToString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GetHashCode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GetType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defrecord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year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"NDC"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"Clojure </a:t>
            </a:r>
            <a:r>
              <a:rPr lang="en-US" sz="1400" dirty="0" err="1">
                <a:solidFill>
                  <a:srgbClr val="0029FA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Records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works with common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functions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filter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#(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%)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assoc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:rating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:great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Their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fields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have map semantics	</a:t>
            </a: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A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record is also a map of its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properties</a:t>
            </a:r>
            <a:endParaRPr lang="en-US" sz="1400" b="1" dirty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"-&gt;"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265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Diff </a:t>
            </a:r>
            <a:r>
              <a:rPr lang="en-US" sz="1200" b="1" dirty="0" err="1">
                <a:solidFill>
                  <a:srgbClr val="771515"/>
                </a:solidFill>
                <a:latin typeface="Courier-Bold"/>
              </a:rPr>
              <a:t>CalculateDiff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previous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latest  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= </a:t>
            </a:r>
            <a:r>
              <a:rPr lang="en-US" sz="1200" dirty="0" err="1" smtClean="0">
                <a:latin typeface="Courier"/>
                <a:cs typeface="Courier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urier-Bold"/>
              </a:rPr>
              <a:t>ChangesSince</a:t>
            </a:r>
            <a:r>
              <a:rPr lang="en-US" sz="1200" dirty="0" smtClean="0">
                <a:latin typeface="Courier"/>
                <a:cs typeface="Courier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urier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urier"/>
                <a:cs typeface="Courier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(Field 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(Field </a:t>
            </a:r>
            <a:r>
              <a:rPr lang="en-US" sz="1200" dirty="0" err="1" smtClean="0">
                <a:latin typeface="Courier"/>
                <a:cs typeface="Courier"/>
              </a:rPr>
              <a:t>QuoteField.Ask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smtClean="0">
                <a:solidFill>
                  <a:srgbClr val="E03186"/>
                </a:solidFill>
                <a:latin typeface="Consolas"/>
              </a:rPr>
              <a:t>filter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not=</a:t>
            </a:r>
            <a:r>
              <a:rPr lang="en-US" sz="18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1.44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1.47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</a:t>
            </a:r>
            <a:r>
              <a:rPr lang="en-US" sz="2000" dirty="0" smtClean="0"/>
              <a:t> square 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(square 3)</a:t>
            </a:r>
          </a:p>
          <a:p>
            <a:pPr>
              <a:buFont typeface="Symbol" charset="0"/>
              <a:buChar char=""/>
            </a:pPr>
            <a:r>
              <a:rPr lang="en-US" sz="2000" dirty="0" smtClean="0"/>
              <a:t>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defn</a:t>
            </a:r>
            <a:r>
              <a:rPr lang="en-US" sz="2000" dirty="0" smtClean="0"/>
              <a:t> square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No need for </a:t>
            </a:r>
          </a:p>
          <a:p>
            <a:pPr marL="0" indent="0">
              <a:buNone/>
            </a:pPr>
            <a:r>
              <a:rPr lang="en-US" sz="1600" dirty="0" smtClean="0"/>
              <a:t>* delegates</a:t>
            </a:r>
          </a:p>
          <a:p>
            <a:pPr marL="0" indent="0">
              <a:buNone/>
            </a:pPr>
            <a:r>
              <a:rPr lang="en-US" sz="1600" dirty="0" smtClean="0"/>
              <a:t>* Action&lt;T&gt;</a:t>
            </a:r>
          </a:p>
          <a:p>
            <a:pPr marL="0" indent="0">
              <a:buNone/>
            </a:pPr>
            <a:r>
              <a:rPr lang="en-US" sz="1600" dirty="0" smtClean="0"/>
              <a:t>* Function&lt;T, </a:t>
            </a:r>
            <a:r>
              <a:rPr lang="en-US" sz="1600" dirty="0" err="1" smtClean="0"/>
              <a:t>TResult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454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class </a:t>
            </a:r>
            <a:r>
              <a:rPr lang="en-US" sz="2000" dirty="0">
                <a:latin typeface="Courier"/>
                <a:cs typeface="Courier"/>
              </a:rPr>
              <a:t>Manager &lt; </a:t>
            </a:r>
            <a:r>
              <a:rPr lang="en-US" sz="2000" dirty="0" err="1">
                <a:latin typeface="Courier"/>
                <a:cs typeface="Courier"/>
              </a:rPr>
              <a:t>ActiveRecord</a:t>
            </a:r>
            <a:r>
              <a:rPr lang="en-US" sz="2000" dirty="0">
                <a:latin typeface="Courier"/>
                <a:cs typeface="Courier"/>
              </a:rPr>
              <a:t>::Base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has_one</a:t>
            </a:r>
            <a:r>
              <a:rPr lang="en-US" sz="2000" dirty="0">
                <a:latin typeface="Courier"/>
                <a:cs typeface="Courier"/>
              </a:rPr>
              <a:t> :department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/>
              <a:t>How would you do this in C# or Java?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class Module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my_attr</a:t>
            </a:r>
            <a:r>
              <a:rPr lang="en-US" sz="1200" dirty="0">
                <a:latin typeface="Courier"/>
                <a:cs typeface="Courier"/>
              </a:rPr>
              <a:t>(symbol)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#{symbol}; @#{symbol};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#{symbol}=(value); @#{symbol} = value;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end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end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 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</a:t>
            </a: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Tips on Learning </a:t>
            </a:r>
            <a:r>
              <a:rPr lang="da-DK" dirty="0" err="1" smtClean="0"/>
              <a:t>Clojure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816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https://github.com/ative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3"/>
              </a:rPr>
              <a:t>mj@</a:t>
            </a:r>
            <a:r>
              <a:rPr lang="en-US" sz="2000" dirty="0" smtClean="0">
                <a:solidFill>
                  <a:srgbClr val="808080"/>
                </a:solidFill>
                <a:hlinkClick r:id="rId3"/>
              </a:rPr>
              <a:t>ative.dk</a:t>
            </a:r>
            <a:endParaRPr lang="en-US" sz="2000" dirty="0">
              <a:solidFill>
                <a:srgbClr val="808080"/>
              </a:solidFill>
              <a:hlinkClick r:id="rId4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4"/>
              </a:rPr>
              <a:t>http://www.ative.dk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5"/>
              </a:rPr>
              <a:t>http://community.ative.dk/blogs/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  <a:hlinkClick r:id="rId6"/>
              </a:rPr>
              <a:t>https://github.com/mjul/top-10-clojure-ndc-2011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smtClean="0"/>
              <a:t>the Clojure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“Clojure”})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36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First { get; set;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Last { get; set;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public Person(Name name, List&lt;Person&gt; children)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Name Name { get; set;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List&lt;Person&gt; Children { get;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34484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Protocols</a:t>
            </a:r>
          </a:p>
          <a:p>
            <a:pPr marL="0" indent="0">
              <a:buNone/>
            </a:pPr>
            <a:r>
              <a:rPr lang="en-US" sz="1600" dirty="0" err="1" smtClean="0"/>
              <a:t>Multimethods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Extend someone </a:t>
            </a:r>
            <a:r>
              <a:rPr lang="en-US" sz="1600" dirty="0" err="1" smtClean="0"/>
              <a:t>elses</a:t>
            </a:r>
            <a:r>
              <a:rPr lang="en-US" sz="1600" dirty="0" smtClean="0"/>
              <a:t> binary code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60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8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Clojure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defprotocol</a:t>
            </a:r>
            <a:r>
              <a:rPr lang="en-US" dirty="0" smtClean="0"/>
              <a:t> </a:t>
            </a:r>
            <a:r>
              <a:rPr lang="en-US" dirty="0" err="1" smtClean="0"/>
              <a:t>ClientProtocol</a:t>
            </a:r>
            <a:r>
              <a:rPr lang="en-US" dirty="0" smtClean="0"/>
              <a:t> (foo [x]) (bar [y]))</a:t>
            </a:r>
          </a:p>
          <a:p>
            <a:pPr marL="0" indent="0">
              <a:buNone/>
            </a:pPr>
            <a:r>
              <a:rPr lang="en-US" dirty="0" smtClean="0"/>
              <a:t>(extend-type </a:t>
            </a:r>
            <a:r>
              <a:rPr lang="en-US" dirty="0" err="1" smtClean="0"/>
              <a:t>EnemyType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ClientProtocol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(foo [x]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foo, x=“ x))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(bar [y]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bar, y=“ y)))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5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is the state </a:t>
            </a:r>
            <a:r>
              <a:rPr lang="en-US" sz="1600" dirty="0" smtClean="0"/>
              <a:t>after this?</a:t>
            </a:r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 = new List&lt;Person&gt;();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alpha = new Person(new Name(“Alpha”, “Sister”),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beta  = </a:t>
            </a:r>
            <a:r>
              <a:rPr lang="en-US" sz="1200" dirty="0">
                <a:latin typeface="Courier"/>
                <a:cs typeface="Courier"/>
              </a:rPr>
              <a:t>new Person(new Name(</a:t>
            </a:r>
            <a:r>
              <a:rPr lang="en-US" sz="1200" dirty="0" smtClean="0">
                <a:latin typeface="Courier"/>
                <a:cs typeface="Courier"/>
              </a:rPr>
              <a:t>“Beta”</a:t>
            </a:r>
            <a:r>
              <a:rPr lang="en-US" sz="1200" dirty="0">
                <a:latin typeface="Courier"/>
                <a:cs typeface="Courier"/>
              </a:rPr>
              <a:t>, “Sister”), </a:t>
            </a:r>
            <a:r>
              <a:rPr lang="en-US" sz="1200" dirty="0" err="1">
                <a:latin typeface="Courier"/>
                <a:cs typeface="Courier"/>
              </a:rPr>
              <a:t>noChildren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alpha.Name.Last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“Omega”;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alpha.Children.Add</a:t>
            </a:r>
            <a:r>
              <a:rPr lang="en-US" sz="1200" dirty="0" smtClean="0">
                <a:latin typeface="Courier"/>
                <a:cs typeface="Courier"/>
              </a:rPr>
              <a:t>(new Person(new Name(“Gamma”, “</a:t>
            </a:r>
            <a:r>
              <a:rPr lang="en-US" sz="1200" dirty="0" err="1" smtClean="0">
                <a:latin typeface="Courier"/>
                <a:cs typeface="Courier"/>
              </a:rPr>
              <a:t>Sisterdaughter</a:t>
            </a:r>
            <a:r>
              <a:rPr lang="en-US" sz="1200" dirty="0" smtClean="0">
                <a:latin typeface="Courier"/>
                <a:cs typeface="Courier"/>
              </a:rPr>
              <a:t>”)));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DoSomethingTo</a:t>
            </a:r>
            <a:r>
              <a:rPr lang="en-US" sz="1200" dirty="0" smtClean="0">
                <a:latin typeface="Courier"/>
                <a:cs typeface="Courier"/>
              </a:rPr>
              <a:t>(alpha, beta);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Person(Name name, List&lt;Person&gt; 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{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IEnumerable</a:t>
            </a:r>
            <a:r>
              <a:rPr lang="en-US" sz="1200" dirty="0" smtClean="0">
                <a:latin typeface="Courier"/>
                <a:cs typeface="Courier"/>
              </a:rPr>
              <a:t>&lt;Person&gt; Children { get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(children); }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</a:t>
            </a:r>
            <a:r>
              <a:rPr lang="en-US" sz="1200" dirty="0" err="1" smtClean="0">
                <a:latin typeface="Courier"/>
                <a:cs typeface="Courier"/>
              </a:rPr>
              <a:t>UpdateName</a:t>
            </a:r>
            <a:r>
              <a:rPr lang="en-US" sz="1200" dirty="0" smtClean="0">
                <a:latin typeface="Courier"/>
                <a:cs typeface="Courier"/>
              </a:rPr>
              <a:t>(String f, String l) {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new Name(</a:t>
            </a:r>
            <a:r>
              <a:rPr lang="en-US" sz="1200" dirty="0" err="1" smtClean="0">
                <a:latin typeface="Courier"/>
                <a:cs typeface="Courier"/>
              </a:rPr>
              <a:t>f,l</a:t>
            </a:r>
            <a:r>
              <a:rPr lang="en-US" sz="1200" dirty="0" smtClean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AddChild</a:t>
            </a:r>
            <a:r>
              <a:rPr lang="en-US" sz="1200" dirty="0" smtClean="0">
                <a:latin typeface="Courier"/>
                <a:cs typeface="Courier"/>
              </a:rPr>
              <a:t>(Person p) { </a:t>
            </a:r>
            <a:r>
              <a:rPr lang="en-US" sz="1200" dirty="0" err="1" smtClean="0">
                <a:latin typeface="Courier"/>
                <a:cs typeface="Courier"/>
              </a:rPr>
              <a:t>this.children.Add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p.DeepClone</a:t>
            </a:r>
            <a:r>
              <a:rPr lang="en-US" sz="1200" dirty="0" smtClean="0">
                <a:latin typeface="Courier"/>
                <a:cs typeface="Courier"/>
              </a:rPr>
              <a:t>());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14201</TotalTime>
  <Words>3438</Words>
  <Application>Microsoft Macintosh PowerPoint</Application>
  <PresentationFormat>On-screen Show (4:3)</PresentationFormat>
  <Paragraphs>861</Paragraphs>
  <Slides>57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Code to Common Abstractions</vt:lpstr>
      <vt:lpstr>Classes are Islands</vt:lpstr>
      <vt:lpstr>How would you do object diff and patch in C#?</vt:lpstr>
      <vt:lpstr>Common Abstractions: diff</vt:lpstr>
      <vt:lpstr>Common Abstractions: diff</vt:lpstr>
      <vt:lpstr>First-class functions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Reducing Complexity of the Implementation Domain</vt:lpstr>
      <vt:lpstr>Tips on Learning Clojure</vt:lpstr>
      <vt:lpstr>Where to go from here</vt:lpstr>
      <vt:lpstr>Thank you</vt:lpstr>
      <vt:lpstr>Extra slides</vt:lpstr>
      <vt:lpstr>Ideas for Experiments in Interop</vt:lpstr>
      <vt:lpstr>What made Lisp different?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</vt:lpstr>
      <vt:lpstr>SOLID: Really Open for Extension</vt:lpstr>
      <vt:lpstr>Liskov Substition</vt:lpstr>
      <vt:lpstr>SOLID: Interface Segregation</vt:lpstr>
      <vt:lpstr>SOLID: Dependency Inversion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136</cp:revision>
  <dcterms:created xsi:type="dcterms:W3CDTF">2007-06-18T07:00:24Z</dcterms:created>
  <dcterms:modified xsi:type="dcterms:W3CDTF">2011-06-08T23:28:03Z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