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4"/>
  </p:sldMasterIdLst>
  <p:notesMasterIdLst>
    <p:notesMasterId r:id="rId60"/>
  </p:notesMasterIdLst>
  <p:handoutMasterIdLst>
    <p:handoutMasterId r:id="rId61"/>
  </p:handoutMasterIdLst>
  <p:sldIdLst>
    <p:sldId id="258" r:id="rId5"/>
    <p:sldId id="288" r:id="rId6"/>
    <p:sldId id="314" r:id="rId7"/>
    <p:sldId id="272" r:id="rId8"/>
    <p:sldId id="273" r:id="rId9"/>
    <p:sldId id="327" r:id="rId10"/>
    <p:sldId id="322" r:id="rId11"/>
    <p:sldId id="328" r:id="rId12"/>
    <p:sldId id="274" r:id="rId13"/>
    <p:sldId id="323" r:id="rId14"/>
    <p:sldId id="264" r:id="rId15"/>
    <p:sldId id="333" r:id="rId16"/>
    <p:sldId id="318" r:id="rId17"/>
    <p:sldId id="332" r:id="rId18"/>
    <p:sldId id="336" r:id="rId19"/>
    <p:sldId id="335" r:id="rId20"/>
    <p:sldId id="337" r:id="rId21"/>
    <p:sldId id="338" r:id="rId22"/>
    <p:sldId id="339" r:id="rId23"/>
    <p:sldId id="340" r:id="rId24"/>
    <p:sldId id="268" r:id="rId25"/>
    <p:sldId id="269" r:id="rId26"/>
    <p:sldId id="319" r:id="rId27"/>
    <p:sldId id="306" r:id="rId28"/>
    <p:sldId id="309" r:id="rId29"/>
    <p:sldId id="307" r:id="rId30"/>
    <p:sldId id="345" r:id="rId31"/>
    <p:sldId id="346" r:id="rId32"/>
    <p:sldId id="351" r:id="rId33"/>
    <p:sldId id="347" r:id="rId34"/>
    <p:sldId id="348" r:id="rId35"/>
    <p:sldId id="311" r:id="rId36"/>
    <p:sldId id="292" r:id="rId37"/>
    <p:sldId id="294" r:id="rId38"/>
    <p:sldId id="341" r:id="rId39"/>
    <p:sldId id="295" r:id="rId40"/>
    <p:sldId id="349" r:id="rId41"/>
    <p:sldId id="344" r:id="rId42"/>
    <p:sldId id="342" r:id="rId43"/>
    <p:sldId id="343" r:id="rId44"/>
    <p:sldId id="320" r:id="rId45"/>
    <p:sldId id="298" r:id="rId46"/>
    <p:sldId id="299" r:id="rId47"/>
    <p:sldId id="297" r:id="rId48"/>
    <p:sldId id="305" r:id="rId49"/>
    <p:sldId id="303" r:id="rId50"/>
    <p:sldId id="304" r:id="rId51"/>
    <p:sldId id="290" r:id="rId52"/>
    <p:sldId id="350" r:id="rId53"/>
    <p:sldId id="284" r:id="rId54"/>
    <p:sldId id="286" r:id="rId55"/>
    <p:sldId id="313" r:id="rId56"/>
    <p:sldId id="287" r:id="rId57"/>
    <p:sldId id="285" r:id="rId58"/>
    <p:sldId id="317" r:id="rId59"/>
  </p:sldIdLst>
  <p:sldSz cx="9144000" cy="6858000" type="screen4x3"/>
  <p:notesSz cx="6858000" cy="9144000"/>
  <p:defaultTextStyle>
    <a:defPPr>
      <a:defRPr lang="da-DK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E318"/>
    <a:srgbClr val="023B71"/>
    <a:srgbClr val="D2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137" autoAdjust="0"/>
    <p:restoredTop sz="78550" autoAdjust="0"/>
  </p:normalViewPr>
  <p:slideViewPr>
    <p:cSldViewPr>
      <p:cViewPr varScale="1">
        <p:scale>
          <a:sx n="89" d="100"/>
          <a:sy n="89" d="100"/>
        </p:scale>
        <p:origin x="-132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5" d="100"/>
        <a:sy n="245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4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60" Type="http://schemas.openxmlformats.org/officeDocument/2006/relationships/notesMaster" Target="notesMasters/notesMaster1.xml"/><Relationship Id="rId61" Type="http://schemas.openxmlformats.org/officeDocument/2006/relationships/handoutMaster" Target="handoutMasters/handoutMaster1.xml"/><Relationship Id="rId62" Type="http://schemas.openxmlformats.org/officeDocument/2006/relationships/printerSettings" Target="printerSettings/printerSettings1.bin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a-DK" dirty="0">
              <a:latin typeface="Neo Sans Std"/>
              <a:ea typeface="Neo Sans Std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da-DK" dirty="0">
              <a:latin typeface="Neo Sans Std"/>
              <a:ea typeface="Neo Sans Std"/>
            </a:endParaRPr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a-DK" dirty="0">
              <a:latin typeface="Neo Sans Std"/>
              <a:ea typeface="Neo Sans Std"/>
            </a:endParaRPr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89D7CBF-8F6F-4164-B06B-4B8701EF95EA}" type="slidenum">
              <a:rPr lang="da-DK">
                <a:latin typeface="Neo Sans Std"/>
                <a:ea typeface="Neo Sans Std"/>
              </a:rPr>
              <a:pPr>
                <a:defRPr/>
              </a:pPr>
              <a:t>‹#›</a:t>
            </a:fld>
            <a:endParaRPr lang="da-DK" dirty="0">
              <a:latin typeface="Neo Sans Std"/>
              <a:ea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3064167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endParaRPr lang="da-DK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endParaRPr lang="da-DK" dirty="0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dirty="0" err="1" smtClean="0"/>
              <a:t>Click</a:t>
            </a:r>
            <a:r>
              <a:rPr lang="da-DK" noProof="0" dirty="0" smtClean="0"/>
              <a:t> to </a:t>
            </a:r>
            <a:r>
              <a:rPr lang="da-DK" noProof="0" dirty="0" err="1" smtClean="0"/>
              <a:t>edit</a:t>
            </a:r>
            <a:r>
              <a:rPr lang="da-DK" noProof="0" dirty="0" smtClean="0"/>
              <a:t> Master </a:t>
            </a:r>
            <a:r>
              <a:rPr lang="da-DK" noProof="0" dirty="0" err="1" smtClean="0"/>
              <a:t>text</a:t>
            </a:r>
            <a:r>
              <a:rPr lang="da-DK" noProof="0" dirty="0" smtClean="0"/>
              <a:t> </a:t>
            </a:r>
            <a:r>
              <a:rPr lang="da-DK" noProof="0" dirty="0" err="1" smtClean="0"/>
              <a:t>styles</a:t>
            </a:r>
            <a:endParaRPr lang="da-DK" noProof="0" dirty="0" smtClean="0"/>
          </a:p>
          <a:p>
            <a:pPr lvl="1"/>
            <a:r>
              <a:rPr lang="da-DK" noProof="0" dirty="0" smtClean="0"/>
              <a:t>Second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2"/>
            <a:r>
              <a:rPr lang="da-DK" noProof="0" dirty="0" smtClean="0"/>
              <a:t>Third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3"/>
            <a:r>
              <a:rPr lang="da-DK" noProof="0" dirty="0" err="1" smtClean="0"/>
              <a:t>Fourth</a:t>
            </a:r>
            <a:r>
              <a:rPr lang="da-DK" noProof="0" dirty="0" smtClean="0"/>
              <a:t>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4"/>
            <a:r>
              <a:rPr lang="da-DK" noProof="0" dirty="0" smtClean="0"/>
              <a:t>Fifth </a:t>
            </a:r>
            <a:r>
              <a:rPr lang="da-DK" noProof="0" dirty="0" err="1" smtClean="0"/>
              <a:t>level</a:t>
            </a:r>
            <a:endParaRPr lang="da-DK" noProof="0" dirty="0" smtClean="0"/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endParaRPr lang="da-DK" dirty="0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957975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eo Sans Std"/>
        <a:ea typeface="Neo Sans Std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eo Sans Std"/>
        <a:ea typeface="Neo Sans Std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eo Sans Std"/>
        <a:ea typeface="Neo Sans Std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eo Sans Std"/>
        <a:ea typeface="Neo Sans Std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eo Sans Std"/>
        <a:ea typeface="Neo Sans Std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</a:t>
            </a:r>
            <a:r>
              <a:rPr lang="en-US" baseline="0" dirty="0" smtClean="0"/>
              <a:t> web apps, you run the server, you chose what works for you (not limited by what fits on the user’s desktop)</a:t>
            </a:r>
          </a:p>
          <a:p>
            <a:r>
              <a:rPr lang="en-US" baseline="0" dirty="0" smtClean="0"/>
              <a:t>Witness the explosion of Perl, Linux – lot’s of this is due to running only in a controlled environment, not everywhere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Reducing the </a:t>
            </a:r>
            <a:r>
              <a:rPr lang="en-US" baseline="0" dirty="0" err="1" smtClean="0"/>
              <a:t>complexi</a:t>
            </a:r>
            <a:r>
              <a:rPr lang="en-US" baseline="0" dirty="0" smtClean="0"/>
              <a:t> verbosity of C#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0649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381903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Atomic,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Consistent,</a:t>
            </a:r>
          </a:p>
          <a:p>
            <a:r>
              <a:rPr lang="en-US" baseline="0" dirty="0" smtClean="0"/>
              <a:t>Isolated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not durable (ACID)</a:t>
            </a:r>
          </a:p>
          <a:p>
            <a:r>
              <a:rPr lang="en-US" baseline="0" dirty="0" smtClean="0"/>
              <a:t>Exceptions =&gt; new value is thrown away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460225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“new</a:t>
            </a:r>
            <a:r>
              <a:rPr lang="en-US" baseline="0" dirty="0" smtClean="0"/>
              <a:t>” can be computed at any time</a:t>
            </a:r>
          </a:p>
          <a:p>
            <a:r>
              <a:rPr lang="en-US" baseline="0" dirty="0" smtClean="0"/>
              <a:t>The STM guarantees that both references are updated atomically</a:t>
            </a:r>
          </a:p>
          <a:p>
            <a:r>
              <a:rPr lang="en-US" baseline="0" dirty="0" smtClean="0"/>
              <a:t>No inconsistent views </a:t>
            </a:r>
          </a:p>
          <a:p>
            <a:r>
              <a:rPr lang="en-US" baseline="0" dirty="0" smtClean="0"/>
              <a:t>Workers can work on old versions while new are being constructed</a:t>
            </a:r>
          </a:p>
          <a:p>
            <a:r>
              <a:rPr lang="en-US" baseline="0" dirty="0" smtClean="0"/>
              <a:t>Price: indirect references</a:t>
            </a:r>
          </a:p>
          <a:p>
            <a:endParaRPr lang="en-US" dirty="0" smtClean="0"/>
          </a:p>
          <a:p>
            <a:r>
              <a:rPr lang="en-US" dirty="0" smtClean="0"/>
              <a:t>Take-away</a:t>
            </a:r>
            <a:r>
              <a:rPr lang="en-US" smtClean="0"/>
              <a:t>:</a:t>
            </a:r>
            <a:r>
              <a:rPr lang="en-US" baseline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865798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alter</a:t>
            </a:r>
          </a:p>
          <a:p>
            <a:r>
              <a:rPr lang="en-US" dirty="0" smtClean="0"/>
              <a:t>ref-set</a:t>
            </a:r>
          </a:p>
          <a:p>
            <a:r>
              <a:rPr lang="en-US" dirty="0" smtClean="0"/>
              <a:t>commute (e.g. adding</a:t>
            </a:r>
            <a:r>
              <a:rPr lang="en-US" baseline="0" dirty="0" smtClean="0"/>
              <a:t> to a list)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865798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Immutability will simplify your life</a:t>
            </a:r>
          </a:p>
          <a:p>
            <a:r>
              <a:rPr lang="en-US" dirty="0" smtClean="0"/>
              <a:t>Model time-explicitly</a:t>
            </a:r>
          </a:p>
          <a:p>
            <a:r>
              <a:rPr lang="en-US" dirty="0" smtClean="0"/>
              <a:t>Prefer pure functions</a:t>
            </a:r>
          </a:p>
          <a:p>
            <a:r>
              <a:rPr lang="en-US" dirty="0" smtClean="0"/>
              <a:t>Don’t modify in-place, create new versions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594167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Compile time programming</a:t>
            </a:r>
          </a:p>
          <a:p>
            <a:r>
              <a:rPr lang="en-US" dirty="0" smtClean="0"/>
              <a:t>Runtime program</a:t>
            </a:r>
          </a:p>
          <a:p>
            <a:r>
              <a:rPr lang="en-US" dirty="0" smtClean="0"/>
              <a:t>Macros: The</a:t>
            </a:r>
            <a:r>
              <a:rPr lang="en-US" baseline="0" dirty="0" smtClean="0"/>
              <a:t> template language is the language</a:t>
            </a:r>
          </a:p>
          <a:p>
            <a:endParaRPr lang="en-US" dirty="0" smtClean="0"/>
          </a:p>
          <a:p>
            <a:r>
              <a:rPr lang="en-US" dirty="0" err="1" smtClean="0"/>
              <a:t>Homoiconic</a:t>
            </a:r>
            <a:endParaRPr lang="en-US" dirty="0" smtClean="0"/>
          </a:p>
          <a:p>
            <a:r>
              <a:rPr lang="en-US" dirty="0" smtClean="0"/>
              <a:t>Great for DSLs</a:t>
            </a:r>
          </a:p>
          <a:p>
            <a:r>
              <a:rPr lang="en-US" dirty="0" smtClean="0"/>
              <a:t>Incidentally</a:t>
            </a:r>
            <a:r>
              <a:rPr lang="en-US" baseline="0" dirty="0" smtClean="0"/>
              <a:t> the REPL can also feed data to the system (interactive development)</a:t>
            </a:r>
          </a:p>
          <a:p>
            <a:endParaRPr lang="en-US" baseline="0" dirty="0" smtClean="0"/>
          </a:p>
          <a:p>
            <a:r>
              <a:rPr lang="da-DK" dirty="0" smtClean="0"/>
              <a:t>The </a:t>
            </a:r>
            <a:r>
              <a:rPr lang="da-DK" dirty="0" err="1" smtClean="0"/>
              <a:t>whole</a:t>
            </a:r>
            <a:r>
              <a:rPr lang="da-DK" dirty="0" smtClean="0"/>
              <a:t> </a:t>
            </a:r>
            <a:r>
              <a:rPr lang="da-DK" dirty="0" err="1" smtClean="0"/>
              <a:t>language</a:t>
            </a:r>
            <a:r>
              <a:rPr lang="da-DK" dirty="0" smtClean="0"/>
              <a:t> </a:t>
            </a:r>
            <a:r>
              <a:rPr lang="da-DK" dirty="0" err="1" smtClean="0"/>
              <a:t>always</a:t>
            </a:r>
            <a:r>
              <a:rPr lang="da-DK" dirty="0" smtClean="0"/>
              <a:t> </a:t>
            </a:r>
            <a:r>
              <a:rPr lang="da-DK" dirty="0" err="1" smtClean="0"/>
              <a:t>available</a:t>
            </a:r>
            <a:r>
              <a:rPr lang="da-DK" dirty="0" smtClean="0"/>
              <a:t>*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dirty="0" smtClean="0"/>
              <a:t>This</a:t>
            </a:r>
            <a:r>
              <a:rPr lang="en-US" baseline="0" dirty="0" smtClean="0"/>
              <a:t> is coming to .NET with “Compiler as a Service”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641988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986797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 as dictionary</a:t>
            </a:r>
            <a:r>
              <a:rPr lang="en-US" baseline="0" dirty="0" smtClean="0"/>
              <a:t> of its field/value pairs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30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475991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Known from Python,</a:t>
            </a:r>
            <a:r>
              <a:rPr lang="en-US" baseline="0" dirty="0" smtClean="0"/>
              <a:t> Ruby</a:t>
            </a:r>
          </a:p>
          <a:p>
            <a:r>
              <a:rPr lang="en-US" baseline="0" dirty="0" smtClean="0"/>
              <a:t>You don’t need the ghastly out parameters in C#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38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501539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39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4638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C programmers think memory management is too important to be left to the computer. Lisp programmers think memory management is too important to be left to the user.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(from Ellis and </a:t>
            </a:r>
            <a:r>
              <a:rPr lang="en-US" sz="1200" kern="1200" dirty="0" err="1" smtClean="0">
                <a:solidFill>
                  <a:schemeClr val="tx1"/>
                </a:solidFill>
                <a:cs typeface="+mn-cs"/>
              </a:rPr>
              <a:t>Stroustrup's</a:t>
            </a:r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cs typeface="+mn-cs"/>
              </a:rPr>
              <a:t>The Annotated C++ Reference Manual</a:t>
            </a:r>
            <a:r>
              <a:rPr lang="en-US" sz="1200" i="0" kern="1200" dirty="0" smtClean="0">
                <a:solidFill>
                  <a:schemeClr val="tx1"/>
                </a:solidFill>
                <a:cs typeface="+mn-cs"/>
              </a:rPr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i="1" kern="1200" dirty="0" smtClean="0">
              <a:solidFill>
                <a:schemeClr val="dk1"/>
              </a:solidFill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kern="1200" dirty="0" smtClean="0">
                <a:solidFill>
                  <a:schemeClr val="dk1"/>
                </a:solidFill>
                <a:cs typeface="+mn-cs"/>
              </a:rPr>
              <a:t>Go To Statement Considered Harmful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</a:t>
            </a:r>
            <a:r>
              <a:rPr lang="en-US" sz="1200" i="0" kern="1200" baseline="0" dirty="0" err="1" smtClean="0">
                <a:solidFill>
                  <a:schemeClr val="dk1"/>
                </a:solidFill>
                <a:cs typeface="+mn-cs"/>
              </a:rPr>
              <a:t>Dijkstra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1968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i="0" kern="1200" baseline="0" dirty="0" smtClean="0">
              <a:solidFill>
                <a:schemeClr val="dk1"/>
              </a:solidFill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kern="1200" baseline="0" dirty="0" err="1" smtClean="0">
                <a:solidFill>
                  <a:schemeClr val="dk1"/>
                </a:solidFill>
                <a:cs typeface="+mn-cs"/>
              </a:rPr>
              <a:t>TDDers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will know that side-effects, ambient context </a:t>
            </a:r>
            <a:r>
              <a:rPr lang="en-US" sz="1200" i="1" kern="1200" baseline="0" dirty="0" err="1" smtClean="0">
                <a:solidFill>
                  <a:schemeClr val="dk1"/>
                </a:solidFill>
                <a:cs typeface="+mn-cs"/>
              </a:rPr>
              <a:t>etc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is ugly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Patterns deal with this, e.g. “Single responsibility principle”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671012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40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46380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Extensible</a:t>
            </a:r>
            <a:r>
              <a:rPr lang="en-US" baseline="0" dirty="0" smtClean="0"/>
              <a:t> without requiring source code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43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1984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Immutability: closed for modification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44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1984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Client-specific interfaces</a:t>
            </a:r>
          </a:p>
          <a:p>
            <a:r>
              <a:rPr lang="en-US" dirty="0" smtClean="0"/>
              <a:t>Can be extended after-the-fact</a:t>
            </a:r>
          </a:p>
          <a:p>
            <a:r>
              <a:rPr lang="en-US" dirty="0" smtClean="0"/>
              <a:t>You can add your own protocol</a:t>
            </a:r>
            <a:r>
              <a:rPr lang="en-US" baseline="0" dirty="0" smtClean="0"/>
              <a:t>s to someone else’s code (class) without accessing the source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46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57713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Client-</a:t>
            </a:r>
            <a:r>
              <a:rPr lang="en-US" smtClean="0"/>
              <a:t>specific interfaces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47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57713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C programmers think memory management is too important to be left to the computer. Lisp programmers think memory management is too important to be left to the user.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(from Ellis and </a:t>
            </a:r>
            <a:r>
              <a:rPr lang="en-US" sz="1200" kern="1200" dirty="0" err="1" smtClean="0">
                <a:solidFill>
                  <a:schemeClr val="tx1"/>
                </a:solidFill>
                <a:cs typeface="+mn-cs"/>
              </a:rPr>
              <a:t>Stroustrup's</a:t>
            </a:r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cs typeface="+mn-cs"/>
              </a:rPr>
              <a:t>The Annotated C++ Reference Manual</a:t>
            </a:r>
            <a:r>
              <a:rPr lang="en-US" sz="1200" i="0" kern="1200" dirty="0" smtClean="0">
                <a:solidFill>
                  <a:schemeClr val="tx1"/>
                </a:solidFill>
                <a:cs typeface="+mn-cs"/>
              </a:rPr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i="1" kern="1200" dirty="0" smtClean="0">
              <a:solidFill>
                <a:schemeClr val="dk1"/>
              </a:solidFill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kern="1200" dirty="0" smtClean="0">
                <a:solidFill>
                  <a:schemeClr val="dk1"/>
                </a:solidFill>
                <a:cs typeface="+mn-cs"/>
              </a:rPr>
              <a:t>Go To Statement Considered Harmful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</a:t>
            </a:r>
            <a:r>
              <a:rPr lang="en-US" sz="1200" i="0" kern="1200" baseline="0" dirty="0" err="1" smtClean="0">
                <a:solidFill>
                  <a:schemeClr val="dk1"/>
                </a:solidFill>
                <a:cs typeface="+mn-cs"/>
              </a:rPr>
              <a:t>Dijkstra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1968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i="0" kern="1200" baseline="0" dirty="0" smtClean="0">
              <a:solidFill>
                <a:schemeClr val="dk1"/>
              </a:solidFill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kern="1200" baseline="0" dirty="0" err="1" smtClean="0">
                <a:solidFill>
                  <a:schemeClr val="dk1"/>
                </a:solidFill>
                <a:cs typeface="+mn-cs"/>
              </a:rPr>
              <a:t>TDDers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will know that side-effects, ambient context </a:t>
            </a:r>
            <a:r>
              <a:rPr lang="en-US" sz="1200" i="1" kern="1200" baseline="0" dirty="0" err="1" smtClean="0">
                <a:solidFill>
                  <a:schemeClr val="dk1"/>
                </a:solidFill>
                <a:cs typeface="+mn-cs"/>
              </a:rPr>
              <a:t>etc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is ugly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Patterns deal with this, e.g. “Single responsibility principle”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49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67101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2347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2347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DDD  has chapters 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80116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Persistent collections</a:t>
            </a:r>
          </a:p>
          <a:p>
            <a:r>
              <a:rPr lang="en-US" dirty="0" smtClean="0"/>
              <a:t>Refs</a:t>
            </a:r>
            <a:r>
              <a:rPr lang="en-US" baseline="0" dirty="0" smtClean="0"/>
              <a:t> + STM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58204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Old version is</a:t>
            </a:r>
            <a:r>
              <a:rPr lang="en-US" baseline="0" dirty="0" smtClean="0"/>
              <a:t> still available</a:t>
            </a:r>
            <a:endParaRPr lang="en-US" dirty="0" smtClean="0"/>
          </a:p>
          <a:p>
            <a:r>
              <a:rPr lang="en-US" dirty="0" smtClean="0"/>
              <a:t>Structural</a:t>
            </a:r>
            <a:r>
              <a:rPr lang="en-US" baseline="0" dirty="0" smtClean="0"/>
              <a:t> sharing: less copying with immutability =&gt; faster</a:t>
            </a:r>
          </a:p>
          <a:p>
            <a:r>
              <a:rPr lang="en-US" baseline="0" dirty="0" smtClean="0"/>
              <a:t>GC will clean up</a:t>
            </a:r>
          </a:p>
          <a:p>
            <a:r>
              <a:rPr lang="en-US" baseline="0" dirty="0" smtClean="0"/>
              <a:t>It is implemented with trees, so it also supports “adding to the middle”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Check out the </a:t>
            </a:r>
            <a:r>
              <a:rPr lang="en-US" baseline="0" dirty="0" err="1" smtClean="0"/>
              <a:t>Clojure</a:t>
            </a:r>
            <a:r>
              <a:rPr lang="en-US" baseline="0" dirty="0" smtClean="0"/>
              <a:t> source to see how it’s done</a:t>
            </a:r>
          </a:p>
          <a:p>
            <a:r>
              <a:rPr lang="en-US" baseline="0" dirty="0" smtClean="0"/>
              <a:t>Look at the “Finger Trees” approach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12085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for illustration only – they do not use use binary trees</a:t>
            </a:r>
          </a:p>
          <a:p>
            <a:endParaRPr lang="en-US" baseline="0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Neo Sans Std"/>
                <a:ea typeface="Neo Sans Std"/>
                <a:cs typeface="+mn-cs"/>
              </a:rPr>
              <a:t>Hash map and vector both based upon array mapped hash tries (Bagwell)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Neo Sans Std"/>
                <a:ea typeface="Neo Sans Std"/>
                <a:cs typeface="+mn-cs"/>
              </a:rPr>
              <a:t>Sorted map is red-black tree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120852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Inter-process</a:t>
            </a:r>
          </a:p>
          <a:p>
            <a:r>
              <a:rPr lang="en-US" dirty="0" smtClean="0"/>
              <a:t>In-process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76150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subtitle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fld id="{446339BF-64ED-4886-8E61-6751078A102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419850" y="1066800"/>
            <a:ext cx="1962150" cy="5029200"/>
          </a:xfrm>
        </p:spPr>
        <p:txBody>
          <a:bodyPr vert="eaVert"/>
          <a:lstStyle/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533400" y="1066800"/>
            <a:ext cx="5734050" cy="5029200"/>
          </a:xfrm>
        </p:spPr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Neo Sans Std Medium" pitchFamily="34" charset="0"/>
              </a:defRPr>
            </a:lvl1pPr>
          </a:lstStyle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7719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37719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a-DK" noProof="0" smtClean="0"/>
              <a:t>Drag picture to placeholder or click icon to add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4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066800"/>
            <a:ext cx="6400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696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 smtClean="0"/>
          </a:p>
        </p:txBody>
      </p:sp>
      <p:pic>
        <p:nvPicPr>
          <p:cNvPr id="1028" name="Picture 41" descr="bund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6492875"/>
            <a:ext cx="9144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42" descr="logo_RGB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6858000" y="533400"/>
            <a:ext cx="1600200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Neo Sans Std Medium" pitchFamily="34" charset="0"/>
          <a:ea typeface="Neo Sans Std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Char char="•"/>
        <a:defRPr sz="2800">
          <a:solidFill>
            <a:srgbClr val="6D6F71"/>
          </a:solidFill>
          <a:latin typeface="Neo Sans Std" pitchFamily="34" charset="0"/>
          <a:ea typeface="Neo Sans Std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 sz="2400">
          <a:solidFill>
            <a:srgbClr val="6D6F71"/>
          </a:solidFill>
          <a:latin typeface="Neo Sans Std" pitchFamily="34" charset="0"/>
          <a:ea typeface="Neo Sans Std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Char char="•"/>
        <a:defRPr sz="2000">
          <a:solidFill>
            <a:srgbClr val="6D6F71"/>
          </a:solidFill>
          <a:latin typeface="Neo Sans Std" pitchFamily="34" charset="0"/>
          <a:ea typeface="Neo Sans Std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rgbClr val="6D6F71"/>
          </a:solidFill>
          <a:latin typeface="Neo Sans Std" pitchFamily="34" charset="0"/>
          <a:ea typeface="Neo Sans Std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rgbClr val="6D6F71"/>
          </a:solidFill>
          <a:latin typeface="Neo Sans Std" pitchFamily="34" charset="0"/>
          <a:ea typeface="Neo Sans Std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mailto:mj@ative.dk" TargetMode="External"/><Relationship Id="rId4" Type="http://schemas.openxmlformats.org/officeDocument/2006/relationships/hyperlink" Target="http://www.ative.dk" TargetMode="External"/><Relationship Id="rId5" Type="http://schemas.openxmlformats.org/officeDocument/2006/relationships/hyperlink" Target="http://community.ative.dk/blogs/" TargetMode="External"/><Relationship Id="rId6" Type="http://schemas.openxmlformats.org/officeDocument/2006/relationships/hyperlink" Target="https://github.com/mjul/top-10-clojure-ndc-2011" TargetMode="External"/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ative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1E31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da-DK" dirty="0">
              <a:latin typeface="Neo Sans Std"/>
              <a:ea typeface="Neo Sans Std"/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/>
        </p:nvSpPr>
        <p:spPr bwMode="auto">
          <a:xfrm>
            <a:off x="1259632" y="4005064"/>
            <a:ext cx="5257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da-DK" dirty="0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Martin Jul (</a:t>
            </a:r>
            <a:r>
              <a:rPr lang="da-DK" dirty="0" err="1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mj@ative.dk</a:t>
            </a:r>
            <a:r>
              <a:rPr lang="da-DK" dirty="0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 / @</a:t>
            </a:r>
            <a:r>
              <a:rPr lang="da-DK" dirty="0" err="1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mjul</a:t>
            </a:r>
            <a:r>
              <a:rPr lang="da-DK" dirty="0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)</a:t>
            </a:r>
            <a:endParaRPr lang="da-DK" dirty="0">
              <a:solidFill>
                <a:srgbClr val="6D6F71"/>
              </a:solidFill>
              <a:latin typeface="Neo Sans Std" pitchFamily="34" charset="0"/>
              <a:ea typeface="Neo Sans Std"/>
            </a:endParaRPr>
          </a:p>
          <a:p>
            <a:r>
              <a:rPr lang="da-DK" dirty="0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NDC 2011, Oslo, June 2011</a:t>
            </a:r>
            <a:endParaRPr lang="da-DK" sz="2800" dirty="0">
              <a:solidFill>
                <a:srgbClr val="6D6F71"/>
              </a:solidFill>
              <a:latin typeface="Neo Sans Std" pitchFamily="34" charset="0"/>
              <a:ea typeface="Neo Sans Std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a-DK" dirty="0">
              <a:latin typeface="Neo Sans Std"/>
              <a:ea typeface="Neo Sans Std"/>
            </a:endParaRPr>
          </a:p>
        </p:txBody>
      </p:sp>
      <p:sp>
        <p:nvSpPr>
          <p:cNvPr id="3077" name="Rectangle 7"/>
          <p:cNvSpPr>
            <a:spLocks noGrp="1" noChangeArrowheads="1"/>
          </p:cNvSpPr>
          <p:nvPr/>
        </p:nvSpPr>
        <p:spPr bwMode="auto">
          <a:xfrm>
            <a:off x="539552" y="1497360"/>
            <a:ext cx="8136904" cy="2147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da-DK" sz="4000" b="1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Top Ten Things to </a:t>
            </a:r>
            <a:r>
              <a:rPr lang="da-DK" sz="4000" b="1" dirty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L</a:t>
            </a:r>
            <a:r>
              <a:rPr lang="da-DK" sz="4000" b="1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earn from </a:t>
            </a:r>
            <a:r>
              <a:rPr lang="da-DK" sz="4000" b="1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Clojure</a:t>
            </a:r>
            <a:r>
              <a:rPr lang="da-DK" sz="4000" b="1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that</a:t>
            </a:r>
            <a:r>
              <a:rPr lang="da-DK" sz="4000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will</a:t>
            </a:r>
            <a:r>
              <a:rPr lang="da-DK" sz="4000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make</a:t>
            </a:r>
            <a:r>
              <a:rPr lang="da-DK" sz="4000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you</a:t>
            </a:r>
            <a:r>
              <a:rPr lang="da-DK" sz="4000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a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better</a:t>
            </a:r>
            <a:r>
              <a:rPr lang="da-DK" sz="4000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developer in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any</a:t>
            </a:r>
            <a:r>
              <a:rPr lang="da-DK" sz="4000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language</a:t>
            </a:r>
            <a:endParaRPr lang="da-DK" sz="3400" dirty="0">
              <a:solidFill>
                <a:schemeClr val="tx2"/>
              </a:solidFill>
              <a:latin typeface="Neo Sans Std Medium" pitchFamily="34" charset="0"/>
              <a:ea typeface="Neo Sans Std"/>
            </a:endParaRPr>
          </a:p>
        </p:txBody>
      </p:sp>
      <p:pic>
        <p:nvPicPr>
          <p:cNvPr id="3078" name="Picture 10" descr="logo_RG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61213" y="6510338"/>
            <a:ext cx="1143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pPr eaLnBrk="1" hangingPunct="1"/>
            <a:r>
              <a:rPr lang="da-DK" dirty="0" err="1" smtClean="0"/>
              <a:t>Disadvantages</a:t>
            </a:r>
            <a:r>
              <a:rPr lang="da-DK" dirty="0" smtClean="0"/>
              <a:t> of </a:t>
            </a:r>
            <a:r>
              <a:rPr lang="da-DK" dirty="0" err="1" smtClean="0"/>
              <a:t>Immutability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need</a:t>
            </a:r>
            <a:r>
              <a:rPr lang="da-DK" dirty="0" smtClean="0"/>
              <a:t> a </a:t>
            </a:r>
            <a:r>
              <a:rPr lang="da-DK" dirty="0" err="1" smtClean="0"/>
              <a:t>way</a:t>
            </a:r>
            <a:r>
              <a:rPr lang="da-DK" dirty="0" smtClean="0"/>
              <a:t> do it </a:t>
            </a:r>
            <a:r>
              <a:rPr lang="da-DK" dirty="0" err="1" smtClean="0"/>
              <a:t>efficiently</a:t>
            </a:r>
            <a:endParaRPr lang="da-DK" dirty="0" smtClean="0"/>
          </a:p>
          <a:p>
            <a:pPr lvl="1"/>
            <a:r>
              <a:rPr lang="da-DK" dirty="0" smtClean="0"/>
              <a:t>Memory</a:t>
            </a:r>
          </a:p>
          <a:p>
            <a:pPr lvl="1"/>
            <a:r>
              <a:rPr lang="da-DK" dirty="0" smtClean="0"/>
              <a:t>Performance</a:t>
            </a:r>
          </a:p>
          <a:p>
            <a:pPr lvl="1"/>
            <a:endParaRPr lang="da-DK" dirty="0" smtClean="0"/>
          </a:p>
          <a:p>
            <a:r>
              <a:rPr lang="da-DK" dirty="0" err="1" smtClean="0"/>
              <a:t>We</a:t>
            </a:r>
            <a:r>
              <a:rPr lang="da-DK" dirty="0" smtClean="0"/>
              <a:t> still </a:t>
            </a:r>
            <a:r>
              <a:rPr lang="da-DK" dirty="0" err="1" smtClean="0"/>
              <a:t>need</a:t>
            </a:r>
            <a:r>
              <a:rPr lang="da-DK" dirty="0" smtClean="0"/>
              <a:t> a mutation </a:t>
            </a:r>
            <a:r>
              <a:rPr lang="da-DK" dirty="0" err="1" smtClean="0"/>
              <a:t>mechanism</a:t>
            </a:r>
            <a:r>
              <a:rPr lang="da-DK" dirty="0" smtClean="0"/>
              <a:t> </a:t>
            </a:r>
          </a:p>
          <a:p>
            <a:endParaRPr lang="da-DK" dirty="0"/>
          </a:p>
          <a:p>
            <a:pPr marL="0" indent="0">
              <a:buNone/>
            </a:pPr>
            <a:endParaRPr lang="da-DK" dirty="0" smtClean="0"/>
          </a:p>
          <a:p>
            <a:endParaRPr lang="da-DK" dirty="0" smtClean="0"/>
          </a:p>
          <a:p>
            <a:pPr marL="0" indent="0">
              <a:buNone/>
            </a:pPr>
            <a:endParaRPr lang="da-DK" dirty="0" smtClean="0"/>
          </a:p>
          <a:p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584972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Rectangle 4107"/>
          <p:cNvSpPr/>
          <p:nvPr/>
        </p:nvSpPr>
        <p:spPr bwMode="auto">
          <a:xfrm>
            <a:off x="4644008" y="2132856"/>
            <a:ext cx="3816424" cy="648072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110" name="Hexagon 4109"/>
          <p:cNvSpPr/>
          <p:nvPr/>
        </p:nvSpPr>
        <p:spPr bwMode="auto">
          <a:xfrm>
            <a:off x="5559069" y="1910647"/>
            <a:ext cx="3013427" cy="1433273"/>
          </a:xfrm>
          <a:custGeom>
            <a:avLst/>
            <a:gdLst>
              <a:gd name="connsiteX0" fmla="*/ 0 w 1060704"/>
              <a:gd name="connsiteY0" fmla="*/ 457200 h 914400"/>
              <a:gd name="connsiteX1" fmla="*/ 228600 w 1060704"/>
              <a:gd name="connsiteY1" fmla="*/ 0 h 914400"/>
              <a:gd name="connsiteX2" fmla="*/ 832104 w 1060704"/>
              <a:gd name="connsiteY2" fmla="*/ 0 h 914400"/>
              <a:gd name="connsiteX3" fmla="*/ 1060704 w 1060704"/>
              <a:gd name="connsiteY3" fmla="*/ 457200 h 914400"/>
              <a:gd name="connsiteX4" fmla="*/ 832104 w 1060704"/>
              <a:gd name="connsiteY4" fmla="*/ 914400 h 914400"/>
              <a:gd name="connsiteX5" fmla="*/ 228600 w 1060704"/>
              <a:gd name="connsiteY5" fmla="*/ 914400 h 914400"/>
              <a:gd name="connsiteX6" fmla="*/ 0 w 1060704"/>
              <a:gd name="connsiteY6" fmla="*/ 457200 h 914400"/>
              <a:gd name="connsiteX0" fmla="*/ 153752 w 1214456"/>
              <a:gd name="connsiteY0" fmla="*/ 457200 h 1351346"/>
              <a:gd name="connsiteX1" fmla="*/ 382352 w 1214456"/>
              <a:gd name="connsiteY1" fmla="*/ 0 h 1351346"/>
              <a:gd name="connsiteX2" fmla="*/ 985856 w 1214456"/>
              <a:gd name="connsiteY2" fmla="*/ 0 h 1351346"/>
              <a:gd name="connsiteX3" fmla="*/ 1214456 w 1214456"/>
              <a:gd name="connsiteY3" fmla="*/ 457200 h 1351346"/>
              <a:gd name="connsiteX4" fmla="*/ 985856 w 1214456"/>
              <a:gd name="connsiteY4" fmla="*/ 914400 h 1351346"/>
              <a:gd name="connsiteX5" fmla="*/ 0 w 1214456"/>
              <a:gd name="connsiteY5" fmla="*/ 1351346 h 1351346"/>
              <a:gd name="connsiteX6" fmla="*/ 153752 w 1214456"/>
              <a:gd name="connsiteY6" fmla="*/ 457200 h 1351346"/>
              <a:gd name="connsiteX0" fmla="*/ 0 w 1798096"/>
              <a:gd name="connsiteY0" fmla="*/ 935109 h 1351346"/>
              <a:gd name="connsiteX1" fmla="*/ 965992 w 1798096"/>
              <a:gd name="connsiteY1" fmla="*/ 0 h 1351346"/>
              <a:gd name="connsiteX2" fmla="*/ 1569496 w 1798096"/>
              <a:gd name="connsiteY2" fmla="*/ 0 h 1351346"/>
              <a:gd name="connsiteX3" fmla="*/ 1798096 w 1798096"/>
              <a:gd name="connsiteY3" fmla="*/ 457200 h 1351346"/>
              <a:gd name="connsiteX4" fmla="*/ 1569496 w 1798096"/>
              <a:gd name="connsiteY4" fmla="*/ 914400 h 1351346"/>
              <a:gd name="connsiteX5" fmla="*/ 583640 w 1798096"/>
              <a:gd name="connsiteY5" fmla="*/ 1351346 h 1351346"/>
              <a:gd name="connsiteX6" fmla="*/ 0 w 1798096"/>
              <a:gd name="connsiteY6" fmla="*/ 935109 h 1351346"/>
              <a:gd name="connsiteX0" fmla="*/ 0 w 1798096"/>
              <a:gd name="connsiteY0" fmla="*/ 1153582 h 1569819"/>
              <a:gd name="connsiteX1" fmla="*/ 1266411 w 1798096"/>
              <a:gd name="connsiteY1" fmla="*/ 0 h 1569819"/>
              <a:gd name="connsiteX2" fmla="*/ 1569496 w 1798096"/>
              <a:gd name="connsiteY2" fmla="*/ 218473 h 1569819"/>
              <a:gd name="connsiteX3" fmla="*/ 1798096 w 1798096"/>
              <a:gd name="connsiteY3" fmla="*/ 675673 h 1569819"/>
              <a:gd name="connsiteX4" fmla="*/ 1569496 w 1798096"/>
              <a:gd name="connsiteY4" fmla="*/ 1132873 h 1569819"/>
              <a:gd name="connsiteX5" fmla="*/ 583640 w 1798096"/>
              <a:gd name="connsiteY5" fmla="*/ 1569819 h 1569819"/>
              <a:gd name="connsiteX6" fmla="*/ 0 w 1798096"/>
              <a:gd name="connsiteY6" fmla="*/ 1153582 h 1569819"/>
              <a:gd name="connsiteX0" fmla="*/ 0 w 3354812"/>
              <a:gd name="connsiteY0" fmla="*/ 1153582 h 1569819"/>
              <a:gd name="connsiteX1" fmla="*/ 1266411 w 3354812"/>
              <a:gd name="connsiteY1" fmla="*/ 0 h 1569819"/>
              <a:gd name="connsiteX2" fmla="*/ 1569496 w 3354812"/>
              <a:gd name="connsiteY2" fmla="*/ 218473 h 1569819"/>
              <a:gd name="connsiteX3" fmla="*/ 3354812 w 3354812"/>
              <a:gd name="connsiteY3" fmla="*/ 607400 h 1569819"/>
              <a:gd name="connsiteX4" fmla="*/ 1569496 w 3354812"/>
              <a:gd name="connsiteY4" fmla="*/ 1132873 h 1569819"/>
              <a:gd name="connsiteX5" fmla="*/ 583640 w 3354812"/>
              <a:gd name="connsiteY5" fmla="*/ 1569819 h 1569819"/>
              <a:gd name="connsiteX6" fmla="*/ 0 w 3354812"/>
              <a:gd name="connsiteY6" fmla="*/ 1153582 h 1569819"/>
              <a:gd name="connsiteX0" fmla="*/ 0 w 3354812"/>
              <a:gd name="connsiteY0" fmla="*/ 1153582 h 1569819"/>
              <a:gd name="connsiteX1" fmla="*/ 1266411 w 3354812"/>
              <a:gd name="connsiteY1" fmla="*/ 0 h 1569819"/>
              <a:gd name="connsiteX2" fmla="*/ 3098901 w 3354812"/>
              <a:gd name="connsiteY2" fmla="*/ 122891 h 1569819"/>
              <a:gd name="connsiteX3" fmla="*/ 3354812 w 3354812"/>
              <a:gd name="connsiteY3" fmla="*/ 607400 h 1569819"/>
              <a:gd name="connsiteX4" fmla="*/ 1569496 w 3354812"/>
              <a:gd name="connsiteY4" fmla="*/ 1132873 h 1569819"/>
              <a:gd name="connsiteX5" fmla="*/ 583640 w 3354812"/>
              <a:gd name="connsiteY5" fmla="*/ 1569819 h 1569819"/>
              <a:gd name="connsiteX6" fmla="*/ 0 w 3354812"/>
              <a:gd name="connsiteY6" fmla="*/ 1153582 h 1569819"/>
              <a:gd name="connsiteX0" fmla="*/ 0 w 3177292"/>
              <a:gd name="connsiteY0" fmla="*/ 1153582 h 1569819"/>
              <a:gd name="connsiteX1" fmla="*/ 1266411 w 3177292"/>
              <a:gd name="connsiteY1" fmla="*/ 0 h 1569819"/>
              <a:gd name="connsiteX2" fmla="*/ 3098901 w 3177292"/>
              <a:gd name="connsiteY2" fmla="*/ 122891 h 1569819"/>
              <a:gd name="connsiteX3" fmla="*/ 3177292 w 3177292"/>
              <a:gd name="connsiteY3" fmla="*/ 962418 h 1569819"/>
              <a:gd name="connsiteX4" fmla="*/ 1569496 w 3177292"/>
              <a:gd name="connsiteY4" fmla="*/ 1132873 h 1569819"/>
              <a:gd name="connsiteX5" fmla="*/ 583640 w 3177292"/>
              <a:gd name="connsiteY5" fmla="*/ 1569819 h 1569819"/>
              <a:gd name="connsiteX6" fmla="*/ 0 w 3177292"/>
              <a:gd name="connsiteY6" fmla="*/ 1153582 h 1569819"/>
              <a:gd name="connsiteX0" fmla="*/ 0 w 3013427"/>
              <a:gd name="connsiteY0" fmla="*/ 1180891 h 1569819"/>
              <a:gd name="connsiteX1" fmla="*/ 1102546 w 3013427"/>
              <a:gd name="connsiteY1" fmla="*/ 0 h 1569819"/>
              <a:gd name="connsiteX2" fmla="*/ 2935036 w 3013427"/>
              <a:gd name="connsiteY2" fmla="*/ 122891 h 1569819"/>
              <a:gd name="connsiteX3" fmla="*/ 3013427 w 3013427"/>
              <a:gd name="connsiteY3" fmla="*/ 962418 h 1569819"/>
              <a:gd name="connsiteX4" fmla="*/ 1405631 w 3013427"/>
              <a:gd name="connsiteY4" fmla="*/ 1132873 h 1569819"/>
              <a:gd name="connsiteX5" fmla="*/ 419775 w 3013427"/>
              <a:gd name="connsiteY5" fmla="*/ 1569819 h 1569819"/>
              <a:gd name="connsiteX6" fmla="*/ 0 w 3013427"/>
              <a:gd name="connsiteY6" fmla="*/ 1180891 h 1569819"/>
              <a:gd name="connsiteX0" fmla="*/ 0 w 3013427"/>
              <a:gd name="connsiteY0" fmla="*/ 1180891 h 1433273"/>
              <a:gd name="connsiteX1" fmla="*/ 1102546 w 3013427"/>
              <a:gd name="connsiteY1" fmla="*/ 0 h 1433273"/>
              <a:gd name="connsiteX2" fmla="*/ 2935036 w 3013427"/>
              <a:gd name="connsiteY2" fmla="*/ 122891 h 1433273"/>
              <a:gd name="connsiteX3" fmla="*/ 3013427 w 3013427"/>
              <a:gd name="connsiteY3" fmla="*/ 962418 h 1433273"/>
              <a:gd name="connsiteX4" fmla="*/ 1405631 w 3013427"/>
              <a:gd name="connsiteY4" fmla="*/ 1132873 h 1433273"/>
              <a:gd name="connsiteX5" fmla="*/ 173978 w 3013427"/>
              <a:gd name="connsiteY5" fmla="*/ 1433273 h 1433273"/>
              <a:gd name="connsiteX6" fmla="*/ 0 w 3013427"/>
              <a:gd name="connsiteY6" fmla="*/ 1180891 h 143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13427" h="1433273">
                <a:moveTo>
                  <a:pt x="0" y="1180891"/>
                </a:moveTo>
                <a:lnTo>
                  <a:pt x="1102546" y="0"/>
                </a:lnTo>
                <a:lnTo>
                  <a:pt x="2935036" y="122891"/>
                </a:lnTo>
                <a:lnTo>
                  <a:pt x="3013427" y="962418"/>
                </a:lnTo>
                <a:lnTo>
                  <a:pt x="1405631" y="1132873"/>
                </a:lnTo>
                <a:lnTo>
                  <a:pt x="173978" y="1433273"/>
                </a:lnTo>
                <a:lnTo>
                  <a:pt x="0" y="1180891"/>
                </a:lnTo>
                <a:close/>
              </a:path>
            </a:pathLst>
          </a:custGeom>
          <a:noFill/>
          <a:ln w="38100" cap="flat" cmpd="sng" algn="ctr">
            <a:solidFill>
              <a:srgbClr val="AA9800"/>
            </a:solidFill>
            <a:prstDash val="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dirty="0" smtClean="0"/>
              <a:t>Persistent Collections for performance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5085184"/>
            <a:ext cx="7920880" cy="1231900"/>
          </a:xfrm>
        </p:spPr>
        <p:txBody>
          <a:bodyPr>
            <a:normAutofit fontScale="55000" lnSpcReduction="20000"/>
          </a:bodyPr>
          <a:lstStyle/>
          <a:p>
            <a:r>
              <a:rPr lang="da-DK" dirty="0" err="1"/>
              <a:t>Immutable</a:t>
            </a:r>
            <a:r>
              <a:rPr lang="da-DK" dirty="0"/>
              <a:t> </a:t>
            </a:r>
            <a:endParaRPr lang="da-DK" dirty="0" smtClean="0"/>
          </a:p>
          <a:p>
            <a:pPr eaLnBrk="1" hangingPunct="1"/>
            <a:r>
              <a:rPr lang="da-DK" dirty="0" err="1" smtClean="0"/>
              <a:t>Structural</a:t>
            </a:r>
            <a:r>
              <a:rPr lang="da-DK" dirty="0" smtClean="0"/>
              <a:t> </a:t>
            </a:r>
            <a:r>
              <a:rPr lang="da-DK" dirty="0" err="1" smtClean="0"/>
              <a:t>Sharing</a:t>
            </a:r>
            <a:endParaRPr lang="da-DK" dirty="0"/>
          </a:p>
          <a:p>
            <a:pPr eaLnBrk="1" hangingPunct="1"/>
            <a:r>
              <a:rPr lang="da-DK" dirty="0" err="1" smtClean="0"/>
              <a:t>Copy</a:t>
            </a:r>
            <a:r>
              <a:rPr lang="da-DK" dirty="0" smtClean="0"/>
              <a:t>-on-</a:t>
            </a:r>
            <a:r>
              <a:rPr lang="da-DK" dirty="0" err="1" smtClean="0"/>
              <a:t>write</a:t>
            </a:r>
            <a:r>
              <a:rPr lang="da-DK" dirty="0" smtClean="0"/>
              <a:t> </a:t>
            </a:r>
            <a:r>
              <a:rPr lang="da-DK" dirty="0" err="1" smtClean="0"/>
              <a:t>semantics</a:t>
            </a:r>
            <a:endParaRPr lang="da-DK" dirty="0" smtClean="0"/>
          </a:p>
          <a:p>
            <a:pPr eaLnBrk="1" hangingPunct="1"/>
            <a:r>
              <a:rPr lang="da-DK" dirty="0" smtClean="0"/>
              <a:t>Maps and </a:t>
            </a:r>
            <a:r>
              <a:rPr lang="da-DK" dirty="0" err="1" smtClean="0"/>
              <a:t>vectors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/>
              <a:t> </a:t>
            </a:r>
            <a:r>
              <a:rPr lang="da-DK" dirty="0" err="1" smtClean="0"/>
              <a:t>implemented</a:t>
            </a:r>
            <a:r>
              <a:rPr lang="da-DK" dirty="0" smtClean="0"/>
              <a:t> with </a:t>
            </a:r>
            <a:r>
              <a:rPr lang="da-DK" dirty="0" err="1" smtClean="0"/>
              <a:t>trees</a:t>
            </a:r>
            <a:r>
              <a:rPr lang="da-DK" dirty="0" smtClean="0"/>
              <a:t> to </a:t>
            </a:r>
            <a:r>
              <a:rPr lang="da-DK" dirty="0" err="1" smtClean="0"/>
              <a:t>allow</a:t>
            </a:r>
            <a:r>
              <a:rPr lang="da-DK" dirty="0" smtClean="0"/>
              <a:t> in-the-</a:t>
            </a:r>
            <a:r>
              <a:rPr lang="da-DK" dirty="0" err="1" smtClean="0"/>
              <a:t>middle</a:t>
            </a:r>
            <a:r>
              <a:rPr lang="da-DK" dirty="0" smtClean="0"/>
              <a:t> </a:t>
            </a:r>
            <a:r>
              <a:rPr lang="da-DK" dirty="0" err="1" smtClean="0"/>
              <a:t>updates</a:t>
            </a:r>
            <a:endParaRPr lang="da-DK" dirty="0" smtClean="0"/>
          </a:p>
          <a:p>
            <a:pPr eaLnBrk="1" hangingPunct="1"/>
            <a:r>
              <a:rPr lang="da-DK" dirty="0" err="1" smtClean="0"/>
              <a:t>Use</a:t>
            </a:r>
            <a:r>
              <a:rPr lang="da-DK" dirty="0" smtClean="0"/>
              <a:t> </a:t>
            </a:r>
            <a:r>
              <a:rPr lang="da-DK" dirty="0" err="1" smtClean="0"/>
              <a:t>these</a:t>
            </a:r>
            <a:r>
              <a:rPr lang="da-DK" dirty="0" smtClean="0"/>
              <a:t> from the </a:t>
            </a:r>
            <a:r>
              <a:rPr lang="da-DK" dirty="0" err="1" smtClean="0"/>
              <a:t>Clojure</a:t>
            </a:r>
            <a:r>
              <a:rPr lang="da-DK" dirty="0" smtClean="0"/>
              <a:t> DLL/</a:t>
            </a:r>
            <a:r>
              <a:rPr lang="da-DK" dirty="0" err="1" smtClean="0"/>
              <a:t>jar</a:t>
            </a:r>
            <a:r>
              <a:rPr lang="da-DK" dirty="0" smtClean="0"/>
              <a:t> in </a:t>
            </a:r>
            <a:r>
              <a:rPr lang="da-DK" dirty="0" err="1" smtClean="0"/>
              <a:t>your</a:t>
            </a:r>
            <a:r>
              <a:rPr lang="da-DK" dirty="0" smtClean="0"/>
              <a:t> </a:t>
            </a:r>
            <a:r>
              <a:rPr lang="da-DK" dirty="0" err="1" smtClean="0"/>
              <a:t>own</a:t>
            </a:r>
            <a:r>
              <a:rPr lang="da-DK" dirty="0" smtClean="0"/>
              <a:t> </a:t>
            </a:r>
            <a:r>
              <a:rPr lang="da-DK" dirty="0" err="1" smtClean="0"/>
              <a:t>code</a:t>
            </a:r>
            <a:endParaRPr lang="da-DK" dirty="0" smtClean="0"/>
          </a:p>
          <a:p>
            <a:pPr eaLnBrk="1" hangingPunct="1"/>
            <a:endParaRPr lang="da-DK" dirty="0"/>
          </a:p>
          <a:p>
            <a:pPr eaLnBrk="1" hangingPunct="1"/>
            <a:endParaRPr lang="da-DK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5343128" y="2204864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1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6516216" y="2204864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Neo Sans Std"/>
              </a:rPr>
              <a:t>2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719392" y="2204864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Neo Sans Std"/>
              </a:rPr>
              <a:t>3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3" name="Straight Arrow Connector 2"/>
          <p:cNvCxnSpPr>
            <a:stCxn id="4" idx="3"/>
            <a:endCxn id="5" idx="1"/>
          </p:cNvCxnSpPr>
          <p:nvPr/>
        </p:nvCxnSpPr>
        <p:spPr bwMode="auto">
          <a:xfrm>
            <a:off x="5724128" y="2456892"/>
            <a:ext cx="7920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 bwMode="auto">
          <a:xfrm>
            <a:off x="6897216" y="2456892"/>
            <a:ext cx="82217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Oval 20"/>
          <p:cNvSpPr/>
          <p:nvPr/>
        </p:nvSpPr>
        <p:spPr bwMode="auto">
          <a:xfrm>
            <a:off x="4237484" y="2204864"/>
            <a:ext cx="504056" cy="504056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Neo Sans Std"/>
              </a:rPr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29" name="Straight Arrow Connector 28"/>
          <p:cNvCxnSpPr>
            <a:stCxn id="21" idx="6"/>
            <a:endCxn id="4" idx="1"/>
          </p:cNvCxnSpPr>
          <p:nvPr/>
        </p:nvCxnSpPr>
        <p:spPr bwMode="auto">
          <a:xfrm>
            <a:off x="4741540" y="2456892"/>
            <a:ext cx="6015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539552" y="2204864"/>
            <a:ext cx="3168352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Char char="•"/>
              <a:defRPr sz="2800">
                <a:solidFill>
                  <a:srgbClr val="6D6F71"/>
                </a:solidFill>
                <a:latin typeface="Neo Sans Std" pitchFamily="34" charset="0"/>
                <a:ea typeface="Neo Sans Std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 sz="2400">
                <a:solidFill>
                  <a:srgbClr val="6D6F71"/>
                </a:solidFill>
                <a:latin typeface="Neo Sans Std" pitchFamily="34" charset="0"/>
                <a:ea typeface="Neo Sans Std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Char char="•"/>
              <a:defRPr sz="2000">
                <a:solidFill>
                  <a:srgbClr val="6D6F71"/>
                </a:solidFill>
                <a:latin typeface="Neo Sans Std" pitchFamily="34" charset="0"/>
                <a:ea typeface="Neo Sans Std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rgbClr val="6D6F71"/>
                </a:solidFill>
                <a:latin typeface="Neo Sans Std" pitchFamily="34" charset="0"/>
                <a:ea typeface="Neo Sans Std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rgbClr val="6D6F71"/>
                </a:solidFill>
                <a:latin typeface="Neo Sans Std" pitchFamily="34" charset="0"/>
                <a:ea typeface="Neo Sans Std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a-DK" sz="1600" dirty="0" smtClean="0"/>
              <a:t>(</a:t>
            </a:r>
            <a:r>
              <a:rPr lang="da-DK" sz="1600" dirty="0" err="1" smtClean="0"/>
              <a:t>def</a:t>
            </a:r>
            <a:r>
              <a:rPr lang="da-DK" sz="1600" dirty="0" smtClean="0"/>
              <a:t> a (list 1 2 3))</a:t>
            </a:r>
          </a:p>
          <a:p>
            <a:pPr>
              <a:buFont typeface="Symbol" charset="0"/>
              <a:buChar char=""/>
            </a:pPr>
            <a:r>
              <a:rPr lang="da-DK" sz="1600" dirty="0" smtClean="0"/>
              <a:t>(1 2 3)</a:t>
            </a:r>
          </a:p>
          <a:p>
            <a:pPr marL="0" indent="0">
              <a:buNone/>
            </a:pPr>
            <a:endParaRPr lang="da-DK" sz="1600" dirty="0" smtClean="0"/>
          </a:p>
          <a:p>
            <a:pPr marL="0" indent="0">
              <a:buNone/>
            </a:pPr>
            <a:r>
              <a:rPr lang="da-DK" sz="1600" dirty="0" smtClean="0"/>
              <a:t>(</a:t>
            </a:r>
            <a:r>
              <a:rPr lang="da-DK" sz="1600" dirty="0" err="1" smtClean="0"/>
              <a:t>def</a:t>
            </a:r>
            <a:r>
              <a:rPr lang="da-DK" sz="1600" dirty="0" smtClean="0"/>
              <a:t> b (rest a))</a:t>
            </a:r>
          </a:p>
          <a:p>
            <a:pPr>
              <a:buFont typeface="Symbol" charset="0"/>
              <a:buChar char=""/>
            </a:pPr>
            <a:r>
              <a:rPr lang="da-DK" sz="1600" dirty="0" smtClean="0"/>
              <a:t>(2 3)</a:t>
            </a:r>
          </a:p>
          <a:p>
            <a:pPr marL="0" indent="0">
              <a:buNone/>
            </a:pPr>
            <a:endParaRPr lang="da-DK" sz="1600" dirty="0" smtClean="0"/>
          </a:p>
          <a:p>
            <a:pPr marL="0" indent="0">
              <a:buNone/>
            </a:pPr>
            <a:r>
              <a:rPr lang="da-DK" sz="1600" dirty="0" smtClean="0"/>
              <a:t>(</a:t>
            </a:r>
            <a:r>
              <a:rPr lang="da-DK" sz="1600" dirty="0" err="1" smtClean="0"/>
              <a:t>def</a:t>
            </a:r>
            <a:r>
              <a:rPr lang="da-DK" sz="1600" dirty="0" smtClean="0"/>
              <a:t> x (</a:t>
            </a:r>
            <a:r>
              <a:rPr lang="da-DK" sz="1600" dirty="0" err="1" smtClean="0"/>
              <a:t>conj</a:t>
            </a:r>
            <a:r>
              <a:rPr lang="da-DK" sz="1600" dirty="0" smtClean="0"/>
              <a:t> ”x” b))</a:t>
            </a:r>
          </a:p>
          <a:p>
            <a:pPr>
              <a:buFont typeface="Symbol" charset="0"/>
              <a:buChar char=""/>
            </a:pPr>
            <a:r>
              <a:rPr lang="da-DK" sz="1600" dirty="0" smtClean="0"/>
              <a:t>(”x” 2 3)</a:t>
            </a:r>
          </a:p>
          <a:p>
            <a:pPr marL="0" indent="0">
              <a:buNone/>
            </a:pPr>
            <a:endParaRPr lang="da-DK" sz="1600" dirty="0" smtClean="0"/>
          </a:p>
        </p:txBody>
      </p:sp>
      <p:sp>
        <p:nvSpPr>
          <p:cNvPr id="35" name="Oval 34"/>
          <p:cNvSpPr/>
          <p:nvPr/>
        </p:nvSpPr>
        <p:spPr bwMode="auto">
          <a:xfrm>
            <a:off x="5364088" y="2996952"/>
            <a:ext cx="504056" cy="504056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Neo Sans Std"/>
              </a:rPr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36" name="Straight Arrow Connector 35"/>
          <p:cNvCxnSpPr>
            <a:stCxn id="35" idx="7"/>
            <a:endCxn id="5" idx="1"/>
          </p:cNvCxnSpPr>
          <p:nvPr/>
        </p:nvCxnSpPr>
        <p:spPr bwMode="auto">
          <a:xfrm flipV="1">
            <a:off x="5794327" y="2456892"/>
            <a:ext cx="721889" cy="6138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4237484" y="3645024"/>
            <a:ext cx="504056" cy="504056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Neo Sans Std"/>
              </a:rPr>
              <a:t>x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6516216" y="3645024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x</a:t>
            </a:r>
          </a:p>
        </p:txBody>
      </p:sp>
      <p:cxnSp>
        <p:nvCxnSpPr>
          <p:cNvPr id="49" name="Straight Arrow Connector 48"/>
          <p:cNvCxnSpPr>
            <a:stCxn id="47" idx="6"/>
            <a:endCxn id="48" idx="1"/>
          </p:cNvCxnSpPr>
          <p:nvPr/>
        </p:nvCxnSpPr>
        <p:spPr bwMode="auto">
          <a:xfrm>
            <a:off x="4741540" y="3897052"/>
            <a:ext cx="177467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>
            <a:stCxn id="48" idx="0"/>
            <a:endCxn id="5" idx="2"/>
          </p:cNvCxnSpPr>
          <p:nvPr/>
        </p:nvCxnSpPr>
        <p:spPr bwMode="auto">
          <a:xfrm flipV="1">
            <a:off x="6706716" y="2708920"/>
            <a:ext cx="0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778118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" name="Trapezoid 4115"/>
          <p:cNvSpPr/>
          <p:nvPr/>
        </p:nvSpPr>
        <p:spPr bwMode="auto">
          <a:xfrm>
            <a:off x="107504" y="2780928"/>
            <a:ext cx="5688632" cy="2664296"/>
          </a:xfrm>
          <a:custGeom>
            <a:avLst/>
            <a:gdLst>
              <a:gd name="connsiteX0" fmla="*/ 0 w 5184576"/>
              <a:gd name="connsiteY0" fmla="*/ 2664296 h 2664296"/>
              <a:gd name="connsiteX1" fmla="*/ 666074 w 5184576"/>
              <a:gd name="connsiteY1" fmla="*/ 0 h 2664296"/>
              <a:gd name="connsiteX2" fmla="*/ 4518502 w 5184576"/>
              <a:gd name="connsiteY2" fmla="*/ 0 h 2664296"/>
              <a:gd name="connsiteX3" fmla="*/ 5184576 w 5184576"/>
              <a:gd name="connsiteY3" fmla="*/ 2664296 h 2664296"/>
              <a:gd name="connsiteX4" fmla="*/ 0 w 5184576"/>
              <a:gd name="connsiteY4" fmla="*/ 2664296 h 2664296"/>
              <a:gd name="connsiteX0" fmla="*/ 0 w 5184576"/>
              <a:gd name="connsiteY0" fmla="*/ 2664296 h 2664296"/>
              <a:gd name="connsiteX1" fmla="*/ 666074 w 5184576"/>
              <a:gd name="connsiteY1" fmla="*/ 0 h 2664296"/>
              <a:gd name="connsiteX2" fmla="*/ 3515871 w 5184576"/>
              <a:gd name="connsiteY2" fmla="*/ 53473 h 2664296"/>
              <a:gd name="connsiteX3" fmla="*/ 5184576 w 5184576"/>
              <a:gd name="connsiteY3" fmla="*/ 2664296 h 2664296"/>
              <a:gd name="connsiteX4" fmla="*/ 0 w 5184576"/>
              <a:gd name="connsiteY4" fmla="*/ 2664296 h 2664296"/>
              <a:gd name="connsiteX0" fmla="*/ 0 w 5184576"/>
              <a:gd name="connsiteY0" fmla="*/ 2664296 h 2664296"/>
              <a:gd name="connsiteX1" fmla="*/ 666074 w 5184576"/>
              <a:gd name="connsiteY1" fmla="*/ 0 h 2664296"/>
              <a:gd name="connsiteX2" fmla="*/ 3034608 w 5184576"/>
              <a:gd name="connsiteY2" fmla="*/ 13368 h 2664296"/>
              <a:gd name="connsiteX3" fmla="*/ 5184576 w 5184576"/>
              <a:gd name="connsiteY3" fmla="*/ 2664296 h 2664296"/>
              <a:gd name="connsiteX4" fmla="*/ 0 w 5184576"/>
              <a:gd name="connsiteY4" fmla="*/ 2664296 h 266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4576" h="2664296">
                <a:moveTo>
                  <a:pt x="0" y="2664296"/>
                </a:moveTo>
                <a:lnTo>
                  <a:pt x="666074" y="0"/>
                </a:lnTo>
                <a:lnTo>
                  <a:pt x="3034608" y="13368"/>
                </a:lnTo>
                <a:lnTo>
                  <a:pt x="5184576" y="2664296"/>
                </a:lnTo>
                <a:lnTo>
                  <a:pt x="0" y="2664296"/>
                </a:lnTo>
                <a:close/>
              </a:path>
            </a:pathLst>
          </a:cu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dirty="0" smtClean="0"/>
              <a:t>Persistent Collections</a:t>
            </a:r>
            <a:br>
              <a:rPr lang="da-DK" dirty="0" smtClean="0"/>
            </a:br>
            <a:r>
              <a:rPr lang="da-DK" dirty="0" err="1" smtClean="0"/>
              <a:t>implemented</a:t>
            </a:r>
            <a:r>
              <a:rPr lang="da-DK" dirty="0" smtClean="0"/>
              <a:t> with hash </a:t>
            </a:r>
            <a:r>
              <a:rPr lang="da-DK" dirty="0" err="1" smtClean="0"/>
              <a:t>tries</a:t>
            </a:r>
            <a:endParaRPr lang="da-DK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2195736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f</a:t>
            </a:r>
          </a:p>
        </p:txBody>
      </p:sp>
      <p:cxnSp>
        <p:nvCxnSpPr>
          <p:cNvPr id="3" name="Straight Arrow Connector 2"/>
          <p:cNvCxnSpPr>
            <a:stCxn id="50" idx="2"/>
            <a:endCxn id="51" idx="0"/>
          </p:cNvCxnSpPr>
          <p:nvPr/>
        </p:nvCxnSpPr>
        <p:spPr bwMode="auto">
          <a:xfrm flipH="1">
            <a:off x="1285156" y="3717032"/>
            <a:ext cx="741040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Oval 20"/>
          <p:cNvSpPr/>
          <p:nvPr/>
        </p:nvSpPr>
        <p:spPr bwMode="auto">
          <a:xfrm>
            <a:off x="2123728" y="2132856"/>
            <a:ext cx="504056" cy="504056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Neo Sans Std"/>
              </a:rPr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29" name="Straight Arrow Connector 28"/>
          <p:cNvCxnSpPr>
            <a:stCxn id="21" idx="4"/>
            <a:endCxn id="4" idx="0"/>
          </p:cNvCxnSpPr>
          <p:nvPr/>
        </p:nvCxnSpPr>
        <p:spPr bwMode="auto">
          <a:xfrm>
            <a:off x="2375756" y="2636912"/>
            <a:ext cx="10480" cy="576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Oval 34"/>
          <p:cNvSpPr/>
          <p:nvPr/>
        </p:nvSpPr>
        <p:spPr bwMode="auto">
          <a:xfrm>
            <a:off x="5436096" y="2132856"/>
            <a:ext cx="504056" cy="504056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Neo Sans Std"/>
              </a:rPr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40" name="Straight Arrow Connector 39"/>
          <p:cNvCxnSpPr>
            <a:stCxn id="46" idx="2"/>
            <a:endCxn id="55" idx="0"/>
          </p:cNvCxnSpPr>
          <p:nvPr/>
        </p:nvCxnSpPr>
        <p:spPr bwMode="auto">
          <a:xfrm>
            <a:off x="2746276" y="3717032"/>
            <a:ext cx="1347192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Rectangle 45"/>
          <p:cNvSpPr/>
          <p:nvPr/>
        </p:nvSpPr>
        <p:spPr bwMode="auto">
          <a:xfrm>
            <a:off x="2555776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1835696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1094656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Neo Sans Std"/>
              </a:rPr>
              <a:t>c</a:t>
            </a:r>
            <a:endParaRPr lang="en-US" dirty="0" smtClean="0">
              <a:latin typeface="Neo Sans Std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1454696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d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734616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b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3902968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4263008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m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3542928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74" name="Straight Arrow Connector 73"/>
          <p:cNvCxnSpPr>
            <a:stCxn id="35" idx="4"/>
            <a:endCxn id="97" idx="0"/>
          </p:cNvCxnSpPr>
          <p:nvPr/>
        </p:nvCxnSpPr>
        <p:spPr bwMode="auto">
          <a:xfrm flipH="1">
            <a:off x="5677644" y="2636912"/>
            <a:ext cx="10480" cy="576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11" name="TextBox 4110"/>
          <p:cNvSpPr txBox="1"/>
          <p:nvPr/>
        </p:nvSpPr>
        <p:spPr>
          <a:xfrm>
            <a:off x="3131840" y="5877272"/>
            <a:ext cx="5309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tx2"/>
                </a:solidFill>
                <a:latin typeface="Neo Sans Std"/>
              </a:rPr>
              <a:t>Extremely simplified diagram!</a:t>
            </a:r>
          </a:p>
          <a:p>
            <a:r>
              <a:rPr lang="en-US" sz="1200" i="1" dirty="0" smtClean="0">
                <a:solidFill>
                  <a:schemeClr val="tx2"/>
                </a:solidFill>
                <a:latin typeface="Neo Sans Std"/>
              </a:rPr>
              <a:t>For full details see: Fast </a:t>
            </a:r>
            <a:r>
              <a:rPr lang="en-US" sz="1200" i="1" dirty="0">
                <a:solidFill>
                  <a:schemeClr val="tx2"/>
                </a:solidFill>
                <a:latin typeface="Neo Sans Std"/>
              </a:rPr>
              <a:t>and Space Efficient </a:t>
            </a:r>
            <a:r>
              <a:rPr lang="en-US" sz="1200" i="1" dirty="0" err="1">
                <a:solidFill>
                  <a:schemeClr val="tx2"/>
                </a:solidFill>
                <a:latin typeface="Neo Sans Std"/>
              </a:rPr>
              <a:t>Trie</a:t>
            </a:r>
            <a:r>
              <a:rPr lang="en-US" sz="1200" i="1" dirty="0">
                <a:solidFill>
                  <a:schemeClr val="tx2"/>
                </a:solidFill>
                <a:latin typeface="Neo Sans Std"/>
              </a:rPr>
              <a:t> Searches, Bagwell [2000]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2915816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1475656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a</a:t>
            </a:r>
          </a:p>
        </p:txBody>
      </p:sp>
      <p:sp>
        <p:nvSpPr>
          <p:cNvPr id="93" name="Rectangle 92"/>
          <p:cNvSpPr/>
          <p:nvPr/>
        </p:nvSpPr>
        <p:spPr bwMode="auto">
          <a:xfrm>
            <a:off x="374576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1814736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e</a:t>
            </a:r>
          </a:p>
        </p:txBody>
      </p:sp>
      <p:sp>
        <p:nvSpPr>
          <p:cNvPr id="95" name="Rectangle 94"/>
          <p:cNvSpPr/>
          <p:nvPr/>
        </p:nvSpPr>
        <p:spPr bwMode="auto">
          <a:xfrm>
            <a:off x="3182888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4623048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n</a:t>
            </a:r>
          </a:p>
        </p:txBody>
      </p:sp>
      <p:sp>
        <p:nvSpPr>
          <p:cNvPr id="97" name="Rectangle 96"/>
          <p:cNvSpPr/>
          <p:nvPr/>
        </p:nvSpPr>
        <p:spPr bwMode="auto">
          <a:xfrm>
            <a:off x="5487144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g</a:t>
            </a:r>
          </a:p>
        </p:txBody>
      </p:sp>
      <p:sp>
        <p:nvSpPr>
          <p:cNvPr id="98" name="Rectangle 97"/>
          <p:cNvSpPr/>
          <p:nvPr/>
        </p:nvSpPr>
        <p:spPr bwMode="auto">
          <a:xfrm>
            <a:off x="5847184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5127104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6207224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4767064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a</a:t>
            </a:r>
          </a:p>
        </p:txBody>
      </p:sp>
      <p:cxnSp>
        <p:nvCxnSpPr>
          <p:cNvPr id="102" name="Straight Arrow Connector 101"/>
          <p:cNvCxnSpPr>
            <a:stCxn id="99" idx="2"/>
            <a:endCxn id="51" idx="0"/>
          </p:cNvCxnSpPr>
          <p:nvPr/>
        </p:nvCxnSpPr>
        <p:spPr bwMode="auto">
          <a:xfrm flipH="1">
            <a:off x="1285156" y="3717032"/>
            <a:ext cx="4032448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5" name="Straight Arrow Connector 104"/>
          <p:cNvCxnSpPr>
            <a:stCxn id="98" idx="2"/>
            <a:endCxn id="55" idx="0"/>
          </p:cNvCxnSpPr>
          <p:nvPr/>
        </p:nvCxnSpPr>
        <p:spPr bwMode="auto">
          <a:xfrm flipH="1">
            <a:off x="4093468" y="3717032"/>
            <a:ext cx="1944216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8" name="Hexagon 4109"/>
          <p:cNvSpPr/>
          <p:nvPr/>
        </p:nvSpPr>
        <p:spPr bwMode="auto">
          <a:xfrm>
            <a:off x="165534" y="2708920"/>
            <a:ext cx="6926746" cy="2968938"/>
          </a:xfrm>
          <a:custGeom>
            <a:avLst/>
            <a:gdLst>
              <a:gd name="connsiteX0" fmla="*/ 0 w 1060704"/>
              <a:gd name="connsiteY0" fmla="*/ 457200 h 914400"/>
              <a:gd name="connsiteX1" fmla="*/ 228600 w 1060704"/>
              <a:gd name="connsiteY1" fmla="*/ 0 h 914400"/>
              <a:gd name="connsiteX2" fmla="*/ 832104 w 1060704"/>
              <a:gd name="connsiteY2" fmla="*/ 0 h 914400"/>
              <a:gd name="connsiteX3" fmla="*/ 1060704 w 1060704"/>
              <a:gd name="connsiteY3" fmla="*/ 457200 h 914400"/>
              <a:gd name="connsiteX4" fmla="*/ 832104 w 1060704"/>
              <a:gd name="connsiteY4" fmla="*/ 914400 h 914400"/>
              <a:gd name="connsiteX5" fmla="*/ 228600 w 1060704"/>
              <a:gd name="connsiteY5" fmla="*/ 914400 h 914400"/>
              <a:gd name="connsiteX6" fmla="*/ 0 w 1060704"/>
              <a:gd name="connsiteY6" fmla="*/ 457200 h 914400"/>
              <a:gd name="connsiteX0" fmla="*/ 153752 w 1214456"/>
              <a:gd name="connsiteY0" fmla="*/ 457200 h 1351346"/>
              <a:gd name="connsiteX1" fmla="*/ 382352 w 1214456"/>
              <a:gd name="connsiteY1" fmla="*/ 0 h 1351346"/>
              <a:gd name="connsiteX2" fmla="*/ 985856 w 1214456"/>
              <a:gd name="connsiteY2" fmla="*/ 0 h 1351346"/>
              <a:gd name="connsiteX3" fmla="*/ 1214456 w 1214456"/>
              <a:gd name="connsiteY3" fmla="*/ 457200 h 1351346"/>
              <a:gd name="connsiteX4" fmla="*/ 985856 w 1214456"/>
              <a:gd name="connsiteY4" fmla="*/ 914400 h 1351346"/>
              <a:gd name="connsiteX5" fmla="*/ 0 w 1214456"/>
              <a:gd name="connsiteY5" fmla="*/ 1351346 h 1351346"/>
              <a:gd name="connsiteX6" fmla="*/ 153752 w 1214456"/>
              <a:gd name="connsiteY6" fmla="*/ 457200 h 1351346"/>
              <a:gd name="connsiteX0" fmla="*/ 0 w 1798096"/>
              <a:gd name="connsiteY0" fmla="*/ 935109 h 1351346"/>
              <a:gd name="connsiteX1" fmla="*/ 965992 w 1798096"/>
              <a:gd name="connsiteY1" fmla="*/ 0 h 1351346"/>
              <a:gd name="connsiteX2" fmla="*/ 1569496 w 1798096"/>
              <a:gd name="connsiteY2" fmla="*/ 0 h 1351346"/>
              <a:gd name="connsiteX3" fmla="*/ 1798096 w 1798096"/>
              <a:gd name="connsiteY3" fmla="*/ 457200 h 1351346"/>
              <a:gd name="connsiteX4" fmla="*/ 1569496 w 1798096"/>
              <a:gd name="connsiteY4" fmla="*/ 914400 h 1351346"/>
              <a:gd name="connsiteX5" fmla="*/ 583640 w 1798096"/>
              <a:gd name="connsiteY5" fmla="*/ 1351346 h 1351346"/>
              <a:gd name="connsiteX6" fmla="*/ 0 w 1798096"/>
              <a:gd name="connsiteY6" fmla="*/ 935109 h 1351346"/>
              <a:gd name="connsiteX0" fmla="*/ 0 w 1798096"/>
              <a:gd name="connsiteY0" fmla="*/ 1153582 h 1569819"/>
              <a:gd name="connsiteX1" fmla="*/ 1266411 w 1798096"/>
              <a:gd name="connsiteY1" fmla="*/ 0 h 1569819"/>
              <a:gd name="connsiteX2" fmla="*/ 1569496 w 1798096"/>
              <a:gd name="connsiteY2" fmla="*/ 218473 h 1569819"/>
              <a:gd name="connsiteX3" fmla="*/ 1798096 w 1798096"/>
              <a:gd name="connsiteY3" fmla="*/ 675673 h 1569819"/>
              <a:gd name="connsiteX4" fmla="*/ 1569496 w 1798096"/>
              <a:gd name="connsiteY4" fmla="*/ 1132873 h 1569819"/>
              <a:gd name="connsiteX5" fmla="*/ 583640 w 1798096"/>
              <a:gd name="connsiteY5" fmla="*/ 1569819 h 1569819"/>
              <a:gd name="connsiteX6" fmla="*/ 0 w 1798096"/>
              <a:gd name="connsiteY6" fmla="*/ 1153582 h 1569819"/>
              <a:gd name="connsiteX0" fmla="*/ 0 w 3354812"/>
              <a:gd name="connsiteY0" fmla="*/ 1153582 h 1569819"/>
              <a:gd name="connsiteX1" fmla="*/ 1266411 w 3354812"/>
              <a:gd name="connsiteY1" fmla="*/ 0 h 1569819"/>
              <a:gd name="connsiteX2" fmla="*/ 1569496 w 3354812"/>
              <a:gd name="connsiteY2" fmla="*/ 218473 h 1569819"/>
              <a:gd name="connsiteX3" fmla="*/ 3354812 w 3354812"/>
              <a:gd name="connsiteY3" fmla="*/ 607400 h 1569819"/>
              <a:gd name="connsiteX4" fmla="*/ 1569496 w 3354812"/>
              <a:gd name="connsiteY4" fmla="*/ 1132873 h 1569819"/>
              <a:gd name="connsiteX5" fmla="*/ 583640 w 3354812"/>
              <a:gd name="connsiteY5" fmla="*/ 1569819 h 1569819"/>
              <a:gd name="connsiteX6" fmla="*/ 0 w 3354812"/>
              <a:gd name="connsiteY6" fmla="*/ 1153582 h 1569819"/>
              <a:gd name="connsiteX0" fmla="*/ 0 w 3354812"/>
              <a:gd name="connsiteY0" fmla="*/ 1153582 h 1569819"/>
              <a:gd name="connsiteX1" fmla="*/ 1266411 w 3354812"/>
              <a:gd name="connsiteY1" fmla="*/ 0 h 1569819"/>
              <a:gd name="connsiteX2" fmla="*/ 3098901 w 3354812"/>
              <a:gd name="connsiteY2" fmla="*/ 122891 h 1569819"/>
              <a:gd name="connsiteX3" fmla="*/ 3354812 w 3354812"/>
              <a:gd name="connsiteY3" fmla="*/ 607400 h 1569819"/>
              <a:gd name="connsiteX4" fmla="*/ 1569496 w 3354812"/>
              <a:gd name="connsiteY4" fmla="*/ 1132873 h 1569819"/>
              <a:gd name="connsiteX5" fmla="*/ 583640 w 3354812"/>
              <a:gd name="connsiteY5" fmla="*/ 1569819 h 1569819"/>
              <a:gd name="connsiteX6" fmla="*/ 0 w 3354812"/>
              <a:gd name="connsiteY6" fmla="*/ 1153582 h 1569819"/>
              <a:gd name="connsiteX0" fmla="*/ 0 w 3177292"/>
              <a:gd name="connsiteY0" fmla="*/ 1153582 h 1569819"/>
              <a:gd name="connsiteX1" fmla="*/ 1266411 w 3177292"/>
              <a:gd name="connsiteY1" fmla="*/ 0 h 1569819"/>
              <a:gd name="connsiteX2" fmla="*/ 3098901 w 3177292"/>
              <a:gd name="connsiteY2" fmla="*/ 122891 h 1569819"/>
              <a:gd name="connsiteX3" fmla="*/ 3177292 w 3177292"/>
              <a:gd name="connsiteY3" fmla="*/ 962418 h 1569819"/>
              <a:gd name="connsiteX4" fmla="*/ 1569496 w 3177292"/>
              <a:gd name="connsiteY4" fmla="*/ 1132873 h 1569819"/>
              <a:gd name="connsiteX5" fmla="*/ 583640 w 3177292"/>
              <a:gd name="connsiteY5" fmla="*/ 1569819 h 1569819"/>
              <a:gd name="connsiteX6" fmla="*/ 0 w 3177292"/>
              <a:gd name="connsiteY6" fmla="*/ 1153582 h 1569819"/>
              <a:gd name="connsiteX0" fmla="*/ 0 w 3013427"/>
              <a:gd name="connsiteY0" fmla="*/ 1180891 h 1569819"/>
              <a:gd name="connsiteX1" fmla="*/ 1102546 w 3013427"/>
              <a:gd name="connsiteY1" fmla="*/ 0 h 1569819"/>
              <a:gd name="connsiteX2" fmla="*/ 2935036 w 3013427"/>
              <a:gd name="connsiteY2" fmla="*/ 122891 h 1569819"/>
              <a:gd name="connsiteX3" fmla="*/ 3013427 w 3013427"/>
              <a:gd name="connsiteY3" fmla="*/ 962418 h 1569819"/>
              <a:gd name="connsiteX4" fmla="*/ 1405631 w 3013427"/>
              <a:gd name="connsiteY4" fmla="*/ 1132873 h 1569819"/>
              <a:gd name="connsiteX5" fmla="*/ 419775 w 3013427"/>
              <a:gd name="connsiteY5" fmla="*/ 1569819 h 1569819"/>
              <a:gd name="connsiteX6" fmla="*/ 0 w 3013427"/>
              <a:gd name="connsiteY6" fmla="*/ 1180891 h 1569819"/>
              <a:gd name="connsiteX0" fmla="*/ 0 w 3013427"/>
              <a:gd name="connsiteY0" fmla="*/ 1180891 h 1433273"/>
              <a:gd name="connsiteX1" fmla="*/ 1102546 w 3013427"/>
              <a:gd name="connsiteY1" fmla="*/ 0 h 1433273"/>
              <a:gd name="connsiteX2" fmla="*/ 2935036 w 3013427"/>
              <a:gd name="connsiteY2" fmla="*/ 122891 h 1433273"/>
              <a:gd name="connsiteX3" fmla="*/ 3013427 w 3013427"/>
              <a:gd name="connsiteY3" fmla="*/ 962418 h 1433273"/>
              <a:gd name="connsiteX4" fmla="*/ 1405631 w 3013427"/>
              <a:gd name="connsiteY4" fmla="*/ 1132873 h 1433273"/>
              <a:gd name="connsiteX5" fmla="*/ 173978 w 3013427"/>
              <a:gd name="connsiteY5" fmla="*/ 1433273 h 1433273"/>
              <a:gd name="connsiteX6" fmla="*/ 0 w 3013427"/>
              <a:gd name="connsiteY6" fmla="*/ 1180891 h 1433273"/>
              <a:gd name="connsiteX0" fmla="*/ 0 w 5941111"/>
              <a:gd name="connsiteY0" fmla="*/ 2477628 h 2477628"/>
              <a:gd name="connsiteX1" fmla="*/ 4030230 w 5941111"/>
              <a:gd name="connsiteY1" fmla="*/ 0 h 2477628"/>
              <a:gd name="connsiteX2" fmla="*/ 5862720 w 5941111"/>
              <a:gd name="connsiteY2" fmla="*/ 122891 h 2477628"/>
              <a:gd name="connsiteX3" fmla="*/ 5941111 w 5941111"/>
              <a:gd name="connsiteY3" fmla="*/ 962418 h 2477628"/>
              <a:gd name="connsiteX4" fmla="*/ 4333315 w 5941111"/>
              <a:gd name="connsiteY4" fmla="*/ 1132873 h 2477628"/>
              <a:gd name="connsiteX5" fmla="*/ 3101662 w 5941111"/>
              <a:gd name="connsiteY5" fmla="*/ 1433273 h 2477628"/>
              <a:gd name="connsiteX6" fmla="*/ 0 w 5941111"/>
              <a:gd name="connsiteY6" fmla="*/ 2477628 h 2477628"/>
              <a:gd name="connsiteX0" fmla="*/ 39917 w 2839449"/>
              <a:gd name="connsiteY0" fmla="*/ 1047206 h 1433273"/>
              <a:gd name="connsiteX1" fmla="*/ 928568 w 2839449"/>
              <a:gd name="connsiteY1" fmla="*/ 0 h 1433273"/>
              <a:gd name="connsiteX2" fmla="*/ 2761058 w 2839449"/>
              <a:gd name="connsiteY2" fmla="*/ 122891 h 1433273"/>
              <a:gd name="connsiteX3" fmla="*/ 2839449 w 2839449"/>
              <a:gd name="connsiteY3" fmla="*/ 962418 h 1433273"/>
              <a:gd name="connsiteX4" fmla="*/ 1231653 w 2839449"/>
              <a:gd name="connsiteY4" fmla="*/ 1132873 h 1433273"/>
              <a:gd name="connsiteX5" fmla="*/ 0 w 2839449"/>
              <a:gd name="connsiteY5" fmla="*/ 1433273 h 1433273"/>
              <a:gd name="connsiteX6" fmla="*/ 39917 w 2839449"/>
              <a:gd name="connsiteY6" fmla="*/ 1047206 h 1433273"/>
              <a:gd name="connsiteX0" fmla="*/ 3208233 w 6007765"/>
              <a:gd name="connsiteY0" fmla="*/ 1047206 h 1714010"/>
              <a:gd name="connsiteX1" fmla="*/ 4096884 w 6007765"/>
              <a:gd name="connsiteY1" fmla="*/ 0 h 1714010"/>
              <a:gd name="connsiteX2" fmla="*/ 5929374 w 6007765"/>
              <a:gd name="connsiteY2" fmla="*/ 122891 h 1714010"/>
              <a:gd name="connsiteX3" fmla="*/ 6007765 w 6007765"/>
              <a:gd name="connsiteY3" fmla="*/ 962418 h 1714010"/>
              <a:gd name="connsiteX4" fmla="*/ 4399969 w 6007765"/>
              <a:gd name="connsiteY4" fmla="*/ 1132873 h 1714010"/>
              <a:gd name="connsiteX5" fmla="*/ 0 w 6007765"/>
              <a:gd name="connsiteY5" fmla="*/ 1714010 h 1714010"/>
              <a:gd name="connsiteX6" fmla="*/ 3208233 w 6007765"/>
              <a:gd name="connsiteY6" fmla="*/ 1047206 h 1714010"/>
              <a:gd name="connsiteX0" fmla="*/ 3208233 w 6007765"/>
              <a:gd name="connsiteY0" fmla="*/ 1047206 h 2790558"/>
              <a:gd name="connsiteX1" fmla="*/ 4096884 w 6007765"/>
              <a:gd name="connsiteY1" fmla="*/ 0 h 2790558"/>
              <a:gd name="connsiteX2" fmla="*/ 5929374 w 6007765"/>
              <a:gd name="connsiteY2" fmla="*/ 122891 h 2790558"/>
              <a:gd name="connsiteX3" fmla="*/ 6007765 w 6007765"/>
              <a:gd name="connsiteY3" fmla="*/ 962418 h 2790558"/>
              <a:gd name="connsiteX4" fmla="*/ 135443 w 6007765"/>
              <a:gd name="connsiteY4" fmla="*/ 2790558 h 2790558"/>
              <a:gd name="connsiteX5" fmla="*/ 0 w 6007765"/>
              <a:gd name="connsiteY5" fmla="*/ 1714010 h 2790558"/>
              <a:gd name="connsiteX6" fmla="*/ 3208233 w 6007765"/>
              <a:gd name="connsiteY6" fmla="*/ 1047206 h 2790558"/>
              <a:gd name="connsiteX0" fmla="*/ 3208233 w 5929374"/>
              <a:gd name="connsiteY0" fmla="*/ 1047206 h 2790558"/>
              <a:gd name="connsiteX1" fmla="*/ 4096884 w 5929374"/>
              <a:gd name="connsiteY1" fmla="*/ 0 h 2790558"/>
              <a:gd name="connsiteX2" fmla="*/ 5929374 w 5929374"/>
              <a:gd name="connsiteY2" fmla="*/ 122891 h 2790558"/>
              <a:gd name="connsiteX3" fmla="*/ 5820607 w 5929374"/>
              <a:gd name="connsiteY3" fmla="*/ 2432944 h 2790558"/>
              <a:gd name="connsiteX4" fmla="*/ 135443 w 5929374"/>
              <a:gd name="connsiteY4" fmla="*/ 2790558 h 2790558"/>
              <a:gd name="connsiteX5" fmla="*/ 0 w 5929374"/>
              <a:gd name="connsiteY5" fmla="*/ 1714010 h 2790558"/>
              <a:gd name="connsiteX6" fmla="*/ 3208233 w 5929374"/>
              <a:gd name="connsiteY6" fmla="*/ 1047206 h 2790558"/>
              <a:gd name="connsiteX0" fmla="*/ 3208233 w 6072890"/>
              <a:gd name="connsiteY0" fmla="*/ 1047206 h 2790558"/>
              <a:gd name="connsiteX1" fmla="*/ 4096884 w 6072890"/>
              <a:gd name="connsiteY1" fmla="*/ 0 h 2790558"/>
              <a:gd name="connsiteX2" fmla="*/ 5929374 w 6072890"/>
              <a:gd name="connsiteY2" fmla="*/ 122891 h 2790558"/>
              <a:gd name="connsiteX3" fmla="*/ 5820607 w 6072890"/>
              <a:gd name="connsiteY3" fmla="*/ 2432944 h 2790558"/>
              <a:gd name="connsiteX4" fmla="*/ 135443 w 6072890"/>
              <a:gd name="connsiteY4" fmla="*/ 2790558 h 2790558"/>
              <a:gd name="connsiteX5" fmla="*/ 0 w 6072890"/>
              <a:gd name="connsiteY5" fmla="*/ 1714010 h 2790558"/>
              <a:gd name="connsiteX6" fmla="*/ 3208233 w 6072890"/>
              <a:gd name="connsiteY6" fmla="*/ 1047206 h 2790558"/>
              <a:gd name="connsiteX0" fmla="*/ 3208233 w 6072890"/>
              <a:gd name="connsiteY0" fmla="*/ 1061538 h 2804890"/>
              <a:gd name="connsiteX1" fmla="*/ 4096884 w 6072890"/>
              <a:gd name="connsiteY1" fmla="*/ 14332 h 2804890"/>
              <a:gd name="connsiteX2" fmla="*/ 5929374 w 6072890"/>
              <a:gd name="connsiteY2" fmla="*/ 137223 h 2804890"/>
              <a:gd name="connsiteX3" fmla="*/ 5820607 w 6072890"/>
              <a:gd name="connsiteY3" fmla="*/ 2447276 h 2804890"/>
              <a:gd name="connsiteX4" fmla="*/ 135443 w 6072890"/>
              <a:gd name="connsiteY4" fmla="*/ 2804890 h 2804890"/>
              <a:gd name="connsiteX5" fmla="*/ 0 w 6072890"/>
              <a:gd name="connsiteY5" fmla="*/ 1728342 h 2804890"/>
              <a:gd name="connsiteX6" fmla="*/ 3208233 w 6072890"/>
              <a:gd name="connsiteY6" fmla="*/ 1061538 h 2804890"/>
              <a:gd name="connsiteX0" fmla="*/ 3208233 w 6190887"/>
              <a:gd name="connsiteY0" fmla="*/ 1061538 h 2804890"/>
              <a:gd name="connsiteX1" fmla="*/ 4096884 w 6190887"/>
              <a:gd name="connsiteY1" fmla="*/ 14332 h 2804890"/>
              <a:gd name="connsiteX2" fmla="*/ 5929374 w 6190887"/>
              <a:gd name="connsiteY2" fmla="*/ 137223 h 2804890"/>
              <a:gd name="connsiteX3" fmla="*/ 5820607 w 6190887"/>
              <a:gd name="connsiteY3" fmla="*/ 2447276 h 2804890"/>
              <a:gd name="connsiteX4" fmla="*/ 135443 w 6190887"/>
              <a:gd name="connsiteY4" fmla="*/ 2804890 h 2804890"/>
              <a:gd name="connsiteX5" fmla="*/ 0 w 6190887"/>
              <a:gd name="connsiteY5" fmla="*/ 1728342 h 2804890"/>
              <a:gd name="connsiteX6" fmla="*/ 3208233 w 6190887"/>
              <a:gd name="connsiteY6" fmla="*/ 1061538 h 2804890"/>
              <a:gd name="connsiteX0" fmla="*/ 3208233 w 6190887"/>
              <a:gd name="connsiteY0" fmla="*/ 1129414 h 2872766"/>
              <a:gd name="connsiteX1" fmla="*/ 4096884 w 6190887"/>
              <a:gd name="connsiteY1" fmla="*/ 82208 h 2872766"/>
              <a:gd name="connsiteX2" fmla="*/ 5929374 w 6190887"/>
              <a:gd name="connsiteY2" fmla="*/ 205099 h 2872766"/>
              <a:gd name="connsiteX3" fmla="*/ 5820607 w 6190887"/>
              <a:gd name="connsiteY3" fmla="*/ 2515152 h 2872766"/>
              <a:gd name="connsiteX4" fmla="*/ 135443 w 6190887"/>
              <a:gd name="connsiteY4" fmla="*/ 2872766 h 2872766"/>
              <a:gd name="connsiteX5" fmla="*/ 0 w 6190887"/>
              <a:gd name="connsiteY5" fmla="*/ 1796218 h 2872766"/>
              <a:gd name="connsiteX6" fmla="*/ 3208233 w 6190887"/>
              <a:gd name="connsiteY6" fmla="*/ 1129414 h 2872766"/>
              <a:gd name="connsiteX0" fmla="*/ 3208233 w 6190887"/>
              <a:gd name="connsiteY0" fmla="*/ 1196314 h 2939666"/>
              <a:gd name="connsiteX1" fmla="*/ 4096884 w 6190887"/>
              <a:gd name="connsiteY1" fmla="*/ 149108 h 2939666"/>
              <a:gd name="connsiteX2" fmla="*/ 5929374 w 6190887"/>
              <a:gd name="connsiteY2" fmla="*/ 271999 h 2939666"/>
              <a:gd name="connsiteX3" fmla="*/ 5820607 w 6190887"/>
              <a:gd name="connsiteY3" fmla="*/ 2582052 h 2939666"/>
              <a:gd name="connsiteX4" fmla="*/ 135443 w 6190887"/>
              <a:gd name="connsiteY4" fmla="*/ 2939666 h 2939666"/>
              <a:gd name="connsiteX5" fmla="*/ 0 w 6190887"/>
              <a:gd name="connsiteY5" fmla="*/ 1863118 h 2939666"/>
              <a:gd name="connsiteX6" fmla="*/ 3208233 w 6190887"/>
              <a:gd name="connsiteY6" fmla="*/ 1196314 h 2939666"/>
              <a:gd name="connsiteX0" fmla="*/ 3208233 w 6190887"/>
              <a:gd name="connsiteY0" fmla="*/ 1196314 h 2939666"/>
              <a:gd name="connsiteX1" fmla="*/ 4096884 w 6190887"/>
              <a:gd name="connsiteY1" fmla="*/ 149108 h 2939666"/>
              <a:gd name="connsiteX2" fmla="*/ 5929374 w 6190887"/>
              <a:gd name="connsiteY2" fmla="*/ 271999 h 2939666"/>
              <a:gd name="connsiteX3" fmla="*/ 5820607 w 6190887"/>
              <a:gd name="connsiteY3" fmla="*/ 2582052 h 2939666"/>
              <a:gd name="connsiteX4" fmla="*/ 135443 w 6190887"/>
              <a:gd name="connsiteY4" fmla="*/ 2939666 h 2939666"/>
              <a:gd name="connsiteX5" fmla="*/ 0 w 6190887"/>
              <a:gd name="connsiteY5" fmla="*/ 1863118 h 2939666"/>
              <a:gd name="connsiteX6" fmla="*/ 3208233 w 6190887"/>
              <a:gd name="connsiteY6" fmla="*/ 1196314 h 2939666"/>
              <a:gd name="connsiteX0" fmla="*/ 3208233 w 6190887"/>
              <a:gd name="connsiteY0" fmla="*/ 1196314 h 2939666"/>
              <a:gd name="connsiteX1" fmla="*/ 4096884 w 6190887"/>
              <a:gd name="connsiteY1" fmla="*/ 149108 h 2939666"/>
              <a:gd name="connsiteX2" fmla="*/ 5929374 w 6190887"/>
              <a:gd name="connsiteY2" fmla="*/ 271999 h 2939666"/>
              <a:gd name="connsiteX3" fmla="*/ 5820607 w 6190887"/>
              <a:gd name="connsiteY3" fmla="*/ 2582052 h 2939666"/>
              <a:gd name="connsiteX4" fmla="*/ 135443 w 6190887"/>
              <a:gd name="connsiteY4" fmla="*/ 2939666 h 2939666"/>
              <a:gd name="connsiteX5" fmla="*/ 0 w 6190887"/>
              <a:gd name="connsiteY5" fmla="*/ 1863118 h 2939666"/>
              <a:gd name="connsiteX6" fmla="*/ 3208233 w 6190887"/>
              <a:gd name="connsiteY6" fmla="*/ 1196314 h 2939666"/>
              <a:gd name="connsiteX0" fmla="*/ 3208233 w 6190887"/>
              <a:gd name="connsiteY0" fmla="*/ 1196314 h 2939666"/>
              <a:gd name="connsiteX1" fmla="*/ 4096884 w 6190887"/>
              <a:gd name="connsiteY1" fmla="*/ 149108 h 2939666"/>
              <a:gd name="connsiteX2" fmla="*/ 5929374 w 6190887"/>
              <a:gd name="connsiteY2" fmla="*/ 271999 h 2939666"/>
              <a:gd name="connsiteX3" fmla="*/ 5820607 w 6190887"/>
              <a:gd name="connsiteY3" fmla="*/ 2582052 h 2939666"/>
              <a:gd name="connsiteX4" fmla="*/ 135443 w 6190887"/>
              <a:gd name="connsiteY4" fmla="*/ 2939666 h 2939666"/>
              <a:gd name="connsiteX5" fmla="*/ 0 w 6190887"/>
              <a:gd name="connsiteY5" fmla="*/ 1863118 h 2939666"/>
              <a:gd name="connsiteX6" fmla="*/ 3208233 w 6190887"/>
              <a:gd name="connsiteY6" fmla="*/ 1196314 h 2939666"/>
              <a:gd name="connsiteX0" fmla="*/ 3208233 w 6190887"/>
              <a:gd name="connsiteY0" fmla="*/ 1196314 h 2939666"/>
              <a:gd name="connsiteX1" fmla="*/ 4096884 w 6190887"/>
              <a:gd name="connsiteY1" fmla="*/ 149108 h 2939666"/>
              <a:gd name="connsiteX2" fmla="*/ 5929374 w 6190887"/>
              <a:gd name="connsiteY2" fmla="*/ 271999 h 2939666"/>
              <a:gd name="connsiteX3" fmla="*/ 5820607 w 6190887"/>
              <a:gd name="connsiteY3" fmla="*/ 2582052 h 2939666"/>
              <a:gd name="connsiteX4" fmla="*/ 135443 w 6190887"/>
              <a:gd name="connsiteY4" fmla="*/ 2939666 h 2939666"/>
              <a:gd name="connsiteX5" fmla="*/ 0 w 6190887"/>
              <a:gd name="connsiteY5" fmla="*/ 1863118 h 2939666"/>
              <a:gd name="connsiteX6" fmla="*/ 3208233 w 6190887"/>
              <a:gd name="connsiteY6" fmla="*/ 1196314 h 2939666"/>
              <a:gd name="connsiteX0" fmla="*/ 3232501 w 6215155"/>
              <a:gd name="connsiteY0" fmla="*/ 1196314 h 2939666"/>
              <a:gd name="connsiteX1" fmla="*/ 4121152 w 6215155"/>
              <a:gd name="connsiteY1" fmla="*/ 149108 h 2939666"/>
              <a:gd name="connsiteX2" fmla="*/ 5953642 w 6215155"/>
              <a:gd name="connsiteY2" fmla="*/ 271999 h 2939666"/>
              <a:gd name="connsiteX3" fmla="*/ 5844875 w 6215155"/>
              <a:gd name="connsiteY3" fmla="*/ 2582052 h 2939666"/>
              <a:gd name="connsiteX4" fmla="*/ 159711 w 6215155"/>
              <a:gd name="connsiteY4" fmla="*/ 2939666 h 2939666"/>
              <a:gd name="connsiteX5" fmla="*/ 24268 w 6215155"/>
              <a:gd name="connsiteY5" fmla="*/ 1863118 h 2939666"/>
              <a:gd name="connsiteX6" fmla="*/ 3232501 w 6215155"/>
              <a:gd name="connsiteY6" fmla="*/ 1196314 h 2939666"/>
              <a:gd name="connsiteX0" fmla="*/ 3252209 w 6234863"/>
              <a:gd name="connsiteY0" fmla="*/ 1196314 h 2939666"/>
              <a:gd name="connsiteX1" fmla="*/ 4140860 w 6234863"/>
              <a:gd name="connsiteY1" fmla="*/ 149108 h 2939666"/>
              <a:gd name="connsiteX2" fmla="*/ 5973350 w 6234863"/>
              <a:gd name="connsiteY2" fmla="*/ 271999 h 2939666"/>
              <a:gd name="connsiteX3" fmla="*/ 5864583 w 6234863"/>
              <a:gd name="connsiteY3" fmla="*/ 2582052 h 2939666"/>
              <a:gd name="connsiteX4" fmla="*/ 179419 w 6234863"/>
              <a:gd name="connsiteY4" fmla="*/ 2939666 h 2939666"/>
              <a:gd name="connsiteX5" fmla="*/ 43976 w 6234863"/>
              <a:gd name="connsiteY5" fmla="*/ 1863118 h 2939666"/>
              <a:gd name="connsiteX6" fmla="*/ 3252209 w 6234863"/>
              <a:gd name="connsiteY6" fmla="*/ 1196314 h 2939666"/>
              <a:gd name="connsiteX0" fmla="*/ 3252209 w 6234863"/>
              <a:gd name="connsiteY0" fmla="*/ 1196314 h 2964348"/>
              <a:gd name="connsiteX1" fmla="*/ 4140860 w 6234863"/>
              <a:gd name="connsiteY1" fmla="*/ 149108 h 2964348"/>
              <a:gd name="connsiteX2" fmla="*/ 5973350 w 6234863"/>
              <a:gd name="connsiteY2" fmla="*/ 271999 h 2964348"/>
              <a:gd name="connsiteX3" fmla="*/ 5864583 w 6234863"/>
              <a:gd name="connsiteY3" fmla="*/ 2582052 h 2964348"/>
              <a:gd name="connsiteX4" fmla="*/ 179419 w 6234863"/>
              <a:gd name="connsiteY4" fmla="*/ 2939666 h 2964348"/>
              <a:gd name="connsiteX5" fmla="*/ 43976 w 6234863"/>
              <a:gd name="connsiteY5" fmla="*/ 1863118 h 2964348"/>
              <a:gd name="connsiteX6" fmla="*/ 3252209 w 6234863"/>
              <a:gd name="connsiteY6" fmla="*/ 1196314 h 2964348"/>
              <a:gd name="connsiteX0" fmla="*/ 3252209 w 6234863"/>
              <a:gd name="connsiteY0" fmla="*/ 1196314 h 2973439"/>
              <a:gd name="connsiteX1" fmla="*/ 4140860 w 6234863"/>
              <a:gd name="connsiteY1" fmla="*/ 149108 h 2973439"/>
              <a:gd name="connsiteX2" fmla="*/ 5973350 w 6234863"/>
              <a:gd name="connsiteY2" fmla="*/ 271999 h 2973439"/>
              <a:gd name="connsiteX3" fmla="*/ 5864583 w 6234863"/>
              <a:gd name="connsiteY3" fmla="*/ 2582052 h 2973439"/>
              <a:gd name="connsiteX4" fmla="*/ 179419 w 6234863"/>
              <a:gd name="connsiteY4" fmla="*/ 2939666 h 2973439"/>
              <a:gd name="connsiteX5" fmla="*/ 43976 w 6234863"/>
              <a:gd name="connsiteY5" fmla="*/ 1863118 h 2973439"/>
              <a:gd name="connsiteX6" fmla="*/ 3252209 w 6234863"/>
              <a:gd name="connsiteY6" fmla="*/ 1196314 h 2973439"/>
              <a:gd name="connsiteX0" fmla="*/ 3252209 w 6175086"/>
              <a:gd name="connsiteY0" fmla="*/ 1196314 h 2973439"/>
              <a:gd name="connsiteX1" fmla="*/ 4140860 w 6175086"/>
              <a:gd name="connsiteY1" fmla="*/ 149108 h 2973439"/>
              <a:gd name="connsiteX2" fmla="*/ 5973350 w 6175086"/>
              <a:gd name="connsiteY2" fmla="*/ 271999 h 2973439"/>
              <a:gd name="connsiteX3" fmla="*/ 5864583 w 6175086"/>
              <a:gd name="connsiteY3" fmla="*/ 2582052 h 2973439"/>
              <a:gd name="connsiteX4" fmla="*/ 179419 w 6175086"/>
              <a:gd name="connsiteY4" fmla="*/ 2939666 h 2973439"/>
              <a:gd name="connsiteX5" fmla="*/ 43976 w 6175086"/>
              <a:gd name="connsiteY5" fmla="*/ 1863118 h 2973439"/>
              <a:gd name="connsiteX6" fmla="*/ 3252209 w 6175086"/>
              <a:gd name="connsiteY6" fmla="*/ 1196314 h 2973439"/>
              <a:gd name="connsiteX0" fmla="*/ 3252209 w 6081514"/>
              <a:gd name="connsiteY0" fmla="*/ 1196314 h 2968938"/>
              <a:gd name="connsiteX1" fmla="*/ 4140860 w 6081514"/>
              <a:gd name="connsiteY1" fmla="*/ 149108 h 2968938"/>
              <a:gd name="connsiteX2" fmla="*/ 5973350 w 6081514"/>
              <a:gd name="connsiteY2" fmla="*/ 271999 h 2968938"/>
              <a:gd name="connsiteX3" fmla="*/ 5476899 w 6081514"/>
              <a:gd name="connsiteY3" fmla="*/ 2528578 h 2968938"/>
              <a:gd name="connsiteX4" fmla="*/ 179419 w 6081514"/>
              <a:gd name="connsiteY4" fmla="*/ 2939666 h 2968938"/>
              <a:gd name="connsiteX5" fmla="*/ 43976 w 6081514"/>
              <a:gd name="connsiteY5" fmla="*/ 1863118 h 2968938"/>
              <a:gd name="connsiteX6" fmla="*/ 3252209 w 6081514"/>
              <a:gd name="connsiteY6" fmla="*/ 1196314 h 2968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1514" h="2968938">
                <a:moveTo>
                  <a:pt x="3252209" y="1196314"/>
                </a:moveTo>
                <a:cubicBezTo>
                  <a:pt x="3708848" y="954193"/>
                  <a:pt x="3724327" y="484809"/>
                  <a:pt x="4140860" y="149108"/>
                </a:cubicBezTo>
                <a:cubicBezTo>
                  <a:pt x="4805164" y="-10454"/>
                  <a:pt x="5509573" y="-129912"/>
                  <a:pt x="5973350" y="271999"/>
                </a:cubicBezTo>
                <a:cubicBezTo>
                  <a:pt x="6298042" y="1095490"/>
                  <a:pt x="5820629" y="2146245"/>
                  <a:pt x="5476899" y="2528578"/>
                </a:cubicBezTo>
                <a:cubicBezTo>
                  <a:pt x="4517633" y="2781468"/>
                  <a:pt x="1071842" y="3061092"/>
                  <a:pt x="179419" y="2939666"/>
                </a:cubicBezTo>
                <a:cubicBezTo>
                  <a:pt x="587" y="2620923"/>
                  <a:pt x="-44560" y="2235336"/>
                  <a:pt x="43976" y="1863118"/>
                </a:cubicBezTo>
                <a:cubicBezTo>
                  <a:pt x="391493" y="1667586"/>
                  <a:pt x="2222903" y="1512161"/>
                  <a:pt x="3252209" y="1196314"/>
                </a:cubicBezTo>
                <a:close/>
              </a:path>
            </a:pathLst>
          </a:custGeom>
          <a:noFill/>
          <a:ln w="38100" cap="flat" cmpd="sng" algn="ctr">
            <a:solidFill>
              <a:srgbClr val="AA9800"/>
            </a:solidFill>
            <a:prstDash val="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3559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WITH Software Transactional </a:t>
            </a:r>
            <a:r>
              <a:rPr lang="en-US" dirty="0" err="1" smtClean="0"/>
              <a:t>MEmory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37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auto">
          <a:xfrm>
            <a:off x="2483768" y="3140968"/>
            <a:ext cx="3960440" cy="13681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dirty="0" err="1" smtClean="0"/>
              <a:t>Concurrency</a:t>
            </a:r>
            <a:r>
              <a:rPr lang="da-DK" dirty="0" smtClean="0"/>
              <a:t> Strategies</a:t>
            </a:r>
          </a:p>
        </p:txBody>
      </p:sp>
      <p:sp>
        <p:nvSpPr>
          <p:cNvPr id="2" name="Cloud 1"/>
          <p:cNvSpPr/>
          <p:nvPr/>
        </p:nvSpPr>
        <p:spPr bwMode="auto">
          <a:xfrm>
            <a:off x="2843808" y="2442592"/>
            <a:ext cx="3312368" cy="482352"/>
          </a:xfrm>
          <a:prstGeom prst="cloud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Neo Sans Std"/>
            </a:endParaRPr>
          </a:p>
        </p:txBody>
      </p:sp>
      <p:sp>
        <p:nvSpPr>
          <p:cNvPr id="3" name="Can 2"/>
          <p:cNvSpPr/>
          <p:nvPr/>
        </p:nvSpPr>
        <p:spPr bwMode="auto">
          <a:xfrm>
            <a:off x="3995936" y="4725144"/>
            <a:ext cx="936104" cy="1008112"/>
          </a:xfrm>
          <a:prstGeom prst="can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DB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843808" y="3356992"/>
            <a:ext cx="914400" cy="9144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Neo Sans Std"/>
              </a:rPr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995936" y="3356992"/>
            <a:ext cx="914400" cy="9144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B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220072" y="3356992"/>
            <a:ext cx="914400" cy="9144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3212976"/>
            <a:ext cx="11521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Threads Locks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5576" y="4437112"/>
            <a:ext cx="165618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Offline lock patterns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23728" y="5445224"/>
            <a:ext cx="165618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“Let the DB handle it”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32240" y="4581128"/>
            <a:ext cx="12961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Message passing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64288" y="3861048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Actor model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08304" y="3068960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Scheduler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24128" y="5301208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…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43608" y="2564904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…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99592" y="2276872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In-</a:t>
            </a:r>
            <a:r>
              <a:rPr lang="en-US" sz="1600" dirty="0" err="1" smtClean="0">
                <a:latin typeface="Neo Sans Std"/>
                <a:cs typeface="Neo Sans Std"/>
              </a:rPr>
              <a:t>proc</a:t>
            </a:r>
            <a:endParaRPr lang="en-US" sz="1600" dirty="0" smtClean="0">
              <a:latin typeface="Neo Sans Std"/>
              <a:cs typeface="Neo Sans Std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04248" y="2276872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Inter-</a:t>
            </a:r>
            <a:r>
              <a:rPr lang="en-US" sz="1600" dirty="0" err="1" smtClean="0">
                <a:latin typeface="Neo Sans Std"/>
                <a:cs typeface="Neo Sans Std"/>
              </a:rPr>
              <a:t>proc</a:t>
            </a:r>
            <a:endParaRPr lang="en-US" sz="1600" dirty="0" smtClean="0">
              <a:latin typeface="Neo Sans Std"/>
              <a:cs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797652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Clojure</a:t>
            </a:r>
            <a:r>
              <a:rPr lang="en-US" dirty="0" smtClean="0"/>
              <a:t>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Indirect</a:t>
            </a:r>
            <a:r>
              <a:rPr lang="en-US" dirty="0" smtClean="0"/>
              <a:t> </a:t>
            </a:r>
            <a:r>
              <a:rPr lang="en-US" dirty="0"/>
              <a:t>references to immutable </a:t>
            </a:r>
            <a:r>
              <a:rPr lang="en-US" dirty="0" smtClean="0"/>
              <a:t>data structures</a:t>
            </a:r>
          </a:p>
          <a:p>
            <a:r>
              <a:rPr lang="en-US" dirty="0" smtClean="0"/>
              <a:t>Concurrency </a:t>
            </a:r>
            <a:r>
              <a:rPr lang="en-US" dirty="0"/>
              <a:t>semantics for references</a:t>
            </a:r>
          </a:p>
          <a:p>
            <a:pPr lvl="1"/>
            <a:r>
              <a:rPr lang="en-US" dirty="0" smtClean="0"/>
              <a:t>Automatic</a:t>
            </a:r>
            <a:r>
              <a:rPr lang="en-US" dirty="0"/>
              <a:t>/enforced </a:t>
            </a:r>
            <a:endParaRPr lang="en-US" dirty="0" smtClean="0"/>
          </a:p>
          <a:p>
            <a:pPr lvl="1"/>
            <a:r>
              <a:rPr lang="en-US" dirty="0" smtClean="0"/>
              <a:t>No locks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787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676400"/>
            <a:ext cx="5580185" cy="266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924800" cy="685800"/>
          </a:xfrm>
        </p:spPr>
        <p:txBody>
          <a:bodyPr/>
          <a:lstStyle/>
          <a:p>
            <a:r>
              <a:rPr lang="en-US" dirty="0" smtClean="0"/>
              <a:t>STM – Software Transactional Memory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4419600"/>
            <a:ext cx="7454900" cy="1714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43000" y="6096000"/>
            <a:ext cx="73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808080"/>
                </a:solidFill>
                <a:latin typeface="Neo Sans Std Medium"/>
                <a:cs typeface="Handwriting - Dakota"/>
              </a:rPr>
              <a:t>file: </a:t>
            </a:r>
            <a:r>
              <a:rPr lang="en-US" sz="1200" dirty="0" err="1" smtClean="0">
                <a:solidFill>
                  <a:srgbClr val="808080"/>
                </a:solidFill>
                <a:latin typeface="Neo Sans Std Medium"/>
                <a:cs typeface="Handwriting - Dakota"/>
              </a:rPr>
              <a:t>stm.clj</a:t>
            </a:r>
            <a:endParaRPr lang="en-US" sz="1200" dirty="0">
              <a:solidFill>
                <a:srgbClr val="808080"/>
              </a:solidFill>
              <a:latin typeface="Neo Sans Std Medium"/>
              <a:cs typeface="Handwriting - Dakota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086600" y="3810000"/>
            <a:ext cx="1600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239000" y="3886200"/>
            <a:ext cx="381000" cy="533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1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6172200" y="4114800"/>
            <a:ext cx="838200" cy="304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7086600" y="4648200"/>
            <a:ext cx="1600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7239000" y="4724400"/>
            <a:ext cx="381000" cy="533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8153400" y="4724400"/>
            <a:ext cx="381000" cy="533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Neo Sans Std"/>
              </a:rPr>
              <a:t>2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24" name="Straight Arrow Connector 23"/>
          <p:cNvCxnSpPr>
            <a:stCxn id="22" idx="3"/>
            <a:endCxn id="23" idx="1"/>
          </p:cNvCxnSpPr>
          <p:nvPr/>
        </p:nvCxnSpPr>
        <p:spPr bwMode="auto">
          <a:xfrm>
            <a:off x="7620000" y="4991100"/>
            <a:ext cx="533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Oval 25"/>
          <p:cNvSpPr/>
          <p:nvPr/>
        </p:nvSpPr>
        <p:spPr bwMode="auto">
          <a:xfrm>
            <a:off x="5257800" y="4267200"/>
            <a:ext cx="838200" cy="609600"/>
          </a:xfrm>
          <a:prstGeom prst="ellipse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Neo Sans Std"/>
              </a:rPr>
              <a:t>ref</a:t>
            </a:r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6172200" y="4800600"/>
            <a:ext cx="762000" cy="152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 rot="5400000">
            <a:off x="6324600" y="4572000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6948264" y="1916832"/>
            <a:ext cx="177122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Std"/>
                <a:cs typeface="Neo Sans Std"/>
              </a:rPr>
              <a:t>Multi-Version 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Concurrency Control</a:t>
            </a:r>
          </a:p>
          <a:p>
            <a:endParaRPr lang="en-US" sz="1400" dirty="0">
              <a:latin typeface="Neo Sans Std"/>
              <a:cs typeface="Neo Sans Std"/>
            </a:endParaRPr>
          </a:p>
          <a:p>
            <a:r>
              <a:rPr lang="en-US" sz="1400" b="1" dirty="0">
                <a:latin typeface="Neo Sans Std"/>
                <a:cs typeface="Neo Sans Std"/>
              </a:rPr>
              <a:t>A</a:t>
            </a:r>
            <a:r>
              <a:rPr lang="en-US" sz="1400" dirty="0" smtClean="0">
                <a:latin typeface="Neo Sans Std"/>
                <a:cs typeface="Neo Sans Std"/>
              </a:rPr>
              <a:t>tomic</a:t>
            </a:r>
          </a:p>
          <a:p>
            <a:r>
              <a:rPr lang="en-US" sz="1400" b="1" dirty="0" smtClean="0">
                <a:latin typeface="Neo Sans Std"/>
                <a:cs typeface="Neo Sans Std"/>
              </a:rPr>
              <a:t>C</a:t>
            </a:r>
            <a:r>
              <a:rPr lang="en-US" sz="1400" dirty="0" smtClean="0">
                <a:latin typeface="Neo Sans Std"/>
                <a:cs typeface="Neo Sans Std"/>
              </a:rPr>
              <a:t>onsistent</a:t>
            </a:r>
          </a:p>
          <a:p>
            <a:r>
              <a:rPr lang="en-US" sz="1400" b="1" dirty="0" smtClean="0">
                <a:latin typeface="Neo Sans Std"/>
                <a:cs typeface="Neo Sans Std"/>
              </a:rPr>
              <a:t>I</a:t>
            </a:r>
            <a:r>
              <a:rPr lang="en-US" sz="1400" dirty="0" smtClean="0">
                <a:latin typeface="Neo Sans Std"/>
                <a:cs typeface="Neo Sans Std"/>
              </a:rPr>
              <a:t>solated</a:t>
            </a:r>
          </a:p>
          <a:p>
            <a:r>
              <a:rPr lang="en-US" sz="1400" strike="sngStrike" dirty="0" smtClean="0">
                <a:latin typeface="Neo Sans Std"/>
                <a:cs typeface="Neo Sans Std"/>
              </a:rPr>
              <a:t>Durable</a:t>
            </a:r>
          </a:p>
        </p:txBody>
      </p:sp>
    </p:spTree>
    <p:extLst>
      <p:ext uri="{BB962C8B-B14F-4D97-AF65-F5344CB8AC3E}">
        <p14:creationId xmlns:p14="http://schemas.microsoft.com/office/powerpoint/2010/main" val="3821149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2411760" y="1772816"/>
            <a:ext cx="1080120" cy="417646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924800" cy="685800"/>
          </a:xfrm>
        </p:spPr>
        <p:txBody>
          <a:bodyPr/>
          <a:lstStyle/>
          <a:p>
            <a:r>
              <a:rPr lang="en-US" dirty="0" smtClean="0"/>
              <a:t>Software Transactional Memory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6096000"/>
            <a:ext cx="73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808080"/>
                </a:solidFill>
                <a:latin typeface="Neo Sans Std Medium"/>
                <a:cs typeface="Handwriting - Dakota"/>
              </a:rPr>
              <a:t>file: </a:t>
            </a:r>
            <a:r>
              <a:rPr lang="en-US" sz="1200" dirty="0" err="1" smtClean="0">
                <a:solidFill>
                  <a:srgbClr val="808080"/>
                </a:solidFill>
                <a:latin typeface="Neo Sans Std Medium"/>
                <a:cs typeface="Handwriting - Dakota"/>
              </a:rPr>
              <a:t>stm.clj</a:t>
            </a:r>
            <a:endParaRPr lang="en-US" sz="1200" dirty="0">
              <a:solidFill>
                <a:srgbClr val="808080"/>
              </a:solidFill>
              <a:latin typeface="Neo Sans Std Medium"/>
              <a:cs typeface="Handwriting - Dakota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707904" y="1988840"/>
            <a:ext cx="3384376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860304" y="2065040"/>
            <a:ext cx="1287760" cy="533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horse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2577480" y="2293640"/>
            <a:ext cx="838200" cy="304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3707904" y="2827040"/>
            <a:ext cx="3384376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827584" y="2446040"/>
            <a:ext cx="1457672" cy="609600"/>
          </a:xfrm>
          <a:prstGeom prst="ellipse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Neo Sans Std"/>
              </a:rPr>
              <a:t>Seller</a:t>
            </a:r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2577480" y="2979440"/>
            <a:ext cx="762000" cy="152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 rot="5400000">
            <a:off x="2729880" y="2750840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Rectangle 38"/>
          <p:cNvSpPr/>
          <p:nvPr/>
        </p:nvSpPr>
        <p:spPr bwMode="auto">
          <a:xfrm>
            <a:off x="5580112" y="2924944"/>
            <a:ext cx="1287760" cy="533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money</a:t>
            </a:r>
          </a:p>
        </p:txBody>
      </p:sp>
      <p:cxnSp>
        <p:nvCxnSpPr>
          <p:cNvPr id="42" name="Straight Arrow Connector 41"/>
          <p:cNvCxnSpPr/>
          <p:nvPr/>
        </p:nvCxnSpPr>
        <p:spPr bwMode="auto">
          <a:xfrm flipV="1">
            <a:off x="2577480" y="4407768"/>
            <a:ext cx="838200" cy="304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43" name="Rectangle 42"/>
          <p:cNvSpPr/>
          <p:nvPr/>
        </p:nvSpPr>
        <p:spPr bwMode="auto">
          <a:xfrm>
            <a:off x="3707904" y="4941168"/>
            <a:ext cx="3384376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827584" y="4560168"/>
            <a:ext cx="1457672" cy="609600"/>
          </a:xfrm>
          <a:prstGeom prst="ellipse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Neo Sans Std"/>
              </a:rPr>
              <a:t>Buyer</a:t>
            </a:r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2577480" y="5093568"/>
            <a:ext cx="762000" cy="152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 rot="5400000">
            <a:off x="2729880" y="4864968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Rectangle 51"/>
          <p:cNvSpPr/>
          <p:nvPr/>
        </p:nvSpPr>
        <p:spPr bwMode="auto">
          <a:xfrm>
            <a:off x="3851920" y="5013176"/>
            <a:ext cx="1287760" cy="533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horse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3707904" y="4077072"/>
            <a:ext cx="3384376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5580112" y="4174976"/>
            <a:ext cx="1287760" cy="533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money</a:t>
            </a:r>
          </a:p>
        </p:txBody>
      </p:sp>
      <p:cxnSp>
        <p:nvCxnSpPr>
          <p:cNvPr id="4" name="Curved Connector 3"/>
          <p:cNvCxnSpPr>
            <a:stCxn id="54" idx="3"/>
            <a:endCxn id="39" idx="3"/>
          </p:cNvCxnSpPr>
          <p:nvPr/>
        </p:nvCxnSpPr>
        <p:spPr bwMode="auto">
          <a:xfrm flipV="1">
            <a:off x="6867872" y="3191644"/>
            <a:ext cx="12700" cy="125003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Curved Connector 11"/>
          <p:cNvCxnSpPr>
            <a:endCxn id="52" idx="0"/>
          </p:cNvCxnSpPr>
          <p:nvPr/>
        </p:nvCxnSpPr>
        <p:spPr bwMode="auto">
          <a:xfrm rot="5400000">
            <a:off x="3309764" y="3822948"/>
            <a:ext cx="2376264" cy="4192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07139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/>
          <p:cNvSpPr/>
          <p:nvPr/>
        </p:nvSpPr>
        <p:spPr bwMode="auto">
          <a:xfrm>
            <a:off x="4716016" y="4653136"/>
            <a:ext cx="2952328" cy="1008112"/>
          </a:xfrm>
          <a:prstGeom prst="round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59" name="Rounded Rectangle 58"/>
          <p:cNvSpPr/>
          <p:nvPr/>
        </p:nvSpPr>
        <p:spPr bwMode="auto">
          <a:xfrm>
            <a:off x="4716016" y="2996952"/>
            <a:ext cx="2952328" cy="1080120"/>
          </a:xfrm>
          <a:prstGeom prst="round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1547664" y="2636912"/>
            <a:ext cx="3024336" cy="1800200"/>
          </a:xfrm>
          <a:prstGeom prst="round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924800" cy="685800"/>
          </a:xfrm>
        </p:spPr>
        <p:txBody>
          <a:bodyPr/>
          <a:lstStyle/>
          <a:p>
            <a:r>
              <a:rPr lang="en-US" dirty="0" smtClean="0"/>
              <a:t>Software Transactional Memory</a:t>
            </a:r>
            <a:br>
              <a:rPr lang="en-US" dirty="0" smtClean="0"/>
            </a:br>
            <a:r>
              <a:rPr lang="en-US" dirty="0" smtClean="0"/>
              <a:t>Conflict Resolution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6096000"/>
            <a:ext cx="73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808080"/>
                </a:solidFill>
                <a:latin typeface="Neo Sans Std Medium"/>
                <a:cs typeface="Handwriting - Dakota"/>
              </a:rPr>
              <a:t>file: </a:t>
            </a:r>
            <a:r>
              <a:rPr lang="en-US" sz="1200" dirty="0" err="1" smtClean="0">
                <a:solidFill>
                  <a:srgbClr val="808080"/>
                </a:solidFill>
                <a:latin typeface="Neo Sans Std Medium"/>
                <a:cs typeface="Handwriting - Dakota"/>
              </a:rPr>
              <a:t>stm.clj</a:t>
            </a:r>
            <a:endParaRPr lang="en-US" sz="1200" dirty="0">
              <a:solidFill>
                <a:srgbClr val="808080"/>
              </a:solidFill>
              <a:latin typeface="Neo Sans Std Medium"/>
              <a:cs typeface="Handwriting - Dakota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2267744" y="2564904"/>
            <a:ext cx="0" cy="3600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7134851" y="2564904"/>
            <a:ext cx="0" cy="3600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4139952" y="2060848"/>
            <a:ext cx="971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Seller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91680" y="2060848"/>
            <a:ext cx="1253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Buyer A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30795" y="2060848"/>
            <a:ext cx="1253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Buyer B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979712" y="2852936"/>
            <a:ext cx="504056" cy="12241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2555776" y="3212976"/>
            <a:ext cx="144016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36"/>
          <p:cNvSpPr/>
          <p:nvPr/>
        </p:nvSpPr>
        <p:spPr bwMode="auto">
          <a:xfrm>
            <a:off x="4067944" y="2852936"/>
            <a:ext cx="360040" cy="12241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 flipH="1">
            <a:off x="2627784" y="3861048"/>
            <a:ext cx="136815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2771800" y="2924944"/>
            <a:ext cx="9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Pay money</a:t>
            </a:r>
            <a:endParaRPr lang="en-US" sz="1200" dirty="0">
              <a:latin typeface="Neo Sans Std"/>
              <a:cs typeface="Neo Sans Std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843808" y="3501008"/>
            <a:ext cx="1146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Receive horse</a:t>
            </a:r>
            <a:endParaRPr lang="en-US" sz="1200" dirty="0">
              <a:latin typeface="Neo Sans Std"/>
              <a:cs typeface="Neo Sans Std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364088" y="3284984"/>
            <a:ext cx="9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Pay money</a:t>
            </a:r>
            <a:endParaRPr lang="en-US" sz="1200" dirty="0">
              <a:latin typeface="Neo Sans Std"/>
              <a:cs typeface="Neo Sans Std"/>
            </a:endParaRPr>
          </a:p>
        </p:txBody>
      </p:sp>
      <p:cxnSp>
        <p:nvCxnSpPr>
          <p:cNvPr id="50" name="Straight Arrow Connector 49"/>
          <p:cNvCxnSpPr/>
          <p:nvPr/>
        </p:nvCxnSpPr>
        <p:spPr bwMode="auto">
          <a:xfrm flipH="1">
            <a:off x="5292080" y="3573016"/>
            <a:ext cx="136815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2483768" y="4293096"/>
            <a:ext cx="15121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2699792" y="4005064"/>
            <a:ext cx="1083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STM commits</a:t>
            </a:r>
            <a:endParaRPr lang="en-US" sz="1200" dirty="0">
              <a:latin typeface="Neo Sans Std"/>
              <a:cs typeface="Neo Sans Std"/>
            </a:endParaRPr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4644008" y="2564904"/>
            <a:ext cx="0" cy="3600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335277" y="2996952"/>
            <a:ext cx="9243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Std"/>
                <a:cs typeface="Neo Sans Std"/>
              </a:rPr>
              <a:t>Private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World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Snapshot</a:t>
            </a:r>
          </a:p>
          <a:p>
            <a:r>
              <a:rPr lang="en-US" sz="1400" dirty="0">
                <a:latin typeface="Neo Sans Std"/>
                <a:cs typeface="Neo Sans Std"/>
              </a:rPr>
              <a:t>A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884368" y="3068960"/>
            <a:ext cx="9243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Std"/>
                <a:cs typeface="Neo Sans Std"/>
              </a:rPr>
              <a:t>Private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World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Snapshot</a:t>
            </a:r>
          </a:p>
          <a:p>
            <a:r>
              <a:rPr lang="en-US" sz="1400" dirty="0">
                <a:latin typeface="Neo Sans Std"/>
                <a:cs typeface="Neo Sans Std"/>
              </a:rPr>
              <a:t>B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580112" y="4376137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STM Retry</a:t>
            </a:r>
            <a:endParaRPr lang="en-US" sz="1200" dirty="0">
              <a:latin typeface="Neo Sans Std"/>
              <a:cs typeface="Neo Sans Std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292080" y="4869160"/>
            <a:ext cx="1467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Seller has no horse</a:t>
            </a:r>
            <a:endParaRPr lang="en-US" sz="1200" dirty="0">
              <a:latin typeface="Neo Sans Std"/>
              <a:cs typeface="Neo Sans Std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4860032" y="3429000"/>
            <a:ext cx="360040" cy="50405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66" name="Multiply 65"/>
          <p:cNvSpPr/>
          <p:nvPr/>
        </p:nvSpPr>
        <p:spPr bwMode="auto">
          <a:xfrm>
            <a:off x="4716016" y="3356992"/>
            <a:ext cx="648072" cy="648072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4860032" y="4797152"/>
            <a:ext cx="360040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6876256" y="3068960"/>
            <a:ext cx="50405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6876256" y="4797152"/>
            <a:ext cx="504056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884368" y="4653136"/>
            <a:ext cx="9243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Std"/>
                <a:cs typeface="Neo Sans Std"/>
              </a:rPr>
              <a:t>Private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World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Snapshot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B’</a:t>
            </a:r>
            <a:endParaRPr lang="en-US" sz="1400" dirty="0">
              <a:latin typeface="Neo Sans Std"/>
              <a:cs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3151221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711008" cy="685800"/>
          </a:xfrm>
        </p:spPr>
        <p:txBody>
          <a:bodyPr/>
          <a:lstStyle/>
          <a:p>
            <a:r>
              <a:rPr lang="en-US" dirty="0" smtClean="0"/>
              <a:t>Concurrency Summary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971600" y="2060848"/>
            <a:ext cx="1800200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  <a:cs typeface="Neo Sans Std"/>
              </a:rPr>
              <a:t>Immutable data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971600" y="4293096"/>
            <a:ext cx="1778496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  <a:cs typeface="Neo Sans Std"/>
              </a:rPr>
              <a:t>Pure Functions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971600" y="3140968"/>
            <a:ext cx="1778496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  <a:cs typeface="Neo Sans Std"/>
              </a:rPr>
              <a:t>Indirect References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32588" y="1916832"/>
            <a:ext cx="1968230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</a:rPr>
              <a:t>Lock-free, </a:t>
            </a:r>
          </a:p>
          <a:p>
            <a:r>
              <a:rPr lang="en-US" dirty="0" smtClean="0">
                <a:latin typeface="Neo Sans Std"/>
              </a:rPr>
              <a:t>multi-</a:t>
            </a:r>
            <a:r>
              <a:rPr lang="en-US" dirty="0">
                <a:latin typeface="Neo Sans Std"/>
              </a:rPr>
              <a:t>v</a:t>
            </a:r>
            <a:r>
              <a:rPr lang="en-US" dirty="0" smtClean="0">
                <a:latin typeface="Neo Sans Std"/>
              </a:rPr>
              <a:t>ersion</a:t>
            </a:r>
            <a:endParaRPr lang="en-US" dirty="0" smtClean="0">
              <a:latin typeface="Neo Sans Std"/>
            </a:endParaRPr>
          </a:p>
          <a:p>
            <a:r>
              <a:rPr lang="en-US" dirty="0">
                <a:latin typeface="Neo Sans Std"/>
              </a:rPr>
              <a:t>c</a:t>
            </a:r>
            <a:r>
              <a:rPr lang="en-US" dirty="0" smtClean="0">
                <a:latin typeface="Neo Sans Std"/>
              </a:rPr>
              <a:t>oncurrency</a:t>
            </a:r>
            <a:endParaRPr lang="en-US" dirty="0">
              <a:latin typeface="Neo Sans St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1920" y="3140968"/>
            <a:ext cx="19351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</a:rPr>
              <a:t>Simplify </a:t>
            </a:r>
          </a:p>
          <a:p>
            <a:r>
              <a:rPr lang="en-US" dirty="0" smtClean="0">
                <a:latin typeface="Neo Sans Std"/>
              </a:rPr>
              <a:t>Transactions</a:t>
            </a:r>
            <a:endParaRPr lang="en-US" dirty="0">
              <a:latin typeface="Neo Sans St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23928" y="4293096"/>
            <a:ext cx="26084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</a:rPr>
              <a:t>Enable</a:t>
            </a:r>
          </a:p>
          <a:p>
            <a:r>
              <a:rPr lang="en-US" dirty="0" smtClean="0">
                <a:latin typeface="Neo Sans Std"/>
              </a:rPr>
              <a:t>Retry / reordering</a:t>
            </a:r>
            <a:endParaRPr lang="en-US" dirty="0">
              <a:latin typeface="Neo Sans Std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6228184" y="3376416"/>
            <a:ext cx="792088" cy="484632"/>
          </a:xfrm>
          <a:prstGeom prst="rightArrow">
            <a:avLst/>
          </a:prstGeom>
          <a:solidFill>
            <a:srgbClr val="DADEE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2987824" y="2276872"/>
            <a:ext cx="792088" cy="484632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2987824" y="3356992"/>
            <a:ext cx="792088" cy="484632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6" name="Right Arrow 15"/>
          <p:cNvSpPr/>
          <p:nvPr/>
        </p:nvSpPr>
        <p:spPr bwMode="auto">
          <a:xfrm>
            <a:off x="2987824" y="4437112"/>
            <a:ext cx="792088" cy="484632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7164288" y="3068960"/>
            <a:ext cx="1224136" cy="115212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Neo Sans Std"/>
                <a:cs typeface="Neo Sans Std"/>
              </a:rPr>
              <a:t>STM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20272" y="4437112"/>
            <a:ext cx="1854968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</a:rPr>
              <a:t>Simpler</a:t>
            </a:r>
          </a:p>
          <a:p>
            <a:r>
              <a:rPr lang="en-US" dirty="0" smtClean="0">
                <a:latin typeface="Neo Sans Std"/>
              </a:rPr>
              <a:t>Concurrency</a:t>
            </a:r>
          </a:p>
          <a:p>
            <a:r>
              <a:rPr lang="en-US" dirty="0" smtClean="0">
                <a:latin typeface="Neo Sans Std"/>
              </a:rPr>
              <a:t>Semantics</a:t>
            </a:r>
            <a:endParaRPr lang="en-US" dirty="0" smtClean="0">
              <a:latin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4178315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Clojure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Small</a:t>
            </a:r>
          </a:p>
          <a:p>
            <a:r>
              <a:rPr lang="en-US" dirty="0" smtClean="0"/>
              <a:t>Powerful</a:t>
            </a:r>
          </a:p>
          <a:p>
            <a:r>
              <a:rPr lang="en-US" dirty="0" smtClean="0"/>
              <a:t>Elegant</a:t>
            </a:r>
            <a:endParaRPr lang="en-US" dirty="0"/>
          </a:p>
          <a:p>
            <a:r>
              <a:rPr lang="en-US" dirty="0" smtClean="0"/>
              <a:t>Functional</a:t>
            </a:r>
            <a:endParaRPr lang="en-US" dirty="0" smtClean="0"/>
          </a:p>
          <a:p>
            <a:r>
              <a:rPr lang="en-US" dirty="0" smtClean="0"/>
              <a:t>Extensible</a:t>
            </a:r>
          </a:p>
          <a:p>
            <a:r>
              <a:rPr lang="en-US" dirty="0" smtClean="0"/>
              <a:t>Concurrency</a:t>
            </a:r>
          </a:p>
          <a:p>
            <a:r>
              <a:rPr lang="en-US" dirty="0" err="1" smtClean="0"/>
              <a:t>Interoprable</a:t>
            </a:r>
            <a:endParaRPr lang="en-US" dirty="0" smtClean="0"/>
          </a:p>
          <a:p>
            <a:r>
              <a:rPr lang="en-US" dirty="0" smtClean="0"/>
              <a:t>Fun!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LISP is worth learning for a different </a:t>
            </a:r>
            <a:r>
              <a:rPr lang="en-US" sz="1800" dirty="0" smtClean="0"/>
              <a:t>reason: the </a:t>
            </a:r>
            <a:r>
              <a:rPr lang="en-US" sz="1800" dirty="0"/>
              <a:t>profound enlightenment experience you will have when you finally get it. That experience will make you a better programmer for the rest of your days, even if you never actually use LISP itself a lot. 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Eric S Raymond</a:t>
            </a:r>
          </a:p>
          <a:p>
            <a:pPr marL="0" indent="0">
              <a:buNone/>
            </a:pPr>
            <a:r>
              <a:rPr lang="en-US" sz="1800" dirty="0" smtClean="0"/>
              <a:t>“How to Become  a Hacker”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86465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34"/>
          <p:cNvSpPr/>
          <p:nvPr/>
        </p:nvSpPr>
        <p:spPr>
          <a:xfrm>
            <a:off x="2652402" y="3527741"/>
            <a:ext cx="3924461" cy="1039642"/>
          </a:xfrm>
          <a:custGeom>
            <a:avLst/>
            <a:gdLst>
              <a:gd name="connsiteX0" fmla="*/ 0 w 4723627"/>
              <a:gd name="connsiteY0" fmla="*/ 1055900 h 1055900"/>
              <a:gd name="connsiteX1" fmla="*/ 4723627 w 4723627"/>
              <a:gd name="connsiteY1" fmla="*/ 0 h 1055900"/>
              <a:gd name="connsiteX0" fmla="*/ 0 w 4809251"/>
              <a:gd name="connsiteY0" fmla="*/ 573015 h 573015"/>
              <a:gd name="connsiteX1" fmla="*/ 4809251 w 4809251"/>
              <a:gd name="connsiteY1" fmla="*/ 0 h 573015"/>
              <a:gd name="connsiteX0" fmla="*/ 0 w 4794980"/>
              <a:gd name="connsiteY0" fmla="*/ 927130 h 927130"/>
              <a:gd name="connsiteX1" fmla="*/ 4794980 w 4794980"/>
              <a:gd name="connsiteY1" fmla="*/ 0 h 927130"/>
              <a:gd name="connsiteX0" fmla="*/ 0 w 4964796"/>
              <a:gd name="connsiteY0" fmla="*/ 927130 h 927130"/>
              <a:gd name="connsiteX1" fmla="*/ 4794980 w 4964796"/>
              <a:gd name="connsiteY1" fmla="*/ 0 h 927130"/>
              <a:gd name="connsiteX0" fmla="*/ 0 w 4473856"/>
              <a:gd name="connsiteY0" fmla="*/ 943226 h 943226"/>
              <a:gd name="connsiteX1" fmla="*/ 4281232 w 4473856"/>
              <a:gd name="connsiteY1" fmla="*/ 0 h 943226"/>
              <a:gd name="connsiteX0" fmla="*/ 0 w 4420774"/>
              <a:gd name="connsiteY0" fmla="*/ 943226 h 943226"/>
              <a:gd name="connsiteX1" fmla="*/ 4281232 w 4420774"/>
              <a:gd name="connsiteY1" fmla="*/ 0 h 943226"/>
              <a:gd name="connsiteX0" fmla="*/ 0 w 4379131"/>
              <a:gd name="connsiteY0" fmla="*/ 1007611 h 1007611"/>
              <a:gd name="connsiteX1" fmla="*/ 4238419 w 4379131"/>
              <a:gd name="connsiteY1" fmla="*/ 0 h 1007611"/>
              <a:gd name="connsiteX0" fmla="*/ 0 w 4363233"/>
              <a:gd name="connsiteY0" fmla="*/ 1007611 h 1007611"/>
              <a:gd name="connsiteX1" fmla="*/ 4238419 w 4363233"/>
              <a:gd name="connsiteY1" fmla="*/ 0 h 1007611"/>
              <a:gd name="connsiteX0" fmla="*/ 0 w 3986928"/>
              <a:gd name="connsiteY0" fmla="*/ 476438 h 476438"/>
              <a:gd name="connsiteX1" fmla="*/ 3853108 w 3986928"/>
              <a:gd name="connsiteY1" fmla="*/ 0 h 476438"/>
              <a:gd name="connsiteX0" fmla="*/ 0 w 3853108"/>
              <a:gd name="connsiteY0" fmla="*/ 476438 h 476438"/>
              <a:gd name="connsiteX1" fmla="*/ 3853108 w 3853108"/>
              <a:gd name="connsiteY1" fmla="*/ 0 h 476438"/>
              <a:gd name="connsiteX0" fmla="*/ 0 w 3853108"/>
              <a:gd name="connsiteY0" fmla="*/ 580365 h 580365"/>
              <a:gd name="connsiteX1" fmla="*/ 2171120 w 3853108"/>
              <a:gd name="connsiteY1" fmla="*/ 154939 h 580365"/>
              <a:gd name="connsiteX2" fmla="*/ 3853108 w 3853108"/>
              <a:gd name="connsiteY2" fmla="*/ 103927 h 580365"/>
              <a:gd name="connsiteX0" fmla="*/ 0 w 3853108"/>
              <a:gd name="connsiteY0" fmla="*/ 607660 h 607660"/>
              <a:gd name="connsiteX1" fmla="*/ 915292 w 3853108"/>
              <a:gd name="connsiteY1" fmla="*/ 150041 h 607660"/>
              <a:gd name="connsiteX2" fmla="*/ 3853108 w 3853108"/>
              <a:gd name="connsiteY2" fmla="*/ 131222 h 607660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79477 h 579477"/>
              <a:gd name="connsiteX1" fmla="*/ 901022 w 3853108"/>
              <a:gd name="connsiteY1" fmla="*/ 73570 h 579477"/>
              <a:gd name="connsiteX2" fmla="*/ 3853108 w 3853108"/>
              <a:gd name="connsiteY2" fmla="*/ 103039 h 579477"/>
              <a:gd name="connsiteX0" fmla="*/ 0 w 3853108"/>
              <a:gd name="connsiteY0" fmla="*/ 541824 h 541824"/>
              <a:gd name="connsiteX1" fmla="*/ 901022 w 3853108"/>
              <a:gd name="connsiteY1" fmla="*/ 35917 h 541824"/>
              <a:gd name="connsiteX2" fmla="*/ 2142579 w 3853108"/>
              <a:gd name="connsiteY2" fmla="*/ 43965 h 541824"/>
              <a:gd name="connsiteX3" fmla="*/ 3853108 w 3853108"/>
              <a:gd name="connsiteY3" fmla="*/ 65386 h 541824"/>
              <a:gd name="connsiteX0" fmla="*/ 0 w 3853108"/>
              <a:gd name="connsiteY0" fmla="*/ 528236 h 528236"/>
              <a:gd name="connsiteX1" fmla="*/ 901022 w 3853108"/>
              <a:gd name="connsiteY1" fmla="*/ 22329 h 528236"/>
              <a:gd name="connsiteX2" fmla="*/ 1828622 w 3853108"/>
              <a:gd name="connsiteY2" fmla="*/ 118906 h 528236"/>
              <a:gd name="connsiteX3" fmla="*/ 3853108 w 3853108"/>
              <a:gd name="connsiteY3" fmla="*/ 51798 h 52823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3853108 w 3853108"/>
              <a:gd name="connsiteY3" fmla="*/ 47958 h 52439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2727681 w 3853108"/>
              <a:gd name="connsiteY3" fmla="*/ 107018 h 524396"/>
              <a:gd name="connsiteX4" fmla="*/ 3853108 w 3853108"/>
              <a:gd name="connsiteY4" fmla="*/ 47958 h 524396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924461"/>
              <a:gd name="connsiteY0" fmla="*/ 586388 h 586388"/>
              <a:gd name="connsiteX1" fmla="*/ 901022 w 3924461"/>
              <a:gd name="connsiteY1" fmla="*/ 80481 h 586388"/>
              <a:gd name="connsiteX2" fmla="*/ 1828622 w 3924461"/>
              <a:gd name="connsiteY2" fmla="*/ 225346 h 586388"/>
              <a:gd name="connsiteX3" fmla="*/ 2656328 w 3924461"/>
              <a:gd name="connsiteY3" fmla="*/ 0 h 586388"/>
              <a:gd name="connsiteX4" fmla="*/ 3924461 w 3924461"/>
              <a:gd name="connsiteY4" fmla="*/ 166287 h 58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4461" h="586388">
                <a:moveTo>
                  <a:pt x="0" y="586388"/>
                </a:moveTo>
                <a:cubicBezTo>
                  <a:pt x="305097" y="433848"/>
                  <a:pt x="410405" y="192781"/>
                  <a:pt x="901022" y="80481"/>
                </a:cubicBezTo>
                <a:cubicBezTo>
                  <a:pt x="1258119" y="-2496"/>
                  <a:pt x="1336608" y="220435"/>
                  <a:pt x="1828622" y="225346"/>
                </a:cubicBezTo>
                <a:cubicBezTo>
                  <a:pt x="2104524" y="150231"/>
                  <a:pt x="2351885" y="34874"/>
                  <a:pt x="2656328" y="0"/>
                </a:cubicBezTo>
                <a:cubicBezTo>
                  <a:pt x="3055255" y="4458"/>
                  <a:pt x="3525534" y="129637"/>
                  <a:pt x="3924461" y="166287"/>
                </a:cubicBezTo>
              </a:path>
            </a:pathLst>
          </a:custGeom>
          <a:noFill/>
          <a:ln w="76200" cmpd="sng">
            <a:solidFill>
              <a:schemeClr val="accent4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Take-</a:t>
            </a:r>
            <a:r>
              <a:rPr lang="en-US" dirty="0" err="1" smtClean="0"/>
              <a:t>Aways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1835696" y="5199583"/>
            <a:ext cx="54726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1979712" y="2607295"/>
            <a:ext cx="0" cy="27363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7452320" y="4983559"/>
            <a:ext cx="792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time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47664" y="2060848"/>
            <a:ext cx="892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state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2" name="Multiply 11"/>
          <p:cNvSpPr/>
          <p:nvPr/>
        </p:nvSpPr>
        <p:spPr bwMode="auto">
          <a:xfrm>
            <a:off x="2483768" y="4221088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3" name="Multiply 12"/>
          <p:cNvSpPr/>
          <p:nvPr/>
        </p:nvSpPr>
        <p:spPr bwMode="auto">
          <a:xfrm>
            <a:off x="3275856" y="3501008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4" name="Multiply 13"/>
          <p:cNvSpPr/>
          <p:nvPr/>
        </p:nvSpPr>
        <p:spPr bwMode="auto">
          <a:xfrm>
            <a:off x="4139952" y="3645024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5" name="Multiply 14"/>
          <p:cNvSpPr/>
          <p:nvPr/>
        </p:nvSpPr>
        <p:spPr bwMode="auto">
          <a:xfrm>
            <a:off x="5004048" y="3284984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6" name="Multiply 15"/>
          <p:cNvSpPr/>
          <p:nvPr/>
        </p:nvSpPr>
        <p:spPr bwMode="auto">
          <a:xfrm>
            <a:off x="6228184" y="3573016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51920" y="2492896"/>
            <a:ext cx="1243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identity</a:t>
            </a:r>
            <a:endParaRPr lang="en-US" dirty="0">
              <a:latin typeface="Neo Sans Std"/>
              <a:cs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5723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Specializing the implementation language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64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en-US" dirty="0"/>
              <a:t>How would you add an </a:t>
            </a:r>
            <a:r>
              <a:rPr lang="en-US" b="1" dirty="0"/>
              <a:t>unless</a:t>
            </a:r>
            <a:r>
              <a:rPr lang="en-US" dirty="0"/>
              <a:t> keyword to C#? 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da-DK" sz="1800" b="1" dirty="0" smtClean="0"/>
          </a:p>
          <a:p>
            <a:pPr marL="0" indent="0" eaLnBrk="1" hangingPunct="1">
              <a:buNone/>
            </a:pPr>
            <a:endParaRPr lang="da-DK" sz="1800" dirty="0" smtClean="0"/>
          </a:p>
          <a:p>
            <a:pPr marL="0" indent="0" eaLnBrk="1" hangingPunct="1">
              <a:buNone/>
            </a:pPr>
            <a:r>
              <a:rPr lang="da-DK" sz="1800" dirty="0" smtClean="0"/>
              <a:t>public </a:t>
            </a:r>
            <a:r>
              <a:rPr lang="da-DK" sz="1800" dirty="0" err="1" smtClean="0"/>
              <a:t>WeakSetPerson</a:t>
            </a:r>
            <a:r>
              <a:rPr lang="da-DK" sz="1800" dirty="0" smtClean="0"/>
              <a:t>(Person p)</a:t>
            </a:r>
          </a:p>
          <a:p>
            <a:pPr marL="0" indent="0" eaLnBrk="1" hangingPunct="1">
              <a:buNone/>
            </a:pPr>
            <a:r>
              <a:rPr lang="da-DK" sz="1800" dirty="0" smtClean="0"/>
              <a:t>{</a:t>
            </a:r>
          </a:p>
          <a:p>
            <a:pPr marL="0" indent="0" eaLnBrk="1" hangingPunct="1">
              <a:buNone/>
            </a:pPr>
            <a:r>
              <a:rPr lang="da-DK" sz="1800" dirty="0" smtClean="0"/>
              <a:t>   </a:t>
            </a:r>
            <a:r>
              <a:rPr lang="da-DK" sz="1800" dirty="0" err="1" smtClean="0"/>
              <a:t>this.person</a:t>
            </a:r>
            <a:r>
              <a:rPr lang="da-DK" sz="1800" dirty="0" smtClean="0"/>
              <a:t> = p </a:t>
            </a:r>
            <a:r>
              <a:rPr lang="da-DK" sz="1800" b="1" dirty="0" err="1" smtClean="0"/>
              <a:t>unless</a:t>
            </a:r>
            <a:r>
              <a:rPr lang="da-DK" sz="1800" b="1" dirty="0" smtClean="0"/>
              <a:t> (p == </a:t>
            </a:r>
            <a:r>
              <a:rPr lang="da-DK" sz="1800" b="1" dirty="0" err="1" smtClean="0"/>
              <a:t>null</a:t>
            </a:r>
            <a:r>
              <a:rPr lang="da-DK" sz="1800" b="1" dirty="0" smtClean="0"/>
              <a:t>)</a:t>
            </a:r>
            <a:r>
              <a:rPr lang="da-DK" sz="1800" dirty="0" smtClean="0"/>
              <a:t>;</a:t>
            </a:r>
            <a:endParaRPr lang="da-DK" sz="1800" dirty="0"/>
          </a:p>
          <a:p>
            <a:pPr marL="0" indent="0" eaLnBrk="1" hangingPunct="1">
              <a:buNone/>
            </a:pPr>
            <a:r>
              <a:rPr lang="da-DK" sz="18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0032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en-US" dirty="0" smtClean="0"/>
              <a:t>How would you do Active Record?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class </a:t>
            </a:r>
            <a:r>
              <a:rPr lang="en-US" sz="1800" dirty="0">
                <a:latin typeface="Courier New"/>
                <a:cs typeface="Courier New"/>
              </a:rPr>
              <a:t>Manager &lt; </a:t>
            </a:r>
            <a:r>
              <a:rPr lang="en-US" sz="1800" dirty="0" err="1">
                <a:latin typeface="Courier New"/>
                <a:cs typeface="Courier New"/>
              </a:rPr>
              <a:t>ActiveRecord</a:t>
            </a:r>
            <a:r>
              <a:rPr lang="en-US" sz="1800" dirty="0">
                <a:latin typeface="Courier New"/>
                <a:cs typeface="Courier New"/>
              </a:rPr>
              <a:t>::Base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has_one</a:t>
            </a:r>
            <a:r>
              <a:rPr lang="en-US" sz="1800" dirty="0">
                <a:latin typeface="Courier New"/>
                <a:cs typeface="Courier New"/>
              </a:rPr>
              <a:t> :department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end</a:t>
            </a:r>
          </a:p>
          <a:p>
            <a:pPr marL="0" indent="0">
              <a:buNone/>
            </a:pP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class Module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def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my_attr</a:t>
            </a:r>
            <a:r>
              <a:rPr lang="en-US" sz="1200" dirty="0">
                <a:latin typeface="Courier New"/>
                <a:cs typeface="Courier New"/>
              </a:rPr>
              <a:t>(symbol)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  </a:t>
            </a:r>
            <a:r>
              <a:rPr lang="en-US" sz="1200" dirty="0" err="1">
                <a:latin typeface="Courier New"/>
                <a:cs typeface="Courier New"/>
              </a:rPr>
              <a:t>class_eval</a:t>
            </a:r>
            <a:r>
              <a:rPr lang="en-US" sz="1200" dirty="0">
                <a:latin typeface="Courier New"/>
                <a:cs typeface="Courier New"/>
              </a:rPr>
              <a:t> "</a:t>
            </a:r>
            <a:r>
              <a:rPr lang="en-US" sz="1200" dirty="0" err="1">
                <a:latin typeface="Courier New"/>
                <a:cs typeface="Courier New"/>
              </a:rPr>
              <a:t>def</a:t>
            </a:r>
            <a:r>
              <a:rPr lang="en-US" sz="1200" dirty="0">
                <a:latin typeface="Courier New"/>
                <a:cs typeface="Courier New"/>
              </a:rPr>
              <a:t> #{symbol}; @#{symbol}; end"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  </a:t>
            </a:r>
            <a:r>
              <a:rPr lang="en-US" sz="1200" dirty="0" err="1">
                <a:latin typeface="Courier New"/>
                <a:cs typeface="Courier New"/>
              </a:rPr>
              <a:t>class_eval</a:t>
            </a:r>
            <a:r>
              <a:rPr lang="en-US" sz="1200" dirty="0">
                <a:latin typeface="Courier New"/>
                <a:cs typeface="Courier New"/>
              </a:rPr>
              <a:t> "</a:t>
            </a:r>
            <a:r>
              <a:rPr lang="en-US" sz="1200" dirty="0" err="1">
                <a:latin typeface="Courier New"/>
                <a:cs typeface="Courier New"/>
              </a:rPr>
              <a:t>def</a:t>
            </a:r>
            <a:r>
              <a:rPr lang="en-US" sz="1200" dirty="0">
                <a:latin typeface="Courier New"/>
                <a:cs typeface="Courier New"/>
              </a:rPr>
              <a:t> #{symbol}=(value); @#{symbol} = value; end"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 end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end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This creates a class with properties matching the associated database table and a relation between Manager and Department.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How would you do this in C# or Java?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34027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543800" cy="6858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Clojure</a:t>
            </a:r>
            <a:r>
              <a:rPr lang="en-US" dirty="0" smtClean="0"/>
              <a:t> Compilation Pipeline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115616" y="3167072"/>
            <a:ext cx="1232318" cy="57416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dirty="0" smtClean="0">
                <a:latin typeface="Neo Sans Std"/>
                <a:ea typeface="Neo Sans Std"/>
              </a:rPr>
              <a:t>Reader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794708" y="2996952"/>
            <a:ext cx="1713396" cy="914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dirty="0" smtClean="0">
                <a:latin typeface="Neo Sans Std"/>
                <a:ea typeface="Neo Sans Std"/>
              </a:rPr>
              <a:t>Macro</a:t>
            </a:r>
          </a:p>
          <a:p>
            <a:r>
              <a:rPr lang="en-US" dirty="0" smtClean="0">
                <a:latin typeface="Neo Sans Std"/>
                <a:ea typeface="Neo Sans Std"/>
              </a:rPr>
              <a:t>Evaluation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718436" y="2996952"/>
            <a:ext cx="1828800" cy="914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dirty="0" smtClean="0">
                <a:latin typeface="Neo Sans Std"/>
                <a:ea typeface="Neo Sans Std"/>
              </a:rPr>
              <a:t>Compiler</a:t>
            </a:r>
          </a:p>
        </p:txBody>
      </p:sp>
      <p:sp>
        <p:nvSpPr>
          <p:cNvPr id="7" name="Cube 6"/>
          <p:cNvSpPr/>
          <p:nvPr/>
        </p:nvSpPr>
        <p:spPr bwMode="auto">
          <a:xfrm>
            <a:off x="6948264" y="4725144"/>
            <a:ext cx="1292352" cy="1216152"/>
          </a:xfrm>
          <a:prstGeom prst="cube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Neo Sans Std"/>
              </a:rPr>
              <a:t>Byte code</a:t>
            </a:r>
          </a:p>
        </p:txBody>
      </p:sp>
      <p:sp>
        <p:nvSpPr>
          <p:cNvPr id="8" name="Down Arrow 7"/>
          <p:cNvSpPr/>
          <p:nvPr/>
        </p:nvSpPr>
        <p:spPr bwMode="auto">
          <a:xfrm>
            <a:off x="7236296" y="4077072"/>
            <a:ext cx="822960" cy="530352"/>
          </a:xfrm>
          <a:prstGeom prst="downArrow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0" name="Right Arrow 9"/>
          <p:cNvSpPr/>
          <p:nvPr/>
        </p:nvSpPr>
        <p:spPr bwMode="auto">
          <a:xfrm>
            <a:off x="2699792" y="3095064"/>
            <a:ext cx="922040" cy="718176"/>
          </a:xfrm>
          <a:prstGeom prst="rightArrow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800" dirty="0" smtClean="0">
                <a:latin typeface="Neo Sans Std"/>
                <a:ea typeface="Neo Sans Std"/>
              </a:rPr>
              <a:t>AST</a:t>
            </a:r>
            <a:endParaRPr lang="en-US" dirty="0">
              <a:latin typeface="Neo Sans Std"/>
              <a:ea typeface="Neo Sans St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55976" y="1772816"/>
            <a:ext cx="3229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Neo Sans Std"/>
                <a:ea typeface="Neo Sans Std"/>
              </a:rPr>
              <a:t>Clojure</a:t>
            </a:r>
            <a:r>
              <a:rPr lang="en-US" dirty="0" smtClean="0">
                <a:latin typeface="Neo Sans Std"/>
                <a:ea typeface="Neo Sans Std"/>
              </a:rPr>
              <a:t> data structures</a:t>
            </a:r>
            <a:endParaRPr lang="en-US" dirty="0">
              <a:latin typeface="Neo Sans Std"/>
              <a:ea typeface="Neo Sans Std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rot="10800000" flipV="1">
            <a:off x="3275856" y="2276872"/>
            <a:ext cx="1828800" cy="6095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13" idx="2"/>
          </p:cNvCxnSpPr>
          <p:nvPr/>
        </p:nvCxnSpPr>
        <p:spPr bwMode="auto">
          <a:xfrm rot="16200000" flipH="1">
            <a:off x="5813283" y="2391923"/>
            <a:ext cx="605134" cy="2902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rot="10800000">
            <a:off x="5105400" y="5661248"/>
            <a:ext cx="1447804" cy="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1547664" y="5436512"/>
            <a:ext cx="3600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Neo Sans Std"/>
                <a:ea typeface="Neo Sans Std"/>
              </a:rPr>
              <a:t>Clojure</a:t>
            </a:r>
            <a:r>
              <a:rPr lang="en-US" sz="1600" dirty="0" smtClean="0">
                <a:latin typeface="Neo Sans Std"/>
                <a:ea typeface="Neo Sans Std"/>
              </a:rPr>
              <a:t> is available at compile time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The compiler is available at runtime</a:t>
            </a:r>
          </a:p>
        </p:txBody>
      </p:sp>
      <p:sp>
        <p:nvSpPr>
          <p:cNvPr id="44" name="Folded Corner 43"/>
          <p:cNvSpPr/>
          <p:nvPr/>
        </p:nvSpPr>
        <p:spPr bwMode="auto">
          <a:xfrm>
            <a:off x="611560" y="2132856"/>
            <a:ext cx="720080" cy="432048"/>
          </a:xfrm>
          <a:prstGeom prst="foldedCorner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800" dirty="0">
                <a:latin typeface="Neo Sans Std"/>
                <a:ea typeface="Neo Sans Std"/>
              </a:rPr>
              <a:t>Text</a:t>
            </a:r>
          </a:p>
        </p:txBody>
      </p:sp>
      <p:cxnSp>
        <p:nvCxnSpPr>
          <p:cNvPr id="33" name="Straight Arrow Connector 32"/>
          <p:cNvCxnSpPr/>
          <p:nvPr/>
        </p:nvCxnSpPr>
        <p:spPr bwMode="auto">
          <a:xfrm flipV="1">
            <a:off x="899592" y="3861048"/>
            <a:ext cx="504056" cy="5040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>
            <a:stCxn id="44" idx="2"/>
            <a:endCxn id="4" idx="0"/>
          </p:cNvCxnSpPr>
          <p:nvPr/>
        </p:nvCxnSpPr>
        <p:spPr bwMode="auto">
          <a:xfrm>
            <a:off x="971600" y="2564904"/>
            <a:ext cx="760175" cy="6021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Right Arrow 50"/>
          <p:cNvSpPr/>
          <p:nvPr/>
        </p:nvSpPr>
        <p:spPr bwMode="auto">
          <a:xfrm>
            <a:off x="5666916" y="3095064"/>
            <a:ext cx="922040" cy="718176"/>
          </a:xfrm>
          <a:prstGeom prst="rightArrow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800" dirty="0" smtClean="0">
                <a:latin typeface="Neo Sans Std"/>
                <a:ea typeface="Neo Sans Std"/>
              </a:rPr>
              <a:t>AST</a:t>
            </a:r>
            <a:endParaRPr lang="en-US" dirty="0">
              <a:latin typeface="Neo Sans Std"/>
              <a:ea typeface="Neo Sans Std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779912" y="4437112"/>
            <a:ext cx="1728192" cy="792088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dirty="0" smtClean="0">
                <a:latin typeface="Neo Sans Std"/>
                <a:ea typeface="Neo Sans Std"/>
              </a:rPr>
              <a:t>Program</a:t>
            </a:r>
          </a:p>
          <a:p>
            <a:r>
              <a:rPr lang="en-US" dirty="0" smtClean="0">
                <a:latin typeface="Neo Sans Std"/>
                <a:ea typeface="Neo Sans Std"/>
              </a:rPr>
              <a:t>(macro)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5536" y="4437112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Std"/>
                <a:ea typeface="Neo Sans Std"/>
              </a:rPr>
              <a:t>REPL</a:t>
            </a:r>
            <a:endParaRPr lang="en-US" sz="1400" dirty="0">
              <a:latin typeface="Neo Sans Std"/>
              <a:ea typeface="Neo Sans Std"/>
            </a:endParaRPr>
          </a:p>
        </p:txBody>
      </p:sp>
      <p:cxnSp>
        <p:nvCxnSpPr>
          <p:cNvPr id="59" name="Straight Arrow Connector 58"/>
          <p:cNvCxnSpPr/>
          <p:nvPr/>
        </p:nvCxnSpPr>
        <p:spPr bwMode="auto">
          <a:xfrm flipV="1">
            <a:off x="2267744" y="3933056"/>
            <a:ext cx="504056" cy="5040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1763688" y="4509120"/>
            <a:ext cx="873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Std"/>
                <a:ea typeface="Neo Sans Std"/>
              </a:rPr>
              <a:t>Program</a:t>
            </a:r>
            <a:endParaRPr lang="en-US" sz="1400" dirty="0">
              <a:latin typeface="Neo Sans Std"/>
              <a:ea typeface="Neo Sans Std"/>
            </a:endParaRPr>
          </a:p>
        </p:txBody>
      </p:sp>
      <p:cxnSp>
        <p:nvCxnSpPr>
          <p:cNvPr id="64" name="Straight Arrow Connector 63"/>
          <p:cNvCxnSpPr>
            <a:endCxn id="60" idx="2"/>
          </p:cNvCxnSpPr>
          <p:nvPr/>
        </p:nvCxnSpPr>
        <p:spPr bwMode="auto">
          <a:xfrm flipH="1" flipV="1">
            <a:off x="2200235" y="4816897"/>
            <a:ext cx="499557" cy="6283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" name="Circular Arrow 80"/>
          <p:cNvSpPr/>
          <p:nvPr/>
        </p:nvSpPr>
        <p:spPr bwMode="auto">
          <a:xfrm rot="1608608">
            <a:off x="4440414" y="3925180"/>
            <a:ext cx="509158" cy="49576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744075"/>
              <a:gd name="adj5" fmla="val 12500"/>
            </a:avLst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sz="1800" dirty="0">
              <a:latin typeface="Neo Sans Std"/>
              <a:ea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2027515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da-DK" dirty="0" smtClean="0"/>
              <a:t>The </a:t>
            </a:r>
            <a:r>
              <a:rPr lang="da-DK" dirty="0" err="1"/>
              <a:t>whole</a:t>
            </a:r>
            <a:r>
              <a:rPr lang="da-DK" dirty="0"/>
              <a:t> </a:t>
            </a:r>
            <a:r>
              <a:rPr lang="da-DK" dirty="0" err="1"/>
              <a:t>language</a:t>
            </a:r>
            <a:r>
              <a:rPr lang="da-DK" dirty="0"/>
              <a:t> </a:t>
            </a:r>
            <a:r>
              <a:rPr lang="da-DK" dirty="0" err="1"/>
              <a:t>always</a:t>
            </a:r>
            <a:r>
              <a:rPr lang="da-DK" dirty="0"/>
              <a:t> </a:t>
            </a:r>
            <a:r>
              <a:rPr lang="da-DK" dirty="0" err="1" smtClean="0"/>
              <a:t>available</a:t>
            </a:r>
            <a:r>
              <a:rPr lang="da-DK" dirty="0"/>
              <a:t>*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a-DK" dirty="0" err="1" smtClean="0"/>
              <a:t>Homoiconic</a:t>
            </a:r>
            <a:r>
              <a:rPr lang="da-DK" dirty="0" smtClean="0"/>
              <a:t> </a:t>
            </a:r>
          </a:p>
          <a:p>
            <a:pPr lvl="1"/>
            <a:r>
              <a:rPr lang="da-DK" dirty="0" smtClean="0"/>
              <a:t>A program is a data </a:t>
            </a:r>
            <a:r>
              <a:rPr lang="da-DK" dirty="0" err="1" smtClean="0"/>
              <a:t>structure</a:t>
            </a:r>
            <a:r>
              <a:rPr lang="da-DK" dirty="0" smtClean="0"/>
              <a:t> (AST)</a:t>
            </a:r>
          </a:p>
          <a:p>
            <a:pPr lvl="1"/>
            <a:r>
              <a:rPr lang="da-DK" dirty="0" smtClean="0"/>
              <a:t>”Code is data is </a:t>
            </a:r>
            <a:r>
              <a:rPr lang="da-DK" dirty="0" err="1" smtClean="0"/>
              <a:t>code</a:t>
            </a:r>
            <a:r>
              <a:rPr lang="da-DK" dirty="0" smtClean="0"/>
              <a:t>”</a:t>
            </a:r>
          </a:p>
          <a:p>
            <a:pPr eaLnBrk="1" hangingPunct="1"/>
            <a:r>
              <a:rPr lang="da-DK" dirty="0" smtClean="0"/>
              <a:t>A </a:t>
            </a:r>
            <a:r>
              <a:rPr lang="da-DK" b="1" dirty="0" err="1" smtClean="0"/>
              <a:t>macro</a:t>
            </a:r>
            <a:r>
              <a:rPr lang="da-DK" dirty="0"/>
              <a:t> </a:t>
            </a:r>
            <a:r>
              <a:rPr lang="da-DK" dirty="0" smtClean="0"/>
              <a:t>is a </a:t>
            </a:r>
            <a:r>
              <a:rPr lang="da-DK" dirty="0" err="1" smtClean="0"/>
              <a:t>function</a:t>
            </a:r>
            <a:r>
              <a:rPr lang="da-DK" dirty="0" smtClean="0"/>
              <a:t> </a:t>
            </a:r>
            <a:r>
              <a:rPr lang="da-DK" dirty="0" err="1" smtClean="0"/>
              <a:t>that</a:t>
            </a:r>
            <a:r>
              <a:rPr lang="da-DK" dirty="0" smtClean="0"/>
              <a:t> </a:t>
            </a:r>
            <a:r>
              <a:rPr lang="da-DK" dirty="0" err="1" smtClean="0"/>
              <a:t>transforms</a:t>
            </a:r>
            <a:r>
              <a:rPr lang="da-DK" dirty="0" smtClean="0"/>
              <a:t> the program data at </a:t>
            </a:r>
            <a:r>
              <a:rPr lang="da-DK" dirty="0" err="1" smtClean="0"/>
              <a:t>compile</a:t>
            </a:r>
            <a:r>
              <a:rPr lang="da-DK" dirty="0" smtClean="0"/>
              <a:t>-time </a:t>
            </a:r>
          </a:p>
          <a:p>
            <a:pPr eaLnBrk="1" hangingPunct="1"/>
            <a:r>
              <a:rPr lang="da-DK" dirty="0" err="1" smtClean="0"/>
              <a:t>Functions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data </a:t>
            </a:r>
            <a:r>
              <a:rPr lang="da-DK" dirty="0" err="1" smtClean="0"/>
              <a:t>structures</a:t>
            </a:r>
            <a:r>
              <a:rPr lang="da-DK" dirty="0" smtClean="0"/>
              <a:t>, </a:t>
            </a:r>
            <a:r>
              <a:rPr lang="da-DK" dirty="0" err="1" smtClean="0"/>
              <a:t>too</a:t>
            </a:r>
            <a:r>
              <a:rPr lang="da-DK" dirty="0" smtClean="0"/>
              <a:t>.</a:t>
            </a:r>
          </a:p>
          <a:p>
            <a:pPr eaLnBrk="1" hangingPunct="1"/>
            <a:r>
              <a:rPr lang="da-DK" dirty="0" err="1" smtClean="0"/>
              <a:t>Clojure</a:t>
            </a:r>
            <a:r>
              <a:rPr lang="da-DK" dirty="0" smtClean="0"/>
              <a:t> at </a:t>
            </a:r>
            <a:r>
              <a:rPr lang="da-DK" dirty="0" err="1" smtClean="0"/>
              <a:t>compile</a:t>
            </a:r>
            <a:r>
              <a:rPr lang="da-DK" dirty="0" smtClean="0"/>
              <a:t>-time, </a:t>
            </a:r>
            <a:r>
              <a:rPr lang="da-DK" dirty="0" err="1" smtClean="0"/>
              <a:t>Clojure</a:t>
            </a:r>
            <a:r>
              <a:rPr lang="da-DK" dirty="0" smtClean="0"/>
              <a:t> at </a:t>
            </a:r>
            <a:r>
              <a:rPr lang="da-DK" dirty="0" err="1" smtClean="0"/>
              <a:t>runtime</a:t>
            </a:r>
            <a:r>
              <a:rPr lang="da-DK" dirty="0" smtClean="0"/>
              <a:t>.</a:t>
            </a:r>
          </a:p>
          <a:p>
            <a:pPr marL="0" indent="0" eaLnBrk="1" hangingPunct="1">
              <a:buNone/>
            </a:pPr>
            <a:endParaRPr lang="da-DK" sz="1200" i="1" dirty="0" smtClean="0"/>
          </a:p>
          <a:p>
            <a:pPr marL="0" indent="0" eaLnBrk="1" hangingPunct="1">
              <a:buNone/>
            </a:pPr>
            <a:endParaRPr lang="da-DK" sz="1200" i="1" dirty="0" smtClean="0"/>
          </a:p>
          <a:p>
            <a:pPr marL="0" indent="0" eaLnBrk="1" hangingPunct="1">
              <a:buNone/>
            </a:pPr>
            <a:r>
              <a:rPr lang="da-DK" sz="1200" i="1" dirty="0" smtClean="0"/>
              <a:t>* Paul Graham, </a:t>
            </a:r>
            <a:r>
              <a:rPr lang="da-DK" sz="1200" i="1" dirty="0" err="1" smtClean="0"/>
              <a:t>What</a:t>
            </a:r>
            <a:r>
              <a:rPr lang="da-DK" sz="1200" i="1" dirty="0" smtClean="0"/>
              <a:t> Made </a:t>
            </a:r>
            <a:r>
              <a:rPr lang="da-DK" sz="1200" i="1" dirty="0" err="1" smtClean="0"/>
              <a:t>Lisp</a:t>
            </a:r>
            <a:r>
              <a:rPr lang="da-DK" sz="1200" i="1" dirty="0" smtClean="0"/>
              <a:t> </a:t>
            </a:r>
            <a:r>
              <a:rPr lang="da-DK" sz="1200" i="1" dirty="0" err="1" smtClean="0"/>
              <a:t>Different</a:t>
            </a:r>
            <a:r>
              <a:rPr lang="da-DK" sz="1200" i="1" dirty="0" smtClean="0"/>
              <a:t>, 2002</a:t>
            </a:r>
          </a:p>
        </p:txBody>
      </p:sp>
    </p:spTree>
    <p:extLst>
      <p:ext uri="{BB962C8B-B14F-4D97-AF65-F5344CB8AC3E}">
        <p14:creationId xmlns:p14="http://schemas.microsoft.com/office/powerpoint/2010/main" val="799612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“unless” to </a:t>
            </a:r>
            <a:r>
              <a:rPr lang="en-US" dirty="0" err="1" smtClean="0"/>
              <a:t>Clojure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urier"/>
              </a:rPr>
              <a:t>(</a:t>
            </a:r>
            <a:r>
              <a:rPr lang="en-US" sz="1600" dirty="0" err="1">
                <a:solidFill>
                  <a:srgbClr val="5D196C"/>
                </a:solidFill>
                <a:latin typeface="Courier"/>
              </a:rPr>
              <a:t>defmacro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dirty="0" smtClean="0">
                <a:solidFill>
                  <a:srgbClr val="0029FA"/>
                </a:solidFill>
                <a:latin typeface="Courier"/>
              </a:rPr>
              <a:t>unless</a:t>
            </a:r>
            <a:endParaRPr lang="en-US" sz="1600" dirty="0">
              <a:solidFill>
                <a:prstClr val="black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urier"/>
              </a:rPr>
              <a:t>  </a:t>
            </a:r>
            <a:r>
              <a:rPr lang="en-US" sz="1100" dirty="0">
                <a:solidFill>
                  <a:srgbClr val="6A2243"/>
                </a:solidFill>
                <a:latin typeface="Courier"/>
              </a:rPr>
              <a:t>"Evaluates test. If logical false, evaluates body in an implicit do."</a:t>
            </a:r>
            <a:endParaRPr lang="en-US" sz="1100" dirty="0">
              <a:solidFill>
                <a:prstClr val="black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 [test &amp; body]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   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(</a:t>
            </a:r>
            <a:r>
              <a:rPr lang="en-US" sz="1600" dirty="0">
                <a:solidFill>
                  <a:srgbClr val="5B3178"/>
                </a:solidFill>
                <a:latin typeface="Courier"/>
              </a:rPr>
              <a:t>list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 'if test nil (</a:t>
            </a:r>
            <a:r>
              <a:rPr lang="en-US" sz="1600" dirty="0">
                <a:solidFill>
                  <a:srgbClr val="5B3178"/>
                </a:solidFill>
                <a:latin typeface="Courier"/>
              </a:rPr>
              <a:t>cons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 'do body))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)</a:t>
            </a: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(macroexpand-1 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urier"/>
              </a:rPr>
              <a:t>	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(unless (</a:t>
            </a:r>
            <a:r>
              <a:rPr lang="en-US" sz="1600" dirty="0" err="1" smtClean="0">
                <a:solidFill>
                  <a:prstClr val="black"/>
                </a:solidFill>
                <a:latin typeface="Courier"/>
              </a:rPr>
              <a:t>neg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? x)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		(</a:t>
            </a:r>
            <a:r>
              <a:rPr lang="en-US" sz="1600" dirty="0" err="1" smtClean="0">
                <a:solidFill>
                  <a:prstClr val="black"/>
                </a:solidFill>
                <a:latin typeface="Courier"/>
              </a:rPr>
              <a:t>println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“x is non-</a:t>
            </a:r>
            <a:r>
              <a:rPr lang="en-US" sz="1600" dirty="0" err="1" smtClean="0">
                <a:solidFill>
                  <a:prstClr val="black"/>
                </a:solidFill>
                <a:latin typeface="Courier"/>
              </a:rPr>
              <a:t>neg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”))</a:t>
            </a:r>
          </a:p>
          <a:p>
            <a:pPr marL="0" indent="0">
              <a:buNone/>
            </a:pPr>
            <a:endParaRPr lang="en-US" sz="1600" dirty="0" smtClean="0">
              <a:solidFill>
                <a:prstClr val="black"/>
              </a:solidFill>
              <a:latin typeface="Courier"/>
            </a:endParaRPr>
          </a:p>
          <a:p>
            <a:pPr>
              <a:buFont typeface="Symbol" charset="0"/>
              <a:buChar char=""/>
            </a:pP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(if (</a:t>
            </a:r>
            <a:r>
              <a:rPr lang="en-US" sz="1600" dirty="0" err="1" smtClean="0">
                <a:solidFill>
                  <a:prstClr val="black"/>
                </a:solidFill>
                <a:latin typeface="Courier"/>
              </a:rPr>
              <a:t>neg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? x)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      nil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      (do (</a:t>
            </a:r>
            <a:r>
              <a:rPr lang="en-US" sz="1600" dirty="0" err="1" smtClean="0">
                <a:solidFill>
                  <a:prstClr val="black"/>
                </a:solidFill>
                <a:latin typeface="Courier"/>
              </a:rPr>
              <a:t>println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“x is non-</a:t>
            </a:r>
            <a:r>
              <a:rPr lang="en-US" sz="1600" dirty="0" err="1" smtClean="0">
                <a:solidFill>
                  <a:prstClr val="black"/>
                </a:solidFill>
                <a:latin typeface="Courier"/>
              </a:rPr>
              <a:t>neg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”)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)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)</a:t>
            </a:r>
          </a:p>
          <a:p>
            <a:pPr marL="0" indent="0">
              <a:buNone/>
            </a:pPr>
            <a:endParaRPr lang="en-US" sz="1800" dirty="0" smtClean="0">
              <a:solidFill>
                <a:prstClr val="black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Courier"/>
              </a:rPr>
              <a:t>* Actually, this is the </a:t>
            </a:r>
            <a:r>
              <a:rPr lang="en-US" sz="1400" dirty="0" err="1" smtClean="0">
                <a:solidFill>
                  <a:prstClr val="black"/>
                </a:solidFill>
                <a:latin typeface="Courier"/>
              </a:rPr>
              <a:t>Clojure</a:t>
            </a:r>
            <a:r>
              <a:rPr lang="en-US" sz="1400" dirty="0" smtClean="0">
                <a:solidFill>
                  <a:prstClr val="black"/>
                </a:solidFill>
                <a:latin typeface="Courier"/>
              </a:rPr>
              <a:t> when-not macro</a:t>
            </a:r>
          </a:p>
        </p:txBody>
      </p:sp>
    </p:spTree>
    <p:extLst>
      <p:ext uri="{BB962C8B-B14F-4D97-AF65-F5344CB8AC3E}">
        <p14:creationId xmlns:p14="http://schemas.microsoft.com/office/powerpoint/2010/main" val="1453096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All About Abstractions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268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pPr eaLnBrk="1" hangingPunct="1"/>
            <a:r>
              <a:rPr lang="da-DK" dirty="0" smtClean="0"/>
              <a:t>Code to Common </a:t>
            </a:r>
            <a:r>
              <a:rPr lang="da-DK" dirty="0" err="1" smtClean="0"/>
              <a:t>Abstractions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A </a:t>
            </a:r>
            <a:r>
              <a:rPr lang="da-DK" dirty="0" err="1" smtClean="0"/>
              <a:t>class</a:t>
            </a:r>
            <a:r>
              <a:rPr lang="da-DK" dirty="0" smtClean="0"/>
              <a:t> is an </a:t>
            </a:r>
            <a:r>
              <a:rPr lang="da-DK" dirty="0" err="1"/>
              <a:t>i</a:t>
            </a:r>
            <a:r>
              <a:rPr lang="da-DK" dirty="0" err="1" smtClean="0"/>
              <a:t>sland</a:t>
            </a:r>
            <a:endParaRPr lang="da-DK" dirty="0" smtClean="0"/>
          </a:p>
          <a:p>
            <a:r>
              <a:rPr lang="da-DK" dirty="0" err="1" smtClean="0"/>
              <a:t>Clojure</a:t>
            </a:r>
            <a:r>
              <a:rPr lang="da-DK" dirty="0" smtClean="0"/>
              <a:t>: </a:t>
            </a:r>
            <a:r>
              <a:rPr lang="da-DK" dirty="0" err="1" smtClean="0"/>
              <a:t>few</a:t>
            </a:r>
            <a:r>
              <a:rPr lang="da-DK" dirty="0" smtClean="0"/>
              <a:t> data </a:t>
            </a:r>
            <a:r>
              <a:rPr lang="da-DK" dirty="0" err="1" smtClean="0"/>
              <a:t>abstractions</a:t>
            </a:r>
            <a:endParaRPr lang="da-DK" dirty="0" smtClean="0"/>
          </a:p>
          <a:p>
            <a:pPr lvl="1"/>
            <a:r>
              <a:rPr lang="da-DK" dirty="0" err="1" smtClean="0"/>
              <a:t>Seq</a:t>
            </a:r>
            <a:endParaRPr lang="da-DK" dirty="0" smtClean="0"/>
          </a:p>
          <a:p>
            <a:pPr lvl="1"/>
            <a:r>
              <a:rPr lang="da-DK" dirty="0" smtClean="0"/>
              <a:t>list, </a:t>
            </a:r>
            <a:r>
              <a:rPr lang="da-DK" dirty="0" err="1" smtClean="0"/>
              <a:t>vector</a:t>
            </a:r>
            <a:r>
              <a:rPr lang="da-DK" dirty="0" smtClean="0"/>
              <a:t>, </a:t>
            </a:r>
            <a:r>
              <a:rPr lang="da-DK" dirty="0" err="1" smtClean="0"/>
              <a:t>map</a:t>
            </a:r>
            <a:r>
              <a:rPr lang="da-DK" dirty="0" smtClean="0"/>
              <a:t>, set, …</a:t>
            </a:r>
          </a:p>
          <a:p>
            <a:pPr lvl="1"/>
            <a:endParaRPr lang="da-DK" dirty="0"/>
          </a:p>
          <a:p>
            <a:r>
              <a:rPr lang="da-DK" dirty="0" smtClean="0"/>
              <a:t>Standard </a:t>
            </a:r>
            <a:r>
              <a:rPr lang="da-DK" dirty="0" err="1" smtClean="0"/>
              <a:t>functions</a:t>
            </a:r>
            <a:r>
              <a:rPr lang="da-DK" dirty="0" smtClean="0"/>
              <a:t> </a:t>
            </a:r>
            <a:r>
              <a:rPr lang="da-DK" dirty="0" err="1" smtClean="0"/>
              <a:t>work</a:t>
            </a:r>
            <a:r>
              <a:rPr lang="da-DK" dirty="0" smtClean="0"/>
              <a:t> on </a:t>
            </a:r>
            <a:r>
              <a:rPr lang="da-DK" dirty="0" err="1" smtClean="0"/>
              <a:t>these</a:t>
            </a:r>
            <a:endParaRPr lang="da-DK" dirty="0"/>
          </a:p>
          <a:p>
            <a:pPr lvl="1"/>
            <a:r>
              <a:rPr lang="da-DK" dirty="0" smtClean="0"/>
              <a:t>(</a:t>
            </a:r>
            <a:r>
              <a:rPr lang="da-DK" dirty="0" err="1" smtClean="0"/>
              <a:t>map</a:t>
            </a:r>
            <a:r>
              <a:rPr lang="da-DK" dirty="0" smtClean="0"/>
              <a:t> </a:t>
            </a:r>
            <a:r>
              <a:rPr lang="da-DK" dirty="0" err="1" smtClean="0"/>
              <a:t>println</a:t>
            </a:r>
            <a:r>
              <a:rPr lang="da-DK" dirty="0" smtClean="0"/>
              <a:t> [1 2 3 4] #{1 2 3 4}</a:t>
            </a:r>
            <a:r>
              <a:rPr lang="da-DK" dirty="0" smtClean="0"/>
              <a:t>)</a:t>
            </a:r>
            <a:endParaRPr lang="da-DK" dirty="0"/>
          </a:p>
          <a:p>
            <a:pPr lvl="1"/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2750164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are islands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 smtClean="0"/>
              <a:t>// C#</a:t>
            </a:r>
          </a:p>
          <a:p>
            <a:pPr marL="0" indent="0">
              <a:buNone/>
            </a:pPr>
            <a:r>
              <a:rPr lang="en-US" sz="1600" dirty="0" smtClean="0"/>
              <a:t>class Conference {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string Name { get; }</a:t>
            </a:r>
          </a:p>
          <a:p>
            <a:pPr marL="0" indent="0">
              <a:buNone/>
            </a:pPr>
            <a:r>
              <a:rPr lang="en-US" sz="1600" dirty="0"/>
              <a:t>  </a:t>
            </a:r>
            <a:r>
              <a:rPr lang="en-US" sz="1600" dirty="0" err="1" smtClean="0"/>
              <a:t>int</a:t>
            </a:r>
            <a:r>
              <a:rPr lang="en-US" sz="1600" dirty="0" smtClean="0"/>
              <a:t> Year { get; }</a:t>
            </a:r>
          </a:p>
          <a:p>
            <a:pPr marL="0" indent="0">
              <a:buNone/>
            </a:pPr>
            <a:r>
              <a:rPr lang="en-US" sz="1600" dirty="0" smtClean="0"/>
              <a:t>}             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Methods available:</a:t>
            </a:r>
          </a:p>
          <a:p>
            <a:pPr marL="0" indent="0">
              <a:buNone/>
            </a:pPr>
            <a:r>
              <a:rPr lang="en-US" sz="1600" dirty="0" err="1" smtClean="0"/>
              <a:t>ToString</a:t>
            </a:r>
            <a:r>
              <a:rPr lang="en-US" sz="1600" dirty="0" smtClean="0"/>
              <a:t> </a:t>
            </a:r>
          </a:p>
          <a:p>
            <a:pPr marL="0" indent="0">
              <a:buNone/>
            </a:pPr>
            <a:r>
              <a:rPr lang="en-US" sz="1600" dirty="0" err="1" smtClean="0"/>
              <a:t>GetHashCode</a:t>
            </a:r>
            <a:r>
              <a:rPr lang="en-US" sz="1600" dirty="0" smtClean="0"/>
              <a:t> </a:t>
            </a:r>
          </a:p>
          <a:p>
            <a:pPr marL="0" indent="0">
              <a:buNone/>
            </a:pPr>
            <a:r>
              <a:rPr lang="en-US" sz="1600" dirty="0" smtClean="0"/>
              <a:t>Equals (default: by ref)</a:t>
            </a:r>
          </a:p>
          <a:p>
            <a:pPr marL="0" indent="0">
              <a:buNone/>
            </a:pPr>
            <a:r>
              <a:rPr lang="en-US" sz="1600" dirty="0" err="1" smtClean="0"/>
              <a:t>GetType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 smtClean="0"/>
              <a:t>(</a:t>
            </a:r>
            <a:r>
              <a:rPr lang="en-US" sz="1600" dirty="0" err="1" smtClean="0"/>
              <a:t>defrecord</a:t>
            </a:r>
            <a:r>
              <a:rPr lang="en-US" sz="1600" dirty="0" smtClean="0"/>
              <a:t> Conference [name year])</a:t>
            </a:r>
          </a:p>
          <a:p>
            <a:pPr marL="0" indent="0">
              <a:buNone/>
            </a:pPr>
            <a:r>
              <a:rPr lang="en-US" sz="1600" dirty="0" smtClean="0"/>
              <a:t>(</a:t>
            </a:r>
            <a:r>
              <a:rPr lang="en-US" sz="1600" dirty="0" err="1" smtClean="0"/>
              <a:t>def</a:t>
            </a:r>
            <a:r>
              <a:rPr lang="en-US" sz="1600" dirty="0" smtClean="0"/>
              <a:t> </a:t>
            </a:r>
            <a:r>
              <a:rPr lang="en-US" sz="1600" dirty="0" err="1" smtClean="0"/>
              <a:t>ndc</a:t>
            </a:r>
            <a:r>
              <a:rPr lang="en-US" sz="1600" dirty="0" smtClean="0"/>
              <a:t> (Conference. “NDC” 2011))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;; map semantics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(:year </a:t>
            </a:r>
            <a:r>
              <a:rPr lang="en-US" sz="1600" dirty="0" err="1" smtClean="0"/>
              <a:t>ndc</a:t>
            </a:r>
            <a:r>
              <a:rPr lang="en-US" sz="1600" dirty="0" smtClean="0"/>
              <a:t>) ;; map semantics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;; equality</a:t>
            </a:r>
          </a:p>
          <a:p>
            <a:pPr marL="0" indent="0">
              <a:buNone/>
            </a:pPr>
            <a:r>
              <a:rPr lang="en-US" sz="1600" dirty="0" smtClean="0"/>
              <a:t>(= {:name “NDC”, :year 2011} </a:t>
            </a:r>
            <a:r>
              <a:rPr lang="en-US" sz="1600" dirty="0" err="1" smtClean="0"/>
              <a:t>ndc</a:t>
            </a:r>
            <a:r>
              <a:rPr lang="en-US" sz="1600" dirty="0" smtClean="0"/>
              <a:t>)</a:t>
            </a:r>
          </a:p>
          <a:p>
            <a:pPr>
              <a:buFont typeface="Symbol" charset="0"/>
              <a:buChar char=""/>
            </a:pPr>
            <a:r>
              <a:rPr lang="en-US" sz="1600" dirty="0" smtClean="0"/>
              <a:t>true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;; works with common functions</a:t>
            </a:r>
          </a:p>
          <a:p>
            <a:pPr marL="0" indent="0">
              <a:buNone/>
            </a:pPr>
            <a:r>
              <a:rPr lang="en-US" sz="1600" dirty="0" smtClean="0"/>
              <a:t>(filter #(= 2011 (:year %)) conferences)</a:t>
            </a: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;; type info without reflection</a:t>
            </a:r>
          </a:p>
          <a:p>
            <a:pPr marL="0" indent="0">
              <a:buNone/>
            </a:pPr>
            <a:r>
              <a:rPr lang="en-US" sz="1600" dirty="0" smtClean="0"/>
              <a:t>(</a:t>
            </a:r>
            <a:r>
              <a:rPr lang="en-US" sz="1600" dirty="0" err="1" smtClean="0"/>
              <a:t>defn</a:t>
            </a:r>
            <a:r>
              <a:rPr lang="en-US" sz="1600" dirty="0" smtClean="0"/>
              <a:t> serialize [x]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(for [[prop value</a:t>
            </a:r>
            <a:r>
              <a:rPr lang="en-US" sz="1600" dirty="0" smtClean="0"/>
              <a:t>] x]</a:t>
            </a:r>
          </a:p>
          <a:p>
            <a:pPr marL="0" indent="0">
              <a:buNone/>
            </a:pPr>
            <a:r>
              <a:rPr lang="en-US" sz="1600" dirty="0" smtClean="0"/>
              <a:t>	(</a:t>
            </a:r>
            <a:r>
              <a:rPr lang="en-US" sz="1600" dirty="0" err="1" smtClean="0"/>
              <a:t>println</a:t>
            </a:r>
            <a:r>
              <a:rPr lang="en-US" sz="1600" dirty="0" smtClean="0"/>
              <a:t> prop “,” value</a:t>
            </a:r>
            <a:r>
              <a:rPr lang="en-US" sz="1600" dirty="0" smtClean="0"/>
              <a:t>)</a:t>
            </a:r>
            <a:r>
              <a:rPr lang="en-US" sz="1600" dirty="0" smtClean="0"/>
              <a:t>)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265802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en-US" dirty="0" smtClean="0"/>
              <a:t>Reducing Complexity of the Implementation Domain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1401903"/>
              </p:ext>
            </p:extLst>
          </p:nvPr>
        </p:nvGraphicFramePr>
        <p:xfrm>
          <a:off x="685800" y="1981201"/>
          <a:ext cx="7990656" cy="4153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3317"/>
                <a:gridCol w="4407339"/>
              </a:tblGrid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Problem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Simplification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Spaghetti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0" kern="1200" dirty="0" smtClean="0">
                          <a:solidFill>
                            <a:schemeClr val="dk1"/>
                          </a:solidFill>
                          <a:latin typeface="Neo Sans Std"/>
                          <a:ea typeface="Neo Sans Std"/>
                          <a:cs typeface="+mn-cs"/>
                        </a:rPr>
                        <a:t>Structured</a:t>
                      </a:r>
                      <a:r>
                        <a:rPr lang="en-US" sz="1600" i="0" kern="1200" baseline="0" dirty="0" smtClean="0">
                          <a:solidFill>
                            <a:schemeClr val="dk1"/>
                          </a:solidFill>
                          <a:latin typeface="Neo Sans Std"/>
                          <a:ea typeface="Neo Sans Std"/>
                          <a:cs typeface="+mn-cs"/>
                        </a:rPr>
                        <a:t> programming</a:t>
                      </a:r>
                      <a:endParaRPr lang="en-US" sz="1600" i="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Memory management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Neo Sans Std"/>
                          <a:ea typeface="Neo Sans Std"/>
                        </a:rPr>
                        <a:t>Garbage</a:t>
                      </a: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 collection</a:t>
                      </a:r>
                      <a:endParaRPr lang="en-US" sz="160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Side-effects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Pure functions</a:t>
                      </a:r>
                      <a:endParaRPr lang="en-US" b="1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57872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Sharing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data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Neo Sans Std"/>
                          <a:ea typeface="Neo Sans Std"/>
                        </a:rPr>
                        <a:t>Message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 passing, value semantics</a:t>
                      </a:r>
                      <a:endParaRPr lang="en-US" b="0" dirty="0" smtClean="0">
                        <a:latin typeface="Neo Sans Std"/>
                        <a:ea typeface="Neo Sans Std"/>
                      </a:endParaRPr>
                    </a:p>
                    <a:p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Immutable data</a:t>
                      </a:r>
                      <a:endParaRPr lang="en-US" b="1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92885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Concurrency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/ locks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b="1" baseline="0" dirty="0" smtClean="0">
                          <a:latin typeface="Neo Sans Std"/>
                          <a:ea typeface="Neo Sans Std"/>
                        </a:rPr>
                        <a:t>Software Transactional Memory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Message based </a:t>
                      </a: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concurrency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Offline </a:t>
                      </a: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lock </a:t>
                      </a: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patterns, …</a:t>
                      </a:r>
                      <a:endParaRPr lang="en-US" sz="160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Neo Sans Std"/>
                          <a:ea typeface="Neo Sans Std"/>
                        </a:rPr>
                        <a:t>Composability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b="0" dirty="0" smtClean="0">
                          <a:latin typeface="Neo Sans Std"/>
                          <a:ea typeface="Neo Sans Std"/>
                        </a:rPr>
                        <a:t>Common 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abstractions, higher-order functions</a:t>
                      </a:r>
                      <a:endParaRPr lang="en-US" sz="1600" b="0" dirty="0" smtClean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Limitations of implementation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language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Macros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Neo Sans Std"/>
                          <a:ea typeface="Neo Sans Std"/>
                        </a:rPr>
                        <a:t>DSLs, Design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 patterns</a:t>
                      </a:r>
                      <a:endParaRPr lang="en-US" sz="1600" b="0" dirty="0" smtClean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1514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en-US" dirty="0" smtClean="0"/>
              <a:t>Common Abstractions: diff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/>
              <a:t>c</a:t>
            </a:r>
            <a:r>
              <a:rPr lang="en-US" sz="1600" dirty="0" smtClean="0"/>
              <a:t>lass  Quote { double Bid, double Ask, </a:t>
            </a:r>
            <a:r>
              <a:rPr lang="en-US" sz="1600" dirty="0" err="1" smtClean="0"/>
              <a:t>int</a:t>
            </a:r>
            <a:r>
              <a:rPr lang="en-US" sz="1600" dirty="0" smtClean="0"/>
              <a:t> Amount, string Symbol 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previous = </a:t>
            </a:r>
            <a:r>
              <a:rPr lang="en-US" sz="1600" dirty="0" err="1" smtClean="0"/>
              <a:t>Qoute</a:t>
            </a:r>
            <a:r>
              <a:rPr lang="en-US" sz="1600" dirty="0" smtClean="0"/>
              <a:t>( Bid := 1.40, Ask:= 1.41, Amount := 100000, Symbol := EURUSD)</a:t>
            </a:r>
          </a:p>
          <a:p>
            <a:pPr marL="0" indent="0">
              <a:buNone/>
            </a:pPr>
            <a:r>
              <a:rPr lang="en-US" sz="1600" dirty="0" smtClean="0"/>
              <a:t>latest = </a:t>
            </a:r>
            <a:r>
              <a:rPr lang="en-US" sz="1600" dirty="0" err="1"/>
              <a:t>Qoute</a:t>
            </a:r>
            <a:r>
              <a:rPr lang="en-US" sz="1600" dirty="0"/>
              <a:t>( Bid := </a:t>
            </a:r>
            <a:r>
              <a:rPr lang="en-US" sz="1600" dirty="0" smtClean="0"/>
              <a:t>1.405, </a:t>
            </a:r>
            <a:r>
              <a:rPr lang="en-US" sz="1600" dirty="0"/>
              <a:t>Ask:= </a:t>
            </a:r>
            <a:r>
              <a:rPr lang="en-US" sz="1600" dirty="0" smtClean="0"/>
              <a:t>1.415, </a:t>
            </a:r>
            <a:r>
              <a:rPr lang="en-US" sz="1600" dirty="0"/>
              <a:t>Amount := 100000, Symbol := EURUSD</a:t>
            </a:r>
            <a:r>
              <a:rPr lang="en-US" sz="1600" dirty="0" smtClean="0"/>
              <a:t>)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diff = </a:t>
            </a:r>
            <a:r>
              <a:rPr lang="en-US" sz="1600" dirty="0" err="1" smtClean="0"/>
              <a:t>latest.ChangesSince</a:t>
            </a:r>
            <a:r>
              <a:rPr lang="en-US" sz="1600" dirty="0" smtClean="0"/>
              <a:t>(previous)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diff = List&lt;</a:t>
            </a:r>
            <a:r>
              <a:rPr lang="en-US" sz="1600" dirty="0" err="1" smtClean="0"/>
              <a:t>QuoteFieldChanges</a:t>
            </a:r>
            <a:r>
              <a:rPr lang="en-US" sz="1600" dirty="0" smtClean="0"/>
              <a:t>&gt; := 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(field </a:t>
            </a:r>
            <a:r>
              <a:rPr lang="en-US" sz="1600" dirty="0" err="1" smtClean="0"/>
              <a:t>QouteField.Bid</a:t>
            </a:r>
            <a:r>
              <a:rPr lang="en-US" sz="1600" dirty="0" smtClean="0"/>
              <a:t>, </a:t>
            </a:r>
            <a:r>
              <a:rPr lang="en-US" sz="1600" dirty="0" err="1" smtClean="0"/>
              <a:t>changedTo</a:t>
            </a:r>
            <a:r>
              <a:rPr lang="en-US" sz="1600" dirty="0" smtClean="0"/>
              <a:t> 1.405) 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(field </a:t>
            </a:r>
            <a:r>
              <a:rPr lang="en-US" sz="1600" dirty="0" err="1" smtClean="0"/>
              <a:t>QouteField.Ask</a:t>
            </a:r>
            <a:r>
              <a:rPr lang="en-US" sz="1600" dirty="0" smtClean="0"/>
              <a:t>, </a:t>
            </a:r>
            <a:r>
              <a:rPr lang="en-US" sz="1600" dirty="0" err="1" smtClean="0"/>
              <a:t>changedTo</a:t>
            </a:r>
            <a:r>
              <a:rPr lang="en-US" sz="1600" dirty="0" smtClean="0"/>
              <a:t> </a:t>
            </a:r>
            <a:r>
              <a:rPr lang="en-US" sz="1600" dirty="0" smtClean="0">
                <a:sym typeface="Wingdings"/>
              </a:rPr>
              <a:t>1.415)</a:t>
            </a:r>
          </a:p>
          <a:p>
            <a:pPr marL="0" indent="0">
              <a:buNone/>
            </a:pPr>
            <a:endParaRPr lang="en-US" sz="1600" dirty="0">
              <a:sym typeface="Wingdings"/>
            </a:endParaRPr>
          </a:p>
          <a:p>
            <a:pPr marL="0" indent="0">
              <a:buNone/>
            </a:pPr>
            <a:r>
              <a:rPr lang="en-US" sz="1600" dirty="0" smtClean="0">
                <a:sym typeface="Wingdings"/>
              </a:rPr>
              <a:t>       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88453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Abstractions: diff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ym typeface="Wingdings"/>
              </a:rPr>
              <a:t>(let [previous (</a:t>
            </a:r>
            <a:r>
              <a:rPr lang="en-US" dirty="0" smtClean="0">
                <a:sym typeface="Wingdings"/>
              </a:rPr>
              <a:t>quote </a:t>
            </a:r>
            <a:r>
              <a:rPr lang="en-US" dirty="0">
                <a:sym typeface="Wingdings"/>
              </a:rPr>
              <a:t>1.40 1.41 100000 :</a:t>
            </a:r>
            <a:r>
              <a:rPr lang="en-US" dirty="0" err="1">
                <a:sym typeface="Wingdings"/>
              </a:rPr>
              <a:t>eurusd</a:t>
            </a:r>
            <a:r>
              <a:rPr lang="en-US" dirty="0">
                <a:sym typeface="Wingdings"/>
              </a:rPr>
              <a:t>)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       </a:t>
            </a:r>
            <a:r>
              <a:rPr lang="en-US" dirty="0" smtClean="0">
                <a:sym typeface="Wingdings"/>
              </a:rPr>
              <a:t>latest  (quote </a:t>
            </a:r>
            <a:r>
              <a:rPr lang="en-US" dirty="0">
                <a:sym typeface="Wingdings"/>
              </a:rPr>
              <a:t>1.405 1.415 100000 :</a:t>
            </a:r>
            <a:r>
              <a:rPr lang="en-US" dirty="0" err="1">
                <a:sym typeface="Wingdings"/>
              </a:rPr>
              <a:t>eurusd</a:t>
            </a:r>
            <a:r>
              <a:rPr lang="en-US" dirty="0">
                <a:sym typeface="Wingdings"/>
              </a:rPr>
              <a:t>)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       changed-keys (filter (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TODO</a:t>
            </a:r>
            <a:r>
              <a:rPr lang="en-US" dirty="0">
                <a:sym typeface="Wingdings"/>
              </a:rPr>
              <a:t>))]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 (select-keys latest changed-keys))</a:t>
            </a:r>
          </a:p>
        </p:txBody>
      </p:sp>
    </p:spTree>
    <p:extLst>
      <p:ext uri="{BB962C8B-B14F-4D97-AF65-F5344CB8AC3E}">
        <p14:creationId xmlns:p14="http://schemas.microsoft.com/office/powerpoint/2010/main" val="825518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First-class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(</a:t>
            </a:r>
            <a:r>
              <a:rPr lang="en-US" sz="2000" dirty="0" err="1" smtClean="0"/>
              <a:t>fn</a:t>
            </a:r>
            <a:r>
              <a:rPr lang="en-US" sz="2000" dirty="0" smtClean="0"/>
              <a:t> [x] (* x x))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(</a:t>
            </a:r>
            <a:r>
              <a:rPr lang="en-US" sz="2000" dirty="0" err="1" smtClean="0"/>
              <a:t>def</a:t>
            </a:r>
            <a:r>
              <a:rPr lang="en-US" sz="2000" dirty="0" smtClean="0"/>
              <a:t> square (</a:t>
            </a:r>
            <a:r>
              <a:rPr lang="en-US" sz="2000" dirty="0" err="1" smtClean="0"/>
              <a:t>fn</a:t>
            </a:r>
            <a:r>
              <a:rPr lang="en-US" sz="2000" dirty="0" smtClean="0"/>
              <a:t> [x] (* x x))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(square 3)</a:t>
            </a:r>
          </a:p>
          <a:p>
            <a:pPr>
              <a:buFont typeface="Symbol" charset="0"/>
              <a:buChar char=""/>
            </a:pPr>
            <a:r>
              <a:rPr lang="en-US" sz="2000" dirty="0" smtClean="0"/>
              <a:t>9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(</a:t>
            </a:r>
            <a:r>
              <a:rPr lang="en-US" sz="2000" dirty="0" err="1" smtClean="0"/>
              <a:t>defn</a:t>
            </a:r>
            <a:r>
              <a:rPr lang="en-US" sz="2000" dirty="0" smtClean="0"/>
              <a:t> square [x] (* x x))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/>
              <a:t>No need for </a:t>
            </a:r>
          </a:p>
          <a:p>
            <a:pPr marL="0" indent="0">
              <a:buNone/>
            </a:pPr>
            <a:r>
              <a:rPr lang="en-US" sz="1600" dirty="0" smtClean="0"/>
              <a:t>* delegates</a:t>
            </a:r>
          </a:p>
          <a:p>
            <a:pPr marL="0" indent="0">
              <a:buNone/>
            </a:pPr>
            <a:r>
              <a:rPr lang="en-US" sz="1600" dirty="0" smtClean="0"/>
              <a:t>* Action&lt;T&gt;</a:t>
            </a:r>
          </a:p>
          <a:p>
            <a:pPr marL="0" indent="0">
              <a:buNone/>
            </a:pPr>
            <a:r>
              <a:rPr lang="en-US" sz="1600" dirty="0" smtClean="0"/>
              <a:t>* Function&lt;T, </a:t>
            </a:r>
            <a:r>
              <a:rPr lang="en-US" sz="1600" dirty="0" err="1" smtClean="0"/>
              <a:t>TResult</a:t>
            </a:r>
            <a:r>
              <a:rPr lang="en-US" sz="1600" dirty="0" smtClean="0"/>
              <a:t>&gt;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904548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Higher-order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(map </a:t>
            </a:r>
            <a:r>
              <a:rPr lang="en-US" dirty="0" err="1" smtClean="0"/>
              <a:t>fn</a:t>
            </a:r>
            <a:r>
              <a:rPr lang="en-US" dirty="0" smtClean="0"/>
              <a:t> </a:t>
            </a:r>
            <a:r>
              <a:rPr lang="en-US" dirty="0" err="1" smtClean="0"/>
              <a:t>coll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(filter </a:t>
            </a:r>
            <a:r>
              <a:rPr lang="en-US" dirty="0" err="1" smtClean="0"/>
              <a:t>pred</a:t>
            </a:r>
            <a:r>
              <a:rPr lang="en-US" dirty="0" smtClean="0"/>
              <a:t> </a:t>
            </a:r>
            <a:r>
              <a:rPr lang="en-US" dirty="0" err="1" smtClean="0"/>
              <a:t>coll</a:t>
            </a:r>
            <a:r>
              <a:rPr lang="en-US" dirty="0" smtClean="0"/>
              <a:t>) </a:t>
            </a:r>
          </a:p>
          <a:p>
            <a:pPr marL="0" indent="0">
              <a:buNone/>
            </a:pPr>
            <a:r>
              <a:rPr lang="en-US" dirty="0" smtClean="0"/>
              <a:t>(remove </a:t>
            </a:r>
            <a:r>
              <a:rPr lang="en-US" dirty="0" err="1" smtClean="0"/>
              <a:t>pred</a:t>
            </a:r>
            <a:r>
              <a:rPr lang="en-US" dirty="0" smtClean="0"/>
              <a:t> </a:t>
            </a:r>
            <a:r>
              <a:rPr lang="en-US" dirty="0" err="1" smtClean="0"/>
              <a:t>coll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(sort-by </a:t>
            </a:r>
            <a:r>
              <a:rPr lang="en-US" dirty="0" err="1" smtClean="0"/>
              <a:t>fn</a:t>
            </a:r>
            <a:r>
              <a:rPr lang="en-US" dirty="0" smtClean="0"/>
              <a:t> </a:t>
            </a:r>
            <a:r>
              <a:rPr lang="en-US" dirty="0" err="1" smtClean="0"/>
              <a:t>coll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(group-by </a:t>
            </a:r>
            <a:r>
              <a:rPr lang="en-US" dirty="0" err="1" smtClean="0"/>
              <a:t>fn</a:t>
            </a:r>
            <a:r>
              <a:rPr lang="en-US" dirty="0" smtClean="0"/>
              <a:t> </a:t>
            </a:r>
            <a:r>
              <a:rPr lang="en-US" dirty="0" err="1" smtClean="0"/>
              <a:t>coll</a:t>
            </a:r>
            <a:r>
              <a:rPr lang="en-US" dirty="0" smtClean="0"/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/>
              <a:t>// </a:t>
            </a:r>
            <a:r>
              <a:rPr lang="en-US" sz="1600" dirty="0" err="1" smtClean="0"/>
              <a:t>Linq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from x in </a:t>
            </a:r>
            <a:r>
              <a:rPr lang="en-US" sz="1600" dirty="0" err="1" smtClean="0"/>
              <a:t>coll</a:t>
            </a:r>
            <a:r>
              <a:rPr lang="en-US" sz="1600" dirty="0" smtClean="0"/>
              <a:t> select f(x);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// Pre-</a:t>
            </a:r>
            <a:r>
              <a:rPr lang="en-US" sz="1600" dirty="0" err="1" smtClean="0"/>
              <a:t>Linq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err="1" smtClean="0"/>
              <a:t>var</a:t>
            </a:r>
            <a:r>
              <a:rPr lang="en-US" sz="1600" dirty="0" smtClean="0"/>
              <a:t> result = new List…</a:t>
            </a:r>
          </a:p>
          <a:p>
            <a:pPr marL="0" indent="0">
              <a:buNone/>
            </a:pPr>
            <a:r>
              <a:rPr lang="en-US" sz="1600" dirty="0" err="1" smtClean="0"/>
              <a:t>foreach</a:t>
            </a:r>
            <a:r>
              <a:rPr lang="en-US" sz="1600" dirty="0" smtClean="0"/>
              <a:t> (</a:t>
            </a:r>
            <a:r>
              <a:rPr lang="en-US" sz="1600" dirty="0" err="1" smtClean="0"/>
              <a:t>var</a:t>
            </a:r>
            <a:r>
              <a:rPr lang="en-US" sz="1600" dirty="0" smtClean="0"/>
              <a:t> x in </a:t>
            </a:r>
            <a:r>
              <a:rPr lang="en-US" sz="1600" dirty="0" err="1" smtClean="0"/>
              <a:t>coll</a:t>
            </a:r>
            <a:r>
              <a:rPr lang="en-US" sz="1600" dirty="0" smtClean="0"/>
              <a:t>)</a:t>
            </a:r>
            <a:r>
              <a:rPr lang="en-US" sz="1600" dirty="0"/>
              <a:t> </a:t>
            </a:r>
            <a:r>
              <a:rPr lang="en-US" sz="1600" dirty="0" smtClean="0"/>
              <a:t>{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</a:t>
            </a:r>
            <a:r>
              <a:rPr lang="en-US" sz="1600" dirty="0" err="1" smtClean="0"/>
              <a:t>result.Add</a:t>
            </a:r>
            <a:r>
              <a:rPr lang="en-US" sz="1600" dirty="0" smtClean="0"/>
              <a:t>( f(x) );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// Extension methods,</a:t>
            </a:r>
          </a:p>
          <a:p>
            <a:pPr marL="0" indent="0">
              <a:buNone/>
            </a:pPr>
            <a:r>
              <a:rPr lang="en-US" sz="1600" dirty="0" smtClean="0"/>
              <a:t>// lambda expressions</a:t>
            </a:r>
          </a:p>
          <a:p>
            <a:pPr marL="0" indent="0">
              <a:buNone/>
            </a:pPr>
            <a:r>
              <a:rPr lang="en-US" sz="1600" dirty="0" err="1" smtClean="0"/>
              <a:t>coll.ConvertAll</a:t>
            </a:r>
            <a:r>
              <a:rPr lang="en-US" sz="1600" dirty="0" smtClean="0"/>
              <a:t>( x =&gt; f(x) );</a:t>
            </a:r>
          </a:p>
        </p:txBody>
      </p:sp>
    </p:spTree>
    <p:extLst>
      <p:ext uri="{BB962C8B-B14F-4D97-AF65-F5344CB8AC3E}">
        <p14:creationId xmlns:p14="http://schemas.microsoft.com/office/powerpoint/2010/main" val="962073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Produces a new sequence of the same length by applying a function to each member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(map f [1 2 3])</a:t>
            </a:r>
          </a:p>
          <a:p>
            <a:pPr>
              <a:buFont typeface="Symbol" charset="0"/>
              <a:buChar char=""/>
            </a:pPr>
            <a:r>
              <a:rPr lang="en-US" dirty="0" smtClean="0"/>
              <a:t>((f 1) (f 2) (f 3))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SELECT f(x) FROM </a:t>
            </a:r>
            <a:r>
              <a:rPr lang="en-US" i="1" dirty="0" err="1" smtClean="0"/>
              <a:t>xs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35750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Reduce a sequence to a single element by combining the elements one by one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(reduce + [1 2 3])</a:t>
            </a:r>
          </a:p>
          <a:p>
            <a:pPr>
              <a:buFont typeface="Symbol" charset="0"/>
              <a:buChar char=""/>
            </a:pPr>
            <a:r>
              <a:rPr lang="en-US" dirty="0" smtClean="0"/>
              <a:t>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(reduce + [1 2 3]) </a:t>
            </a:r>
          </a:p>
          <a:p>
            <a:pPr marL="0" indent="0">
              <a:buNone/>
            </a:pPr>
            <a:r>
              <a:rPr lang="en-US" dirty="0" smtClean="0"/>
              <a:t>is	(+ </a:t>
            </a:r>
            <a:r>
              <a:rPr lang="en-US" i="1" dirty="0" smtClean="0"/>
              <a:t>(+ 1 2)</a:t>
            </a:r>
            <a:r>
              <a:rPr lang="en-US" dirty="0" smtClean="0"/>
              <a:t> 3)</a:t>
            </a:r>
          </a:p>
          <a:p>
            <a:pPr marL="0" indent="0">
              <a:buNone/>
            </a:pPr>
            <a:r>
              <a:rPr lang="en-US" dirty="0" smtClean="0"/>
              <a:t>is	(+ 3 3)</a:t>
            </a:r>
          </a:p>
          <a:p>
            <a:pPr>
              <a:buFont typeface="Symbol" charset="0"/>
              <a:buChar char=""/>
            </a:pPr>
            <a:r>
              <a:rPr lang="en-US" dirty="0" smtClean="0"/>
              <a:t>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SELECT SUM(x) FROM </a:t>
            </a:r>
            <a:r>
              <a:rPr lang="en-US" i="1" dirty="0" err="1" smtClean="0"/>
              <a:t>xs</a:t>
            </a:r>
            <a:r>
              <a:rPr lang="en-US" i="1" dirty="0" smtClean="0"/>
              <a:t>                                     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92481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/ remove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Select the matches or the non-matches from a </a:t>
            </a:r>
            <a:r>
              <a:rPr lang="en-US" dirty="0" err="1" smtClean="0"/>
              <a:t>seq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(filter even? [</a:t>
            </a:r>
            <a:r>
              <a:rPr lang="en-US" dirty="0" smtClean="0"/>
              <a:t>1 2 </a:t>
            </a:r>
            <a:r>
              <a:rPr lang="en-US" dirty="0" smtClean="0"/>
              <a:t>3 4]</a:t>
            </a:r>
            <a:r>
              <a:rPr lang="en-US" dirty="0" smtClean="0"/>
              <a:t>)</a:t>
            </a:r>
          </a:p>
          <a:p>
            <a:pPr>
              <a:buFont typeface="Symbol" charset="0"/>
              <a:buChar char=""/>
            </a:pPr>
            <a:r>
              <a:rPr lang="en-US" dirty="0" smtClean="0"/>
              <a:t>(2 4)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(remove even? [</a:t>
            </a:r>
            <a:r>
              <a:rPr lang="en-US" dirty="0" smtClean="0"/>
              <a:t>1 2 </a:t>
            </a:r>
            <a:r>
              <a:rPr lang="en-US" dirty="0" smtClean="0"/>
              <a:t>3 4]</a:t>
            </a:r>
            <a:r>
              <a:rPr lang="en-US" dirty="0" smtClean="0"/>
              <a:t>) </a:t>
            </a:r>
          </a:p>
          <a:p>
            <a:pPr>
              <a:buFont typeface="Symbol" charset="0"/>
              <a:buChar char=""/>
            </a:pPr>
            <a:r>
              <a:rPr lang="en-US" dirty="0" smtClean="0"/>
              <a:t>(1 3)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SELECT </a:t>
            </a:r>
            <a:r>
              <a:rPr lang="en-US" i="1" dirty="0" smtClean="0"/>
              <a:t>x FROM </a:t>
            </a:r>
            <a:r>
              <a:rPr lang="en-US" i="1" dirty="0" err="1" smtClean="0"/>
              <a:t>xs</a:t>
            </a:r>
            <a:r>
              <a:rPr lang="en-US" i="1" dirty="0" smtClean="0"/>
              <a:t>  </a:t>
            </a:r>
            <a:r>
              <a:rPr lang="en-US" b="1" i="1" dirty="0" smtClean="0"/>
              <a:t>WHERE</a:t>
            </a:r>
            <a:r>
              <a:rPr lang="en-US" i="1" dirty="0" smtClean="0"/>
              <a:t> ...                              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3892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Pecha</a:t>
            </a:r>
            <a:r>
              <a:rPr lang="en-US" dirty="0" smtClean="0"/>
              <a:t> </a:t>
            </a:r>
            <a:r>
              <a:rPr lang="en-US" dirty="0" err="1" smtClean="0"/>
              <a:t>Kucha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61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Destructuring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;; project-to-screen returns vector [x y]</a:t>
            </a:r>
          </a:p>
          <a:p>
            <a:pPr marL="0" indent="0">
              <a:buNone/>
            </a:pPr>
            <a:r>
              <a:rPr lang="en-US" dirty="0" smtClean="0"/>
              <a:t>(let [[x y] (project-to-screen spaceship)]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(move-to sprite x y))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defn</a:t>
            </a:r>
            <a:r>
              <a:rPr lang="en-US" dirty="0" smtClean="0"/>
              <a:t> good-buy? [{:keys [price value]}]    </a:t>
            </a:r>
          </a:p>
          <a:p>
            <a:pPr marL="0" indent="0">
              <a:buNone/>
            </a:pPr>
            <a:r>
              <a:rPr lang="en-US" dirty="0" smtClean="0"/>
              <a:t>	(&lt; price value))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(good-buy? {:price 0, :value 100, :name “</a:t>
            </a:r>
            <a:r>
              <a:rPr lang="en-US" dirty="0" err="1" smtClean="0"/>
              <a:t>Clojure</a:t>
            </a:r>
            <a:r>
              <a:rPr lang="en-US" dirty="0" smtClean="0"/>
              <a:t>”})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9759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def</a:t>
            </a:r>
            <a:r>
              <a:rPr lang="en-US" dirty="0" smtClean="0"/>
              <a:t> squares (for [x (range)] (* x x))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def</a:t>
            </a:r>
            <a:r>
              <a:rPr lang="en-US" dirty="0" smtClean="0"/>
              <a:t> pairs (for [x (range), y (range)] [x y]))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(take 10 squares)</a:t>
            </a:r>
          </a:p>
          <a:p>
            <a:pPr marL="0" indent="0">
              <a:buNone/>
            </a:pPr>
            <a:r>
              <a:rPr lang="en-US" dirty="0" smtClean="0"/>
              <a:t>(take 5 pairs)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Most list functions are lazy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724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Mutable state: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What is </a:t>
            </a:r>
            <a:r>
              <a:rPr lang="en-US" dirty="0"/>
              <a:t>wrong with this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// C#</a:t>
            </a:r>
          </a:p>
          <a:p>
            <a:pPr marL="0" indent="0">
              <a:buNone/>
            </a:pPr>
            <a:r>
              <a:rPr lang="en-US" sz="1600" dirty="0" smtClean="0"/>
              <a:t>public class Name { 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public String First { get; set; } 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public String Last { get; set; } 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public class Person {</a:t>
            </a:r>
          </a:p>
          <a:p>
            <a:pPr marL="0" indent="0">
              <a:buNone/>
            </a:pPr>
            <a:r>
              <a:rPr lang="en-US" sz="1600" dirty="0" smtClean="0"/>
              <a:t>	public Person(Name name, List&lt;Children&gt; children) 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{ </a:t>
            </a:r>
            <a:r>
              <a:rPr lang="en-US" sz="1600" dirty="0" err="1" smtClean="0"/>
              <a:t>this.name</a:t>
            </a:r>
            <a:r>
              <a:rPr lang="en-US" sz="1600" dirty="0" smtClean="0"/>
              <a:t> = name; </a:t>
            </a:r>
            <a:r>
              <a:rPr lang="en-US" sz="1600" dirty="0" err="1" smtClean="0"/>
              <a:t>this.children</a:t>
            </a:r>
            <a:r>
              <a:rPr lang="en-US" sz="1600" dirty="0" smtClean="0"/>
              <a:t> =  children; }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public Name Name { get; set; }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public List&lt;Person&gt; Children { get; }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</a:p>
          <a:p>
            <a:pPr marL="0" indent="0">
              <a:buNone/>
            </a:pPr>
            <a:endParaRPr lang="en-US" sz="1600" dirty="0"/>
          </a:p>
        </p:txBody>
      </p:sp>
      <p:grpSp>
        <p:nvGrpSpPr>
          <p:cNvPr id="8" name="Group 7"/>
          <p:cNvGrpSpPr/>
          <p:nvPr/>
        </p:nvGrpSpPr>
        <p:grpSpPr>
          <a:xfrm>
            <a:off x="6444208" y="2060848"/>
            <a:ext cx="2448272" cy="1728192"/>
            <a:chOff x="6444208" y="2204864"/>
            <a:chExt cx="2448272" cy="1728192"/>
          </a:xfrm>
        </p:grpSpPr>
        <p:sp>
          <p:nvSpPr>
            <p:cNvPr id="4" name="Rectangle 3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7" name="Straight Arrow Connector 6"/>
            <p:cNvCxnSpPr>
              <a:stCxn id="5" idx="3"/>
              <a:endCxn id="4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Rectangle 8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Elbow Connector 13"/>
            <p:cNvCxnSpPr>
              <a:stCxn id="9" idx="2"/>
              <a:endCxn id="5" idx="1"/>
            </p:cNvCxnSpPr>
            <p:nvPr/>
          </p:nvCxnSpPr>
          <p:spPr bwMode="auto">
            <a:xfrm rot="5400000" flipH="1">
              <a:off x="6156176" y="3068960"/>
              <a:ext cx="1260140" cy="468052"/>
            </a:xfrm>
            <a:prstGeom prst="bentConnector4">
              <a:avLst>
                <a:gd name="adj1" fmla="val -18141"/>
                <a:gd name="adj2" fmla="val 17191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6969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 and Post Conditions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defn</a:t>
            </a:r>
            <a:r>
              <a:rPr lang="en-US" dirty="0" smtClean="0"/>
              <a:t> raise [salary percent]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{:post [#(&lt;= salary %)]}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(* salary (+ 1 (/ percent 100))))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defn</a:t>
            </a:r>
            <a:r>
              <a:rPr lang="en-US" dirty="0" smtClean="0"/>
              <a:t> regulated-raise [salary percent]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{:pre [(&lt; 0 percent 5)]}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(raise salary percent))</a:t>
            </a:r>
          </a:p>
        </p:txBody>
      </p:sp>
    </p:spTree>
    <p:extLst>
      <p:ext uri="{BB962C8B-B14F-4D97-AF65-F5344CB8AC3E}">
        <p14:creationId xmlns:p14="http://schemas.microsoft.com/office/powerpoint/2010/main" val="1591341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en-US" dirty="0" smtClean="0"/>
              <a:t>The SOLID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Single Responsibility Principle</a:t>
            </a:r>
          </a:p>
          <a:p>
            <a:pPr lvl="1"/>
            <a:r>
              <a:rPr lang="en-US" dirty="0" smtClean="0"/>
              <a:t>“Single cause for change”</a:t>
            </a:r>
          </a:p>
          <a:p>
            <a:r>
              <a:rPr lang="en-US" dirty="0" smtClean="0"/>
              <a:t>Open-Closed Principle</a:t>
            </a:r>
          </a:p>
          <a:p>
            <a:pPr lvl="1"/>
            <a:r>
              <a:rPr lang="en-US" dirty="0" smtClean="0"/>
              <a:t>“Open for extension, closed for modification”</a:t>
            </a:r>
          </a:p>
          <a:p>
            <a:r>
              <a:rPr lang="en-US" dirty="0" smtClean="0"/>
              <a:t>Liskov Substitution Principle</a:t>
            </a:r>
          </a:p>
          <a:p>
            <a:pPr lvl="1"/>
            <a:r>
              <a:rPr lang="en-US" dirty="0" smtClean="0"/>
              <a:t>“subtypes should be substitutable”</a:t>
            </a:r>
          </a:p>
          <a:p>
            <a:r>
              <a:rPr lang="en-US" dirty="0" smtClean="0"/>
              <a:t>Interface </a:t>
            </a:r>
            <a:r>
              <a:rPr lang="en-US" dirty="0" err="1" smtClean="0"/>
              <a:t>Specialisation</a:t>
            </a:r>
            <a:r>
              <a:rPr lang="en-US" dirty="0" smtClean="0"/>
              <a:t> Principle</a:t>
            </a:r>
          </a:p>
          <a:p>
            <a:pPr lvl="1"/>
            <a:r>
              <a:rPr lang="en-US" dirty="0" smtClean="0"/>
              <a:t>“Have many client specific interfaces”</a:t>
            </a:r>
          </a:p>
          <a:p>
            <a:r>
              <a:rPr lang="en-US" dirty="0" smtClean="0"/>
              <a:t>Dependency Inversion Principle</a:t>
            </a:r>
          </a:p>
          <a:p>
            <a:pPr lvl="1"/>
            <a:r>
              <a:rPr lang="en-US" dirty="0" smtClean="0"/>
              <a:t>“Depend on abstractions, not concretion”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774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SOLID: Single Responsibility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56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SOLID: Open/Closed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Protocols</a:t>
            </a:r>
          </a:p>
          <a:p>
            <a:pPr marL="0" indent="0">
              <a:buNone/>
            </a:pPr>
            <a:r>
              <a:rPr lang="en-US" sz="1600" dirty="0" err="1" smtClean="0"/>
              <a:t>Multimethods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Extend someone </a:t>
            </a:r>
            <a:r>
              <a:rPr lang="en-US" sz="1600" dirty="0" err="1" smtClean="0"/>
              <a:t>elses</a:t>
            </a:r>
            <a:r>
              <a:rPr lang="en-US" sz="1600" dirty="0" smtClean="0"/>
              <a:t> binary code</a:t>
            </a: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431947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927032" cy="685800"/>
          </a:xfrm>
        </p:spPr>
        <p:txBody>
          <a:bodyPr/>
          <a:lstStyle/>
          <a:p>
            <a:r>
              <a:rPr lang="en-US" dirty="0" smtClean="0"/>
              <a:t>SOLID: Really Open for Extension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(</a:t>
            </a:r>
            <a:r>
              <a:rPr lang="en-US" sz="1600" dirty="0" err="1"/>
              <a:t>defrecord</a:t>
            </a:r>
            <a:r>
              <a:rPr lang="en-US" sz="1600" dirty="0"/>
              <a:t> Conference [name year])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(</a:t>
            </a:r>
            <a:r>
              <a:rPr lang="en-US" sz="1600" dirty="0" err="1"/>
              <a:t>def</a:t>
            </a:r>
            <a:r>
              <a:rPr lang="en-US" sz="1600" dirty="0"/>
              <a:t> </a:t>
            </a:r>
            <a:r>
              <a:rPr lang="en-US" sz="1600" dirty="0" err="1"/>
              <a:t>ndc</a:t>
            </a:r>
            <a:r>
              <a:rPr lang="en-US" sz="1600" dirty="0"/>
              <a:t> (Conference. “NDC” 2011))</a:t>
            </a:r>
          </a:p>
          <a:p>
            <a:pPr marL="0" indent="0">
              <a:buNone/>
            </a:pPr>
            <a:r>
              <a:rPr lang="en-US" sz="1600" dirty="0" smtClean="0"/>
              <a:t>(</a:t>
            </a:r>
            <a:r>
              <a:rPr lang="en-US" sz="1600" dirty="0" err="1" smtClean="0"/>
              <a:t>def</a:t>
            </a:r>
            <a:r>
              <a:rPr lang="en-US" sz="1600" dirty="0" smtClean="0"/>
              <a:t> ratings [ 5 5 4 5])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(</a:t>
            </a:r>
            <a:r>
              <a:rPr lang="en-US" sz="1600" dirty="0" err="1" smtClean="0"/>
              <a:t>def</a:t>
            </a:r>
            <a:r>
              <a:rPr lang="en-US" sz="1600" dirty="0" smtClean="0"/>
              <a:t> </a:t>
            </a:r>
            <a:r>
              <a:rPr lang="en-US" sz="1600" dirty="0" err="1" smtClean="0"/>
              <a:t>ext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(</a:t>
            </a:r>
            <a:r>
              <a:rPr lang="en-US" sz="1600" dirty="0" err="1" smtClean="0"/>
              <a:t>assoc</a:t>
            </a:r>
            <a:r>
              <a:rPr lang="en-US" sz="1600" dirty="0" smtClean="0"/>
              <a:t> </a:t>
            </a:r>
            <a:r>
              <a:rPr lang="en-US" sz="1600" dirty="0" err="1" smtClean="0"/>
              <a:t>ndc</a:t>
            </a:r>
            <a:r>
              <a:rPr lang="en-US" sz="1600" dirty="0" smtClean="0"/>
              <a:t> :rating (average ratings)))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;; still a Conference</a:t>
            </a:r>
          </a:p>
          <a:p>
            <a:pPr marL="0" indent="0">
              <a:buNone/>
            </a:pPr>
            <a:r>
              <a:rPr lang="en-US" sz="1600" dirty="0" smtClean="0"/>
              <a:t>;; with extra :rating key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(sort-by :rating rated-</a:t>
            </a:r>
            <a:r>
              <a:rPr lang="en-US" sz="1600" dirty="0" err="1" smtClean="0"/>
              <a:t>confs</a:t>
            </a:r>
            <a:r>
              <a:rPr lang="en-US" sz="1600" dirty="0" smtClean="0"/>
              <a:t>)</a:t>
            </a: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/>
              <a:t>class Conference { Name Year }</a:t>
            </a:r>
          </a:p>
          <a:p>
            <a:pPr marL="0" indent="0">
              <a:buNone/>
            </a:pPr>
            <a:r>
              <a:rPr lang="en-US" sz="1600" dirty="0"/>
              <a:t>c</a:t>
            </a:r>
            <a:r>
              <a:rPr lang="en-US" sz="1600" dirty="0" smtClean="0"/>
              <a:t>lass </a:t>
            </a:r>
            <a:r>
              <a:rPr lang="en-US" sz="1600" dirty="0" err="1" smtClean="0"/>
              <a:t>RatedConf</a:t>
            </a:r>
            <a:r>
              <a:rPr lang="en-US" sz="1600" dirty="0" smtClean="0"/>
              <a:t> { </a:t>
            </a:r>
            <a:r>
              <a:rPr lang="en-US" sz="1600" dirty="0" err="1" smtClean="0"/>
              <a:t>Conf</a:t>
            </a:r>
            <a:r>
              <a:rPr lang="en-US" sz="1600" dirty="0" smtClean="0"/>
              <a:t> Rating 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 err="1" smtClean="0"/>
              <a:t>ext</a:t>
            </a:r>
            <a:r>
              <a:rPr lang="en-US" sz="1600" dirty="0" smtClean="0"/>
              <a:t> = new </a:t>
            </a:r>
            <a:r>
              <a:rPr lang="en-US" sz="1600" dirty="0" err="1" smtClean="0"/>
              <a:t>RatedConf</a:t>
            </a:r>
            <a:r>
              <a:rPr lang="en-US" sz="1600" dirty="0" smtClean="0"/>
              <a:t>( </a:t>
            </a:r>
            <a:r>
              <a:rPr lang="en-US" sz="1600" dirty="0" err="1" smtClean="0"/>
              <a:t>ndc</a:t>
            </a:r>
            <a:r>
              <a:rPr lang="en-US" sz="1600" dirty="0" smtClean="0"/>
              <a:t>, </a:t>
            </a:r>
          </a:p>
          <a:p>
            <a:pPr marL="0" indent="0">
              <a:buNone/>
            </a:pPr>
            <a:r>
              <a:rPr lang="en-US" sz="1600" dirty="0" smtClean="0"/>
              <a:t> Average(ratings) );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// New type needed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Sorting by rating requires knowledge of </a:t>
            </a:r>
            <a:r>
              <a:rPr lang="en-US" sz="1600" dirty="0" err="1" smtClean="0"/>
              <a:t>RatedConf</a:t>
            </a:r>
            <a:r>
              <a:rPr lang="en-US" sz="1600" dirty="0" smtClean="0"/>
              <a:t> type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76033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Liskov</a:t>
            </a:r>
            <a:r>
              <a:rPr lang="en-US" dirty="0" smtClean="0"/>
              <a:t> </a:t>
            </a:r>
            <a:r>
              <a:rPr lang="en-US" dirty="0" err="1" smtClean="0"/>
              <a:t>Substition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72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SOLID: Interface Segregation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Clojure</a:t>
            </a:r>
            <a:r>
              <a:rPr lang="en-US" dirty="0" smtClean="0"/>
              <a:t> defaults to extreme generalization</a:t>
            </a:r>
          </a:p>
          <a:p>
            <a:pPr marL="0" indent="0">
              <a:buNone/>
            </a:pPr>
            <a:r>
              <a:rPr lang="en-US" dirty="0" smtClean="0"/>
              <a:t>ISP prefers specialization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defprotocol</a:t>
            </a:r>
            <a:r>
              <a:rPr lang="en-US" dirty="0" smtClean="0"/>
              <a:t> </a:t>
            </a:r>
            <a:r>
              <a:rPr lang="en-US" dirty="0" err="1" smtClean="0"/>
              <a:t>ClientProtocol</a:t>
            </a:r>
            <a:r>
              <a:rPr lang="en-US" dirty="0" smtClean="0"/>
              <a:t> (foo [x]) (bar [y]))</a:t>
            </a:r>
          </a:p>
          <a:p>
            <a:pPr marL="0" indent="0">
              <a:buNone/>
            </a:pPr>
            <a:r>
              <a:rPr lang="en-US" dirty="0" smtClean="0"/>
              <a:t>(extend-type </a:t>
            </a:r>
            <a:r>
              <a:rPr lang="en-US" dirty="0" err="1" smtClean="0"/>
              <a:t>EnemyType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ClientProtocol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(foo [x] (</a:t>
            </a:r>
            <a:r>
              <a:rPr lang="en-US" dirty="0" err="1" smtClean="0"/>
              <a:t>str</a:t>
            </a:r>
            <a:r>
              <a:rPr lang="en-US" dirty="0" smtClean="0"/>
              <a:t> “</a:t>
            </a:r>
            <a:r>
              <a:rPr lang="en-US" dirty="0" err="1" smtClean="0"/>
              <a:t>EnemyType</a:t>
            </a:r>
            <a:r>
              <a:rPr lang="en-US" dirty="0" smtClean="0"/>
              <a:t>: foo, x=“ x))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(bar [y] (</a:t>
            </a:r>
            <a:r>
              <a:rPr lang="en-US" dirty="0" err="1" smtClean="0"/>
              <a:t>str</a:t>
            </a:r>
            <a:r>
              <a:rPr lang="en-US" dirty="0" smtClean="0"/>
              <a:t> “</a:t>
            </a:r>
            <a:r>
              <a:rPr lang="en-US" dirty="0" err="1" smtClean="0"/>
              <a:t>EnemyType</a:t>
            </a:r>
            <a:r>
              <a:rPr lang="en-US" dirty="0" smtClean="0"/>
              <a:t>: bar, y=“ y)))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1139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SOLID: </a:t>
            </a:r>
            <a:r>
              <a:rPr lang="en-US" dirty="0" smtClean="0"/>
              <a:t>Dependency Inversion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Core Abstractions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Higher-order, first-class </a:t>
            </a:r>
            <a:r>
              <a:rPr lang="en-US" dirty="0" err="1" smtClean="0"/>
              <a:t>fn</a:t>
            </a:r>
            <a:endParaRPr lang="en-US" dirty="0"/>
          </a:p>
          <a:p>
            <a:r>
              <a:rPr lang="en-US" dirty="0"/>
              <a:t>Collections</a:t>
            </a:r>
          </a:p>
          <a:p>
            <a:r>
              <a:rPr lang="en-US" dirty="0" err="1"/>
              <a:t>Seq</a:t>
            </a:r>
            <a:endParaRPr lang="en-US" dirty="0"/>
          </a:p>
          <a:p>
            <a:r>
              <a:rPr lang="en-US" dirty="0" smtClean="0"/>
              <a:t>Records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{ :key value }		map</a:t>
            </a:r>
          </a:p>
          <a:p>
            <a:pPr marL="0" indent="0">
              <a:buNone/>
            </a:pPr>
            <a:r>
              <a:rPr lang="en-US" dirty="0"/>
              <a:t>[ a b c ]		</a:t>
            </a:r>
            <a:r>
              <a:rPr lang="en-US" dirty="0" smtClean="0"/>
              <a:t>vector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(1 2 3)			</a:t>
            </a:r>
            <a:r>
              <a:rPr lang="en-US" dirty="0" smtClean="0"/>
              <a:t>list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#{ :a :b :c } 		</a:t>
            </a:r>
            <a:r>
              <a:rPr lang="en-US" dirty="0" smtClean="0"/>
              <a:t>set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775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56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en-US" dirty="0" smtClean="0"/>
              <a:t>Reducing Complexity of the Implementation Domain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1762524"/>
              </p:ext>
            </p:extLst>
          </p:nvPr>
        </p:nvGraphicFramePr>
        <p:xfrm>
          <a:off x="685800" y="1981201"/>
          <a:ext cx="7990656" cy="4153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3317"/>
                <a:gridCol w="4407339"/>
              </a:tblGrid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Problem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Simplification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Spaghetti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0" kern="1200" dirty="0" smtClean="0">
                          <a:solidFill>
                            <a:schemeClr val="dk1"/>
                          </a:solidFill>
                          <a:latin typeface="Neo Sans Std"/>
                          <a:ea typeface="Neo Sans Std"/>
                          <a:cs typeface="+mn-cs"/>
                        </a:rPr>
                        <a:t>Structured</a:t>
                      </a:r>
                      <a:r>
                        <a:rPr lang="en-US" sz="1600" i="0" kern="1200" baseline="0" dirty="0" smtClean="0">
                          <a:solidFill>
                            <a:schemeClr val="dk1"/>
                          </a:solidFill>
                          <a:latin typeface="Neo Sans Std"/>
                          <a:ea typeface="Neo Sans Std"/>
                          <a:cs typeface="+mn-cs"/>
                        </a:rPr>
                        <a:t> programming</a:t>
                      </a:r>
                      <a:endParaRPr lang="en-US" sz="1600" i="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Memory management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Neo Sans Std"/>
                          <a:ea typeface="Neo Sans Std"/>
                        </a:rPr>
                        <a:t>Garbage</a:t>
                      </a: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 collection</a:t>
                      </a:r>
                      <a:endParaRPr lang="en-US" sz="160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Side-effects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Pure functions</a:t>
                      </a:r>
                      <a:endParaRPr lang="en-US" b="1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57872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Sharing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data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Neo Sans Std"/>
                          <a:ea typeface="Neo Sans Std"/>
                        </a:rPr>
                        <a:t>Message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 passing, value semantics</a:t>
                      </a:r>
                      <a:endParaRPr lang="en-US" b="0" dirty="0" smtClean="0">
                        <a:latin typeface="Neo Sans Std"/>
                        <a:ea typeface="Neo Sans Std"/>
                      </a:endParaRPr>
                    </a:p>
                    <a:p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Immutable data</a:t>
                      </a:r>
                      <a:endParaRPr lang="en-US" b="1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92885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Concurrency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/ locks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b="1" baseline="0" dirty="0" smtClean="0">
                          <a:latin typeface="Neo Sans Std"/>
                          <a:ea typeface="Neo Sans Std"/>
                        </a:rPr>
                        <a:t>Software Transactional Memory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Message based </a:t>
                      </a: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concurrency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Offline </a:t>
                      </a: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lock </a:t>
                      </a: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patterns, …</a:t>
                      </a:r>
                      <a:endParaRPr lang="en-US" sz="160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Neo Sans Std"/>
                          <a:ea typeface="Neo Sans Std"/>
                        </a:rPr>
                        <a:t>Composability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b="0" dirty="0" smtClean="0">
                          <a:latin typeface="Neo Sans Std"/>
                          <a:ea typeface="Neo Sans Std"/>
                        </a:rPr>
                        <a:t>Common 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abstractions, higher-order functions</a:t>
                      </a:r>
                      <a:endParaRPr lang="en-US" sz="1600" b="0" dirty="0" smtClean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Limitations of implementation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language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Macros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Neo Sans Std"/>
                          <a:ea typeface="Neo Sans Std"/>
                        </a:rPr>
                        <a:t>DSLs, Design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 patterns</a:t>
                      </a:r>
                      <a:endParaRPr lang="en-US" sz="1600" b="0" dirty="0" smtClean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0007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8071048" cy="685800"/>
          </a:xfrm>
        </p:spPr>
        <p:txBody>
          <a:bodyPr/>
          <a:lstStyle/>
          <a:p>
            <a:r>
              <a:rPr lang="en-US" dirty="0" smtClean="0"/>
              <a:t>Mutable state: </a:t>
            </a:r>
            <a:br>
              <a:rPr lang="en-US" dirty="0" smtClean="0"/>
            </a:br>
            <a:r>
              <a:rPr lang="en-US" dirty="0" smtClean="0"/>
              <a:t>What’s wrong with this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 err="1" smtClean="0"/>
              <a:t>noChildren</a:t>
            </a:r>
            <a:r>
              <a:rPr lang="en-US" sz="1600" dirty="0" smtClean="0"/>
              <a:t> = new List&lt;Person&gt;();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Person alpha = new Person(new Name(“Alpha”, “Sister”), </a:t>
            </a:r>
            <a:r>
              <a:rPr lang="en-US" sz="1600" dirty="0" err="1" smtClean="0"/>
              <a:t>noChildren</a:t>
            </a:r>
            <a:r>
              <a:rPr lang="en-US" sz="1600" dirty="0" smtClean="0"/>
              <a:t>);</a:t>
            </a:r>
          </a:p>
          <a:p>
            <a:pPr marL="0" indent="0">
              <a:buNone/>
            </a:pPr>
            <a:r>
              <a:rPr lang="en-US" sz="1600" dirty="0"/>
              <a:t>Person </a:t>
            </a:r>
            <a:r>
              <a:rPr lang="en-US" sz="1600" dirty="0" smtClean="0"/>
              <a:t>beta  = </a:t>
            </a:r>
            <a:r>
              <a:rPr lang="en-US" sz="1600" dirty="0"/>
              <a:t>new Person(new Name(</a:t>
            </a:r>
            <a:r>
              <a:rPr lang="en-US" sz="1600" dirty="0" smtClean="0"/>
              <a:t>“Beta”</a:t>
            </a:r>
            <a:r>
              <a:rPr lang="en-US" sz="1600" dirty="0"/>
              <a:t>, “Sister”), </a:t>
            </a:r>
            <a:r>
              <a:rPr lang="en-US" sz="1600" dirty="0" err="1"/>
              <a:t>noChildren</a:t>
            </a:r>
            <a:r>
              <a:rPr lang="en-US" sz="1600" dirty="0"/>
              <a:t>)</a:t>
            </a:r>
            <a:r>
              <a:rPr lang="en-US" sz="1600" dirty="0" smtClean="0"/>
              <a:t>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alpha.Children.Add</a:t>
            </a:r>
            <a:r>
              <a:rPr lang="en-US" sz="1600" dirty="0" smtClean="0"/>
              <a:t>(new Person(new Name(“Gamma”, “</a:t>
            </a:r>
            <a:r>
              <a:rPr lang="en-US" sz="1600" dirty="0" err="1" smtClean="0"/>
              <a:t>Sisterdaughter</a:t>
            </a:r>
            <a:r>
              <a:rPr lang="en-US" sz="1600" dirty="0" smtClean="0"/>
              <a:t>”)));</a:t>
            </a:r>
            <a:endParaRPr lang="en-US" sz="1600" dirty="0"/>
          </a:p>
          <a:p>
            <a:pPr marL="0" indent="0">
              <a:buNone/>
            </a:pPr>
            <a:endParaRPr lang="en-US" sz="1600" b="1" dirty="0" smtClean="0"/>
          </a:p>
        </p:txBody>
      </p:sp>
      <p:grpSp>
        <p:nvGrpSpPr>
          <p:cNvPr id="11" name="Group 10"/>
          <p:cNvGrpSpPr/>
          <p:nvPr/>
        </p:nvGrpSpPr>
        <p:grpSpPr>
          <a:xfrm>
            <a:off x="6444208" y="2060848"/>
            <a:ext cx="2448272" cy="1728192"/>
            <a:chOff x="6444208" y="2204864"/>
            <a:chExt cx="2448272" cy="1728192"/>
          </a:xfrm>
        </p:grpSpPr>
        <p:sp>
          <p:nvSpPr>
            <p:cNvPr id="12" name="Rectangle 11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14" name="Straight Arrow Connector 13"/>
            <p:cNvCxnSpPr>
              <a:stCxn id="13" idx="3"/>
              <a:endCxn id="12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Rectangle 14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" name="Elbow Connector 16"/>
            <p:cNvCxnSpPr>
              <a:stCxn id="15" idx="2"/>
              <a:endCxn id="13" idx="1"/>
            </p:cNvCxnSpPr>
            <p:nvPr/>
          </p:nvCxnSpPr>
          <p:spPr bwMode="auto">
            <a:xfrm rot="5400000" flipH="1">
              <a:off x="6156176" y="3068960"/>
              <a:ext cx="1260140" cy="468052"/>
            </a:xfrm>
            <a:prstGeom prst="bentConnector4">
              <a:avLst>
                <a:gd name="adj1" fmla="val -18141"/>
                <a:gd name="adj2" fmla="val 17191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631436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pPr eaLnBrk="1" hangingPunct="1"/>
            <a:r>
              <a:rPr lang="da-DK" dirty="0" smtClean="0"/>
              <a:t>Tips on Learning </a:t>
            </a:r>
            <a:r>
              <a:rPr lang="da-DK" dirty="0" err="1" smtClean="0"/>
              <a:t>Clojure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a-DK" dirty="0" smtClean="0"/>
              <a:t>It </a:t>
            </a:r>
            <a:r>
              <a:rPr lang="da-DK" dirty="0" err="1" smtClean="0"/>
              <a:t>will</a:t>
            </a:r>
            <a:r>
              <a:rPr lang="da-DK" dirty="0" smtClean="0"/>
              <a:t> </a:t>
            </a:r>
            <a:r>
              <a:rPr lang="da-DK" dirty="0" err="1" smtClean="0"/>
              <a:t>change</a:t>
            </a:r>
            <a:r>
              <a:rPr lang="da-DK" dirty="0" smtClean="0"/>
              <a:t> the </a:t>
            </a:r>
            <a:r>
              <a:rPr lang="da-DK" dirty="0" err="1" smtClean="0"/>
              <a:t>way</a:t>
            </a:r>
            <a:r>
              <a:rPr lang="da-DK" dirty="0" smtClean="0"/>
              <a:t> </a:t>
            </a:r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think</a:t>
            </a:r>
            <a:endParaRPr lang="da-DK" dirty="0" smtClean="0"/>
          </a:p>
          <a:p>
            <a:pPr eaLnBrk="1" hangingPunct="1"/>
            <a:r>
              <a:rPr lang="da-DK" dirty="0" smtClean="0"/>
              <a:t>Change the </a:t>
            </a:r>
            <a:r>
              <a:rPr lang="da-DK" dirty="0" err="1" smtClean="0"/>
              <a:t>way</a:t>
            </a:r>
            <a:r>
              <a:rPr lang="da-DK" dirty="0" smtClean="0"/>
              <a:t> </a:t>
            </a:r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think</a:t>
            </a:r>
            <a:endParaRPr lang="da-DK" dirty="0" smtClean="0"/>
          </a:p>
          <a:p>
            <a:pPr eaLnBrk="1" hangingPunct="1"/>
            <a:r>
              <a:rPr lang="da-DK" dirty="0" smtClean="0"/>
              <a:t>Learn the </a:t>
            </a:r>
            <a:r>
              <a:rPr lang="da-DK" dirty="0" err="1" smtClean="0"/>
              <a:t>idiomatic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2781625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dirty="0" err="1" smtClean="0"/>
              <a:t>Where</a:t>
            </a:r>
            <a:r>
              <a:rPr lang="da-DK" dirty="0" smtClean="0"/>
              <a:t> to go from </a:t>
            </a:r>
            <a:r>
              <a:rPr lang="da-DK" dirty="0" err="1" smtClean="0"/>
              <a:t>here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eaLnBrk="1" hangingPunct="1">
              <a:buNone/>
            </a:pPr>
            <a:r>
              <a:rPr lang="da-DK" u="sng" dirty="0" err="1" smtClean="0"/>
              <a:t>IDEs</a:t>
            </a:r>
            <a:endParaRPr lang="da-DK" u="sng" dirty="0" smtClean="0"/>
          </a:p>
          <a:p>
            <a:pPr eaLnBrk="1" hangingPunct="1"/>
            <a:r>
              <a:rPr lang="da-DK" dirty="0" smtClean="0"/>
              <a:t>Emacs SLIME</a:t>
            </a:r>
          </a:p>
          <a:p>
            <a:pPr eaLnBrk="1" hangingPunct="1"/>
            <a:r>
              <a:rPr lang="da-DK" dirty="0" err="1" smtClean="0"/>
              <a:t>Clojurebox</a:t>
            </a:r>
            <a:r>
              <a:rPr lang="da-DK" dirty="0" smtClean="0"/>
              <a:t> (Emacs)</a:t>
            </a:r>
          </a:p>
          <a:p>
            <a:pPr eaLnBrk="1" hangingPunct="1"/>
            <a:r>
              <a:rPr lang="da-DK" dirty="0" err="1" smtClean="0"/>
              <a:t>Eclipse</a:t>
            </a:r>
            <a:r>
              <a:rPr lang="da-DK" dirty="0" smtClean="0"/>
              <a:t> ”</a:t>
            </a:r>
            <a:r>
              <a:rPr lang="da-DK" dirty="0" err="1" smtClean="0"/>
              <a:t>Counter</a:t>
            </a:r>
            <a:r>
              <a:rPr lang="da-DK" dirty="0"/>
              <a:t> </a:t>
            </a:r>
            <a:r>
              <a:rPr lang="da-DK" dirty="0" err="1" smtClean="0"/>
              <a:t>clockwise</a:t>
            </a:r>
            <a:r>
              <a:rPr lang="da-DK" dirty="0" smtClean="0"/>
              <a:t>”</a:t>
            </a:r>
          </a:p>
          <a:p>
            <a:pPr eaLnBrk="1" hangingPunct="1"/>
            <a:r>
              <a:rPr lang="da-DK" dirty="0" err="1" smtClean="0"/>
              <a:t>NetBeans</a:t>
            </a:r>
            <a:r>
              <a:rPr lang="da-DK" dirty="0" smtClean="0"/>
              <a:t> ”</a:t>
            </a:r>
            <a:r>
              <a:rPr lang="da-DK" dirty="0" err="1" smtClean="0"/>
              <a:t>Enclojure</a:t>
            </a:r>
            <a:r>
              <a:rPr lang="da-DK" dirty="0" smtClean="0"/>
              <a:t>”</a:t>
            </a:r>
          </a:p>
          <a:p>
            <a:pPr eaLnBrk="1" hangingPunct="1"/>
            <a:r>
              <a:rPr lang="da-DK" dirty="0" err="1" smtClean="0"/>
              <a:t>Intelli</a:t>
            </a:r>
            <a:r>
              <a:rPr lang="da-DK" dirty="0" smtClean="0"/>
              <a:t>/J ”La </a:t>
            </a:r>
            <a:r>
              <a:rPr lang="da-DK" dirty="0" err="1" smtClean="0"/>
              <a:t>Clojure</a:t>
            </a:r>
            <a:r>
              <a:rPr lang="da-DK" dirty="0" smtClean="0"/>
              <a:t>”</a:t>
            </a:r>
          </a:p>
          <a:p>
            <a:pPr eaLnBrk="1" hangingPunct="1"/>
            <a:r>
              <a:rPr lang="da-DK" dirty="0" smtClean="0"/>
              <a:t>Visual Studio ”</a:t>
            </a:r>
            <a:r>
              <a:rPr lang="da-DK" dirty="0" err="1" smtClean="0"/>
              <a:t>vsClojure</a:t>
            </a:r>
            <a:r>
              <a:rPr lang="da-DK" dirty="0" smtClean="0"/>
              <a:t>”</a:t>
            </a:r>
          </a:p>
          <a:p>
            <a:pPr eaLnBrk="1" hangingPunct="1"/>
            <a:endParaRPr lang="da-DK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Tools</a:t>
            </a:r>
          </a:p>
          <a:p>
            <a:r>
              <a:rPr lang="en-US" dirty="0" smtClean="0"/>
              <a:t>Cake (build, test +)</a:t>
            </a:r>
          </a:p>
          <a:p>
            <a:r>
              <a:rPr lang="en-US" dirty="0" err="1" smtClean="0"/>
              <a:t>Leiningen</a:t>
            </a:r>
            <a:r>
              <a:rPr lang="en-US" dirty="0" smtClean="0"/>
              <a:t> (do.)</a:t>
            </a:r>
          </a:p>
          <a:p>
            <a:r>
              <a:rPr lang="en-US" dirty="0" err="1" smtClean="0"/>
              <a:t>Midje</a:t>
            </a:r>
            <a:r>
              <a:rPr lang="en-US" dirty="0" smtClean="0"/>
              <a:t> (testing)</a:t>
            </a:r>
          </a:p>
          <a:p>
            <a:endParaRPr lang="en-US" dirty="0" smtClean="0"/>
          </a:p>
          <a:p>
            <a:r>
              <a:rPr lang="en-US" dirty="0" err="1" smtClean="0"/>
              <a:t>www.clojure.org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215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i="1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i="1" dirty="0" smtClean="0"/>
              <a:t>Martin Jul</a:t>
            </a:r>
          </a:p>
          <a:p>
            <a:pPr marL="0" indent="0">
              <a:buNone/>
            </a:pPr>
            <a:r>
              <a:rPr lang="en-US" sz="2000" dirty="0" err="1" smtClean="0"/>
              <a:t>martin@mjul.com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Twitter: @</a:t>
            </a:r>
            <a:r>
              <a:rPr lang="en-US" sz="2000" dirty="0" err="1"/>
              <a:t>mjul</a:t>
            </a:r>
            <a:endParaRPr lang="en-US" sz="2000" dirty="0"/>
          </a:p>
          <a:p>
            <a:pPr marL="0" indent="0">
              <a:buNone/>
            </a:pPr>
            <a:endParaRPr lang="en-US" sz="2000" i="1" dirty="0" smtClean="0"/>
          </a:p>
          <a:p>
            <a:pPr marL="0" indent="0">
              <a:buNone/>
            </a:pPr>
            <a:r>
              <a:rPr lang="en-US" sz="2000" i="1" dirty="0" smtClean="0"/>
              <a:t>Source</a:t>
            </a:r>
          </a:p>
          <a:p>
            <a:pPr marL="0" indent="0">
              <a:buNone/>
            </a:pPr>
            <a:r>
              <a:rPr lang="en-US" sz="2000" dirty="0" smtClean="0"/>
              <a:t>https://</a:t>
            </a:r>
            <a:r>
              <a:rPr lang="en-US" sz="2000" dirty="0" err="1" smtClean="0"/>
              <a:t>github.com</a:t>
            </a:r>
            <a:r>
              <a:rPr lang="en-US" sz="2000" dirty="0" smtClean="0"/>
              <a:t>/</a:t>
            </a:r>
            <a:r>
              <a:rPr lang="en-US" sz="2000" dirty="0" err="1" smtClean="0"/>
              <a:t>mjul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hlinkClick r:id="rId2"/>
              </a:rPr>
              <a:t>https://github.com/ative</a:t>
            </a:r>
            <a:endParaRPr lang="en-US" sz="2000" dirty="0" smtClean="0"/>
          </a:p>
          <a:p>
            <a:pPr marL="0" indent="0">
              <a:buNone/>
            </a:pPr>
            <a:endParaRPr lang="en-US" sz="2000" i="1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buNone/>
            </a:pPr>
            <a:endParaRPr lang="en-US" sz="2000" i="1" dirty="0" smtClean="0">
              <a:solidFill>
                <a:srgbClr val="808080"/>
              </a:solidFill>
            </a:endParaRPr>
          </a:p>
          <a:p>
            <a:pPr marL="0" lvl="0" indent="0">
              <a:buNone/>
            </a:pPr>
            <a:endParaRPr lang="en-US" sz="2000" i="1" dirty="0">
              <a:solidFill>
                <a:srgbClr val="808080"/>
              </a:solidFill>
            </a:endParaRPr>
          </a:p>
          <a:p>
            <a:pPr marL="0" lvl="0" indent="0">
              <a:buNone/>
            </a:pPr>
            <a:endParaRPr lang="en-US" sz="2000" i="1" dirty="0" smtClean="0">
              <a:solidFill>
                <a:srgbClr val="808080"/>
              </a:solidFill>
            </a:endParaRPr>
          </a:p>
          <a:p>
            <a:pPr marL="0" lvl="0" indent="0">
              <a:buNone/>
            </a:pPr>
            <a:endParaRPr lang="en-US" sz="2000" i="1" dirty="0">
              <a:solidFill>
                <a:srgbClr val="808080"/>
              </a:solidFill>
            </a:endParaRPr>
          </a:p>
          <a:p>
            <a:pPr marL="0" lvl="0" indent="0">
              <a:buNone/>
            </a:pPr>
            <a:r>
              <a:rPr lang="en-US" sz="2000" i="1" dirty="0" smtClean="0">
                <a:solidFill>
                  <a:srgbClr val="808080"/>
                </a:solidFill>
              </a:rPr>
              <a:t>Work </a:t>
            </a:r>
            <a:r>
              <a:rPr lang="en-US" sz="2000" i="1" dirty="0">
                <a:solidFill>
                  <a:srgbClr val="808080"/>
                </a:solidFill>
              </a:rPr>
              <a:t>and Blog</a:t>
            </a:r>
          </a:p>
          <a:p>
            <a:pPr marL="0" lvl="0" indent="0">
              <a:buNone/>
            </a:pPr>
            <a:r>
              <a:rPr lang="en-US" sz="2000" dirty="0">
                <a:solidFill>
                  <a:srgbClr val="808080"/>
                </a:solidFill>
                <a:hlinkClick r:id="rId3"/>
              </a:rPr>
              <a:t>mj@</a:t>
            </a:r>
            <a:r>
              <a:rPr lang="en-US" sz="2000" dirty="0" smtClean="0">
                <a:solidFill>
                  <a:srgbClr val="808080"/>
                </a:solidFill>
                <a:hlinkClick r:id="rId3"/>
              </a:rPr>
              <a:t>ative.dk</a:t>
            </a:r>
            <a:endParaRPr lang="en-US" sz="2000" dirty="0">
              <a:solidFill>
                <a:srgbClr val="808080"/>
              </a:solidFill>
              <a:hlinkClick r:id="rId4"/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srgbClr val="808080"/>
                </a:solidFill>
                <a:hlinkClick r:id="rId4"/>
              </a:rPr>
              <a:t>http://www.ative.dk</a:t>
            </a:r>
            <a:endParaRPr lang="en-US" sz="2000" dirty="0">
              <a:solidFill>
                <a:srgbClr val="808080"/>
              </a:solidFill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srgbClr val="808080"/>
                </a:solidFill>
                <a:hlinkClick r:id="rId5"/>
              </a:rPr>
              <a:t>http://community.ative.dk/blogs/</a:t>
            </a:r>
            <a:endParaRPr lang="en-US" sz="2000" dirty="0">
              <a:solidFill>
                <a:srgbClr val="808080"/>
              </a:solidFill>
            </a:endParaRPr>
          </a:p>
          <a:p>
            <a:pPr marL="0" lvl="0" indent="0">
              <a:buNone/>
            </a:pPr>
            <a:endParaRPr lang="en-US" sz="2000" dirty="0">
              <a:solidFill>
                <a:srgbClr val="808080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779912" y="1196752"/>
            <a:ext cx="1846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endParaRPr lang="en-US" dirty="0">
              <a:latin typeface="Neo Sans Std"/>
              <a:cs typeface="Neo Sans Std"/>
            </a:endParaRPr>
          </a:p>
          <a:p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2060848"/>
            <a:ext cx="6828941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D8E126"/>
              </a:buClr>
            </a:pPr>
            <a:r>
              <a:rPr lang="en-US" kern="0" dirty="0">
                <a:solidFill>
                  <a:srgbClr val="808080"/>
                </a:solidFill>
                <a:latin typeface="Neo Sans Std"/>
                <a:ea typeface="Neo Sans Std"/>
                <a:cs typeface="Neo Sans Std"/>
              </a:rPr>
              <a:t>Download the slides and examples here:</a:t>
            </a:r>
          </a:p>
          <a:p>
            <a:pPr lvl="0" eaLnBrk="1" hangingPunct="1">
              <a:spcBef>
                <a:spcPct val="20000"/>
              </a:spcBef>
              <a:buClr>
                <a:srgbClr val="D8E126"/>
              </a:buClr>
            </a:pPr>
            <a:r>
              <a:rPr lang="en-US" kern="0" dirty="0">
                <a:solidFill>
                  <a:srgbClr val="808080"/>
                </a:solidFill>
                <a:latin typeface="Neo Sans Std"/>
                <a:ea typeface="Neo Sans Std"/>
                <a:cs typeface="Neo Sans Std"/>
                <a:hlinkClick r:id="rId6"/>
              </a:rPr>
              <a:t>https://github.com/mjul/top-10-clojure-ndc-2011</a:t>
            </a:r>
            <a:endParaRPr lang="en-US" kern="0" dirty="0">
              <a:solidFill>
                <a:srgbClr val="808080"/>
              </a:solidFill>
              <a:latin typeface="Neo Sans Std"/>
              <a:ea typeface="Neo Sans Std"/>
              <a:cs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2596599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slides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08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pPr eaLnBrk="1" hangingPunct="1"/>
            <a:r>
              <a:rPr lang="da-DK" dirty="0" smtClean="0"/>
              <a:t>Ideas for Experiments in </a:t>
            </a:r>
            <a:r>
              <a:rPr lang="da-DK" dirty="0" err="1" smtClean="0"/>
              <a:t>Interop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a-DK" dirty="0" err="1" smtClean="0"/>
              <a:t>Use</a:t>
            </a:r>
            <a:r>
              <a:rPr lang="da-DK" dirty="0" smtClean="0"/>
              <a:t> the </a:t>
            </a:r>
            <a:r>
              <a:rPr lang="da-DK" dirty="0" err="1" smtClean="0"/>
              <a:t>Clojure</a:t>
            </a:r>
            <a:r>
              <a:rPr lang="da-DK" dirty="0" smtClean="0"/>
              <a:t> data </a:t>
            </a:r>
            <a:r>
              <a:rPr lang="da-DK" dirty="0" err="1" smtClean="0"/>
              <a:t>structures</a:t>
            </a:r>
            <a:r>
              <a:rPr lang="da-DK" dirty="0" smtClean="0"/>
              <a:t> in </a:t>
            </a:r>
            <a:r>
              <a:rPr lang="da-DK" dirty="0" err="1" smtClean="0"/>
              <a:t>you</a:t>
            </a:r>
            <a:r>
              <a:rPr lang="da-DK" dirty="0" smtClean="0"/>
              <a:t> C# or Java </a:t>
            </a:r>
            <a:r>
              <a:rPr lang="da-DK" dirty="0" err="1" smtClean="0"/>
              <a:t>project</a:t>
            </a:r>
            <a:endParaRPr lang="da-DK" dirty="0" smtClean="0"/>
          </a:p>
          <a:p>
            <a:pPr eaLnBrk="1" hangingPunct="1"/>
            <a:r>
              <a:rPr lang="da-DK" dirty="0" err="1" smtClean="0"/>
              <a:t>Use</a:t>
            </a:r>
            <a:r>
              <a:rPr lang="da-DK" dirty="0" smtClean="0"/>
              <a:t> </a:t>
            </a:r>
            <a:r>
              <a:rPr lang="da-DK" dirty="0" err="1" smtClean="0"/>
              <a:t>Clojure</a:t>
            </a:r>
            <a:r>
              <a:rPr lang="da-DK" dirty="0" smtClean="0"/>
              <a:t> with </a:t>
            </a:r>
            <a:r>
              <a:rPr lang="da-DK" dirty="0" err="1" smtClean="0"/>
              <a:t>macros</a:t>
            </a:r>
            <a:r>
              <a:rPr lang="da-DK" dirty="0" smtClean="0"/>
              <a:t> for </a:t>
            </a:r>
            <a:r>
              <a:rPr lang="da-DK" dirty="0" err="1" smtClean="0"/>
              <a:t>code</a:t>
            </a:r>
            <a:r>
              <a:rPr lang="da-DK" dirty="0" smtClean="0"/>
              <a:t> generation</a:t>
            </a:r>
          </a:p>
          <a:p>
            <a:pPr eaLnBrk="1" hangingPunct="1"/>
            <a:r>
              <a:rPr lang="da-DK" dirty="0" smtClean="0"/>
              <a:t>… at </a:t>
            </a:r>
            <a:r>
              <a:rPr lang="da-DK" dirty="0" err="1" smtClean="0"/>
              <a:t>compile</a:t>
            </a:r>
            <a:r>
              <a:rPr lang="da-DK" dirty="0" smtClean="0"/>
              <a:t>-time </a:t>
            </a:r>
          </a:p>
          <a:p>
            <a:pPr eaLnBrk="1" hangingPunct="1"/>
            <a:r>
              <a:rPr lang="da-DK" dirty="0" smtClean="0"/>
              <a:t>… or </a:t>
            </a:r>
            <a:r>
              <a:rPr lang="da-DK" dirty="0" err="1" smtClean="0"/>
              <a:t>include</a:t>
            </a:r>
            <a:r>
              <a:rPr lang="da-DK" dirty="0" smtClean="0"/>
              <a:t> the DLL/</a:t>
            </a:r>
            <a:r>
              <a:rPr lang="da-DK" dirty="0" err="1" smtClean="0"/>
              <a:t>jar</a:t>
            </a:r>
            <a:r>
              <a:rPr lang="da-DK" dirty="0" smtClean="0"/>
              <a:t> with </a:t>
            </a:r>
            <a:r>
              <a:rPr lang="da-DK" dirty="0" err="1" smtClean="0"/>
              <a:t>your</a:t>
            </a:r>
            <a:r>
              <a:rPr lang="da-DK" dirty="0" smtClean="0"/>
              <a:t> </a:t>
            </a:r>
            <a:r>
              <a:rPr lang="da-DK" dirty="0" err="1" smtClean="0"/>
              <a:t>runtime</a:t>
            </a:r>
            <a:endParaRPr lang="da-DK" dirty="0" smtClean="0"/>
          </a:p>
          <a:p>
            <a:pPr marL="0" indent="0" eaLnBrk="1" hangingPunct="1">
              <a:buNone/>
            </a:pP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1624618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da-DK" dirty="0" err="1" smtClean="0"/>
              <a:t>What</a:t>
            </a:r>
            <a:r>
              <a:rPr lang="da-DK" dirty="0" smtClean="0"/>
              <a:t> made </a:t>
            </a:r>
            <a:r>
              <a:rPr lang="da-DK" dirty="0" err="1" smtClean="0"/>
              <a:t>Lisp</a:t>
            </a:r>
            <a:r>
              <a:rPr lang="da-DK" dirty="0" smtClean="0"/>
              <a:t> </a:t>
            </a:r>
            <a:r>
              <a:rPr lang="da-DK" dirty="0" err="1" smtClean="0"/>
              <a:t>different</a:t>
            </a:r>
            <a:r>
              <a:rPr lang="da-DK" dirty="0" smtClean="0"/>
              <a:t>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da-DK" dirty="0" err="1" smtClean="0"/>
              <a:t>Conditionals</a:t>
            </a:r>
            <a:endParaRPr lang="da-DK" dirty="0" smtClean="0"/>
          </a:p>
          <a:p>
            <a:pPr eaLnBrk="1" hangingPunct="1"/>
            <a:r>
              <a:rPr lang="da-DK" dirty="0" smtClean="0"/>
              <a:t>A </a:t>
            </a:r>
            <a:r>
              <a:rPr lang="da-DK" dirty="0" err="1" smtClean="0"/>
              <a:t>Function</a:t>
            </a:r>
            <a:r>
              <a:rPr lang="da-DK" dirty="0" smtClean="0"/>
              <a:t> Type</a:t>
            </a:r>
          </a:p>
          <a:p>
            <a:pPr eaLnBrk="1" hangingPunct="1"/>
            <a:r>
              <a:rPr lang="da-DK" dirty="0" err="1" smtClean="0"/>
              <a:t>Recursion</a:t>
            </a:r>
            <a:endParaRPr lang="da-DK" dirty="0"/>
          </a:p>
          <a:p>
            <a:pPr eaLnBrk="1" hangingPunct="1"/>
            <a:r>
              <a:rPr lang="da-DK" dirty="0" smtClean="0"/>
              <a:t>A New </a:t>
            </a:r>
            <a:r>
              <a:rPr lang="da-DK" dirty="0" err="1" smtClean="0"/>
              <a:t>Concept</a:t>
            </a:r>
            <a:r>
              <a:rPr lang="da-DK" dirty="0" smtClean="0"/>
              <a:t> of Variables</a:t>
            </a:r>
          </a:p>
          <a:p>
            <a:pPr eaLnBrk="1" hangingPunct="1"/>
            <a:r>
              <a:rPr lang="da-DK" dirty="0" smtClean="0"/>
              <a:t>Garbage-</a:t>
            </a:r>
            <a:r>
              <a:rPr lang="da-DK" dirty="0" err="1" smtClean="0"/>
              <a:t>collection</a:t>
            </a:r>
            <a:endParaRPr lang="da-DK" dirty="0" smtClean="0"/>
          </a:p>
          <a:p>
            <a:pPr eaLnBrk="1" hangingPunct="1"/>
            <a:r>
              <a:rPr lang="da-DK" dirty="0" smtClean="0"/>
              <a:t>Programs </a:t>
            </a:r>
            <a:r>
              <a:rPr lang="da-DK" dirty="0" err="1" smtClean="0"/>
              <a:t>composed</a:t>
            </a:r>
            <a:r>
              <a:rPr lang="da-DK" dirty="0" smtClean="0"/>
              <a:t> of </a:t>
            </a:r>
            <a:r>
              <a:rPr lang="da-DK" dirty="0" err="1" smtClean="0"/>
              <a:t>expressions</a:t>
            </a:r>
            <a:endParaRPr lang="da-DK" dirty="0" smtClean="0"/>
          </a:p>
          <a:p>
            <a:pPr eaLnBrk="1" hangingPunct="1"/>
            <a:r>
              <a:rPr lang="da-DK" dirty="0" smtClean="0"/>
              <a:t>A symbol type</a:t>
            </a:r>
          </a:p>
          <a:p>
            <a:pPr eaLnBrk="1" hangingPunct="1"/>
            <a:r>
              <a:rPr lang="da-DK" dirty="0" smtClean="0"/>
              <a:t>A notation for </a:t>
            </a:r>
            <a:r>
              <a:rPr lang="da-DK" dirty="0" err="1" smtClean="0"/>
              <a:t>code</a:t>
            </a:r>
            <a:endParaRPr lang="da-DK" dirty="0" smtClean="0"/>
          </a:p>
          <a:p>
            <a:pPr eaLnBrk="1" hangingPunct="1"/>
            <a:r>
              <a:rPr lang="da-DK" dirty="0" smtClean="0"/>
              <a:t>The </a:t>
            </a:r>
            <a:r>
              <a:rPr lang="da-DK" dirty="0" err="1" smtClean="0"/>
              <a:t>whole</a:t>
            </a:r>
            <a:r>
              <a:rPr lang="da-DK" dirty="0" smtClean="0"/>
              <a:t> </a:t>
            </a:r>
            <a:r>
              <a:rPr lang="da-DK" dirty="0" err="1" smtClean="0"/>
              <a:t>language</a:t>
            </a:r>
            <a:r>
              <a:rPr lang="da-DK" dirty="0" smtClean="0"/>
              <a:t> </a:t>
            </a:r>
            <a:r>
              <a:rPr lang="da-DK" dirty="0" err="1" smtClean="0"/>
              <a:t>always</a:t>
            </a:r>
            <a:r>
              <a:rPr lang="da-DK" dirty="0" smtClean="0"/>
              <a:t> </a:t>
            </a:r>
            <a:r>
              <a:rPr lang="da-DK" dirty="0" err="1" smtClean="0"/>
              <a:t>available</a:t>
            </a:r>
            <a:endParaRPr lang="da-DK" dirty="0"/>
          </a:p>
          <a:p>
            <a:pPr eaLnBrk="1" hangingPunct="1"/>
            <a:endParaRPr lang="da-DK" dirty="0" smtClean="0"/>
          </a:p>
          <a:p>
            <a:pPr marL="0" indent="0" eaLnBrk="1" hangingPunct="1">
              <a:buNone/>
            </a:pPr>
            <a:r>
              <a:rPr lang="da-DK" i="1" dirty="0" smtClean="0"/>
              <a:t>-- Paul Graham, 2001 </a:t>
            </a:r>
            <a:r>
              <a:rPr lang="da-DK" sz="1500" i="1" dirty="0" smtClean="0"/>
              <a:t>http</a:t>
            </a:r>
            <a:r>
              <a:rPr lang="da-DK" sz="1500" i="1" dirty="0"/>
              <a:t>://</a:t>
            </a:r>
            <a:r>
              <a:rPr lang="da-DK" sz="1500" i="1" dirty="0" err="1"/>
              <a:t>www.paulgraham.com</a:t>
            </a:r>
            <a:r>
              <a:rPr lang="da-DK" sz="1500" i="1" dirty="0"/>
              <a:t>/</a:t>
            </a:r>
            <a:r>
              <a:rPr lang="da-DK" sz="1500" i="1" dirty="0" err="1" smtClean="0"/>
              <a:t>diff.html</a:t>
            </a:r>
            <a:endParaRPr lang="da-DK" dirty="0" smtClean="0"/>
          </a:p>
          <a:p>
            <a:pPr eaLnBrk="1" hangingPunct="1"/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2619037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Mutable state: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What is </a:t>
            </a:r>
            <a:r>
              <a:rPr lang="en-US" dirty="0"/>
              <a:t>wrong with this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// C#</a:t>
            </a:r>
          </a:p>
          <a:p>
            <a:pPr marL="0" indent="0">
              <a:buNone/>
            </a:pPr>
            <a:r>
              <a:rPr lang="en-US" sz="1400" dirty="0" smtClean="0"/>
              <a:t>public class Name { 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public String First { get; </a:t>
            </a:r>
            <a:r>
              <a:rPr lang="en-US" sz="1400" b="1" strike="sngStrike" dirty="0" smtClean="0">
                <a:solidFill>
                  <a:srgbClr val="FF0000"/>
                </a:solidFill>
              </a:rPr>
              <a:t>set</a:t>
            </a:r>
            <a:r>
              <a:rPr lang="en-US" sz="1400" dirty="0" smtClean="0"/>
              <a:t>; } 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public String Last { get; </a:t>
            </a:r>
            <a:r>
              <a:rPr lang="en-US" sz="1400" b="1" strike="sngStrike" dirty="0" smtClean="0">
                <a:solidFill>
                  <a:srgbClr val="FF0000"/>
                </a:solidFill>
              </a:rPr>
              <a:t>set</a:t>
            </a:r>
            <a:r>
              <a:rPr lang="en-US" sz="1400" dirty="0" smtClean="0"/>
              <a:t>; } </a:t>
            </a:r>
          </a:p>
          <a:p>
            <a:pPr marL="0" indent="0">
              <a:buNone/>
            </a:pPr>
            <a:r>
              <a:rPr lang="en-US" sz="1400" dirty="0" smtClean="0"/>
              <a:t>}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public class Person {</a:t>
            </a:r>
          </a:p>
          <a:p>
            <a:pPr marL="0" indent="0">
              <a:buNone/>
            </a:pPr>
            <a:r>
              <a:rPr lang="en-US" sz="1400" dirty="0" smtClean="0"/>
              <a:t>	public Person(Name name, List&lt;Children&gt; children) 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{ 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	</a:t>
            </a:r>
            <a:r>
              <a:rPr lang="en-US" sz="1400" dirty="0" err="1" smtClean="0"/>
              <a:t>this.name</a:t>
            </a:r>
            <a:r>
              <a:rPr lang="en-US" sz="1400" dirty="0" smtClean="0"/>
              <a:t> = </a:t>
            </a:r>
            <a:r>
              <a:rPr lang="en-US" sz="1400" b="1" dirty="0" err="1" smtClean="0">
                <a:solidFill>
                  <a:srgbClr val="FF0000"/>
                </a:solidFill>
              </a:rPr>
              <a:t>name.DeepClone</a:t>
            </a:r>
            <a:r>
              <a:rPr lang="en-US" sz="1400" b="1" dirty="0" smtClean="0">
                <a:solidFill>
                  <a:srgbClr val="FF0000"/>
                </a:solidFill>
              </a:rPr>
              <a:t>()</a:t>
            </a:r>
            <a:r>
              <a:rPr lang="en-US" sz="1400" dirty="0" smtClean="0"/>
              <a:t>; 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	</a:t>
            </a:r>
            <a:r>
              <a:rPr lang="en-US" sz="1400" dirty="0" err="1" smtClean="0"/>
              <a:t>this.children</a:t>
            </a:r>
            <a:r>
              <a:rPr lang="en-US" sz="1400" dirty="0" smtClean="0"/>
              <a:t> =  </a:t>
            </a:r>
            <a:r>
              <a:rPr lang="en-US" sz="1400" b="1" dirty="0" err="1" smtClean="0">
                <a:solidFill>
                  <a:srgbClr val="FF0000"/>
                </a:solidFill>
              </a:rPr>
              <a:t>DeepClone</a:t>
            </a:r>
            <a:r>
              <a:rPr lang="en-US" sz="1400" b="1" dirty="0" smtClean="0">
                <a:solidFill>
                  <a:srgbClr val="FF0000"/>
                </a:solidFill>
              </a:rPr>
              <a:t>(children)</a:t>
            </a:r>
            <a:r>
              <a:rPr lang="en-US" sz="1400" dirty="0" smtClean="0"/>
              <a:t>; 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}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public Name Name { get; </a:t>
            </a:r>
            <a:r>
              <a:rPr lang="en-US" sz="1400" b="1" strike="sngStrike" dirty="0" smtClean="0">
                <a:solidFill>
                  <a:srgbClr val="FF0000"/>
                </a:solidFill>
              </a:rPr>
              <a:t>set</a:t>
            </a:r>
            <a:r>
              <a:rPr lang="en-US" sz="1400" dirty="0" smtClean="0"/>
              <a:t>; }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public </a:t>
            </a:r>
            <a:r>
              <a:rPr lang="en-US" sz="1400" dirty="0" err="1" smtClean="0"/>
              <a:t>IEnumerable</a:t>
            </a:r>
            <a:r>
              <a:rPr lang="en-US" sz="1400" dirty="0" smtClean="0"/>
              <a:t>&lt;Person&gt; Children { get</a:t>
            </a:r>
            <a:r>
              <a:rPr lang="en-US" sz="1400" dirty="0"/>
              <a:t> </a:t>
            </a:r>
            <a:r>
              <a:rPr lang="en-US" sz="1400" b="1" dirty="0" smtClean="0">
                <a:solidFill>
                  <a:srgbClr val="FF0000"/>
                </a:solidFill>
              </a:rPr>
              <a:t>{ return </a:t>
            </a:r>
            <a:r>
              <a:rPr lang="en-US" sz="1400" b="1" dirty="0" err="1" smtClean="0">
                <a:solidFill>
                  <a:srgbClr val="FF0000"/>
                </a:solidFill>
              </a:rPr>
              <a:t>DeepClone</a:t>
            </a:r>
            <a:r>
              <a:rPr lang="en-US" sz="1400" b="1" dirty="0" smtClean="0">
                <a:solidFill>
                  <a:srgbClr val="FF0000"/>
                </a:solidFill>
              </a:rPr>
              <a:t>(children); }</a:t>
            </a:r>
            <a:r>
              <a:rPr lang="en-US" sz="1400" dirty="0" smtClean="0"/>
              <a:t>}</a:t>
            </a:r>
          </a:p>
          <a:p>
            <a:pPr marL="0" indent="0">
              <a:buNone/>
            </a:pPr>
            <a:r>
              <a:rPr lang="en-US" sz="1400" dirty="0" smtClean="0"/>
              <a:t>}</a:t>
            </a:r>
          </a:p>
          <a:p>
            <a:pPr marL="0" indent="0">
              <a:buNone/>
            </a:pPr>
            <a:endParaRPr lang="en-US" sz="1600" dirty="0"/>
          </a:p>
        </p:txBody>
      </p:sp>
      <p:grpSp>
        <p:nvGrpSpPr>
          <p:cNvPr id="8" name="Group 7"/>
          <p:cNvGrpSpPr/>
          <p:nvPr/>
        </p:nvGrpSpPr>
        <p:grpSpPr>
          <a:xfrm>
            <a:off x="6444208" y="2060848"/>
            <a:ext cx="2448272" cy="1728192"/>
            <a:chOff x="6444208" y="2204864"/>
            <a:chExt cx="2448272" cy="1728192"/>
          </a:xfrm>
        </p:grpSpPr>
        <p:sp>
          <p:nvSpPr>
            <p:cNvPr id="4" name="Rectangle 3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7" name="Straight Arrow Connector 6"/>
            <p:cNvCxnSpPr>
              <a:stCxn id="5" idx="3"/>
              <a:endCxn id="4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Rectangle 8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Elbow Connector 13"/>
            <p:cNvCxnSpPr>
              <a:stCxn id="9" idx="2"/>
              <a:endCxn id="5" idx="1"/>
            </p:cNvCxnSpPr>
            <p:nvPr/>
          </p:nvCxnSpPr>
          <p:spPr bwMode="auto">
            <a:xfrm rot="5400000" flipH="1">
              <a:off x="6156176" y="3068960"/>
              <a:ext cx="1260140" cy="468052"/>
            </a:xfrm>
            <a:prstGeom prst="bentConnector4">
              <a:avLst>
                <a:gd name="adj1" fmla="val -18141"/>
                <a:gd name="adj2" fmla="val 17191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06474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Mutable state is the new </a:t>
            </a:r>
            <a:br>
              <a:rPr lang="en-US" dirty="0" smtClean="0"/>
            </a:br>
            <a:r>
              <a:rPr lang="en-US" dirty="0" smtClean="0"/>
              <a:t>Spaghetti Code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Encapsulation</a:t>
            </a:r>
          </a:p>
          <a:p>
            <a:pPr lvl="1"/>
            <a:r>
              <a:rPr lang="en-US" dirty="0" smtClean="0"/>
              <a:t>clone in, clone out</a:t>
            </a:r>
          </a:p>
          <a:p>
            <a:r>
              <a:rPr lang="en-US" dirty="0" smtClean="0"/>
              <a:t>Or manage ownership globally</a:t>
            </a:r>
          </a:p>
          <a:p>
            <a:pPr lvl="1"/>
            <a:r>
              <a:rPr lang="en-US" dirty="0" smtClean="0"/>
              <a:t>“Entities” and “Value Objects”</a:t>
            </a:r>
          </a:p>
          <a:p>
            <a:r>
              <a:rPr lang="en-US" dirty="0" smtClean="0"/>
              <a:t>Even worse for concurrency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Maybe it’s time to stop </a:t>
            </a:r>
          </a:p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444208" y="2060848"/>
            <a:ext cx="2448272" cy="1728192"/>
            <a:chOff x="6444208" y="2204864"/>
            <a:chExt cx="2448272" cy="1728192"/>
          </a:xfrm>
        </p:grpSpPr>
        <p:sp>
          <p:nvSpPr>
            <p:cNvPr id="12" name="Rectangle 11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14" name="Straight Arrow Connector 13"/>
            <p:cNvCxnSpPr>
              <a:stCxn id="13" idx="3"/>
              <a:endCxn id="12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Rectangle 14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" name="Elbow Connector 16"/>
            <p:cNvCxnSpPr>
              <a:stCxn id="15" idx="2"/>
              <a:endCxn id="13" idx="1"/>
            </p:cNvCxnSpPr>
            <p:nvPr/>
          </p:nvCxnSpPr>
          <p:spPr bwMode="auto">
            <a:xfrm rot="5400000" flipH="1">
              <a:off x="6156176" y="3068960"/>
              <a:ext cx="1260140" cy="468052"/>
            </a:xfrm>
            <a:prstGeom prst="bentConnector4">
              <a:avLst>
                <a:gd name="adj1" fmla="val -18141"/>
                <a:gd name="adj2" fmla="val 17191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91502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25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pPr eaLnBrk="1" hangingPunct="1"/>
            <a:r>
              <a:rPr lang="da-DK" dirty="0" smtClean="0"/>
              <a:t>Advantages of </a:t>
            </a:r>
            <a:r>
              <a:rPr lang="da-DK" dirty="0" err="1" smtClean="0"/>
              <a:t>Immutability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Check invariants at </a:t>
            </a:r>
            <a:r>
              <a:rPr lang="da-DK" dirty="0" err="1" smtClean="0"/>
              <a:t>construction</a:t>
            </a:r>
            <a:r>
              <a:rPr lang="da-DK" dirty="0" smtClean="0"/>
              <a:t> </a:t>
            </a:r>
            <a:r>
              <a:rPr lang="da-DK" dirty="0" err="1" smtClean="0"/>
              <a:t>only</a:t>
            </a:r>
            <a:endParaRPr lang="da-DK" dirty="0"/>
          </a:p>
          <a:p>
            <a:r>
              <a:rPr lang="da-DK" dirty="0" smtClean="0"/>
              <a:t>Reasoning </a:t>
            </a:r>
            <a:r>
              <a:rPr lang="da-DK" dirty="0" err="1" smtClean="0"/>
              <a:t>about</a:t>
            </a:r>
            <a:r>
              <a:rPr lang="da-DK" dirty="0" smtClean="0"/>
              <a:t> </a:t>
            </a:r>
            <a:r>
              <a:rPr lang="da-DK" dirty="0" err="1" smtClean="0"/>
              <a:t>code</a:t>
            </a:r>
            <a:r>
              <a:rPr lang="da-DK" dirty="0" smtClean="0"/>
              <a:t> is </a:t>
            </a:r>
            <a:r>
              <a:rPr lang="da-DK" dirty="0" err="1" smtClean="0"/>
              <a:t>much</a:t>
            </a:r>
            <a:r>
              <a:rPr lang="da-DK" dirty="0" smtClean="0"/>
              <a:t> </a:t>
            </a:r>
            <a:r>
              <a:rPr lang="da-DK" dirty="0" err="1" smtClean="0"/>
              <a:t>simpler</a:t>
            </a:r>
            <a:endParaRPr lang="da-DK" dirty="0" smtClean="0"/>
          </a:p>
          <a:p>
            <a:r>
              <a:rPr lang="da-DK" dirty="0" err="1" smtClean="0"/>
              <a:t>Threading</a:t>
            </a:r>
            <a:r>
              <a:rPr lang="da-DK" dirty="0" smtClean="0"/>
              <a:t> </a:t>
            </a:r>
            <a:r>
              <a:rPr lang="da-DK" dirty="0" err="1" smtClean="0"/>
              <a:t>safe</a:t>
            </a:r>
            <a:endParaRPr lang="da-DK" dirty="0" smtClean="0"/>
          </a:p>
          <a:p>
            <a:r>
              <a:rPr lang="da-DK" dirty="0" err="1" smtClean="0"/>
              <a:t>Iteration</a:t>
            </a:r>
            <a:r>
              <a:rPr lang="da-DK" dirty="0" smtClean="0"/>
              <a:t> </a:t>
            </a:r>
            <a:r>
              <a:rPr lang="da-DK" dirty="0" err="1" smtClean="0"/>
              <a:t>safe</a:t>
            </a:r>
            <a:endParaRPr lang="da-DK" dirty="0" smtClean="0"/>
          </a:p>
          <a:p>
            <a:r>
              <a:rPr lang="da-DK" dirty="0" smtClean="0"/>
              <a:t>No </a:t>
            </a:r>
            <a:r>
              <a:rPr lang="da-DK" dirty="0" err="1" smtClean="0"/>
              <a:t>locks</a:t>
            </a:r>
            <a:r>
              <a:rPr lang="da-DK" dirty="0" smtClean="0"/>
              <a:t> </a:t>
            </a:r>
            <a:r>
              <a:rPr lang="da-DK" dirty="0" err="1" smtClean="0"/>
              <a:t>required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 smtClean="0"/>
          </a:p>
          <a:p>
            <a:endParaRPr lang="da-DK" dirty="0" smtClean="0"/>
          </a:p>
          <a:p>
            <a:pPr marL="0" indent="0">
              <a:buNone/>
            </a:pPr>
            <a:endParaRPr lang="da-DK" dirty="0" smtClean="0"/>
          </a:p>
          <a:p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2043043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med logo">
  <a:themeElements>
    <a:clrScheme name="Ative theme">
      <a:dk1>
        <a:srgbClr val="363738"/>
      </a:dk1>
      <a:lt1>
        <a:srgbClr val="FFFFFF"/>
      </a:lt1>
      <a:dk2>
        <a:srgbClr val="6D6F71"/>
      </a:dk2>
      <a:lt2>
        <a:srgbClr val="DADEE2"/>
      </a:lt2>
      <a:accent1>
        <a:srgbClr val="D6DF23"/>
      </a:accent1>
      <a:accent2>
        <a:srgbClr val="6D6F71"/>
      </a:accent2>
      <a:accent3>
        <a:srgbClr val="003F5F"/>
      </a:accent3>
      <a:accent4>
        <a:srgbClr val="00ADEF"/>
      </a:accent4>
      <a:accent5>
        <a:srgbClr val="AA9800"/>
      </a:accent5>
      <a:accent6>
        <a:srgbClr val="9E004E"/>
      </a:accent6>
      <a:hlink>
        <a:srgbClr val="D6DF23"/>
      </a:hlink>
      <a:folHlink>
        <a:srgbClr val="6B6F11"/>
      </a:folHlink>
    </a:clrScheme>
    <a:fontScheme name="ative">
      <a:majorFont>
        <a:latin typeface="Neo Sans Medium"/>
        <a:ea typeface="Osaka"/>
        <a:cs typeface=""/>
      </a:majorFont>
      <a:minorFont>
        <a:latin typeface="Neo Sans"/>
        <a:ea typeface="Osaka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-80" charset="-128"/>
          </a:defRPr>
        </a:defPPr>
      </a:lstStyle>
    </a:lnDef>
  </a:objectDefaults>
  <a:extraClrSchemeLst>
    <a:extraClrScheme>
      <a:clrScheme name="ativ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iv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iv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iv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iv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iv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Kontor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ontor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52935D7B839B498032E15B515DC0B5" ma:contentTypeVersion="0" ma:contentTypeDescription="Create a new document." ma:contentTypeScope="" ma:versionID="05c669dbfbe9d305b9d042c1ae393366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60162293-4439-4671-BF66-DEE247DD7E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CA4D6D-9859-4790-BA61-D7D5B0B3F35A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84ADAD2-7D3C-4FE8-97DE-039B414925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13778</TotalTime>
  <Words>2838</Words>
  <Application>Microsoft Macintosh PowerPoint</Application>
  <PresentationFormat>On-screen Show (4:3)</PresentationFormat>
  <Paragraphs>704</Paragraphs>
  <Slides>55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powerpoint med logo</vt:lpstr>
      <vt:lpstr>PowerPoint Presentation</vt:lpstr>
      <vt:lpstr>Why Clojure?</vt:lpstr>
      <vt:lpstr>Reducing Complexity of the Implementation Domain</vt:lpstr>
      <vt:lpstr>Mutable state: What is wrong with this code?</vt:lpstr>
      <vt:lpstr>Mutable state:  What’s wrong with this code?</vt:lpstr>
      <vt:lpstr>Mutable state: What is wrong with this code?</vt:lpstr>
      <vt:lpstr>Mutable state is the new  Spaghetti Code</vt:lpstr>
      <vt:lpstr>Immutability</vt:lpstr>
      <vt:lpstr>Advantages of Immutability</vt:lpstr>
      <vt:lpstr>Disadvantages of Immutability</vt:lpstr>
      <vt:lpstr>Persistent Collections for performance</vt:lpstr>
      <vt:lpstr>Persistent Collections implemented with hash tries</vt:lpstr>
      <vt:lpstr>Concurrency WITH Software Transactional MEmory</vt:lpstr>
      <vt:lpstr>Concurrency Strategies</vt:lpstr>
      <vt:lpstr>Clojure Concurrency</vt:lpstr>
      <vt:lpstr>STM – Software Transactional Memory</vt:lpstr>
      <vt:lpstr>Software Transactional Memory</vt:lpstr>
      <vt:lpstr>Software Transactional Memory Conflict Resolution</vt:lpstr>
      <vt:lpstr>Concurrency Summary</vt:lpstr>
      <vt:lpstr>Design Take-Aways</vt:lpstr>
      <vt:lpstr>Specializing the implementation language</vt:lpstr>
      <vt:lpstr>How would you add an unless keyword to C#? </vt:lpstr>
      <vt:lpstr>How would you do Active Record?</vt:lpstr>
      <vt:lpstr>The Clojure Compilation Pipeline</vt:lpstr>
      <vt:lpstr>The whole language always available*</vt:lpstr>
      <vt:lpstr>Adding “unless” to Clojure</vt:lpstr>
      <vt:lpstr>It’s All About Abstractions</vt:lpstr>
      <vt:lpstr>Code to Common Abstractions</vt:lpstr>
      <vt:lpstr>Classes are islands</vt:lpstr>
      <vt:lpstr>Common Abstractions: diff</vt:lpstr>
      <vt:lpstr>Common Abstractions: diff</vt:lpstr>
      <vt:lpstr>First-class functions</vt:lpstr>
      <vt:lpstr>Higher-order functions</vt:lpstr>
      <vt:lpstr>map</vt:lpstr>
      <vt:lpstr>reduce</vt:lpstr>
      <vt:lpstr>filter / remove</vt:lpstr>
      <vt:lpstr>Pecha Kucha</vt:lpstr>
      <vt:lpstr>Destructuring</vt:lpstr>
      <vt:lpstr>List comprehensions</vt:lpstr>
      <vt:lpstr>Pre- and Post Conditions</vt:lpstr>
      <vt:lpstr>The SOLID Principles</vt:lpstr>
      <vt:lpstr>SOLID: Single Responsibility</vt:lpstr>
      <vt:lpstr>SOLID: Open/Closed</vt:lpstr>
      <vt:lpstr>SOLID: Really Open for Extension</vt:lpstr>
      <vt:lpstr>Liskov Substition</vt:lpstr>
      <vt:lpstr>SOLID: Interface Segregation</vt:lpstr>
      <vt:lpstr>SOLID: Dependency Inversion</vt:lpstr>
      <vt:lpstr>Conclusions</vt:lpstr>
      <vt:lpstr>Reducing Complexity of the Implementation Domain</vt:lpstr>
      <vt:lpstr>Tips on Learning Clojure</vt:lpstr>
      <vt:lpstr>Where to go from here</vt:lpstr>
      <vt:lpstr>Thank you</vt:lpstr>
      <vt:lpstr>Extra slides</vt:lpstr>
      <vt:lpstr>Ideas for Experiments in Interop</vt:lpstr>
      <vt:lpstr>What made Lisp different?</vt:lpstr>
    </vt:vector>
  </TitlesOfParts>
  <Company>Nethe Jakobsen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Nethe Jakobsen</dc:creator>
  <cp:lastModifiedBy>Martin Jul</cp:lastModifiedBy>
  <cp:revision>97</cp:revision>
  <dcterms:created xsi:type="dcterms:W3CDTF">2007-06-18T07:00:24Z</dcterms:created>
  <dcterms:modified xsi:type="dcterms:W3CDTF">2011-06-06T19:10:36Z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0x010100F452935D7B839B498032E15B515DC0B5</vt:lpwstr>
  </property>
</Properties>
</file>