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4"/>
  </p:sldMasterIdLst>
  <p:notesMasterIdLst>
    <p:notesMasterId r:id="rId51"/>
  </p:notesMasterIdLst>
  <p:handoutMasterIdLst>
    <p:handoutMasterId r:id="rId52"/>
  </p:handoutMasterIdLst>
  <p:sldIdLst>
    <p:sldId id="258" r:id="rId5"/>
    <p:sldId id="288" r:id="rId6"/>
    <p:sldId id="314" r:id="rId7"/>
    <p:sldId id="352" r:id="rId8"/>
    <p:sldId id="272" r:id="rId9"/>
    <p:sldId id="273" r:id="rId10"/>
    <p:sldId id="327" r:id="rId11"/>
    <p:sldId id="322" r:id="rId12"/>
    <p:sldId id="328" r:id="rId13"/>
    <p:sldId id="378" r:id="rId14"/>
    <p:sldId id="274" r:id="rId15"/>
    <p:sldId id="323" r:id="rId16"/>
    <p:sldId id="354" r:id="rId17"/>
    <p:sldId id="264" r:id="rId18"/>
    <p:sldId id="333" r:id="rId19"/>
    <p:sldId id="318" r:id="rId20"/>
    <p:sldId id="332" r:id="rId21"/>
    <p:sldId id="375" r:id="rId22"/>
    <p:sldId id="337" r:id="rId23"/>
    <p:sldId id="338" r:id="rId24"/>
    <p:sldId id="376" r:id="rId25"/>
    <p:sldId id="339" r:id="rId26"/>
    <p:sldId id="345" r:id="rId27"/>
    <p:sldId id="384" r:id="rId28"/>
    <p:sldId id="377" r:id="rId29"/>
    <p:sldId id="347" r:id="rId30"/>
    <p:sldId id="348" r:id="rId31"/>
    <p:sldId id="379" r:id="rId32"/>
    <p:sldId id="292" r:id="rId33"/>
    <p:sldId id="294" r:id="rId34"/>
    <p:sldId id="341" r:id="rId35"/>
    <p:sldId id="295" r:id="rId36"/>
    <p:sldId id="356" r:id="rId37"/>
    <p:sldId id="357" r:id="rId38"/>
    <p:sldId id="358" r:id="rId39"/>
    <p:sldId id="359" r:id="rId40"/>
    <p:sldId id="360" r:id="rId41"/>
    <p:sldId id="361" r:id="rId42"/>
    <p:sldId id="381" r:id="rId43"/>
    <p:sldId id="382" r:id="rId44"/>
    <p:sldId id="383" r:id="rId45"/>
    <p:sldId id="290" r:id="rId46"/>
    <p:sldId id="373" r:id="rId47"/>
    <p:sldId id="380" r:id="rId48"/>
    <p:sldId id="286" r:id="rId49"/>
    <p:sldId id="313" r:id="rId50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318"/>
    <a:srgbClr val="023B71"/>
    <a:srgbClr val="D2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517" autoAdjust="0"/>
    <p:restoredTop sz="63703" autoAdjust="0"/>
  </p:normalViewPr>
  <p:slideViewPr>
    <p:cSldViewPr>
      <p:cViewPr varScale="1">
        <p:scale>
          <a:sx n="76" d="100"/>
          <a:sy n="76" d="100"/>
        </p:scale>
        <p:origin x="-16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5" d="100"/>
        <a:sy n="245" d="100"/>
      </p:scale>
      <p:origin x="0" y="33440"/>
    </p:cViewPr>
  </p:sorterViewPr>
  <p:notesViewPr>
    <p:cSldViewPr>
      <p:cViewPr varScale="1">
        <p:scale>
          <a:sx n="99" d="100"/>
          <a:sy n="99" d="100"/>
        </p:scale>
        <p:origin x="-34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89D7CBF-8F6F-4164-B06B-4B8701EF95EA}" type="slidenum">
              <a:rPr lang="da-DK">
                <a:latin typeface="Neo Sans Std"/>
                <a:ea typeface="Neo Sans Std"/>
              </a:rPr>
              <a:pPr>
                <a:defRPr/>
              </a:pPr>
              <a:t>‹#›</a:t>
            </a:fld>
            <a:endParaRPr lang="da-DK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064167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</a:t>
            </a:r>
            <a:r>
              <a:rPr lang="da-DK" noProof="0" dirty="0" err="1" smtClean="0"/>
              <a:t>text</a:t>
            </a:r>
            <a:r>
              <a:rPr lang="da-DK" noProof="0" dirty="0" smtClean="0"/>
              <a:t>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 smtClean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5797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Orientation</a:t>
            </a:r>
          </a:p>
          <a:p>
            <a:endParaRPr lang="en-US" dirty="0" smtClean="0"/>
          </a:p>
          <a:p>
            <a:r>
              <a:rPr lang="en-US" dirty="0" smtClean="0"/>
              <a:t>They say that Lisp is a language that will change the way you think</a:t>
            </a:r>
            <a:r>
              <a:rPr lang="en-US" baseline="0" dirty="0" smtClean="0"/>
              <a:t> about programming.</a:t>
            </a:r>
          </a:p>
          <a:p>
            <a:r>
              <a:rPr lang="en-US" baseline="0" dirty="0" smtClean="0"/>
              <a:t>This is what I learned from using Clojure.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GOAL: steal these ideas and use them in whatever language you use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6866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Persistent collections</a:t>
            </a:r>
          </a:p>
          <a:p>
            <a:r>
              <a:rPr lang="en-US" dirty="0" smtClean="0"/>
              <a:t>Refs</a:t>
            </a:r>
            <a:r>
              <a:rPr lang="en-US" baseline="0" dirty="0" smtClean="0"/>
              <a:t> + STM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58204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version is</a:t>
            </a:r>
            <a:r>
              <a:rPr lang="en-US" baseline="0" dirty="0" smtClean="0"/>
              <a:t> still available</a:t>
            </a:r>
            <a:endParaRPr lang="en-US" dirty="0" smtClean="0"/>
          </a:p>
          <a:p>
            <a:r>
              <a:rPr lang="en-US" dirty="0" smtClean="0"/>
              <a:t>Structural</a:t>
            </a:r>
            <a:r>
              <a:rPr lang="en-US" baseline="0" dirty="0" smtClean="0"/>
              <a:t> sharing: less copying with immutability =&gt; faster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GC will clean up</a:t>
            </a:r>
          </a:p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is implemented with trees, so it also supports “adding to the middle”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Hash map and vector both based upon array mapped hash tries (Bagwell)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Sorted map is red-black tree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out the Clojure source to see how it’s done</a:t>
            </a:r>
            <a:endParaRPr lang="da-DK" dirty="0" smtClean="0"/>
          </a:p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these</a:t>
            </a:r>
            <a:r>
              <a:rPr lang="da-DK" dirty="0" smtClean="0"/>
              <a:t> from the Clojure DLL/</a:t>
            </a:r>
            <a:r>
              <a:rPr lang="da-DK" dirty="0" err="1" smtClean="0"/>
              <a:t>jar</a:t>
            </a:r>
            <a:r>
              <a:rPr lang="da-DK" dirty="0" smtClean="0"/>
              <a:t> in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own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endParaRPr lang="da-DK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Inter-process</a:t>
            </a:r>
          </a:p>
          <a:p>
            <a:r>
              <a:rPr lang="en-US" dirty="0" smtClean="0"/>
              <a:t>In-process</a:t>
            </a:r>
          </a:p>
          <a:p>
            <a:endParaRPr lang="en-US" dirty="0" smtClean="0"/>
          </a:p>
          <a:p>
            <a:r>
              <a:rPr lang="en-US" dirty="0" smtClean="0"/>
              <a:t>Wouldn’t it be great to have</a:t>
            </a:r>
            <a:r>
              <a:rPr lang="en-US" baseline="0" dirty="0" smtClean="0"/>
              <a:t> DB transactions in memory?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6150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Multi-world</a:t>
            </a:r>
            <a:r>
              <a:rPr lang="en-US" baseline="0" dirty="0" smtClean="0"/>
              <a:t> theory</a:t>
            </a:r>
          </a:p>
          <a:p>
            <a:r>
              <a:rPr lang="en-US" baseline="0" dirty="0" smtClean="0"/>
              <a:t>Bifurcation of the universe</a:t>
            </a:r>
          </a:p>
          <a:p>
            <a:r>
              <a:rPr lang="en-US" baseline="0" dirty="0" smtClean="0"/>
              <a:t>Event horizon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process</a:t>
            </a:r>
          </a:p>
          <a:p>
            <a:r>
              <a:rPr lang="en-US" dirty="0" smtClean="0"/>
              <a:t>Immutability will simplify your life</a:t>
            </a:r>
          </a:p>
          <a:p>
            <a:r>
              <a:rPr lang="en-US" dirty="0" smtClean="0"/>
              <a:t>Model time-explicitly</a:t>
            </a:r>
          </a:p>
          <a:p>
            <a:r>
              <a:rPr lang="en-US" dirty="0" smtClean="0"/>
              <a:t>Prefer pure functions</a:t>
            </a:r>
          </a:p>
          <a:p>
            <a:r>
              <a:rPr lang="en-US" dirty="0" smtClean="0"/>
              <a:t>Don’t modify in-place, create new versions</a:t>
            </a:r>
          </a:p>
          <a:p>
            <a:endParaRPr lang="en-US" dirty="0" smtClean="0"/>
          </a:p>
          <a:p>
            <a:r>
              <a:rPr lang="en-US" dirty="0" smtClean="0"/>
              <a:t>Minimize</a:t>
            </a:r>
            <a:r>
              <a:rPr lang="en-US" baseline="0" dirty="0" smtClean="0"/>
              <a:t> the mutable areas through controlled limited mutation semantics (refs)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“new</a:t>
            </a:r>
            <a:r>
              <a:rPr lang="en-US" baseline="0" dirty="0" smtClean="0"/>
              <a:t>” can be computed at any time</a:t>
            </a:r>
          </a:p>
          <a:p>
            <a:r>
              <a:rPr lang="en-US" baseline="0" dirty="0" smtClean="0"/>
              <a:t>The STM guarantees that both references are updated atomically</a:t>
            </a:r>
          </a:p>
          <a:p>
            <a:r>
              <a:rPr lang="en-US" baseline="0" dirty="0" smtClean="0"/>
              <a:t>No inconsistent views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STM transaction includes the MESSAGES sent to agents in the transaction (legal side-effects)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Workers can work on old versions while new are being constructed</a:t>
            </a:r>
          </a:p>
          <a:p>
            <a:r>
              <a:rPr lang="en-US" baseline="0" dirty="0" smtClean="0"/>
              <a:t>Price: indirect references- then updates become just a matter or coordinated pointer flipping.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Think branch</a:t>
            </a:r>
            <a:r>
              <a:rPr lang="en-US" baseline="0" dirty="0" smtClean="0"/>
              <a:t> and merge state models</a:t>
            </a:r>
          </a:p>
          <a:p>
            <a:endParaRPr lang="en-US" dirty="0" smtClean="0"/>
          </a:p>
          <a:p>
            <a:r>
              <a:rPr lang="en-US" dirty="0" smtClean="0"/>
              <a:t>alter</a:t>
            </a:r>
          </a:p>
          <a:p>
            <a:r>
              <a:rPr lang="en-US" dirty="0" smtClean="0"/>
              <a:t>ref-set</a:t>
            </a:r>
          </a:p>
          <a:p>
            <a:r>
              <a:rPr lang="en-US" dirty="0" smtClean="0"/>
              <a:t>commute (e.g. adding</a:t>
            </a:r>
            <a:r>
              <a:rPr lang="en-US" baseline="0" dirty="0" smtClean="0"/>
              <a:t> to a list)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agents, this includes messages sent (“legalized side-effects”)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Propagation of error in locking/mutable</a:t>
            </a:r>
            <a:r>
              <a:rPr lang="en-US" baseline="0" dirty="0" smtClean="0"/>
              <a:t> scenarios is just horrible</a:t>
            </a:r>
          </a:p>
          <a:p>
            <a:r>
              <a:rPr lang="en-US" dirty="0" smtClean="0"/>
              <a:t>For conflict, just</a:t>
            </a:r>
            <a:r>
              <a:rPr lang="en-US" baseline="0" dirty="0" smtClean="0"/>
              <a:t> discard everything (immutability – nothing to clean up, save for the GC)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Atomic,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Consistent,</a:t>
            </a:r>
          </a:p>
          <a:p>
            <a:r>
              <a:rPr lang="en-US" baseline="0" dirty="0" smtClean="0"/>
              <a:t>Isolated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not durable (ACID)</a:t>
            </a:r>
          </a:p>
          <a:p>
            <a:r>
              <a:rPr lang="en-US" baseline="0" dirty="0" smtClean="0"/>
              <a:t>Exceptions =&gt; new value is thrown away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in this example, we could have used commute rather than alter as we are </a:t>
            </a:r>
            <a:r>
              <a:rPr lang="en-US" baseline="0" dirty="0" err="1" smtClean="0"/>
              <a:t>commutably</a:t>
            </a:r>
            <a:r>
              <a:rPr lang="en-US" baseline="0" dirty="0" smtClean="0"/>
              <a:t> extending the list.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6022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.NET had an STM research project at MS</a:t>
            </a:r>
          </a:p>
          <a:p>
            <a:r>
              <a:rPr lang="en-US" baseline="0" dirty="0" smtClean="0"/>
              <a:t>Hoare’s CSP approach with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/ Task Parallel </a:t>
            </a:r>
            <a:r>
              <a:rPr lang="en-US" baseline="0" dirty="0" err="1" smtClean="0"/>
              <a:t>Libray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Steal this ideas: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497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Huge power here!</a:t>
            </a:r>
          </a:p>
          <a:p>
            <a:endParaRPr lang="en-US" dirty="0" smtClean="0"/>
          </a:p>
          <a:p>
            <a:r>
              <a:rPr lang="en-US" dirty="0" smtClean="0"/>
              <a:t>Maps: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kv</a:t>
            </a:r>
            <a:r>
              <a:rPr lang="en-US" baseline="0" dirty="0" smtClean="0"/>
              <a:t>, map of properties, functions of their keys (and vice versa)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9012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CLR and JVM</a:t>
            </a:r>
            <a:r>
              <a:rPr lang="en-US" baseline="0" dirty="0" smtClean="0"/>
              <a:t> version.</a:t>
            </a:r>
          </a:p>
          <a:p>
            <a:endParaRPr lang="en-US" dirty="0" smtClean="0"/>
          </a:p>
          <a:p>
            <a:r>
              <a:rPr lang="en-US" baseline="0" dirty="0" smtClean="0"/>
              <a:t>Some years ago, looking at new languages :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(old),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, Clojure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FUN!</a:t>
            </a:r>
          </a:p>
          <a:p>
            <a:r>
              <a:rPr lang="en-US" b="1" baseline="0" dirty="0" smtClean="0"/>
              <a:t>Changes the way you think.</a:t>
            </a:r>
            <a:endParaRPr lang="en-US" baseline="0" dirty="0" smtClean="0"/>
          </a:p>
          <a:p>
            <a:endParaRPr lang="en-US" i="1" baseline="0" dirty="0" smtClean="0"/>
          </a:p>
          <a:p>
            <a:pPr marL="0" indent="0">
              <a:buNone/>
            </a:pPr>
            <a:r>
              <a:rPr lang="en-US" sz="1200" i="1" dirty="0" smtClean="0"/>
              <a:t>LISP is worth learning for a different reason: the profound enlightenment experience you will have when you finally get it. That experience will make you a better programmer for the rest of your days, even if you never actually use LISP itself a lot. </a:t>
            </a:r>
          </a:p>
          <a:p>
            <a:pPr marL="0" indent="0">
              <a:buNone/>
            </a:pPr>
            <a:endParaRPr lang="en-US" sz="1200" i="1" dirty="0" smtClean="0"/>
          </a:p>
          <a:p>
            <a:pPr marL="0" indent="0">
              <a:buNone/>
            </a:pPr>
            <a:r>
              <a:rPr lang="en-US" sz="1200" i="1" dirty="0" smtClean="0"/>
              <a:t>Eric S Raymond</a:t>
            </a:r>
          </a:p>
          <a:p>
            <a:pPr marL="0" indent="0">
              <a:buNone/>
            </a:pPr>
            <a:r>
              <a:rPr lang="en-US" sz="1200" i="1" dirty="0" smtClean="0"/>
              <a:t>“How to Become  a Hacker”</a:t>
            </a:r>
          </a:p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0649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would you do object diff and patch in C#?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53886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as dictionary</a:t>
            </a:r>
            <a:r>
              <a:rPr lang="en-US" baseline="0" dirty="0" smtClean="0"/>
              <a:t> of its field/value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7599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First</a:t>
            </a:r>
            <a:r>
              <a:rPr lang="en-US" sz="1200" baseline="0" dirty="0" smtClean="0"/>
              <a:t> class functions</a:t>
            </a:r>
          </a:p>
          <a:p>
            <a:pPr marL="0" indent="0">
              <a:buNone/>
            </a:pPr>
            <a:endParaRPr lang="en-US" sz="1200" baseline="0" dirty="0" smtClean="0"/>
          </a:p>
          <a:p>
            <a:pPr marL="0" indent="0">
              <a:buNone/>
            </a:pPr>
            <a:r>
              <a:rPr lang="en-US" sz="1200" dirty="0" smtClean="0"/>
              <a:t>No need for </a:t>
            </a:r>
          </a:p>
          <a:p>
            <a:pPr marL="0" indent="0">
              <a:buNone/>
            </a:pPr>
            <a:r>
              <a:rPr lang="en-US" sz="1200" dirty="0" smtClean="0"/>
              <a:t>* delegates</a:t>
            </a:r>
          </a:p>
          <a:p>
            <a:pPr marL="0" indent="0">
              <a:buNone/>
            </a:pPr>
            <a:r>
              <a:rPr lang="en-US" sz="1200" dirty="0" smtClean="0"/>
              <a:t>* Action&lt;T&gt;</a:t>
            </a:r>
          </a:p>
          <a:p>
            <a:pPr marL="0" indent="0">
              <a:buNone/>
            </a:pPr>
            <a:r>
              <a:rPr lang="en-US" sz="1200" dirty="0" smtClean="0"/>
              <a:t>* Function&lt;T, </a:t>
            </a:r>
            <a:r>
              <a:rPr lang="en-US" sz="1200" dirty="0" err="1" smtClean="0"/>
              <a:t>TResult</a:t>
            </a:r>
            <a:r>
              <a:rPr lang="en-US" sz="1200" dirty="0" smtClean="0"/>
              <a:t>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24359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Inversion Principle</a:t>
            </a:r>
          </a:p>
          <a:p>
            <a:r>
              <a:rPr lang="en-US" dirty="0" smtClean="0"/>
              <a:t>Code</a:t>
            </a:r>
            <a:r>
              <a:rPr lang="en-US" baseline="0" dirty="0" smtClean="0"/>
              <a:t> to most general interface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Clojure: few standard data structures, unified by </a:t>
            </a:r>
            <a:r>
              <a:rPr lang="en-US" baseline="0" dirty="0" err="1" smtClean="0"/>
              <a:t>seq</a:t>
            </a:r>
            <a:endParaRPr lang="en-US" baseline="0" dirty="0" smtClean="0"/>
          </a:p>
          <a:p>
            <a:r>
              <a:rPr lang="en-US" baseline="0" dirty="0" smtClean="0"/>
              <a:t>Functions is also uniform abstraction (no Converter classes etc.)</a:t>
            </a:r>
            <a:endParaRPr lang="en-US" dirty="0" smtClean="0"/>
          </a:p>
          <a:p>
            <a:r>
              <a:rPr lang="en-US" dirty="0" smtClean="0"/>
              <a:t>Functions work on standard data</a:t>
            </a:r>
            <a:r>
              <a:rPr lang="en-US" baseline="0" dirty="0" smtClean="0"/>
              <a:t> structures</a:t>
            </a:r>
          </a:p>
          <a:p>
            <a:r>
              <a:rPr lang="en-US" baseline="0" dirty="0" smtClean="0"/>
              <a:t>Everything is </a:t>
            </a:r>
            <a:r>
              <a:rPr lang="en-US" baseline="0" dirty="0" err="1" smtClean="0"/>
              <a:t>composable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dirty="0" smtClean="0"/>
              <a:t>No need for 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* delegates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* Action&lt;T&gt;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* Function&lt;T, </a:t>
            </a:r>
            <a:r>
              <a:rPr lang="en-US" sz="1200" dirty="0" err="1" smtClean="0"/>
              <a:t>TResult</a:t>
            </a:r>
            <a:r>
              <a:rPr lang="en-US" sz="1200" dirty="0" smtClean="0"/>
              <a:t>&gt;</a:t>
            </a:r>
          </a:p>
          <a:p>
            <a:pPr marL="0" indent="0">
              <a:buFontTx/>
              <a:buNone/>
            </a:pPr>
            <a:endParaRPr lang="en-US" sz="1200" dirty="0" smtClean="0"/>
          </a:p>
          <a:p>
            <a:pPr marL="0" indent="0">
              <a:buFontTx/>
              <a:buNone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5346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Ruby on Rails example creates a class with properties matching the associated database table and a relation between Manager and Department.</a:t>
            </a:r>
          </a:p>
          <a:p>
            <a:endParaRPr lang="en-US" dirty="0" smtClean="0"/>
          </a:p>
          <a:p>
            <a:r>
              <a:rPr lang="en-US" dirty="0" smtClean="0"/>
              <a:t>Maybe now with the “dynamic” types we can start doing this kind of thing in C#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764194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is data</a:t>
            </a:r>
          </a:p>
          <a:p>
            <a:endParaRPr lang="en-US" dirty="0" smtClean="0"/>
          </a:p>
          <a:p>
            <a:r>
              <a:rPr lang="en-US" dirty="0" smtClean="0"/>
              <a:t>Compile time programming</a:t>
            </a:r>
          </a:p>
          <a:p>
            <a:r>
              <a:rPr lang="en-US" dirty="0" smtClean="0"/>
              <a:t>Runtime program</a:t>
            </a:r>
          </a:p>
          <a:p>
            <a:r>
              <a:rPr lang="en-US" dirty="0" smtClean="0"/>
              <a:t>Macros: The</a:t>
            </a:r>
            <a:r>
              <a:rPr lang="en-US" baseline="0" dirty="0" smtClean="0"/>
              <a:t> template language is the language</a:t>
            </a:r>
          </a:p>
          <a:p>
            <a:endParaRPr lang="en-US" dirty="0" smtClean="0"/>
          </a:p>
          <a:p>
            <a:r>
              <a:rPr lang="en-US" dirty="0" err="1" smtClean="0"/>
              <a:t>Homoiconic</a:t>
            </a:r>
            <a:endParaRPr lang="en-US" dirty="0" smtClean="0"/>
          </a:p>
          <a:p>
            <a:r>
              <a:rPr lang="en-US" dirty="0" smtClean="0"/>
              <a:t>Great for DSLs</a:t>
            </a:r>
          </a:p>
          <a:p>
            <a:r>
              <a:rPr lang="en-US" dirty="0" smtClean="0"/>
              <a:t>Incidentally</a:t>
            </a:r>
            <a:r>
              <a:rPr lang="en-US" baseline="0" dirty="0" smtClean="0"/>
              <a:t> the REPL can also feed data to the system (interactive development)</a:t>
            </a:r>
          </a:p>
          <a:p>
            <a:endParaRPr lang="en-US" baseline="0" dirty="0" smtClean="0"/>
          </a:p>
          <a:p>
            <a:r>
              <a:rPr lang="da-DK" dirty="0" smtClean="0"/>
              <a:t>The </a:t>
            </a:r>
            <a:r>
              <a:rPr lang="da-DK" dirty="0" err="1" smtClean="0"/>
              <a:t>whole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available</a:t>
            </a:r>
            <a:r>
              <a:rPr lang="da-DK" dirty="0" smtClean="0"/>
              <a:t>*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coming to .NET with “Compiler as a Service”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41988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8679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AKA “Not everything is a class”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82128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protocols</a:t>
            </a:r>
          </a:p>
          <a:p>
            <a:endParaRPr lang="en-US" dirty="0" smtClean="0"/>
          </a:p>
          <a:p>
            <a:r>
              <a:rPr lang="en-US" dirty="0" smtClean="0"/>
              <a:t>Protocols</a:t>
            </a:r>
            <a:r>
              <a:rPr lang="en-US" baseline="0" dirty="0" smtClean="0"/>
              <a:t> / contracts are still very useful in functional programming</a:t>
            </a:r>
          </a:p>
          <a:p>
            <a:r>
              <a:rPr lang="en-US" baseline="0" dirty="0" smtClean="0"/>
              <a:t>“Programming in the large”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46820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8-&gt; you don’t need a template</a:t>
            </a:r>
            <a:r>
              <a:rPr lang="en-US" baseline="0" dirty="0" smtClean="0"/>
              <a:t> language, you need a good language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9 -&gt; Static</a:t>
            </a:r>
            <a:r>
              <a:rPr lang="en-US" baseline="0" dirty="0" smtClean="0"/>
              <a:t> dispatch is only the beginning</a:t>
            </a:r>
          </a:p>
          <a:p>
            <a:endParaRPr lang="en-US" dirty="0" smtClean="0"/>
          </a:p>
          <a:p>
            <a:r>
              <a:rPr lang="en-US" b="1" dirty="0" smtClean="0"/>
              <a:t>Tips on learning </a:t>
            </a:r>
            <a:r>
              <a:rPr lang="en-US" b="1" dirty="0" err="1" smtClean="0"/>
              <a:t>Clojuire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da-DK" dirty="0" smtClean="0"/>
              <a:t>It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change</a:t>
            </a:r>
            <a:r>
              <a:rPr lang="da-DK" dirty="0" smtClean="0"/>
              <a:t> the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endParaRPr lang="da-DK" dirty="0" smtClean="0"/>
          </a:p>
          <a:p>
            <a:pPr eaLnBrk="1" hangingPunct="1"/>
            <a:r>
              <a:rPr lang="da-DK" dirty="0" smtClean="0"/>
              <a:t>Change the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endParaRPr lang="da-DK" dirty="0" smtClean="0"/>
          </a:p>
          <a:p>
            <a:pPr eaLnBrk="1" hangingPunct="1"/>
            <a:r>
              <a:rPr lang="da-DK" dirty="0" smtClean="0"/>
              <a:t>Learn the </a:t>
            </a:r>
            <a:r>
              <a:rPr lang="da-DK" dirty="0" err="1" smtClean="0"/>
              <a:t>idiomatic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 smtClean="0"/>
          </a:p>
          <a:p>
            <a:endParaRPr lang="en-US" dirty="0" smtClean="0"/>
          </a:p>
          <a:p>
            <a:r>
              <a:rPr lang="en-US" b="1" dirty="0" smtClean="0"/>
              <a:t>Parting</a:t>
            </a:r>
            <a:r>
              <a:rPr lang="en-US" b="1" baseline="0" dirty="0" smtClean="0"/>
              <a:t> words: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Greenspuns</a:t>
            </a:r>
            <a:r>
              <a:rPr lang="en-US" dirty="0" smtClean="0"/>
              <a:t> 10</a:t>
            </a:r>
            <a:r>
              <a:rPr lang="en-US" baseline="30000" dirty="0" smtClean="0"/>
              <a:t>th</a:t>
            </a:r>
            <a:r>
              <a:rPr lang="en-US" dirty="0" smtClean="0"/>
              <a:t> rule: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Any sufficiently complicated C or Fortran program contains an ad hoc, informally-specified, bug-ridden, slow implementation of half of Common Lisp.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not just embed a proper one?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57465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Greenspuns</a:t>
            </a:r>
            <a:r>
              <a:rPr lang="en-US" dirty="0" smtClean="0"/>
              <a:t> 10</a:t>
            </a:r>
            <a:r>
              <a:rPr lang="en-US" baseline="30000" dirty="0" smtClean="0"/>
              <a:t>th</a:t>
            </a:r>
            <a:r>
              <a:rPr lang="en-US" dirty="0" smtClean="0"/>
              <a:t> rule: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Any sufficiently complicated C or Fortran program contains an ad hoc, informally-specified, bug-ridden, slow implementation of half of Common Lisp.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not just embed a proper one?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90623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to think a lot about ownership</a:t>
            </a:r>
          </a:p>
          <a:p>
            <a:r>
              <a:rPr lang="en-US" baseline="0" dirty="0" smtClean="0"/>
              <a:t>If the update changes state it is probably not good, if it does not, it may be surprising.</a:t>
            </a:r>
          </a:p>
          <a:p>
            <a:r>
              <a:rPr lang="en-US" baseline="0" dirty="0" smtClean="0"/>
              <a:t>We cannot from Process(alpha, beta) see how it influences their state =&gt; more global knowledge required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9331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Setters go</a:t>
            </a:r>
            <a:r>
              <a:rPr lang="en-US" baseline="0" dirty="0" smtClean="0"/>
              <a:t> – to ensure consistency under concurrency</a:t>
            </a:r>
          </a:p>
          <a:p>
            <a:r>
              <a:rPr lang="en-US" baseline="0" dirty="0" smtClean="0"/>
              <a:t>Cloning is needed to ensure encapsulation</a:t>
            </a:r>
          </a:p>
          <a:p>
            <a:r>
              <a:rPr lang="en-US" baseline="0" dirty="0" smtClean="0"/>
              <a:t>DDD addresses this with Entities and Value Objects to provide some immutability.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Law of Demeter is also about ownership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do a lot of work to provide the required immutability for encapsulation.</a:t>
            </a:r>
          </a:p>
          <a:p>
            <a:r>
              <a:rPr lang="en-US" baseline="0" dirty="0" smtClean="0"/>
              <a:t>Why not make it the default?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</a:p>
          <a:p>
            <a:r>
              <a:rPr lang="en-US" dirty="0" smtClean="0"/>
              <a:t>Concurrency :</a:t>
            </a:r>
            <a:r>
              <a:rPr lang="en-US" baseline="0" dirty="0" smtClean="0"/>
              <a:t> locks, deadlocks, starvation, live lock, race conditions, …</a:t>
            </a:r>
          </a:p>
          <a:p>
            <a:r>
              <a:rPr lang="en-US" baseline="0" dirty="0" smtClean="0"/>
              <a:t>Even worse with exceptions during locks – releasing and propagating the exception is not always easy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0116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Philosophical Language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Buddha: “identity” Is illusory – there is only a stream of experience</a:t>
            </a:r>
          </a:p>
          <a:p>
            <a:r>
              <a:rPr lang="en-US" baseline="0" dirty="0" smtClean="0"/>
              <a:t>Heraclitus : you can never swim in the same river twice (identity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state)</a:t>
            </a:r>
          </a:p>
          <a:p>
            <a:endParaRPr lang="en-US" dirty="0" smtClean="0"/>
          </a:p>
          <a:p>
            <a:r>
              <a:rPr lang="en-US" dirty="0" smtClean="0"/>
              <a:t>In-place</a:t>
            </a:r>
            <a:r>
              <a:rPr lang="en-US" baseline="0" dirty="0" smtClean="0"/>
              <a:t> modification / mutation is built into OO by the fact that it conflates identity and state in the same entity.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DDD: conflation of state,</a:t>
            </a:r>
            <a:r>
              <a:rPr lang="en-US" baseline="0" dirty="0" smtClean="0"/>
              <a:t> time and identity</a:t>
            </a:r>
          </a:p>
          <a:p>
            <a:r>
              <a:rPr lang="en-US" baseline="0" dirty="0" smtClean="0"/>
              <a:t>- Entity on refs to Aggregate Roots and only referenced across these by ID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Here </a:t>
            </a:r>
            <a:r>
              <a:rPr lang="en-US" dirty="0" smtClean="0"/>
              <a:t>identity is entity, but entity is also state (and uses immutable value objects which are state without</a:t>
            </a:r>
            <a:r>
              <a:rPr lang="en-US" baseline="0" dirty="0" smtClean="0"/>
              <a:t> identity).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mutate the entity (identity)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Workaround: “Unit of Work”/Repository – each (group of) operations has its own copy that is reconciled with the global state at the end of the transaction (using, e.g. optimistic locks)</a:t>
            </a:r>
          </a:p>
          <a:p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Invariants always hold</a:t>
            </a:r>
          </a:p>
          <a:p>
            <a:r>
              <a:rPr lang="en-US" dirty="0" smtClean="0"/>
              <a:t>Threading</a:t>
            </a:r>
            <a:r>
              <a:rPr lang="en-US" baseline="0" dirty="0" smtClean="0"/>
              <a:t> scenarios – no need to think about invariants during locking/mutation</a:t>
            </a:r>
          </a:p>
          <a:p>
            <a:r>
              <a:rPr lang="en-US" baseline="0" dirty="0" smtClean="0"/>
              <a:t>They still hold when exceptions go up – vastly simpler than in a lock unwinding scenario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205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446339BF-64ED-4886-8E61-6751078A10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419850" y="1066800"/>
            <a:ext cx="1962150" cy="5029200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33400" y="1066800"/>
            <a:ext cx="5734050" cy="5029200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Neo Sans Std Medium" pitchFamily="34" charset="0"/>
              </a:defRPr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 smtClean="0"/>
              <a:t>Drag picture to placeholder or click icon to add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4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0668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 smtClean="0"/>
          </a:p>
        </p:txBody>
      </p:sp>
      <p:pic>
        <p:nvPicPr>
          <p:cNvPr id="1028" name="Picture 41" descr="bun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92875"/>
            <a:ext cx="9144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42" descr="logo_RGB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858000" y="533400"/>
            <a:ext cx="16002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Neo Sans Std Medium" pitchFamily="34" charset="0"/>
          <a:ea typeface="Neo Sans Std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800">
          <a:solidFill>
            <a:srgbClr val="6D6F71"/>
          </a:solidFill>
          <a:latin typeface="Neo Sans Std" pitchFamily="34" charset="0"/>
          <a:ea typeface="Neo Sans Std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 sz="2400">
          <a:solidFill>
            <a:srgbClr val="6D6F71"/>
          </a:solidFill>
          <a:latin typeface="Neo Sans Std" pitchFamily="34" charset="0"/>
          <a:ea typeface="Neo Sans Std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000">
          <a:solidFill>
            <a:srgbClr val="6D6F71"/>
          </a:solidFill>
          <a:latin typeface="Neo Sans Std" pitchFamily="34" charset="0"/>
          <a:ea typeface="Neo Sans Std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jul" TargetMode="External"/><Relationship Id="rId4" Type="http://schemas.openxmlformats.org/officeDocument/2006/relationships/hyperlink" Target="https://github.com/ative" TargetMode="External"/><Relationship Id="rId5" Type="http://schemas.openxmlformats.org/officeDocument/2006/relationships/hyperlink" Target="mailto:mj@ative.dk" TargetMode="External"/><Relationship Id="rId6" Type="http://schemas.openxmlformats.org/officeDocument/2006/relationships/hyperlink" Target="http://www.ative.dk" TargetMode="External"/><Relationship Id="rId7" Type="http://schemas.openxmlformats.org/officeDocument/2006/relationships/hyperlink" Target="http://community.ative.dk/blogs/" TargetMode="External"/><Relationship Id="rId8" Type="http://schemas.openxmlformats.org/officeDocument/2006/relationships/hyperlink" Target="https://github.com/mjul/top-10-clojure-ndc-2011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0" y="0"/>
            <a:ext cx="9144000" cy="6885384"/>
          </a:xfrm>
          <a:prstGeom prst="rect">
            <a:avLst/>
          </a:prstGeom>
          <a:solidFill>
            <a:srgbClr val="D1E31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/>
        </p:nvSpPr>
        <p:spPr bwMode="auto">
          <a:xfrm>
            <a:off x="1259632" y="4005064"/>
            <a:ext cx="5257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Martin Jul (</a:t>
            </a:r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mj@ative.dk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 / @</a:t>
            </a:r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mjul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)</a:t>
            </a:r>
            <a:endParaRPr lang="da-DK" dirty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  <a:p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NDC 2011, Oslo, June 10, 2011</a:t>
            </a:r>
            <a:endParaRPr lang="da-DK" sz="2800" dirty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7" name="Rectangle 7"/>
          <p:cNvSpPr>
            <a:spLocks noGrp="1" noChangeArrowheads="1"/>
          </p:cNvSpPr>
          <p:nvPr/>
        </p:nvSpPr>
        <p:spPr bwMode="auto">
          <a:xfrm>
            <a:off x="539552" y="1497360"/>
            <a:ext cx="8136904" cy="214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Top Ten Things to </a:t>
            </a:r>
            <a:r>
              <a:rPr lang="da-DK" sz="4000" b="1" dirty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L</a:t>
            </a:r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earn from </a:t>
            </a:r>
            <a:r>
              <a:rPr lang="da-DK" sz="4000" b="1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Clojure</a:t>
            </a:r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that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will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make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you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a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better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developer in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any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language</a:t>
            </a:r>
            <a:endParaRPr lang="da-DK" sz="3400" dirty="0">
              <a:solidFill>
                <a:schemeClr val="tx2"/>
              </a:solidFill>
              <a:latin typeface="Neo Sans Std Medium" pitchFamily="34" charset="0"/>
              <a:ea typeface="Neo Sans Std"/>
            </a:endParaRPr>
          </a:p>
        </p:txBody>
      </p:sp>
      <p:pic>
        <p:nvPicPr>
          <p:cNvPr id="3078" name="Picture 10" descr="logo_RG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1213" y="6510338"/>
            <a:ext cx="1143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6"/>
    </mc:Choice>
    <mc:Fallback xmlns="">
      <p:transition xmlns:p14="http://schemas.microsoft.com/office/powerpoint/2010/main" spd="slow" advTm="9749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076338" y="3743765"/>
            <a:ext cx="39244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4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525534" y="129637"/>
                  <a:pt x="3924461" y="166287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7032" cy="685800"/>
          </a:xfrm>
        </p:spPr>
        <p:txBody>
          <a:bodyPr/>
          <a:lstStyle/>
          <a:p>
            <a:r>
              <a:rPr lang="en-US" dirty="0" smtClean="0"/>
              <a:t>Philosophy of State and Identity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59632" y="5415607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403648" y="2823319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6256" y="5199583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319263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1907704" y="44371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3" name="Multiply 12"/>
          <p:cNvSpPr/>
          <p:nvPr/>
        </p:nvSpPr>
        <p:spPr bwMode="auto">
          <a:xfrm>
            <a:off x="2699792" y="371703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4" name="Multiply 13"/>
          <p:cNvSpPr/>
          <p:nvPr/>
        </p:nvSpPr>
        <p:spPr bwMode="auto">
          <a:xfrm>
            <a:off x="3563888" y="386104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5" name="Multiply 14"/>
          <p:cNvSpPr/>
          <p:nvPr/>
        </p:nvSpPr>
        <p:spPr bwMode="auto">
          <a:xfrm>
            <a:off x="4427984" y="350100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5652120" y="378904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00192" y="3861048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115925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877"/>
    </mc:Choice>
    <mc:Fallback xmlns="">
      <p:transition xmlns:p14="http://schemas.microsoft.com/office/powerpoint/2010/main" spd="slow" advTm="8987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Advantages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Check invariants at </a:t>
            </a:r>
            <a:r>
              <a:rPr lang="da-DK" dirty="0" err="1" smtClean="0"/>
              <a:t>construction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endParaRPr lang="da-DK" dirty="0"/>
          </a:p>
          <a:p>
            <a:r>
              <a:rPr lang="da-DK" dirty="0" smtClean="0"/>
              <a:t>Reasoning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is </a:t>
            </a:r>
            <a:r>
              <a:rPr lang="da-DK" dirty="0" err="1" smtClean="0"/>
              <a:t>much</a:t>
            </a:r>
            <a:r>
              <a:rPr lang="da-DK" dirty="0" smtClean="0"/>
              <a:t> </a:t>
            </a:r>
            <a:r>
              <a:rPr lang="da-DK" dirty="0" err="1" smtClean="0"/>
              <a:t>simpler</a:t>
            </a:r>
            <a:endParaRPr lang="da-DK" dirty="0" smtClean="0"/>
          </a:p>
          <a:p>
            <a:r>
              <a:rPr lang="da-DK" dirty="0" smtClean="0"/>
              <a:t>Thread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err="1" smtClean="0"/>
              <a:t>Iteration</a:t>
            </a:r>
            <a:r>
              <a:rPr lang="da-DK" dirty="0" smtClean="0"/>
              <a:t>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smtClean="0"/>
              <a:t>No </a:t>
            </a:r>
            <a:r>
              <a:rPr lang="da-DK" dirty="0" err="1" smtClean="0"/>
              <a:t>locks</a:t>
            </a:r>
            <a:r>
              <a:rPr lang="da-DK" dirty="0" smtClean="0"/>
              <a:t> </a:t>
            </a:r>
            <a:r>
              <a:rPr lang="da-DK" dirty="0" err="1" smtClean="0"/>
              <a:t>required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04304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550"/>
    </mc:Choice>
    <mc:Fallback xmlns="">
      <p:transition xmlns:p14="http://schemas.microsoft.com/office/powerpoint/2010/main" spd="slow" advTm="10055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err="1" smtClean="0"/>
              <a:t>Disadvantages</a:t>
            </a:r>
            <a:r>
              <a:rPr lang="da-DK" dirty="0" smtClean="0"/>
              <a:t>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a </a:t>
            </a:r>
            <a:r>
              <a:rPr lang="da-DK" dirty="0" err="1" smtClean="0"/>
              <a:t>way</a:t>
            </a:r>
            <a:r>
              <a:rPr lang="da-DK" dirty="0" smtClean="0"/>
              <a:t> do it </a:t>
            </a:r>
            <a:r>
              <a:rPr lang="da-DK" dirty="0" err="1" smtClean="0"/>
              <a:t>efficiently</a:t>
            </a:r>
            <a:endParaRPr lang="da-DK" dirty="0" smtClean="0"/>
          </a:p>
          <a:p>
            <a:pPr lvl="1"/>
            <a:r>
              <a:rPr lang="da-DK" dirty="0" smtClean="0"/>
              <a:t>Memory</a:t>
            </a:r>
          </a:p>
          <a:p>
            <a:pPr lvl="1"/>
            <a:r>
              <a:rPr lang="da-DK" dirty="0" smtClean="0"/>
              <a:t>Performance</a:t>
            </a:r>
          </a:p>
          <a:p>
            <a:pPr lvl="1"/>
            <a:endParaRPr lang="da-DK" dirty="0" smtClean="0"/>
          </a:p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a mutation </a:t>
            </a:r>
            <a:r>
              <a:rPr lang="da-DK" dirty="0" err="1" smtClean="0"/>
              <a:t>mechanism</a:t>
            </a:r>
            <a:r>
              <a:rPr lang="da-DK" dirty="0" smtClean="0"/>
              <a:t> </a:t>
            </a:r>
          </a:p>
          <a:p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58497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69"/>
    </mc:Choice>
    <mc:Fallback xmlns="">
      <p:transition xmlns:p14="http://schemas.microsoft.com/office/powerpoint/2010/main" spd="slow" advTm="6386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Sharing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364088" y="2636912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6" name="Straight Arrow Connector 5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Rectangle 6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1043608" y="2636912"/>
            <a:ext cx="2448272" cy="1728192"/>
            <a:chOff x="6444208" y="2204864"/>
            <a:chExt cx="2448272" cy="172819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3" name="Straight Arrow Connector 12"/>
            <p:cNvCxnSpPr>
              <a:stCxn id="12" idx="3"/>
              <a:endCxn id="11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7" name="Right Arrow 16"/>
          <p:cNvSpPr/>
          <p:nvPr/>
        </p:nvSpPr>
        <p:spPr bwMode="auto">
          <a:xfrm>
            <a:off x="3995936" y="3284984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Clone</a:t>
            </a:r>
          </a:p>
        </p:txBody>
      </p:sp>
      <p:sp>
        <p:nvSpPr>
          <p:cNvPr id="22" name="Right Arrow 21"/>
          <p:cNvSpPr/>
          <p:nvPr/>
        </p:nvSpPr>
        <p:spPr bwMode="auto">
          <a:xfrm flipH="1">
            <a:off x="3995936" y="393305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Share</a:t>
            </a:r>
          </a:p>
        </p:txBody>
      </p:sp>
      <p:cxnSp>
        <p:nvCxnSpPr>
          <p:cNvPr id="24" name="Curved Connector 23"/>
          <p:cNvCxnSpPr>
            <a:stCxn id="7" idx="2"/>
            <a:endCxn id="14" idx="2"/>
          </p:cNvCxnSpPr>
          <p:nvPr/>
        </p:nvCxnSpPr>
        <p:spPr bwMode="auto">
          <a:xfrm rot="5400000">
            <a:off x="3779912" y="2204864"/>
            <a:ext cx="12700" cy="4320480"/>
          </a:xfrm>
          <a:prstGeom prst="curvedConnector3">
            <a:avLst>
              <a:gd name="adj1" fmla="val 61157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/>
          <p:cNvCxnSpPr>
            <a:stCxn id="5" idx="3"/>
            <a:endCxn id="11" idx="3"/>
          </p:cNvCxnSpPr>
          <p:nvPr/>
        </p:nvCxnSpPr>
        <p:spPr bwMode="auto">
          <a:xfrm flipH="1">
            <a:off x="3491880" y="3104964"/>
            <a:ext cx="2916324" cy="12700"/>
          </a:xfrm>
          <a:prstGeom prst="curvedConnector5">
            <a:avLst>
              <a:gd name="adj1" fmla="val -7839"/>
              <a:gd name="adj2" fmla="val -5485449"/>
              <a:gd name="adj3" fmla="val 660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6712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505"/>
    </mc:Choice>
    <mc:Fallback xmlns="">
      <p:transition xmlns:p14="http://schemas.microsoft.com/office/powerpoint/2010/main" spd="slow" advTm="10950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4107"/>
          <p:cNvSpPr/>
          <p:nvPr/>
        </p:nvSpPr>
        <p:spPr bwMode="auto">
          <a:xfrm>
            <a:off x="4644008" y="2355065"/>
            <a:ext cx="3816424" cy="64807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110" name="Hexagon 4109"/>
          <p:cNvSpPr/>
          <p:nvPr/>
        </p:nvSpPr>
        <p:spPr bwMode="auto">
          <a:xfrm>
            <a:off x="5559069" y="2132856"/>
            <a:ext cx="3013427" cy="1433273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3427" h="1433273">
                <a:moveTo>
                  <a:pt x="0" y="1180891"/>
                </a:moveTo>
                <a:lnTo>
                  <a:pt x="1102546" y="0"/>
                </a:lnTo>
                <a:lnTo>
                  <a:pt x="2935036" y="122891"/>
                </a:lnTo>
                <a:lnTo>
                  <a:pt x="3013427" y="962418"/>
                </a:lnTo>
                <a:lnTo>
                  <a:pt x="1405631" y="1132873"/>
                </a:lnTo>
                <a:lnTo>
                  <a:pt x="173978" y="1433273"/>
                </a:lnTo>
                <a:lnTo>
                  <a:pt x="0" y="1180891"/>
                </a:ln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 for performance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5085184"/>
            <a:ext cx="7920880" cy="1231900"/>
          </a:xfrm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Immutable</a:t>
            </a:r>
            <a:r>
              <a:rPr lang="da-DK" dirty="0"/>
              <a:t> </a:t>
            </a:r>
            <a:endParaRPr lang="da-DK" dirty="0" smtClean="0"/>
          </a:p>
          <a:p>
            <a:pPr eaLnBrk="1" hangingPunct="1"/>
            <a:r>
              <a:rPr lang="da-DK" dirty="0" err="1" smtClean="0"/>
              <a:t>Structural</a:t>
            </a:r>
            <a:r>
              <a:rPr lang="da-DK" dirty="0" smtClean="0"/>
              <a:t> </a:t>
            </a:r>
            <a:r>
              <a:rPr lang="da-DK" dirty="0" err="1" smtClean="0"/>
              <a:t>Sharing</a:t>
            </a:r>
            <a:endParaRPr lang="da-DK" dirty="0"/>
          </a:p>
          <a:p>
            <a:pPr eaLnBrk="1" hangingPunct="1"/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pPr eaLnBrk="1" hangingPunct="1"/>
            <a:endParaRPr lang="da-DK" dirty="0"/>
          </a:p>
          <a:p>
            <a:pPr eaLnBrk="1" hangingPunct="1"/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343128" y="2427073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516216" y="2427073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19392" y="2427073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" name="Straight Arrow Connector 2"/>
          <p:cNvCxnSpPr>
            <a:stCxn id="4" idx="3"/>
            <a:endCxn id="5" idx="1"/>
          </p:cNvCxnSpPr>
          <p:nvPr/>
        </p:nvCxnSpPr>
        <p:spPr bwMode="auto">
          <a:xfrm>
            <a:off x="5724128" y="2679101"/>
            <a:ext cx="7920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 bwMode="auto">
          <a:xfrm>
            <a:off x="6897216" y="2679101"/>
            <a:ext cx="8221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4237484" y="2427073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9" name="Straight Arrow Connector 28"/>
          <p:cNvCxnSpPr>
            <a:stCxn id="21" idx="6"/>
            <a:endCxn id="4" idx="1"/>
          </p:cNvCxnSpPr>
          <p:nvPr/>
        </p:nvCxnSpPr>
        <p:spPr bwMode="auto">
          <a:xfrm>
            <a:off x="4741540" y="2679101"/>
            <a:ext cx="6015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39552" y="2276872"/>
            <a:ext cx="410445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800">
                <a:solidFill>
                  <a:srgbClr val="6D6F71"/>
                </a:solidFill>
                <a:latin typeface="Neo Sans Std" pitchFamily="34" charset="0"/>
                <a:ea typeface="Neo Sans Std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 sz="24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0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list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3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=&gt; (1 2 3)</a:t>
            </a:r>
          </a:p>
          <a:p>
            <a:pPr marL="0" indent="0">
              <a:buNone/>
            </a:pPr>
            <a:endParaRPr lang="en-US" sz="16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rest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=&gt; (2 3)</a:t>
            </a:r>
            <a:endParaRPr lang="en-US" sz="16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600" dirty="0">
                <a:solidFill>
                  <a:srgbClr val="515151"/>
                </a:solidFill>
                <a:latin typeface="Consolas"/>
              </a:rPr>
              <a:t>def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600" dirty="0">
                <a:solidFill>
                  <a:srgbClr val="E03186"/>
                </a:solidFill>
                <a:latin typeface="Consolas"/>
              </a:rPr>
              <a:t>conj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srgbClr val="0029FA"/>
                </a:solidFill>
                <a:latin typeface="Consolas"/>
              </a:rPr>
              <a:t>"x"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=&gt; (</a:t>
            </a:r>
            <a:r>
              <a:rPr lang="hr-HR" sz="1600" dirty="0">
                <a:solidFill>
                  <a:srgbClr val="0029FA"/>
                </a:solidFill>
                <a:latin typeface="Consolas"/>
              </a:rPr>
              <a:t>"x"</a:t>
            </a: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 2 3)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	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5364088" y="3219161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6" name="Straight Arrow Connector 35"/>
          <p:cNvCxnSpPr>
            <a:stCxn id="35" idx="7"/>
            <a:endCxn id="5" idx="1"/>
          </p:cNvCxnSpPr>
          <p:nvPr/>
        </p:nvCxnSpPr>
        <p:spPr bwMode="auto">
          <a:xfrm flipV="1">
            <a:off x="5794327" y="2679101"/>
            <a:ext cx="721889" cy="6138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4237484" y="3867233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x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516216" y="3867233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x</a:t>
            </a:r>
          </a:p>
        </p:txBody>
      </p:sp>
      <p:cxnSp>
        <p:nvCxnSpPr>
          <p:cNvPr id="49" name="Straight Arrow Connector 48"/>
          <p:cNvCxnSpPr>
            <a:stCxn id="47" idx="6"/>
            <a:endCxn id="48" idx="1"/>
          </p:cNvCxnSpPr>
          <p:nvPr/>
        </p:nvCxnSpPr>
        <p:spPr bwMode="auto">
          <a:xfrm>
            <a:off x="4741540" y="4119261"/>
            <a:ext cx="17746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8" idx="0"/>
            <a:endCxn id="5" idx="2"/>
          </p:cNvCxnSpPr>
          <p:nvPr/>
        </p:nvCxnSpPr>
        <p:spPr bwMode="auto">
          <a:xfrm flipV="1">
            <a:off x="6706716" y="2931129"/>
            <a:ext cx="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7811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123"/>
    </mc:Choice>
    <mc:Fallback xmlns="">
      <p:transition xmlns:p14="http://schemas.microsoft.com/office/powerpoint/2010/main" spd="slow" advTm="1591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Trapezoid 4115"/>
          <p:cNvSpPr/>
          <p:nvPr/>
        </p:nvSpPr>
        <p:spPr bwMode="auto">
          <a:xfrm>
            <a:off x="971600" y="2780928"/>
            <a:ext cx="5688632" cy="2664296"/>
          </a:xfrm>
          <a:custGeom>
            <a:avLst/>
            <a:gdLst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4518502 w 5184576"/>
              <a:gd name="connsiteY2" fmla="*/ 0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515871 w 5184576"/>
              <a:gd name="connsiteY2" fmla="*/ 53473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034608 w 5184576"/>
              <a:gd name="connsiteY2" fmla="*/ 13368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4576" h="2664296">
                <a:moveTo>
                  <a:pt x="0" y="2664296"/>
                </a:moveTo>
                <a:lnTo>
                  <a:pt x="666074" y="0"/>
                </a:lnTo>
                <a:lnTo>
                  <a:pt x="3034608" y="13368"/>
                </a:lnTo>
                <a:lnTo>
                  <a:pt x="5184576" y="2664296"/>
                </a:lnTo>
                <a:lnTo>
                  <a:pt x="0" y="2664296"/>
                </a:lnTo>
                <a:close/>
              </a:path>
            </a:pathLst>
          </a:cu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</a:t>
            </a:r>
            <a:br>
              <a:rPr lang="da-DK" dirty="0" smtClean="0"/>
            </a:br>
            <a:r>
              <a:rPr lang="da-DK" dirty="0" err="1" smtClean="0"/>
              <a:t>implemented</a:t>
            </a:r>
            <a:r>
              <a:rPr lang="da-DK" dirty="0" smtClean="0"/>
              <a:t> with hash </a:t>
            </a:r>
            <a:r>
              <a:rPr lang="da-DK" dirty="0" err="1" smtClean="0"/>
              <a:t>tries</a:t>
            </a:r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305983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f</a:t>
            </a:r>
          </a:p>
        </p:txBody>
      </p:sp>
      <p:cxnSp>
        <p:nvCxnSpPr>
          <p:cNvPr id="3" name="Straight Arrow Connector 2"/>
          <p:cNvCxnSpPr>
            <a:stCxn id="50" idx="2"/>
            <a:endCxn id="51" idx="0"/>
          </p:cNvCxnSpPr>
          <p:nvPr/>
        </p:nvCxnSpPr>
        <p:spPr bwMode="auto">
          <a:xfrm flipH="1">
            <a:off x="2149252" y="3717032"/>
            <a:ext cx="74104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2987824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9" name="Straight Arrow Connector 28"/>
          <p:cNvCxnSpPr>
            <a:stCxn id="21" idx="4"/>
            <a:endCxn id="4" idx="0"/>
          </p:cNvCxnSpPr>
          <p:nvPr/>
        </p:nvCxnSpPr>
        <p:spPr bwMode="auto">
          <a:xfrm>
            <a:off x="3239852" y="2636912"/>
            <a:ext cx="10480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6300192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40" name="Straight Arrow Connector 39"/>
          <p:cNvCxnSpPr>
            <a:stCxn id="46" idx="2"/>
            <a:endCxn id="55" idx="0"/>
          </p:cNvCxnSpPr>
          <p:nvPr/>
        </p:nvCxnSpPr>
        <p:spPr bwMode="auto">
          <a:xfrm>
            <a:off x="3610372" y="3717032"/>
            <a:ext cx="1347192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341987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69979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95875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Neo Sans Std"/>
              </a:rPr>
              <a:t>c</a:t>
            </a:r>
            <a:endParaRPr lang="en-US" dirty="0" smtClean="0">
              <a:latin typeface="Neo Sans Std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31879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59871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76706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12710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440702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74" name="Straight Arrow Connector 73"/>
          <p:cNvCxnSpPr>
            <a:stCxn id="35" idx="4"/>
            <a:endCxn id="97" idx="0"/>
          </p:cNvCxnSpPr>
          <p:nvPr/>
        </p:nvCxnSpPr>
        <p:spPr bwMode="auto">
          <a:xfrm flipH="1">
            <a:off x="6541740" y="2636912"/>
            <a:ext cx="10480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11" name="TextBox 4110"/>
          <p:cNvSpPr txBox="1"/>
          <p:nvPr/>
        </p:nvSpPr>
        <p:spPr>
          <a:xfrm>
            <a:off x="3131840" y="5877272"/>
            <a:ext cx="530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Extremely simplified diagram!</a:t>
            </a:r>
          </a:p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For full details see: Fast 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and Space Efficient </a:t>
            </a:r>
            <a:r>
              <a:rPr lang="en-US" sz="1200" i="1" dirty="0" err="1">
                <a:solidFill>
                  <a:schemeClr val="tx2"/>
                </a:solidFill>
                <a:latin typeface="Neo Sans Std"/>
              </a:rPr>
              <a:t>Trie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 Searches, Bagwell [2000]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377991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33975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123867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267883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404698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48714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n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35124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g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671128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599120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707132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563116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cxnSp>
        <p:nvCxnSpPr>
          <p:cNvPr id="102" name="Straight Arrow Connector 101"/>
          <p:cNvCxnSpPr>
            <a:stCxn id="99" idx="2"/>
            <a:endCxn id="51" idx="0"/>
          </p:cNvCxnSpPr>
          <p:nvPr/>
        </p:nvCxnSpPr>
        <p:spPr bwMode="auto">
          <a:xfrm flipH="1">
            <a:off x="2149252" y="3717032"/>
            <a:ext cx="4032448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Straight Arrow Connector 104"/>
          <p:cNvCxnSpPr>
            <a:stCxn id="98" idx="2"/>
            <a:endCxn id="55" idx="0"/>
          </p:cNvCxnSpPr>
          <p:nvPr/>
        </p:nvCxnSpPr>
        <p:spPr bwMode="auto">
          <a:xfrm flipH="1">
            <a:off x="4957564" y="3717032"/>
            <a:ext cx="1944216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Hexagon 4109"/>
          <p:cNvSpPr/>
          <p:nvPr/>
        </p:nvSpPr>
        <p:spPr bwMode="auto">
          <a:xfrm>
            <a:off x="813606" y="2708920"/>
            <a:ext cx="6926746" cy="2968938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  <a:gd name="connsiteX0" fmla="*/ 0 w 5941111"/>
              <a:gd name="connsiteY0" fmla="*/ 2477628 h 2477628"/>
              <a:gd name="connsiteX1" fmla="*/ 4030230 w 5941111"/>
              <a:gd name="connsiteY1" fmla="*/ 0 h 2477628"/>
              <a:gd name="connsiteX2" fmla="*/ 5862720 w 5941111"/>
              <a:gd name="connsiteY2" fmla="*/ 122891 h 2477628"/>
              <a:gd name="connsiteX3" fmla="*/ 5941111 w 5941111"/>
              <a:gd name="connsiteY3" fmla="*/ 962418 h 2477628"/>
              <a:gd name="connsiteX4" fmla="*/ 4333315 w 5941111"/>
              <a:gd name="connsiteY4" fmla="*/ 1132873 h 2477628"/>
              <a:gd name="connsiteX5" fmla="*/ 3101662 w 5941111"/>
              <a:gd name="connsiteY5" fmla="*/ 1433273 h 2477628"/>
              <a:gd name="connsiteX6" fmla="*/ 0 w 5941111"/>
              <a:gd name="connsiteY6" fmla="*/ 2477628 h 2477628"/>
              <a:gd name="connsiteX0" fmla="*/ 39917 w 2839449"/>
              <a:gd name="connsiteY0" fmla="*/ 1047206 h 1433273"/>
              <a:gd name="connsiteX1" fmla="*/ 928568 w 2839449"/>
              <a:gd name="connsiteY1" fmla="*/ 0 h 1433273"/>
              <a:gd name="connsiteX2" fmla="*/ 2761058 w 2839449"/>
              <a:gd name="connsiteY2" fmla="*/ 122891 h 1433273"/>
              <a:gd name="connsiteX3" fmla="*/ 2839449 w 2839449"/>
              <a:gd name="connsiteY3" fmla="*/ 962418 h 1433273"/>
              <a:gd name="connsiteX4" fmla="*/ 1231653 w 2839449"/>
              <a:gd name="connsiteY4" fmla="*/ 1132873 h 1433273"/>
              <a:gd name="connsiteX5" fmla="*/ 0 w 2839449"/>
              <a:gd name="connsiteY5" fmla="*/ 1433273 h 1433273"/>
              <a:gd name="connsiteX6" fmla="*/ 39917 w 2839449"/>
              <a:gd name="connsiteY6" fmla="*/ 1047206 h 1433273"/>
              <a:gd name="connsiteX0" fmla="*/ 3208233 w 6007765"/>
              <a:gd name="connsiteY0" fmla="*/ 1047206 h 1714010"/>
              <a:gd name="connsiteX1" fmla="*/ 4096884 w 6007765"/>
              <a:gd name="connsiteY1" fmla="*/ 0 h 1714010"/>
              <a:gd name="connsiteX2" fmla="*/ 5929374 w 6007765"/>
              <a:gd name="connsiteY2" fmla="*/ 122891 h 1714010"/>
              <a:gd name="connsiteX3" fmla="*/ 6007765 w 6007765"/>
              <a:gd name="connsiteY3" fmla="*/ 962418 h 1714010"/>
              <a:gd name="connsiteX4" fmla="*/ 4399969 w 6007765"/>
              <a:gd name="connsiteY4" fmla="*/ 1132873 h 1714010"/>
              <a:gd name="connsiteX5" fmla="*/ 0 w 6007765"/>
              <a:gd name="connsiteY5" fmla="*/ 1714010 h 1714010"/>
              <a:gd name="connsiteX6" fmla="*/ 3208233 w 6007765"/>
              <a:gd name="connsiteY6" fmla="*/ 1047206 h 1714010"/>
              <a:gd name="connsiteX0" fmla="*/ 3208233 w 6007765"/>
              <a:gd name="connsiteY0" fmla="*/ 1047206 h 2790558"/>
              <a:gd name="connsiteX1" fmla="*/ 4096884 w 6007765"/>
              <a:gd name="connsiteY1" fmla="*/ 0 h 2790558"/>
              <a:gd name="connsiteX2" fmla="*/ 5929374 w 6007765"/>
              <a:gd name="connsiteY2" fmla="*/ 122891 h 2790558"/>
              <a:gd name="connsiteX3" fmla="*/ 6007765 w 6007765"/>
              <a:gd name="connsiteY3" fmla="*/ 962418 h 2790558"/>
              <a:gd name="connsiteX4" fmla="*/ 135443 w 6007765"/>
              <a:gd name="connsiteY4" fmla="*/ 2790558 h 2790558"/>
              <a:gd name="connsiteX5" fmla="*/ 0 w 6007765"/>
              <a:gd name="connsiteY5" fmla="*/ 1714010 h 2790558"/>
              <a:gd name="connsiteX6" fmla="*/ 3208233 w 6007765"/>
              <a:gd name="connsiteY6" fmla="*/ 1047206 h 2790558"/>
              <a:gd name="connsiteX0" fmla="*/ 3208233 w 5929374"/>
              <a:gd name="connsiteY0" fmla="*/ 1047206 h 2790558"/>
              <a:gd name="connsiteX1" fmla="*/ 4096884 w 5929374"/>
              <a:gd name="connsiteY1" fmla="*/ 0 h 2790558"/>
              <a:gd name="connsiteX2" fmla="*/ 5929374 w 5929374"/>
              <a:gd name="connsiteY2" fmla="*/ 122891 h 2790558"/>
              <a:gd name="connsiteX3" fmla="*/ 5820607 w 5929374"/>
              <a:gd name="connsiteY3" fmla="*/ 2432944 h 2790558"/>
              <a:gd name="connsiteX4" fmla="*/ 135443 w 5929374"/>
              <a:gd name="connsiteY4" fmla="*/ 2790558 h 2790558"/>
              <a:gd name="connsiteX5" fmla="*/ 0 w 5929374"/>
              <a:gd name="connsiteY5" fmla="*/ 1714010 h 2790558"/>
              <a:gd name="connsiteX6" fmla="*/ 3208233 w 5929374"/>
              <a:gd name="connsiteY6" fmla="*/ 1047206 h 2790558"/>
              <a:gd name="connsiteX0" fmla="*/ 3208233 w 6072890"/>
              <a:gd name="connsiteY0" fmla="*/ 1047206 h 2790558"/>
              <a:gd name="connsiteX1" fmla="*/ 4096884 w 6072890"/>
              <a:gd name="connsiteY1" fmla="*/ 0 h 2790558"/>
              <a:gd name="connsiteX2" fmla="*/ 5929374 w 6072890"/>
              <a:gd name="connsiteY2" fmla="*/ 122891 h 2790558"/>
              <a:gd name="connsiteX3" fmla="*/ 5820607 w 6072890"/>
              <a:gd name="connsiteY3" fmla="*/ 2432944 h 2790558"/>
              <a:gd name="connsiteX4" fmla="*/ 135443 w 6072890"/>
              <a:gd name="connsiteY4" fmla="*/ 2790558 h 2790558"/>
              <a:gd name="connsiteX5" fmla="*/ 0 w 6072890"/>
              <a:gd name="connsiteY5" fmla="*/ 1714010 h 2790558"/>
              <a:gd name="connsiteX6" fmla="*/ 3208233 w 6072890"/>
              <a:gd name="connsiteY6" fmla="*/ 1047206 h 2790558"/>
              <a:gd name="connsiteX0" fmla="*/ 3208233 w 6072890"/>
              <a:gd name="connsiteY0" fmla="*/ 1061538 h 2804890"/>
              <a:gd name="connsiteX1" fmla="*/ 4096884 w 6072890"/>
              <a:gd name="connsiteY1" fmla="*/ 14332 h 2804890"/>
              <a:gd name="connsiteX2" fmla="*/ 5929374 w 6072890"/>
              <a:gd name="connsiteY2" fmla="*/ 137223 h 2804890"/>
              <a:gd name="connsiteX3" fmla="*/ 5820607 w 6072890"/>
              <a:gd name="connsiteY3" fmla="*/ 2447276 h 2804890"/>
              <a:gd name="connsiteX4" fmla="*/ 135443 w 6072890"/>
              <a:gd name="connsiteY4" fmla="*/ 2804890 h 2804890"/>
              <a:gd name="connsiteX5" fmla="*/ 0 w 6072890"/>
              <a:gd name="connsiteY5" fmla="*/ 1728342 h 2804890"/>
              <a:gd name="connsiteX6" fmla="*/ 3208233 w 6072890"/>
              <a:gd name="connsiteY6" fmla="*/ 1061538 h 2804890"/>
              <a:gd name="connsiteX0" fmla="*/ 3208233 w 6190887"/>
              <a:gd name="connsiteY0" fmla="*/ 1061538 h 2804890"/>
              <a:gd name="connsiteX1" fmla="*/ 4096884 w 6190887"/>
              <a:gd name="connsiteY1" fmla="*/ 14332 h 2804890"/>
              <a:gd name="connsiteX2" fmla="*/ 5929374 w 6190887"/>
              <a:gd name="connsiteY2" fmla="*/ 137223 h 2804890"/>
              <a:gd name="connsiteX3" fmla="*/ 5820607 w 6190887"/>
              <a:gd name="connsiteY3" fmla="*/ 2447276 h 2804890"/>
              <a:gd name="connsiteX4" fmla="*/ 135443 w 6190887"/>
              <a:gd name="connsiteY4" fmla="*/ 2804890 h 2804890"/>
              <a:gd name="connsiteX5" fmla="*/ 0 w 6190887"/>
              <a:gd name="connsiteY5" fmla="*/ 1728342 h 2804890"/>
              <a:gd name="connsiteX6" fmla="*/ 3208233 w 6190887"/>
              <a:gd name="connsiteY6" fmla="*/ 1061538 h 2804890"/>
              <a:gd name="connsiteX0" fmla="*/ 3208233 w 6190887"/>
              <a:gd name="connsiteY0" fmla="*/ 1129414 h 2872766"/>
              <a:gd name="connsiteX1" fmla="*/ 4096884 w 6190887"/>
              <a:gd name="connsiteY1" fmla="*/ 82208 h 2872766"/>
              <a:gd name="connsiteX2" fmla="*/ 5929374 w 6190887"/>
              <a:gd name="connsiteY2" fmla="*/ 205099 h 2872766"/>
              <a:gd name="connsiteX3" fmla="*/ 5820607 w 6190887"/>
              <a:gd name="connsiteY3" fmla="*/ 2515152 h 2872766"/>
              <a:gd name="connsiteX4" fmla="*/ 135443 w 6190887"/>
              <a:gd name="connsiteY4" fmla="*/ 2872766 h 2872766"/>
              <a:gd name="connsiteX5" fmla="*/ 0 w 6190887"/>
              <a:gd name="connsiteY5" fmla="*/ 1796218 h 2872766"/>
              <a:gd name="connsiteX6" fmla="*/ 3208233 w 6190887"/>
              <a:gd name="connsiteY6" fmla="*/ 1129414 h 28727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32501 w 6215155"/>
              <a:gd name="connsiteY0" fmla="*/ 1196314 h 2939666"/>
              <a:gd name="connsiteX1" fmla="*/ 4121152 w 6215155"/>
              <a:gd name="connsiteY1" fmla="*/ 149108 h 2939666"/>
              <a:gd name="connsiteX2" fmla="*/ 5953642 w 6215155"/>
              <a:gd name="connsiteY2" fmla="*/ 271999 h 2939666"/>
              <a:gd name="connsiteX3" fmla="*/ 5844875 w 6215155"/>
              <a:gd name="connsiteY3" fmla="*/ 2582052 h 2939666"/>
              <a:gd name="connsiteX4" fmla="*/ 159711 w 6215155"/>
              <a:gd name="connsiteY4" fmla="*/ 2939666 h 2939666"/>
              <a:gd name="connsiteX5" fmla="*/ 24268 w 6215155"/>
              <a:gd name="connsiteY5" fmla="*/ 1863118 h 2939666"/>
              <a:gd name="connsiteX6" fmla="*/ 3232501 w 6215155"/>
              <a:gd name="connsiteY6" fmla="*/ 1196314 h 2939666"/>
              <a:gd name="connsiteX0" fmla="*/ 3252209 w 6234863"/>
              <a:gd name="connsiteY0" fmla="*/ 1196314 h 2939666"/>
              <a:gd name="connsiteX1" fmla="*/ 4140860 w 6234863"/>
              <a:gd name="connsiteY1" fmla="*/ 149108 h 2939666"/>
              <a:gd name="connsiteX2" fmla="*/ 5973350 w 6234863"/>
              <a:gd name="connsiteY2" fmla="*/ 271999 h 2939666"/>
              <a:gd name="connsiteX3" fmla="*/ 5864583 w 6234863"/>
              <a:gd name="connsiteY3" fmla="*/ 2582052 h 2939666"/>
              <a:gd name="connsiteX4" fmla="*/ 179419 w 6234863"/>
              <a:gd name="connsiteY4" fmla="*/ 2939666 h 2939666"/>
              <a:gd name="connsiteX5" fmla="*/ 43976 w 6234863"/>
              <a:gd name="connsiteY5" fmla="*/ 1863118 h 2939666"/>
              <a:gd name="connsiteX6" fmla="*/ 3252209 w 6234863"/>
              <a:gd name="connsiteY6" fmla="*/ 1196314 h 2939666"/>
              <a:gd name="connsiteX0" fmla="*/ 3252209 w 6234863"/>
              <a:gd name="connsiteY0" fmla="*/ 1196314 h 2964348"/>
              <a:gd name="connsiteX1" fmla="*/ 4140860 w 6234863"/>
              <a:gd name="connsiteY1" fmla="*/ 149108 h 2964348"/>
              <a:gd name="connsiteX2" fmla="*/ 5973350 w 6234863"/>
              <a:gd name="connsiteY2" fmla="*/ 271999 h 2964348"/>
              <a:gd name="connsiteX3" fmla="*/ 5864583 w 6234863"/>
              <a:gd name="connsiteY3" fmla="*/ 2582052 h 2964348"/>
              <a:gd name="connsiteX4" fmla="*/ 179419 w 6234863"/>
              <a:gd name="connsiteY4" fmla="*/ 2939666 h 2964348"/>
              <a:gd name="connsiteX5" fmla="*/ 43976 w 6234863"/>
              <a:gd name="connsiteY5" fmla="*/ 1863118 h 2964348"/>
              <a:gd name="connsiteX6" fmla="*/ 3252209 w 6234863"/>
              <a:gd name="connsiteY6" fmla="*/ 1196314 h 2964348"/>
              <a:gd name="connsiteX0" fmla="*/ 3252209 w 6234863"/>
              <a:gd name="connsiteY0" fmla="*/ 1196314 h 2973439"/>
              <a:gd name="connsiteX1" fmla="*/ 4140860 w 6234863"/>
              <a:gd name="connsiteY1" fmla="*/ 149108 h 2973439"/>
              <a:gd name="connsiteX2" fmla="*/ 5973350 w 6234863"/>
              <a:gd name="connsiteY2" fmla="*/ 271999 h 2973439"/>
              <a:gd name="connsiteX3" fmla="*/ 5864583 w 6234863"/>
              <a:gd name="connsiteY3" fmla="*/ 2582052 h 2973439"/>
              <a:gd name="connsiteX4" fmla="*/ 179419 w 6234863"/>
              <a:gd name="connsiteY4" fmla="*/ 2939666 h 2973439"/>
              <a:gd name="connsiteX5" fmla="*/ 43976 w 6234863"/>
              <a:gd name="connsiteY5" fmla="*/ 1863118 h 2973439"/>
              <a:gd name="connsiteX6" fmla="*/ 3252209 w 6234863"/>
              <a:gd name="connsiteY6" fmla="*/ 1196314 h 2973439"/>
              <a:gd name="connsiteX0" fmla="*/ 3252209 w 6175086"/>
              <a:gd name="connsiteY0" fmla="*/ 1196314 h 2973439"/>
              <a:gd name="connsiteX1" fmla="*/ 4140860 w 6175086"/>
              <a:gd name="connsiteY1" fmla="*/ 149108 h 2973439"/>
              <a:gd name="connsiteX2" fmla="*/ 5973350 w 6175086"/>
              <a:gd name="connsiteY2" fmla="*/ 271999 h 2973439"/>
              <a:gd name="connsiteX3" fmla="*/ 5864583 w 6175086"/>
              <a:gd name="connsiteY3" fmla="*/ 2582052 h 2973439"/>
              <a:gd name="connsiteX4" fmla="*/ 179419 w 6175086"/>
              <a:gd name="connsiteY4" fmla="*/ 2939666 h 2973439"/>
              <a:gd name="connsiteX5" fmla="*/ 43976 w 6175086"/>
              <a:gd name="connsiteY5" fmla="*/ 1863118 h 2973439"/>
              <a:gd name="connsiteX6" fmla="*/ 3252209 w 6175086"/>
              <a:gd name="connsiteY6" fmla="*/ 1196314 h 2973439"/>
              <a:gd name="connsiteX0" fmla="*/ 3252209 w 6081514"/>
              <a:gd name="connsiteY0" fmla="*/ 1196314 h 2968938"/>
              <a:gd name="connsiteX1" fmla="*/ 4140860 w 6081514"/>
              <a:gd name="connsiteY1" fmla="*/ 149108 h 2968938"/>
              <a:gd name="connsiteX2" fmla="*/ 5973350 w 6081514"/>
              <a:gd name="connsiteY2" fmla="*/ 271999 h 2968938"/>
              <a:gd name="connsiteX3" fmla="*/ 5476899 w 6081514"/>
              <a:gd name="connsiteY3" fmla="*/ 2528578 h 2968938"/>
              <a:gd name="connsiteX4" fmla="*/ 179419 w 6081514"/>
              <a:gd name="connsiteY4" fmla="*/ 2939666 h 2968938"/>
              <a:gd name="connsiteX5" fmla="*/ 43976 w 6081514"/>
              <a:gd name="connsiteY5" fmla="*/ 1863118 h 2968938"/>
              <a:gd name="connsiteX6" fmla="*/ 3252209 w 6081514"/>
              <a:gd name="connsiteY6" fmla="*/ 1196314 h 296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1514" h="2968938">
                <a:moveTo>
                  <a:pt x="3252209" y="1196314"/>
                </a:moveTo>
                <a:cubicBezTo>
                  <a:pt x="3708848" y="954193"/>
                  <a:pt x="3724327" y="484809"/>
                  <a:pt x="4140860" y="149108"/>
                </a:cubicBezTo>
                <a:cubicBezTo>
                  <a:pt x="4805164" y="-10454"/>
                  <a:pt x="5509573" y="-129912"/>
                  <a:pt x="5973350" y="271999"/>
                </a:cubicBezTo>
                <a:cubicBezTo>
                  <a:pt x="6298042" y="1095490"/>
                  <a:pt x="5820629" y="2146245"/>
                  <a:pt x="5476899" y="2528578"/>
                </a:cubicBezTo>
                <a:cubicBezTo>
                  <a:pt x="4517633" y="2781468"/>
                  <a:pt x="1071842" y="3061092"/>
                  <a:pt x="179419" y="2939666"/>
                </a:cubicBezTo>
                <a:cubicBezTo>
                  <a:pt x="587" y="2620923"/>
                  <a:pt x="-44560" y="2235336"/>
                  <a:pt x="43976" y="1863118"/>
                </a:cubicBezTo>
                <a:cubicBezTo>
                  <a:pt x="391493" y="1667586"/>
                  <a:pt x="2222903" y="1512161"/>
                  <a:pt x="3252209" y="1196314"/>
                </a:cubicBez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355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103"/>
    </mc:Choice>
    <mc:Fallback xmlns="">
      <p:transition xmlns:p14="http://schemas.microsoft.com/office/powerpoint/2010/main" spd="slow" advTm="15810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WITH Software Transactional </a:t>
            </a:r>
            <a:r>
              <a:rPr lang="en-US" dirty="0" err="1" smtClean="0"/>
              <a:t>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3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5"/>
    </mc:Choice>
    <mc:Fallback xmlns="">
      <p:transition xmlns:p14="http://schemas.microsoft.com/office/powerpoint/2010/main" spd="slow" advTm="53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2483768" y="3492296"/>
            <a:ext cx="3960440" cy="1368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Concurrency</a:t>
            </a:r>
            <a:r>
              <a:rPr lang="da-DK" dirty="0" smtClean="0"/>
              <a:t> Strategies</a:t>
            </a:r>
          </a:p>
        </p:txBody>
      </p:sp>
      <p:sp>
        <p:nvSpPr>
          <p:cNvPr id="2" name="Cloud 1"/>
          <p:cNvSpPr/>
          <p:nvPr/>
        </p:nvSpPr>
        <p:spPr bwMode="auto">
          <a:xfrm>
            <a:off x="2843808" y="2793920"/>
            <a:ext cx="3312368" cy="482352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Neo Sans Std"/>
            </a:endParaRPr>
          </a:p>
        </p:txBody>
      </p:sp>
      <p:sp>
        <p:nvSpPr>
          <p:cNvPr id="3" name="Can 2"/>
          <p:cNvSpPr/>
          <p:nvPr/>
        </p:nvSpPr>
        <p:spPr bwMode="auto">
          <a:xfrm>
            <a:off x="3995936" y="5076472"/>
            <a:ext cx="936104" cy="1008112"/>
          </a:xfrm>
          <a:prstGeom prst="can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DB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843808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95936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20072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3564304"/>
            <a:ext cx="11521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Threads Locks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4788440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Offline lock patterns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7784" y="5796552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“Let the DB handle it”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2240" y="4932456"/>
            <a:ext cx="12961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Message passing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64288" y="421237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Actor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08304" y="342028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Scheduler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24128" y="565253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…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03848" y="1916832"/>
            <a:ext cx="936104" cy="50405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Neo Sans Std"/>
              </a:rPr>
              <a:t>Client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2240" y="25649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Inter process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2" y="278092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In process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916832"/>
            <a:ext cx="936104" cy="50405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Neo Sans Std"/>
              </a:rPr>
              <a:t>Client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79765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744"/>
    </mc:Choice>
    <mc:Fallback xmlns="">
      <p:transition xmlns:p14="http://schemas.microsoft.com/office/powerpoint/2010/main" spd="slow" advTm="6674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076338" y="3743765"/>
            <a:ext cx="39244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4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525534" y="129637"/>
                  <a:pt x="3924461" y="166287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 Concurrency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59632" y="4983559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403648" y="2391271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6256" y="4767535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16832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1907704" y="44371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3" name="Multiply 12"/>
          <p:cNvSpPr/>
          <p:nvPr/>
        </p:nvSpPr>
        <p:spPr bwMode="auto">
          <a:xfrm>
            <a:off x="2699792" y="364502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4" name="Multiply 13"/>
          <p:cNvSpPr/>
          <p:nvPr/>
        </p:nvSpPr>
        <p:spPr bwMode="auto">
          <a:xfrm>
            <a:off x="3563888" y="386104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5" name="Multiply 14"/>
          <p:cNvSpPr/>
          <p:nvPr/>
        </p:nvSpPr>
        <p:spPr bwMode="auto">
          <a:xfrm>
            <a:off x="4427984" y="350100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5652120" y="378904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76256" y="3861048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7664" y="5373216"/>
            <a:ext cx="49680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b="1" dirty="0">
                <a:latin typeface="Neo Sans Std"/>
                <a:cs typeface="Neo Sans Std"/>
              </a:rPr>
              <a:t>Indirect</a:t>
            </a:r>
            <a:r>
              <a:rPr lang="en-US" sz="1600" dirty="0">
                <a:latin typeface="Neo Sans Std"/>
                <a:cs typeface="Neo Sans Std"/>
              </a:rPr>
              <a:t> references to immutable data structures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Concurrency semantics for references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Automatic/enforced 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No </a:t>
            </a:r>
            <a:r>
              <a:rPr lang="en-US" sz="1600" dirty="0" smtClean="0">
                <a:latin typeface="Neo Sans Std"/>
                <a:cs typeface="Neo Sans Std"/>
              </a:rPr>
              <a:t>locks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18" name="Freeform 17"/>
          <p:cNvSpPr/>
          <p:nvPr/>
        </p:nvSpPr>
        <p:spPr>
          <a:xfrm flipV="1">
            <a:off x="2184198" y="2646777"/>
            <a:ext cx="4334803" cy="527879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  <a:gd name="connsiteX0" fmla="*/ 0 w 3993449"/>
              <a:gd name="connsiteY0" fmla="*/ 56899 h 285573"/>
              <a:gd name="connsiteX1" fmla="*/ 970010 w 3993449"/>
              <a:gd name="connsiteY1" fmla="*/ 140708 h 285573"/>
              <a:gd name="connsiteX2" fmla="*/ 1897610 w 3993449"/>
              <a:gd name="connsiteY2" fmla="*/ 285573 h 285573"/>
              <a:gd name="connsiteX3" fmla="*/ 2725316 w 3993449"/>
              <a:gd name="connsiteY3" fmla="*/ 60227 h 285573"/>
              <a:gd name="connsiteX4" fmla="*/ 3993449 w 3993449"/>
              <a:gd name="connsiteY4" fmla="*/ 226514 h 285573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189761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835697 w 3993449"/>
              <a:gd name="connsiteY3" fmla="*/ 96882 h 276866"/>
              <a:gd name="connsiteX4" fmla="*/ 3993449 w 3993449"/>
              <a:gd name="connsiteY4" fmla="*/ 217807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2835697 w 3579519"/>
              <a:gd name="connsiteY3" fmla="*/ 96882 h 276866"/>
              <a:gd name="connsiteX4" fmla="*/ 3579519 w 3579519"/>
              <a:gd name="connsiteY4" fmla="*/ 47696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3579519 w 3579519"/>
              <a:gd name="connsiteY3" fmla="*/ 47696 h 276866"/>
              <a:gd name="connsiteX0" fmla="*/ 0 w 3579519"/>
              <a:gd name="connsiteY0" fmla="*/ 214996 h 358226"/>
              <a:gd name="connsiteX1" fmla="*/ 956213 w 3579519"/>
              <a:gd name="connsiteY1" fmla="*/ 355509 h 358226"/>
              <a:gd name="connsiteX2" fmla="*/ 2076980 w 3579519"/>
              <a:gd name="connsiteY2" fmla="*/ 1383 h 358226"/>
              <a:gd name="connsiteX3" fmla="*/ 3579519 w 3579519"/>
              <a:gd name="connsiteY3" fmla="*/ 214500 h 35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9519" h="358226">
                <a:moveTo>
                  <a:pt x="0" y="214996"/>
                </a:moveTo>
                <a:cubicBezTo>
                  <a:pt x="305097" y="62456"/>
                  <a:pt x="610050" y="391111"/>
                  <a:pt x="956213" y="355509"/>
                </a:cubicBezTo>
                <a:cubicBezTo>
                  <a:pt x="1302376" y="319907"/>
                  <a:pt x="1584966" y="-3528"/>
                  <a:pt x="2076980" y="1383"/>
                </a:cubicBezTo>
                <a:cubicBezTo>
                  <a:pt x="2514198" y="-22118"/>
                  <a:pt x="3266490" y="262244"/>
                  <a:pt x="3579519" y="214500"/>
                </a:cubicBezTo>
              </a:path>
            </a:pathLst>
          </a:custGeom>
          <a:noFill/>
          <a:ln w="76200" cmpd="sng"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9" name="Multiply 18"/>
          <p:cNvSpPr/>
          <p:nvPr/>
        </p:nvSpPr>
        <p:spPr bwMode="auto">
          <a:xfrm>
            <a:off x="1907704" y="26369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0" name="Multiply 19"/>
          <p:cNvSpPr/>
          <p:nvPr/>
        </p:nvSpPr>
        <p:spPr bwMode="auto">
          <a:xfrm>
            <a:off x="3059832" y="234888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2" name="Multiply 21"/>
          <p:cNvSpPr/>
          <p:nvPr/>
        </p:nvSpPr>
        <p:spPr bwMode="auto">
          <a:xfrm>
            <a:off x="4427984" y="292494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3" name="Multiply 22"/>
          <p:cNvSpPr/>
          <p:nvPr/>
        </p:nvSpPr>
        <p:spPr bwMode="auto">
          <a:xfrm>
            <a:off x="6228184" y="26369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48264" y="2708920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 flipH="1">
            <a:off x="4355976" y="2636912"/>
            <a:ext cx="720080" cy="172819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114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77"/>
    </mc:Choice>
    <mc:Fallback xmlns="">
      <p:transition xmlns:p14="http://schemas.microsoft.com/office/powerpoint/2010/main" spd="slow" advTm="12447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1691680" y="2132856"/>
            <a:ext cx="1080120" cy="316835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3419872" y="4221088"/>
            <a:ext cx="1656184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79512" y="260319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Seller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563888" y="4297288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money</a:t>
            </a:r>
          </a:p>
        </p:txBody>
      </p:sp>
      <p:cxnSp>
        <p:nvCxnSpPr>
          <p:cNvPr id="42" name="Straight Arrow Connector 41"/>
          <p:cNvCxnSpPr>
            <a:stCxn id="47" idx="6"/>
            <a:endCxn id="21" idx="1"/>
          </p:cNvCxnSpPr>
          <p:nvPr/>
        </p:nvCxnSpPr>
        <p:spPr bwMode="auto">
          <a:xfrm>
            <a:off x="2555776" y="4558748"/>
            <a:ext cx="864096" cy="52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3347864" y="2564904"/>
            <a:ext cx="1728192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79512" y="425394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Buyer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3563888" y="2641104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horse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940152" y="2132856"/>
            <a:ext cx="1080120" cy="316835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164288" y="260319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Seller’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7164288" y="425394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Buyer’</a:t>
            </a:r>
          </a:p>
        </p:txBody>
      </p:sp>
      <p:cxnSp>
        <p:nvCxnSpPr>
          <p:cNvPr id="28" name="Straight Arrow Connector 27"/>
          <p:cNvCxnSpPr>
            <a:stCxn id="48" idx="3"/>
            <a:endCxn id="21" idx="3"/>
          </p:cNvCxnSpPr>
          <p:nvPr/>
        </p:nvCxnSpPr>
        <p:spPr bwMode="auto">
          <a:xfrm flipH="1">
            <a:off x="5076056" y="3111659"/>
            <a:ext cx="1200487" cy="14523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9" name="Straight Arrow Connector 28"/>
          <p:cNvCxnSpPr>
            <a:stCxn id="51" idx="1"/>
            <a:endCxn id="43" idx="3"/>
          </p:cNvCxnSpPr>
          <p:nvPr/>
        </p:nvCxnSpPr>
        <p:spPr bwMode="auto">
          <a:xfrm flipH="1" flipV="1">
            <a:off x="5076056" y="2907804"/>
            <a:ext cx="1200487" cy="14472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1979712" y="2619958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979712" y="4270716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192180" y="2619958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6192180" y="4270716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16" name="Straight Arrow Connector 15"/>
          <p:cNvCxnSpPr>
            <a:stCxn id="30" idx="6"/>
            <a:endCxn id="43" idx="1"/>
          </p:cNvCxnSpPr>
          <p:nvPr/>
        </p:nvCxnSpPr>
        <p:spPr bwMode="auto">
          <a:xfrm flipV="1">
            <a:off x="2555776" y="2907804"/>
            <a:ext cx="792088" cy="1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907704" y="184482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state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6176" y="1844824"/>
            <a:ext cx="713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state’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44008" y="5517232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Neo Sans Std"/>
                <a:cs typeface="Neo Sans Std"/>
              </a:rPr>
              <a:t>A</a:t>
            </a:r>
            <a:r>
              <a:rPr lang="en-US" sz="1200" dirty="0" smtClean="0">
                <a:latin typeface="Neo Sans Std"/>
                <a:cs typeface="Neo Sans Std"/>
              </a:rPr>
              <a:t>tomic</a:t>
            </a:r>
          </a:p>
          <a:p>
            <a:r>
              <a:rPr lang="en-US" sz="1200" b="1" dirty="0" smtClean="0">
                <a:latin typeface="Neo Sans Std"/>
                <a:cs typeface="Neo Sans Std"/>
              </a:rPr>
              <a:t>C</a:t>
            </a:r>
            <a:r>
              <a:rPr lang="en-US" sz="1200" dirty="0" smtClean="0">
                <a:latin typeface="Neo Sans Std"/>
                <a:cs typeface="Neo Sans Std"/>
              </a:rPr>
              <a:t>onsistent</a:t>
            </a:r>
          </a:p>
          <a:p>
            <a:r>
              <a:rPr lang="en-US" sz="1200" b="1" dirty="0" smtClean="0">
                <a:latin typeface="Neo Sans Std"/>
                <a:cs typeface="Neo Sans Std"/>
              </a:rPr>
              <a:t>I</a:t>
            </a:r>
            <a:r>
              <a:rPr lang="en-US" sz="1200" dirty="0" smtClean="0">
                <a:latin typeface="Neo Sans Std"/>
                <a:cs typeface="Neo Sans Std"/>
              </a:rPr>
              <a:t>solated</a:t>
            </a:r>
          </a:p>
          <a:p>
            <a:r>
              <a:rPr lang="en-US" sz="1200" strike="sngStrike" dirty="0" smtClean="0">
                <a:latin typeface="Neo Sans Std"/>
                <a:cs typeface="Neo Sans Std"/>
              </a:rPr>
              <a:t>Durable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15816" y="55172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Neo Sans Std"/>
                <a:cs typeface="Neo Sans Std"/>
              </a:rPr>
              <a:t>Multi-Version </a:t>
            </a:r>
          </a:p>
          <a:p>
            <a:r>
              <a:rPr lang="en-US" sz="1200" dirty="0">
                <a:latin typeface="Neo Sans Std"/>
                <a:cs typeface="Neo Sans Std"/>
              </a:rPr>
              <a:t>Concurrency </a:t>
            </a:r>
            <a:r>
              <a:rPr lang="en-US" sz="1200" dirty="0" smtClean="0">
                <a:latin typeface="Neo Sans Std"/>
                <a:cs typeface="Neo Sans Std"/>
              </a:rPr>
              <a:t>Control</a:t>
            </a:r>
            <a:endParaRPr lang="en-US" sz="1200" dirty="0">
              <a:latin typeface="Neo Sans Std"/>
              <a:cs typeface="Neo Sans Std"/>
            </a:endParaRPr>
          </a:p>
        </p:txBody>
      </p:sp>
      <p:pic>
        <p:nvPicPr>
          <p:cNvPr id="4" name="Picture 3" descr="AA02824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218" y="1772816"/>
            <a:ext cx="809790" cy="1101227"/>
          </a:xfrm>
          <a:prstGeom prst="rect">
            <a:avLst/>
          </a:prstGeom>
        </p:spPr>
      </p:pic>
      <p:pic>
        <p:nvPicPr>
          <p:cNvPr id="5" name="Picture 4" descr="5743720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789040"/>
            <a:ext cx="1111094" cy="70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3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841"/>
    </mc:Choice>
    <mc:Fallback xmlns="">
      <p:transition xmlns:p14="http://schemas.microsoft.com/office/powerpoint/2010/main" spd="slow" advTm="618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Clojure?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</a:t>
            </a:r>
          </a:p>
          <a:p>
            <a:r>
              <a:rPr lang="en-US" dirty="0" smtClean="0"/>
              <a:t>Powerful</a:t>
            </a:r>
          </a:p>
          <a:p>
            <a:r>
              <a:rPr lang="en-US" dirty="0" smtClean="0"/>
              <a:t>Elegant</a:t>
            </a:r>
            <a:endParaRPr lang="en-US" dirty="0"/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Extensible</a:t>
            </a:r>
          </a:p>
          <a:p>
            <a:r>
              <a:rPr lang="en-US" dirty="0" smtClean="0"/>
              <a:t>Concurrency</a:t>
            </a:r>
          </a:p>
          <a:p>
            <a:r>
              <a:rPr lang="en-US" dirty="0" smtClean="0"/>
              <a:t>Interoperable</a:t>
            </a:r>
          </a:p>
        </p:txBody>
      </p:sp>
    </p:spTree>
    <p:extLst>
      <p:ext uri="{BB962C8B-B14F-4D97-AF65-F5344CB8AC3E}">
        <p14:creationId xmlns:p14="http://schemas.microsoft.com/office/powerpoint/2010/main" val="208646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208153">
        <p14:reveal/>
      </p:transition>
    </mc:Choice>
    <mc:Fallback xmlns="">
      <p:transition xmlns:p14="http://schemas.microsoft.com/office/powerpoint/2010/main" spd="slow" advTm="208153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 bwMode="auto">
          <a:xfrm>
            <a:off x="4716016" y="4653136"/>
            <a:ext cx="2952328" cy="1008112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4716016" y="2996952"/>
            <a:ext cx="2952328" cy="108012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1547664" y="2636912"/>
            <a:ext cx="3024336" cy="180020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br>
              <a:rPr lang="en-US" dirty="0" smtClean="0"/>
            </a:br>
            <a:r>
              <a:rPr lang="en-US" dirty="0" smtClean="0"/>
              <a:t>Conflict Resolution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267744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134851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39952" y="2060848"/>
            <a:ext cx="971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Seller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A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30795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B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79712" y="2852936"/>
            <a:ext cx="504056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555776" y="3212976"/>
            <a:ext cx="1440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4067944" y="2852936"/>
            <a:ext cx="360040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2627784" y="3861048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771800" y="2924944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43808" y="3501008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Receive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64088" y="3284984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>
            <a:off x="5292080" y="3573016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2483768" y="4293096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2699792" y="4005064"/>
            <a:ext cx="1083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commits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644008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35277" y="2996952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84368" y="3068960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580112" y="4376137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Retry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92080" y="4869160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Seller has no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860032" y="3429000"/>
            <a:ext cx="360040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6" name="Multiply 65"/>
          <p:cNvSpPr/>
          <p:nvPr/>
        </p:nvSpPr>
        <p:spPr bwMode="auto">
          <a:xfrm>
            <a:off x="4716016" y="3356992"/>
            <a:ext cx="648072" cy="64807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860032" y="4797152"/>
            <a:ext cx="360040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876256" y="3068960"/>
            <a:ext cx="50405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876256" y="4797152"/>
            <a:ext cx="504056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884368" y="4653136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B’</a:t>
            </a:r>
            <a:endParaRPr lang="en-US" sz="14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15122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662"/>
    </mc:Choice>
    <mc:Fallback xmlns="">
      <p:transition xmlns:p14="http://schemas.microsoft.com/office/powerpoint/2010/main" spd="slow" advTm="23366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STM Example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stm.clj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86600" y="3810000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39000" y="38862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6172200" y="4114800"/>
            <a:ext cx="8382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7086600" y="4648200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239000" y="47244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8153400" y="47244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4" name="Straight Arrow Connector 23"/>
          <p:cNvCxnSpPr>
            <a:stCxn id="22" idx="3"/>
            <a:endCxn id="23" idx="1"/>
          </p:cNvCxnSpPr>
          <p:nvPr/>
        </p:nvCxnSpPr>
        <p:spPr bwMode="auto">
          <a:xfrm>
            <a:off x="7620000" y="499110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5257800" y="4267200"/>
            <a:ext cx="838200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Neo Sans Std"/>
              </a:rPr>
              <a:t>ref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6172200" y="4800600"/>
            <a:ext cx="7620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5400000">
            <a:off x="6324600" y="45720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683568" y="1912764"/>
            <a:ext cx="48013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post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conj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amount,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400" dirty="0" err="1">
                <a:solidFill>
                  <a:srgbClr val="1657BD"/>
                </a:solidFill>
                <a:latin typeface="Consolas"/>
              </a:rPr>
              <a:t>msg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}))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		</a:t>
            </a:r>
          </a:p>
          <a:p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transfer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from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to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dosync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alter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from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post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-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alter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to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post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	</a:t>
            </a:r>
          </a:p>
          <a:p>
            <a:endParaRPr lang="en-US" sz="1800" dirty="0" smtClean="0">
              <a:solidFill>
                <a:srgbClr val="1C1C14"/>
              </a:solidFill>
              <a:latin typeface="PalatinoLinotype-Roman"/>
            </a:endParaRPr>
          </a:p>
          <a:p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balance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reduce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+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0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map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49272" y="4636874"/>
            <a:ext cx="521887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deftest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transfer-tests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testing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"Transfer between accounts"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515151"/>
                </a:solidFill>
                <a:latin typeface="Consolas"/>
              </a:rPr>
              <a:t>let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ref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[])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      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ref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[])]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fi-FI" sz="14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fi-FI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fi-FI" sz="1400" dirty="0" err="1">
                <a:solidFill>
                  <a:prstClr val="black"/>
                </a:solidFill>
                <a:latin typeface="Consolas"/>
              </a:rPr>
              <a:t>transfer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srgbClr val="3C8203"/>
                </a:solidFill>
                <a:latin typeface="Consolas"/>
              </a:rPr>
              <a:t>10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fi-FI" sz="1400" dirty="0" err="1">
                <a:solidFill>
                  <a:srgbClr val="0029FA"/>
                </a:solidFill>
                <a:latin typeface="Consolas"/>
              </a:rPr>
              <a:t>message</a:t>
            </a:r>
            <a:r>
              <a:rPr lang="fi-FI" sz="14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fi-FI" sz="1400" b="1" dirty="0">
                <a:solidFill>
                  <a:srgbClr val="5E1445"/>
                </a:solidFill>
                <a:latin typeface="Consolas-Bold"/>
              </a:rPr>
              <a:t>)</a:t>
            </a:r>
            <a:endParaRPr lang="fi-FI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is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[{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-10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400" dirty="0" err="1">
                <a:solidFill>
                  <a:srgbClr val="1657BD"/>
                </a:solidFill>
                <a:latin typeface="Consolas"/>
              </a:rPr>
              <a:t>msg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"message"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}]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@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is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[{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10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400" dirty="0" err="1">
                <a:solidFill>
                  <a:srgbClr val="1657BD"/>
                </a:solidFill>
                <a:latin typeface="Consolas"/>
              </a:rPr>
              <a:t>msg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"message"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}]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@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))))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b="1" dirty="0">
              <a:solidFill>
                <a:srgbClr val="5E1445"/>
              </a:solidFill>
              <a:latin typeface="Consolas-Bold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616688"/>
              </p:ext>
            </p:extLst>
          </p:nvPr>
        </p:nvGraphicFramePr>
        <p:xfrm>
          <a:off x="5364088" y="1628800"/>
          <a:ext cx="2016224" cy="129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364"/>
                <a:gridCol w="1154860"/>
              </a:tblGrid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:amount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:</a:t>
                      </a:r>
                      <a:r>
                        <a:rPr lang="en-US" sz="1100" dirty="0" err="1" smtClean="0"/>
                        <a:t>msg</a:t>
                      </a:r>
                      <a:endParaRPr lang="en-US" sz="11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Initial balance</a:t>
                      </a:r>
                      <a:endParaRPr lang="en-US" sz="11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-170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Train</a:t>
                      </a:r>
                      <a:r>
                        <a:rPr lang="en-US" sz="1100" baseline="0" dirty="0" smtClean="0"/>
                        <a:t> fare</a:t>
                      </a:r>
                      <a:endParaRPr lang="en-US" sz="11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-40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Coffee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75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578"/>
    </mc:Choice>
    <mc:Fallback xmlns="">
      <p:transition xmlns:p14="http://schemas.microsoft.com/office/powerpoint/2010/main" spd="slow" advTm="1165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711008" cy="685800"/>
          </a:xfrm>
        </p:spPr>
        <p:txBody>
          <a:bodyPr/>
          <a:lstStyle/>
          <a:p>
            <a:r>
              <a:rPr lang="en-US" dirty="0" smtClean="0"/>
              <a:t>Concurrency Summary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71600" y="2060848"/>
            <a:ext cx="18002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Immutable data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71600" y="4674840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Pure Functions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71600" y="3356992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Indirect References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51919" y="2060848"/>
            <a:ext cx="205380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Lock-free, </a:t>
            </a:r>
          </a:p>
          <a:p>
            <a:r>
              <a:rPr lang="en-US" dirty="0" smtClean="0">
                <a:latin typeface="Neo Sans Std"/>
              </a:rPr>
              <a:t>multi-</a:t>
            </a:r>
            <a:r>
              <a:rPr lang="en-US" dirty="0">
                <a:latin typeface="Neo Sans Std"/>
              </a:rPr>
              <a:t>v</a:t>
            </a:r>
            <a:r>
              <a:rPr lang="en-US" dirty="0" smtClean="0">
                <a:latin typeface="Neo Sans Std"/>
              </a:rPr>
              <a:t>ersion</a:t>
            </a:r>
          </a:p>
          <a:p>
            <a:r>
              <a:rPr lang="en-US" dirty="0">
                <a:latin typeface="Neo Sans Std"/>
              </a:rPr>
              <a:t>c</a:t>
            </a:r>
            <a:r>
              <a:rPr lang="en-US" dirty="0" smtClean="0">
                <a:latin typeface="Neo Sans Std"/>
              </a:rPr>
              <a:t>oncurrency</a:t>
            </a:r>
            <a:endParaRPr lang="en-US" dirty="0">
              <a:latin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1920" y="3501008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Simplify</a:t>
            </a:r>
          </a:p>
          <a:p>
            <a:r>
              <a:rPr lang="en-US" dirty="0" smtClean="0">
                <a:latin typeface="Neo Sans Std"/>
              </a:rPr>
              <a:t>transactions</a:t>
            </a:r>
            <a:endParaRPr lang="en-US" dirty="0">
              <a:latin typeface="Neo Sans St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3927" y="4746848"/>
            <a:ext cx="2721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Enable retry / reordering</a:t>
            </a:r>
            <a:endParaRPr lang="en-US" dirty="0">
              <a:latin typeface="Neo Sans Std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5868144" y="3592440"/>
            <a:ext cx="792088" cy="484632"/>
          </a:xfrm>
          <a:prstGeom prst="rightArrow">
            <a:avLst/>
          </a:prstGeom>
          <a:solidFill>
            <a:srgbClr val="DADE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2987824" y="2276872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987824" y="357301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987824" y="481885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020272" y="3284984"/>
            <a:ext cx="1224136" cy="11521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  <a:cs typeface="Neo Sans Std"/>
              </a:rPr>
              <a:t>STM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20272" y="4604936"/>
            <a:ext cx="185496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Simpler</a:t>
            </a:r>
          </a:p>
          <a:p>
            <a:r>
              <a:rPr lang="en-US" dirty="0" smtClean="0">
                <a:latin typeface="Neo Sans Std"/>
              </a:rPr>
              <a:t>Concurrency</a:t>
            </a:r>
          </a:p>
          <a:p>
            <a:r>
              <a:rPr lang="en-US" dirty="0" smtClean="0">
                <a:latin typeface="Neo Sans Std"/>
              </a:rPr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41783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61"/>
    </mc:Choice>
    <mc:Fallback xmlns="">
      <p:transition xmlns:p14="http://schemas.microsoft.com/office/powerpoint/2010/main" spd="slow" advTm="6486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6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10"/>
    </mc:Choice>
    <mc:Fallback xmlns="">
      <p:transition xmlns:p14="http://schemas.microsoft.com/office/powerpoint/2010/main" spd="slow" advTm="1031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are Islands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094112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// C#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class Conference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string Name { get; }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int</a:t>
            </a:r>
            <a:r>
              <a:rPr lang="en-US" sz="1600" dirty="0" smtClean="0">
                <a:latin typeface="Courier"/>
                <a:cs typeface="Courier"/>
              </a:rPr>
              <a:t> Year { get; }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}             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Neo Sans Std"/>
                <a:cs typeface="Neo Sans Std"/>
              </a:rPr>
              <a:t>Methods available: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ToString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GetHashCode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Equals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GetType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7904" y="1981200"/>
            <a:ext cx="4674096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defrecord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Conference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year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ndc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Conference.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"NDC"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2011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cc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Conference.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"Clojure </a:t>
            </a:r>
            <a:r>
              <a:rPr lang="en-US" sz="1400" dirty="0" err="1">
                <a:solidFill>
                  <a:srgbClr val="0029FA"/>
                </a:solidFill>
                <a:latin typeface="Consolas"/>
              </a:rPr>
              <a:t>Conj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2011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confs</a:t>
            </a:r>
            <a:r>
              <a:rPr lang="en-US" sz="1400" dirty="0" smtClean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ndc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cc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 smtClean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1C1C14"/>
                </a:solidFill>
                <a:latin typeface="Consolas"/>
              </a:rPr>
              <a:t>	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1C1C14"/>
                </a:solidFill>
                <a:latin typeface="PalatinoLinotype-Roman"/>
              </a:rPr>
              <a:t>;; Records </a:t>
            </a:r>
            <a:r>
              <a:rPr lang="en-US" sz="1400" dirty="0">
                <a:solidFill>
                  <a:srgbClr val="1C1C14"/>
                </a:solidFill>
                <a:latin typeface="PalatinoLinotype-Roman"/>
              </a:rPr>
              <a:t>works with common </a:t>
            </a:r>
            <a:r>
              <a:rPr lang="en-US" sz="1400" dirty="0" smtClean="0">
                <a:solidFill>
                  <a:srgbClr val="1C1C14"/>
                </a:solidFill>
                <a:latin typeface="PalatinoLinotype-Roman"/>
              </a:rPr>
              <a:t>functions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filter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#(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2011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:year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%)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confs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assoc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ndc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:rating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:great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	</a:t>
            </a:r>
          </a:p>
          <a:p>
            <a:pPr marL="0" indent="0">
              <a:buNone/>
            </a:pPr>
            <a:endParaRPr lang="en-US" sz="1400" dirty="0" smtClean="0">
              <a:solidFill>
                <a:srgbClr val="1C1C14"/>
              </a:solidFill>
              <a:latin typeface="PalatinoLinotype-Roman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1C1C14"/>
                </a:solidFill>
                <a:latin typeface="PalatinoLinotype-Roman"/>
              </a:rPr>
              <a:t>;; Their fields </a:t>
            </a:r>
            <a:r>
              <a:rPr lang="en-US" sz="1400" dirty="0">
                <a:solidFill>
                  <a:srgbClr val="1C1C14"/>
                </a:solidFill>
                <a:latin typeface="PalatinoLinotype-Roman"/>
              </a:rPr>
              <a:t>have map semantics	</a:t>
            </a:r>
            <a:endParaRPr lang="en-US" sz="1400" dirty="0" smtClean="0">
              <a:solidFill>
                <a:srgbClr val="1C1C14"/>
              </a:solidFill>
              <a:latin typeface="PalatinoLinotype-Roman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:year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ndc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 smtClean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1C1C14"/>
                </a:solidFill>
                <a:latin typeface="PalatinoLinotype-Roman"/>
              </a:rPr>
              <a:t>;; A </a:t>
            </a:r>
            <a:r>
              <a:rPr lang="en-US" sz="1400" dirty="0">
                <a:solidFill>
                  <a:srgbClr val="1C1C14"/>
                </a:solidFill>
                <a:latin typeface="PalatinoLinotype-Roman"/>
              </a:rPr>
              <a:t>record is also a map of its </a:t>
            </a:r>
            <a:r>
              <a:rPr lang="en-US" sz="1400" dirty="0" smtClean="0">
                <a:solidFill>
                  <a:srgbClr val="1C1C14"/>
                </a:solidFill>
                <a:latin typeface="PalatinoLinotype-Roman"/>
              </a:rPr>
              <a:t>properties</a:t>
            </a:r>
            <a:endParaRPr lang="en-US" sz="1400" b="1" dirty="0">
              <a:solidFill>
                <a:srgbClr val="1C1C14"/>
              </a:solidFill>
              <a:latin typeface="PalatinoLinotype-Roman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seq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ndc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	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doseq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prop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value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ndc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println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prop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"-&gt;"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value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islands.clj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2608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729"/>
    </mc:Choice>
    <mc:Fallback xmlns="">
      <p:transition xmlns:p14="http://schemas.microsoft.com/office/powerpoint/2010/main" spd="slow" advTm="25072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do object diff and patch in C#?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30"/>
    </mc:Choice>
    <mc:Fallback xmlns="">
      <p:transition xmlns:p14="http://schemas.microsoft.com/office/powerpoint/2010/main" spd="slow" advTm="117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Common Abstractions: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5110336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Diff </a:t>
            </a:r>
            <a:r>
              <a:rPr lang="en-US" sz="1200" b="1" dirty="0" err="1">
                <a:solidFill>
                  <a:srgbClr val="771515"/>
                </a:solidFill>
                <a:latin typeface="Courier-Bold"/>
              </a:rPr>
              <a:t>CalculateDiff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Quoute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prev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  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result = </a:t>
            </a:r>
            <a:r>
              <a:rPr lang="en-US" sz="1200" b="1" dirty="0">
                <a:solidFill>
                  <a:prstClr val="black"/>
                </a:solidFill>
                <a:latin typeface="Courier-Bold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Diff();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  </a:t>
            </a:r>
            <a:r>
              <a:rPr lang="en-US" sz="1200" b="1" dirty="0">
                <a:solidFill>
                  <a:prstClr val="black"/>
                </a:solidFill>
                <a:latin typeface="Courier-Bold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(!(</a:t>
            </a:r>
            <a:r>
              <a:rPr lang="en-US" sz="1200" b="1" dirty="0" err="1">
                <a:solidFill>
                  <a:prstClr val="black"/>
                </a:solidFill>
                <a:latin typeface="Courier-Bold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.Bid.Equals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prev.Bid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)))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    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result.AddFieldUpdate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QuoteField.Bid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200" b="1" dirty="0" err="1">
                <a:solidFill>
                  <a:prstClr val="black"/>
                </a:solidFill>
                <a:latin typeface="Courier-Bold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.Bid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));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  </a:t>
            </a:r>
            <a:r>
              <a:rPr lang="en-US" sz="1200" i="1" dirty="0">
                <a:solidFill>
                  <a:srgbClr val="888676"/>
                </a:solidFill>
                <a:latin typeface="Courier-Oblique"/>
              </a:rPr>
              <a:t>// repeat for the other fields … </a:t>
            </a:r>
            <a:endParaRPr lang="en-US" sz="12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  </a:t>
            </a:r>
            <a:r>
              <a:rPr lang="en-US" sz="1200" b="1" dirty="0">
                <a:solidFill>
                  <a:prstClr val="black"/>
                </a:solidFill>
                <a:latin typeface="Courier-Bold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result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previous = </a:t>
            </a:r>
            <a:r>
              <a:rPr lang="en-US" sz="1200" b="1" dirty="0">
                <a:latin typeface="Courier"/>
                <a:cs typeface="Courier"/>
              </a:rPr>
              <a:t>Quote</a:t>
            </a:r>
            <a:r>
              <a:rPr lang="en-US" sz="1200" dirty="0">
                <a:latin typeface="Courier"/>
                <a:cs typeface="Courier"/>
              </a:rPr>
              <a:t>(EURUSD, Bid:=1.40, Ask:=1.41)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latest   = </a:t>
            </a:r>
            <a:r>
              <a:rPr lang="en-US" sz="1200" b="1" dirty="0">
                <a:latin typeface="Courier"/>
                <a:cs typeface="Courier"/>
              </a:rPr>
              <a:t>Quote</a:t>
            </a:r>
            <a:r>
              <a:rPr lang="en-US" sz="1200" dirty="0">
                <a:latin typeface="Courier"/>
                <a:cs typeface="Courier"/>
              </a:rPr>
              <a:t>(EURUSD, Bid:=1.45, Ask:=1.46)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diff = </a:t>
            </a:r>
            <a:r>
              <a:rPr lang="en-US" sz="1200" dirty="0" err="1" smtClean="0">
                <a:latin typeface="Courier"/>
                <a:cs typeface="Courier"/>
              </a:rPr>
              <a:t>latest.</a:t>
            </a:r>
            <a:r>
              <a:rPr lang="en-US" sz="1200" b="1" dirty="0" err="1" smtClean="0">
                <a:solidFill>
                  <a:srgbClr val="771515"/>
                </a:solidFill>
                <a:latin typeface="Courier-Bold"/>
              </a:rPr>
              <a:t>ChangesSince</a:t>
            </a:r>
            <a:r>
              <a:rPr lang="en-US" sz="1200" dirty="0" smtClean="0">
                <a:latin typeface="Courier"/>
                <a:cs typeface="Courier"/>
              </a:rPr>
              <a:t>(previous)</a:t>
            </a:r>
          </a:p>
          <a:p>
            <a:pPr marL="0" indent="0">
              <a:buNone/>
            </a:pPr>
            <a:endParaRPr lang="en-US" sz="1200" b="1" dirty="0">
              <a:solidFill>
                <a:srgbClr val="771515"/>
              </a:solidFill>
              <a:latin typeface="Courier-Bold"/>
            </a:endParaRPr>
          </a:p>
          <a:p>
            <a:pPr>
              <a:buFont typeface="Symbol" charset="0"/>
              <a:buChar char=""/>
            </a:pPr>
            <a:r>
              <a:rPr lang="en-US" sz="1200" dirty="0" smtClean="0">
                <a:latin typeface="Courier"/>
                <a:cs typeface="Courier"/>
              </a:rPr>
              <a:t>Diff with Updates:    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   (Field </a:t>
            </a:r>
            <a:r>
              <a:rPr lang="en-US" sz="1200" dirty="0" err="1" smtClean="0">
                <a:latin typeface="Courier"/>
                <a:cs typeface="Courier"/>
              </a:rPr>
              <a:t>QuoteField.Bid</a:t>
            </a:r>
            <a:r>
              <a:rPr lang="en-US" sz="1200" dirty="0" smtClean="0">
                <a:latin typeface="Courier"/>
                <a:cs typeface="Courier"/>
              </a:rPr>
              <a:t>, </a:t>
            </a:r>
            <a:r>
              <a:rPr lang="en-US" sz="1200" dirty="0" err="1" smtClean="0">
                <a:latin typeface="Courier"/>
                <a:cs typeface="Courier"/>
              </a:rPr>
              <a:t>NewValue</a:t>
            </a:r>
            <a:r>
              <a:rPr lang="en-US" sz="1200" dirty="0" smtClean="0">
                <a:latin typeface="Courier"/>
                <a:cs typeface="Courier"/>
              </a:rPr>
              <a:t> 1.405)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  (Field </a:t>
            </a:r>
            <a:r>
              <a:rPr lang="en-US" sz="1200" dirty="0" err="1" smtClean="0">
                <a:latin typeface="Courier"/>
                <a:cs typeface="Courier"/>
              </a:rPr>
              <a:t>QuoteField.Ask</a:t>
            </a:r>
            <a:r>
              <a:rPr lang="en-US" sz="1200" dirty="0" smtClean="0">
                <a:latin typeface="Courier"/>
                <a:cs typeface="Courier"/>
              </a:rPr>
              <a:t>, </a:t>
            </a:r>
            <a:r>
              <a:rPr lang="en-US" sz="1200" dirty="0" err="1" smtClean="0">
                <a:latin typeface="Courier"/>
                <a:cs typeface="Courier"/>
              </a:rPr>
              <a:t>NewValue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  <a:sym typeface="Wingdings"/>
              </a:rPr>
              <a:t>1.415)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  <a:sym typeface="Wingdings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  <a:sym typeface="Wingdings"/>
              </a:rPr>
              <a:t>       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516216" y="1412776"/>
            <a:ext cx="864096" cy="1296144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smtClean="0">
                <a:latin typeface="Neo Sans Std"/>
                <a:ea typeface="Neo Sans Std"/>
              </a:rPr>
              <a:t>Quote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Symbol</a:t>
            </a:r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Bid</a:t>
            </a:r>
          </a:p>
          <a:p>
            <a:r>
              <a:rPr lang="en-US" sz="1200" dirty="0" smtClean="0">
                <a:latin typeface="Neo Sans Std"/>
                <a:ea typeface="Neo Sans Std"/>
              </a:rPr>
              <a:t>Ask</a:t>
            </a:r>
          </a:p>
          <a:p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Diff( q )</a:t>
            </a:r>
            <a:endParaRPr lang="en-US" sz="1200" dirty="0">
              <a:latin typeface="Neo Sans Std"/>
              <a:ea typeface="Neo Sans St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40352" y="1412776"/>
            <a:ext cx="1080120" cy="936104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err="1" smtClean="0">
                <a:latin typeface="Neo Sans Std"/>
                <a:ea typeface="Neo Sans Std"/>
              </a:rPr>
              <a:t>QuoteFields</a:t>
            </a:r>
            <a:endParaRPr lang="en-US" sz="1200" b="1" u="sng" dirty="0" smtClean="0">
              <a:latin typeface="Neo Sans Std"/>
              <a:ea typeface="Neo Sans Std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Symbol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Bid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Ask</a:t>
            </a:r>
            <a:endParaRPr lang="en-US" sz="1200" dirty="0">
              <a:latin typeface="Neo Sans Std"/>
              <a:ea typeface="Neo Sans Std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40352" y="2636912"/>
            <a:ext cx="108012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err="1" smtClean="0">
                <a:latin typeface="Neo Sans Std"/>
                <a:ea typeface="Neo Sans Std"/>
              </a:rPr>
              <a:t>FieldUpdate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Field</a:t>
            </a:r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err="1" smtClean="0">
                <a:latin typeface="Neo Sans Std"/>
                <a:ea typeface="Neo Sans Std"/>
              </a:rPr>
              <a:t>NewValue</a:t>
            </a:r>
            <a:endParaRPr lang="en-US" sz="1200" dirty="0" smtClean="0">
              <a:latin typeface="Neo Sans Std"/>
              <a:ea typeface="Neo Sans Std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40352" y="3717032"/>
            <a:ext cx="108012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smtClean="0">
                <a:latin typeface="Neo Sans Std"/>
                <a:ea typeface="Neo Sans Std"/>
              </a:rPr>
              <a:t>Diff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Updates</a:t>
            </a:r>
            <a:endParaRPr lang="en-US" sz="1200" dirty="0">
              <a:latin typeface="Neo Sans Std"/>
              <a:ea typeface="Neo Sans Std"/>
            </a:endParaRPr>
          </a:p>
        </p:txBody>
      </p:sp>
      <p:cxnSp>
        <p:nvCxnSpPr>
          <p:cNvPr id="9" name="Straight Arrow Connector 8"/>
          <p:cNvCxnSpPr>
            <a:stCxn id="6" idx="0"/>
            <a:endCxn id="5" idx="2"/>
          </p:cNvCxnSpPr>
          <p:nvPr/>
        </p:nvCxnSpPr>
        <p:spPr bwMode="auto">
          <a:xfrm flipV="1">
            <a:off x="8280412" y="2348880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0"/>
            <a:endCxn id="6" idx="2"/>
          </p:cNvCxnSpPr>
          <p:nvPr/>
        </p:nvCxnSpPr>
        <p:spPr bwMode="auto">
          <a:xfrm flipV="1">
            <a:off x="8280412" y="3284984"/>
            <a:ext cx="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8330014" y="328498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*</a:t>
            </a:r>
            <a:endParaRPr lang="en-US" sz="14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188845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99"/>
    </mc:Choice>
    <mc:Fallback xmlns="">
      <p:transition xmlns:p14="http://schemas.microsoft.com/office/powerpoint/2010/main" spd="slow" advTm="6739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Abstractions: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diff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let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changed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smtClean="0">
                <a:solidFill>
                  <a:srgbClr val="E03186"/>
                </a:solidFill>
                <a:latin typeface="Consolas"/>
              </a:rPr>
              <a:t>filter 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err="1">
                <a:solidFill>
                  <a:srgbClr val="515151"/>
                </a:solidFill>
                <a:latin typeface="Consolas"/>
              </a:rPr>
              <a:t>fn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k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                        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not=</a:t>
            </a:r>
            <a:r>
              <a:rPr lang="en-US" sz="1800" dirty="0" smtClean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get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k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get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k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                    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keys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))]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select-keys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changed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patch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df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merge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df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diff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:bid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3C8203"/>
                </a:solidFill>
                <a:latin typeface="Consolas"/>
              </a:rPr>
              <a:t>1.45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:ask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3C8203"/>
                </a:solidFill>
                <a:latin typeface="Consolas"/>
              </a:rPr>
              <a:t>1.46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:symbol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800" dirty="0" err="1">
                <a:solidFill>
                  <a:srgbClr val="1657BD"/>
                </a:solidFill>
                <a:latin typeface="Consolas"/>
              </a:rPr>
              <a:t>eurusd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}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sk-SK" sz="18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sk-SK" sz="18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:bid</a:t>
            </a:r>
            <a:r>
              <a:rPr lang="sk-SK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sk-SK" sz="1800" dirty="0">
                <a:solidFill>
                  <a:srgbClr val="3C8203"/>
                </a:solidFill>
                <a:latin typeface="Consolas"/>
              </a:rPr>
              <a:t>1.44</a:t>
            </a:r>
            <a:r>
              <a:rPr lang="sk-SK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:ask</a:t>
            </a:r>
            <a:r>
              <a:rPr lang="sk-SK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sk-SK" sz="1800" dirty="0">
                <a:solidFill>
                  <a:srgbClr val="3C8203"/>
                </a:solidFill>
                <a:latin typeface="Consolas"/>
              </a:rPr>
              <a:t>1.47</a:t>
            </a:r>
            <a:r>
              <a:rPr lang="sk-SK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:symbol</a:t>
            </a:r>
            <a:r>
              <a:rPr lang="sk-SK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:eurusd</a:t>
            </a:r>
            <a:r>
              <a:rPr lang="sk-SK" sz="1800" b="1" dirty="0">
                <a:solidFill>
                  <a:srgbClr val="5E1445"/>
                </a:solidFill>
                <a:latin typeface="Consolas-Bold"/>
              </a:rPr>
              <a:t>}</a:t>
            </a:r>
            <a:r>
              <a:rPr lang="sk-SK" sz="18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sk-SK" sz="1800" b="1" dirty="0" smtClean="0">
                <a:solidFill>
                  <a:srgbClr val="5E1445"/>
                </a:solidFill>
                <a:latin typeface="Consolas-Bold"/>
              </a:rPr>
              <a:t>=&gt;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:bid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3C8203"/>
                </a:solidFill>
                <a:latin typeface="Consolas"/>
              </a:rPr>
              <a:t>1.44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:ask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3C8203"/>
                </a:solidFill>
                <a:latin typeface="Consolas"/>
              </a:rPr>
              <a:t>1.47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}</a:t>
            </a:r>
            <a:endParaRPr lang="en-US" sz="18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diffpatch.clj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8255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266"/>
    </mc:Choice>
    <mc:Fallback xmlns="">
      <p:transition xmlns:p14="http://schemas.microsoft.com/office/powerpoint/2010/main" spd="slow" advTm="7826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Common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Abstractions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Higher-order, first-class </a:t>
            </a:r>
            <a:r>
              <a:rPr lang="en-US" dirty="0" err="1" smtClean="0"/>
              <a:t>fn</a:t>
            </a:r>
            <a:endParaRPr lang="en-US" dirty="0"/>
          </a:p>
          <a:p>
            <a:r>
              <a:rPr lang="en-US" dirty="0"/>
              <a:t>Collections</a:t>
            </a:r>
          </a:p>
          <a:p>
            <a:r>
              <a:rPr lang="en-US" dirty="0" err="1"/>
              <a:t>Seq</a:t>
            </a:r>
            <a:endParaRPr lang="en-US" dirty="0"/>
          </a:p>
          <a:p>
            <a:r>
              <a:rPr lang="en-US" dirty="0" smtClean="0"/>
              <a:t>Records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 :key value }		</a:t>
            </a:r>
            <a:r>
              <a:rPr lang="en-US" dirty="0" smtClean="0"/>
              <a:t>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 a b c ]		</a:t>
            </a:r>
            <a:r>
              <a:rPr lang="en-US" dirty="0" smtClean="0"/>
              <a:t>vector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(1 2 3)			</a:t>
            </a:r>
            <a:r>
              <a:rPr lang="en-US" dirty="0" smtClean="0"/>
              <a:t>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#{ :a :b :c } 		</a:t>
            </a:r>
            <a:r>
              <a:rPr lang="en-US" dirty="0" smtClean="0"/>
              <a:t>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0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41"/>
    </mc:Choice>
    <mc:Fallback xmlns="">
      <p:transition xmlns:p14="http://schemas.microsoft.com/office/powerpoint/2010/main" spd="slow" advTm="545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(map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(filter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(remove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(sort-by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(group-by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// </a:t>
            </a:r>
            <a:r>
              <a:rPr lang="en-US" sz="1600" dirty="0" err="1" smtClean="0"/>
              <a:t>Linq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from x in </a:t>
            </a:r>
            <a:r>
              <a:rPr lang="en-US" sz="1600" dirty="0" err="1" smtClean="0"/>
              <a:t>coll</a:t>
            </a:r>
            <a:r>
              <a:rPr lang="en-US" sz="1600" dirty="0" smtClean="0"/>
              <a:t> select f(x);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// Pre-</a:t>
            </a:r>
            <a:r>
              <a:rPr lang="en-US" sz="1600" dirty="0" err="1" smtClean="0"/>
              <a:t>Linq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result = new List…</a:t>
            </a:r>
          </a:p>
          <a:p>
            <a:pPr marL="0" indent="0">
              <a:buNone/>
            </a:pPr>
            <a:r>
              <a:rPr lang="en-US" sz="1600" dirty="0" err="1" smtClean="0"/>
              <a:t>foreach</a:t>
            </a:r>
            <a:r>
              <a:rPr lang="en-US" sz="1600" dirty="0" smtClean="0"/>
              <a:t> (</a:t>
            </a:r>
            <a:r>
              <a:rPr lang="en-US" sz="1600" dirty="0" err="1" smtClean="0"/>
              <a:t>var</a:t>
            </a:r>
            <a:r>
              <a:rPr lang="en-US" sz="1600" dirty="0" smtClean="0"/>
              <a:t> x in </a:t>
            </a:r>
            <a:r>
              <a:rPr lang="en-US" sz="1600" dirty="0" err="1" smtClean="0"/>
              <a:t>coll</a:t>
            </a:r>
            <a:r>
              <a:rPr lang="en-US" sz="1600" dirty="0" smtClean="0"/>
              <a:t>)</a:t>
            </a:r>
            <a:r>
              <a:rPr lang="en-US" sz="1600" dirty="0"/>
              <a:t>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result.Add</a:t>
            </a:r>
            <a:r>
              <a:rPr lang="en-US" sz="1600" dirty="0" smtClean="0"/>
              <a:t>( f(x) );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// Extension methods,</a:t>
            </a:r>
          </a:p>
          <a:p>
            <a:pPr marL="0" indent="0">
              <a:buNone/>
            </a:pPr>
            <a:r>
              <a:rPr lang="en-US" sz="1600" dirty="0" smtClean="0"/>
              <a:t>// lambda expressions</a:t>
            </a:r>
          </a:p>
          <a:p>
            <a:pPr marL="0" indent="0">
              <a:buNone/>
            </a:pPr>
            <a:r>
              <a:rPr lang="en-US" sz="1600" dirty="0" err="1" smtClean="0"/>
              <a:t>coll.ConvertAll</a:t>
            </a:r>
            <a:r>
              <a:rPr lang="en-US" sz="1600" dirty="0" smtClean="0"/>
              <a:t>( x =&gt; f(x) );</a:t>
            </a:r>
          </a:p>
        </p:txBody>
      </p:sp>
    </p:spTree>
    <p:extLst>
      <p:ext uri="{BB962C8B-B14F-4D97-AF65-F5344CB8AC3E}">
        <p14:creationId xmlns:p14="http://schemas.microsoft.com/office/powerpoint/2010/main" val="96207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82"/>
    </mc:Choice>
    <mc:Fallback xmlns="">
      <p:transition xmlns:p14="http://schemas.microsoft.com/office/powerpoint/2010/main" spd="slow" advTm="4158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208879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programming, OO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1" baseline="0" dirty="0" smtClean="0">
                          <a:latin typeface="Neo Sans Std"/>
                          <a:ea typeface="Neo Sans Std"/>
                        </a:rPr>
                        <a:t>abstractions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5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72"/>
    </mc:Choice>
    <mc:Fallback xmlns="">
      <p:transition xmlns:p14="http://schemas.microsoft.com/office/powerpoint/2010/main" spd="slow" advTm="20747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Produces a new sequence of the same length by applying a function to each member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(map f [1 2 3])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((f 1) (f 2) (f 3))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SELECT f(x) FROM </a:t>
            </a:r>
            <a:r>
              <a:rPr lang="en-US" i="1" dirty="0" err="1" smtClean="0"/>
              <a:t>xs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3575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5"/>
    </mc:Choice>
    <mc:Fallback xmlns="">
      <p:transition xmlns:p14="http://schemas.microsoft.com/office/powerpoint/2010/main" spd="slow" advTm="253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Reduce a sequence to a single element by combining the elements one by 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(reduce + [1 2 3])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(reduce + [1 2 3]) </a:t>
            </a:r>
          </a:p>
          <a:p>
            <a:pPr marL="0" indent="0">
              <a:buNone/>
            </a:pPr>
            <a:r>
              <a:rPr lang="en-US" dirty="0" smtClean="0"/>
              <a:t>is	(+ </a:t>
            </a:r>
            <a:r>
              <a:rPr lang="en-US" i="1" dirty="0" smtClean="0"/>
              <a:t>(+ 1 2)</a:t>
            </a:r>
            <a:r>
              <a:rPr lang="en-US" dirty="0" smtClean="0"/>
              <a:t> 3)</a:t>
            </a:r>
          </a:p>
          <a:p>
            <a:pPr marL="0" indent="0">
              <a:buNone/>
            </a:pPr>
            <a:r>
              <a:rPr lang="en-US" dirty="0" smtClean="0"/>
              <a:t>is	(+ 3 3)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SELECT SUM(x) FROM </a:t>
            </a:r>
            <a:r>
              <a:rPr lang="en-US" i="1" dirty="0" err="1" smtClean="0"/>
              <a:t>xs</a:t>
            </a:r>
            <a:r>
              <a:rPr lang="en-US" i="1" dirty="0" smtClean="0"/>
              <a:t>                                 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924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4"/>
    </mc:Choice>
    <mc:Fallback xmlns="">
      <p:transition xmlns:p14="http://schemas.microsoft.com/office/powerpoint/2010/main" spd="slow" advTm="530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/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Select the matches or the non-matches from a </a:t>
            </a:r>
            <a:r>
              <a:rPr lang="en-US" dirty="0" err="1" smtClean="0"/>
              <a:t>seq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(filter even? [1 2 3 4])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(2 4)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(remove even? [1 2 3 4]) 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(1 3)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SELECT x FROM </a:t>
            </a:r>
            <a:r>
              <a:rPr lang="en-US" i="1" dirty="0" err="1" smtClean="0"/>
              <a:t>xs</a:t>
            </a:r>
            <a:r>
              <a:rPr lang="en-US" i="1" dirty="0" smtClean="0"/>
              <a:t>  </a:t>
            </a:r>
            <a:r>
              <a:rPr lang="en-US" b="1" i="1" dirty="0" smtClean="0"/>
              <a:t>WHERE</a:t>
            </a:r>
            <a:r>
              <a:rPr lang="en-US" i="1" dirty="0" smtClean="0"/>
              <a:t> ...                          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38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8"/>
    </mc:Choice>
    <mc:Fallback xmlns="">
      <p:transition xmlns:p14="http://schemas.microsoft.com/office/powerpoint/2010/main" spd="slow" advTm="142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Specializing the implementation language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91"/>
    </mc:Choice>
    <mc:Fallback xmlns="">
      <p:transition xmlns:p14="http://schemas.microsoft.com/office/powerpoint/2010/main" spd="slow" advTm="1309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/>
              <a:t>How would you add an </a:t>
            </a:r>
            <a:r>
              <a:rPr lang="en-US" b="1" dirty="0"/>
              <a:t>unless</a:t>
            </a:r>
            <a:r>
              <a:rPr lang="en-US" dirty="0"/>
              <a:t> keyword to C#? 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da-DK" sz="1800" b="1" dirty="0" smtClean="0"/>
          </a:p>
          <a:p>
            <a:pPr marL="0" indent="0" eaLnBrk="1" hangingPunct="1">
              <a:buNone/>
            </a:pPr>
            <a:endParaRPr lang="da-DK" sz="1800" dirty="0" smtClean="0"/>
          </a:p>
          <a:p>
            <a:pPr marL="0" indent="0" eaLnBrk="1" hangingPunct="1">
              <a:buNone/>
            </a:pPr>
            <a:r>
              <a:rPr lang="da-DK" sz="1800" dirty="0" smtClean="0"/>
              <a:t>public </a:t>
            </a:r>
            <a:r>
              <a:rPr lang="da-DK" sz="1800" dirty="0" err="1" smtClean="0"/>
              <a:t>WeakSetPerson</a:t>
            </a:r>
            <a:r>
              <a:rPr lang="da-DK" sz="1800" dirty="0" smtClean="0"/>
              <a:t>(Person p)</a:t>
            </a:r>
          </a:p>
          <a:p>
            <a:pPr marL="0" indent="0" eaLnBrk="1" hangingPunct="1">
              <a:buNone/>
            </a:pPr>
            <a:r>
              <a:rPr lang="da-DK" sz="1800" dirty="0" smtClean="0"/>
              <a:t>{</a:t>
            </a:r>
          </a:p>
          <a:p>
            <a:pPr marL="0" indent="0" eaLnBrk="1" hangingPunct="1">
              <a:buNone/>
            </a:pPr>
            <a:r>
              <a:rPr lang="da-DK" sz="1800" dirty="0" smtClean="0"/>
              <a:t>   </a:t>
            </a:r>
            <a:r>
              <a:rPr lang="da-DK" sz="1800" dirty="0" err="1" smtClean="0"/>
              <a:t>this.person</a:t>
            </a:r>
            <a:r>
              <a:rPr lang="da-DK" sz="1800" dirty="0" smtClean="0"/>
              <a:t> = p </a:t>
            </a:r>
            <a:r>
              <a:rPr lang="da-DK" sz="1800" b="1" dirty="0" err="1" smtClean="0"/>
              <a:t>unless</a:t>
            </a:r>
            <a:r>
              <a:rPr lang="da-DK" sz="1800" b="1" dirty="0" smtClean="0"/>
              <a:t> (p == </a:t>
            </a:r>
            <a:r>
              <a:rPr lang="da-DK" sz="1800" b="1" dirty="0" err="1" smtClean="0"/>
              <a:t>null</a:t>
            </a:r>
            <a:r>
              <a:rPr lang="da-DK" sz="1800" b="1" dirty="0" smtClean="0"/>
              <a:t>)</a:t>
            </a:r>
            <a:r>
              <a:rPr lang="da-DK" sz="1800" dirty="0" smtClean="0"/>
              <a:t>;</a:t>
            </a:r>
            <a:endParaRPr lang="da-DK" sz="1800" dirty="0"/>
          </a:p>
          <a:p>
            <a:pPr marL="0" indent="0" eaLnBrk="1" hangingPunct="1">
              <a:buNone/>
            </a:pPr>
            <a:r>
              <a:rPr lang="da-DK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10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09"/>
    </mc:Choice>
    <mc:Fallback xmlns="">
      <p:transition xmlns:p14="http://schemas.microsoft.com/office/powerpoint/2010/main" spd="slow" advTm="3140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How would you build Active Record?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7F007F"/>
                </a:solidFill>
                <a:latin typeface="Courier"/>
                <a:cs typeface="Courier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228B22"/>
                </a:solidFill>
                <a:latin typeface="Courier"/>
                <a:cs typeface="Courier"/>
              </a:rPr>
              <a:t>Manager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&lt; </a:t>
            </a:r>
            <a:r>
              <a:rPr lang="en-US" sz="2000" dirty="0" err="1">
                <a:solidFill>
                  <a:srgbClr val="228B22"/>
                </a:solidFill>
                <a:latin typeface="Courier"/>
                <a:cs typeface="Courier"/>
              </a:rPr>
              <a:t>ActiveRecord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::</a:t>
            </a:r>
            <a:r>
              <a:rPr lang="en-US" sz="2000" dirty="0">
                <a:solidFill>
                  <a:srgbClr val="228B22"/>
                </a:solidFill>
                <a:latin typeface="Courier"/>
                <a:cs typeface="Courier"/>
              </a:rPr>
              <a:t>Base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has_one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8B8B"/>
                </a:solidFill>
                <a:latin typeface="Courier"/>
                <a:cs typeface="Courier"/>
              </a:rPr>
              <a:t>:department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7F007F"/>
                </a:solidFill>
                <a:latin typeface="Courier"/>
                <a:cs typeface="Courier"/>
              </a:rPr>
              <a:t>end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7F007F"/>
                </a:solidFill>
              </a:rPr>
              <a:t>class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228B22"/>
                </a:solidFill>
              </a:rPr>
              <a:t>Module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 </a:t>
            </a:r>
            <a:r>
              <a:rPr lang="en-US" sz="1400" dirty="0" err="1" smtClean="0">
                <a:solidFill>
                  <a:srgbClr val="7F007F"/>
                </a:solidFill>
              </a:rPr>
              <a:t>def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my_attr</a:t>
            </a:r>
            <a:r>
              <a:rPr lang="en-US" sz="1400" dirty="0">
                <a:solidFill>
                  <a:srgbClr val="000000"/>
                </a:solidFill>
              </a:rPr>
              <a:t>(symbol)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</a:rPr>
              <a:t>class_eval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8B2252"/>
                </a:solidFill>
              </a:rPr>
              <a:t>"</a:t>
            </a:r>
            <a:r>
              <a:rPr lang="en-US" sz="1400" dirty="0" err="1">
                <a:solidFill>
                  <a:srgbClr val="8B2252"/>
                </a:solidFill>
              </a:rPr>
              <a:t>def</a:t>
            </a:r>
            <a:r>
              <a:rPr lang="en-US" sz="1400" dirty="0">
                <a:solidFill>
                  <a:srgbClr val="8B2252"/>
                </a:solidFill>
              </a:rPr>
              <a:t> 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; @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; end"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</a:rPr>
              <a:t>class_eval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8B2252"/>
                </a:solidFill>
              </a:rPr>
              <a:t>"</a:t>
            </a:r>
            <a:r>
              <a:rPr lang="en-US" sz="1400" dirty="0" err="1">
                <a:solidFill>
                  <a:srgbClr val="8B2252"/>
                </a:solidFill>
              </a:rPr>
              <a:t>def</a:t>
            </a:r>
            <a:r>
              <a:rPr lang="en-US" sz="1400" dirty="0">
                <a:solidFill>
                  <a:srgbClr val="8B2252"/>
                </a:solidFill>
              </a:rPr>
              <a:t> 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=(value); @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 = value; end"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7F007F"/>
                </a:solidFill>
              </a:rPr>
              <a:t>end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7F007F"/>
                </a:solidFill>
              </a:rPr>
              <a:t>end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endParaRPr lang="en-US" sz="14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318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51"/>
    </mc:Choice>
    <mc:Fallback xmlns="">
      <p:transition xmlns:p14="http://schemas.microsoft.com/office/powerpoint/2010/main" spd="slow" advTm="4335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543800" cy="685800"/>
          </a:xfrm>
        </p:spPr>
        <p:txBody>
          <a:bodyPr/>
          <a:lstStyle/>
          <a:p>
            <a:r>
              <a:rPr lang="en-US" dirty="0" smtClean="0"/>
              <a:t>The Clojure Compilation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15616" y="3167072"/>
            <a:ext cx="1232318" cy="57416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Reader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94708" y="2996952"/>
            <a:ext cx="1713396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Macro</a:t>
            </a:r>
          </a:p>
          <a:p>
            <a:r>
              <a:rPr lang="en-US" dirty="0" smtClean="0">
                <a:latin typeface="Neo Sans Std"/>
                <a:ea typeface="Neo Sans Std"/>
              </a:rPr>
              <a:t>Evaluation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718436" y="2996952"/>
            <a:ext cx="1828800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Compiler</a:t>
            </a:r>
          </a:p>
        </p:txBody>
      </p:sp>
      <p:sp>
        <p:nvSpPr>
          <p:cNvPr id="7" name="Cube 6"/>
          <p:cNvSpPr/>
          <p:nvPr/>
        </p:nvSpPr>
        <p:spPr bwMode="auto">
          <a:xfrm>
            <a:off x="6948264" y="4725144"/>
            <a:ext cx="1292352" cy="1216152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Neo Sans Std"/>
              </a:rPr>
              <a:t>Byte code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7236296" y="4077072"/>
            <a:ext cx="822960" cy="530352"/>
          </a:xfrm>
          <a:prstGeom prst="down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0" name="Right Arrow 9"/>
          <p:cNvSpPr/>
          <p:nvPr/>
        </p:nvSpPr>
        <p:spPr bwMode="auto">
          <a:xfrm>
            <a:off x="2699792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 smtClean="0">
                <a:latin typeface="Neo Sans Std"/>
                <a:ea typeface="Neo Sans Std"/>
              </a:rPr>
              <a:t>AST</a:t>
            </a:r>
            <a:endParaRPr lang="en-US" dirty="0">
              <a:latin typeface="Neo Sans Std"/>
              <a:ea typeface="Neo Sans St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5976" y="1772816"/>
            <a:ext cx="3229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ea typeface="Neo Sans Std"/>
              </a:rPr>
              <a:t>Clojure data structures</a:t>
            </a:r>
            <a:endParaRPr lang="en-US" dirty="0">
              <a:latin typeface="Neo Sans Std"/>
              <a:ea typeface="Neo Sans Std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10800000" flipV="1">
            <a:off x="3275856" y="2276872"/>
            <a:ext cx="1828800" cy="609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3" idx="2"/>
          </p:cNvCxnSpPr>
          <p:nvPr/>
        </p:nvCxnSpPr>
        <p:spPr bwMode="auto">
          <a:xfrm rot="16200000" flipH="1">
            <a:off x="5813283" y="2391923"/>
            <a:ext cx="605134" cy="290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10800000">
            <a:off x="5105400" y="5661248"/>
            <a:ext cx="1447804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547664" y="5436512"/>
            <a:ext cx="3600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ea typeface="Neo Sans Std"/>
              </a:rPr>
              <a:t>Clojure is available at compile time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The compiler is available at runtime</a:t>
            </a:r>
          </a:p>
        </p:txBody>
      </p:sp>
      <p:sp>
        <p:nvSpPr>
          <p:cNvPr id="44" name="Folded Corner 43"/>
          <p:cNvSpPr/>
          <p:nvPr/>
        </p:nvSpPr>
        <p:spPr bwMode="auto">
          <a:xfrm>
            <a:off x="611560" y="2132856"/>
            <a:ext cx="720080" cy="432048"/>
          </a:xfrm>
          <a:prstGeom prst="foldedCorner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>
                <a:latin typeface="Neo Sans Std"/>
                <a:ea typeface="Neo Sans Std"/>
              </a:rPr>
              <a:t>Text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 flipV="1">
            <a:off x="899592" y="3861048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44" idx="2"/>
            <a:endCxn id="4" idx="0"/>
          </p:cNvCxnSpPr>
          <p:nvPr/>
        </p:nvCxnSpPr>
        <p:spPr bwMode="auto">
          <a:xfrm>
            <a:off x="971600" y="2564904"/>
            <a:ext cx="760175" cy="602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ight Arrow 50"/>
          <p:cNvSpPr/>
          <p:nvPr/>
        </p:nvSpPr>
        <p:spPr bwMode="auto">
          <a:xfrm>
            <a:off x="5666916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 smtClean="0">
                <a:latin typeface="Neo Sans Std"/>
                <a:ea typeface="Neo Sans Std"/>
              </a:rPr>
              <a:t>AST</a:t>
            </a:r>
            <a:endParaRPr lang="en-US" dirty="0">
              <a:latin typeface="Neo Sans Std"/>
              <a:ea typeface="Neo Sans Std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79912" y="4437112"/>
            <a:ext cx="1728192" cy="79208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Program</a:t>
            </a:r>
          </a:p>
          <a:p>
            <a:r>
              <a:rPr lang="en-US" dirty="0" smtClean="0">
                <a:latin typeface="Neo Sans Std"/>
                <a:ea typeface="Neo Sans Std"/>
              </a:rPr>
              <a:t>(macro)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5536" y="4437112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REPL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2267744" y="3933056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763688" y="4509120"/>
            <a:ext cx="873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Program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64" name="Straight Arrow Connector 63"/>
          <p:cNvCxnSpPr>
            <a:endCxn id="60" idx="2"/>
          </p:cNvCxnSpPr>
          <p:nvPr/>
        </p:nvCxnSpPr>
        <p:spPr bwMode="auto">
          <a:xfrm flipH="1" flipV="1">
            <a:off x="2200235" y="4816897"/>
            <a:ext cx="499557" cy="628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Circular Arrow 80"/>
          <p:cNvSpPr/>
          <p:nvPr/>
        </p:nvSpPr>
        <p:spPr bwMode="auto">
          <a:xfrm rot="1608608">
            <a:off x="4440414" y="3925180"/>
            <a:ext cx="509158" cy="4957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44075"/>
              <a:gd name="adj5" fmla="val 12500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40815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00"/>
    </mc:Choice>
    <mc:Fallback xmlns="">
      <p:transition xmlns:p14="http://schemas.microsoft.com/office/powerpoint/2010/main" spd="slow" advTm="815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da-DK" dirty="0" smtClean="0"/>
              <a:t>The </a:t>
            </a:r>
            <a:r>
              <a:rPr lang="da-DK" dirty="0" err="1"/>
              <a:t>whole</a:t>
            </a:r>
            <a:r>
              <a:rPr lang="da-DK" dirty="0"/>
              <a:t>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 smtClean="0"/>
              <a:t>available</a:t>
            </a:r>
            <a:r>
              <a:rPr lang="da-DK" dirty="0"/>
              <a:t>*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Homoiconic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A program is a data </a:t>
            </a:r>
            <a:r>
              <a:rPr lang="da-DK" dirty="0" err="1" smtClean="0"/>
              <a:t>structure</a:t>
            </a:r>
            <a:r>
              <a:rPr lang="da-DK" dirty="0" smtClean="0"/>
              <a:t> (AST)</a:t>
            </a:r>
          </a:p>
          <a:p>
            <a:pPr lvl="1"/>
            <a:r>
              <a:rPr lang="da-DK" dirty="0" smtClean="0"/>
              <a:t>”Code is data is </a:t>
            </a:r>
            <a:r>
              <a:rPr lang="da-DK" dirty="0" err="1" smtClean="0"/>
              <a:t>code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A </a:t>
            </a:r>
            <a:r>
              <a:rPr lang="da-DK" b="1" dirty="0" err="1" smtClean="0"/>
              <a:t>macro</a:t>
            </a:r>
            <a:r>
              <a:rPr lang="da-DK" dirty="0"/>
              <a:t> </a:t>
            </a:r>
            <a:r>
              <a:rPr lang="da-DK" dirty="0" smtClean="0"/>
              <a:t>is a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transforms</a:t>
            </a:r>
            <a:r>
              <a:rPr lang="da-DK" dirty="0" smtClean="0"/>
              <a:t> the program data at </a:t>
            </a:r>
            <a:r>
              <a:rPr lang="da-DK" dirty="0" err="1" smtClean="0"/>
              <a:t>compile</a:t>
            </a:r>
            <a:r>
              <a:rPr lang="da-DK" dirty="0" smtClean="0"/>
              <a:t>-time </a:t>
            </a:r>
          </a:p>
          <a:p>
            <a:pPr eaLnBrk="1" hangingPunct="1"/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data </a:t>
            </a:r>
            <a:r>
              <a:rPr lang="da-DK" dirty="0" err="1" smtClean="0"/>
              <a:t>structures</a:t>
            </a:r>
            <a:r>
              <a:rPr lang="da-DK" dirty="0" smtClean="0"/>
              <a:t>, </a:t>
            </a:r>
            <a:r>
              <a:rPr lang="da-DK" dirty="0" err="1" smtClean="0"/>
              <a:t>too</a:t>
            </a:r>
            <a:r>
              <a:rPr lang="da-DK" dirty="0" smtClean="0"/>
              <a:t>.</a:t>
            </a:r>
          </a:p>
          <a:p>
            <a:pPr eaLnBrk="1" hangingPunct="1"/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compile</a:t>
            </a:r>
            <a:r>
              <a:rPr lang="da-DK" dirty="0" smtClean="0"/>
              <a:t>-time, </a:t>
            </a:r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runtime</a:t>
            </a:r>
            <a:r>
              <a:rPr lang="da-DK" dirty="0" smtClean="0"/>
              <a:t>.</a:t>
            </a:r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r>
              <a:rPr lang="da-DK" sz="1200" i="1" dirty="0" smtClean="0"/>
              <a:t>* Paul Graham, </a:t>
            </a:r>
            <a:r>
              <a:rPr lang="da-DK" sz="1200" i="1" dirty="0" err="1" smtClean="0"/>
              <a:t>What</a:t>
            </a:r>
            <a:r>
              <a:rPr lang="da-DK" sz="1200" i="1" dirty="0" smtClean="0"/>
              <a:t> Made </a:t>
            </a:r>
            <a:r>
              <a:rPr lang="da-DK" sz="1200" i="1" dirty="0" err="1" smtClean="0"/>
              <a:t>Lisp</a:t>
            </a:r>
            <a:r>
              <a:rPr lang="da-DK" sz="1200" i="1" dirty="0" smtClean="0"/>
              <a:t> </a:t>
            </a:r>
            <a:r>
              <a:rPr lang="da-DK" sz="1200" i="1" dirty="0" err="1" smtClean="0"/>
              <a:t>Different</a:t>
            </a:r>
            <a:r>
              <a:rPr lang="da-DK" sz="1200" i="1" dirty="0" smtClean="0"/>
              <a:t>, 2002</a:t>
            </a:r>
          </a:p>
        </p:txBody>
      </p:sp>
    </p:spTree>
    <p:extLst>
      <p:ext uri="{BB962C8B-B14F-4D97-AF65-F5344CB8AC3E}">
        <p14:creationId xmlns:p14="http://schemas.microsoft.com/office/powerpoint/2010/main" val="352252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"/>
    </mc:Choice>
    <mc:Fallback xmlns="">
      <p:transition xmlns:p14="http://schemas.microsoft.com/office/powerpoint/2010/main" spd="slow" advTm="42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“unless” to Clojure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defmacro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unless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test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&amp;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body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list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D6D6D"/>
                </a:solidFill>
                <a:latin typeface="Consolas"/>
              </a:rPr>
              <a:t>'if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test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nil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cons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D6D6D"/>
                </a:solidFill>
                <a:latin typeface="Consolas"/>
              </a:rPr>
              <a:t>'do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body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		</a:t>
            </a:r>
          </a:p>
          <a:p>
            <a:pPr marL="0" indent="0">
              <a:buNone/>
            </a:pPr>
            <a:endParaRPr lang="en-US" sz="1600" dirty="0" smtClean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macroexpand-1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'(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unless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                      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println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"x is non-</a:t>
            </a:r>
            <a:r>
              <a:rPr lang="en-US" sz="1600" dirty="0" err="1">
                <a:solidFill>
                  <a:srgbClr val="0029FA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3051AE"/>
                </a:solidFill>
                <a:latin typeface="Consolas"/>
              </a:rPr>
              <a:t>;</a:t>
            </a:r>
            <a:r>
              <a:rPr lang="en-US" sz="1600" dirty="0">
                <a:solidFill>
                  <a:srgbClr val="3051AE"/>
                </a:solidFill>
                <a:latin typeface="Consolas"/>
              </a:rPr>
              <a:t>; expands to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515151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nil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515151"/>
                </a:solidFill>
                <a:latin typeface="Consolas"/>
              </a:rPr>
              <a:t>do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println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"x is non-</a:t>
            </a:r>
            <a:r>
              <a:rPr lang="en-US" sz="1600" dirty="0" err="1">
                <a:solidFill>
                  <a:srgbClr val="0029FA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1C1C14"/>
                </a:solidFill>
                <a:latin typeface="Consolas"/>
              </a:rPr>
              <a:t>   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endParaRPr lang="en-US" sz="18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Neo Sans Std"/>
                <a:cs typeface="Neo Sans Std"/>
              </a:rPr>
              <a:t>* Actually, this is the Clojure when-not macro</a:t>
            </a:r>
          </a:p>
        </p:txBody>
      </p:sp>
    </p:spTree>
    <p:extLst>
      <p:ext uri="{BB962C8B-B14F-4D97-AF65-F5344CB8AC3E}">
        <p14:creationId xmlns:p14="http://schemas.microsoft.com/office/powerpoint/2010/main" val="13571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788"/>
    </mc:Choice>
    <mc:Fallback xmlns="">
      <p:transition xmlns:p14="http://schemas.microsoft.com/office/powerpoint/2010/main" spd="slow" advTm="4178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Polymorphism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7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75"/>
    </mc:Choice>
    <mc:Fallback xmlns="">
      <p:transition xmlns:p14="http://schemas.microsoft.com/office/powerpoint/2010/main" spd="slow" advTm="1697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3347864" y="5589240"/>
            <a:ext cx="2808312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47864" y="5085184"/>
            <a:ext cx="1296144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869160"/>
            <a:ext cx="8712968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MenuItem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true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LegacyMenuItemClass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true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:default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false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Open/Closed Legacy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84168" y="1988840"/>
            <a:ext cx="2592288" cy="100811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solidFill>
                  <a:schemeClr val="bg1"/>
                </a:solidFill>
                <a:latin typeface="Neo Sans Std"/>
                <a:ea typeface="Neo Sans Std"/>
              </a:rPr>
              <a:t>LegacyMenuItemClass</a:t>
            </a:r>
            <a:endParaRPr lang="en-US" sz="1600" b="1" u="sng" dirty="0" smtClean="0">
              <a:solidFill>
                <a:schemeClr val="bg1"/>
              </a:solidFill>
              <a:latin typeface="Neo Sans Std"/>
              <a:ea typeface="Neo Sans Std"/>
            </a:endParaRP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83768" y="2204864"/>
            <a:ext cx="1296144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3789040"/>
            <a:ext cx="5976664" cy="57606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800" dirty="0" err="1">
                <a:solidFill>
                  <a:srgbClr val="E03186"/>
                </a:solidFill>
                <a:latin typeface="Consolas"/>
              </a:rPr>
              <a:t>defmulti</a:t>
            </a:r>
            <a:r>
              <a:rPr lang="en-US" sz="2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800" dirty="0" smtClean="0">
                <a:solidFill>
                  <a:srgbClr val="E03186"/>
                </a:solidFill>
                <a:latin typeface="Consolas"/>
              </a:rPr>
              <a:t>class </a:t>
            </a:r>
            <a:r>
              <a:rPr lang="en-US" sz="2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28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64088" y="3645024"/>
            <a:ext cx="1152128" cy="86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13" name="Curved Connector 12"/>
          <p:cNvCxnSpPr>
            <a:stCxn id="5" idx="3"/>
            <a:endCxn id="11" idx="0"/>
          </p:cNvCxnSpPr>
          <p:nvPr/>
        </p:nvCxnSpPr>
        <p:spPr bwMode="auto">
          <a:xfrm>
            <a:off x="3779912" y="2780928"/>
            <a:ext cx="2160240" cy="86409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urved Connector 14"/>
          <p:cNvCxnSpPr>
            <a:stCxn id="4" idx="2"/>
            <a:endCxn id="11" idx="0"/>
          </p:cNvCxnSpPr>
          <p:nvPr/>
        </p:nvCxnSpPr>
        <p:spPr bwMode="auto">
          <a:xfrm rot="5400000">
            <a:off x="6336196" y="2600908"/>
            <a:ext cx="648072" cy="144016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5747897" y="4528829"/>
            <a:ext cx="935504" cy="1052827"/>
          </a:xfrm>
          <a:custGeom>
            <a:avLst/>
            <a:gdLst>
              <a:gd name="connsiteX0" fmla="*/ 813801 w 3303319"/>
              <a:gd name="connsiteY0" fmla="*/ 0 h 1119890"/>
              <a:gd name="connsiteX1" fmla="*/ 145441 w 3303319"/>
              <a:gd name="connsiteY1" fmla="*/ 1119673 h 1119890"/>
              <a:gd name="connsiteX2" fmla="*/ 3286733 w 3303319"/>
              <a:gd name="connsiteY2" fmla="*/ 100269 h 1119890"/>
              <a:gd name="connsiteX3" fmla="*/ 1465452 w 3303319"/>
              <a:gd name="connsiteY3" fmla="*/ 618327 h 1119890"/>
              <a:gd name="connsiteX0" fmla="*/ 813801 w 3290045"/>
              <a:gd name="connsiteY0" fmla="*/ 0 h 1203231"/>
              <a:gd name="connsiteX1" fmla="*/ 145441 w 3290045"/>
              <a:gd name="connsiteY1" fmla="*/ 1119673 h 1203231"/>
              <a:gd name="connsiteX2" fmla="*/ 3286733 w 3290045"/>
              <a:gd name="connsiteY2" fmla="*/ 100269 h 1203231"/>
              <a:gd name="connsiteX3" fmla="*/ 797092 w 3290045"/>
              <a:gd name="connsiteY3" fmla="*/ 1203231 h 1203231"/>
              <a:gd name="connsiteX0" fmla="*/ 117084 w 2625405"/>
              <a:gd name="connsiteY0" fmla="*/ 0 h 1203231"/>
              <a:gd name="connsiteX1" fmla="*/ 1470513 w 2625405"/>
              <a:gd name="connsiteY1" fmla="*/ 350942 h 1203231"/>
              <a:gd name="connsiteX2" fmla="*/ 2590016 w 2625405"/>
              <a:gd name="connsiteY2" fmla="*/ 100269 h 1203231"/>
              <a:gd name="connsiteX3" fmla="*/ 100375 w 2625405"/>
              <a:gd name="connsiteY3" fmla="*/ 1203231 h 1203231"/>
              <a:gd name="connsiteX0" fmla="*/ 96845 w 1450277"/>
              <a:gd name="connsiteY0" fmla="*/ 0 h 1203231"/>
              <a:gd name="connsiteX1" fmla="*/ 1450274 w 1450277"/>
              <a:gd name="connsiteY1" fmla="*/ 350942 h 1203231"/>
              <a:gd name="connsiteX2" fmla="*/ 80136 w 1450277"/>
              <a:gd name="connsiteY2" fmla="*/ 1203231 h 1203231"/>
              <a:gd name="connsiteX0" fmla="*/ 16709 w 1370143"/>
              <a:gd name="connsiteY0" fmla="*/ 0 h 1203231"/>
              <a:gd name="connsiteX1" fmla="*/ 1370138 w 1370143"/>
              <a:gd name="connsiteY1" fmla="*/ 350942 h 1203231"/>
              <a:gd name="connsiteX2" fmla="*/ 0 w 1370143"/>
              <a:gd name="connsiteY2" fmla="*/ 1203231 h 1203231"/>
              <a:gd name="connsiteX0" fmla="*/ 16709 w 735209"/>
              <a:gd name="connsiteY0" fmla="*/ 0 h 1203231"/>
              <a:gd name="connsiteX1" fmla="*/ 735196 w 735209"/>
              <a:gd name="connsiteY1" fmla="*/ 568192 h 1203231"/>
              <a:gd name="connsiteX2" fmla="*/ 0 w 735209"/>
              <a:gd name="connsiteY2" fmla="*/ 1203231 h 1203231"/>
              <a:gd name="connsiteX0" fmla="*/ 16709 w 739619"/>
              <a:gd name="connsiteY0" fmla="*/ 0 h 1203231"/>
              <a:gd name="connsiteX1" fmla="*/ 735196 w 739619"/>
              <a:gd name="connsiteY1" fmla="*/ 568192 h 1203231"/>
              <a:gd name="connsiteX2" fmla="*/ 0 w 739619"/>
              <a:gd name="connsiteY2" fmla="*/ 1203231 h 1203231"/>
              <a:gd name="connsiteX0" fmla="*/ 200508 w 935504"/>
              <a:gd name="connsiteY0" fmla="*/ 0 h 1052827"/>
              <a:gd name="connsiteX1" fmla="*/ 918995 w 935504"/>
              <a:gd name="connsiteY1" fmla="*/ 568192 h 1052827"/>
              <a:gd name="connsiteX2" fmla="*/ 0 w 935504"/>
              <a:gd name="connsiteY2" fmla="*/ 1052827 h 1052827"/>
              <a:gd name="connsiteX0" fmla="*/ 200508 w 935504"/>
              <a:gd name="connsiteY0" fmla="*/ 0 h 1052827"/>
              <a:gd name="connsiteX1" fmla="*/ 918995 w 935504"/>
              <a:gd name="connsiteY1" fmla="*/ 484634 h 1052827"/>
              <a:gd name="connsiteX2" fmla="*/ 0 w 935504"/>
              <a:gd name="connsiteY2" fmla="*/ 1052827 h 105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5504" h="1052827">
                <a:moveTo>
                  <a:pt x="200508" y="0"/>
                </a:moveTo>
                <a:cubicBezTo>
                  <a:pt x="1013679" y="367655"/>
                  <a:pt x="952413" y="309163"/>
                  <a:pt x="918995" y="484634"/>
                </a:cubicBezTo>
                <a:cubicBezTo>
                  <a:pt x="885577" y="660105"/>
                  <a:pt x="285445" y="875267"/>
                  <a:pt x="0" y="1052827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20" name="Curved Connector 19"/>
          <p:cNvCxnSpPr>
            <a:stCxn id="11" idx="2"/>
            <a:endCxn id="17" idx="0"/>
          </p:cNvCxnSpPr>
          <p:nvPr/>
        </p:nvCxnSpPr>
        <p:spPr bwMode="auto">
          <a:xfrm rot="5400000">
            <a:off x="4680012" y="3825044"/>
            <a:ext cx="576064" cy="194421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multimethods.clj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3403943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3491880" y="5733256"/>
            <a:ext cx="864096" cy="36004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91880" y="5013176"/>
            <a:ext cx="936104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869160"/>
            <a:ext cx="8712968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description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:drink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  </a:t>
            </a:r>
            <a:endParaRPr lang="en-US" sz="2000" dirty="0" smtClean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1C1C14"/>
                </a:solidFill>
                <a:latin typeface="Consolas"/>
              </a:rPr>
              <a:t>	</a:t>
            </a: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str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"Drink a wonderful "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:name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description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:food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   </a:t>
            </a:r>
            <a:endParaRPr lang="en-US" sz="2000" dirty="0" smtClean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1C1C14"/>
                </a:solidFill>
                <a:latin typeface="Consolas"/>
              </a:rPr>
              <a:t>	</a:t>
            </a: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str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0029FA"/>
                </a:solidFill>
                <a:latin typeface="Consolas"/>
              </a:rPr>
              <a:t>Savour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 a tasty "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:name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)))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Static Dispatch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483768" y="2204864"/>
            <a:ext cx="1296144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3789040"/>
            <a:ext cx="5976664" cy="57606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800" dirty="0" err="1">
                <a:solidFill>
                  <a:srgbClr val="E03186"/>
                </a:solidFill>
                <a:latin typeface="Consolas"/>
              </a:rPr>
              <a:t>defmulti</a:t>
            </a:r>
            <a:r>
              <a:rPr lang="en-US" sz="2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description</a:t>
            </a:r>
            <a:r>
              <a:rPr lang="en-US" sz="2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1657BD"/>
                </a:solidFill>
                <a:latin typeface="Consolas"/>
              </a:rPr>
              <a:t>:type</a:t>
            </a:r>
            <a:r>
              <a:rPr lang="en-US" sz="2800" dirty="0" smtClean="0">
                <a:solidFill>
                  <a:srgbClr val="E03186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28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580112" y="3645024"/>
            <a:ext cx="1152128" cy="86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13" name="Curved Connector 12"/>
          <p:cNvCxnSpPr>
            <a:stCxn id="5" idx="3"/>
            <a:endCxn id="11" idx="0"/>
          </p:cNvCxnSpPr>
          <p:nvPr/>
        </p:nvCxnSpPr>
        <p:spPr bwMode="auto">
          <a:xfrm>
            <a:off x="3779912" y="2780928"/>
            <a:ext cx="2376264" cy="86409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17385" y="4545541"/>
            <a:ext cx="2541279" cy="1335162"/>
          </a:xfrm>
          <a:custGeom>
            <a:avLst/>
            <a:gdLst>
              <a:gd name="connsiteX0" fmla="*/ 813801 w 3303319"/>
              <a:gd name="connsiteY0" fmla="*/ 0 h 1119890"/>
              <a:gd name="connsiteX1" fmla="*/ 145441 w 3303319"/>
              <a:gd name="connsiteY1" fmla="*/ 1119673 h 1119890"/>
              <a:gd name="connsiteX2" fmla="*/ 3286733 w 3303319"/>
              <a:gd name="connsiteY2" fmla="*/ 100269 h 1119890"/>
              <a:gd name="connsiteX3" fmla="*/ 1465452 w 3303319"/>
              <a:gd name="connsiteY3" fmla="*/ 618327 h 1119890"/>
              <a:gd name="connsiteX0" fmla="*/ 813801 w 3290045"/>
              <a:gd name="connsiteY0" fmla="*/ 0 h 1203231"/>
              <a:gd name="connsiteX1" fmla="*/ 145441 w 3290045"/>
              <a:gd name="connsiteY1" fmla="*/ 1119673 h 1203231"/>
              <a:gd name="connsiteX2" fmla="*/ 3286733 w 3290045"/>
              <a:gd name="connsiteY2" fmla="*/ 100269 h 1203231"/>
              <a:gd name="connsiteX3" fmla="*/ 797092 w 3290045"/>
              <a:gd name="connsiteY3" fmla="*/ 1203231 h 1203231"/>
              <a:gd name="connsiteX0" fmla="*/ 117084 w 2625405"/>
              <a:gd name="connsiteY0" fmla="*/ 0 h 1203231"/>
              <a:gd name="connsiteX1" fmla="*/ 1470513 w 2625405"/>
              <a:gd name="connsiteY1" fmla="*/ 350942 h 1203231"/>
              <a:gd name="connsiteX2" fmla="*/ 2590016 w 2625405"/>
              <a:gd name="connsiteY2" fmla="*/ 100269 h 1203231"/>
              <a:gd name="connsiteX3" fmla="*/ 100375 w 2625405"/>
              <a:gd name="connsiteY3" fmla="*/ 1203231 h 1203231"/>
              <a:gd name="connsiteX0" fmla="*/ 96845 w 1450277"/>
              <a:gd name="connsiteY0" fmla="*/ 0 h 1203231"/>
              <a:gd name="connsiteX1" fmla="*/ 1450274 w 1450277"/>
              <a:gd name="connsiteY1" fmla="*/ 350942 h 1203231"/>
              <a:gd name="connsiteX2" fmla="*/ 80136 w 1450277"/>
              <a:gd name="connsiteY2" fmla="*/ 1203231 h 1203231"/>
              <a:gd name="connsiteX0" fmla="*/ 16709 w 1370143"/>
              <a:gd name="connsiteY0" fmla="*/ 0 h 1203231"/>
              <a:gd name="connsiteX1" fmla="*/ 1370138 w 1370143"/>
              <a:gd name="connsiteY1" fmla="*/ 350942 h 1203231"/>
              <a:gd name="connsiteX2" fmla="*/ 0 w 1370143"/>
              <a:gd name="connsiteY2" fmla="*/ 1203231 h 1203231"/>
              <a:gd name="connsiteX0" fmla="*/ 16709 w 735209"/>
              <a:gd name="connsiteY0" fmla="*/ 0 h 1203231"/>
              <a:gd name="connsiteX1" fmla="*/ 735196 w 735209"/>
              <a:gd name="connsiteY1" fmla="*/ 568192 h 1203231"/>
              <a:gd name="connsiteX2" fmla="*/ 0 w 735209"/>
              <a:gd name="connsiteY2" fmla="*/ 1203231 h 1203231"/>
              <a:gd name="connsiteX0" fmla="*/ 16709 w 739619"/>
              <a:gd name="connsiteY0" fmla="*/ 0 h 1203231"/>
              <a:gd name="connsiteX1" fmla="*/ 735196 w 739619"/>
              <a:gd name="connsiteY1" fmla="*/ 568192 h 1203231"/>
              <a:gd name="connsiteX2" fmla="*/ 0 w 739619"/>
              <a:gd name="connsiteY2" fmla="*/ 1203231 h 1203231"/>
              <a:gd name="connsiteX0" fmla="*/ 200508 w 935504"/>
              <a:gd name="connsiteY0" fmla="*/ 0 h 1052827"/>
              <a:gd name="connsiteX1" fmla="*/ 918995 w 935504"/>
              <a:gd name="connsiteY1" fmla="*/ 568192 h 1052827"/>
              <a:gd name="connsiteX2" fmla="*/ 0 w 935504"/>
              <a:gd name="connsiteY2" fmla="*/ 1052827 h 1052827"/>
              <a:gd name="connsiteX0" fmla="*/ 200508 w 935504"/>
              <a:gd name="connsiteY0" fmla="*/ 0 h 1052827"/>
              <a:gd name="connsiteX1" fmla="*/ 918995 w 935504"/>
              <a:gd name="connsiteY1" fmla="*/ 484634 h 1052827"/>
              <a:gd name="connsiteX2" fmla="*/ 0 w 935504"/>
              <a:gd name="connsiteY2" fmla="*/ 1052827 h 1052827"/>
              <a:gd name="connsiteX0" fmla="*/ 488468 w 1243388"/>
              <a:gd name="connsiteY0" fmla="*/ 0 h 1052827"/>
              <a:gd name="connsiteX1" fmla="*/ 1206955 w 1243388"/>
              <a:gd name="connsiteY1" fmla="*/ 484634 h 1052827"/>
              <a:gd name="connsiteX2" fmla="*/ 0 w 1243388"/>
              <a:gd name="connsiteY2" fmla="*/ 1052827 h 1052827"/>
              <a:gd name="connsiteX0" fmla="*/ 488468 w 1003774"/>
              <a:gd name="connsiteY0" fmla="*/ 0 h 1052827"/>
              <a:gd name="connsiteX1" fmla="*/ 848112 w 1003774"/>
              <a:gd name="connsiteY1" fmla="*/ 922876 h 1052827"/>
              <a:gd name="connsiteX2" fmla="*/ 0 w 1003774"/>
              <a:gd name="connsiteY2" fmla="*/ 1052827 h 1052827"/>
              <a:gd name="connsiteX0" fmla="*/ 488468 w 951895"/>
              <a:gd name="connsiteY0" fmla="*/ 0 h 1052827"/>
              <a:gd name="connsiteX1" fmla="*/ 732928 w 951895"/>
              <a:gd name="connsiteY1" fmla="*/ 937485 h 1052827"/>
              <a:gd name="connsiteX2" fmla="*/ 0 w 951895"/>
              <a:gd name="connsiteY2" fmla="*/ 1052827 h 1052827"/>
              <a:gd name="connsiteX0" fmla="*/ 488468 w 928162"/>
              <a:gd name="connsiteY0" fmla="*/ 0 h 1052827"/>
              <a:gd name="connsiteX1" fmla="*/ 732928 w 928162"/>
              <a:gd name="connsiteY1" fmla="*/ 937485 h 1052827"/>
              <a:gd name="connsiteX2" fmla="*/ 0 w 928162"/>
              <a:gd name="connsiteY2" fmla="*/ 1052827 h 1052827"/>
              <a:gd name="connsiteX0" fmla="*/ 488468 w 761422"/>
              <a:gd name="connsiteY0" fmla="*/ 0 h 1052827"/>
              <a:gd name="connsiteX1" fmla="*/ 732928 w 761422"/>
              <a:gd name="connsiteY1" fmla="*/ 937485 h 1052827"/>
              <a:gd name="connsiteX2" fmla="*/ 0 w 761422"/>
              <a:gd name="connsiteY2" fmla="*/ 1052827 h 1052827"/>
              <a:gd name="connsiteX0" fmla="*/ 488468 w 772355"/>
              <a:gd name="connsiteY0" fmla="*/ 0 h 1052827"/>
              <a:gd name="connsiteX1" fmla="*/ 653950 w 772355"/>
              <a:gd name="connsiteY1" fmla="*/ 452850 h 1052827"/>
              <a:gd name="connsiteX2" fmla="*/ 732928 w 772355"/>
              <a:gd name="connsiteY2" fmla="*/ 937485 h 1052827"/>
              <a:gd name="connsiteX3" fmla="*/ 0 w 772355"/>
              <a:gd name="connsiteY3" fmla="*/ 1052827 h 1052827"/>
              <a:gd name="connsiteX0" fmla="*/ 488468 w 672260"/>
              <a:gd name="connsiteY0" fmla="*/ 0 h 1189239"/>
              <a:gd name="connsiteX1" fmla="*/ 653950 w 672260"/>
              <a:gd name="connsiteY1" fmla="*/ 452850 h 1189239"/>
              <a:gd name="connsiteX2" fmla="*/ 560152 w 672260"/>
              <a:gd name="connsiteY2" fmla="*/ 1141999 h 1189239"/>
              <a:gd name="connsiteX3" fmla="*/ 0 w 672260"/>
              <a:gd name="connsiteY3" fmla="*/ 1052827 h 1189239"/>
              <a:gd name="connsiteX0" fmla="*/ 488468 w 673785"/>
              <a:gd name="connsiteY0" fmla="*/ 0 h 1152499"/>
              <a:gd name="connsiteX1" fmla="*/ 653950 w 673785"/>
              <a:gd name="connsiteY1" fmla="*/ 452850 h 1152499"/>
              <a:gd name="connsiteX2" fmla="*/ 560152 w 673785"/>
              <a:gd name="connsiteY2" fmla="*/ 1141999 h 1152499"/>
              <a:gd name="connsiteX3" fmla="*/ 0 w 673785"/>
              <a:gd name="connsiteY3" fmla="*/ 1052827 h 1152499"/>
              <a:gd name="connsiteX0" fmla="*/ 510619 w 673785"/>
              <a:gd name="connsiteY0" fmla="*/ 0 h 1167107"/>
              <a:gd name="connsiteX1" fmla="*/ 653950 w 673785"/>
              <a:gd name="connsiteY1" fmla="*/ 467458 h 1167107"/>
              <a:gd name="connsiteX2" fmla="*/ 560152 w 673785"/>
              <a:gd name="connsiteY2" fmla="*/ 1156607 h 1167107"/>
              <a:gd name="connsiteX3" fmla="*/ 0 w 673785"/>
              <a:gd name="connsiteY3" fmla="*/ 1067435 h 116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3785" h="1167107">
                <a:moveTo>
                  <a:pt x="510619" y="0"/>
                </a:moveTo>
                <a:cubicBezTo>
                  <a:pt x="538199" y="75475"/>
                  <a:pt x="613207" y="311211"/>
                  <a:pt x="653950" y="467458"/>
                </a:cubicBezTo>
                <a:cubicBezTo>
                  <a:pt x="694693" y="623705"/>
                  <a:pt x="677004" y="1083392"/>
                  <a:pt x="560152" y="1156607"/>
                </a:cubicBezTo>
                <a:cubicBezTo>
                  <a:pt x="443300" y="1229822"/>
                  <a:pt x="285445" y="889875"/>
                  <a:pt x="0" y="1067435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20" name="Curved Connector 19"/>
          <p:cNvCxnSpPr>
            <a:stCxn id="11" idx="2"/>
            <a:endCxn id="17" idx="0"/>
          </p:cNvCxnSpPr>
          <p:nvPr/>
        </p:nvCxnSpPr>
        <p:spPr bwMode="auto">
          <a:xfrm rot="5400000">
            <a:off x="4806026" y="3663026"/>
            <a:ext cx="504056" cy="219624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multimethods.clj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28218711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5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2"/>
    </mc:Choice>
    <mc:Fallback xmlns="">
      <p:transition xmlns:p14="http://schemas.microsoft.com/office/powerpoint/2010/main" spd="slow" advTm="507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682273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programming, OO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1" baseline="0" dirty="0" smtClean="0">
                          <a:latin typeface="Neo Sans Std"/>
                          <a:ea typeface="Neo Sans Std"/>
                        </a:rPr>
                        <a:t>abstractions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5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916"/>
    </mc:Choice>
    <mc:Fallback xmlns="">
      <p:transition xmlns:p14="http://schemas.microsoft.com/office/powerpoint/2010/main" spd="slow" advTm="23591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Things…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Default to immutability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Write pure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structural sharing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Minimize the scope of mutation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You don’t need locks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Use common abstractions for </a:t>
            </a:r>
            <a:r>
              <a:rPr lang="en-US" sz="2400" dirty="0" err="1" smtClean="0"/>
              <a:t>composability</a:t>
            </a:r>
            <a:endParaRPr lang="en-US" sz="2400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Dependency inversion principle goes far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Code is Data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Not everything is an object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Polymorphism can go much further</a:t>
            </a:r>
          </a:p>
        </p:txBody>
      </p:sp>
    </p:spTree>
    <p:extLst>
      <p:ext uri="{BB962C8B-B14F-4D97-AF65-F5344CB8AC3E}">
        <p14:creationId xmlns:p14="http://schemas.microsoft.com/office/powerpoint/2010/main" val="183710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961"/>
    </mc:Choice>
    <mc:Fallback xmlns="">
      <p:transition xmlns:p14="http://schemas.microsoft.com/office/powerpoint/2010/main" spd="slow" advTm="3419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Where</a:t>
            </a:r>
            <a:r>
              <a:rPr lang="da-DK" dirty="0" smtClean="0"/>
              <a:t> to go from </a:t>
            </a:r>
            <a:r>
              <a:rPr lang="da-DK" dirty="0" err="1" smtClean="0"/>
              <a:t>here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da-DK" u="sng" dirty="0" err="1" smtClean="0"/>
              <a:t>IDEs</a:t>
            </a:r>
            <a:endParaRPr lang="da-DK" u="sng" dirty="0" smtClean="0"/>
          </a:p>
          <a:p>
            <a:pPr eaLnBrk="1" hangingPunct="1"/>
            <a:r>
              <a:rPr lang="da-DK" dirty="0" smtClean="0"/>
              <a:t>Emacs SLIME</a:t>
            </a:r>
          </a:p>
          <a:p>
            <a:pPr eaLnBrk="1" hangingPunct="1"/>
            <a:r>
              <a:rPr lang="da-DK" dirty="0" err="1" smtClean="0"/>
              <a:t>Clojurebox</a:t>
            </a:r>
            <a:r>
              <a:rPr lang="da-DK" dirty="0" smtClean="0"/>
              <a:t> (Emacs)</a:t>
            </a:r>
          </a:p>
          <a:p>
            <a:pPr eaLnBrk="1" hangingPunct="1"/>
            <a:r>
              <a:rPr lang="da-DK" dirty="0" err="1" smtClean="0"/>
              <a:t>Eclipse</a:t>
            </a:r>
            <a:r>
              <a:rPr lang="da-DK" dirty="0" smtClean="0"/>
              <a:t> ”</a:t>
            </a:r>
            <a:r>
              <a:rPr lang="da-DK" dirty="0" err="1" smtClean="0"/>
              <a:t>Counter</a:t>
            </a:r>
            <a:r>
              <a:rPr lang="da-DK" dirty="0"/>
              <a:t> </a:t>
            </a:r>
            <a:r>
              <a:rPr lang="da-DK" dirty="0" err="1" smtClean="0"/>
              <a:t>clockwise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NetBeans</a:t>
            </a:r>
            <a:r>
              <a:rPr lang="da-DK" dirty="0" smtClean="0"/>
              <a:t> ”</a:t>
            </a:r>
            <a:r>
              <a:rPr lang="da-DK" dirty="0" err="1" smtClean="0"/>
              <a:t>Enclojure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Intelli</a:t>
            </a:r>
            <a:r>
              <a:rPr lang="da-DK" dirty="0" smtClean="0"/>
              <a:t>/J ”La </a:t>
            </a:r>
            <a:r>
              <a:rPr lang="da-DK" dirty="0" err="1" smtClean="0"/>
              <a:t>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Visual Studio ”</a:t>
            </a:r>
            <a:r>
              <a:rPr lang="da-DK" dirty="0" err="1" smtClean="0"/>
              <a:t>vsClojure</a:t>
            </a:r>
            <a:r>
              <a:rPr lang="da-DK" dirty="0" smtClean="0"/>
              <a:t>”</a:t>
            </a:r>
          </a:p>
          <a:p>
            <a:pPr eaLnBrk="1" hangingPunct="1"/>
            <a:endParaRPr lang="da-DK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Tools</a:t>
            </a:r>
          </a:p>
          <a:p>
            <a:r>
              <a:rPr lang="en-US" dirty="0" smtClean="0"/>
              <a:t>Cake (build, test +)</a:t>
            </a:r>
          </a:p>
          <a:p>
            <a:r>
              <a:rPr lang="en-US" dirty="0" err="1" smtClean="0"/>
              <a:t>Leiningen</a:t>
            </a:r>
            <a:r>
              <a:rPr lang="en-US" dirty="0" smtClean="0"/>
              <a:t> (ditto)</a:t>
            </a:r>
          </a:p>
          <a:p>
            <a:r>
              <a:rPr lang="en-US" dirty="0" err="1" smtClean="0"/>
              <a:t>Midje</a:t>
            </a:r>
            <a:r>
              <a:rPr lang="en-US" dirty="0" smtClean="0"/>
              <a:t> (testing)</a:t>
            </a:r>
          </a:p>
          <a:p>
            <a:endParaRPr lang="en-US" dirty="0" smtClean="0"/>
          </a:p>
          <a:p>
            <a:r>
              <a:rPr lang="en-US" dirty="0" err="1" smtClean="0"/>
              <a:t>www.clojure.org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1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43"/>
    </mc:Choice>
    <mc:Fallback xmlns="">
      <p:transition xmlns:p14="http://schemas.microsoft.com/office/powerpoint/2010/main" spd="slow" advTm="1954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i="1" dirty="0" smtClean="0"/>
              <a:t>Martin Jul</a:t>
            </a:r>
          </a:p>
          <a:p>
            <a:pPr marL="0" indent="0">
              <a:buNone/>
            </a:pPr>
            <a:r>
              <a:rPr lang="en-US" sz="2000" dirty="0" err="1" smtClean="0"/>
              <a:t>martin@mjul.com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Twitter: @</a:t>
            </a:r>
            <a:r>
              <a:rPr lang="en-US" sz="2000" dirty="0" err="1"/>
              <a:t>mjul</a:t>
            </a:r>
            <a:endParaRPr lang="en-US" sz="2000" dirty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Source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23B71"/>
                </a:solidFill>
                <a:hlinkClick r:id="rId3"/>
              </a:rPr>
              <a:t>https://github.com/mjul</a:t>
            </a:r>
            <a:endParaRPr lang="en-US" sz="2000" dirty="0" smtClean="0">
              <a:solidFill>
                <a:srgbClr val="023B7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23B71"/>
                </a:solidFill>
                <a:hlinkClick r:id="rId4"/>
              </a:rPr>
              <a:t>https://github.com/ative</a:t>
            </a:r>
            <a:endParaRPr lang="en-US" sz="2000" dirty="0" smtClean="0">
              <a:solidFill>
                <a:srgbClr val="023B71"/>
              </a:solidFill>
            </a:endParaRPr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i="1" dirty="0" smtClean="0">
                <a:solidFill>
                  <a:srgbClr val="808080"/>
                </a:solidFill>
              </a:rPr>
              <a:t>Work </a:t>
            </a:r>
            <a:r>
              <a:rPr lang="en-US" sz="2000" i="1" dirty="0">
                <a:solidFill>
                  <a:srgbClr val="808080"/>
                </a:solidFill>
              </a:rPr>
              <a:t>and Blog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23B71"/>
                </a:solidFill>
                <a:hlinkClick r:id="rId5"/>
              </a:rPr>
              <a:t>mj@</a:t>
            </a:r>
            <a:r>
              <a:rPr lang="en-US" sz="2000" dirty="0" smtClean="0">
                <a:solidFill>
                  <a:srgbClr val="023B71"/>
                </a:solidFill>
                <a:hlinkClick r:id="rId5"/>
              </a:rPr>
              <a:t>ative.dk</a:t>
            </a:r>
            <a:endParaRPr lang="en-US" sz="2000" dirty="0" smtClean="0">
              <a:solidFill>
                <a:srgbClr val="023B71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23B71"/>
                </a:solidFill>
                <a:hlinkClick r:id="rId6"/>
              </a:rPr>
              <a:t>http</a:t>
            </a:r>
            <a:r>
              <a:rPr lang="en-US" sz="2000" dirty="0">
                <a:solidFill>
                  <a:srgbClr val="023B71"/>
                </a:solidFill>
                <a:hlinkClick r:id="rId6"/>
              </a:rPr>
              <a:t>://www.ative.dk</a:t>
            </a:r>
            <a:endParaRPr lang="en-US" sz="2000" dirty="0">
              <a:solidFill>
                <a:srgbClr val="023B71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023B71"/>
                </a:solidFill>
                <a:hlinkClick r:id="rId7"/>
              </a:rPr>
              <a:t>http://community.ative.dk/blogs/</a:t>
            </a:r>
            <a:endParaRPr lang="en-US" sz="2000" dirty="0">
              <a:solidFill>
                <a:srgbClr val="023B71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79912" y="1196752"/>
            <a:ext cx="184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endParaRPr lang="en-US" dirty="0">
              <a:latin typeface="Neo Sans Std"/>
              <a:cs typeface="Neo Sans Std"/>
            </a:endParaRPr>
          </a:p>
          <a:p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060848"/>
            <a:ext cx="6828941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808080"/>
                </a:solidFill>
                <a:latin typeface="Neo Sans Std"/>
                <a:ea typeface="Neo Sans Std"/>
                <a:cs typeface="Neo Sans Std"/>
              </a:rPr>
              <a:t>Download the slides and examples here:</a:t>
            </a:r>
          </a:p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023B71"/>
                </a:solidFill>
                <a:latin typeface="Neo Sans Std"/>
                <a:ea typeface="Neo Sans Std"/>
                <a:cs typeface="Neo Sans Std"/>
                <a:hlinkClick r:id="rId8"/>
              </a:rPr>
              <a:t>https://github.com/mjul/top-10-clojure-ndc-2011</a:t>
            </a:r>
            <a:endParaRPr lang="en-US" kern="0" dirty="0">
              <a:solidFill>
                <a:srgbClr val="023B71"/>
              </a:solidFill>
              <a:latin typeface="Neo Sans Std"/>
              <a:ea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5965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30"/>
    </mc:Choice>
    <mc:Fallback xmlns="">
      <p:transition xmlns:p14="http://schemas.microsoft.com/office/powerpoint/2010/main" spd="slow" advTm="487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public class Name {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public String First { get; set; }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public String Last { get; set; }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public class Person {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	public Person(Name name, List&lt;Person&gt; children)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    </a:t>
            </a:r>
            <a:r>
              <a:rPr lang="en-US" sz="1200" dirty="0" err="1" smtClean="0">
                <a:latin typeface="Courier"/>
                <a:cs typeface="Courier"/>
              </a:rPr>
              <a:t>this.Name</a:t>
            </a:r>
            <a:r>
              <a:rPr lang="en-US" sz="1200" dirty="0" smtClean="0">
                <a:latin typeface="Courier"/>
                <a:cs typeface="Courier"/>
              </a:rPr>
              <a:t> = name;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    </a:t>
            </a:r>
            <a:r>
              <a:rPr lang="en-US" sz="1200" dirty="0" err="1" smtClean="0">
                <a:latin typeface="Courier"/>
                <a:cs typeface="Courier"/>
              </a:rPr>
              <a:t>this.Children</a:t>
            </a:r>
            <a:r>
              <a:rPr lang="en-US" sz="1200" dirty="0" smtClean="0">
                <a:latin typeface="Courier"/>
                <a:cs typeface="Courier"/>
              </a:rPr>
              <a:t> =  children;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public Name Name { get; set;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public List&lt;Person&gt; Children { get; }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96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25"/>
    </mc:Choice>
    <mc:Fallback xmlns="">
      <p:transition xmlns:p14="http://schemas.microsoft.com/office/powerpoint/2010/main" spd="slow" advTm="662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071048" cy="685800"/>
          </a:xfrm>
        </p:spPr>
        <p:txBody>
          <a:bodyPr/>
          <a:lstStyle/>
          <a:p>
            <a:r>
              <a:rPr lang="en-US" dirty="0" smtClean="0"/>
              <a:t>Mutable state: </a:t>
            </a:r>
            <a:br>
              <a:rPr lang="en-US" dirty="0" smtClean="0"/>
            </a:br>
            <a:r>
              <a:rPr lang="en-US" dirty="0" smtClean="0"/>
              <a:t>What’s wrong with this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What is the state </a:t>
            </a:r>
            <a:r>
              <a:rPr lang="en-US" sz="1600" dirty="0" smtClean="0"/>
              <a:t>after this?</a:t>
            </a:r>
            <a:endParaRPr lang="en-US" sz="1600" dirty="0"/>
          </a:p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noChildren</a:t>
            </a:r>
            <a:r>
              <a:rPr lang="en-US" sz="1200" dirty="0" smtClean="0">
                <a:latin typeface="Courier"/>
                <a:cs typeface="Courier"/>
              </a:rPr>
              <a:t> = new List&lt;Person&gt;();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alpha = new Person(new Name(“Alpha”, “Sister”), </a:t>
            </a:r>
            <a:r>
              <a:rPr lang="en-US" sz="1200" dirty="0" err="1" smtClean="0">
                <a:latin typeface="Courier"/>
                <a:cs typeface="Courier"/>
              </a:rPr>
              <a:t>noChildren</a:t>
            </a:r>
            <a:r>
              <a:rPr lang="en-US" sz="12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beta  = </a:t>
            </a:r>
            <a:r>
              <a:rPr lang="en-US" sz="1200" dirty="0">
                <a:latin typeface="Courier"/>
                <a:cs typeface="Courier"/>
              </a:rPr>
              <a:t>new Person(new Name(</a:t>
            </a:r>
            <a:r>
              <a:rPr lang="en-US" sz="1200" dirty="0" smtClean="0">
                <a:latin typeface="Courier"/>
                <a:cs typeface="Courier"/>
              </a:rPr>
              <a:t>“Beta”</a:t>
            </a:r>
            <a:r>
              <a:rPr lang="en-US" sz="1200" dirty="0">
                <a:latin typeface="Courier"/>
                <a:cs typeface="Courier"/>
              </a:rPr>
              <a:t>, “Sister”), </a:t>
            </a:r>
            <a:r>
              <a:rPr lang="en-US" sz="1200" dirty="0" err="1">
                <a:latin typeface="Courier"/>
                <a:cs typeface="Courier"/>
              </a:rPr>
              <a:t>noChildren</a:t>
            </a:r>
            <a:r>
              <a:rPr lang="en-US" sz="1200" dirty="0">
                <a:latin typeface="Courier"/>
                <a:cs typeface="Courier"/>
              </a:rPr>
              <a:t>)</a:t>
            </a:r>
            <a:r>
              <a:rPr lang="en-US" sz="12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alpha.Name.Last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smtClean="0">
                <a:latin typeface="Courier"/>
                <a:cs typeface="Courier"/>
              </a:rPr>
              <a:t>“Omega”;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alpha.Children.Add</a:t>
            </a:r>
            <a:r>
              <a:rPr lang="en-US" sz="1200" dirty="0" smtClean="0">
                <a:latin typeface="Courier"/>
                <a:cs typeface="Courier"/>
              </a:rPr>
              <a:t>(new Person(new Name(“Gamma”, “</a:t>
            </a:r>
            <a:r>
              <a:rPr lang="en-US" sz="1200" dirty="0" err="1" smtClean="0">
                <a:latin typeface="Courier"/>
                <a:cs typeface="Courier"/>
              </a:rPr>
              <a:t>Sisterdaughter</a:t>
            </a:r>
            <a:r>
              <a:rPr lang="en-US" sz="1200" dirty="0" smtClean="0">
                <a:latin typeface="Courier"/>
                <a:cs typeface="Courier"/>
              </a:rPr>
              <a:t>”)));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DoSomethingTo</a:t>
            </a:r>
            <a:r>
              <a:rPr lang="en-US" sz="1200" dirty="0" smtClean="0">
                <a:latin typeface="Courier"/>
                <a:cs typeface="Courier"/>
              </a:rPr>
              <a:t>(alpha, beta);</a:t>
            </a:r>
          </a:p>
          <a:p>
            <a:pPr marL="0" indent="0">
              <a:buNone/>
            </a:pPr>
            <a:endParaRPr lang="en-US" sz="1600" b="1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314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479"/>
    </mc:Choice>
    <mc:Fallback xmlns="">
      <p:transition xmlns:p14="http://schemas.microsoft.com/office/powerpoint/2010/main" spd="slow" advTm="10847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public class Name {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String First { get; </a:t>
            </a:r>
            <a:r>
              <a:rPr lang="en-US" sz="1200" b="1" strike="sngStrike" dirty="0" smtClean="0">
                <a:solidFill>
                  <a:srgbClr val="FF0000"/>
                </a:solidFill>
                <a:latin typeface="Courier"/>
                <a:cs typeface="Courier"/>
              </a:rPr>
              <a:t>set</a:t>
            </a:r>
            <a:r>
              <a:rPr lang="en-US" sz="1200" dirty="0" smtClean="0">
                <a:latin typeface="Courier"/>
                <a:cs typeface="Courier"/>
              </a:rPr>
              <a:t>; }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public String Last { get; </a:t>
            </a:r>
            <a:r>
              <a:rPr lang="en-US" sz="1200" b="1" strike="sngStrike" dirty="0" smtClean="0">
                <a:solidFill>
                  <a:srgbClr val="FF0000"/>
                </a:solidFill>
                <a:latin typeface="Courier"/>
                <a:cs typeface="Courier"/>
              </a:rPr>
              <a:t>set</a:t>
            </a:r>
            <a:r>
              <a:rPr lang="en-US" sz="1200" dirty="0" smtClean="0">
                <a:latin typeface="Courier"/>
                <a:cs typeface="Courier"/>
              </a:rPr>
              <a:t>; }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public class Person {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public Person(Name name, List&lt;Person&gt; children)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{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   </a:t>
            </a:r>
            <a:r>
              <a:rPr lang="en-US" sz="1200" dirty="0" err="1" smtClean="0">
                <a:latin typeface="Courier"/>
                <a:cs typeface="Courier"/>
              </a:rPr>
              <a:t>this.name</a:t>
            </a:r>
            <a:r>
              <a:rPr lang="en-US" sz="1200" dirty="0" smtClean="0">
                <a:latin typeface="Courier"/>
                <a:cs typeface="Courier"/>
              </a:rPr>
              <a:t> =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  <a:cs typeface="Courier"/>
              </a:rPr>
              <a:t>name.DeepClone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()</a:t>
            </a:r>
            <a:r>
              <a:rPr lang="en-US" sz="1200" dirty="0" smtClean="0">
                <a:latin typeface="Courier"/>
                <a:cs typeface="Courier"/>
              </a:rPr>
              <a:t>;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   </a:t>
            </a:r>
            <a:r>
              <a:rPr lang="en-US" sz="1200" dirty="0" err="1" smtClean="0">
                <a:latin typeface="Courier"/>
                <a:cs typeface="Courier"/>
              </a:rPr>
              <a:t>this.children</a:t>
            </a:r>
            <a:r>
              <a:rPr lang="en-US" sz="1200" dirty="0" smtClean="0">
                <a:latin typeface="Courier"/>
                <a:cs typeface="Courier"/>
              </a:rPr>
              <a:t> = 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  <a:cs typeface="Courier"/>
              </a:rPr>
              <a:t>DeepClone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(children)</a:t>
            </a:r>
            <a:r>
              <a:rPr lang="en-US" sz="1200" dirty="0" smtClean="0">
                <a:latin typeface="Courier"/>
                <a:cs typeface="Courier"/>
              </a:rPr>
              <a:t>;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Name Name { get; </a:t>
            </a:r>
            <a:r>
              <a:rPr lang="en-US" sz="1200" b="1" strike="sngStrike" dirty="0" smtClean="0">
                <a:solidFill>
                  <a:srgbClr val="FF0000"/>
                </a:solidFill>
                <a:latin typeface="Courier"/>
                <a:cs typeface="Courier"/>
              </a:rPr>
              <a:t>set</a:t>
            </a:r>
            <a:r>
              <a:rPr lang="en-US" sz="1200" dirty="0" smtClean="0">
                <a:latin typeface="Courier"/>
                <a:cs typeface="Courier"/>
              </a:rPr>
              <a:t>;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</a:t>
            </a:r>
            <a:r>
              <a:rPr lang="en-US" sz="1200" dirty="0" err="1" smtClean="0">
                <a:latin typeface="Courier"/>
                <a:cs typeface="Courier"/>
              </a:rPr>
              <a:t>IEnumerable</a:t>
            </a:r>
            <a:r>
              <a:rPr lang="en-US" sz="1200" dirty="0" smtClean="0">
                <a:latin typeface="Courier"/>
                <a:cs typeface="Courier"/>
              </a:rPr>
              <a:t>&lt;Person&gt; Children { get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{ return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  <a:cs typeface="Courier"/>
              </a:rPr>
              <a:t>DeepClone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(children); }</a:t>
            </a: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Name </a:t>
            </a:r>
            <a:r>
              <a:rPr lang="en-US" sz="1200" dirty="0" err="1" smtClean="0">
                <a:latin typeface="Courier"/>
                <a:cs typeface="Courier"/>
              </a:rPr>
              <a:t>UpdateName</a:t>
            </a:r>
            <a:r>
              <a:rPr lang="en-US" sz="1200" dirty="0" smtClean="0">
                <a:latin typeface="Courier"/>
                <a:cs typeface="Courier"/>
              </a:rPr>
              <a:t>(String f, String l) { </a:t>
            </a:r>
            <a:r>
              <a:rPr lang="en-US" sz="1200" dirty="0" err="1" smtClean="0">
                <a:latin typeface="Courier"/>
                <a:cs typeface="Courier"/>
              </a:rPr>
              <a:t>this.Name</a:t>
            </a:r>
            <a:r>
              <a:rPr lang="en-US" sz="1200" dirty="0" smtClean="0">
                <a:latin typeface="Courier"/>
                <a:cs typeface="Courier"/>
              </a:rPr>
              <a:t> = new Name(</a:t>
            </a:r>
            <a:r>
              <a:rPr lang="en-US" sz="1200" dirty="0" err="1" smtClean="0">
                <a:latin typeface="Courier"/>
                <a:cs typeface="Courier"/>
              </a:rPr>
              <a:t>f,l</a:t>
            </a:r>
            <a:r>
              <a:rPr lang="en-US" sz="1200" dirty="0" smtClean="0">
                <a:latin typeface="Courier"/>
                <a:cs typeface="Courier"/>
              </a:rPr>
              <a:t>);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</a:t>
            </a:r>
            <a:r>
              <a:rPr lang="en-US" sz="1200" dirty="0" err="1" smtClean="0">
                <a:latin typeface="Courier"/>
                <a:cs typeface="Courier"/>
              </a:rPr>
              <a:t>AddChild</a:t>
            </a:r>
            <a:r>
              <a:rPr lang="en-US" sz="1200" dirty="0" smtClean="0">
                <a:latin typeface="Courier"/>
                <a:cs typeface="Courier"/>
              </a:rPr>
              <a:t>(Person p) { </a:t>
            </a:r>
            <a:r>
              <a:rPr lang="en-US" sz="1200" dirty="0" err="1" smtClean="0">
                <a:latin typeface="Courier"/>
                <a:cs typeface="Courier"/>
              </a:rPr>
              <a:t>this.children.Add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p.DeepClone</a:t>
            </a:r>
            <a:r>
              <a:rPr lang="en-US" sz="1200" dirty="0" smtClean="0">
                <a:latin typeface="Courier"/>
                <a:cs typeface="Courier"/>
              </a:rPr>
              <a:t>()); }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0647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28"/>
    </mc:Choice>
    <mc:Fallback xmlns="">
      <p:transition xmlns:p14="http://schemas.microsoft.com/office/powerpoint/2010/main" spd="slow" advTm="3282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Encapsulation</a:t>
            </a:r>
            <a:r>
              <a:rPr lang="en-US" dirty="0" smtClean="0"/>
              <a:t> is hard</a:t>
            </a:r>
          </a:p>
          <a:p>
            <a:pPr lvl="1"/>
            <a:r>
              <a:rPr lang="en-US" dirty="0" smtClean="0"/>
              <a:t>clone in, clone out</a:t>
            </a:r>
          </a:p>
          <a:p>
            <a:r>
              <a:rPr lang="en-US" b="1" dirty="0" smtClean="0"/>
              <a:t>Ownership</a:t>
            </a:r>
            <a:r>
              <a:rPr lang="en-US" dirty="0" smtClean="0"/>
              <a:t> is hard</a:t>
            </a:r>
          </a:p>
          <a:p>
            <a:pPr lvl="1"/>
            <a:r>
              <a:rPr lang="en-US" dirty="0" smtClean="0"/>
              <a:t>“Entities” and “Value Objects”</a:t>
            </a:r>
          </a:p>
          <a:p>
            <a:r>
              <a:rPr lang="en-US" b="1" dirty="0" smtClean="0"/>
              <a:t>Reasoning</a:t>
            </a:r>
            <a:r>
              <a:rPr lang="en-US" dirty="0" smtClean="0"/>
              <a:t> about state is hard</a:t>
            </a:r>
          </a:p>
          <a:p>
            <a:r>
              <a:rPr lang="en-US" b="1" dirty="0" smtClean="0"/>
              <a:t>Concurrency</a:t>
            </a:r>
            <a:r>
              <a:rPr lang="en-US" dirty="0" smtClean="0"/>
              <a:t> is even worse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Maybe it’s time to stop 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915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68"/>
    </mc:Choice>
    <mc:Fallback xmlns="">
      <p:transition xmlns:p14="http://schemas.microsoft.com/office/powerpoint/2010/main" spd="slow" advTm="4746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2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2"/>
    </mc:Choice>
    <mc:Fallback xmlns="">
      <p:transition xmlns:p14="http://schemas.microsoft.com/office/powerpoint/2010/main" spd="slow" advTm="250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med logo">
  <a:themeElements>
    <a:clrScheme name="Custom 1">
      <a:dk1>
        <a:srgbClr val="363738"/>
      </a:dk1>
      <a:lt1>
        <a:srgbClr val="FFFFFF"/>
      </a:lt1>
      <a:dk2>
        <a:srgbClr val="6D6F71"/>
      </a:dk2>
      <a:lt2>
        <a:srgbClr val="DADEE2"/>
      </a:lt2>
      <a:accent1>
        <a:srgbClr val="D6DF23"/>
      </a:accent1>
      <a:accent2>
        <a:srgbClr val="6D6F71"/>
      </a:accent2>
      <a:accent3>
        <a:srgbClr val="003F5F"/>
      </a:accent3>
      <a:accent4>
        <a:srgbClr val="00ADEF"/>
      </a:accent4>
      <a:accent5>
        <a:srgbClr val="AA9800"/>
      </a:accent5>
      <a:accent6>
        <a:srgbClr val="9E004E"/>
      </a:accent6>
      <a:hlink>
        <a:srgbClr val="003F5F"/>
      </a:hlink>
      <a:folHlink>
        <a:srgbClr val="6B6F11"/>
      </a:folHlink>
    </a:clrScheme>
    <a:fontScheme name="ative">
      <a:majorFont>
        <a:latin typeface="Neo Sans Medium"/>
        <a:ea typeface="Osaka"/>
        <a:cs typeface=""/>
      </a:majorFont>
      <a:minorFont>
        <a:latin typeface="Neo Sans"/>
        <a:ea typeface="Osaka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lnDef>
  </a:objectDefaults>
  <a:extraClrSchemeLst>
    <a:extraClrScheme>
      <a:clrScheme name="ativ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2935D7B839B498032E15B515DC0B5" ma:contentTypeVersion="0" ma:contentTypeDescription="Create a new document." ma:contentTypeScope="" ma:versionID="05c669dbfbe9d305b9d042c1ae39336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0162293-4439-4671-BF66-DEE247DD7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CA4D6D-9859-4790-BA61-D7D5B0B3F35A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84ADAD2-7D3C-4FE8-97DE-039B414925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14501</TotalTime>
  <Words>3047</Words>
  <Application>Microsoft Macintosh PowerPoint</Application>
  <PresentationFormat>On-screen Show (4:3)</PresentationFormat>
  <Paragraphs>826</Paragraphs>
  <Slides>46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powerpoint med logo</vt:lpstr>
      <vt:lpstr>PowerPoint Presentation</vt:lpstr>
      <vt:lpstr>Why Clojure?</vt:lpstr>
      <vt:lpstr>Reducing Complexity of the Implementation Domain</vt:lpstr>
      <vt:lpstr>Mutable state is the new spaghetti code</vt:lpstr>
      <vt:lpstr>Mutable state: What is wrong with this code?</vt:lpstr>
      <vt:lpstr>Mutable state:  What’s wrong with this code?</vt:lpstr>
      <vt:lpstr>Mutable state: What is wrong with this code?</vt:lpstr>
      <vt:lpstr>Mutable state</vt:lpstr>
      <vt:lpstr>Immutability</vt:lpstr>
      <vt:lpstr>Philosophy of State and Identity</vt:lpstr>
      <vt:lpstr>Advantages of Immutability</vt:lpstr>
      <vt:lpstr>Disadvantages of Immutability</vt:lpstr>
      <vt:lpstr>Structural Sharing</vt:lpstr>
      <vt:lpstr>Persistent Collections for performance</vt:lpstr>
      <vt:lpstr>Persistent Collections implemented with hash tries</vt:lpstr>
      <vt:lpstr>Concurrency WITH Software Transactional MEmory</vt:lpstr>
      <vt:lpstr>Concurrency Strategies</vt:lpstr>
      <vt:lpstr>Clojure Concurrency</vt:lpstr>
      <vt:lpstr>Software Transactional Memory</vt:lpstr>
      <vt:lpstr>Software Transactional Memory Conflict Resolution</vt:lpstr>
      <vt:lpstr>STM Example</vt:lpstr>
      <vt:lpstr>Concurrency Summary</vt:lpstr>
      <vt:lpstr>It’s All About Abstractions</vt:lpstr>
      <vt:lpstr>Classes are Islands</vt:lpstr>
      <vt:lpstr>How would you do object diff and patch in C#?</vt:lpstr>
      <vt:lpstr>Common Abstractions: diff</vt:lpstr>
      <vt:lpstr>Common Abstractions: diff</vt:lpstr>
      <vt:lpstr>Code to Common Abstractions</vt:lpstr>
      <vt:lpstr>Higher-order functions</vt:lpstr>
      <vt:lpstr>map</vt:lpstr>
      <vt:lpstr>reduce</vt:lpstr>
      <vt:lpstr>filter / remove</vt:lpstr>
      <vt:lpstr>Specializing the implementation language</vt:lpstr>
      <vt:lpstr>How would you add an unless keyword to C#? </vt:lpstr>
      <vt:lpstr>How would you build Active Record?</vt:lpstr>
      <vt:lpstr>The Clojure Compilation Pipeline</vt:lpstr>
      <vt:lpstr>The whole language always available*</vt:lpstr>
      <vt:lpstr>Adding “unless” to Clojure</vt:lpstr>
      <vt:lpstr>Better Polymorphism</vt:lpstr>
      <vt:lpstr>Open/Closed Legacy Code</vt:lpstr>
      <vt:lpstr>Beyond Static Dispatch</vt:lpstr>
      <vt:lpstr>Conclusions</vt:lpstr>
      <vt:lpstr>Reducing Complexity of the Implementation Domain</vt:lpstr>
      <vt:lpstr>Top 10 Things…</vt:lpstr>
      <vt:lpstr>Where to go from here</vt:lpstr>
      <vt:lpstr>Thank you</vt:lpstr>
    </vt:vector>
  </TitlesOfParts>
  <Company>Nethe Jakobsen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Nethe Jakobsen</dc:creator>
  <cp:lastModifiedBy>Martin Jul</cp:lastModifiedBy>
  <cp:revision>162</cp:revision>
  <dcterms:created xsi:type="dcterms:W3CDTF">2007-06-18T07:00:24Z</dcterms:created>
  <dcterms:modified xsi:type="dcterms:W3CDTF">2011-06-13T20:28:53Z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0x010100F452935D7B839B498032E15B515DC0B5</vt:lpwstr>
  </property>
</Properties>
</file>