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4"/>
  </p:sldMasterIdLst>
  <p:notesMasterIdLst>
    <p:notesMasterId r:id="rId62"/>
  </p:notesMasterIdLst>
  <p:handoutMasterIdLst>
    <p:handoutMasterId r:id="rId63"/>
  </p:handoutMasterIdLst>
  <p:sldIdLst>
    <p:sldId id="258" r:id="rId5"/>
    <p:sldId id="288" r:id="rId6"/>
    <p:sldId id="314" r:id="rId7"/>
    <p:sldId id="352" r:id="rId8"/>
    <p:sldId id="272" r:id="rId9"/>
    <p:sldId id="273" r:id="rId10"/>
    <p:sldId id="327" r:id="rId11"/>
    <p:sldId id="322" r:id="rId12"/>
    <p:sldId id="328" r:id="rId13"/>
    <p:sldId id="378" r:id="rId14"/>
    <p:sldId id="274" r:id="rId15"/>
    <p:sldId id="323" r:id="rId16"/>
    <p:sldId id="354" r:id="rId17"/>
    <p:sldId id="264" r:id="rId18"/>
    <p:sldId id="333" r:id="rId19"/>
    <p:sldId id="318" r:id="rId20"/>
    <p:sldId id="332" r:id="rId21"/>
    <p:sldId id="375" r:id="rId22"/>
    <p:sldId id="337" r:id="rId23"/>
    <p:sldId id="338" r:id="rId24"/>
    <p:sldId id="376" r:id="rId25"/>
    <p:sldId id="339" r:id="rId26"/>
    <p:sldId id="345" r:id="rId27"/>
    <p:sldId id="351" r:id="rId28"/>
    <p:sldId id="377" r:id="rId29"/>
    <p:sldId id="347" r:id="rId30"/>
    <p:sldId id="348" r:id="rId31"/>
    <p:sldId id="379" r:id="rId32"/>
    <p:sldId id="292" r:id="rId33"/>
    <p:sldId id="294" r:id="rId34"/>
    <p:sldId id="341" r:id="rId35"/>
    <p:sldId id="295" r:id="rId36"/>
    <p:sldId id="356" r:id="rId37"/>
    <p:sldId id="357" r:id="rId38"/>
    <p:sldId id="358" r:id="rId39"/>
    <p:sldId id="359" r:id="rId40"/>
    <p:sldId id="360" r:id="rId41"/>
    <p:sldId id="361" r:id="rId42"/>
    <p:sldId id="290" r:id="rId43"/>
    <p:sldId id="373" r:id="rId44"/>
    <p:sldId id="284" r:id="rId45"/>
    <p:sldId id="286" r:id="rId46"/>
    <p:sldId id="313" r:id="rId47"/>
    <p:sldId id="287" r:id="rId48"/>
    <p:sldId id="285" r:id="rId49"/>
    <p:sldId id="31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18"/>
    <a:srgbClr val="023B71"/>
    <a:srgbClr val="D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17" autoAdjust="0"/>
    <p:restoredTop sz="63703" autoAdjust="0"/>
  </p:normalViewPr>
  <p:slideViewPr>
    <p:cSldViewPr>
      <p:cViewPr varScale="1">
        <p:scale>
          <a:sx n="76" d="100"/>
          <a:sy n="76" d="100"/>
        </p:scale>
        <p:origin x="-16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5" d="100"/>
        <a:sy n="24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9D7CBF-8F6F-4164-B06B-4B8701EF95EA}" type="slidenum">
              <a:rPr lang="da-DK">
                <a:latin typeface="Neo Sans Std"/>
                <a:ea typeface="Neo Sans Std"/>
              </a:rPr>
              <a:pPr>
                <a:defRPr/>
              </a:pPr>
              <a:t>‹#›</a:t>
            </a:fld>
            <a:endParaRPr lang="da-DK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064167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</a:t>
            </a:r>
            <a:r>
              <a:rPr lang="da-DK" noProof="0" dirty="0" err="1" smtClean="0"/>
              <a:t>text</a:t>
            </a:r>
            <a:r>
              <a:rPr lang="da-DK" noProof="0" dirty="0" smtClean="0"/>
              <a:t>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da-DK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5797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Neo Sans Std"/>
        <a:ea typeface="Neo Sans Std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</a:p>
          <a:p>
            <a:endParaRPr lang="en-US" dirty="0" smtClean="0"/>
          </a:p>
          <a:p>
            <a:r>
              <a:rPr lang="en-US" dirty="0" smtClean="0"/>
              <a:t>Learning</a:t>
            </a:r>
            <a:r>
              <a:rPr lang="en-US" baseline="0" dirty="0" smtClean="0"/>
              <a:t> Clojure for some time</a:t>
            </a:r>
          </a:p>
          <a:p>
            <a:r>
              <a:rPr lang="en-US" baseline="0" dirty="0" smtClean="0"/>
              <a:t>Building </a:t>
            </a:r>
            <a:r>
              <a:rPr lang="en-US" baseline="0" dirty="0" err="1" smtClean="0"/>
              <a:t>procution</a:t>
            </a:r>
            <a:r>
              <a:rPr lang="en-US" baseline="0" dirty="0" smtClean="0"/>
              <a:t>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GOAL: steal these ideas and use them in whatever language you use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66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collections</a:t>
            </a:r>
          </a:p>
          <a:p>
            <a:r>
              <a:rPr lang="en-US" dirty="0" smtClean="0"/>
              <a:t>Refs</a:t>
            </a:r>
            <a:r>
              <a:rPr lang="en-US" baseline="0" dirty="0" smtClean="0"/>
              <a:t> + 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5820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version is</a:t>
            </a:r>
            <a:r>
              <a:rPr lang="en-US" baseline="0" dirty="0" smtClean="0"/>
              <a:t> still available</a:t>
            </a:r>
            <a:endParaRPr lang="en-US" dirty="0" smtClean="0"/>
          </a:p>
          <a:p>
            <a:r>
              <a:rPr lang="en-US" dirty="0" smtClean="0"/>
              <a:t>Structural</a:t>
            </a:r>
            <a:r>
              <a:rPr lang="en-US" baseline="0" dirty="0" smtClean="0"/>
              <a:t> sharing: less copying with immutability =&gt; faster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GC will clean up</a:t>
            </a:r>
          </a:p>
          <a:p>
            <a:r>
              <a:rPr lang="en-US" baseline="0" dirty="0" smtClean="0"/>
              <a:t>It is implemented with trees, so it also supports “adding to the middle”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the Clojure source to see how it’s done</a:t>
            </a:r>
          </a:p>
          <a:p>
            <a:r>
              <a:rPr lang="en-US" baseline="0" dirty="0" smtClean="0"/>
              <a:t>Look at the “Finger Trees” approach</a:t>
            </a:r>
          </a:p>
          <a:p>
            <a:pPr eaLnBrk="1" hangingPunct="1"/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from the </a:t>
            </a:r>
            <a:r>
              <a:rPr lang="da-DK" dirty="0" err="1" smtClean="0"/>
              <a:t>Clojure</a:t>
            </a:r>
            <a:r>
              <a:rPr lang="da-DK" dirty="0" smtClean="0"/>
              <a:t> DLL/</a:t>
            </a:r>
            <a:r>
              <a:rPr lang="da-DK" dirty="0" err="1" smtClean="0"/>
              <a:t>jar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for illustration only – they do not use use binary trees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Hash map and vector both based upon array mapped hash tries (Bagwell)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Neo Sans Std"/>
                <a:ea typeface="Neo Sans Std"/>
                <a:cs typeface="+mn-cs"/>
              </a:rPr>
              <a:t>Sorted map is red-black tree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20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Inter-process</a:t>
            </a:r>
          </a:p>
          <a:p>
            <a:r>
              <a:rPr lang="en-US" dirty="0" smtClean="0"/>
              <a:t>In-process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615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process</a:t>
            </a:r>
          </a:p>
          <a:p>
            <a:r>
              <a:rPr lang="en-US" dirty="0" smtClean="0"/>
              <a:t>Immutability </a:t>
            </a:r>
            <a:r>
              <a:rPr lang="en-US" dirty="0" smtClean="0"/>
              <a:t>will simplify your life</a:t>
            </a:r>
          </a:p>
          <a:p>
            <a:r>
              <a:rPr lang="en-US" dirty="0" smtClean="0"/>
              <a:t>Model time-explicitly</a:t>
            </a:r>
          </a:p>
          <a:p>
            <a:r>
              <a:rPr lang="en-US" dirty="0" smtClean="0"/>
              <a:t>Prefer pure functions</a:t>
            </a:r>
          </a:p>
          <a:p>
            <a:r>
              <a:rPr lang="en-US" dirty="0" smtClean="0"/>
              <a:t>Don’t modify in-place, create new versions</a:t>
            </a:r>
          </a:p>
          <a:p>
            <a:endParaRPr lang="en-US" dirty="0" smtClean="0"/>
          </a:p>
          <a:p>
            <a:r>
              <a:rPr lang="en-US" dirty="0" smtClean="0"/>
              <a:t>Minimize</a:t>
            </a:r>
            <a:r>
              <a:rPr lang="en-US" baseline="0" dirty="0" smtClean="0"/>
              <a:t> </a:t>
            </a:r>
            <a:r>
              <a:rPr lang="en-US" baseline="0" dirty="0" smtClean="0"/>
              <a:t>the mutable areas through controlled limited mutation semantics (refs)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“new</a:t>
            </a:r>
            <a:r>
              <a:rPr lang="en-US" baseline="0" dirty="0" smtClean="0"/>
              <a:t>” can be computed at any time</a:t>
            </a:r>
          </a:p>
          <a:p>
            <a:r>
              <a:rPr lang="en-US" baseline="0" dirty="0" smtClean="0"/>
              <a:t>The STM guarantees that both references are updated atomically</a:t>
            </a:r>
          </a:p>
          <a:p>
            <a:r>
              <a:rPr lang="en-US" baseline="0" dirty="0" smtClean="0"/>
              <a:t>No inconsistent views </a:t>
            </a:r>
          </a:p>
          <a:p>
            <a:r>
              <a:rPr lang="en-US" baseline="0" dirty="0" smtClean="0"/>
              <a:t>Workers can work on old versions while new are being constructed</a:t>
            </a:r>
          </a:p>
          <a:p>
            <a:r>
              <a:rPr lang="en-US" baseline="0" dirty="0" smtClean="0"/>
              <a:t>Price: indirect references- then updates become just a matter or coordinated pointer flipping.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branch</a:t>
            </a:r>
            <a:r>
              <a:rPr lang="en-US" baseline="0" dirty="0" smtClean="0"/>
              <a:t> and merge state models</a:t>
            </a:r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r>
              <a:rPr lang="en-US" dirty="0" smtClean="0"/>
              <a:t>ref-set</a:t>
            </a:r>
          </a:p>
          <a:p>
            <a:r>
              <a:rPr lang="en-US" dirty="0" smtClean="0"/>
              <a:t>commute (e.g. adding</a:t>
            </a:r>
            <a:r>
              <a:rPr lang="en-US" baseline="0" dirty="0" smtClean="0"/>
              <a:t> to a list)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agents, this includes messages sent (“legalized side-effects”)</a:t>
            </a:r>
          </a:p>
          <a:p>
            <a:endParaRPr lang="en-US" dirty="0" smtClean="0"/>
          </a:p>
          <a:p>
            <a:r>
              <a:rPr lang="en-US" dirty="0" smtClean="0"/>
              <a:t>For conflict, just</a:t>
            </a:r>
            <a:r>
              <a:rPr lang="en-US" baseline="0" dirty="0" smtClean="0"/>
              <a:t> discard everything (immutability – nothing to clean up, save for the GC)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57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Consistent,</a:t>
            </a:r>
          </a:p>
          <a:p>
            <a:r>
              <a:rPr lang="en-US" baseline="0" dirty="0" smtClean="0"/>
              <a:t>Isolated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 durable (ACID)</a:t>
            </a:r>
          </a:p>
          <a:p>
            <a:r>
              <a:rPr lang="en-US" baseline="0" dirty="0" smtClean="0"/>
              <a:t>Exceptions =&gt; new value is thrown away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in this example, we could have used commute rather than alter as we are </a:t>
            </a:r>
            <a:r>
              <a:rPr lang="en-US" baseline="0" dirty="0" err="1" smtClean="0"/>
              <a:t>commutably</a:t>
            </a:r>
            <a:r>
              <a:rPr lang="en-US" baseline="0" dirty="0" smtClean="0"/>
              <a:t> extending the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022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had an STM research project at MS</a:t>
            </a:r>
          </a:p>
          <a:p>
            <a:r>
              <a:rPr lang="en-US" baseline="0" dirty="0" smtClean="0"/>
              <a:t>Hoare’s CSP approach with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/ Task Parallel </a:t>
            </a:r>
            <a:r>
              <a:rPr lang="en-US" baseline="0" dirty="0" err="1" smtClean="0"/>
              <a:t>Libray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Steal this ideas: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497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Huge power here!</a:t>
            </a:r>
          </a:p>
          <a:p>
            <a:endParaRPr lang="en-US" dirty="0" smtClean="0"/>
          </a:p>
          <a:p>
            <a:r>
              <a:rPr lang="en-US" dirty="0" smtClean="0"/>
              <a:t>Maps: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, map of properties, functions of their keys (and vice versa)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01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 and JVM</a:t>
            </a:r>
            <a:r>
              <a:rPr lang="en-US" baseline="0" dirty="0" smtClean="0"/>
              <a:t> version.</a:t>
            </a:r>
          </a:p>
          <a:p>
            <a:endParaRPr lang="en-US" dirty="0" smtClean="0"/>
          </a:p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r>
              <a:rPr lang="en-US" baseline="0" dirty="0" smtClean="0"/>
              <a:t>web apps, you run the server, you chose what works for you (not limited by what fits on the user’s desktop)</a:t>
            </a:r>
          </a:p>
          <a:p>
            <a:r>
              <a:rPr lang="en-US" baseline="0" dirty="0" smtClean="0"/>
              <a:t>Witness the explosion of Perl, Linux – </a:t>
            </a:r>
            <a:r>
              <a:rPr lang="en-US" baseline="0" dirty="0" smtClean="0"/>
              <a:t>facilitated by running </a:t>
            </a:r>
            <a:r>
              <a:rPr lang="en-US" baseline="0" dirty="0" smtClean="0"/>
              <a:t>only in a controlled environment, not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Reducing </a:t>
            </a:r>
            <a:r>
              <a:rPr lang="en-US" baseline="0" dirty="0" smtClean="0"/>
              <a:t>the complexity verbosity of C# 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FUN</a:t>
            </a:r>
            <a:r>
              <a:rPr lang="en-US" b="1" baseline="0" dirty="0" smtClean="0"/>
              <a:t>!</a:t>
            </a:r>
          </a:p>
          <a:p>
            <a:r>
              <a:rPr lang="en-US" b="1" baseline="0" dirty="0" smtClean="0"/>
              <a:t>Changes the way you think.</a:t>
            </a:r>
          </a:p>
          <a:p>
            <a:endParaRPr lang="en-US" baseline="0" dirty="0" smtClean="0"/>
          </a:p>
          <a:p>
            <a:endParaRPr lang="en-US" i="1" baseline="0" dirty="0" smtClean="0"/>
          </a:p>
          <a:p>
            <a:pPr marL="0" indent="0">
              <a:buNone/>
            </a:pPr>
            <a:r>
              <a:rPr lang="en-US" sz="1200" i="1" dirty="0" smtClean="0"/>
              <a:t>LISP is worth learning for a different reason: the profound enlightenment experience you will have when you finally get it. That experience will make you a better programmer for the rest of your days, even if you never actually use LISP itself a lot. </a:t>
            </a:r>
          </a:p>
          <a:p>
            <a:pPr marL="0" indent="0">
              <a:buNone/>
            </a:pPr>
            <a:endParaRPr lang="en-US" sz="1200" i="1" dirty="0" smtClean="0"/>
          </a:p>
          <a:p>
            <a:pPr marL="0" indent="0">
              <a:buNone/>
            </a:pPr>
            <a:r>
              <a:rPr lang="en-US" sz="1200" i="1" dirty="0" smtClean="0"/>
              <a:t>Eric S Raymond</a:t>
            </a:r>
          </a:p>
          <a:p>
            <a:pPr marL="0" indent="0">
              <a:buNone/>
            </a:pPr>
            <a:r>
              <a:rPr lang="en-US" sz="1200" i="1" dirty="0" smtClean="0"/>
              <a:t>“How to Become  a Hacker”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0649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do object diff and patch in C#?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3886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as dictionary</a:t>
            </a:r>
            <a:r>
              <a:rPr lang="en-US" baseline="0" dirty="0" smtClean="0"/>
              <a:t> of its field/value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759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First</a:t>
            </a:r>
            <a:r>
              <a:rPr lang="en-US" sz="1200" baseline="0" dirty="0" smtClean="0"/>
              <a:t> class functions</a:t>
            </a:r>
          </a:p>
          <a:p>
            <a:pPr marL="0" indent="0">
              <a:buNone/>
            </a:pPr>
            <a:endParaRPr lang="en-US" sz="1200" baseline="0" dirty="0" smtClean="0"/>
          </a:p>
          <a:p>
            <a:pPr marL="0" indent="0"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359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</a:p>
          <a:p>
            <a:r>
              <a:rPr lang="en-US" dirty="0" smtClean="0"/>
              <a:t>Code</a:t>
            </a:r>
            <a:r>
              <a:rPr lang="en-US" baseline="0" dirty="0" smtClean="0"/>
              <a:t> to most general interface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Clojure: few standard data structures, unified by </a:t>
            </a:r>
            <a:r>
              <a:rPr lang="en-US" baseline="0" dirty="0" err="1" smtClean="0"/>
              <a:t>seq</a:t>
            </a:r>
            <a:endParaRPr lang="en-US" baseline="0" dirty="0" smtClean="0"/>
          </a:p>
          <a:p>
            <a:r>
              <a:rPr lang="en-US" baseline="0" dirty="0" smtClean="0"/>
              <a:t>Functions is also uniform abstraction (no Converter classes etc.)</a:t>
            </a:r>
            <a:endParaRPr lang="en-US" dirty="0" smtClean="0"/>
          </a:p>
          <a:p>
            <a:r>
              <a:rPr lang="en-US" dirty="0" smtClean="0"/>
              <a:t>Functions work on standard data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smtClean="0"/>
              <a:t>Everything is </a:t>
            </a:r>
            <a:r>
              <a:rPr lang="en-US" baseline="0" dirty="0" err="1" smtClean="0"/>
              <a:t>composable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dirty="0" smtClean="0"/>
              <a:t>No need for 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delegates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Action&lt;T&gt;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* Function&lt;T, </a:t>
            </a:r>
            <a:r>
              <a:rPr lang="en-US" sz="1200" dirty="0" err="1" smtClean="0"/>
              <a:t>TResult</a:t>
            </a:r>
            <a:r>
              <a:rPr lang="en-US" sz="1200" dirty="0" smtClean="0"/>
              <a:t>&gt;</a:t>
            </a:r>
          </a:p>
          <a:p>
            <a:pPr marL="0" indent="0">
              <a:buFontTx/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29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4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Ruby on Rails example creates a class with properties matching the associated database table and a relation between Manager and Department.</a:t>
            </a:r>
          </a:p>
          <a:p>
            <a:endParaRPr lang="en-US" dirty="0" smtClean="0"/>
          </a:p>
          <a:p>
            <a:r>
              <a:rPr lang="en-US" dirty="0" smtClean="0"/>
              <a:t>Maybe now with the “dynamic” types we can start doing this kind of thing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64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time programming</a:t>
            </a:r>
          </a:p>
          <a:p>
            <a:r>
              <a:rPr lang="en-US" dirty="0" smtClean="0"/>
              <a:t>Runtime program</a:t>
            </a:r>
          </a:p>
          <a:p>
            <a:r>
              <a:rPr lang="en-US" dirty="0" smtClean="0"/>
              <a:t>Macros: The</a:t>
            </a:r>
            <a:r>
              <a:rPr lang="en-US" baseline="0" dirty="0" smtClean="0"/>
              <a:t> template language is the language</a:t>
            </a:r>
          </a:p>
          <a:p>
            <a:endParaRPr lang="en-US" dirty="0" smtClean="0"/>
          </a:p>
          <a:p>
            <a:r>
              <a:rPr lang="en-US" dirty="0" err="1" smtClean="0"/>
              <a:t>Homoiconic</a:t>
            </a:r>
            <a:endParaRPr lang="en-US" dirty="0" smtClean="0"/>
          </a:p>
          <a:p>
            <a:r>
              <a:rPr lang="en-US" dirty="0" smtClean="0"/>
              <a:t>Great for DSLs</a:t>
            </a:r>
          </a:p>
          <a:p>
            <a:r>
              <a:rPr lang="en-US" dirty="0" smtClean="0"/>
              <a:t>Incidentally</a:t>
            </a:r>
            <a:r>
              <a:rPr lang="en-US" baseline="0" dirty="0" smtClean="0"/>
              <a:t> the REPL can also feed data to the system (interactive development)</a:t>
            </a:r>
          </a:p>
          <a:p>
            <a:endParaRPr lang="en-US" baseline="0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r>
              <a:rPr lang="da-DK" dirty="0" smtClean="0"/>
              <a:t>*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coming to .NET with “Compiler as a Service”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4198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679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918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C programmers think memory management is too important to be left to the computer. Lisp programmers think memory management is too important to be left to the user.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(from Ellis and </a:t>
            </a:r>
            <a:r>
              <a:rPr lang="en-US" sz="1200" kern="1200" dirty="0" err="1" smtClean="0">
                <a:solidFill>
                  <a:schemeClr val="tx1"/>
                </a:solidFill>
                <a:cs typeface="+mn-cs"/>
              </a:rPr>
              <a:t>Stroustrup's</a:t>
            </a:r>
            <a:r>
              <a:rPr lang="en-US" sz="1200" kern="1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cs typeface="+mn-cs"/>
              </a:rPr>
              <a:t>The Annotated C++ Reference Manual</a:t>
            </a:r>
            <a:r>
              <a:rPr lang="en-US" sz="1200" i="0" kern="1200" dirty="0" smtClean="0">
                <a:solidFill>
                  <a:schemeClr val="tx1"/>
                </a:solidFill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dk1"/>
                </a:solidFill>
                <a:cs typeface="+mn-cs"/>
              </a:rPr>
              <a:t>Go To Statement Considered Harmful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Dijkstra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1968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baseline="0" dirty="0" smtClean="0">
              <a:solidFill>
                <a:schemeClr val="dk1"/>
              </a:solidFill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err="1" smtClean="0">
                <a:solidFill>
                  <a:schemeClr val="dk1"/>
                </a:solidFill>
                <a:cs typeface="+mn-cs"/>
              </a:rPr>
              <a:t>TDDers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will know that side-effects, ambient context </a:t>
            </a:r>
            <a:r>
              <a:rPr lang="en-US" sz="1200" i="1" kern="1200" baseline="0" dirty="0" err="1" smtClean="0">
                <a:solidFill>
                  <a:schemeClr val="dk1"/>
                </a:solidFill>
                <a:cs typeface="+mn-cs"/>
              </a:rPr>
              <a:t>etc</a:t>
            </a: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 is ugly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baseline="0" dirty="0" smtClean="0">
                <a:solidFill>
                  <a:schemeClr val="dk1"/>
                </a:solidFill>
                <a:cs typeface="+mn-cs"/>
              </a:rPr>
              <a:t>Patterns deal with this, e.g. “Single responsibility principle”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Greenspuns</a:t>
            </a:r>
            <a:r>
              <a:rPr lang="en-US" dirty="0" smtClean="0"/>
              <a:t> 10</a:t>
            </a:r>
            <a:r>
              <a:rPr lang="en-US" baseline="30000" dirty="0" smtClean="0"/>
              <a:t>th</a:t>
            </a:r>
            <a:r>
              <a:rPr lang="en-US" dirty="0" smtClean="0"/>
              <a:t> rule: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Any sufficiently complicated C or Fortran program contains an ad hoc, informally-specified, bug-ridden, slow implementation of half of Common Lisp.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not just embed a proper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33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from Python,</a:t>
            </a:r>
            <a:r>
              <a:rPr lang="en-US" baseline="0" dirty="0" smtClean="0"/>
              <a:t> Ruby</a:t>
            </a:r>
          </a:p>
          <a:p>
            <a:r>
              <a:rPr lang="en-US" baseline="0" dirty="0" smtClean="0"/>
              <a:t>You don’t need the ghastly out parameters in C#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53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638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r>
              <a:rPr lang="en-US" baseline="0" dirty="0" smtClean="0"/>
              <a:t> without requiring source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Immutability: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98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Client-specific interfaces</a:t>
            </a:r>
          </a:p>
          <a:p>
            <a:r>
              <a:rPr lang="en-US" dirty="0" smtClean="0"/>
              <a:t>Can be extended after-the-fact</a:t>
            </a:r>
          </a:p>
          <a:p>
            <a:r>
              <a:rPr lang="en-US" dirty="0" smtClean="0"/>
              <a:t>You can add your own protocol</a:t>
            </a:r>
            <a:r>
              <a:rPr lang="en-US" baseline="0" dirty="0" smtClean="0"/>
              <a:t>s to someone else’s code (class) without accessing the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</a:t>
            </a:r>
            <a:r>
              <a:rPr lang="en-US" smtClean="0"/>
              <a:t>specific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577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to think a lot about ownership</a:t>
            </a:r>
          </a:p>
          <a:p>
            <a:r>
              <a:rPr lang="en-US" baseline="0" dirty="0" smtClean="0"/>
              <a:t>If the update changes state it is probably not good, if it does not, it may be surprising.</a:t>
            </a:r>
          </a:p>
          <a:p>
            <a:r>
              <a:rPr lang="en-US" baseline="0" dirty="0" smtClean="0"/>
              <a:t>We cannot from Process(alpha, beta) see how it influences their state =&gt; more global knowledge required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33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Setters go</a:t>
            </a:r>
            <a:r>
              <a:rPr lang="en-US" baseline="0" dirty="0" smtClean="0"/>
              <a:t> – to ensure consistency under concurrency</a:t>
            </a:r>
          </a:p>
          <a:p>
            <a:r>
              <a:rPr lang="en-US" baseline="0" dirty="0" smtClean="0"/>
              <a:t>Cloning is needed to ensure encapsulation</a:t>
            </a:r>
          </a:p>
          <a:p>
            <a:r>
              <a:rPr lang="en-US" baseline="0" dirty="0" smtClean="0"/>
              <a:t>DDD addresses this with Entities and Value Objects to provide some immutability.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Law of Demeter is also about ownership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do a lot of work to provide the required immutability for encapsulation.</a:t>
            </a:r>
          </a:p>
          <a:p>
            <a:r>
              <a:rPr lang="en-US" baseline="0" dirty="0" smtClean="0"/>
              <a:t>Why not make it the default?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34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</a:p>
          <a:p>
            <a:r>
              <a:rPr lang="en-US" dirty="0" smtClean="0"/>
              <a:t>Concurrency :</a:t>
            </a:r>
            <a:r>
              <a:rPr lang="en-US" baseline="0" dirty="0" smtClean="0"/>
              <a:t> locks, deadlocks, starvation, live lock, race conditions, …</a:t>
            </a:r>
          </a:p>
          <a:p>
            <a:r>
              <a:rPr lang="en-US" baseline="0" dirty="0" smtClean="0"/>
              <a:t>Even worse with exceptions during locks – releasing and propagating the exception is not always easy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01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Buddha: “identity” Is illusory – there is only a stream of experience</a:t>
            </a:r>
          </a:p>
          <a:p>
            <a:r>
              <a:rPr lang="en-US" baseline="0" dirty="0" smtClean="0"/>
              <a:t>Heraclitus : you can never swim in the same river twice (identity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state)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In-place</a:t>
            </a:r>
            <a:r>
              <a:rPr lang="en-US" baseline="0" dirty="0" smtClean="0"/>
              <a:t> modification / mutation is built into OO by the fact that it conflates identity and state in the same entity.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DDD: conflation of state,</a:t>
            </a:r>
            <a:r>
              <a:rPr lang="en-US" baseline="0" dirty="0" smtClean="0"/>
              <a:t> time and identity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Here </a:t>
            </a:r>
            <a:r>
              <a:rPr lang="en-US" dirty="0" smtClean="0"/>
              <a:t>identity is entity, but entity is also state (and uses immutable value objects which are state without</a:t>
            </a:r>
            <a:r>
              <a:rPr lang="en-US" baseline="0" dirty="0" smtClean="0"/>
              <a:t> identity).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mutate the entity (identity)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Workaround: “Unit of Work”/Repository – each (group of) operations has its own copy that is reconciled with the global state at the end of the transaction (using, e.g. optimistic locks)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1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Invariants always hold</a:t>
            </a:r>
          </a:p>
          <a:p>
            <a:r>
              <a:rPr lang="en-US" dirty="0" smtClean="0"/>
              <a:t>Threading</a:t>
            </a:r>
            <a:r>
              <a:rPr lang="en-US" baseline="0" dirty="0" smtClean="0"/>
              <a:t> scenarios – no need to think about invariants during locking/mutation</a:t>
            </a:r>
          </a:p>
          <a:p>
            <a:r>
              <a:rPr lang="en-US" baseline="0" dirty="0" smtClean="0"/>
              <a:t>They still hold when exceptions go up – vastly simpler than in a lock unwinding scenario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53B-FF40-46F6-AC4C-68A56B25ACCB}" type="slidenum">
              <a:rPr lang="da-DK" smtClean="0"/>
              <a:pPr>
                <a:defRPr/>
              </a:pPr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0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Neo Sans Std"/>
                <a:ea typeface="Neo Sans Std"/>
              </a:defRPr>
            </a:lvl1pPr>
          </a:lstStyle>
          <a:p>
            <a:pPr>
              <a:defRPr/>
            </a:pPr>
            <a:fld id="{446339BF-64ED-4886-8E61-6751078A10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419850" y="1066800"/>
            <a:ext cx="1962150" cy="5029200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533400" y="1066800"/>
            <a:ext cx="5734050" cy="5029200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Neo Sans Std Medium" pitchFamily="34" charset="0"/>
              </a:defRPr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 smtClean="0"/>
              <a:t>Drag picture to placeholder or click icon to add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0668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 smtClean="0"/>
          </a:p>
        </p:txBody>
      </p:sp>
      <p:pic>
        <p:nvPicPr>
          <p:cNvPr id="1028" name="Picture 41" descr="b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492875"/>
            <a:ext cx="9144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2" descr="logo_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58000" y="533400"/>
            <a:ext cx="16002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Neo Sans Std Medium" pitchFamily="34" charset="0"/>
          <a:ea typeface="Neo Sans Std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Neo Sans Medium" pitchFamily="-80" charset="0"/>
          <a:ea typeface="Osaka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800">
          <a:solidFill>
            <a:srgbClr val="6D6F71"/>
          </a:solidFill>
          <a:latin typeface="Neo Sans Std" pitchFamily="34" charset="0"/>
          <a:ea typeface="Neo Sans Std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 sz="2400">
          <a:solidFill>
            <a:srgbClr val="6D6F71"/>
          </a:solidFill>
          <a:latin typeface="Neo Sans Std" pitchFamily="34" charset="0"/>
          <a:ea typeface="Neo Sans Std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Char char="•"/>
        <a:defRPr sz="2000">
          <a:solidFill>
            <a:srgbClr val="6D6F71"/>
          </a:solidFill>
          <a:latin typeface="Neo Sans Std" pitchFamily="34" charset="0"/>
          <a:ea typeface="Neo Sans Std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rgbClr val="6D6F71"/>
          </a:solidFill>
          <a:latin typeface="Neo Sans Std" pitchFamily="34" charset="0"/>
          <a:ea typeface="Neo Sans Std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8E126"/>
        </a:buClr>
        <a:buFont typeface="Times" pitchFamily="-80" charset="0"/>
        <a:buChar char="•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mj@ative.dk" TargetMode="External"/><Relationship Id="rId4" Type="http://schemas.openxmlformats.org/officeDocument/2006/relationships/hyperlink" Target="http://www.ative.dk" TargetMode="External"/><Relationship Id="rId5" Type="http://schemas.openxmlformats.org/officeDocument/2006/relationships/hyperlink" Target="http://community.ative.dk/blogs/" TargetMode="External"/><Relationship Id="rId6" Type="http://schemas.openxmlformats.org/officeDocument/2006/relationships/hyperlink" Target="https://github.com/mjul/top-10-clojure-ndc-2011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0"/>
            <a:ext cx="9144000" cy="6885384"/>
          </a:xfrm>
          <a:prstGeom prst="rect">
            <a:avLst/>
          </a:prstGeom>
          <a:solidFill>
            <a:srgbClr val="D1E31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/>
        </p:nvSpPr>
        <p:spPr bwMode="auto">
          <a:xfrm>
            <a:off x="1259632" y="4005064"/>
            <a:ext cx="525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Martin Jul (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mj@ative.dk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 / @</a:t>
            </a:r>
            <a:r>
              <a:rPr lang="da-DK" dirty="0" err="1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mjul</a:t>
            </a:r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)</a:t>
            </a:r>
            <a:endParaRPr lang="da-DK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  <a:p>
            <a:r>
              <a:rPr lang="da-DK" dirty="0" smtClean="0">
                <a:solidFill>
                  <a:srgbClr val="6D6F71"/>
                </a:solidFill>
                <a:latin typeface="Neo Sans Std" pitchFamily="34" charset="0"/>
                <a:ea typeface="Neo Sans Std"/>
              </a:rPr>
              <a:t>NDC 2011, Oslo, June 10, 2011</a:t>
            </a:r>
            <a:endParaRPr lang="da-DK" sz="2800" dirty="0">
              <a:solidFill>
                <a:srgbClr val="6D6F71"/>
              </a:solidFill>
              <a:latin typeface="Neo Sans Std" pitchFamily="34" charset="0"/>
              <a:ea typeface="Neo Sans Std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 dirty="0">
              <a:latin typeface="Neo Sans Std"/>
              <a:ea typeface="Neo Sans Std"/>
            </a:endParaRPr>
          </a:p>
        </p:txBody>
      </p:sp>
      <p:sp>
        <p:nvSpPr>
          <p:cNvPr id="3077" name="Rectangle 7"/>
          <p:cNvSpPr>
            <a:spLocks noGrp="1" noChangeArrowheads="1"/>
          </p:cNvSpPr>
          <p:nvPr/>
        </p:nvSpPr>
        <p:spPr bwMode="auto">
          <a:xfrm>
            <a:off x="539552" y="1497360"/>
            <a:ext cx="8136904" cy="214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Top Ten Things to </a:t>
            </a:r>
            <a:r>
              <a:rPr lang="da-DK" sz="4000" b="1" dirty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earn from </a:t>
            </a:r>
            <a:r>
              <a:rPr lang="da-DK" sz="4000" b="1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Clojure</a:t>
            </a:r>
            <a:r>
              <a:rPr lang="da-DK" sz="4000" b="1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that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will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make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you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a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better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developer in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any</a:t>
            </a:r>
            <a:r>
              <a:rPr lang="da-DK" sz="4000" dirty="0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 </a:t>
            </a:r>
            <a:r>
              <a:rPr lang="da-DK" sz="4000" dirty="0" err="1" smtClean="0">
                <a:solidFill>
                  <a:schemeClr val="tx2"/>
                </a:solidFill>
                <a:latin typeface="Neo Sans Std Medium" pitchFamily="34" charset="0"/>
                <a:ea typeface="Neo Sans Std"/>
              </a:rPr>
              <a:t>language</a:t>
            </a:r>
            <a:endParaRPr lang="da-DK" sz="3400" dirty="0">
              <a:solidFill>
                <a:schemeClr val="tx2"/>
              </a:solidFill>
              <a:latin typeface="Neo Sans Std Medium" pitchFamily="34" charset="0"/>
              <a:ea typeface="Neo Sans Std"/>
            </a:endParaRPr>
          </a:p>
        </p:txBody>
      </p:sp>
      <p:pic>
        <p:nvPicPr>
          <p:cNvPr id="3078" name="Picture 10" descr="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1213" y="6510338"/>
            <a:ext cx="1143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</a:t>
            </a:r>
            <a:r>
              <a:rPr lang="en-US" dirty="0" smtClean="0"/>
              <a:t>State and Identity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5415607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823319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5199583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19263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71703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00192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15925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Advantages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Check invariants at </a:t>
            </a:r>
            <a:r>
              <a:rPr lang="da-DK" dirty="0" err="1" smtClean="0"/>
              <a:t>construction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endParaRPr lang="da-DK" dirty="0"/>
          </a:p>
          <a:p>
            <a:r>
              <a:rPr lang="da-DK" dirty="0" smtClean="0"/>
              <a:t>Reasoning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much</a:t>
            </a:r>
            <a:r>
              <a:rPr lang="da-DK" dirty="0" smtClean="0"/>
              <a:t> </a:t>
            </a:r>
            <a:r>
              <a:rPr lang="da-DK" dirty="0" err="1" smtClean="0"/>
              <a:t>simpler</a:t>
            </a:r>
            <a:endParaRPr lang="da-DK" dirty="0" smtClean="0"/>
          </a:p>
          <a:p>
            <a:r>
              <a:rPr lang="da-DK" dirty="0" smtClean="0"/>
              <a:t>Thread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err="1" smtClean="0"/>
              <a:t>Iteration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locks</a:t>
            </a:r>
            <a:r>
              <a:rPr lang="da-DK" dirty="0" smtClean="0"/>
              <a:t> </a:t>
            </a:r>
            <a:r>
              <a:rPr lang="da-DK" dirty="0" err="1" smtClean="0"/>
              <a:t>required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4304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err="1" smtClean="0"/>
              <a:t>Disadvantages</a:t>
            </a:r>
            <a:r>
              <a:rPr lang="da-DK" dirty="0" smtClean="0"/>
              <a:t> of </a:t>
            </a:r>
            <a:r>
              <a:rPr lang="da-DK" dirty="0" err="1" smtClean="0"/>
              <a:t>Immutability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do it </a:t>
            </a:r>
            <a:r>
              <a:rPr lang="da-DK" dirty="0" err="1" smtClean="0"/>
              <a:t>efficiently</a:t>
            </a:r>
            <a:endParaRPr lang="da-DK" dirty="0" smtClean="0"/>
          </a:p>
          <a:p>
            <a:pPr lvl="1"/>
            <a:r>
              <a:rPr lang="da-DK" dirty="0" smtClean="0"/>
              <a:t>Memory</a:t>
            </a:r>
          </a:p>
          <a:p>
            <a:pPr lvl="1"/>
            <a:r>
              <a:rPr lang="da-DK" dirty="0" smtClean="0"/>
              <a:t>Performance</a:t>
            </a:r>
          </a:p>
          <a:p>
            <a:pPr lvl="1"/>
            <a:endParaRPr lang="da-DK" dirty="0" smtClean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</a:t>
            </a:r>
            <a:r>
              <a:rPr lang="da-DK" dirty="0" smtClean="0"/>
              <a:t>a mutation </a:t>
            </a:r>
            <a:r>
              <a:rPr lang="da-DK" dirty="0" err="1" smtClean="0"/>
              <a:t>mechanism</a:t>
            </a:r>
            <a:r>
              <a:rPr lang="da-DK" dirty="0" smtClean="0"/>
              <a:t> </a:t>
            </a:r>
          </a:p>
          <a:p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8497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Sharing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64088" y="2636912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6" name="Straight Arrow Connector 5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1043608" y="2636912"/>
            <a:ext cx="2448272" cy="1728192"/>
            <a:chOff x="6444208" y="2204864"/>
            <a:chExt cx="2448272" cy="172819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11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Right Arrow 16"/>
          <p:cNvSpPr/>
          <p:nvPr/>
        </p:nvSpPr>
        <p:spPr bwMode="auto">
          <a:xfrm>
            <a:off x="3995936" y="3284984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Clone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995936" y="39330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80" charset="-128"/>
              </a:rPr>
              <a:t>Share</a:t>
            </a:r>
          </a:p>
        </p:txBody>
      </p:sp>
      <p:cxnSp>
        <p:nvCxnSpPr>
          <p:cNvPr id="24" name="Curved Connector 23"/>
          <p:cNvCxnSpPr>
            <a:stCxn id="7" idx="2"/>
            <a:endCxn id="14" idx="2"/>
          </p:cNvCxnSpPr>
          <p:nvPr/>
        </p:nvCxnSpPr>
        <p:spPr bwMode="auto">
          <a:xfrm rot="5400000">
            <a:off x="3779912" y="2204864"/>
            <a:ext cx="12700" cy="4320480"/>
          </a:xfrm>
          <a:prstGeom prst="curvedConnector3">
            <a:avLst>
              <a:gd name="adj1" fmla="val 61157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>
            <a:stCxn id="5" idx="3"/>
            <a:endCxn id="11" idx="3"/>
          </p:cNvCxnSpPr>
          <p:nvPr/>
        </p:nvCxnSpPr>
        <p:spPr bwMode="auto">
          <a:xfrm flipH="1">
            <a:off x="3491880" y="3104964"/>
            <a:ext cx="2916324" cy="12700"/>
          </a:xfrm>
          <a:prstGeom prst="curvedConnector5">
            <a:avLst>
              <a:gd name="adj1" fmla="val -7839"/>
              <a:gd name="adj2" fmla="val -5485449"/>
              <a:gd name="adj3" fmla="val 660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2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/>
          <p:cNvSpPr/>
          <p:nvPr/>
        </p:nvSpPr>
        <p:spPr bwMode="auto">
          <a:xfrm>
            <a:off x="4644008" y="2355065"/>
            <a:ext cx="3816424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110" name="Hexagon 4109"/>
          <p:cNvSpPr/>
          <p:nvPr/>
        </p:nvSpPr>
        <p:spPr bwMode="auto">
          <a:xfrm>
            <a:off x="5559069" y="2132856"/>
            <a:ext cx="3013427" cy="1433273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3427" h="1433273">
                <a:moveTo>
                  <a:pt x="0" y="1180891"/>
                </a:moveTo>
                <a:lnTo>
                  <a:pt x="1102546" y="0"/>
                </a:lnTo>
                <a:lnTo>
                  <a:pt x="2935036" y="122891"/>
                </a:lnTo>
                <a:lnTo>
                  <a:pt x="3013427" y="962418"/>
                </a:lnTo>
                <a:lnTo>
                  <a:pt x="1405631" y="1132873"/>
                </a:lnTo>
                <a:lnTo>
                  <a:pt x="173978" y="1433273"/>
                </a:lnTo>
                <a:lnTo>
                  <a:pt x="0" y="1180891"/>
                </a:ln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 for 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085184"/>
            <a:ext cx="7920880" cy="1231900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Immutable</a:t>
            </a:r>
            <a:r>
              <a:rPr lang="da-DK" dirty="0"/>
              <a:t> </a:t>
            </a:r>
            <a:endParaRPr lang="da-DK" dirty="0" smtClean="0"/>
          </a:p>
          <a:p>
            <a:pPr eaLnBrk="1" hangingPunct="1"/>
            <a:r>
              <a:rPr lang="da-DK" dirty="0" err="1" smtClean="0"/>
              <a:t>Structural</a:t>
            </a:r>
            <a:r>
              <a:rPr lang="da-DK" dirty="0" smtClean="0"/>
              <a:t> </a:t>
            </a:r>
            <a:r>
              <a:rPr lang="da-DK" dirty="0" err="1" smtClean="0"/>
              <a:t>Sharing</a:t>
            </a:r>
            <a:endParaRPr lang="da-DK" dirty="0"/>
          </a:p>
          <a:p>
            <a:pPr eaLnBrk="1" hangingPunct="1"/>
            <a:r>
              <a:rPr lang="da-DK" dirty="0" err="1" smtClean="0"/>
              <a:t>Copy</a:t>
            </a:r>
            <a:r>
              <a:rPr lang="da-DK" dirty="0" smtClean="0"/>
              <a:t>-on-</a:t>
            </a:r>
            <a:r>
              <a:rPr lang="da-DK" dirty="0" err="1" smtClean="0"/>
              <a:t>write</a:t>
            </a:r>
            <a:r>
              <a:rPr lang="da-DK" dirty="0" smtClean="0"/>
              <a:t> </a:t>
            </a:r>
            <a:r>
              <a:rPr lang="da-DK" dirty="0" err="1" smtClean="0"/>
              <a:t>semantics</a:t>
            </a:r>
            <a:endParaRPr lang="da-DK" dirty="0" smtClean="0"/>
          </a:p>
          <a:p>
            <a:pPr eaLnBrk="1" hangingPunct="1"/>
            <a:endParaRPr lang="da-DK" dirty="0"/>
          </a:p>
          <a:p>
            <a:pPr eaLnBrk="1" hangingPunct="1"/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5343128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516216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19392" y="242707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 bwMode="auto">
          <a:xfrm>
            <a:off x="5724128" y="2679101"/>
            <a:ext cx="792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6897216" y="2679101"/>
            <a:ext cx="822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4237484" y="242707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6"/>
            <a:endCxn id="4" idx="1"/>
          </p:cNvCxnSpPr>
          <p:nvPr/>
        </p:nvCxnSpPr>
        <p:spPr bwMode="auto">
          <a:xfrm>
            <a:off x="4741540" y="2679101"/>
            <a:ext cx="6015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39552" y="2276872"/>
            <a:ext cx="410445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800">
                <a:solidFill>
                  <a:srgbClr val="6D6F71"/>
                </a:solidFill>
                <a:latin typeface="Neo Sans Std" pitchFamily="34" charset="0"/>
                <a:ea typeface="Neo Sans Std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 sz="24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Char char="•"/>
              <a:defRPr sz="2000"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rgbClr val="6D6F71"/>
                </a:solidFill>
                <a:latin typeface="Neo Sans Std" pitchFamily="34" charset="0"/>
                <a:ea typeface="Neo Sans Std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8E126"/>
              </a:buClr>
              <a:buFont typeface="Times" pitchFamily="-80" charset="0"/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3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(1 2 3)</a:t>
            </a:r>
          </a:p>
          <a:p>
            <a:pPr marL="0" indent="0">
              <a:buNone/>
            </a:pP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rest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=&gt; (2 3)</a:t>
            </a:r>
            <a:endParaRPr lang="en-US" sz="16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515151"/>
                </a:solidFill>
                <a:latin typeface="Consolas"/>
              </a:rPr>
              <a:t>def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hr-HR" sz="1600" dirty="0">
                <a:solidFill>
                  <a:srgbClr val="E03186"/>
                </a:solidFill>
                <a:latin typeface="Consolas"/>
              </a:rPr>
              <a:t>conj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hr-HR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=&gt; (</a:t>
            </a:r>
            <a:r>
              <a:rPr lang="hr-HR" sz="1600" dirty="0">
                <a:solidFill>
                  <a:srgbClr val="0029FA"/>
                </a:solidFill>
                <a:latin typeface="Consolas"/>
              </a:rPr>
              <a:t>"x"</a:t>
            </a:r>
            <a:r>
              <a:rPr lang="hr-HR" sz="1600" b="1" dirty="0" smtClean="0">
                <a:solidFill>
                  <a:srgbClr val="5E1445"/>
                </a:solidFill>
                <a:latin typeface="Consolas-Bold"/>
              </a:rPr>
              <a:t> 2 3)</a:t>
            </a:r>
            <a:r>
              <a:rPr lang="hr-HR" sz="1600" b="1" dirty="0">
                <a:solidFill>
                  <a:srgbClr val="5E1445"/>
                </a:solidFill>
                <a:latin typeface="Consolas-Bold"/>
              </a:rPr>
              <a:t>	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364088" y="3219161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36" name="Straight Arrow Connector 35"/>
          <p:cNvCxnSpPr>
            <a:stCxn id="35" idx="7"/>
            <a:endCxn id="5" idx="1"/>
          </p:cNvCxnSpPr>
          <p:nvPr/>
        </p:nvCxnSpPr>
        <p:spPr bwMode="auto">
          <a:xfrm flipV="1">
            <a:off x="5794327" y="2679101"/>
            <a:ext cx="721889" cy="6138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4237484" y="3867233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x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516216" y="3867233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x</a:t>
            </a:r>
          </a:p>
        </p:txBody>
      </p:sp>
      <p:cxnSp>
        <p:nvCxnSpPr>
          <p:cNvPr id="49" name="Straight Arrow Connector 48"/>
          <p:cNvCxnSpPr>
            <a:stCxn id="47" idx="6"/>
            <a:endCxn id="48" idx="1"/>
          </p:cNvCxnSpPr>
          <p:nvPr/>
        </p:nvCxnSpPr>
        <p:spPr bwMode="auto">
          <a:xfrm>
            <a:off x="4741540" y="4119261"/>
            <a:ext cx="1774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48" idx="0"/>
            <a:endCxn id="5" idx="2"/>
          </p:cNvCxnSpPr>
          <p:nvPr/>
        </p:nvCxnSpPr>
        <p:spPr bwMode="auto">
          <a:xfrm flipV="1">
            <a:off x="6706716" y="293112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811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rapezoid 4115"/>
          <p:cNvSpPr/>
          <p:nvPr/>
        </p:nvSpPr>
        <p:spPr bwMode="auto">
          <a:xfrm>
            <a:off x="971600" y="2780928"/>
            <a:ext cx="5688632" cy="2664296"/>
          </a:xfrm>
          <a:custGeom>
            <a:avLst/>
            <a:gdLst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4518502 w 5184576"/>
              <a:gd name="connsiteY2" fmla="*/ 0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515871 w 5184576"/>
              <a:gd name="connsiteY2" fmla="*/ 53473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  <a:gd name="connsiteX0" fmla="*/ 0 w 5184576"/>
              <a:gd name="connsiteY0" fmla="*/ 2664296 h 2664296"/>
              <a:gd name="connsiteX1" fmla="*/ 666074 w 5184576"/>
              <a:gd name="connsiteY1" fmla="*/ 0 h 2664296"/>
              <a:gd name="connsiteX2" fmla="*/ 3034608 w 5184576"/>
              <a:gd name="connsiteY2" fmla="*/ 13368 h 2664296"/>
              <a:gd name="connsiteX3" fmla="*/ 5184576 w 5184576"/>
              <a:gd name="connsiteY3" fmla="*/ 2664296 h 2664296"/>
              <a:gd name="connsiteX4" fmla="*/ 0 w 5184576"/>
              <a:gd name="connsiteY4" fmla="*/ 2664296 h 26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2664296">
                <a:moveTo>
                  <a:pt x="0" y="2664296"/>
                </a:moveTo>
                <a:lnTo>
                  <a:pt x="666074" y="0"/>
                </a:lnTo>
                <a:lnTo>
                  <a:pt x="3034608" y="13368"/>
                </a:lnTo>
                <a:lnTo>
                  <a:pt x="5184576" y="2664296"/>
                </a:lnTo>
                <a:lnTo>
                  <a:pt x="0" y="2664296"/>
                </a:lnTo>
                <a:close/>
              </a:path>
            </a:pathLst>
          </a:cu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Persistent Collections</a:t>
            </a:r>
            <a:br>
              <a:rPr lang="da-DK" dirty="0" smtClean="0"/>
            </a:br>
            <a:r>
              <a:rPr lang="da-DK" dirty="0" err="1" smtClean="0"/>
              <a:t>implemented</a:t>
            </a:r>
            <a:r>
              <a:rPr lang="da-DK" dirty="0" smtClean="0"/>
              <a:t> with hash </a:t>
            </a:r>
            <a:r>
              <a:rPr lang="da-DK" dirty="0" err="1" smtClean="0"/>
              <a:t>tries</a:t>
            </a:r>
            <a:endParaRPr lang="da-DK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05983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f</a:t>
            </a:r>
          </a:p>
        </p:txBody>
      </p:sp>
      <p:cxnSp>
        <p:nvCxnSpPr>
          <p:cNvPr id="3" name="Straight Arrow Connector 2"/>
          <p:cNvCxnSpPr>
            <a:stCxn id="50" idx="2"/>
            <a:endCxn id="51" idx="0"/>
          </p:cNvCxnSpPr>
          <p:nvPr/>
        </p:nvCxnSpPr>
        <p:spPr bwMode="auto">
          <a:xfrm flipH="1">
            <a:off x="2149252" y="3717032"/>
            <a:ext cx="74104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2987824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9" name="Straight Arrow Connector 28"/>
          <p:cNvCxnSpPr>
            <a:stCxn id="21" idx="4"/>
            <a:endCxn id="4" idx="0"/>
          </p:cNvCxnSpPr>
          <p:nvPr/>
        </p:nvCxnSpPr>
        <p:spPr bwMode="auto">
          <a:xfrm>
            <a:off x="3239852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6300192" y="2132856"/>
            <a:ext cx="504056" cy="504056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40" name="Straight Arrow Connector 39"/>
          <p:cNvCxnSpPr>
            <a:stCxn id="46" idx="2"/>
            <a:endCxn id="55" idx="0"/>
          </p:cNvCxnSpPr>
          <p:nvPr/>
        </p:nvCxnSpPr>
        <p:spPr bwMode="auto">
          <a:xfrm>
            <a:off x="3610372" y="3717032"/>
            <a:ext cx="134719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41987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979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5875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eo Sans Std"/>
              </a:rPr>
              <a:t>c</a:t>
            </a:r>
            <a:endParaRPr lang="en-US" dirty="0" smtClean="0">
              <a:latin typeface="Neo Sans Std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31879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159871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76706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12710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40702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74" name="Straight Arrow Connector 73"/>
          <p:cNvCxnSpPr>
            <a:stCxn id="35" idx="4"/>
            <a:endCxn id="97" idx="0"/>
          </p:cNvCxnSpPr>
          <p:nvPr/>
        </p:nvCxnSpPr>
        <p:spPr bwMode="auto">
          <a:xfrm flipH="1">
            <a:off x="6541740" y="2636912"/>
            <a:ext cx="1048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11" name="TextBox 4110"/>
          <p:cNvSpPr txBox="1"/>
          <p:nvPr/>
        </p:nvSpPr>
        <p:spPr>
          <a:xfrm>
            <a:off x="3131840" y="5877272"/>
            <a:ext cx="530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Extremely simplified diagram!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Neo Sans Std"/>
              </a:rPr>
              <a:t>For full details see: Fast 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and Space Efficient </a:t>
            </a:r>
            <a:r>
              <a:rPr lang="en-US" sz="1200" i="1" dirty="0" err="1">
                <a:solidFill>
                  <a:schemeClr val="tx2"/>
                </a:solidFill>
                <a:latin typeface="Neo Sans Std"/>
              </a:rPr>
              <a:t>Trie</a:t>
            </a:r>
            <a:r>
              <a:rPr lang="en-US" sz="1200" i="1" dirty="0">
                <a:solidFill>
                  <a:schemeClr val="tx2"/>
                </a:solidFill>
                <a:latin typeface="Neo Sans Std"/>
              </a:rPr>
              <a:t> Searches, Bagwell [2000]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77991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339752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3867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678832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404698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487144" y="465313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n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5124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g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671128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99120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7132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31160" y="3212976"/>
            <a:ext cx="381000" cy="504056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a</a:t>
            </a:r>
          </a:p>
        </p:txBody>
      </p:sp>
      <p:cxnSp>
        <p:nvCxnSpPr>
          <p:cNvPr id="102" name="Straight Arrow Connector 101"/>
          <p:cNvCxnSpPr>
            <a:stCxn id="99" idx="2"/>
            <a:endCxn id="51" idx="0"/>
          </p:cNvCxnSpPr>
          <p:nvPr/>
        </p:nvCxnSpPr>
        <p:spPr bwMode="auto">
          <a:xfrm flipH="1">
            <a:off x="2149252" y="3717032"/>
            <a:ext cx="4032448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8" idx="2"/>
            <a:endCxn id="55" idx="0"/>
          </p:cNvCxnSpPr>
          <p:nvPr/>
        </p:nvCxnSpPr>
        <p:spPr bwMode="auto">
          <a:xfrm flipH="1">
            <a:off x="4957564" y="3717032"/>
            <a:ext cx="194421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Hexagon 4109"/>
          <p:cNvSpPr/>
          <p:nvPr/>
        </p:nvSpPr>
        <p:spPr bwMode="auto">
          <a:xfrm>
            <a:off x="813606" y="2708920"/>
            <a:ext cx="6926746" cy="2968938"/>
          </a:xfrm>
          <a:custGeom>
            <a:avLst/>
            <a:gdLst>
              <a:gd name="connsiteX0" fmla="*/ 0 w 1060704"/>
              <a:gd name="connsiteY0" fmla="*/ 457200 h 914400"/>
              <a:gd name="connsiteX1" fmla="*/ 228600 w 1060704"/>
              <a:gd name="connsiteY1" fmla="*/ 0 h 914400"/>
              <a:gd name="connsiteX2" fmla="*/ 832104 w 1060704"/>
              <a:gd name="connsiteY2" fmla="*/ 0 h 914400"/>
              <a:gd name="connsiteX3" fmla="*/ 1060704 w 1060704"/>
              <a:gd name="connsiteY3" fmla="*/ 457200 h 914400"/>
              <a:gd name="connsiteX4" fmla="*/ 832104 w 1060704"/>
              <a:gd name="connsiteY4" fmla="*/ 914400 h 914400"/>
              <a:gd name="connsiteX5" fmla="*/ 228600 w 1060704"/>
              <a:gd name="connsiteY5" fmla="*/ 914400 h 914400"/>
              <a:gd name="connsiteX6" fmla="*/ 0 w 1060704"/>
              <a:gd name="connsiteY6" fmla="*/ 457200 h 914400"/>
              <a:gd name="connsiteX0" fmla="*/ 153752 w 1214456"/>
              <a:gd name="connsiteY0" fmla="*/ 457200 h 1351346"/>
              <a:gd name="connsiteX1" fmla="*/ 382352 w 1214456"/>
              <a:gd name="connsiteY1" fmla="*/ 0 h 1351346"/>
              <a:gd name="connsiteX2" fmla="*/ 985856 w 1214456"/>
              <a:gd name="connsiteY2" fmla="*/ 0 h 1351346"/>
              <a:gd name="connsiteX3" fmla="*/ 1214456 w 1214456"/>
              <a:gd name="connsiteY3" fmla="*/ 457200 h 1351346"/>
              <a:gd name="connsiteX4" fmla="*/ 985856 w 1214456"/>
              <a:gd name="connsiteY4" fmla="*/ 914400 h 1351346"/>
              <a:gd name="connsiteX5" fmla="*/ 0 w 1214456"/>
              <a:gd name="connsiteY5" fmla="*/ 1351346 h 1351346"/>
              <a:gd name="connsiteX6" fmla="*/ 153752 w 1214456"/>
              <a:gd name="connsiteY6" fmla="*/ 457200 h 1351346"/>
              <a:gd name="connsiteX0" fmla="*/ 0 w 1798096"/>
              <a:gd name="connsiteY0" fmla="*/ 935109 h 1351346"/>
              <a:gd name="connsiteX1" fmla="*/ 965992 w 1798096"/>
              <a:gd name="connsiteY1" fmla="*/ 0 h 1351346"/>
              <a:gd name="connsiteX2" fmla="*/ 1569496 w 1798096"/>
              <a:gd name="connsiteY2" fmla="*/ 0 h 1351346"/>
              <a:gd name="connsiteX3" fmla="*/ 1798096 w 1798096"/>
              <a:gd name="connsiteY3" fmla="*/ 457200 h 1351346"/>
              <a:gd name="connsiteX4" fmla="*/ 1569496 w 1798096"/>
              <a:gd name="connsiteY4" fmla="*/ 914400 h 1351346"/>
              <a:gd name="connsiteX5" fmla="*/ 583640 w 1798096"/>
              <a:gd name="connsiteY5" fmla="*/ 1351346 h 1351346"/>
              <a:gd name="connsiteX6" fmla="*/ 0 w 1798096"/>
              <a:gd name="connsiteY6" fmla="*/ 935109 h 1351346"/>
              <a:gd name="connsiteX0" fmla="*/ 0 w 1798096"/>
              <a:gd name="connsiteY0" fmla="*/ 1153582 h 1569819"/>
              <a:gd name="connsiteX1" fmla="*/ 1266411 w 1798096"/>
              <a:gd name="connsiteY1" fmla="*/ 0 h 1569819"/>
              <a:gd name="connsiteX2" fmla="*/ 1569496 w 1798096"/>
              <a:gd name="connsiteY2" fmla="*/ 218473 h 1569819"/>
              <a:gd name="connsiteX3" fmla="*/ 1798096 w 1798096"/>
              <a:gd name="connsiteY3" fmla="*/ 675673 h 1569819"/>
              <a:gd name="connsiteX4" fmla="*/ 1569496 w 1798096"/>
              <a:gd name="connsiteY4" fmla="*/ 1132873 h 1569819"/>
              <a:gd name="connsiteX5" fmla="*/ 583640 w 1798096"/>
              <a:gd name="connsiteY5" fmla="*/ 1569819 h 1569819"/>
              <a:gd name="connsiteX6" fmla="*/ 0 w 1798096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1569496 w 3354812"/>
              <a:gd name="connsiteY2" fmla="*/ 218473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354812"/>
              <a:gd name="connsiteY0" fmla="*/ 1153582 h 1569819"/>
              <a:gd name="connsiteX1" fmla="*/ 1266411 w 3354812"/>
              <a:gd name="connsiteY1" fmla="*/ 0 h 1569819"/>
              <a:gd name="connsiteX2" fmla="*/ 3098901 w 3354812"/>
              <a:gd name="connsiteY2" fmla="*/ 122891 h 1569819"/>
              <a:gd name="connsiteX3" fmla="*/ 3354812 w 3354812"/>
              <a:gd name="connsiteY3" fmla="*/ 607400 h 1569819"/>
              <a:gd name="connsiteX4" fmla="*/ 1569496 w 3354812"/>
              <a:gd name="connsiteY4" fmla="*/ 1132873 h 1569819"/>
              <a:gd name="connsiteX5" fmla="*/ 583640 w 3354812"/>
              <a:gd name="connsiteY5" fmla="*/ 1569819 h 1569819"/>
              <a:gd name="connsiteX6" fmla="*/ 0 w 3354812"/>
              <a:gd name="connsiteY6" fmla="*/ 1153582 h 1569819"/>
              <a:gd name="connsiteX0" fmla="*/ 0 w 3177292"/>
              <a:gd name="connsiteY0" fmla="*/ 1153582 h 1569819"/>
              <a:gd name="connsiteX1" fmla="*/ 1266411 w 3177292"/>
              <a:gd name="connsiteY1" fmla="*/ 0 h 1569819"/>
              <a:gd name="connsiteX2" fmla="*/ 3098901 w 3177292"/>
              <a:gd name="connsiteY2" fmla="*/ 122891 h 1569819"/>
              <a:gd name="connsiteX3" fmla="*/ 3177292 w 3177292"/>
              <a:gd name="connsiteY3" fmla="*/ 962418 h 1569819"/>
              <a:gd name="connsiteX4" fmla="*/ 1569496 w 3177292"/>
              <a:gd name="connsiteY4" fmla="*/ 1132873 h 1569819"/>
              <a:gd name="connsiteX5" fmla="*/ 583640 w 3177292"/>
              <a:gd name="connsiteY5" fmla="*/ 1569819 h 1569819"/>
              <a:gd name="connsiteX6" fmla="*/ 0 w 3177292"/>
              <a:gd name="connsiteY6" fmla="*/ 1153582 h 1569819"/>
              <a:gd name="connsiteX0" fmla="*/ 0 w 3013427"/>
              <a:gd name="connsiteY0" fmla="*/ 1180891 h 1569819"/>
              <a:gd name="connsiteX1" fmla="*/ 1102546 w 3013427"/>
              <a:gd name="connsiteY1" fmla="*/ 0 h 1569819"/>
              <a:gd name="connsiteX2" fmla="*/ 2935036 w 3013427"/>
              <a:gd name="connsiteY2" fmla="*/ 122891 h 1569819"/>
              <a:gd name="connsiteX3" fmla="*/ 3013427 w 3013427"/>
              <a:gd name="connsiteY3" fmla="*/ 962418 h 1569819"/>
              <a:gd name="connsiteX4" fmla="*/ 1405631 w 3013427"/>
              <a:gd name="connsiteY4" fmla="*/ 1132873 h 1569819"/>
              <a:gd name="connsiteX5" fmla="*/ 419775 w 3013427"/>
              <a:gd name="connsiteY5" fmla="*/ 1569819 h 1569819"/>
              <a:gd name="connsiteX6" fmla="*/ 0 w 3013427"/>
              <a:gd name="connsiteY6" fmla="*/ 1180891 h 1569819"/>
              <a:gd name="connsiteX0" fmla="*/ 0 w 3013427"/>
              <a:gd name="connsiteY0" fmla="*/ 1180891 h 1433273"/>
              <a:gd name="connsiteX1" fmla="*/ 1102546 w 3013427"/>
              <a:gd name="connsiteY1" fmla="*/ 0 h 1433273"/>
              <a:gd name="connsiteX2" fmla="*/ 2935036 w 3013427"/>
              <a:gd name="connsiteY2" fmla="*/ 122891 h 1433273"/>
              <a:gd name="connsiteX3" fmla="*/ 3013427 w 3013427"/>
              <a:gd name="connsiteY3" fmla="*/ 962418 h 1433273"/>
              <a:gd name="connsiteX4" fmla="*/ 1405631 w 3013427"/>
              <a:gd name="connsiteY4" fmla="*/ 1132873 h 1433273"/>
              <a:gd name="connsiteX5" fmla="*/ 173978 w 3013427"/>
              <a:gd name="connsiteY5" fmla="*/ 1433273 h 1433273"/>
              <a:gd name="connsiteX6" fmla="*/ 0 w 3013427"/>
              <a:gd name="connsiteY6" fmla="*/ 1180891 h 1433273"/>
              <a:gd name="connsiteX0" fmla="*/ 0 w 5941111"/>
              <a:gd name="connsiteY0" fmla="*/ 2477628 h 2477628"/>
              <a:gd name="connsiteX1" fmla="*/ 4030230 w 5941111"/>
              <a:gd name="connsiteY1" fmla="*/ 0 h 2477628"/>
              <a:gd name="connsiteX2" fmla="*/ 5862720 w 5941111"/>
              <a:gd name="connsiteY2" fmla="*/ 122891 h 2477628"/>
              <a:gd name="connsiteX3" fmla="*/ 5941111 w 5941111"/>
              <a:gd name="connsiteY3" fmla="*/ 962418 h 2477628"/>
              <a:gd name="connsiteX4" fmla="*/ 4333315 w 5941111"/>
              <a:gd name="connsiteY4" fmla="*/ 1132873 h 2477628"/>
              <a:gd name="connsiteX5" fmla="*/ 3101662 w 5941111"/>
              <a:gd name="connsiteY5" fmla="*/ 1433273 h 2477628"/>
              <a:gd name="connsiteX6" fmla="*/ 0 w 5941111"/>
              <a:gd name="connsiteY6" fmla="*/ 2477628 h 2477628"/>
              <a:gd name="connsiteX0" fmla="*/ 39917 w 2839449"/>
              <a:gd name="connsiteY0" fmla="*/ 1047206 h 1433273"/>
              <a:gd name="connsiteX1" fmla="*/ 928568 w 2839449"/>
              <a:gd name="connsiteY1" fmla="*/ 0 h 1433273"/>
              <a:gd name="connsiteX2" fmla="*/ 2761058 w 2839449"/>
              <a:gd name="connsiteY2" fmla="*/ 122891 h 1433273"/>
              <a:gd name="connsiteX3" fmla="*/ 2839449 w 2839449"/>
              <a:gd name="connsiteY3" fmla="*/ 962418 h 1433273"/>
              <a:gd name="connsiteX4" fmla="*/ 1231653 w 2839449"/>
              <a:gd name="connsiteY4" fmla="*/ 1132873 h 1433273"/>
              <a:gd name="connsiteX5" fmla="*/ 0 w 2839449"/>
              <a:gd name="connsiteY5" fmla="*/ 1433273 h 1433273"/>
              <a:gd name="connsiteX6" fmla="*/ 39917 w 2839449"/>
              <a:gd name="connsiteY6" fmla="*/ 1047206 h 1433273"/>
              <a:gd name="connsiteX0" fmla="*/ 3208233 w 6007765"/>
              <a:gd name="connsiteY0" fmla="*/ 1047206 h 1714010"/>
              <a:gd name="connsiteX1" fmla="*/ 4096884 w 6007765"/>
              <a:gd name="connsiteY1" fmla="*/ 0 h 1714010"/>
              <a:gd name="connsiteX2" fmla="*/ 5929374 w 6007765"/>
              <a:gd name="connsiteY2" fmla="*/ 122891 h 1714010"/>
              <a:gd name="connsiteX3" fmla="*/ 6007765 w 6007765"/>
              <a:gd name="connsiteY3" fmla="*/ 962418 h 1714010"/>
              <a:gd name="connsiteX4" fmla="*/ 4399969 w 6007765"/>
              <a:gd name="connsiteY4" fmla="*/ 1132873 h 1714010"/>
              <a:gd name="connsiteX5" fmla="*/ 0 w 6007765"/>
              <a:gd name="connsiteY5" fmla="*/ 1714010 h 1714010"/>
              <a:gd name="connsiteX6" fmla="*/ 3208233 w 6007765"/>
              <a:gd name="connsiteY6" fmla="*/ 1047206 h 1714010"/>
              <a:gd name="connsiteX0" fmla="*/ 3208233 w 6007765"/>
              <a:gd name="connsiteY0" fmla="*/ 1047206 h 2790558"/>
              <a:gd name="connsiteX1" fmla="*/ 4096884 w 6007765"/>
              <a:gd name="connsiteY1" fmla="*/ 0 h 2790558"/>
              <a:gd name="connsiteX2" fmla="*/ 5929374 w 6007765"/>
              <a:gd name="connsiteY2" fmla="*/ 122891 h 2790558"/>
              <a:gd name="connsiteX3" fmla="*/ 6007765 w 6007765"/>
              <a:gd name="connsiteY3" fmla="*/ 962418 h 2790558"/>
              <a:gd name="connsiteX4" fmla="*/ 135443 w 6007765"/>
              <a:gd name="connsiteY4" fmla="*/ 2790558 h 2790558"/>
              <a:gd name="connsiteX5" fmla="*/ 0 w 6007765"/>
              <a:gd name="connsiteY5" fmla="*/ 1714010 h 2790558"/>
              <a:gd name="connsiteX6" fmla="*/ 3208233 w 6007765"/>
              <a:gd name="connsiteY6" fmla="*/ 1047206 h 2790558"/>
              <a:gd name="connsiteX0" fmla="*/ 3208233 w 5929374"/>
              <a:gd name="connsiteY0" fmla="*/ 1047206 h 2790558"/>
              <a:gd name="connsiteX1" fmla="*/ 4096884 w 5929374"/>
              <a:gd name="connsiteY1" fmla="*/ 0 h 2790558"/>
              <a:gd name="connsiteX2" fmla="*/ 5929374 w 5929374"/>
              <a:gd name="connsiteY2" fmla="*/ 122891 h 2790558"/>
              <a:gd name="connsiteX3" fmla="*/ 5820607 w 5929374"/>
              <a:gd name="connsiteY3" fmla="*/ 2432944 h 2790558"/>
              <a:gd name="connsiteX4" fmla="*/ 135443 w 5929374"/>
              <a:gd name="connsiteY4" fmla="*/ 2790558 h 2790558"/>
              <a:gd name="connsiteX5" fmla="*/ 0 w 5929374"/>
              <a:gd name="connsiteY5" fmla="*/ 1714010 h 2790558"/>
              <a:gd name="connsiteX6" fmla="*/ 3208233 w 5929374"/>
              <a:gd name="connsiteY6" fmla="*/ 1047206 h 2790558"/>
              <a:gd name="connsiteX0" fmla="*/ 3208233 w 6072890"/>
              <a:gd name="connsiteY0" fmla="*/ 1047206 h 2790558"/>
              <a:gd name="connsiteX1" fmla="*/ 4096884 w 6072890"/>
              <a:gd name="connsiteY1" fmla="*/ 0 h 2790558"/>
              <a:gd name="connsiteX2" fmla="*/ 5929374 w 6072890"/>
              <a:gd name="connsiteY2" fmla="*/ 122891 h 2790558"/>
              <a:gd name="connsiteX3" fmla="*/ 5820607 w 6072890"/>
              <a:gd name="connsiteY3" fmla="*/ 2432944 h 2790558"/>
              <a:gd name="connsiteX4" fmla="*/ 135443 w 6072890"/>
              <a:gd name="connsiteY4" fmla="*/ 2790558 h 2790558"/>
              <a:gd name="connsiteX5" fmla="*/ 0 w 6072890"/>
              <a:gd name="connsiteY5" fmla="*/ 1714010 h 2790558"/>
              <a:gd name="connsiteX6" fmla="*/ 3208233 w 6072890"/>
              <a:gd name="connsiteY6" fmla="*/ 1047206 h 2790558"/>
              <a:gd name="connsiteX0" fmla="*/ 3208233 w 6072890"/>
              <a:gd name="connsiteY0" fmla="*/ 1061538 h 2804890"/>
              <a:gd name="connsiteX1" fmla="*/ 4096884 w 6072890"/>
              <a:gd name="connsiteY1" fmla="*/ 14332 h 2804890"/>
              <a:gd name="connsiteX2" fmla="*/ 5929374 w 6072890"/>
              <a:gd name="connsiteY2" fmla="*/ 137223 h 2804890"/>
              <a:gd name="connsiteX3" fmla="*/ 5820607 w 6072890"/>
              <a:gd name="connsiteY3" fmla="*/ 2447276 h 2804890"/>
              <a:gd name="connsiteX4" fmla="*/ 135443 w 6072890"/>
              <a:gd name="connsiteY4" fmla="*/ 2804890 h 2804890"/>
              <a:gd name="connsiteX5" fmla="*/ 0 w 6072890"/>
              <a:gd name="connsiteY5" fmla="*/ 1728342 h 2804890"/>
              <a:gd name="connsiteX6" fmla="*/ 3208233 w 6072890"/>
              <a:gd name="connsiteY6" fmla="*/ 1061538 h 2804890"/>
              <a:gd name="connsiteX0" fmla="*/ 3208233 w 6190887"/>
              <a:gd name="connsiteY0" fmla="*/ 1061538 h 2804890"/>
              <a:gd name="connsiteX1" fmla="*/ 4096884 w 6190887"/>
              <a:gd name="connsiteY1" fmla="*/ 14332 h 2804890"/>
              <a:gd name="connsiteX2" fmla="*/ 5929374 w 6190887"/>
              <a:gd name="connsiteY2" fmla="*/ 137223 h 2804890"/>
              <a:gd name="connsiteX3" fmla="*/ 5820607 w 6190887"/>
              <a:gd name="connsiteY3" fmla="*/ 2447276 h 2804890"/>
              <a:gd name="connsiteX4" fmla="*/ 135443 w 6190887"/>
              <a:gd name="connsiteY4" fmla="*/ 2804890 h 2804890"/>
              <a:gd name="connsiteX5" fmla="*/ 0 w 6190887"/>
              <a:gd name="connsiteY5" fmla="*/ 1728342 h 2804890"/>
              <a:gd name="connsiteX6" fmla="*/ 3208233 w 6190887"/>
              <a:gd name="connsiteY6" fmla="*/ 1061538 h 2804890"/>
              <a:gd name="connsiteX0" fmla="*/ 3208233 w 6190887"/>
              <a:gd name="connsiteY0" fmla="*/ 1129414 h 2872766"/>
              <a:gd name="connsiteX1" fmla="*/ 4096884 w 6190887"/>
              <a:gd name="connsiteY1" fmla="*/ 82208 h 2872766"/>
              <a:gd name="connsiteX2" fmla="*/ 5929374 w 6190887"/>
              <a:gd name="connsiteY2" fmla="*/ 205099 h 2872766"/>
              <a:gd name="connsiteX3" fmla="*/ 5820607 w 6190887"/>
              <a:gd name="connsiteY3" fmla="*/ 2515152 h 2872766"/>
              <a:gd name="connsiteX4" fmla="*/ 135443 w 6190887"/>
              <a:gd name="connsiteY4" fmla="*/ 2872766 h 2872766"/>
              <a:gd name="connsiteX5" fmla="*/ 0 w 6190887"/>
              <a:gd name="connsiteY5" fmla="*/ 1796218 h 2872766"/>
              <a:gd name="connsiteX6" fmla="*/ 3208233 w 6190887"/>
              <a:gd name="connsiteY6" fmla="*/ 1129414 h 28727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08233 w 6190887"/>
              <a:gd name="connsiteY0" fmla="*/ 1196314 h 2939666"/>
              <a:gd name="connsiteX1" fmla="*/ 4096884 w 6190887"/>
              <a:gd name="connsiteY1" fmla="*/ 149108 h 2939666"/>
              <a:gd name="connsiteX2" fmla="*/ 5929374 w 6190887"/>
              <a:gd name="connsiteY2" fmla="*/ 271999 h 2939666"/>
              <a:gd name="connsiteX3" fmla="*/ 5820607 w 6190887"/>
              <a:gd name="connsiteY3" fmla="*/ 2582052 h 2939666"/>
              <a:gd name="connsiteX4" fmla="*/ 135443 w 6190887"/>
              <a:gd name="connsiteY4" fmla="*/ 2939666 h 2939666"/>
              <a:gd name="connsiteX5" fmla="*/ 0 w 6190887"/>
              <a:gd name="connsiteY5" fmla="*/ 1863118 h 2939666"/>
              <a:gd name="connsiteX6" fmla="*/ 3208233 w 6190887"/>
              <a:gd name="connsiteY6" fmla="*/ 1196314 h 2939666"/>
              <a:gd name="connsiteX0" fmla="*/ 3232501 w 6215155"/>
              <a:gd name="connsiteY0" fmla="*/ 1196314 h 2939666"/>
              <a:gd name="connsiteX1" fmla="*/ 4121152 w 6215155"/>
              <a:gd name="connsiteY1" fmla="*/ 149108 h 2939666"/>
              <a:gd name="connsiteX2" fmla="*/ 5953642 w 6215155"/>
              <a:gd name="connsiteY2" fmla="*/ 271999 h 2939666"/>
              <a:gd name="connsiteX3" fmla="*/ 5844875 w 6215155"/>
              <a:gd name="connsiteY3" fmla="*/ 2582052 h 2939666"/>
              <a:gd name="connsiteX4" fmla="*/ 159711 w 6215155"/>
              <a:gd name="connsiteY4" fmla="*/ 2939666 h 2939666"/>
              <a:gd name="connsiteX5" fmla="*/ 24268 w 6215155"/>
              <a:gd name="connsiteY5" fmla="*/ 1863118 h 2939666"/>
              <a:gd name="connsiteX6" fmla="*/ 3232501 w 6215155"/>
              <a:gd name="connsiteY6" fmla="*/ 1196314 h 2939666"/>
              <a:gd name="connsiteX0" fmla="*/ 3252209 w 6234863"/>
              <a:gd name="connsiteY0" fmla="*/ 1196314 h 2939666"/>
              <a:gd name="connsiteX1" fmla="*/ 4140860 w 6234863"/>
              <a:gd name="connsiteY1" fmla="*/ 149108 h 2939666"/>
              <a:gd name="connsiteX2" fmla="*/ 5973350 w 6234863"/>
              <a:gd name="connsiteY2" fmla="*/ 271999 h 2939666"/>
              <a:gd name="connsiteX3" fmla="*/ 5864583 w 6234863"/>
              <a:gd name="connsiteY3" fmla="*/ 2582052 h 2939666"/>
              <a:gd name="connsiteX4" fmla="*/ 179419 w 6234863"/>
              <a:gd name="connsiteY4" fmla="*/ 2939666 h 2939666"/>
              <a:gd name="connsiteX5" fmla="*/ 43976 w 6234863"/>
              <a:gd name="connsiteY5" fmla="*/ 1863118 h 2939666"/>
              <a:gd name="connsiteX6" fmla="*/ 3252209 w 6234863"/>
              <a:gd name="connsiteY6" fmla="*/ 1196314 h 2939666"/>
              <a:gd name="connsiteX0" fmla="*/ 3252209 w 6234863"/>
              <a:gd name="connsiteY0" fmla="*/ 1196314 h 2964348"/>
              <a:gd name="connsiteX1" fmla="*/ 4140860 w 6234863"/>
              <a:gd name="connsiteY1" fmla="*/ 149108 h 2964348"/>
              <a:gd name="connsiteX2" fmla="*/ 5973350 w 6234863"/>
              <a:gd name="connsiteY2" fmla="*/ 271999 h 2964348"/>
              <a:gd name="connsiteX3" fmla="*/ 5864583 w 6234863"/>
              <a:gd name="connsiteY3" fmla="*/ 2582052 h 2964348"/>
              <a:gd name="connsiteX4" fmla="*/ 179419 w 6234863"/>
              <a:gd name="connsiteY4" fmla="*/ 2939666 h 2964348"/>
              <a:gd name="connsiteX5" fmla="*/ 43976 w 6234863"/>
              <a:gd name="connsiteY5" fmla="*/ 1863118 h 2964348"/>
              <a:gd name="connsiteX6" fmla="*/ 3252209 w 6234863"/>
              <a:gd name="connsiteY6" fmla="*/ 1196314 h 2964348"/>
              <a:gd name="connsiteX0" fmla="*/ 3252209 w 6234863"/>
              <a:gd name="connsiteY0" fmla="*/ 1196314 h 2973439"/>
              <a:gd name="connsiteX1" fmla="*/ 4140860 w 6234863"/>
              <a:gd name="connsiteY1" fmla="*/ 149108 h 2973439"/>
              <a:gd name="connsiteX2" fmla="*/ 5973350 w 6234863"/>
              <a:gd name="connsiteY2" fmla="*/ 271999 h 2973439"/>
              <a:gd name="connsiteX3" fmla="*/ 5864583 w 6234863"/>
              <a:gd name="connsiteY3" fmla="*/ 2582052 h 2973439"/>
              <a:gd name="connsiteX4" fmla="*/ 179419 w 6234863"/>
              <a:gd name="connsiteY4" fmla="*/ 2939666 h 2973439"/>
              <a:gd name="connsiteX5" fmla="*/ 43976 w 6234863"/>
              <a:gd name="connsiteY5" fmla="*/ 1863118 h 2973439"/>
              <a:gd name="connsiteX6" fmla="*/ 3252209 w 6234863"/>
              <a:gd name="connsiteY6" fmla="*/ 1196314 h 2973439"/>
              <a:gd name="connsiteX0" fmla="*/ 3252209 w 6175086"/>
              <a:gd name="connsiteY0" fmla="*/ 1196314 h 2973439"/>
              <a:gd name="connsiteX1" fmla="*/ 4140860 w 6175086"/>
              <a:gd name="connsiteY1" fmla="*/ 149108 h 2973439"/>
              <a:gd name="connsiteX2" fmla="*/ 5973350 w 6175086"/>
              <a:gd name="connsiteY2" fmla="*/ 271999 h 2973439"/>
              <a:gd name="connsiteX3" fmla="*/ 5864583 w 6175086"/>
              <a:gd name="connsiteY3" fmla="*/ 2582052 h 2973439"/>
              <a:gd name="connsiteX4" fmla="*/ 179419 w 6175086"/>
              <a:gd name="connsiteY4" fmla="*/ 2939666 h 2973439"/>
              <a:gd name="connsiteX5" fmla="*/ 43976 w 6175086"/>
              <a:gd name="connsiteY5" fmla="*/ 1863118 h 2973439"/>
              <a:gd name="connsiteX6" fmla="*/ 3252209 w 6175086"/>
              <a:gd name="connsiteY6" fmla="*/ 1196314 h 2973439"/>
              <a:gd name="connsiteX0" fmla="*/ 3252209 w 6081514"/>
              <a:gd name="connsiteY0" fmla="*/ 1196314 h 2968938"/>
              <a:gd name="connsiteX1" fmla="*/ 4140860 w 6081514"/>
              <a:gd name="connsiteY1" fmla="*/ 149108 h 2968938"/>
              <a:gd name="connsiteX2" fmla="*/ 5973350 w 6081514"/>
              <a:gd name="connsiteY2" fmla="*/ 271999 h 2968938"/>
              <a:gd name="connsiteX3" fmla="*/ 5476899 w 6081514"/>
              <a:gd name="connsiteY3" fmla="*/ 2528578 h 2968938"/>
              <a:gd name="connsiteX4" fmla="*/ 179419 w 6081514"/>
              <a:gd name="connsiteY4" fmla="*/ 2939666 h 2968938"/>
              <a:gd name="connsiteX5" fmla="*/ 43976 w 6081514"/>
              <a:gd name="connsiteY5" fmla="*/ 1863118 h 2968938"/>
              <a:gd name="connsiteX6" fmla="*/ 3252209 w 6081514"/>
              <a:gd name="connsiteY6" fmla="*/ 1196314 h 29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1514" h="2968938">
                <a:moveTo>
                  <a:pt x="3252209" y="1196314"/>
                </a:moveTo>
                <a:cubicBezTo>
                  <a:pt x="3708848" y="954193"/>
                  <a:pt x="3724327" y="484809"/>
                  <a:pt x="4140860" y="149108"/>
                </a:cubicBezTo>
                <a:cubicBezTo>
                  <a:pt x="4805164" y="-10454"/>
                  <a:pt x="5509573" y="-129912"/>
                  <a:pt x="5973350" y="271999"/>
                </a:cubicBezTo>
                <a:cubicBezTo>
                  <a:pt x="6298042" y="1095490"/>
                  <a:pt x="5820629" y="2146245"/>
                  <a:pt x="5476899" y="2528578"/>
                </a:cubicBezTo>
                <a:cubicBezTo>
                  <a:pt x="4517633" y="2781468"/>
                  <a:pt x="1071842" y="3061092"/>
                  <a:pt x="179419" y="2939666"/>
                </a:cubicBezTo>
                <a:cubicBezTo>
                  <a:pt x="587" y="2620923"/>
                  <a:pt x="-44560" y="2235336"/>
                  <a:pt x="43976" y="1863118"/>
                </a:cubicBezTo>
                <a:cubicBezTo>
                  <a:pt x="391493" y="1667586"/>
                  <a:pt x="2222903" y="1512161"/>
                  <a:pt x="3252209" y="1196314"/>
                </a:cubicBezTo>
                <a:close/>
              </a:path>
            </a:pathLst>
          </a:custGeom>
          <a:noFill/>
          <a:ln w="38100" cap="flat" cmpd="sng" algn="ctr">
            <a:solidFill>
              <a:srgbClr val="AA9800"/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55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Software Transactional </a:t>
            </a:r>
            <a:r>
              <a:rPr lang="en-US" dirty="0" err="1" smtClean="0"/>
              <a:t>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483768" y="3492296"/>
            <a:ext cx="3960440" cy="1368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Concurrency</a:t>
            </a:r>
            <a:r>
              <a:rPr lang="da-DK" dirty="0" smtClean="0"/>
              <a:t> Strategies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2843808" y="2793920"/>
            <a:ext cx="3312368" cy="482352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Neo Sans Std"/>
            </a:endParaRPr>
          </a:p>
        </p:txBody>
      </p:sp>
      <p:sp>
        <p:nvSpPr>
          <p:cNvPr id="3" name="Can 2"/>
          <p:cNvSpPr/>
          <p:nvPr/>
        </p:nvSpPr>
        <p:spPr bwMode="auto">
          <a:xfrm>
            <a:off x="3995936" y="5076472"/>
            <a:ext cx="936104" cy="1008112"/>
          </a:xfrm>
          <a:prstGeom prst="ca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43808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5936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708320"/>
            <a:ext cx="914400" cy="9144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56430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Threads 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4788440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Offline lock 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784" y="5796552"/>
            <a:ext cx="16561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“Let the DB handle it”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493245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Message passing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4288" y="421237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Actor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342028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Scheduler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24128" y="565253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…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03848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25649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Inter process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27809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In process</a:t>
            </a:r>
            <a:endParaRPr lang="en-US" sz="1600" dirty="0" smtClean="0">
              <a:latin typeface="Neo Sans Std"/>
              <a:cs typeface="Neo Sans Std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916832"/>
            <a:ext cx="936104" cy="50405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Neo Sans Std"/>
              </a:rPr>
              <a:t>Client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79765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2076338" y="3743765"/>
            <a:ext cx="3924461" cy="1039642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4461" h="586388">
                <a:moveTo>
                  <a:pt x="0" y="586388"/>
                </a:moveTo>
                <a:cubicBezTo>
                  <a:pt x="305097" y="433848"/>
                  <a:pt x="410405" y="192781"/>
                  <a:pt x="901022" y="80481"/>
                </a:cubicBezTo>
                <a:cubicBezTo>
                  <a:pt x="1258119" y="-2496"/>
                  <a:pt x="1336608" y="220435"/>
                  <a:pt x="1828622" y="225346"/>
                </a:cubicBezTo>
                <a:cubicBezTo>
                  <a:pt x="2104524" y="150231"/>
                  <a:pt x="2351885" y="34874"/>
                  <a:pt x="2656328" y="0"/>
                </a:cubicBezTo>
                <a:cubicBezTo>
                  <a:pt x="3055255" y="4458"/>
                  <a:pt x="3525534" y="129637"/>
                  <a:pt x="3924461" y="166287"/>
                </a:cubicBezTo>
              </a:path>
            </a:pathLst>
          </a:custGeom>
          <a:noFill/>
          <a:ln w="76200" cmpd="sng">
            <a:solidFill>
              <a:schemeClr val="accent4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Clojure Concurrency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59632" y="4983559"/>
            <a:ext cx="5472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403648" y="2391271"/>
            <a:ext cx="0" cy="2736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876256" y="4767535"/>
            <a:ext cx="79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time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89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state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907704" y="44371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2699792" y="364502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3563888" y="386104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5" name="Multiply 14"/>
          <p:cNvSpPr/>
          <p:nvPr/>
        </p:nvSpPr>
        <p:spPr bwMode="auto">
          <a:xfrm>
            <a:off x="4427984" y="3501008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652120" y="378904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6256" y="3861048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5373216"/>
            <a:ext cx="4968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Neo Sans Std"/>
                <a:cs typeface="Neo Sans Std"/>
              </a:rPr>
              <a:t>Indirect</a:t>
            </a:r>
            <a:r>
              <a:rPr lang="en-US" sz="1600" dirty="0">
                <a:latin typeface="Neo Sans Std"/>
                <a:cs typeface="Neo Sans Std"/>
              </a:rPr>
              <a:t> references to immutable data structures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Concurrency semantics for references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Automatic/enforced 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latin typeface="Neo Sans Std"/>
                <a:cs typeface="Neo Sans Std"/>
              </a:rPr>
              <a:t>No </a:t>
            </a:r>
            <a:r>
              <a:rPr lang="en-US" sz="1600" dirty="0" smtClean="0">
                <a:latin typeface="Neo Sans Std"/>
                <a:cs typeface="Neo Sans Std"/>
              </a:rPr>
              <a:t>locks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18" name="Freeform 17"/>
          <p:cNvSpPr/>
          <p:nvPr/>
        </p:nvSpPr>
        <p:spPr>
          <a:xfrm flipV="1">
            <a:off x="2184198" y="2646777"/>
            <a:ext cx="4334803" cy="527879"/>
          </a:xfrm>
          <a:custGeom>
            <a:avLst/>
            <a:gdLst>
              <a:gd name="connsiteX0" fmla="*/ 0 w 4723627"/>
              <a:gd name="connsiteY0" fmla="*/ 1055900 h 1055900"/>
              <a:gd name="connsiteX1" fmla="*/ 4723627 w 4723627"/>
              <a:gd name="connsiteY1" fmla="*/ 0 h 1055900"/>
              <a:gd name="connsiteX0" fmla="*/ 0 w 4809251"/>
              <a:gd name="connsiteY0" fmla="*/ 573015 h 573015"/>
              <a:gd name="connsiteX1" fmla="*/ 4809251 w 4809251"/>
              <a:gd name="connsiteY1" fmla="*/ 0 h 573015"/>
              <a:gd name="connsiteX0" fmla="*/ 0 w 4794980"/>
              <a:gd name="connsiteY0" fmla="*/ 927130 h 927130"/>
              <a:gd name="connsiteX1" fmla="*/ 4794980 w 4794980"/>
              <a:gd name="connsiteY1" fmla="*/ 0 h 927130"/>
              <a:gd name="connsiteX0" fmla="*/ 0 w 4964796"/>
              <a:gd name="connsiteY0" fmla="*/ 927130 h 927130"/>
              <a:gd name="connsiteX1" fmla="*/ 4794980 w 4964796"/>
              <a:gd name="connsiteY1" fmla="*/ 0 h 927130"/>
              <a:gd name="connsiteX0" fmla="*/ 0 w 4473856"/>
              <a:gd name="connsiteY0" fmla="*/ 943226 h 943226"/>
              <a:gd name="connsiteX1" fmla="*/ 4281232 w 4473856"/>
              <a:gd name="connsiteY1" fmla="*/ 0 h 943226"/>
              <a:gd name="connsiteX0" fmla="*/ 0 w 4420774"/>
              <a:gd name="connsiteY0" fmla="*/ 943226 h 943226"/>
              <a:gd name="connsiteX1" fmla="*/ 4281232 w 4420774"/>
              <a:gd name="connsiteY1" fmla="*/ 0 h 943226"/>
              <a:gd name="connsiteX0" fmla="*/ 0 w 4379131"/>
              <a:gd name="connsiteY0" fmla="*/ 1007611 h 1007611"/>
              <a:gd name="connsiteX1" fmla="*/ 4238419 w 4379131"/>
              <a:gd name="connsiteY1" fmla="*/ 0 h 1007611"/>
              <a:gd name="connsiteX0" fmla="*/ 0 w 4363233"/>
              <a:gd name="connsiteY0" fmla="*/ 1007611 h 1007611"/>
              <a:gd name="connsiteX1" fmla="*/ 4238419 w 4363233"/>
              <a:gd name="connsiteY1" fmla="*/ 0 h 1007611"/>
              <a:gd name="connsiteX0" fmla="*/ 0 w 3986928"/>
              <a:gd name="connsiteY0" fmla="*/ 476438 h 476438"/>
              <a:gd name="connsiteX1" fmla="*/ 3853108 w 3986928"/>
              <a:gd name="connsiteY1" fmla="*/ 0 h 476438"/>
              <a:gd name="connsiteX0" fmla="*/ 0 w 3853108"/>
              <a:gd name="connsiteY0" fmla="*/ 476438 h 476438"/>
              <a:gd name="connsiteX1" fmla="*/ 3853108 w 3853108"/>
              <a:gd name="connsiteY1" fmla="*/ 0 h 476438"/>
              <a:gd name="connsiteX0" fmla="*/ 0 w 3853108"/>
              <a:gd name="connsiteY0" fmla="*/ 580365 h 580365"/>
              <a:gd name="connsiteX1" fmla="*/ 2171120 w 3853108"/>
              <a:gd name="connsiteY1" fmla="*/ 154939 h 580365"/>
              <a:gd name="connsiteX2" fmla="*/ 3853108 w 3853108"/>
              <a:gd name="connsiteY2" fmla="*/ 103927 h 580365"/>
              <a:gd name="connsiteX0" fmla="*/ 0 w 3853108"/>
              <a:gd name="connsiteY0" fmla="*/ 607660 h 607660"/>
              <a:gd name="connsiteX1" fmla="*/ 915292 w 3853108"/>
              <a:gd name="connsiteY1" fmla="*/ 150041 h 607660"/>
              <a:gd name="connsiteX2" fmla="*/ 3853108 w 3853108"/>
              <a:gd name="connsiteY2" fmla="*/ 131222 h 607660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36021 h 536021"/>
              <a:gd name="connsiteX1" fmla="*/ 915292 w 3853108"/>
              <a:gd name="connsiteY1" fmla="*/ 78402 h 536021"/>
              <a:gd name="connsiteX2" fmla="*/ 3853108 w 3853108"/>
              <a:gd name="connsiteY2" fmla="*/ 59583 h 536021"/>
              <a:gd name="connsiteX0" fmla="*/ 0 w 3853108"/>
              <a:gd name="connsiteY0" fmla="*/ 579477 h 579477"/>
              <a:gd name="connsiteX1" fmla="*/ 901022 w 3853108"/>
              <a:gd name="connsiteY1" fmla="*/ 73570 h 579477"/>
              <a:gd name="connsiteX2" fmla="*/ 3853108 w 3853108"/>
              <a:gd name="connsiteY2" fmla="*/ 103039 h 579477"/>
              <a:gd name="connsiteX0" fmla="*/ 0 w 3853108"/>
              <a:gd name="connsiteY0" fmla="*/ 541824 h 541824"/>
              <a:gd name="connsiteX1" fmla="*/ 901022 w 3853108"/>
              <a:gd name="connsiteY1" fmla="*/ 35917 h 541824"/>
              <a:gd name="connsiteX2" fmla="*/ 2142579 w 3853108"/>
              <a:gd name="connsiteY2" fmla="*/ 43965 h 541824"/>
              <a:gd name="connsiteX3" fmla="*/ 3853108 w 3853108"/>
              <a:gd name="connsiteY3" fmla="*/ 65386 h 541824"/>
              <a:gd name="connsiteX0" fmla="*/ 0 w 3853108"/>
              <a:gd name="connsiteY0" fmla="*/ 528236 h 528236"/>
              <a:gd name="connsiteX1" fmla="*/ 901022 w 3853108"/>
              <a:gd name="connsiteY1" fmla="*/ 22329 h 528236"/>
              <a:gd name="connsiteX2" fmla="*/ 1828622 w 3853108"/>
              <a:gd name="connsiteY2" fmla="*/ 118906 h 528236"/>
              <a:gd name="connsiteX3" fmla="*/ 3853108 w 3853108"/>
              <a:gd name="connsiteY3" fmla="*/ 51798 h 52823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3853108 w 3853108"/>
              <a:gd name="connsiteY3" fmla="*/ 47958 h 524396"/>
              <a:gd name="connsiteX0" fmla="*/ 0 w 3853108"/>
              <a:gd name="connsiteY0" fmla="*/ 524396 h 524396"/>
              <a:gd name="connsiteX1" fmla="*/ 901022 w 3853108"/>
              <a:gd name="connsiteY1" fmla="*/ 18489 h 524396"/>
              <a:gd name="connsiteX2" fmla="*/ 1828622 w 3853108"/>
              <a:gd name="connsiteY2" fmla="*/ 163354 h 524396"/>
              <a:gd name="connsiteX3" fmla="*/ 2727681 w 3853108"/>
              <a:gd name="connsiteY3" fmla="*/ 107018 h 524396"/>
              <a:gd name="connsiteX4" fmla="*/ 3853108 w 3853108"/>
              <a:gd name="connsiteY4" fmla="*/ 47958 h 524396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853108"/>
              <a:gd name="connsiteY0" fmla="*/ 586388 h 586388"/>
              <a:gd name="connsiteX1" fmla="*/ 901022 w 3853108"/>
              <a:gd name="connsiteY1" fmla="*/ 80481 h 586388"/>
              <a:gd name="connsiteX2" fmla="*/ 1828622 w 3853108"/>
              <a:gd name="connsiteY2" fmla="*/ 225346 h 586388"/>
              <a:gd name="connsiteX3" fmla="*/ 2656328 w 3853108"/>
              <a:gd name="connsiteY3" fmla="*/ 0 h 586388"/>
              <a:gd name="connsiteX4" fmla="*/ 3853108 w 3853108"/>
              <a:gd name="connsiteY4" fmla="*/ 109950 h 586388"/>
              <a:gd name="connsiteX0" fmla="*/ 0 w 3924461"/>
              <a:gd name="connsiteY0" fmla="*/ 586388 h 586388"/>
              <a:gd name="connsiteX1" fmla="*/ 901022 w 3924461"/>
              <a:gd name="connsiteY1" fmla="*/ 80481 h 586388"/>
              <a:gd name="connsiteX2" fmla="*/ 1828622 w 3924461"/>
              <a:gd name="connsiteY2" fmla="*/ 225346 h 586388"/>
              <a:gd name="connsiteX3" fmla="*/ 2656328 w 3924461"/>
              <a:gd name="connsiteY3" fmla="*/ 0 h 586388"/>
              <a:gd name="connsiteX4" fmla="*/ 3924461 w 3924461"/>
              <a:gd name="connsiteY4" fmla="*/ 166287 h 586388"/>
              <a:gd name="connsiteX0" fmla="*/ 0 w 3993449"/>
              <a:gd name="connsiteY0" fmla="*/ 56899 h 285573"/>
              <a:gd name="connsiteX1" fmla="*/ 970010 w 3993449"/>
              <a:gd name="connsiteY1" fmla="*/ 140708 h 285573"/>
              <a:gd name="connsiteX2" fmla="*/ 1897610 w 3993449"/>
              <a:gd name="connsiteY2" fmla="*/ 285573 h 285573"/>
              <a:gd name="connsiteX3" fmla="*/ 2725316 w 3993449"/>
              <a:gd name="connsiteY3" fmla="*/ 60227 h 285573"/>
              <a:gd name="connsiteX4" fmla="*/ 3993449 w 3993449"/>
              <a:gd name="connsiteY4" fmla="*/ 226514 h 285573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189761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725316 w 3993449"/>
              <a:gd name="connsiteY3" fmla="*/ 51520 h 276866"/>
              <a:gd name="connsiteX4" fmla="*/ 3993449 w 3993449"/>
              <a:gd name="connsiteY4" fmla="*/ 217807 h 276866"/>
              <a:gd name="connsiteX0" fmla="*/ 0 w 3993449"/>
              <a:gd name="connsiteY0" fmla="*/ 48192 h 276866"/>
              <a:gd name="connsiteX1" fmla="*/ 956213 w 3993449"/>
              <a:gd name="connsiteY1" fmla="*/ 188705 h 276866"/>
              <a:gd name="connsiteX2" fmla="*/ 2076980 w 3993449"/>
              <a:gd name="connsiteY2" fmla="*/ 276866 h 276866"/>
              <a:gd name="connsiteX3" fmla="*/ 2835697 w 3993449"/>
              <a:gd name="connsiteY3" fmla="*/ 96882 h 276866"/>
              <a:gd name="connsiteX4" fmla="*/ 3993449 w 3993449"/>
              <a:gd name="connsiteY4" fmla="*/ 217807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2835697 w 3579519"/>
              <a:gd name="connsiteY3" fmla="*/ 96882 h 276866"/>
              <a:gd name="connsiteX4" fmla="*/ 3579519 w 3579519"/>
              <a:gd name="connsiteY4" fmla="*/ 47696 h 276866"/>
              <a:gd name="connsiteX0" fmla="*/ 0 w 3579519"/>
              <a:gd name="connsiteY0" fmla="*/ 48192 h 276866"/>
              <a:gd name="connsiteX1" fmla="*/ 956213 w 3579519"/>
              <a:gd name="connsiteY1" fmla="*/ 188705 h 276866"/>
              <a:gd name="connsiteX2" fmla="*/ 2076980 w 3579519"/>
              <a:gd name="connsiteY2" fmla="*/ 276866 h 276866"/>
              <a:gd name="connsiteX3" fmla="*/ 3579519 w 3579519"/>
              <a:gd name="connsiteY3" fmla="*/ 47696 h 276866"/>
              <a:gd name="connsiteX0" fmla="*/ 0 w 3579519"/>
              <a:gd name="connsiteY0" fmla="*/ 214996 h 358226"/>
              <a:gd name="connsiteX1" fmla="*/ 956213 w 3579519"/>
              <a:gd name="connsiteY1" fmla="*/ 355509 h 358226"/>
              <a:gd name="connsiteX2" fmla="*/ 2076980 w 3579519"/>
              <a:gd name="connsiteY2" fmla="*/ 1383 h 358226"/>
              <a:gd name="connsiteX3" fmla="*/ 3579519 w 3579519"/>
              <a:gd name="connsiteY3" fmla="*/ 214500 h 35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9519" h="358226">
                <a:moveTo>
                  <a:pt x="0" y="214996"/>
                </a:moveTo>
                <a:cubicBezTo>
                  <a:pt x="305097" y="62456"/>
                  <a:pt x="610050" y="391111"/>
                  <a:pt x="956213" y="355509"/>
                </a:cubicBezTo>
                <a:cubicBezTo>
                  <a:pt x="1302376" y="319907"/>
                  <a:pt x="1584966" y="-3528"/>
                  <a:pt x="2076980" y="1383"/>
                </a:cubicBezTo>
                <a:cubicBezTo>
                  <a:pt x="2514198" y="-22118"/>
                  <a:pt x="3266490" y="262244"/>
                  <a:pt x="3579519" y="214500"/>
                </a:cubicBezTo>
              </a:path>
            </a:pathLst>
          </a:custGeom>
          <a:noFill/>
          <a:ln w="76200" cmpd="sng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190770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0" name="Multiply 19"/>
          <p:cNvSpPr/>
          <p:nvPr/>
        </p:nvSpPr>
        <p:spPr bwMode="auto">
          <a:xfrm>
            <a:off x="3059832" y="2348880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27984" y="2924944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3" name="Multiply 22"/>
          <p:cNvSpPr/>
          <p:nvPr/>
        </p:nvSpPr>
        <p:spPr bwMode="auto">
          <a:xfrm>
            <a:off x="6228184" y="2636912"/>
            <a:ext cx="576064" cy="504056"/>
          </a:xfrm>
          <a:prstGeom prst="mathMultiply">
            <a:avLst/>
          </a:prstGeom>
          <a:solidFill>
            <a:srgbClr val="6D6F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48264" y="2708920"/>
            <a:ext cx="124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identity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flipH="1">
            <a:off x="4355976" y="2636912"/>
            <a:ext cx="720080" cy="172819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11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691680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419872" y="4221088"/>
            <a:ext cx="1656184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79512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63888" y="4297288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money</a:t>
            </a:r>
          </a:p>
        </p:txBody>
      </p:sp>
      <p:cxnSp>
        <p:nvCxnSpPr>
          <p:cNvPr id="42" name="Straight Arrow Connector 41"/>
          <p:cNvCxnSpPr>
            <a:stCxn id="47" idx="6"/>
            <a:endCxn id="21" idx="1"/>
          </p:cNvCxnSpPr>
          <p:nvPr/>
        </p:nvCxnSpPr>
        <p:spPr bwMode="auto">
          <a:xfrm>
            <a:off x="2555776" y="4558748"/>
            <a:ext cx="864096" cy="5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347864" y="2564904"/>
            <a:ext cx="1728192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79512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563888" y="2641104"/>
            <a:ext cx="128776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horse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40152" y="2132856"/>
            <a:ext cx="1080120" cy="316835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64288" y="2603190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Seller’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7164288" y="4253948"/>
            <a:ext cx="1457672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Neo Sans Std"/>
              </a:rPr>
              <a:t>Buyer’</a:t>
            </a:r>
          </a:p>
        </p:txBody>
      </p:sp>
      <p:cxnSp>
        <p:nvCxnSpPr>
          <p:cNvPr id="28" name="Straight Arrow Connector 27"/>
          <p:cNvCxnSpPr>
            <a:stCxn id="48" idx="3"/>
            <a:endCxn id="21" idx="3"/>
          </p:cNvCxnSpPr>
          <p:nvPr/>
        </p:nvCxnSpPr>
        <p:spPr bwMode="auto">
          <a:xfrm flipH="1">
            <a:off x="5076056" y="3111659"/>
            <a:ext cx="1200487" cy="14523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51" idx="1"/>
            <a:endCxn id="43" idx="3"/>
          </p:cNvCxnSpPr>
          <p:nvPr/>
        </p:nvCxnSpPr>
        <p:spPr bwMode="auto">
          <a:xfrm flipH="1" flipV="1">
            <a:off x="5076056" y="2907804"/>
            <a:ext cx="1200487" cy="14472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1979712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79712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192180" y="2619958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192180" y="4270716"/>
            <a:ext cx="576064" cy="576064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cxnSp>
        <p:nvCxnSpPr>
          <p:cNvPr id="16" name="Straight Arrow Connector 15"/>
          <p:cNvCxnSpPr>
            <a:stCxn id="30" idx="6"/>
            <a:endCxn id="43" idx="1"/>
          </p:cNvCxnSpPr>
          <p:nvPr/>
        </p:nvCxnSpPr>
        <p:spPr bwMode="auto">
          <a:xfrm flipV="1">
            <a:off x="2555776" y="2907804"/>
            <a:ext cx="792088" cy="1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907704" y="1844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6176" y="1844824"/>
            <a:ext cx="713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Neo Sans Std"/>
                <a:cs typeface="Neo Sans Std"/>
              </a:rPr>
              <a:t>state’</a:t>
            </a:r>
            <a:endParaRPr lang="en-US" sz="1600" dirty="0">
              <a:latin typeface="Neo Sans Std"/>
              <a:cs typeface="Neo Sans St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44008" y="5517232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Neo Sans Std"/>
                <a:cs typeface="Neo Sans Std"/>
              </a:rPr>
              <a:t>A</a:t>
            </a:r>
            <a:r>
              <a:rPr lang="en-US" sz="1200" dirty="0" smtClean="0">
                <a:latin typeface="Neo Sans Std"/>
                <a:cs typeface="Neo Sans Std"/>
              </a:rPr>
              <a:t>tomic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C</a:t>
            </a:r>
            <a:r>
              <a:rPr lang="en-US" sz="1200" dirty="0" smtClean="0">
                <a:latin typeface="Neo Sans Std"/>
                <a:cs typeface="Neo Sans Std"/>
              </a:rPr>
              <a:t>onsistent</a:t>
            </a:r>
          </a:p>
          <a:p>
            <a:r>
              <a:rPr lang="en-US" sz="1200" b="1" dirty="0" smtClean="0">
                <a:latin typeface="Neo Sans Std"/>
                <a:cs typeface="Neo Sans Std"/>
              </a:rPr>
              <a:t>I</a:t>
            </a:r>
            <a:r>
              <a:rPr lang="en-US" sz="1200" dirty="0" smtClean="0">
                <a:latin typeface="Neo Sans Std"/>
                <a:cs typeface="Neo Sans Std"/>
              </a:rPr>
              <a:t>solated</a:t>
            </a:r>
          </a:p>
          <a:p>
            <a:r>
              <a:rPr lang="en-US" sz="1200" strike="sngStrike" dirty="0" smtClean="0">
                <a:latin typeface="Neo Sans Std"/>
                <a:cs typeface="Neo Sans Std"/>
              </a:rPr>
              <a:t>Durable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55172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Neo Sans Std"/>
                <a:cs typeface="Neo Sans Std"/>
              </a:rPr>
              <a:t>Multi-Version </a:t>
            </a:r>
          </a:p>
          <a:p>
            <a:r>
              <a:rPr lang="en-US" sz="1200" dirty="0">
                <a:latin typeface="Neo Sans Std"/>
                <a:cs typeface="Neo Sans Std"/>
              </a:rPr>
              <a:t>Concurrency </a:t>
            </a:r>
            <a:r>
              <a:rPr lang="en-US" sz="1200" dirty="0" smtClean="0">
                <a:latin typeface="Neo Sans Std"/>
                <a:cs typeface="Neo Sans Std"/>
              </a:rPr>
              <a:t>Control</a:t>
            </a:r>
            <a:endParaRPr lang="en-US" sz="1200" dirty="0">
              <a:latin typeface="Neo Sans Std"/>
              <a:cs typeface="Neo Sans Std"/>
            </a:endParaRPr>
          </a:p>
        </p:txBody>
      </p:sp>
      <p:pic>
        <p:nvPicPr>
          <p:cNvPr id="4" name="Picture 3" descr="AA0282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18" y="1772816"/>
            <a:ext cx="809790" cy="1101227"/>
          </a:xfrm>
          <a:prstGeom prst="rect">
            <a:avLst/>
          </a:prstGeom>
        </p:spPr>
      </p:pic>
      <p:pic>
        <p:nvPicPr>
          <p:cNvPr id="5" name="Picture 4" descr="5743720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89040"/>
            <a:ext cx="1111094" cy="7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Clojure?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Elegant</a:t>
            </a:r>
            <a:endParaRPr lang="en-US" dirty="0"/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Extensible</a:t>
            </a:r>
          </a:p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Interoperable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46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 bwMode="auto">
          <a:xfrm>
            <a:off x="4716016" y="4653136"/>
            <a:ext cx="2952328" cy="1008112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716016" y="2996952"/>
            <a:ext cx="2952328" cy="108012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547664" y="2636912"/>
            <a:ext cx="3024336" cy="1800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Software Transactional Memory</a:t>
            </a:r>
            <a:br>
              <a:rPr lang="en-US" dirty="0" smtClean="0"/>
            </a:br>
            <a:r>
              <a:rPr lang="en-US" dirty="0" smtClean="0"/>
              <a:t>Conflict Resolution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267744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134851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39952" y="2060848"/>
            <a:ext cx="97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Seller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A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0795" y="2060848"/>
            <a:ext cx="12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cs typeface="Neo Sans Std"/>
              </a:rPr>
              <a:t>Buyer B</a:t>
            </a:r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79712" y="2852936"/>
            <a:ext cx="504056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55776" y="321297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4067944" y="2852936"/>
            <a:ext cx="36004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27784" y="3861048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71800" y="292494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43808" y="3501008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Receive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4088" y="3284984"/>
            <a:ext cx="9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Pay money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5292080" y="3573016"/>
            <a:ext cx="13681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483768" y="4293096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699792" y="4005064"/>
            <a:ext cx="108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commits</a:t>
            </a:r>
            <a:endParaRPr lang="en-US" sz="1200" dirty="0">
              <a:latin typeface="Neo Sans Std"/>
              <a:cs typeface="Neo Sans Std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644008" y="2564904"/>
            <a:ext cx="0" cy="36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35277" y="2996952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84368" y="3068960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>
                <a:latin typeface="Neo Sans Std"/>
                <a:cs typeface="Neo Sans Std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80112" y="437613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STM Retry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2080" y="486916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Neo Sans Std"/>
                <a:cs typeface="Neo Sans Std"/>
              </a:rPr>
              <a:t>Seller has no horse</a:t>
            </a:r>
            <a:endParaRPr lang="en-US" sz="1200" dirty="0">
              <a:latin typeface="Neo Sans Std"/>
              <a:cs typeface="Neo Sans Std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60032" y="3429000"/>
            <a:ext cx="360040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66" name="Multiply 65"/>
          <p:cNvSpPr/>
          <p:nvPr/>
        </p:nvSpPr>
        <p:spPr bwMode="auto">
          <a:xfrm>
            <a:off x="4716016" y="3356992"/>
            <a:ext cx="648072" cy="64807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0032" y="4797152"/>
            <a:ext cx="360040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876256" y="3068960"/>
            <a:ext cx="50405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76256" y="4797152"/>
            <a:ext cx="50405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84368" y="4653136"/>
            <a:ext cx="924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Private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World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Snapshot</a:t>
            </a:r>
          </a:p>
          <a:p>
            <a:r>
              <a:rPr lang="en-US" sz="1400" dirty="0" smtClean="0">
                <a:latin typeface="Neo Sans Std"/>
                <a:cs typeface="Neo Sans Std"/>
              </a:rPr>
              <a:t>B’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31512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STM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stm.clj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6600" y="38100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9000" y="38862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72200" y="41148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7086600" y="4648200"/>
            <a:ext cx="160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390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8153400" y="4724400"/>
            <a:ext cx="381000" cy="533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Neo Sans Std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 bwMode="auto">
          <a:xfrm>
            <a:off x="7620000" y="49911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5257800" y="4267200"/>
            <a:ext cx="838200" cy="609600"/>
          </a:xfrm>
          <a:prstGeom prst="ellipse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Neo Sans Std"/>
              </a:rPr>
              <a:t>ref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6172200" y="4800600"/>
            <a:ext cx="762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>
            <a:off x="6324600" y="45720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3568" y="1912764"/>
            <a:ext cx="48013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dosync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from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alter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to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post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endParaRPr lang="en-US" sz="1800" dirty="0" smtClean="0">
              <a:solidFill>
                <a:srgbClr val="1C1C14"/>
              </a:solidFill>
              <a:latin typeface="PalatinoLinotype-Roman"/>
            </a:endParaRPr>
          </a:p>
          <a:p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reduce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map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account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9272" y="4636874"/>
            <a:ext cx="52188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deftest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transfer-tests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testing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"Transfer between accounts"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    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[])]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fi-FI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fi-FI" sz="1400" dirty="0" err="1">
                <a:solidFill>
                  <a:prstClr val="black"/>
                </a:solidFill>
                <a:latin typeface="Consolas"/>
              </a:rPr>
              <a:t>transfer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fi-FI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dirty="0" err="1">
                <a:solidFill>
                  <a:srgbClr val="0029FA"/>
                </a:solidFill>
                <a:latin typeface="Consolas"/>
              </a:rPr>
              <a:t>message</a:t>
            </a:r>
            <a:r>
              <a:rPr lang="fi-FI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fi-FI" sz="1400" b="1" dirty="0">
                <a:solidFill>
                  <a:srgbClr val="5E1445"/>
                </a:solidFill>
                <a:latin typeface="Consolas-Bold"/>
              </a:rPr>
              <a:t>)</a:t>
            </a:r>
            <a:endParaRPr lang="fi-FI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-10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r>
              <a:rPr lang="en-US" sz="14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is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[{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:amount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10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400" dirty="0" err="1">
                <a:solidFill>
                  <a:srgbClr val="1657BD"/>
                </a:solidFill>
                <a:latin typeface="Consolas"/>
              </a:rPr>
              <a:t>msg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"message"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}]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@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))))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158055"/>
              </p:ext>
            </p:extLst>
          </p:nvPr>
        </p:nvGraphicFramePr>
        <p:xfrm>
          <a:off x="5364088" y="1628800"/>
          <a:ext cx="1512168" cy="96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:amount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:</a:t>
                      </a:r>
                      <a:r>
                        <a:rPr lang="en-US" sz="1100" dirty="0" err="1" smtClean="0"/>
                        <a:t>msg</a:t>
                      </a:r>
                      <a:endParaRPr lang="en-US" sz="11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5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711008" cy="685800"/>
          </a:xfrm>
        </p:spPr>
        <p:txBody>
          <a:bodyPr/>
          <a:lstStyle/>
          <a:p>
            <a:r>
              <a:rPr lang="en-US" dirty="0" smtClean="0"/>
              <a:t>Concurrency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71600" y="2060848"/>
            <a:ext cx="1800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Immutable data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71600" y="4674840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Pure Functions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3356992"/>
            <a:ext cx="17784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ヒラギノ角ゴ Pro W3" pitchFamily="-80" charset="-128"/>
                <a:cs typeface="Neo Sans Std"/>
              </a:rPr>
              <a:t>Indirect References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919" y="2060848"/>
            <a:ext cx="20538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Lock-free, </a:t>
            </a:r>
          </a:p>
          <a:p>
            <a:r>
              <a:rPr lang="en-US" dirty="0" smtClean="0">
                <a:latin typeface="Neo Sans Std"/>
              </a:rPr>
              <a:t>multi-</a:t>
            </a:r>
            <a:r>
              <a:rPr lang="en-US" dirty="0">
                <a:latin typeface="Neo Sans Std"/>
              </a:rPr>
              <a:t>v</a:t>
            </a:r>
            <a:r>
              <a:rPr lang="en-US" dirty="0" smtClean="0">
                <a:latin typeface="Neo Sans Std"/>
              </a:rPr>
              <a:t>ersion</a:t>
            </a:r>
          </a:p>
          <a:p>
            <a:r>
              <a:rPr lang="en-US" dirty="0">
                <a:latin typeface="Neo Sans Std"/>
              </a:rPr>
              <a:t>c</a:t>
            </a:r>
            <a:r>
              <a:rPr lang="en-US" dirty="0" smtClean="0">
                <a:latin typeface="Neo Sans Std"/>
              </a:rPr>
              <a:t>oncurrency</a:t>
            </a:r>
            <a:endParaRPr lang="en-US" dirty="0">
              <a:latin typeface="Neo Sans St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50100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Simplify</a:t>
            </a:r>
          </a:p>
          <a:p>
            <a:r>
              <a:rPr lang="en-US" dirty="0" smtClean="0">
                <a:latin typeface="Neo Sans Std"/>
              </a:rPr>
              <a:t>transactions</a:t>
            </a:r>
            <a:endParaRPr lang="en-US" dirty="0">
              <a:latin typeface="Neo Sans St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7" y="4746848"/>
            <a:ext cx="272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eo Sans Std"/>
              </a:rPr>
              <a:t>Enable</a:t>
            </a:r>
          </a:p>
          <a:p>
            <a:r>
              <a:rPr lang="en-US" dirty="0" smtClean="0">
                <a:latin typeface="Neo Sans Std"/>
              </a:rPr>
              <a:t>Retry / reordering</a:t>
            </a:r>
            <a:endParaRPr lang="en-US" dirty="0">
              <a:latin typeface="Neo Sans Std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8144" y="3592440"/>
            <a:ext cx="792088" cy="484632"/>
          </a:xfrm>
          <a:prstGeom prst="rightArrow">
            <a:avLst/>
          </a:prstGeom>
          <a:solidFill>
            <a:srgbClr val="DADEE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987824" y="2276872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87824" y="357301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987824" y="4818856"/>
            <a:ext cx="792088" cy="484632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Std"/>
              <a:ea typeface="ヒラギノ角ゴ Pro W3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3284984"/>
            <a:ext cx="1224136" cy="11521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Neo Sans Std"/>
                <a:cs typeface="Neo Sans Std"/>
              </a:rPr>
              <a:t>STM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4604936"/>
            <a:ext cx="185496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</a:rPr>
              <a:t>Simpler</a:t>
            </a:r>
          </a:p>
          <a:p>
            <a:r>
              <a:rPr lang="en-US" dirty="0" smtClean="0">
                <a:latin typeface="Neo Sans Std"/>
              </a:rPr>
              <a:t>Concurrency</a:t>
            </a:r>
          </a:p>
          <a:p>
            <a:r>
              <a:rPr lang="en-US" dirty="0" smtClean="0">
                <a:latin typeface="Neo Sans Std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783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are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0941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// C#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class Conference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string Name { get; 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Year { get; }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            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Neo Sans Std"/>
                <a:cs typeface="Neo Sans Std"/>
              </a:rPr>
              <a:t>Methods available: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ToString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GetHashCode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Equals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GetType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7904" y="1981200"/>
            <a:ext cx="4674096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defrecord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year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"NDC"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Conference.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"Clojure </a:t>
            </a:r>
            <a:r>
              <a:rPr lang="en-US" sz="1400" dirty="0" err="1">
                <a:solidFill>
                  <a:srgbClr val="0029FA"/>
                </a:solidFill>
                <a:latin typeface="Consolas"/>
              </a:rPr>
              <a:t>Conj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515151"/>
                </a:solidFill>
                <a:latin typeface="Consolas"/>
              </a:rPr>
              <a:t>def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cc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Records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works with common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functions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filter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#(</a:t>
            </a:r>
            <a:r>
              <a:rPr lang="en-US" sz="1400" dirty="0">
                <a:solidFill>
                  <a:srgbClr val="E0318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3C8203"/>
                </a:solidFill>
                <a:latin typeface="Consolas"/>
              </a:rPr>
              <a:t>2011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%)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confs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assoc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:rating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:great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Their fields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have map semantics	</a:t>
            </a:r>
            <a:endParaRPr lang="en-US" sz="1400" dirty="0" smtClean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>
                <a:solidFill>
                  <a:srgbClr val="1657BD"/>
                </a:solidFill>
                <a:latin typeface="Consolas"/>
              </a:rPr>
              <a:t>:year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;; A </a:t>
            </a:r>
            <a:r>
              <a:rPr lang="en-US" sz="1400" dirty="0">
                <a:solidFill>
                  <a:srgbClr val="1C1C14"/>
                </a:solidFill>
                <a:latin typeface="PalatinoLinotype-Roman"/>
              </a:rPr>
              <a:t>record is also a map of its </a:t>
            </a:r>
            <a:r>
              <a:rPr lang="en-US" sz="1400" dirty="0" smtClean="0">
                <a:solidFill>
                  <a:srgbClr val="1C1C14"/>
                </a:solidFill>
                <a:latin typeface="PalatinoLinotype-Roman"/>
              </a:rPr>
              <a:t>properties</a:t>
            </a:r>
            <a:endParaRPr lang="en-US" sz="1400" b="1" dirty="0">
              <a:solidFill>
                <a:srgbClr val="1C1C14"/>
              </a:solidFill>
              <a:latin typeface="PalatinoLinotype-Roman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	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doseq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[[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ndc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4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4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prop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29FA"/>
                </a:solidFill>
                <a:latin typeface="Consolas"/>
              </a:rPr>
              <a:t>"-&gt;"</a:t>
            </a:r>
            <a:r>
              <a:rPr lang="en-US" sz="14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value</a:t>
            </a:r>
            <a:r>
              <a:rPr lang="en-US" sz="14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400" b="1" dirty="0" smtClean="0">
                <a:solidFill>
                  <a:srgbClr val="5E1445"/>
                </a:solidFill>
                <a:latin typeface="Consolas-Bold"/>
              </a:rPr>
              <a:t>)</a:t>
            </a:r>
            <a:endParaRPr lang="en-US" sz="14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islands.clj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1265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do object diff and patch in C#?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110336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Diff </a:t>
            </a:r>
            <a:r>
              <a:rPr lang="en-US" sz="1200" b="1" dirty="0" err="1">
                <a:solidFill>
                  <a:srgbClr val="771515"/>
                </a:solidFill>
                <a:latin typeface="Courier-Bold"/>
              </a:rPr>
              <a:t>CalculateDiff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Quoute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 = 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Diff();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(!(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.Bid.Equals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prev.Bid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))) 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  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result.AddFieldUpdate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QuoteField.Bid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200" b="1" dirty="0" err="1">
                <a:solidFill>
                  <a:prstClr val="black"/>
                </a:solidFill>
                <a:latin typeface="Courier-Bold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urier"/>
              </a:rPr>
              <a:t>.Bid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i="1" dirty="0">
                <a:solidFill>
                  <a:srgbClr val="888676"/>
                </a:solidFill>
                <a:latin typeface="Courier-Oblique"/>
              </a:rPr>
              <a:t>// repeat for the other fields … </a:t>
            </a:r>
            <a:endParaRPr lang="en-US" sz="12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Courier"/>
              </a:rPr>
              <a:t>  </a:t>
            </a:r>
            <a:r>
              <a:rPr lang="en-US" sz="1200" b="1" dirty="0">
                <a:solidFill>
                  <a:prstClr val="black"/>
                </a:solidFill>
                <a:latin typeface="Courier-Bold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urier"/>
              </a:rPr>
              <a:t> result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previous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Bid:=1.40, Ask:=1.41)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latest   = </a:t>
            </a:r>
            <a:r>
              <a:rPr lang="en-US" sz="1200" b="1" dirty="0">
                <a:latin typeface="Courier"/>
                <a:cs typeface="Courier"/>
              </a:rPr>
              <a:t>Quote</a:t>
            </a:r>
            <a:r>
              <a:rPr lang="en-US" sz="1200" dirty="0">
                <a:latin typeface="Courier"/>
                <a:cs typeface="Courier"/>
              </a:rPr>
              <a:t>(EURUSD, Bid:=1.45, Ask:=1.46)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diff = </a:t>
            </a:r>
            <a:r>
              <a:rPr lang="en-US" sz="1200" dirty="0" err="1" smtClean="0">
                <a:latin typeface="Courier"/>
                <a:cs typeface="Courier"/>
              </a:rPr>
              <a:t>latest.</a:t>
            </a:r>
            <a:r>
              <a:rPr lang="en-US" sz="1200" b="1" dirty="0" err="1" smtClean="0">
                <a:solidFill>
                  <a:srgbClr val="771515"/>
                </a:solidFill>
                <a:latin typeface="Courier-Bold"/>
              </a:rPr>
              <a:t>ChangesSince</a:t>
            </a:r>
            <a:r>
              <a:rPr lang="en-US" sz="1200" dirty="0" smtClean="0">
                <a:latin typeface="Courier"/>
                <a:cs typeface="Courier"/>
              </a:rPr>
              <a:t>(previous)</a:t>
            </a:r>
          </a:p>
          <a:p>
            <a:pPr marL="0" indent="0">
              <a:buNone/>
            </a:pPr>
            <a:endParaRPr lang="en-US" sz="1200" b="1" dirty="0">
              <a:solidFill>
                <a:srgbClr val="771515"/>
              </a:solidFill>
              <a:latin typeface="Courier-Bold"/>
            </a:endParaRPr>
          </a:p>
          <a:p>
            <a:pPr>
              <a:buFont typeface="Symbol" charset="0"/>
              <a:buChar char=""/>
            </a:pPr>
            <a:r>
              <a:rPr lang="en-US" sz="1200" dirty="0" smtClean="0">
                <a:latin typeface="Courier"/>
                <a:cs typeface="Courier"/>
              </a:rPr>
              <a:t>Diff with Updates:    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(Field </a:t>
            </a:r>
            <a:r>
              <a:rPr lang="en-US" sz="1200" dirty="0" err="1" smtClean="0">
                <a:latin typeface="Courier"/>
                <a:cs typeface="Courier"/>
              </a:rPr>
              <a:t>QuoteField.Bid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1.405)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(Field </a:t>
            </a:r>
            <a:r>
              <a:rPr lang="en-US" sz="1200" dirty="0" err="1" smtClean="0">
                <a:latin typeface="Courier"/>
                <a:cs typeface="Courier"/>
              </a:rPr>
              <a:t>QuoteField.Ask</a:t>
            </a:r>
            <a:r>
              <a:rPr lang="en-US" sz="1200" dirty="0" smtClean="0">
                <a:latin typeface="Courier"/>
                <a:cs typeface="Courier"/>
              </a:rPr>
              <a:t>, </a:t>
            </a:r>
            <a:r>
              <a:rPr lang="en-US" sz="1200" dirty="0" err="1" smtClean="0">
                <a:latin typeface="Courier"/>
                <a:cs typeface="Courier"/>
              </a:rPr>
              <a:t>NewValue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  <a:sym typeface="Wingdings"/>
              </a:rPr>
              <a:t>1.415)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  <a:sym typeface="Wingdings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  <a:sym typeface="Wingdings"/>
              </a:rPr>
              <a:t>       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16216" y="1412776"/>
            <a:ext cx="864096" cy="129614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Quote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Symbol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r>
              <a:rPr lang="en-US" sz="1200" dirty="0" smtClean="0">
                <a:latin typeface="Neo Sans Std"/>
                <a:ea typeface="Neo Sans Std"/>
              </a:rPr>
              <a:t>Ask</a:t>
            </a:r>
          </a:p>
          <a:p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Diff( q )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40352" y="1412776"/>
            <a:ext cx="1080120" cy="936104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QuoteFields</a:t>
            </a:r>
            <a:endParaRPr lang="en-US" sz="1200" b="1" u="sng" dirty="0" smtClean="0">
              <a:latin typeface="Neo Sans Std"/>
              <a:ea typeface="Neo Sans Std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Symbol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Bid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Neo Sans Std"/>
                <a:ea typeface="Neo Sans Std"/>
              </a:rPr>
              <a:t>Ask</a:t>
            </a:r>
            <a:endParaRPr lang="en-US" sz="1200" dirty="0">
              <a:latin typeface="Neo Sans Std"/>
              <a:ea typeface="Neo Sans St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40352" y="263691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err="1" smtClean="0">
                <a:latin typeface="Neo Sans Std"/>
                <a:ea typeface="Neo Sans Std"/>
              </a:rPr>
              <a:t>FieldUpdate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Field</a:t>
            </a:r>
            <a:endParaRPr lang="en-US" sz="1200" dirty="0">
              <a:latin typeface="Neo Sans Std"/>
              <a:ea typeface="Neo Sans Std"/>
            </a:endParaRPr>
          </a:p>
          <a:p>
            <a:r>
              <a:rPr lang="en-US" sz="1200" dirty="0" err="1" smtClean="0">
                <a:latin typeface="Neo Sans Std"/>
                <a:ea typeface="Neo Sans Std"/>
              </a:rPr>
              <a:t>NewValue</a:t>
            </a:r>
            <a:endParaRPr lang="en-US" sz="1200" dirty="0" smtClean="0">
              <a:latin typeface="Neo Sans Std"/>
              <a:ea typeface="Neo Sans Std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0352" y="3717032"/>
            <a:ext cx="1080120" cy="648072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200" b="1" u="sng" dirty="0" smtClean="0">
                <a:latin typeface="Neo Sans Std"/>
                <a:ea typeface="Neo Sans Std"/>
              </a:rPr>
              <a:t>Diff</a:t>
            </a:r>
            <a:endParaRPr lang="en-US" sz="1200" b="1" u="sng" dirty="0">
              <a:latin typeface="Neo Sans Std"/>
              <a:ea typeface="Neo Sans Std"/>
            </a:endParaRPr>
          </a:p>
          <a:p>
            <a:r>
              <a:rPr lang="en-US" sz="1200" dirty="0" smtClean="0">
                <a:latin typeface="Neo Sans Std"/>
                <a:ea typeface="Neo Sans Std"/>
              </a:rPr>
              <a:t>Updates</a:t>
            </a:r>
            <a:endParaRPr lang="en-US" sz="1200" dirty="0">
              <a:latin typeface="Neo Sans Std"/>
              <a:ea typeface="Neo Sans Std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8280412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 bwMode="auto">
          <a:xfrm flipV="1">
            <a:off x="8280412" y="3284984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30014" y="32849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cs typeface="Neo Sans Std"/>
              </a:rPr>
              <a:t>*</a:t>
            </a:r>
            <a:endParaRPr lang="en-US" sz="1400" dirty="0">
              <a:latin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188845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Abstractions: diff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let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smtClean="0">
                <a:solidFill>
                  <a:srgbClr val="E03186"/>
                </a:solidFill>
                <a:latin typeface="Consolas"/>
              </a:rPr>
              <a:t>filter 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515151"/>
                </a:solidFill>
                <a:latin typeface="Consolas"/>
              </a:rPr>
              <a:t>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  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not=</a:t>
            </a:r>
            <a:r>
              <a:rPr lang="en-US" sz="1800" dirty="0" smtClean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get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k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select-keys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515151"/>
                </a:solidFill>
                <a:latin typeface="Consolas"/>
              </a:rPr>
              <a:t>new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changed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 err="1">
                <a:solidFill>
                  <a:srgbClr val="E03186"/>
                </a:solidFill>
                <a:latin typeface="Consolas"/>
              </a:rPr>
              <a:t>defn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patch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srgbClr val="E03186"/>
                </a:solidFill>
                <a:latin typeface="Consolas"/>
              </a:rPr>
              <a:t>merge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old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df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diff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1.45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3C8203"/>
                </a:solidFill>
                <a:latin typeface="Consolas"/>
              </a:rPr>
              <a:t>1.46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</a:t>
            </a:r>
            <a:r>
              <a:rPr lang="en-US" sz="1800" dirty="0" err="1">
                <a:solidFill>
                  <a:srgbClr val="1657BD"/>
                </a:solidFill>
                <a:latin typeface="Consolas"/>
              </a:rPr>
              <a:t>eurusd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1C1C14"/>
                </a:solidFill>
                <a:latin typeface="Consolas"/>
              </a:rPr>
              <a:t>      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1.44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3C8203"/>
                </a:solidFill>
                <a:latin typeface="Consolas"/>
              </a:rPr>
              <a:t>1.47</a:t>
            </a:r>
            <a:r>
              <a:rPr lang="sk-SK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:symbol</a:t>
            </a:r>
            <a:r>
              <a:rPr lang="sk-SK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sk-SK" sz="1800" dirty="0">
                <a:solidFill>
                  <a:srgbClr val="1657BD"/>
                </a:solidFill>
                <a:latin typeface="Consolas"/>
              </a:rPr>
              <a:t>:eurusd</a:t>
            </a:r>
            <a:r>
              <a:rPr lang="sk-SK" sz="1800" b="1" dirty="0">
                <a:solidFill>
                  <a:srgbClr val="5E1445"/>
                </a:solidFill>
                <a:latin typeface="Consolas-Bold"/>
              </a:rPr>
              <a:t>}</a:t>
            </a: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sk-SK" sz="1800" b="1" dirty="0" smtClean="0">
                <a:solidFill>
                  <a:srgbClr val="5E1445"/>
                </a:solidFill>
                <a:latin typeface="Consolas-Bold"/>
              </a:rPr>
              <a:t>=&gt; </a:t>
            </a:r>
            <a:r>
              <a:rPr lang="en-US" sz="1800" b="1" dirty="0">
                <a:solidFill>
                  <a:srgbClr val="5E1445"/>
                </a:solidFill>
                <a:latin typeface="Consolas-Bold"/>
              </a:rPr>
              <a:t>{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:bid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1.44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1657BD"/>
                </a:solidFill>
                <a:latin typeface="Consolas"/>
              </a:rPr>
              <a:t>:ask</a:t>
            </a:r>
            <a:r>
              <a:rPr lang="en-US" sz="18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3C8203"/>
                </a:solidFill>
                <a:latin typeface="Consolas"/>
              </a:rPr>
              <a:t>1.47</a:t>
            </a:r>
            <a:r>
              <a:rPr lang="en-US" sz="1800" b="1" dirty="0" smtClean="0">
                <a:solidFill>
                  <a:srgbClr val="5E1445"/>
                </a:solidFill>
                <a:latin typeface="Consolas-Bold"/>
              </a:rPr>
              <a:t>}</a:t>
            </a:r>
            <a:endParaRPr lang="en-US" sz="1800" b="1" dirty="0">
              <a:solidFill>
                <a:srgbClr val="5E1445"/>
              </a:solidFill>
              <a:latin typeface="Consolas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096000"/>
            <a:ext cx="73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808080"/>
                </a:solidFill>
                <a:latin typeface="Neo Sans Std Medium"/>
                <a:cs typeface="Handwriting - Dakota"/>
              </a:rPr>
              <a:t>file: </a:t>
            </a:r>
            <a:r>
              <a:rPr lang="en-US" sz="1200" dirty="0" err="1" smtClean="0">
                <a:solidFill>
                  <a:srgbClr val="808080"/>
                </a:solidFill>
                <a:latin typeface="Neo Sans Std Medium"/>
                <a:cs typeface="Handwriting - Dakota"/>
              </a:rPr>
              <a:t>diffpatch.clj</a:t>
            </a:r>
            <a:endParaRPr lang="en-US" sz="1200" dirty="0">
              <a:solidFill>
                <a:srgbClr val="808080"/>
              </a:solidFill>
              <a:latin typeface="Neo Sans Std Medium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82551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Common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0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(map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(filter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(remove 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(sort-by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(group-by </a:t>
            </a:r>
            <a:r>
              <a:rPr lang="en-US" dirty="0" err="1" smtClean="0"/>
              <a:t>fn</a:t>
            </a:r>
            <a:r>
              <a:rPr lang="en-US" dirty="0" smtClean="0"/>
              <a:t> </a:t>
            </a:r>
            <a:r>
              <a:rPr lang="en-US" dirty="0" err="1" smtClean="0"/>
              <a:t>coll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from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 select f(x);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Pre-</a:t>
            </a:r>
            <a:r>
              <a:rPr lang="en-US" sz="1600" dirty="0" err="1" smtClean="0"/>
              <a:t>Linq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result = new List…</a:t>
            </a:r>
          </a:p>
          <a:p>
            <a:pPr marL="0" indent="0">
              <a:buNone/>
            </a:pPr>
            <a:r>
              <a:rPr lang="en-US" sz="1600" dirty="0" err="1" smtClean="0"/>
              <a:t>foreach</a:t>
            </a:r>
            <a:r>
              <a:rPr lang="en-US" sz="1600" dirty="0" smtClean="0"/>
              <a:t> (</a:t>
            </a:r>
            <a:r>
              <a:rPr lang="en-US" sz="1600" dirty="0" err="1" smtClean="0"/>
              <a:t>var</a:t>
            </a:r>
            <a:r>
              <a:rPr lang="en-US" sz="1600" dirty="0" smtClean="0"/>
              <a:t> x in </a:t>
            </a:r>
            <a:r>
              <a:rPr lang="en-US" sz="1600" dirty="0" err="1" smtClean="0"/>
              <a:t>coll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result.Add</a:t>
            </a:r>
            <a:r>
              <a:rPr lang="en-US" sz="1600" dirty="0" smtClean="0"/>
              <a:t>( f(x) 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Extension methods,</a:t>
            </a:r>
          </a:p>
          <a:p>
            <a:pPr marL="0" indent="0">
              <a:buNone/>
            </a:pPr>
            <a:r>
              <a:rPr lang="en-US" sz="1600" dirty="0" smtClean="0"/>
              <a:t>// lambda expressions</a:t>
            </a:r>
          </a:p>
          <a:p>
            <a:pPr marL="0" indent="0">
              <a:buNone/>
            </a:pPr>
            <a:r>
              <a:rPr lang="en-US" sz="1600" dirty="0" err="1" smtClean="0"/>
              <a:t>coll.ConvertAll</a:t>
            </a:r>
            <a:r>
              <a:rPr lang="en-US" sz="1600" dirty="0" smtClean="0"/>
              <a:t>( x =&gt; f(x) );</a:t>
            </a:r>
          </a:p>
        </p:txBody>
      </p:sp>
    </p:spTree>
    <p:extLst>
      <p:ext uri="{BB962C8B-B14F-4D97-AF65-F5344CB8AC3E}">
        <p14:creationId xmlns:p14="http://schemas.microsoft.com/office/powerpoint/2010/main" val="9620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208879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Produces a new sequence of the same length by applying a function to each member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(map f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((f 1) (f 2) (f 3))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SELECT f(x) FROM </a:t>
            </a:r>
            <a:r>
              <a:rPr lang="en-US" i="1" dirty="0" err="1" smtClean="0"/>
              <a:t>xs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5750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Reduce a sequence to a single element by combining the elements one by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(reduce + [1 2 3]) </a:t>
            </a:r>
          </a:p>
          <a:p>
            <a:pPr marL="0" indent="0">
              <a:buNone/>
            </a:pPr>
            <a:r>
              <a:rPr lang="en-US" dirty="0" smtClean="0"/>
              <a:t>is	(+ </a:t>
            </a:r>
            <a:r>
              <a:rPr lang="en-US" i="1" dirty="0" smtClean="0"/>
              <a:t>(+ 1 2)</a:t>
            </a:r>
            <a:r>
              <a:rPr lang="en-US" dirty="0" smtClean="0"/>
              <a:t> 3)</a:t>
            </a:r>
          </a:p>
          <a:p>
            <a:pPr marL="0" indent="0">
              <a:buNone/>
            </a:pPr>
            <a:r>
              <a:rPr lang="en-US" dirty="0" smtClean="0"/>
              <a:t>is	(+ 3 3)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SUM(x) FROM </a:t>
            </a:r>
            <a:r>
              <a:rPr lang="en-US" i="1" dirty="0" err="1" smtClean="0"/>
              <a:t>xs</a:t>
            </a:r>
            <a:r>
              <a:rPr lang="en-US" i="1" dirty="0" smtClean="0"/>
              <a:t>       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248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/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Select the matches or the non-matches from a </a:t>
            </a:r>
            <a:r>
              <a:rPr lang="en-US" dirty="0" err="1" smtClean="0"/>
              <a:t>seq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(filter even? [1 2 3 4])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(2 4)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(remove even? [1 2 3 4]) </a:t>
            </a:r>
          </a:p>
          <a:p>
            <a:pPr>
              <a:buFont typeface="Symbol" charset="0"/>
              <a:buChar char=""/>
            </a:pPr>
            <a:r>
              <a:rPr lang="en-US" dirty="0" smtClean="0"/>
              <a:t>(1 3)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SELECT x FROM </a:t>
            </a:r>
            <a:r>
              <a:rPr lang="en-US" i="1" dirty="0" err="1" smtClean="0"/>
              <a:t>xs</a:t>
            </a:r>
            <a:r>
              <a:rPr lang="en-US" i="1" dirty="0" smtClean="0"/>
              <a:t>  </a:t>
            </a:r>
            <a:r>
              <a:rPr lang="en-US" b="1" i="1" dirty="0" smtClean="0"/>
              <a:t>WHERE</a:t>
            </a:r>
            <a:r>
              <a:rPr lang="en-US" i="1" dirty="0" smtClean="0"/>
              <a:t> ...                          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8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Specializing the implementation 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/>
              <a:t>How would you add an </a:t>
            </a:r>
            <a:r>
              <a:rPr lang="en-US" b="1" dirty="0"/>
              <a:t>unless</a:t>
            </a:r>
            <a:r>
              <a:rPr lang="en-US" dirty="0"/>
              <a:t> keyword to C#? 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da-DK" sz="1800" b="1" dirty="0" smtClean="0"/>
          </a:p>
          <a:p>
            <a:pPr marL="0" indent="0" eaLnBrk="1" hangingPunct="1">
              <a:buNone/>
            </a:pPr>
            <a:endParaRPr lang="da-DK" sz="1800" dirty="0" smtClean="0"/>
          </a:p>
          <a:p>
            <a:pPr marL="0" indent="0" eaLnBrk="1" hangingPunct="1">
              <a:buNone/>
            </a:pPr>
            <a:r>
              <a:rPr lang="da-DK" sz="1800" dirty="0" smtClean="0"/>
              <a:t>public </a:t>
            </a:r>
            <a:r>
              <a:rPr lang="da-DK" sz="1800" dirty="0" err="1" smtClean="0"/>
              <a:t>WeakSetPerson</a:t>
            </a:r>
            <a:r>
              <a:rPr lang="da-DK" sz="1800" dirty="0" smtClean="0"/>
              <a:t>(Person p)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{</a:t>
            </a:r>
          </a:p>
          <a:p>
            <a:pPr marL="0" indent="0" eaLnBrk="1" hangingPunct="1">
              <a:buNone/>
            </a:pPr>
            <a:r>
              <a:rPr lang="da-DK" sz="1800" dirty="0" smtClean="0"/>
              <a:t>   </a:t>
            </a:r>
            <a:r>
              <a:rPr lang="da-DK" sz="1800" dirty="0" err="1" smtClean="0"/>
              <a:t>this.person</a:t>
            </a:r>
            <a:r>
              <a:rPr lang="da-DK" sz="1800" dirty="0" smtClean="0"/>
              <a:t> = p </a:t>
            </a:r>
            <a:r>
              <a:rPr lang="da-DK" sz="1800" b="1" dirty="0" err="1" smtClean="0"/>
              <a:t>unless</a:t>
            </a:r>
            <a:r>
              <a:rPr lang="da-DK" sz="1800" b="1" dirty="0" smtClean="0"/>
              <a:t> (p == </a:t>
            </a:r>
            <a:r>
              <a:rPr lang="da-DK" sz="1800" b="1" dirty="0" err="1" smtClean="0"/>
              <a:t>null</a:t>
            </a:r>
            <a:r>
              <a:rPr lang="da-DK" sz="1800" b="1" dirty="0" smtClean="0"/>
              <a:t>)</a:t>
            </a:r>
            <a:r>
              <a:rPr lang="da-DK" sz="1800" dirty="0" smtClean="0"/>
              <a:t>;</a:t>
            </a:r>
            <a:endParaRPr lang="da-DK" sz="1800" dirty="0"/>
          </a:p>
          <a:p>
            <a:pPr marL="0" indent="0" eaLnBrk="1" hangingPunct="1">
              <a:buNone/>
            </a:pPr>
            <a:r>
              <a:rPr lang="da-DK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10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How would you build Active Record?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7F007F"/>
                </a:solidFill>
                <a:latin typeface="Courier"/>
                <a:cs typeface="Courie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Manager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 </a:t>
            </a:r>
            <a:r>
              <a:rPr lang="en-US" sz="2000" dirty="0" err="1">
                <a:solidFill>
                  <a:srgbClr val="228B22"/>
                </a:solidFill>
                <a:latin typeface="Courier"/>
                <a:cs typeface="Courier"/>
              </a:rPr>
              <a:t>ActiveRecord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2000" dirty="0">
                <a:solidFill>
                  <a:srgbClr val="228B22"/>
                </a:solidFill>
                <a:latin typeface="Courier"/>
                <a:cs typeface="Courier"/>
              </a:rPr>
              <a:t>Base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has_one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rgbClr val="008B8B"/>
                </a:solidFill>
                <a:latin typeface="Courier"/>
                <a:cs typeface="Courier"/>
              </a:rPr>
              <a:t>:department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7F007F"/>
                </a:solidFill>
                <a:latin typeface="Courier"/>
                <a:cs typeface="Courier"/>
              </a:rPr>
              <a:t>end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F007F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228B22"/>
                </a:solidFill>
              </a:rPr>
              <a:t>Module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</a:t>
            </a:r>
            <a:r>
              <a:rPr lang="en-US" sz="1400" dirty="0" err="1" smtClean="0">
                <a:solidFill>
                  <a:srgbClr val="7F007F"/>
                </a:solidFill>
              </a:rPr>
              <a:t>def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my_attr</a:t>
            </a:r>
            <a:r>
              <a:rPr lang="en-US" sz="1400" dirty="0">
                <a:solidFill>
                  <a:srgbClr val="000000"/>
                </a:solidFill>
              </a:rPr>
              <a:t>(symbol)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</a:rPr>
              <a:t>class_eval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8B2252"/>
                </a:solidFill>
              </a:rPr>
              <a:t>"</a:t>
            </a:r>
            <a:r>
              <a:rPr lang="en-US" sz="1400" dirty="0" err="1">
                <a:solidFill>
                  <a:srgbClr val="8B2252"/>
                </a:solidFill>
              </a:rPr>
              <a:t>def</a:t>
            </a:r>
            <a:r>
              <a:rPr lang="en-US" sz="1400" dirty="0">
                <a:solidFill>
                  <a:srgbClr val="8B2252"/>
                </a:solidFill>
              </a:rPr>
              <a:t> 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=(value); @</a:t>
            </a:r>
            <a:r>
              <a:rPr lang="en-US" sz="1400" dirty="0">
                <a:solidFill>
                  <a:srgbClr val="A0522D"/>
                </a:solidFill>
              </a:rPr>
              <a:t>#{symbol}</a:t>
            </a:r>
            <a:r>
              <a:rPr lang="en-US" sz="1400" dirty="0">
                <a:solidFill>
                  <a:srgbClr val="8B2252"/>
                </a:solidFill>
              </a:rPr>
              <a:t> = value; end"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sz="1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7F007F"/>
                </a:solidFill>
              </a:rPr>
              <a:t>end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18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543800" cy="685800"/>
          </a:xfrm>
        </p:spPr>
        <p:txBody>
          <a:bodyPr/>
          <a:lstStyle/>
          <a:p>
            <a:r>
              <a:rPr lang="en-US" dirty="0" smtClean="0"/>
              <a:t>The Clojure Compilation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5616" y="3167072"/>
            <a:ext cx="1232318" cy="57416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Reader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94708" y="2996952"/>
            <a:ext cx="1713396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Macro</a:t>
            </a:r>
          </a:p>
          <a:p>
            <a:r>
              <a:rPr lang="en-US" dirty="0" smtClean="0">
                <a:latin typeface="Neo Sans Std"/>
                <a:ea typeface="Neo Sans Std"/>
              </a:rPr>
              <a:t>Evaluation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18436" y="2996952"/>
            <a:ext cx="1828800" cy="914400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Compiler</a:t>
            </a:r>
          </a:p>
        </p:txBody>
      </p:sp>
      <p:sp>
        <p:nvSpPr>
          <p:cNvPr id="7" name="Cube 6"/>
          <p:cNvSpPr/>
          <p:nvPr/>
        </p:nvSpPr>
        <p:spPr bwMode="auto">
          <a:xfrm>
            <a:off x="6948264" y="4725144"/>
            <a:ext cx="1292352" cy="1216152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Std"/>
                <a:ea typeface="Neo Sans Std"/>
              </a:rPr>
              <a:t>Byte code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236296" y="4077072"/>
            <a:ext cx="822960" cy="530352"/>
          </a:xfrm>
          <a:prstGeom prst="down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" name="Right Arrow 9"/>
          <p:cNvSpPr/>
          <p:nvPr/>
        </p:nvSpPr>
        <p:spPr bwMode="auto">
          <a:xfrm>
            <a:off x="2699792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1772816"/>
            <a:ext cx="322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Neo Sans Std"/>
                <a:ea typeface="Neo Sans Std"/>
              </a:rPr>
              <a:t>Clojure data structures</a:t>
            </a:r>
            <a:endParaRPr lang="en-US" dirty="0">
              <a:latin typeface="Neo Sans Std"/>
              <a:ea typeface="Neo Sans Std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10800000" flipV="1">
            <a:off x="3275856" y="2276872"/>
            <a:ext cx="1828800" cy="609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rot="16200000" flipH="1">
            <a:off x="5813283" y="2391923"/>
            <a:ext cx="605134" cy="290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5105400" y="5661248"/>
            <a:ext cx="1447804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547664" y="5436512"/>
            <a:ext cx="360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Neo Sans Std"/>
                <a:ea typeface="Neo Sans Std"/>
              </a:rPr>
              <a:t>Clojure is available at compile time</a:t>
            </a:r>
          </a:p>
          <a:p>
            <a:r>
              <a:rPr lang="en-US" sz="1600" dirty="0" smtClean="0">
                <a:latin typeface="Neo Sans Std"/>
                <a:ea typeface="Neo Sans Std"/>
              </a:rPr>
              <a:t>The compiler is available at runtime</a:t>
            </a:r>
          </a:p>
        </p:txBody>
      </p:sp>
      <p:sp>
        <p:nvSpPr>
          <p:cNvPr id="44" name="Folded Corner 43"/>
          <p:cNvSpPr/>
          <p:nvPr/>
        </p:nvSpPr>
        <p:spPr bwMode="auto">
          <a:xfrm>
            <a:off x="611560" y="2132856"/>
            <a:ext cx="720080" cy="432048"/>
          </a:xfrm>
          <a:prstGeom prst="foldedCorner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>
                <a:latin typeface="Neo Sans Std"/>
                <a:ea typeface="Neo Sans Std"/>
              </a:rPr>
              <a:t>Text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899592" y="3861048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44" idx="2"/>
            <a:endCxn id="4" idx="0"/>
          </p:cNvCxnSpPr>
          <p:nvPr/>
        </p:nvCxnSpPr>
        <p:spPr bwMode="auto">
          <a:xfrm>
            <a:off x="971600" y="2564904"/>
            <a:ext cx="760175" cy="60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ight Arrow 50"/>
          <p:cNvSpPr/>
          <p:nvPr/>
        </p:nvSpPr>
        <p:spPr bwMode="auto">
          <a:xfrm>
            <a:off x="5666916" y="3095064"/>
            <a:ext cx="922040" cy="718176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sz="1800" dirty="0" smtClean="0">
                <a:latin typeface="Neo Sans Std"/>
                <a:ea typeface="Neo Sans Std"/>
              </a:rPr>
              <a:t>AST</a:t>
            </a:r>
            <a:endParaRPr lang="en-US" dirty="0">
              <a:latin typeface="Neo Sans Std"/>
              <a:ea typeface="Neo Sans Std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79912" y="4437112"/>
            <a:ext cx="1728192" cy="792088"/>
          </a:xfrm>
          <a:prstGeom prst="rect">
            <a:avLst/>
          </a:prstGeom>
          <a:solidFill>
            <a:srgbClr val="D1E31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US" dirty="0" smtClean="0">
                <a:latin typeface="Neo Sans Std"/>
                <a:ea typeface="Neo Sans Std"/>
              </a:rPr>
              <a:t>Program</a:t>
            </a:r>
          </a:p>
          <a:p>
            <a:r>
              <a:rPr lang="en-US" dirty="0" smtClean="0">
                <a:latin typeface="Neo Sans Std"/>
                <a:ea typeface="Neo Sans Std"/>
              </a:rPr>
              <a:t>(macro)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5536" y="44371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REPL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2267744" y="3933056"/>
            <a:ext cx="504056" cy="5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763688" y="4509120"/>
            <a:ext cx="873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Neo Sans Std"/>
                <a:ea typeface="Neo Sans Std"/>
              </a:rPr>
              <a:t>Program</a:t>
            </a:r>
            <a:endParaRPr lang="en-US" sz="1400" dirty="0">
              <a:latin typeface="Neo Sans Std"/>
              <a:ea typeface="Neo Sans Std"/>
            </a:endParaRPr>
          </a:p>
        </p:txBody>
      </p:sp>
      <p:cxnSp>
        <p:nvCxnSpPr>
          <p:cNvPr id="64" name="Straight Arrow Connector 63"/>
          <p:cNvCxnSpPr>
            <a:endCxn id="60" idx="2"/>
          </p:cNvCxnSpPr>
          <p:nvPr/>
        </p:nvCxnSpPr>
        <p:spPr bwMode="auto">
          <a:xfrm flipH="1" flipV="1">
            <a:off x="2200235" y="4816897"/>
            <a:ext cx="499557" cy="62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Circular Arrow 80"/>
          <p:cNvSpPr/>
          <p:nvPr/>
        </p:nvSpPr>
        <p:spPr bwMode="auto">
          <a:xfrm rot="1608608">
            <a:off x="4440414" y="3925180"/>
            <a:ext cx="509158" cy="4957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44075"/>
              <a:gd name="adj5" fmla="val 12500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latin typeface="Neo Sans Std"/>
              <a:ea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40815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smtClean="0"/>
              <a:t>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 smtClean="0"/>
              <a:t>available</a:t>
            </a:r>
            <a:r>
              <a:rPr lang="da-DK" dirty="0"/>
              <a:t>*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Homoiconic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A program is a data </a:t>
            </a:r>
            <a:r>
              <a:rPr lang="da-DK" dirty="0" err="1" smtClean="0"/>
              <a:t>structure</a:t>
            </a:r>
            <a:r>
              <a:rPr lang="da-DK" dirty="0" smtClean="0"/>
              <a:t> (AST)</a:t>
            </a:r>
          </a:p>
          <a:p>
            <a:pPr lvl="1"/>
            <a:r>
              <a:rPr lang="da-DK" dirty="0" smtClean="0"/>
              <a:t>”Code is data is </a:t>
            </a:r>
            <a:r>
              <a:rPr lang="da-DK" dirty="0" err="1" smtClean="0"/>
              <a:t>code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A </a:t>
            </a:r>
            <a:r>
              <a:rPr lang="da-DK" b="1" dirty="0" err="1" smtClean="0"/>
              <a:t>macro</a:t>
            </a:r>
            <a:r>
              <a:rPr lang="da-DK" dirty="0"/>
              <a:t> </a:t>
            </a:r>
            <a:r>
              <a:rPr lang="da-DK" dirty="0" smtClean="0"/>
              <a:t>is a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transforms</a:t>
            </a:r>
            <a:r>
              <a:rPr lang="da-DK" dirty="0" smtClean="0"/>
              <a:t> the program data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data </a:t>
            </a:r>
            <a:r>
              <a:rPr lang="da-DK" dirty="0" err="1" smtClean="0"/>
              <a:t>structures</a:t>
            </a:r>
            <a:r>
              <a:rPr lang="da-DK" dirty="0" smtClean="0"/>
              <a:t>, </a:t>
            </a:r>
            <a:r>
              <a:rPr lang="da-DK" dirty="0" err="1" smtClean="0"/>
              <a:t>too</a:t>
            </a:r>
            <a:r>
              <a:rPr lang="da-DK" dirty="0" smtClean="0"/>
              <a:t>.</a:t>
            </a:r>
          </a:p>
          <a:p>
            <a:pPr eaLnBrk="1" hangingPunct="1"/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compile</a:t>
            </a:r>
            <a:r>
              <a:rPr lang="da-DK" dirty="0" smtClean="0"/>
              <a:t>-time, </a:t>
            </a:r>
            <a:r>
              <a:rPr lang="da-DK" dirty="0" err="1" smtClean="0"/>
              <a:t>Clojure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.</a:t>
            </a:r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endParaRPr lang="da-DK" sz="1200" i="1" dirty="0" smtClean="0"/>
          </a:p>
          <a:p>
            <a:pPr marL="0" indent="0" eaLnBrk="1" hangingPunct="1">
              <a:buNone/>
            </a:pPr>
            <a:r>
              <a:rPr lang="da-DK" sz="1200" i="1" dirty="0" smtClean="0"/>
              <a:t>* Paul Graham, </a:t>
            </a:r>
            <a:r>
              <a:rPr lang="da-DK" sz="1200" i="1" dirty="0" err="1" smtClean="0"/>
              <a:t>What</a:t>
            </a:r>
            <a:r>
              <a:rPr lang="da-DK" sz="1200" i="1" dirty="0" smtClean="0"/>
              <a:t> Made </a:t>
            </a:r>
            <a:r>
              <a:rPr lang="da-DK" sz="1200" i="1" dirty="0" err="1" smtClean="0"/>
              <a:t>Lisp</a:t>
            </a:r>
            <a:r>
              <a:rPr lang="da-DK" sz="1200" i="1" dirty="0" smtClean="0"/>
              <a:t> </a:t>
            </a:r>
            <a:r>
              <a:rPr lang="da-DK" sz="1200" i="1" dirty="0" err="1" smtClean="0"/>
              <a:t>Different</a:t>
            </a:r>
            <a:r>
              <a:rPr lang="da-DK" sz="1200" i="1" dirty="0" smtClean="0"/>
              <a:t>, 2002</a:t>
            </a:r>
          </a:p>
        </p:txBody>
      </p:sp>
    </p:spTree>
    <p:extLst>
      <p:ext uri="{BB962C8B-B14F-4D97-AF65-F5344CB8AC3E}">
        <p14:creationId xmlns:p14="http://schemas.microsoft.com/office/powerpoint/2010/main" val="35225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“unless” to 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defmacro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[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&amp;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]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list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test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cons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6D6D6D"/>
                </a:solidFill>
                <a:latin typeface="Consolas"/>
              </a:rPr>
              <a:t>'do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body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</a:t>
            </a: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macroexpand-1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'(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unless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                       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1C1C14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3051AE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3051AE"/>
                </a:solidFill>
                <a:latin typeface="Consolas"/>
              </a:rPr>
              <a:t>; expands to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E03186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C8203"/>
                </a:solidFill>
                <a:latin typeface="Consolas"/>
              </a:rPr>
              <a:t>nil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>
                <a:solidFill>
                  <a:srgbClr val="515151"/>
                </a:solidFill>
                <a:latin typeface="Consolas"/>
              </a:rPr>
              <a:t>do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(</a:t>
            </a:r>
            <a:r>
              <a:rPr lang="en-US" sz="1600" dirty="0" err="1">
                <a:solidFill>
                  <a:srgbClr val="E03186"/>
                </a:solidFill>
                <a:latin typeface="Consolas"/>
              </a:rPr>
              <a:t>println</a:t>
            </a:r>
            <a:r>
              <a:rPr lang="en-US" sz="1600" dirty="0">
                <a:solidFill>
                  <a:srgbClr val="1C1C1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"x is non-</a:t>
            </a:r>
            <a:r>
              <a:rPr lang="en-US" sz="1600" dirty="0" err="1">
                <a:solidFill>
                  <a:srgbClr val="0029FA"/>
                </a:solidFill>
                <a:latin typeface="Consolas"/>
              </a:rPr>
              <a:t>neg</a:t>
            </a:r>
            <a:r>
              <a:rPr lang="en-US" sz="1600" dirty="0">
                <a:solidFill>
                  <a:srgbClr val="0029FA"/>
                </a:solidFill>
                <a:latin typeface="Consolas"/>
              </a:rPr>
              <a:t>"</a:t>
            </a:r>
            <a:r>
              <a:rPr lang="en-US" sz="1600" b="1" dirty="0">
                <a:solidFill>
                  <a:srgbClr val="5E1445"/>
                </a:solidFill>
                <a:latin typeface="Consolas-Bold"/>
              </a:rPr>
              <a:t>)))</a:t>
            </a:r>
            <a:endParaRPr lang="en-US" sz="1600" dirty="0">
              <a:solidFill>
                <a:srgbClr val="1C1C14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1C1C14"/>
                </a:solidFill>
                <a:latin typeface="Consolas"/>
              </a:rPr>
              <a:t>   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5E1445"/>
              </a:solidFill>
              <a:latin typeface="Consolas-Bold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Neo Sans Std"/>
                <a:cs typeface="Neo Sans Std"/>
              </a:rPr>
              <a:t>* Actually, this is the Clojure when-not macro</a:t>
            </a:r>
          </a:p>
        </p:txBody>
      </p:sp>
    </p:spTree>
    <p:extLst>
      <p:ext uri="{BB962C8B-B14F-4D97-AF65-F5344CB8AC3E}">
        <p14:creationId xmlns:p14="http://schemas.microsoft.com/office/powerpoint/2010/main" val="1357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 is the new spaghetti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Reducing Complexity of the Implementation Domain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682273"/>
              </p:ext>
            </p:extLst>
          </p:nvPr>
        </p:nvGraphicFramePr>
        <p:xfrm>
          <a:off x="685800" y="1981201"/>
          <a:ext cx="7990656" cy="4153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317"/>
                <a:gridCol w="4407339"/>
              </a:tblGrid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Problem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Simplification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Spaghetti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kern="120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Structured</a:t>
                      </a:r>
                      <a:r>
                        <a:rPr lang="en-US" sz="1600" i="0" kern="1200" baseline="0" dirty="0" smtClean="0">
                          <a:solidFill>
                            <a:schemeClr val="dk1"/>
                          </a:solidFill>
                          <a:latin typeface="Neo Sans Std"/>
                          <a:ea typeface="Neo Sans Std"/>
                          <a:cs typeface="+mn-cs"/>
                        </a:rPr>
                        <a:t> programming, OO</a:t>
                      </a:r>
                      <a:endParaRPr lang="en-US" sz="1600" i="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Memory management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Neo Sans Std"/>
                          <a:ea typeface="Neo Sans Std"/>
                        </a:rPr>
                        <a:t>Garbage</a:t>
                      </a: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 collection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3352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Side-effects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Pure functions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578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Sharing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data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Message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passing, value semantics</a:t>
                      </a:r>
                      <a:endParaRPr lang="en-US" b="0" dirty="0" smtClean="0">
                        <a:latin typeface="Neo Sans Std"/>
                        <a:ea typeface="Neo Sans Std"/>
                      </a:endParaRPr>
                    </a:p>
                    <a:p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Immutable data</a:t>
                      </a:r>
                      <a:endParaRPr lang="en-US" b="1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92885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Concurrency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/ locks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baseline="0" dirty="0" smtClean="0">
                          <a:latin typeface="Neo Sans Std"/>
                          <a:ea typeface="Neo Sans Std"/>
                        </a:rPr>
                        <a:t>Software Transactional Memory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Message based concurrency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aseline="0" dirty="0" smtClean="0">
                          <a:latin typeface="Neo Sans Std"/>
                          <a:ea typeface="Neo Sans Std"/>
                        </a:rPr>
                        <a:t>Offline lock patterns, …</a:t>
                      </a:r>
                      <a:endParaRPr lang="en-US" sz="1600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Neo Sans Std"/>
                          <a:ea typeface="Neo Sans Std"/>
                        </a:rPr>
                        <a:t>Composability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 smtClean="0">
                          <a:latin typeface="Neo Sans Std"/>
                          <a:ea typeface="Neo Sans Std"/>
                        </a:rPr>
                        <a:t>Common </a:t>
                      </a:r>
                      <a:r>
                        <a:rPr lang="en-US" sz="1600" b="1" baseline="0" dirty="0" smtClean="0">
                          <a:latin typeface="Neo Sans Std"/>
                          <a:ea typeface="Neo Sans Std"/>
                        </a:rPr>
                        <a:t>abstractions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, higher-order functions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Neo Sans Std"/>
                          <a:ea typeface="Neo Sans Std"/>
                        </a:rPr>
                        <a:t>Limitations of implementation</a:t>
                      </a:r>
                      <a:r>
                        <a:rPr lang="en-US" baseline="0" dirty="0" smtClean="0">
                          <a:latin typeface="Neo Sans Std"/>
                          <a:ea typeface="Neo Sans Std"/>
                        </a:rPr>
                        <a:t> language</a:t>
                      </a:r>
                      <a:endParaRPr lang="en-US" dirty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="1" dirty="0" smtClean="0">
                          <a:latin typeface="Neo Sans Std"/>
                          <a:ea typeface="Neo Sans Std"/>
                        </a:rPr>
                        <a:t>Macros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eo Sans Std"/>
                          <a:ea typeface="Neo Sans Std"/>
                        </a:rPr>
                        <a:t>DSLs, Design</a:t>
                      </a:r>
                      <a:r>
                        <a:rPr lang="en-US" sz="1600" b="0" baseline="0" dirty="0" smtClean="0">
                          <a:latin typeface="Neo Sans Std"/>
                          <a:ea typeface="Neo Sans Std"/>
                        </a:rPr>
                        <a:t> patterns</a:t>
                      </a:r>
                      <a:endParaRPr lang="en-US" sz="1600" b="0" dirty="0" smtClean="0">
                        <a:latin typeface="Neo Sans Std"/>
                        <a:ea typeface="Neo Sans St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50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Tips on Learning </a:t>
            </a:r>
            <a:r>
              <a:rPr lang="da-DK" dirty="0" err="1" smtClean="0"/>
              <a:t>Clojure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change</a:t>
            </a:r>
            <a:r>
              <a:rPr lang="da-DK" dirty="0" smtClean="0"/>
              <a:t>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Change the </a:t>
            </a:r>
            <a:r>
              <a:rPr lang="da-DK" dirty="0" err="1" smtClean="0"/>
              <a:t>way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endParaRPr lang="da-DK" dirty="0" smtClean="0"/>
          </a:p>
          <a:p>
            <a:pPr eaLnBrk="1" hangingPunct="1"/>
            <a:r>
              <a:rPr lang="da-DK" dirty="0" smtClean="0"/>
              <a:t>Learn the </a:t>
            </a:r>
            <a:r>
              <a:rPr lang="da-DK" dirty="0" err="1" smtClean="0"/>
              <a:t>idiomatic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7816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Where</a:t>
            </a:r>
            <a:r>
              <a:rPr lang="da-DK" dirty="0" smtClean="0"/>
              <a:t> to go from </a:t>
            </a:r>
            <a:r>
              <a:rPr lang="da-DK" dirty="0" err="1" smtClean="0"/>
              <a:t>here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da-DK" u="sng" dirty="0" err="1" smtClean="0"/>
              <a:t>IDEs</a:t>
            </a:r>
            <a:endParaRPr lang="da-DK" u="sng" dirty="0" smtClean="0"/>
          </a:p>
          <a:p>
            <a:pPr eaLnBrk="1" hangingPunct="1"/>
            <a:r>
              <a:rPr lang="da-DK" dirty="0" smtClean="0"/>
              <a:t>Emacs SLIME</a:t>
            </a:r>
          </a:p>
          <a:p>
            <a:pPr eaLnBrk="1" hangingPunct="1"/>
            <a:r>
              <a:rPr lang="da-DK" dirty="0" err="1" smtClean="0"/>
              <a:t>Clojurebox</a:t>
            </a:r>
            <a:r>
              <a:rPr lang="da-DK" dirty="0" smtClean="0"/>
              <a:t> (Emacs)</a:t>
            </a:r>
          </a:p>
          <a:p>
            <a:pPr eaLnBrk="1" hangingPunct="1"/>
            <a:r>
              <a:rPr lang="da-DK" dirty="0" err="1" smtClean="0"/>
              <a:t>Eclipse</a:t>
            </a:r>
            <a:r>
              <a:rPr lang="da-DK" dirty="0" smtClean="0"/>
              <a:t> ”</a:t>
            </a:r>
            <a:r>
              <a:rPr lang="da-DK" dirty="0" err="1" smtClean="0"/>
              <a:t>Counter</a:t>
            </a:r>
            <a:r>
              <a:rPr lang="da-DK" dirty="0"/>
              <a:t> </a:t>
            </a:r>
            <a:r>
              <a:rPr lang="da-DK" dirty="0" err="1" smtClean="0"/>
              <a:t>clockwise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NetBeans</a:t>
            </a:r>
            <a:r>
              <a:rPr lang="da-DK" dirty="0" smtClean="0"/>
              <a:t> ”</a:t>
            </a:r>
            <a:r>
              <a:rPr lang="da-DK" dirty="0" err="1" smtClean="0"/>
              <a:t>Enclojure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err="1" smtClean="0"/>
              <a:t>Intelli</a:t>
            </a:r>
            <a:r>
              <a:rPr lang="da-DK" dirty="0" smtClean="0"/>
              <a:t>/J ”La </a:t>
            </a:r>
            <a:r>
              <a:rPr lang="da-DK" dirty="0" err="1" smtClean="0"/>
              <a:t>Clojure</a:t>
            </a:r>
            <a:r>
              <a:rPr lang="da-DK" dirty="0" smtClean="0"/>
              <a:t>”</a:t>
            </a:r>
          </a:p>
          <a:p>
            <a:pPr eaLnBrk="1" hangingPunct="1"/>
            <a:r>
              <a:rPr lang="da-DK" dirty="0" smtClean="0"/>
              <a:t>Visual Studio ”</a:t>
            </a:r>
            <a:r>
              <a:rPr lang="da-DK" dirty="0" err="1" smtClean="0"/>
              <a:t>vsClojure</a:t>
            </a:r>
            <a:r>
              <a:rPr lang="da-DK" dirty="0" smtClean="0"/>
              <a:t>”</a:t>
            </a:r>
          </a:p>
          <a:p>
            <a:pPr eaLnBrk="1" hangingPunct="1"/>
            <a:endParaRPr lang="da-DK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Tools</a:t>
            </a:r>
          </a:p>
          <a:p>
            <a:r>
              <a:rPr lang="en-US" dirty="0" smtClean="0"/>
              <a:t>Cake (build, test +)</a:t>
            </a:r>
          </a:p>
          <a:p>
            <a:r>
              <a:rPr lang="en-US" dirty="0" err="1" smtClean="0"/>
              <a:t>Leiningen</a:t>
            </a:r>
            <a:r>
              <a:rPr lang="en-US" dirty="0" smtClean="0"/>
              <a:t> (ditto)</a:t>
            </a:r>
          </a:p>
          <a:p>
            <a:r>
              <a:rPr lang="en-US" dirty="0" err="1" smtClean="0"/>
              <a:t>Midje</a:t>
            </a:r>
            <a:r>
              <a:rPr lang="en-US" dirty="0" smtClean="0"/>
              <a:t> (testing)</a:t>
            </a:r>
          </a:p>
          <a:p>
            <a:endParaRPr lang="en-US" dirty="0" smtClean="0"/>
          </a:p>
          <a:p>
            <a:r>
              <a:rPr lang="en-US" dirty="0" err="1" smtClean="0"/>
              <a:t>www.clojure.org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1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Martin Jul</a:t>
            </a:r>
          </a:p>
          <a:p>
            <a:pPr marL="0" indent="0">
              <a:buNone/>
            </a:pPr>
            <a:r>
              <a:rPr lang="en-US" sz="2000" dirty="0" err="1" smtClean="0"/>
              <a:t>martin@mjul.com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Twitter: @</a:t>
            </a:r>
            <a:r>
              <a:rPr lang="en-US" sz="2000" dirty="0" err="1"/>
              <a:t>mjul</a:t>
            </a:r>
            <a:endParaRPr lang="en-US" sz="2000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Source</a:t>
            </a:r>
          </a:p>
          <a:p>
            <a:pPr marL="0" indent="0">
              <a:buNone/>
            </a:pPr>
            <a:r>
              <a:rPr lang="en-US" sz="2000" dirty="0" smtClean="0"/>
              <a:t>https://</a:t>
            </a:r>
            <a:r>
              <a:rPr lang="en-US" sz="2000" dirty="0" err="1" smtClean="0"/>
              <a:t>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mjul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https://github.com/ative</a:t>
            </a:r>
            <a:endParaRPr lang="en-US" sz="2000" dirty="0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 smtClean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i="1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i="1" dirty="0" smtClean="0">
                <a:solidFill>
                  <a:srgbClr val="808080"/>
                </a:solidFill>
              </a:rPr>
              <a:t>Work </a:t>
            </a:r>
            <a:r>
              <a:rPr lang="en-US" sz="2000" i="1" dirty="0">
                <a:solidFill>
                  <a:srgbClr val="808080"/>
                </a:solidFill>
              </a:rPr>
              <a:t>and Blog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3"/>
              </a:rPr>
              <a:t>mj@</a:t>
            </a:r>
            <a:r>
              <a:rPr lang="en-US" sz="2000" dirty="0" smtClean="0">
                <a:solidFill>
                  <a:srgbClr val="808080"/>
                </a:solidFill>
                <a:hlinkClick r:id="rId3"/>
              </a:rPr>
              <a:t>ative.dk</a:t>
            </a:r>
            <a:endParaRPr lang="en-US" sz="2000" dirty="0">
              <a:solidFill>
                <a:srgbClr val="808080"/>
              </a:solidFill>
              <a:hlinkClick r:id="rId4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4"/>
              </a:rPr>
              <a:t>http://www.ative.dk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808080"/>
                </a:solidFill>
                <a:hlinkClick r:id="rId5"/>
              </a:rPr>
              <a:t>http://community.ative.dk/blogs/</a:t>
            </a:r>
            <a:endParaRPr lang="en-US" sz="2000" dirty="0">
              <a:solidFill>
                <a:srgbClr val="808080"/>
              </a:solidFill>
            </a:endParaRPr>
          </a:p>
          <a:p>
            <a:pPr marL="0" lvl="0" indent="0">
              <a:buNone/>
            </a:pPr>
            <a:endParaRPr lang="en-US" sz="2000" dirty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79912" y="1196752"/>
            <a:ext cx="184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endParaRPr lang="en-US" dirty="0">
              <a:latin typeface="Neo Sans Std"/>
              <a:cs typeface="Neo Sans Std"/>
            </a:endParaRPr>
          </a:p>
          <a:p>
            <a:endParaRPr lang="en-US" dirty="0">
              <a:latin typeface="Neo Sans Std"/>
              <a:cs typeface="Neo Sans St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68289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</a:rPr>
              <a:t>Download the slides and examples here:</a:t>
            </a:r>
          </a:p>
          <a:p>
            <a:pPr lvl="0" eaLnBrk="1" hangingPunct="1">
              <a:spcBef>
                <a:spcPct val="20000"/>
              </a:spcBef>
              <a:buClr>
                <a:srgbClr val="D8E126"/>
              </a:buClr>
            </a:pPr>
            <a:r>
              <a:rPr lang="en-US" kern="0" dirty="0">
                <a:solidFill>
                  <a:srgbClr val="808080"/>
                </a:solidFill>
                <a:latin typeface="Neo Sans Std"/>
                <a:ea typeface="Neo Sans Std"/>
                <a:cs typeface="Neo Sans Std"/>
                <a:hlinkClick r:id="rId6"/>
              </a:rPr>
              <a:t>https://github.com/mjul/top-10-clojure-ndc-2011</a:t>
            </a:r>
            <a:endParaRPr lang="en-US" kern="0" dirty="0">
              <a:solidFill>
                <a:srgbClr val="808080"/>
              </a:solidFill>
              <a:latin typeface="Neo Sans Std"/>
              <a:ea typeface="Neo Sans Std"/>
              <a:cs typeface="Neo Sans Std"/>
            </a:endParaRPr>
          </a:p>
        </p:txBody>
      </p:sp>
    </p:spTree>
    <p:extLst>
      <p:ext uri="{BB962C8B-B14F-4D97-AF65-F5344CB8AC3E}">
        <p14:creationId xmlns:p14="http://schemas.microsoft.com/office/powerpoint/2010/main" val="259659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0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pPr eaLnBrk="1" hangingPunct="1"/>
            <a:r>
              <a:rPr lang="da-DK" dirty="0" smtClean="0"/>
              <a:t>Ideas for Experiments in </a:t>
            </a:r>
            <a:r>
              <a:rPr lang="da-DK" dirty="0" err="1" smtClean="0"/>
              <a:t>Interop</a:t>
            </a:r>
            <a:endParaRPr lang="da-D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the Clojure data </a:t>
            </a:r>
            <a:r>
              <a:rPr lang="da-DK" dirty="0" err="1" smtClean="0"/>
              <a:t>structures</a:t>
            </a:r>
            <a:r>
              <a:rPr lang="da-DK" dirty="0" smtClean="0"/>
              <a:t> in </a:t>
            </a:r>
            <a:r>
              <a:rPr lang="da-DK" dirty="0" err="1" smtClean="0"/>
              <a:t>you</a:t>
            </a:r>
            <a:r>
              <a:rPr lang="da-DK" dirty="0" smtClean="0"/>
              <a:t> C# or Java </a:t>
            </a:r>
            <a:r>
              <a:rPr lang="da-DK" dirty="0" err="1" smtClean="0"/>
              <a:t>project</a:t>
            </a:r>
            <a:endParaRPr lang="da-DK" dirty="0" smtClean="0"/>
          </a:p>
          <a:p>
            <a:pPr eaLnBrk="1" hangingPunct="1"/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Clojure</a:t>
            </a:r>
            <a:r>
              <a:rPr lang="da-DK" dirty="0" smtClean="0"/>
              <a:t> with </a:t>
            </a:r>
            <a:r>
              <a:rPr lang="da-DK" dirty="0" err="1" smtClean="0"/>
              <a:t>macros</a:t>
            </a:r>
            <a:r>
              <a:rPr lang="da-DK" dirty="0" smtClean="0"/>
              <a:t> for </a:t>
            </a:r>
            <a:r>
              <a:rPr lang="da-DK" dirty="0" err="1" smtClean="0"/>
              <a:t>code</a:t>
            </a:r>
            <a:r>
              <a:rPr lang="da-DK" dirty="0" smtClean="0"/>
              <a:t> generation</a:t>
            </a:r>
          </a:p>
          <a:p>
            <a:pPr eaLnBrk="1" hangingPunct="1"/>
            <a:r>
              <a:rPr lang="da-DK" dirty="0" smtClean="0"/>
              <a:t>… at </a:t>
            </a:r>
            <a:r>
              <a:rPr lang="da-DK" dirty="0" err="1" smtClean="0"/>
              <a:t>compile</a:t>
            </a:r>
            <a:r>
              <a:rPr lang="da-DK" dirty="0" smtClean="0"/>
              <a:t>-time </a:t>
            </a:r>
          </a:p>
          <a:p>
            <a:pPr eaLnBrk="1" hangingPunct="1"/>
            <a:r>
              <a:rPr lang="da-DK" dirty="0" smtClean="0"/>
              <a:t>… or </a:t>
            </a:r>
            <a:r>
              <a:rPr lang="da-DK" dirty="0" err="1" smtClean="0"/>
              <a:t>include</a:t>
            </a:r>
            <a:r>
              <a:rPr lang="da-DK" dirty="0" smtClean="0"/>
              <a:t> the DLL/</a:t>
            </a:r>
            <a:r>
              <a:rPr lang="da-DK" dirty="0" err="1" smtClean="0"/>
              <a:t>jar</a:t>
            </a:r>
            <a:r>
              <a:rPr lang="da-DK" dirty="0" smtClean="0"/>
              <a:t> with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marL="0" indent="0" eaLnBrk="1" hangingPunct="1">
              <a:buNone/>
            </a:pP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62461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made </a:t>
            </a:r>
            <a:r>
              <a:rPr lang="da-DK" dirty="0" err="1" smtClean="0"/>
              <a:t>Lisp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da-DK" dirty="0" err="1" smtClean="0"/>
              <a:t>Conditionals</a:t>
            </a:r>
            <a:endParaRPr lang="da-DK" dirty="0" smtClean="0"/>
          </a:p>
          <a:p>
            <a:pPr eaLnBrk="1" hangingPunct="1"/>
            <a:r>
              <a:rPr lang="da-DK" dirty="0" smtClean="0"/>
              <a:t>A </a:t>
            </a:r>
            <a:r>
              <a:rPr lang="da-DK" dirty="0" err="1" smtClean="0"/>
              <a:t>Function</a:t>
            </a:r>
            <a:r>
              <a:rPr lang="da-DK" dirty="0" smtClean="0"/>
              <a:t> Type</a:t>
            </a:r>
          </a:p>
          <a:p>
            <a:pPr eaLnBrk="1" hangingPunct="1"/>
            <a:r>
              <a:rPr lang="da-DK" dirty="0" err="1" smtClean="0"/>
              <a:t>Recursion</a:t>
            </a:r>
            <a:endParaRPr lang="da-DK" dirty="0"/>
          </a:p>
          <a:p>
            <a:pPr eaLnBrk="1" hangingPunct="1"/>
            <a:r>
              <a:rPr lang="da-DK" dirty="0" smtClean="0"/>
              <a:t>A New </a:t>
            </a:r>
            <a:r>
              <a:rPr lang="da-DK" dirty="0" err="1" smtClean="0"/>
              <a:t>Concept</a:t>
            </a:r>
            <a:r>
              <a:rPr lang="da-DK" dirty="0" smtClean="0"/>
              <a:t> of Variables</a:t>
            </a:r>
          </a:p>
          <a:p>
            <a:pPr eaLnBrk="1" hangingPunct="1"/>
            <a:r>
              <a:rPr lang="da-DK" dirty="0" smtClean="0"/>
              <a:t>Garbage-</a:t>
            </a:r>
            <a:r>
              <a:rPr lang="da-DK" dirty="0" err="1" smtClean="0"/>
              <a:t>collection</a:t>
            </a:r>
            <a:endParaRPr lang="da-DK" dirty="0" smtClean="0"/>
          </a:p>
          <a:p>
            <a:pPr eaLnBrk="1" hangingPunct="1"/>
            <a:r>
              <a:rPr lang="da-DK" dirty="0" smtClean="0"/>
              <a:t>Programs </a:t>
            </a:r>
            <a:r>
              <a:rPr lang="da-DK" dirty="0" err="1" smtClean="0"/>
              <a:t>composed</a:t>
            </a:r>
            <a:r>
              <a:rPr lang="da-DK" dirty="0" smtClean="0"/>
              <a:t> of </a:t>
            </a:r>
            <a:r>
              <a:rPr lang="da-DK" dirty="0" err="1" smtClean="0"/>
              <a:t>expressions</a:t>
            </a:r>
            <a:endParaRPr lang="da-DK" dirty="0" smtClean="0"/>
          </a:p>
          <a:p>
            <a:pPr eaLnBrk="1" hangingPunct="1"/>
            <a:r>
              <a:rPr lang="da-DK" dirty="0" smtClean="0"/>
              <a:t>A symbol type</a:t>
            </a:r>
          </a:p>
          <a:p>
            <a:pPr eaLnBrk="1" hangingPunct="1"/>
            <a:r>
              <a:rPr lang="da-DK" dirty="0" smtClean="0"/>
              <a:t>A notation for </a:t>
            </a:r>
            <a:r>
              <a:rPr lang="da-DK" dirty="0" err="1" smtClean="0"/>
              <a:t>code</a:t>
            </a:r>
            <a:endParaRPr lang="da-DK" dirty="0" smtClean="0"/>
          </a:p>
          <a:p>
            <a:pPr eaLnBrk="1" hangingPunct="1"/>
            <a:r>
              <a:rPr lang="da-DK" dirty="0" smtClean="0"/>
              <a:t>The </a:t>
            </a:r>
            <a:r>
              <a:rPr lang="da-DK" dirty="0" err="1" smtClean="0"/>
              <a:t>whole</a:t>
            </a:r>
            <a:r>
              <a:rPr lang="da-DK" dirty="0" smtClean="0"/>
              <a:t> </a:t>
            </a:r>
            <a:r>
              <a:rPr lang="da-DK" dirty="0" err="1" smtClean="0"/>
              <a:t>language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available</a:t>
            </a:r>
            <a:endParaRPr lang="da-DK" dirty="0"/>
          </a:p>
          <a:p>
            <a:pPr eaLnBrk="1" hangingPunct="1"/>
            <a:endParaRPr lang="da-DK" dirty="0" smtClean="0"/>
          </a:p>
          <a:p>
            <a:pPr marL="0" indent="0" eaLnBrk="1" hangingPunct="1">
              <a:buNone/>
            </a:pPr>
            <a:r>
              <a:rPr lang="da-DK" i="1" dirty="0" smtClean="0"/>
              <a:t>-- Paul Graham, 2001 </a:t>
            </a:r>
            <a:r>
              <a:rPr lang="da-DK" sz="1500" i="1" dirty="0" smtClean="0"/>
              <a:t>http</a:t>
            </a:r>
            <a:r>
              <a:rPr lang="da-DK" sz="1500" i="1" dirty="0"/>
              <a:t>://</a:t>
            </a:r>
            <a:r>
              <a:rPr lang="da-DK" sz="1500" i="1" dirty="0" err="1"/>
              <a:t>www.paulgraham.com</a:t>
            </a:r>
            <a:r>
              <a:rPr lang="da-DK" sz="1500" i="1" dirty="0"/>
              <a:t>/</a:t>
            </a:r>
            <a:r>
              <a:rPr lang="da-DK" sz="1500" i="1" dirty="0" err="1" smtClean="0"/>
              <a:t>diff.html</a:t>
            </a:r>
            <a:endParaRPr lang="da-DK" dirty="0" smtClean="0"/>
          </a:p>
          <a:p>
            <a:pPr eaLnBrk="1" hangingPunct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61903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Pecha</a:t>
            </a:r>
            <a:r>
              <a:rPr lang="en-US" dirty="0" smtClean="0"/>
              <a:t> </a:t>
            </a:r>
            <a:r>
              <a:rPr lang="en-US" dirty="0" err="1" smtClean="0"/>
              <a:t>Kucha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;; project-to-screen returns vector [x y]</a:t>
            </a:r>
          </a:p>
          <a:p>
            <a:pPr marL="0" indent="0">
              <a:buNone/>
            </a:pPr>
            <a:r>
              <a:rPr lang="en-US" dirty="0" smtClean="0"/>
              <a:t>(let [[x y] (project-to-screen spaceship)]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(move-to sprite x y))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good-buy? [{:keys [price value]}]    </a:t>
            </a:r>
          </a:p>
          <a:p>
            <a:pPr marL="0" indent="0">
              <a:buNone/>
            </a:pPr>
            <a:r>
              <a:rPr lang="en-US" dirty="0" smtClean="0"/>
              <a:t>	(&lt; price value))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(good-buy? {:price 0, :value 100, :name “Clojure”})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36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squares (for [x (range)] (* x x))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</a:t>
            </a:r>
            <a:r>
              <a:rPr lang="en-US" dirty="0" smtClean="0"/>
              <a:t> pairs (for [x (range), y (range)] [x y]))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(take 10 squares)</a:t>
            </a:r>
          </a:p>
          <a:p>
            <a:pPr marL="0" indent="0">
              <a:buNone/>
            </a:pPr>
            <a:r>
              <a:rPr lang="en-US" dirty="0" smtClean="0"/>
              <a:t>(take 5 pairs)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list functions are lazy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First { get; set; }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String Last { get; set;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public Person(Name name, List&lt;Person&gt; children)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name;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children;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Name Name { get; set;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public List&lt;Person&gt; Children { get;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and Post Conditions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{:post [#(&lt;= salary %)]}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(* salary (+ 1 (/ percent 100))))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defn</a:t>
            </a:r>
            <a:r>
              <a:rPr lang="en-US" dirty="0" smtClean="0"/>
              <a:t> regulated-raise [salary percent]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{:pre [(&lt; 0 percent 5)]}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(raise salary percent))</a:t>
            </a:r>
          </a:p>
        </p:txBody>
      </p:sp>
    </p:spTree>
    <p:extLst>
      <p:ext uri="{BB962C8B-B14F-4D97-AF65-F5344CB8AC3E}">
        <p14:creationId xmlns:p14="http://schemas.microsoft.com/office/powerpoint/2010/main" val="34484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855024" cy="685800"/>
          </a:xfrm>
        </p:spPr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“Single cause for change”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“Open for extension, closed for modification”</a:t>
            </a:r>
          </a:p>
          <a:p>
            <a:r>
              <a:rPr lang="en-US" dirty="0" smtClean="0"/>
              <a:t>Liskov Substitution Principle</a:t>
            </a:r>
          </a:p>
          <a:p>
            <a:pPr lvl="1"/>
            <a:r>
              <a:rPr lang="en-US" dirty="0" smtClean="0"/>
              <a:t>“subtypes should be substitutable”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Specialisation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“Have many client specific interfaces”</a:t>
            </a:r>
          </a:p>
          <a:p>
            <a:r>
              <a:rPr lang="en-US" dirty="0" smtClean="0"/>
              <a:t>Dependency Inversion Principle</a:t>
            </a:r>
          </a:p>
          <a:p>
            <a:pPr lvl="1"/>
            <a:r>
              <a:rPr lang="en-US" dirty="0" smtClean="0"/>
              <a:t>“Depend on abstractions, not concretion”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Single Responsibility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SOLID: Open/Closed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Protocols</a:t>
            </a:r>
          </a:p>
          <a:p>
            <a:pPr marL="0" indent="0">
              <a:buNone/>
            </a:pPr>
            <a:r>
              <a:rPr lang="en-US" sz="1600" dirty="0" err="1" smtClean="0"/>
              <a:t>Multimethods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Extend someone </a:t>
            </a:r>
            <a:r>
              <a:rPr lang="en-US" sz="1600" dirty="0" err="1" smtClean="0"/>
              <a:t>elses</a:t>
            </a:r>
            <a:r>
              <a:rPr lang="en-US" sz="1600" dirty="0" smtClean="0"/>
              <a:t> binary code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60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7032" cy="685800"/>
          </a:xfrm>
        </p:spPr>
        <p:txBody>
          <a:bodyPr/>
          <a:lstStyle/>
          <a:p>
            <a:r>
              <a:rPr lang="en-US" dirty="0" smtClean="0"/>
              <a:t>SOLID: Really Open for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defrecord</a:t>
            </a:r>
            <a:r>
              <a:rPr lang="en-US" sz="1600" dirty="0"/>
              <a:t> Conference [name year])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(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ndc</a:t>
            </a:r>
            <a:r>
              <a:rPr lang="en-US" sz="1600" dirty="0"/>
              <a:t> (Conference. “NDC” 2011))</a:t>
            </a:r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ratings [ 5 5 4 5])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assoc</a:t>
            </a:r>
            <a:r>
              <a:rPr lang="en-US" sz="1600" dirty="0" smtClean="0"/>
              <a:t> </a:t>
            </a:r>
            <a:r>
              <a:rPr lang="en-US" sz="1600" dirty="0" err="1" smtClean="0"/>
              <a:t>ndc</a:t>
            </a:r>
            <a:r>
              <a:rPr lang="en-US" sz="1600" dirty="0" smtClean="0"/>
              <a:t> :rating (average ratings)))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;; still a Conference</a:t>
            </a:r>
          </a:p>
          <a:p>
            <a:pPr marL="0" indent="0">
              <a:buNone/>
            </a:pPr>
            <a:r>
              <a:rPr lang="en-US" sz="1600" dirty="0" smtClean="0"/>
              <a:t>;; with extra :rating key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(sort-by :rating rated-</a:t>
            </a:r>
            <a:r>
              <a:rPr lang="en-US" sz="1600" dirty="0" err="1" smtClean="0"/>
              <a:t>confs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class Conference { Name Year }</a:t>
            </a:r>
          </a:p>
          <a:p>
            <a:pPr marL="0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{ </a:t>
            </a:r>
            <a:r>
              <a:rPr lang="en-US" sz="1600" dirty="0" err="1" smtClean="0"/>
              <a:t>Conf</a:t>
            </a:r>
            <a:r>
              <a:rPr lang="en-US" sz="1600" dirty="0" smtClean="0"/>
              <a:t> Rating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ext</a:t>
            </a:r>
            <a:r>
              <a:rPr lang="en-US" sz="1600" dirty="0" smtClean="0"/>
              <a:t> = new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( </a:t>
            </a:r>
            <a:r>
              <a:rPr lang="en-US" sz="1600" dirty="0" err="1" smtClean="0"/>
              <a:t>ndc</a:t>
            </a:r>
            <a:r>
              <a:rPr lang="en-US" sz="1600" dirty="0" smtClean="0"/>
              <a:t>, </a:t>
            </a:r>
          </a:p>
          <a:p>
            <a:pPr marL="0" indent="0">
              <a:buNone/>
            </a:pPr>
            <a:r>
              <a:rPr lang="en-US" sz="1600" dirty="0" smtClean="0"/>
              <a:t> Average(ratings)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// New type needed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Sorting by rating requires knowledge of </a:t>
            </a:r>
            <a:r>
              <a:rPr lang="en-US" sz="1600" dirty="0" err="1" smtClean="0"/>
              <a:t>RatedConf</a:t>
            </a:r>
            <a:r>
              <a:rPr lang="en-US" sz="1600" dirty="0" smtClean="0"/>
              <a:t> type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082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 err="1" smtClean="0"/>
              <a:t>Substition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Interface Segregation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Clojure defaults to extreme generalization</a:t>
            </a:r>
          </a:p>
          <a:p>
            <a:pPr marL="0" indent="0">
              <a:buNone/>
            </a:pPr>
            <a:r>
              <a:rPr lang="en-US" dirty="0" smtClean="0"/>
              <a:t>ISP prefers specialization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defprotocol</a:t>
            </a:r>
            <a:r>
              <a:rPr lang="en-US" dirty="0" smtClean="0"/>
              <a:t> </a:t>
            </a:r>
            <a:r>
              <a:rPr lang="en-US" dirty="0" err="1" smtClean="0"/>
              <a:t>ClientProtocol</a:t>
            </a:r>
            <a:r>
              <a:rPr lang="en-US" dirty="0" smtClean="0"/>
              <a:t> (foo [x]) (bar [y]))</a:t>
            </a:r>
          </a:p>
          <a:p>
            <a:pPr marL="0" indent="0">
              <a:buNone/>
            </a:pPr>
            <a:r>
              <a:rPr lang="en-US" dirty="0" smtClean="0"/>
              <a:t>(extend-type </a:t>
            </a:r>
            <a:r>
              <a:rPr lang="en-US" dirty="0" err="1" smtClean="0"/>
              <a:t>EnemyType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ClientProtocol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(foo [x]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foo, x=“ x))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(bar [y] (</a:t>
            </a:r>
            <a:r>
              <a:rPr lang="en-US" dirty="0" err="1" smtClean="0"/>
              <a:t>str</a:t>
            </a:r>
            <a:r>
              <a:rPr lang="en-US" dirty="0" smtClean="0"/>
              <a:t> “</a:t>
            </a:r>
            <a:r>
              <a:rPr lang="en-US" dirty="0" err="1" smtClean="0"/>
              <a:t>EnemyType</a:t>
            </a:r>
            <a:r>
              <a:rPr lang="en-US" dirty="0" smtClean="0"/>
              <a:t>: bar, y=“ y)))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SOLID: </a:t>
            </a:r>
            <a:r>
              <a:rPr lang="en-US" dirty="0" smtClean="0"/>
              <a:t>Dependency Inversion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Abstractions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Higher-order, first-class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>Collections</a:t>
            </a:r>
          </a:p>
          <a:p>
            <a:r>
              <a:rPr lang="en-US" dirty="0" err="1"/>
              <a:t>Seq</a:t>
            </a:r>
            <a:endParaRPr lang="en-US" dirty="0"/>
          </a:p>
          <a:p>
            <a:r>
              <a:rPr lang="en-US" dirty="0" smtClean="0"/>
              <a:t>Records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:key value }		map</a:t>
            </a:r>
          </a:p>
          <a:p>
            <a:pPr marL="0" indent="0">
              <a:buNone/>
            </a:pPr>
            <a:r>
              <a:rPr lang="en-US" dirty="0"/>
              <a:t>[ a b c ]		</a:t>
            </a:r>
            <a:r>
              <a:rPr lang="en-US" dirty="0" smtClean="0"/>
              <a:t>vector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(1 2 3)			</a:t>
            </a:r>
            <a:r>
              <a:rPr lang="en-US" dirty="0" smtClean="0"/>
              <a:t>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#{ :a :b :c } 		</a:t>
            </a:r>
            <a:r>
              <a:rPr lang="en-US" dirty="0" smtClean="0"/>
              <a:t>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71048" cy="685800"/>
          </a:xfrm>
        </p:spPr>
        <p:txBody>
          <a:bodyPr/>
          <a:lstStyle/>
          <a:p>
            <a:r>
              <a:rPr lang="en-US" dirty="0" smtClean="0"/>
              <a:t>Mutable state: </a:t>
            </a:r>
            <a:br>
              <a:rPr lang="en-US" dirty="0" smtClean="0"/>
            </a:br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What is the state </a:t>
            </a:r>
            <a:r>
              <a:rPr lang="en-US" sz="1600" dirty="0" smtClean="0"/>
              <a:t>after this?</a:t>
            </a:r>
            <a:endParaRPr lang="en-US" sz="1600" dirty="0"/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 = new List&lt;Person&gt;();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alpha = new Person(new Name(“Alpha”, “Sister”), </a:t>
            </a:r>
            <a:r>
              <a:rPr lang="en-US" sz="1200" dirty="0" err="1" smtClean="0">
                <a:latin typeface="Courier"/>
                <a:cs typeface="Courier"/>
              </a:rPr>
              <a:t>noChildren</a:t>
            </a:r>
            <a:r>
              <a:rPr lang="en-US" sz="1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var</a:t>
            </a:r>
            <a:r>
              <a:rPr lang="en-US" sz="1200" dirty="0" smtClean="0">
                <a:latin typeface="Courier"/>
                <a:cs typeface="Courier"/>
              </a:rPr>
              <a:t> beta  = </a:t>
            </a:r>
            <a:r>
              <a:rPr lang="en-US" sz="1200" dirty="0">
                <a:latin typeface="Courier"/>
                <a:cs typeface="Courier"/>
              </a:rPr>
              <a:t>new Person(new Name(</a:t>
            </a:r>
            <a:r>
              <a:rPr lang="en-US" sz="1200" dirty="0" smtClean="0">
                <a:latin typeface="Courier"/>
                <a:cs typeface="Courier"/>
              </a:rPr>
              <a:t>“Beta”</a:t>
            </a:r>
            <a:r>
              <a:rPr lang="en-US" sz="1200" dirty="0">
                <a:latin typeface="Courier"/>
                <a:cs typeface="Courier"/>
              </a:rPr>
              <a:t>, “Sister”), </a:t>
            </a:r>
            <a:r>
              <a:rPr lang="en-US" sz="1200" dirty="0" err="1">
                <a:latin typeface="Courier"/>
                <a:cs typeface="Courier"/>
              </a:rPr>
              <a:t>noChildren</a:t>
            </a:r>
            <a:r>
              <a:rPr lang="en-US" sz="1200" dirty="0">
                <a:latin typeface="Courier"/>
                <a:cs typeface="Courier"/>
              </a:rPr>
              <a:t>)</a:t>
            </a:r>
            <a:r>
              <a:rPr lang="en-US" sz="12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alpha.Name.Last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smtClean="0">
                <a:latin typeface="Courier"/>
                <a:cs typeface="Courier"/>
              </a:rPr>
              <a:t>“Omega”;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alpha.Children.Add</a:t>
            </a:r>
            <a:r>
              <a:rPr lang="en-US" sz="1200" dirty="0" smtClean="0">
                <a:latin typeface="Courier"/>
                <a:cs typeface="Courier"/>
              </a:rPr>
              <a:t>(new Person(new Name(“Gamma”, “</a:t>
            </a:r>
            <a:r>
              <a:rPr lang="en-US" sz="1200" dirty="0" err="1" smtClean="0">
                <a:latin typeface="Courier"/>
                <a:cs typeface="Courier"/>
              </a:rPr>
              <a:t>Sisterdaughter</a:t>
            </a:r>
            <a:r>
              <a:rPr lang="en-US" sz="1200" dirty="0" smtClean="0">
                <a:latin typeface="Courier"/>
                <a:cs typeface="Courier"/>
              </a:rPr>
              <a:t>”)));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"/>
                <a:cs typeface="Courier"/>
              </a:rPr>
              <a:t>DoSomethingTo</a:t>
            </a:r>
            <a:r>
              <a:rPr lang="en-US" sz="1200" dirty="0" smtClean="0">
                <a:latin typeface="Courier"/>
                <a:cs typeface="Courier"/>
              </a:rPr>
              <a:t>(alpha, beta);</a:t>
            </a:r>
          </a:p>
          <a:p>
            <a:pPr marL="0" indent="0">
              <a:buNone/>
            </a:pPr>
            <a:endParaRPr lang="en-US" sz="1600" b="1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3143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/>
              <a:t>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Name {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String First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String Last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public class Person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public Person(Name name, List&lt;Person&gt; children)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{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name.DeepClone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        </a:t>
            </a:r>
            <a:r>
              <a:rPr lang="en-US" sz="1200" dirty="0" err="1" smtClean="0">
                <a:latin typeface="Courier"/>
                <a:cs typeface="Courier"/>
              </a:rPr>
              <a:t>this.children</a:t>
            </a:r>
            <a:r>
              <a:rPr lang="en-US" sz="1200" dirty="0" smtClean="0">
                <a:latin typeface="Courier"/>
                <a:cs typeface="Courier"/>
              </a:rPr>
              <a:t> = 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</a:t>
            </a:r>
            <a:r>
              <a:rPr lang="en-US" sz="1200" dirty="0" smtClean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Name { get; </a:t>
            </a:r>
            <a:r>
              <a:rPr lang="en-US" sz="1200" b="1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set</a:t>
            </a:r>
            <a:r>
              <a:rPr lang="en-US" sz="1200" dirty="0" smtClean="0">
                <a:latin typeface="Courier"/>
                <a:cs typeface="Courier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IEnumerable</a:t>
            </a:r>
            <a:r>
              <a:rPr lang="en-US" sz="1200" dirty="0" smtClean="0">
                <a:latin typeface="Courier"/>
                <a:cs typeface="Courier"/>
              </a:rPr>
              <a:t>&lt;Person&gt; Children { get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{ return </a:t>
            </a:r>
            <a:r>
              <a:rPr lang="en-US" sz="1200" b="1" dirty="0" err="1" smtClean="0">
                <a:solidFill>
                  <a:srgbClr val="FF0000"/>
                </a:solidFill>
                <a:latin typeface="Courier"/>
                <a:cs typeface="Courier"/>
              </a:rPr>
              <a:t>DeepClone</a:t>
            </a:r>
            <a:r>
              <a:rPr lang="en-US" sz="1200" b="1" dirty="0" smtClean="0">
                <a:solidFill>
                  <a:srgbClr val="FF0000"/>
                </a:solidFill>
                <a:latin typeface="Courier"/>
                <a:cs typeface="Courier"/>
              </a:rPr>
              <a:t>(children); }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Name </a:t>
            </a:r>
            <a:r>
              <a:rPr lang="en-US" sz="1200" dirty="0" err="1" smtClean="0">
                <a:latin typeface="Courier"/>
                <a:cs typeface="Courier"/>
              </a:rPr>
              <a:t>UpdateName</a:t>
            </a:r>
            <a:r>
              <a:rPr lang="en-US" sz="1200" dirty="0" smtClean="0">
                <a:latin typeface="Courier"/>
                <a:cs typeface="Courier"/>
              </a:rPr>
              <a:t>(String f, String l) { </a:t>
            </a:r>
            <a:r>
              <a:rPr lang="en-US" sz="1200" dirty="0" err="1" smtClean="0">
                <a:latin typeface="Courier"/>
                <a:cs typeface="Courier"/>
              </a:rPr>
              <a:t>this.Name</a:t>
            </a:r>
            <a:r>
              <a:rPr lang="en-US" sz="1200" dirty="0" smtClean="0">
                <a:latin typeface="Courier"/>
                <a:cs typeface="Courier"/>
              </a:rPr>
              <a:t> = new Name(</a:t>
            </a:r>
            <a:r>
              <a:rPr lang="en-US" sz="1200" dirty="0" err="1" smtClean="0">
                <a:latin typeface="Courier"/>
                <a:cs typeface="Courier"/>
              </a:rPr>
              <a:t>f,l</a:t>
            </a:r>
            <a:r>
              <a:rPr lang="en-US" sz="1200" dirty="0" smtClean="0">
                <a:latin typeface="Courier"/>
                <a:cs typeface="Courier"/>
              </a:rPr>
              <a:t>); }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public </a:t>
            </a:r>
            <a:r>
              <a:rPr lang="en-US" sz="1200" dirty="0" err="1" smtClean="0">
                <a:latin typeface="Courier"/>
                <a:cs typeface="Courier"/>
              </a:rPr>
              <a:t>AddChild</a:t>
            </a:r>
            <a:r>
              <a:rPr lang="en-US" sz="1200" dirty="0" smtClean="0">
                <a:latin typeface="Courier"/>
                <a:cs typeface="Courier"/>
              </a:rPr>
              <a:t>(Person p) { </a:t>
            </a:r>
            <a:r>
              <a:rPr lang="en-US" sz="1200" dirty="0" err="1" smtClean="0">
                <a:latin typeface="Courier"/>
                <a:cs typeface="Courier"/>
              </a:rPr>
              <a:t>this.children.Add</a:t>
            </a: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 err="1" smtClean="0">
                <a:latin typeface="Courier"/>
                <a:cs typeface="Courier"/>
              </a:rPr>
              <a:t>p.DeepClone</a:t>
            </a:r>
            <a:r>
              <a:rPr lang="en-US" sz="1200" dirty="0" smtClean="0">
                <a:latin typeface="Courier"/>
                <a:cs typeface="Courier"/>
              </a:rPr>
              <a:t>()); }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4" name="Rectangle 3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7" name="Straight Arrow Connector 6"/>
            <p:cNvCxnSpPr>
              <a:stCxn id="5" idx="3"/>
              <a:endCxn id="4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9" idx="2"/>
              <a:endCxn id="5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0647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clone in, clone out</a:t>
            </a:r>
          </a:p>
          <a:p>
            <a:r>
              <a:rPr lang="en-US" b="1" dirty="0" smtClean="0"/>
              <a:t>Ownership</a:t>
            </a:r>
            <a:r>
              <a:rPr lang="en-US" dirty="0" smtClean="0"/>
              <a:t> is hard</a:t>
            </a:r>
          </a:p>
          <a:p>
            <a:pPr lvl="1"/>
            <a:r>
              <a:rPr lang="en-US" dirty="0" smtClean="0"/>
              <a:t>“Entities” and “Value Objects”</a:t>
            </a:r>
          </a:p>
          <a:p>
            <a:r>
              <a:rPr lang="en-US" b="1" dirty="0" smtClean="0"/>
              <a:t>Reasoning</a:t>
            </a:r>
            <a:r>
              <a:rPr lang="en-US" dirty="0" smtClean="0"/>
              <a:t> about state is hard</a:t>
            </a:r>
          </a:p>
          <a:p>
            <a:r>
              <a:rPr lang="en-US" b="1" dirty="0" smtClean="0"/>
              <a:t>Concurrency</a:t>
            </a:r>
            <a:r>
              <a:rPr lang="en-US" dirty="0" smtClean="0"/>
              <a:t> is even worse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Maybe it’s time to stop 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44208" y="2060848"/>
            <a:ext cx="2448272" cy="1728192"/>
            <a:chOff x="6444208" y="2204864"/>
            <a:chExt cx="2448272" cy="172819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028384" y="2204864"/>
              <a:ext cx="864096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First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Last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552220" y="2204864"/>
              <a:ext cx="936104" cy="936104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b="1" u="sng" dirty="0">
                  <a:latin typeface="Neo Sans Std"/>
                  <a:ea typeface="Neo Sans Std"/>
                </a:rPr>
                <a:t>Person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Name</a:t>
              </a:r>
            </a:p>
            <a:p>
              <a:r>
                <a:rPr lang="en-US" sz="1200" dirty="0">
                  <a:latin typeface="Neo Sans Std"/>
                  <a:ea typeface="Neo Sans Std"/>
                </a:rPr>
                <a:t>Children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12" idx="1"/>
            </p:cNvCxnSpPr>
            <p:nvPr/>
          </p:nvCxnSpPr>
          <p:spPr bwMode="auto">
            <a:xfrm>
              <a:off x="7488324" y="2672916"/>
              <a:ext cx="54006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6444208" y="3573016"/>
              <a:ext cx="1152128" cy="360040"/>
            </a:xfrm>
            <a:prstGeom prst="rect">
              <a:avLst/>
            </a:prstGeom>
            <a:solidFill>
              <a:srgbClr val="D1E31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r>
                <a:rPr lang="en-US" sz="1200" dirty="0">
                  <a:latin typeface="Neo Sans Std"/>
                  <a:ea typeface="Neo Sans Std"/>
                </a:rPr>
                <a:t>List&lt;Person&gt;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020272" y="314096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Elbow Connector 16"/>
            <p:cNvCxnSpPr>
              <a:stCxn id="15" idx="2"/>
              <a:endCxn id="13" idx="1"/>
            </p:cNvCxnSpPr>
            <p:nvPr/>
          </p:nvCxnSpPr>
          <p:spPr bwMode="auto">
            <a:xfrm rot="5400000" flipH="1">
              <a:off x="6156176" y="3068960"/>
              <a:ext cx="1260140" cy="468052"/>
            </a:xfrm>
            <a:prstGeom prst="bentConnector4">
              <a:avLst>
                <a:gd name="adj1" fmla="val -18141"/>
                <a:gd name="adj2" fmla="val 17191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9150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med logo">
  <a:themeElements>
    <a:clrScheme name="Ative theme">
      <a:dk1>
        <a:srgbClr val="363738"/>
      </a:dk1>
      <a:lt1>
        <a:srgbClr val="FFFFFF"/>
      </a:lt1>
      <a:dk2>
        <a:srgbClr val="6D6F71"/>
      </a:dk2>
      <a:lt2>
        <a:srgbClr val="DADEE2"/>
      </a:lt2>
      <a:accent1>
        <a:srgbClr val="D6DF23"/>
      </a:accent1>
      <a:accent2>
        <a:srgbClr val="6D6F71"/>
      </a:accent2>
      <a:accent3>
        <a:srgbClr val="003F5F"/>
      </a:accent3>
      <a:accent4>
        <a:srgbClr val="00ADEF"/>
      </a:accent4>
      <a:accent5>
        <a:srgbClr val="AA9800"/>
      </a:accent5>
      <a:accent6>
        <a:srgbClr val="9E004E"/>
      </a:accent6>
      <a:hlink>
        <a:srgbClr val="D6DF23"/>
      </a:hlink>
      <a:folHlink>
        <a:srgbClr val="6B6F11"/>
      </a:folHlink>
    </a:clrScheme>
    <a:fontScheme name="ative">
      <a:majorFont>
        <a:latin typeface="Neo Sans Medium"/>
        <a:ea typeface="Osaka"/>
        <a:cs typeface=""/>
      </a:majorFont>
      <a:minorFont>
        <a:latin typeface="Neo Sans"/>
        <a:ea typeface="Osaka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ati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i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i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935D7B839B498032E15B515DC0B5" ma:contentTypeVersion="0" ma:contentTypeDescription="Create a new document." ma:contentTypeScope="" ma:versionID="05c669dbfbe9d305b9d042c1ae3933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62293-4439-4671-BF66-DEE247DD7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A4D6D-9859-4790-BA61-D7D5B0B3F35A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84ADAD2-7D3C-4FE8-97DE-039B41492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14262</TotalTime>
  <Words>3443</Words>
  <Application>Microsoft Macintosh PowerPoint</Application>
  <PresentationFormat>On-screen Show (4:3)</PresentationFormat>
  <Paragraphs>887</Paragraphs>
  <Slides>57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powerpoint med logo</vt:lpstr>
      <vt:lpstr>PowerPoint Presentation</vt:lpstr>
      <vt:lpstr>Why Clojure?</vt:lpstr>
      <vt:lpstr>Reducing Complexity of the Implementation Domain</vt:lpstr>
      <vt:lpstr>Mutable state is the new spaghetti code</vt:lpstr>
      <vt:lpstr>Mutable state: What is wrong with this code?</vt:lpstr>
      <vt:lpstr>Mutable state:  What’s wrong with this code?</vt:lpstr>
      <vt:lpstr>Mutable state: What is wrong with this code?</vt:lpstr>
      <vt:lpstr>Mutable state</vt:lpstr>
      <vt:lpstr>Immutability</vt:lpstr>
      <vt:lpstr>Clojure State and Identity</vt:lpstr>
      <vt:lpstr>Advantages of Immutability</vt:lpstr>
      <vt:lpstr>Disadvantages of Immutability</vt:lpstr>
      <vt:lpstr>Structural Sharing</vt:lpstr>
      <vt:lpstr>Persistent Collections for performance</vt:lpstr>
      <vt:lpstr>Persistent Collections implemented with hash tries</vt:lpstr>
      <vt:lpstr>Concurrency WITH Software Transactional MEmory</vt:lpstr>
      <vt:lpstr>Concurrency Strategies</vt:lpstr>
      <vt:lpstr>Clojure Concurrency</vt:lpstr>
      <vt:lpstr>Software Transactional Memory</vt:lpstr>
      <vt:lpstr>Software Transactional Memory Conflict Resolution</vt:lpstr>
      <vt:lpstr>STM Example</vt:lpstr>
      <vt:lpstr>Concurrency Summary</vt:lpstr>
      <vt:lpstr>It’s All About Abstractions</vt:lpstr>
      <vt:lpstr>Classes are Islands</vt:lpstr>
      <vt:lpstr>How would you do object diff and patch in C#?</vt:lpstr>
      <vt:lpstr>Common Abstractions: diff</vt:lpstr>
      <vt:lpstr>Common Abstractions: diff</vt:lpstr>
      <vt:lpstr>Code to Common Abstractions</vt:lpstr>
      <vt:lpstr>Higher-order functions</vt:lpstr>
      <vt:lpstr>map</vt:lpstr>
      <vt:lpstr>reduce</vt:lpstr>
      <vt:lpstr>filter / remove</vt:lpstr>
      <vt:lpstr>Specializing the implementation language</vt:lpstr>
      <vt:lpstr>How would you add an unless keyword to C#? </vt:lpstr>
      <vt:lpstr>How would you build Active Record?</vt:lpstr>
      <vt:lpstr>The Clojure Compilation Pipeline</vt:lpstr>
      <vt:lpstr>The whole language always available*</vt:lpstr>
      <vt:lpstr>Adding “unless” to Clojure</vt:lpstr>
      <vt:lpstr>Conclusions</vt:lpstr>
      <vt:lpstr>Reducing Complexity of the Implementation Domain</vt:lpstr>
      <vt:lpstr>Tips on Learning Clojure</vt:lpstr>
      <vt:lpstr>Where to go from here</vt:lpstr>
      <vt:lpstr>Thank you</vt:lpstr>
      <vt:lpstr>Extra slides</vt:lpstr>
      <vt:lpstr>Ideas for Experiments in Interop</vt:lpstr>
      <vt:lpstr>What made Lisp different?</vt:lpstr>
      <vt:lpstr>Pecha Kucha</vt:lpstr>
      <vt:lpstr>Destructuring</vt:lpstr>
      <vt:lpstr>List comprehensions</vt:lpstr>
      <vt:lpstr>Pre- and Post Conditions</vt:lpstr>
      <vt:lpstr>The SOLID Principles</vt:lpstr>
      <vt:lpstr>SOLID: Single Responsibility</vt:lpstr>
      <vt:lpstr>SOLID: Open/Closed</vt:lpstr>
      <vt:lpstr>SOLID: Really Open for Extension</vt:lpstr>
      <vt:lpstr>Liskov Substition</vt:lpstr>
      <vt:lpstr>SOLID: Interface Segregation</vt:lpstr>
      <vt:lpstr>SOLID: Dependency Inversion</vt:lpstr>
    </vt:vector>
  </TitlesOfParts>
  <Company>Nethe Jakobsen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 Jakobsen</dc:creator>
  <cp:lastModifiedBy>Martin Jul</cp:lastModifiedBy>
  <cp:revision>142</cp:revision>
  <dcterms:created xsi:type="dcterms:W3CDTF">2007-06-18T07:00:24Z</dcterms:created>
  <dcterms:modified xsi:type="dcterms:W3CDTF">2011-06-09T12:28:55Z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0x010100F452935D7B839B498032E15B515DC0B5</vt:lpwstr>
  </property>
</Properties>
</file>