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36" r:id="rId21"/>
    <p:sldId id="335" r:id="rId22"/>
    <p:sldId id="337" r:id="rId23"/>
    <p:sldId id="338" r:id="rId24"/>
    <p:sldId id="339" r:id="rId25"/>
    <p:sldId id="340" r:id="rId26"/>
    <p:sldId id="268" r:id="rId27"/>
    <p:sldId id="269" r:id="rId28"/>
    <p:sldId id="319" r:id="rId29"/>
    <p:sldId id="306" r:id="rId30"/>
    <p:sldId id="309" r:id="rId31"/>
    <p:sldId id="307" r:id="rId32"/>
    <p:sldId id="345" r:id="rId33"/>
    <p:sldId id="355" r:id="rId34"/>
    <p:sldId id="351" r:id="rId35"/>
    <p:sldId id="347" r:id="rId36"/>
    <p:sldId id="348" r:id="rId37"/>
    <p:sldId id="311" r:id="rId38"/>
    <p:sldId id="292" r:id="rId39"/>
    <p:sldId id="294" r:id="rId40"/>
    <p:sldId id="341" r:id="rId41"/>
    <p:sldId id="295" r:id="rId42"/>
    <p:sldId id="349" r:id="rId43"/>
    <p:sldId id="344" r:id="rId44"/>
    <p:sldId id="342" r:id="rId45"/>
    <p:sldId id="343" r:id="rId46"/>
    <p:sldId id="320" r:id="rId47"/>
    <p:sldId id="298" r:id="rId48"/>
    <p:sldId id="299" r:id="rId49"/>
    <p:sldId id="297" r:id="rId50"/>
    <p:sldId id="305" r:id="rId51"/>
    <p:sldId id="303" r:id="rId52"/>
    <p:sldId id="304" r:id="rId53"/>
    <p:sldId id="290" r:id="rId54"/>
    <p:sldId id="350" r:id="rId55"/>
    <p:sldId id="284" r:id="rId56"/>
    <p:sldId id="286" r:id="rId57"/>
    <p:sldId id="313" r:id="rId58"/>
    <p:sldId id="287" r:id="rId59"/>
    <p:sldId id="285" r:id="rId60"/>
    <p:sldId id="317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3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lot’s of this is due to running only in a controlled environment, not everywhere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Reducing the </a:t>
            </a:r>
            <a:r>
              <a:rPr lang="en-US" baseline="0" dirty="0" err="1" smtClean="0"/>
              <a:t>complexi</a:t>
            </a:r>
            <a:r>
              <a:rPr lang="en-US" baseline="0" dirty="0" smtClean="0"/>
              <a:t> verbosity of C#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8190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</a:t>
            </a:r>
            <a:r>
              <a:rPr lang="en-US" baseline="0" dirty="0" smtClean="0"/>
              <a:t>references- then updates become just a matter or coordinated pointer flipping.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</a:t>
            </a:r>
            <a:r>
              <a:rPr lang="en-US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Clojure</a:t>
            </a:r>
            <a:r>
              <a:rPr lang="en-US" baseline="0" dirty="0" smtClean="0"/>
              <a:t>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</a:t>
            </a:r>
            <a:r>
              <a:rPr lang="en-US" baseline="0" dirty="0" smtClean="0"/>
              <a:t>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 source to see how it’s done</a:t>
            </a:r>
          </a:p>
          <a:p>
            <a:r>
              <a:rPr lang="en-US" baseline="0" dirty="0" smtClean="0"/>
              <a:t>Look at the “Finger Trees” </a:t>
            </a:r>
            <a:r>
              <a:rPr lang="en-US" baseline="0" dirty="0" smtClean="0"/>
              <a:t>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132856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1910647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456892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456892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20486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456892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04864"/>
            <a:ext cx="31683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a (list 1 2 3))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(1 2 3)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b (rest a))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x (</a:t>
            </a:r>
            <a:r>
              <a:rPr lang="da-DK" sz="1600" dirty="0" err="1" smtClean="0"/>
              <a:t>conj</a:t>
            </a:r>
            <a:r>
              <a:rPr lang="da-DK" sz="1600" dirty="0" smtClean="0"/>
              <a:t> ”x” b))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(”x” 2 3)</a:t>
            </a:r>
          </a:p>
          <a:p>
            <a:pPr marL="0" indent="0">
              <a:buNone/>
            </a:pPr>
            <a:endParaRPr lang="da-DK" sz="1600" dirty="0" smtClean="0"/>
          </a:p>
        </p:txBody>
      </p:sp>
      <p:sp>
        <p:nvSpPr>
          <p:cNvPr id="35" name="Oval 34"/>
          <p:cNvSpPr/>
          <p:nvPr/>
        </p:nvSpPr>
        <p:spPr bwMode="auto">
          <a:xfrm>
            <a:off x="5364088" y="2996952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456892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64502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64502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3897052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708920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r>
              <a:rPr lang="en-US" dirty="0" smtClean="0"/>
              <a:t>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Indirect</a:t>
            </a:r>
            <a:r>
              <a:rPr lang="en-US" dirty="0" smtClean="0"/>
              <a:t> </a:t>
            </a:r>
            <a:r>
              <a:rPr lang="en-US" dirty="0"/>
              <a:t>references to immutable </a:t>
            </a:r>
            <a:r>
              <a:rPr lang="en-US" dirty="0" smtClean="0"/>
              <a:t>data structures</a:t>
            </a:r>
          </a:p>
          <a:p>
            <a:r>
              <a:rPr lang="en-US" dirty="0" smtClean="0"/>
              <a:t>Concurrency </a:t>
            </a:r>
            <a:r>
              <a:rPr lang="en-US" dirty="0"/>
              <a:t>semantics for references</a:t>
            </a:r>
          </a:p>
          <a:p>
            <a:pPr lvl="1"/>
            <a:r>
              <a:rPr lang="en-US" dirty="0" smtClean="0"/>
              <a:t>Automatic</a:t>
            </a:r>
            <a:r>
              <a:rPr lang="en-US" dirty="0"/>
              <a:t>/enforced </a:t>
            </a:r>
            <a:endParaRPr lang="en-US" dirty="0" smtClean="0"/>
          </a:p>
          <a:p>
            <a:pPr lvl="1"/>
            <a:r>
              <a:rPr lang="en-US" dirty="0" smtClean="0"/>
              <a:t>No 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948264" y="1916832"/>
            <a:ext cx="17712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400" dirty="0">
              <a:latin typeface="Neo Sans Std"/>
              <a:cs typeface="Neo Sans Std"/>
            </a:endParaRPr>
          </a:p>
          <a:p>
            <a:r>
              <a:rPr lang="en-US" sz="1400" b="1" dirty="0">
                <a:latin typeface="Neo Sans Std"/>
                <a:cs typeface="Neo Sans Std"/>
              </a:rPr>
              <a:t>A</a:t>
            </a:r>
            <a:r>
              <a:rPr lang="en-US" sz="14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C</a:t>
            </a:r>
            <a:r>
              <a:rPr lang="en-US" sz="14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I</a:t>
            </a:r>
            <a:r>
              <a:rPr lang="en-US" sz="14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4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8211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11760" y="1772816"/>
            <a:ext cx="1080120" cy="41764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07904" y="1988840"/>
            <a:ext cx="3384376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60304" y="206504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577480" y="229364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707904" y="2827040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27584" y="244604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Seller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577480" y="297944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2729880" y="275084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5580112" y="292494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2577480" y="440776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707904" y="4941168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27584" y="456016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Buyer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77480" y="509356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2729880" y="486496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580112" y="5013176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707904" y="4077072"/>
            <a:ext cx="3384376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51920" y="414908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" name="Curved Connector 3"/>
          <p:cNvCxnSpPr>
            <a:stCxn id="54" idx="3"/>
            <a:endCxn id="39" idx="2"/>
          </p:cNvCxnSpPr>
          <p:nvPr/>
        </p:nvCxnSpPr>
        <p:spPr bwMode="auto">
          <a:xfrm flipV="1">
            <a:off x="5139680" y="3458344"/>
            <a:ext cx="1084312" cy="95743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>
            <a:stCxn id="10" idx="2"/>
            <a:endCxn id="52" idx="0"/>
          </p:cNvCxnSpPr>
          <p:nvPr/>
        </p:nvCxnSpPr>
        <p:spPr bwMode="auto">
          <a:xfrm rot="16200000" flipH="1">
            <a:off x="4156720" y="2945904"/>
            <a:ext cx="2414736" cy="171980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err="1" smtClean="0"/>
              <a:t>Interoprable</a:t>
            </a:r>
            <a:endParaRPr lang="en-US" dirty="0" smtClean="0"/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652402" y="3527741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Take-</a:t>
            </a:r>
            <a:r>
              <a:rPr lang="en-US" dirty="0" err="1" smtClean="0"/>
              <a:t>Aways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835696" y="5199583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979712" y="2607295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52320" y="4983559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06084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2483768" y="422108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3275856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413995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5004048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6228184" y="3573016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57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03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</a:t>
            </a:r>
            <a:r>
              <a:rPr lang="en-US" dirty="0" smtClean="0"/>
              <a:t>build Active </a:t>
            </a:r>
            <a:r>
              <a:rPr lang="en-US" dirty="0" smtClean="0"/>
              <a:t>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>
                <a:latin typeface="Courier New"/>
                <a:cs typeface="Courier New"/>
              </a:rPr>
              <a:t>Manager &lt; </a:t>
            </a:r>
            <a:r>
              <a:rPr lang="en-US" sz="1800" dirty="0" err="1">
                <a:latin typeface="Courier New"/>
                <a:cs typeface="Courier New"/>
              </a:rPr>
              <a:t>ActiveRecord</a:t>
            </a:r>
            <a:r>
              <a:rPr lang="en-US" sz="1800" dirty="0">
                <a:latin typeface="Courier New"/>
                <a:cs typeface="Courier New"/>
              </a:rPr>
              <a:t>::Base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has_one</a:t>
            </a:r>
            <a:r>
              <a:rPr lang="en-US" sz="1800" dirty="0">
                <a:latin typeface="Courier New"/>
                <a:cs typeface="Courier New"/>
              </a:rPr>
              <a:t> :department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my_attr</a:t>
            </a:r>
            <a:r>
              <a:rPr lang="en-US" sz="1200" dirty="0">
                <a:latin typeface="Courier New"/>
                <a:cs typeface="Courier New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class_eval</a:t>
            </a:r>
            <a:r>
              <a:rPr lang="en-US" sz="1200" dirty="0">
                <a:latin typeface="Courier New"/>
                <a:cs typeface="Courier New"/>
              </a:rPr>
              <a:t> "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class_eval</a:t>
            </a:r>
            <a:r>
              <a:rPr lang="en-US" sz="1200" dirty="0">
                <a:latin typeface="Courier New"/>
                <a:cs typeface="Courier New"/>
              </a:rPr>
              <a:t> "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end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end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How would you do this in C# or Java?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02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Clojure</a:t>
            </a:r>
            <a:r>
              <a:rPr lang="en-US" dirty="0" smtClean="0"/>
              <a:t>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Std"/>
                <a:ea typeface="Neo Sans Std"/>
              </a:rPr>
              <a:t>Clojure</a:t>
            </a:r>
            <a:r>
              <a:rPr lang="en-US" dirty="0" smtClean="0">
                <a:latin typeface="Neo Sans Std"/>
                <a:ea typeface="Neo Sans Std"/>
              </a:rPr>
              <a:t>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Neo Sans Std"/>
                <a:ea typeface="Neo Sans Std"/>
              </a:rPr>
              <a:t>Clojure</a:t>
            </a:r>
            <a:r>
              <a:rPr lang="en-US" sz="1600" dirty="0" smtClean="0">
                <a:latin typeface="Neo Sans Std"/>
                <a:ea typeface="Neo Sans Std"/>
              </a:rPr>
              <a:t>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02751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79961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</a:t>
            </a:r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</a:t>
            </a:r>
            <a:r>
              <a:rPr lang="en-US" sz="1400" dirty="0" err="1" smtClean="0">
                <a:solidFill>
                  <a:prstClr val="black"/>
                </a:solidFill>
                <a:latin typeface="Neo Sans Std"/>
                <a:cs typeface="Neo Sans Std"/>
              </a:rPr>
              <a:t>Clojure</a:t>
            </a: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45309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0190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abstractions,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// C#</a:t>
            </a:r>
          </a:p>
          <a:p>
            <a:pPr marL="0" indent="0">
              <a:buNone/>
            </a:pPr>
            <a:r>
              <a:rPr lang="en-US" sz="1600" dirty="0" smtClean="0"/>
              <a:t>class Conference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string Name { get; }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Year { get; }</a:t>
            </a:r>
          </a:p>
          <a:p>
            <a:pPr marL="0" indent="0">
              <a:buNone/>
            </a:pPr>
            <a:r>
              <a:rPr lang="en-US" sz="1600" dirty="0" smtClean="0"/>
              <a:t>}           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Methods available:</a:t>
            </a:r>
          </a:p>
          <a:p>
            <a:pPr marL="0" indent="0">
              <a:buNone/>
            </a:pPr>
            <a:r>
              <a:rPr lang="en-US" sz="1600" dirty="0" err="1" smtClean="0"/>
              <a:t>ToString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err="1" smtClean="0"/>
              <a:t>GetHashCode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Equals (default: by ref)</a:t>
            </a:r>
          </a:p>
          <a:p>
            <a:pPr marL="0" indent="0">
              <a:buNone/>
            </a:pPr>
            <a:r>
              <a:rPr lang="en-US" sz="1600" dirty="0" err="1" smtClean="0"/>
              <a:t>GetType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defrecord</a:t>
            </a:r>
            <a:r>
              <a:rPr lang="en-US" sz="1600" dirty="0" smtClean="0"/>
              <a:t> Conference [name year])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(Conference. “NDC” 2011))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map semantics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(:year </a:t>
            </a:r>
            <a:r>
              <a:rPr lang="en-US" sz="1600" dirty="0" err="1" smtClean="0"/>
              <a:t>ndc</a:t>
            </a:r>
            <a:r>
              <a:rPr lang="en-US" sz="1600" dirty="0" smtClean="0"/>
              <a:t>) ;; map semantics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equality</a:t>
            </a:r>
          </a:p>
          <a:p>
            <a:pPr marL="0" indent="0">
              <a:buNone/>
            </a:pPr>
            <a:r>
              <a:rPr lang="en-US" sz="1600" dirty="0" smtClean="0"/>
              <a:t>(= {:name “NDC”, :year 2011} </a:t>
            </a:r>
            <a:r>
              <a:rPr lang="en-US" sz="1600" dirty="0" err="1" smtClean="0"/>
              <a:t>ndc</a:t>
            </a:r>
            <a:r>
              <a:rPr lang="en-US" sz="1600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works with common functions</a:t>
            </a:r>
          </a:p>
          <a:p>
            <a:pPr marL="0" indent="0">
              <a:buNone/>
            </a:pPr>
            <a:r>
              <a:rPr lang="en-US" sz="1600" dirty="0" smtClean="0"/>
              <a:t>(filter #(= 2011 (:year %)) conferences)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type info without reflection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defn</a:t>
            </a:r>
            <a:r>
              <a:rPr lang="en-US" sz="1600" dirty="0" smtClean="0"/>
              <a:t> serialize [x]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(for [[prop value] x]</a:t>
            </a:r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prop “,” value))</a:t>
            </a: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 Quote { double Bid, double Ask, </a:t>
            </a:r>
            <a:r>
              <a:rPr lang="en-US" sz="1600" dirty="0" err="1" smtClean="0"/>
              <a:t>int</a:t>
            </a:r>
            <a:r>
              <a:rPr lang="en-US" sz="1600" dirty="0" smtClean="0"/>
              <a:t> Amount, string Symbol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err="1" smtClean="0"/>
              <a:t>QuoteField</a:t>
            </a:r>
            <a:r>
              <a:rPr lang="en-US" sz="1600" dirty="0" smtClean="0"/>
              <a:t> </a:t>
            </a:r>
            <a:r>
              <a:rPr lang="en-US" sz="1600" dirty="0" err="1" smtClean="0"/>
              <a:t>enum</a:t>
            </a:r>
            <a:r>
              <a:rPr lang="en-US" sz="1600" dirty="0" smtClean="0"/>
              <a:t> { Bid, Ask, Amount, Symbol }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previous = </a:t>
            </a:r>
            <a:r>
              <a:rPr lang="en-US" sz="1600" dirty="0" err="1" smtClean="0"/>
              <a:t>Qoute</a:t>
            </a:r>
            <a:r>
              <a:rPr lang="en-US" sz="1600" dirty="0" smtClean="0"/>
              <a:t>( Bid := 1.40, Ask:= 1.41, Amount := 100000, Symbol := EURUSD)</a:t>
            </a:r>
          </a:p>
          <a:p>
            <a:pPr marL="0" indent="0">
              <a:buNone/>
            </a:pPr>
            <a:r>
              <a:rPr lang="en-US" sz="1600" dirty="0" smtClean="0"/>
              <a:t>latest = </a:t>
            </a:r>
            <a:r>
              <a:rPr lang="en-US" sz="1600" dirty="0" err="1"/>
              <a:t>Qoute</a:t>
            </a:r>
            <a:r>
              <a:rPr lang="en-US" sz="1600" dirty="0"/>
              <a:t>( Bid := </a:t>
            </a:r>
            <a:r>
              <a:rPr lang="en-US" sz="1600" dirty="0" smtClean="0"/>
              <a:t>1.405, </a:t>
            </a:r>
            <a:r>
              <a:rPr lang="en-US" sz="1600" dirty="0"/>
              <a:t>Ask:= </a:t>
            </a:r>
            <a:r>
              <a:rPr lang="en-US" sz="1600" dirty="0" smtClean="0"/>
              <a:t>1.415, </a:t>
            </a:r>
            <a:r>
              <a:rPr lang="en-US" sz="1600" dirty="0"/>
              <a:t>Amount := 100000, Symbol := EURUSD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ChangesSince</a:t>
            </a:r>
            <a:r>
              <a:rPr lang="en-US" sz="1600" dirty="0" smtClean="0"/>
              <a:t>(</a:t>
            </a:r>
            <a:r>
              <a:rPr lang="en-US" sz="1600" dirty="0" err="1" smtClean="0"/>
              <a:t>prev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result = new List&lt;Tuple&lt;</a:t>
            </a:r>
            <a:r>
              <a:rPr lang="en-US" sz="1600" dirty="0" err="1" smtClean="0"/>
              <a:t>QuoteField</a:t>
            </a:r>
            <a:r>
              <a:rPr lang="en-US" sz="1600" dirty="0" smtClean="0"/>
              <a:t>, Object&gt;&gt;();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if (!(</a:t>
            </a:r>
            <a:r>
              <a:rPr lang="en-US" sz="1600" dirty="0" err="1" smtClean="0"/>
              <a:t>this.Bid.Equals</a:t>
            </a:r>
            <a:r>
              <a:rPr lang="en-US" sz="1600" dirty="0" smtClean="0"/>
              <a:t>(</a:t>
            </a:r>
            <a:r>
              <a:rPr lang="en-US" sz="1600" dirty="0" err="1" smtClean="0"/>
              <a:t>prev.Bid</a:t>
            </a:r>
            <a:r>
              <a:rPr lang="en-US" sz="1600" dirty="0" smtClean="0"/>
              <a:t>)))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(new Tuple(</a:t>
            </a:r>
            <a:r>
              <a:rPr lang="en-US" sz="1600" dirty="0" err="1" smtClean="0"/>
              <a:t>QuoteField.Bid</a:t>
            </a:r>
            <a:r>
              <a:rPr lang="en-US" sz="1600" dirty="0" smtClean="0"/>
              <a:t>, </a:t>
            </a:r>
            <a:r>
              <a:rPr lang="en-US" sz="1600" dirty="0" err="1" smtClean="0"/>
              <a:t>this.Bid</a:t>
            </a:r>
            <a:r>
              <a:rPr lang="en-US" sz="1600" dirty="0" smtClean="0"/>
              <a:t>));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…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diff </a:t>
            </a:r>
            <a:r>
              <a:rPr lang="en-US" sz="1600" dirty="0" smtClean="0"/>
              <a:t>= </a:t>
            </a:r>
            <a:r>
              <a:rPr lang="en-US" sz="1600" dirty="0" err="1" smtClean="0"/>
              <a:t>latest.ChangesSince</a:t>
            </a:r>
            <a:r>
              <a:rPr lang="en-US" sz="1600" dirty="0" smtClean="0"/>
              <a:t>(previous)</a:t>
            </a:r>
          </a:p>
          <a:p>
            <a:pPr marL="0" indent="0">
              <a:buNone/>
            </a:pPr>
            <a:r>
              <a:rPr lang="en-US" sz="1600" dirty="0" smtClean="0"/>
              <a:t>diff </a:t>
            </a:r>
            <a:r>
              <a:rPr lang="en-US" sz="1600" dirty="0" smtClean="0"/>
              <a:t>= List&lt;</a:t>
            </a:r>
            <a:r>
              <a:rPr lang="en-US" sz="1600" dirty="0" err="1" smtClean="0"/>
              <a:t>QuoteFieldChanges</a:t>
            </a:r>
            <a:r>
              <a:rPr lang="en-US" sz="1600" dirty="0" smtClean="0"/>
              <a:t>&gt; :=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(field </a:t>
            </a:r>
            <a:r>
              <a:rPr lang="en-US" sz="1600" dirty="0" err="1" smtClean="0"/>
              <a:t>QouteField.Bid</a:t>
            </a:r>
            <a:r>
              <a:rPr lang="en-US" sz="1600" dirty="0" smtClean="0"/>
              <a:t>, </a:t>
            </a:r>
            <a:r>
              <a:rPr lang="en-US" sz="1600" dirty="0" err="1" smtClean="0"/>
              <a:t>changedTo</a:t>
            </a:r>
            <a:r>
              <a:rPr lang="en-US" sz="1600" dirty="0" smtClean="0"/>
              <a:t> 1.405)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(field </a:t>
            </a:r>
            <a:r>
              <a:rPr lang="en-US" sz="1600" dirty="0" err="1" smtClean="0"/>
              <a:t>QouteField.Ask</a:t>
            </a:r>
            <a:r>
              <a:rPr lang="en-US" sz="1600" dirty="0" smtClean="0"/>
              <a:t>, </a:t>
            </a:r>
            <a:r>
              <a:rPr lang="en-US" sz="1600" dirty="0" err="1" smtClean="0"/>
              <a:t>changedTo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600" dirty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(insert diff patch </a:t>
            </a:r>
            <a:r>
              <a:rPr lang="en-US" dirty="0" err="1" smtClean="0">
                <a:sym typeface="Wingdings"/>
              </a:rPr>
              <a:t>exampe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</a:t>
            </a:r>
            <a:r>
              <a:rPr lang="en-US" dirty="0" err="1" smtClean="0"/>
              <a:t>Clojure</a:t>
            </a:r>
            <a:r>
              <a:rPr lang="en-US" dirty="0" smtClean="0"/>
              <a:t>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75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159134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7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3194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0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Clojure</a:t>
            </a:r>
            <a:r>
              <a:rPr lang="en-US" dirty="0" smtClean="0"/>
              <a:t>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// C#</a:t>
            </a:r>
          </a:p>
          <a:p>
            <a:pPr marL="0" indent="0">
              <a:buNone/>
            </a:pPr>
            <a:r>
              <a:rPr lang="en-US" sz="1600" dirty="0" smtClean="0"/>
              <a:t>public class Name 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String First { get; set; 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String Last { get; set; }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public class Person {</a:t>
            </a:r>
          </a:p>
          <a:p>
            <a:pPr marL="0" indent="0">
              <a:buNone/>
            </a:pPr>
            <a:r>
              <a:rPr lang="en-US" sz="1600" dirty="0" smtClean="0"/>
              <a:t>	public Person(Name name, List&lt;Children&gt; children)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{ </a:t>
            </a:r>
            <a:r>
              <a:rPr lang="en-US" sz="1600" dirty="0" err="1" smtClean="0"/>
              <a:t>this.name</a:t>
            </a:r>
            <a:r>
              <a:rPr lang="en-US" sz="1600" dirty="0" smtClean="0"/>
              <a:t> = name; </a:t>
            </a:r>
            <a:r>
              <a:rPr lang="en-US" sz="1600" dirty="0" err="1" smtClean="0"/>
              <a:t>this.children</a:t>
            </a:r>
            <a:r>
              <a:rPr lang="en-US" sz="1600" dirty="0" smtClean="0"/>
              <a:t> =  children; 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Name Name { get; set; 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List&lt;Person&gt; Children { get;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6252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abstractions,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(do.)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300" dirty="0" err="1" smtClean="0">
                <a:latin typeface="Courier New"/>
                <a:cs typeface="Courier New"/>
              </a:rPr>
              <a:t>var</a:t>
            </a:r>
            <a:r>
              <a:rPr lang="en-US" sz="1300" dirty="0" smtClean="0">
                <a:latin typeface="Courier New"/>
                <a:cs typeface="Courier New"/>
              </a:rPr>
              <a:t> </a:t>
            </a:r>
            <a:r>
              <a:rPr lang="en-US" sz="1300" dirty="0" err="1" smtClean="0">
                <a:latin typeface="Courier New"/>
                <a:cs typeface="Courier New"/>
              </a:rPr>
              <a:t>noChildren</a:t>
            </a:r>
            <a:r>
              <a:rPr lang="en-US" sz="1300" dirty="0" smtClean="0">
                <a:latin typeface="Courier New"/>
                <a:cs typeface="Courier New"/>
              </a:rPr>
              <a:t> = new List&lt;Person&gt;();</a:t>
            </a:r>
            <a:endParaRPr lang="en-US" sz="1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300" dirty="0" err="1" smtClean="0">
                <a:latin typeface="Courier New"/>
                <a:cs typeface="Courier New"/>
              </a:rPr>
              <a:t>var</a:t>
            </a:r>
            <a:r>
              <a:rPr lang="en-US" sz="1300" dirty="0" smtClean="0">
                <a:latin typeface="Courier New"/>
                <a:cs typeface="Courier New"/>
              </a:rPr>
              <a:t> alpha </a:t>
            </a:r>
            <a:r>
              <a:rPr lang="en-US" sz="1300" dirty="0" smtClean="0">
                <a:latin typeface="Courier New"/>
                <a:cs typeface="Courier New"/>
              </a:rPr>
              <a:t>= new Person(new Name(“Alpha”, “Sister”), </a:t>
            </a:r>
            <a:r>
              <a:rPr lang="en-US" sz="1300" dirty="0" err="1" smtClean="0">
                <a:latin typeface="Courier New"/>
                <a:cs typeface="Courier New"/>
              </a:rPr>
              <a:t>noChildren</a:t>
            </a:r>
            <a:r>
              <a:rPr lang="en-US" sz="13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300" dirty="0" err="1" smtClean="0">
                <a:latin typeface="Courier New"/>
                <a:cs typeface="Courier New"/>
              </a:rPr>
              <a:t>var</a:t>
            </a:r>
            <a:r>
              <a:rPr lang="en-US" sz="1300" dirty="0" smtClean="0">
                <a:latin typeface="Courier New"/>
                <a:cs typeface="Courier New"/>
              </a:rPr>
              <a:t> beta  </a:t>
            </a:r>
            <a:r>
              <a:rPr lang="en-US" sz="1300" dirty="0" smtClean="0">
                <a:latin typeface="Courier New"/>
                <a:cs typeface="Courier New"/>
              </a:rPr>
              <a:t>= </a:t>
            </a:r>
            <a:r>
              <a:rPr lang="en-US" sz="1300" dirty="0">
                <a:latin typeface="Courier New"/>
                <a:cs typeface="Courier New"/>
              </a:rPr>
              <a:t>new Person(new Name(</a:t>
            </a:r>
            <a:r>
              <a:rPr lang="en-US" sz="1300" dirty="0" smtClean="0">
                <a:latin typeface="Courier New"/>
                <a:cs typeface="Courier New"/>
              </a:rPr>
              <a:t>“Beta”</a:t>
            </a:r>
            <a:r>
              <a:rPr lang="en-US" sz="1300" dirty="0">
                <a:latin typeface="Courier New"/>
                <a:cs typeface="Courier New"/>
              </a:rPr>
              <a:t>, “Sister”), </a:t>
            </a:r>
            <a:r>
              <a:rPr lang="en-US" sz="1300" dirty="0" err="1">
                <a:latin typeface="Courier New"/>
                <a:cs typeface="Courier New"/>
              </a:rPr>
              <a:t>noChildren</a:t>
            </a:r>
            <a:r>
              <a:rPr lang="en-US" sz="1300" dirty="0">
                <a:latin typeface="Courier New"/>
                <a:cs typeface="Courier New"/>
              </a:rPr>
              <a:t>)</a:t>
            </a:r>
            <a:r>
              <a:rPr lang="en-US" sz="1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300" dirty="0" err="1">
                <a:latin typeface="Courier New"/>
                <a:cs typeface="Courier New"/>
              </a:rPr>
              <a:t>alpha.Name.Last</a:t>
            </a:r>
            <a:r>
              <a:rPr lang="en-US" sz="1300" dirty="0">
                <a:latin typeface="Courier New"/>
                <a:cs typeface="Courier New"/>
              </a:rPr>
              <a:t> = </a:t>
            </a:r>
            <a:r>
              <a:rPr lang="en-US" sz="1300" dirty="0" smtClean="0">
                <a:latin typeface="Courier New"/>
                <a:cs typeface="Courier New"/>
              </a:rPr>
              <a:t>“Omega”;</a:t>
            </a:r>
            <a:endParaRPr lang="en-US" sz="1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300" dirty="0" err="1" smtClean="0">
                <a:latin typeface="Courier New"/>
                <a:cs typeface="Courier New"/>
              </a:rPr>
              <a:t>alpha.Children.Add</a:t>
            </a:r>
            <a:r>
              <a:rPr lang="en-US" sz="1300" dirty="0" smtClean="0">
                <a:latin typeface="Courier New"/>
                <a:cs typeface="Courier New"/>
              </a:rPr>
              <a:t>(new Person(new Name(“Gamma”, “</a:t>
            </a:r>
            <a:r>
              <a:rPr lang="en-US" sz="1300" dirty="0" err="1" smtClean="0">
                <a:latin typeface="Courier New"/>
                <a:cs typeface="Courier New"/>
              </a:rPr>
              <a:t>Sisterdaughter</a:t>
            </a:r>
            <a:r>
              <a:rPr lang="en-US" sz="1300" dirty="0" smtClean="0">
                <a:latin typeface="Courier New"/>
                <a:cs typeface="Courier New"/>
              </a:rPr>
              <a:t>”)))</a:t>
            </a:r>
            <a:r>
              <a:rPr lang="en-US" sz="1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/>
                <a:cs typeface="Courier New"/>
              </a:rPr>
              <a:t>Process(alpha, beta);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What is the state now?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 smtClean="0">
                <a:latin typeface="Courier New"/>
                <a:cs typeface="Courier New"/>
              </a:rPr>
              <a:t>class Name { 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 smtClean="0">
                <a:latin typeface="Courier New"/>
                <a:cs typeface="Courier New"/>
              </a:rPr>
              <a:t>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 New"/>
                <a:cs typeface="Courier New"/>
              </a:rPr>
              <a:t>set</a:t>
            </a:r>
            <a:r>
              <a:rPr lang="en-US" sz="1200" dirty="0" smtClean="0">
                <a:latin typeface="Courier New"/>
                <a:cs typeface="Courier New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smtClean="0">
                <a:latin typeface="Courier New"/>
                <a:cs typeface="Courier New"/>
              </a:rPr>
              <a:t>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 New"/>
                <a:cs typeface="Courier New"/>
              </a:rPr>
              <a:t>set</a:t>
            </a:r>
            <a:r>
              <a:rPr lang="en-US" sz="1200" dirty="0" smtClean="0">
                <a:latin typeface="Courier New"/>
                <a:cs typeface="Courier New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smtClean="0">
                <a:latin typeface="Courier New"/>
                <a:cs typeface="Courier New"/>
              </a:rPr>
              <a:t>Person(Name name, </a:t>
            </a:r>
            <a:r>
              <a:rPr lang="en-US" sz="1200" dirty="0" smtClean="0">
                <a:latin typeface="Courier New"/>
                <a:cs typeface="Courier New"/>
              </a:rPr>
              <a:t>List&lt;Person&gt; </a:t>
            </a:r>
            <a:r>
              <a:rPr lang="en-US" sz="1200" dirty="0" smtClean="0">
                <a:latin typeface="Courier New"/>
                <a:cs typeface="Courier New"/>
              </a:rPr>
              <a:t>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{ 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this.name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this.children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=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(children)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 smtClean="0">
                <a:latin typeface="Courier New"/>
                <a:cs typeface="Courier New"/>
              </a:rPr>
              <a:t>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 New"/>
                <a:cs typeface="Courier New"/>
              </a:rPr>
              <a:t>set</a:t>
            </a:r>
            <a:r>
              <a:rPr lang="en-US" sz="1200" dirty="0" smtClean="0">
                <a:latin typeface="Courier New"/>
                <a:cs typeface="Courier New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 err="1" smtClean="0">
                <a:latin typeface="Courier New"/>
                <a:cs typeface="Courier New"/>
              </a:rPr>
              <a:t>IEnumerable</a:t>
            </a:r>
            <a:r>
              <a:rPr lang="en-US" sz="1200" dirty="0" smtClean="0">
                <a:latin typeface="Courier New"/>
                <a:cs typeface="Courier New"/>
              </a:rPr>
              <a:t>&lt;Person&gt; Children { get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(children); }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public Name </a:t>
            </a:r>
            <a:r>
              <a:rPr lang="en-US" sz="1200" dirty="0" err="1" smtClean="0">
                <a:latin typeface="Courier New"/>
                <a:cs typeface="Courier New"/>
              </a:rPr>
              <a:t>UpdateName</a:t>
            </a:r>
            <a:r>
              <a:rPr lang="en-US" sz="1200" dirty="0" smtClean="0">
                <a:latin typeface="Courier New"/>
                <a:cs typeface="Courier New"/>
              </a:rPr>
              <a:t>(String f, String l) { </a:t>
            </a:r>
            <a:r>
              <a:rPr lang="en-US" sz="1200" dirty="0" err="1" smtClean="0">
                <a:latin typeface="Courier New"/>
                <a:cs typeface="Courier New"/>
              </a:rPr>
              <a:t>this.Name</a:t>
            </a:r>
            <a:r>
              <a:rPr lang="en-US" sz="1200" dirty="0" smtClean="0">
                <a:latin typeface="Courier New"/>
                <a:cs typeface="Courier New"/>
              </a:rPr>
              <a:t> = new Name(</a:t>
            </a:r>
            <a:r>
              <a:rPr lang="en-US" sz="1200" dirty="0" err="1" smtClean="0">
                <a:latin typeface="Courier New"/>
                <a:cs typeface="Courier New"/>
              </a:rPr>
              <a:t>f,l</a:t>
            </a:r>
            <a:r>
              <a:rPr lang="en-US" sz="1200" dirty="0" smtClean="0">
                <a:latin typeface="Courier New"/>
                <a:cs typeface="Courier New"/>
              </a:rPr>
              <a:t>); }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AddChild</a:t>
            </a:r>
            <a:r>
              <a:rPr lang="en-US" sz="1200" dirty="0" smtClean="0">
                <a:latin typeface="Courier New"/>
                <a:cs typeface="Courier New"/>
              </a:rPr>
              <a:t>(Person p) { </a:t>
            </a:r>
            <a:r>
              <a:rPr lang="en-US" sz="1200" dirty="0" err="1" smtClean="0">
                <a:latin typeface="Courier New"/>
                <a:cs typeface="Courier New"/>
              </a:rPr>
              <a:t>this.children.Add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p.DeepClone</a:t>
            </a:r>
            <a:r>
              <a:rPr lang="en-US" sz="1200" dirty="0" smtClean="0">
                <a:latin typeface="Courier New"/>
                <a:cs typeface="Courier New"/>
              </a:rPr>
              <a:t>()); }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  <a:endParaRPr lang="en-US" dirty="0" smtClean="0"/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  <a:endParaRPr lang="en-US" dirty="0" smtClean="0"/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</a:t>
            </a:r>
            <a:r>
              <a:rPr lang="en-US" dirty="0" smtClean="0"/>
              <a:t>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13872</TotalTime>
  <Words>3259</Words>
  <Application>Microsoft Macintosh PowerPoint</Application>
  <PresentationFormat>On-screen Show (4:3)</PresentationFormat>
  <Paragraphs>765</Paragraphs>
  <Slides>57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STM – Software Transactional Memory</vt:lpstr>
      <vt:lpstr>Software Transactional Memory</vt:lpstr>
      <vt:lpstr>Software Transactional Memory Conflict Resolution</vt:lpstr>
      <vt:lpstr>Concurrency Summary</vt:lpstr>
      <vt:lpstr>Design Take-Aways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It’s All About Abstractions</vt:lpstr>
      <vt:lpstr>Code to Common Abstractions</vt:lpstr>
      <vt:lpstr>Classes are islands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106</cp:revision>
  <dcterms:created xsi:type="dcterms:W3CDTF">2007-06-18T07:00:24Z</dcterms:created>
  <dcterms:modified xsi:type="dcterms:W3CDTF">2011-06-07T22:26:24Z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