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274" r:id="rId14"/>
    <p:sldId id="323" r:id="rId15"/>
    <p:sldId id="354" r:id="rId16"/>
    <p:sldId id="264" r:id="rId17"/>
    <p:sldId id="333" r:id="rId18"/>
    <p:sldId id="318" r:id="rId19"/>
    <p:sldId id="332" r:id="rId20"/>
    <p:sldId id="336" r:id="rId21"/>
    <p:sldId id="335" r:id="rId22"/>
    <p:sldId id="337" r:id="rId23"/>
    <p:sldId id="338" r:id="rId24"/>
    <p:sldId id="339" r:id="rId25"/>
    <p:sldId id="340" r:id="rId26"/>
    <p:sldId id="345" r:id="rId27"/>
    <p:sldId id="355" r:id="rId28"/>
    <p:sldId id="351" r:id="rId29"/>
    <p:sldId id="347" r:id="rId30"/>
    <p:sldId id="348" r:id="rId31"/>
    <p:sldId id="311" r:id="rId32"/>
    <p:sldId id="292" r:id="rId33"/>
    <p:sldId id="294" r:id="rId34"/>
    <p:sldId id="341" r:id="rId35"/>
    <p:sldId id="295" r:id="rId36"/>
    <p:sldId id="356" r:id="rId37"/>
    <p:sldId id="357" r:id="rId38"/>
    <p:sldId id="358" r:id="rId39"/>
    <p:sldId id="359" r:id="rId40"/>
    <p:sldId id="360" r:id="rId41"/>
    <p:sldId id="361" r:id="rId42"/>
    <p:sldId id="290" r:id="rId43"/>
    <p:sldId id="373" r:id="rId44"/>
    <p:sldId id="284" r:id="rId45"/>
    <p:sldId id="286" r:id="rId46"/>
    <p:sldId id="313" r:id="rId47"/>
    <p:sldId id="287" r:id="rId48"/>
    <p:sldId id="285" r:id="rId49"/>
    <p:sldId id="317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37" autoAdjust="0"/>
    <p:restoredTop sz="78550" autoAdjust="0"/>
  </p:normalViewPr>
  <p:slideViewPr>
    <p:cSldViewPr>
      <p:cViewPr varScale="1">
        <p:scale>
          <a:sx n="95" d="100"/>
          <a:sy n="95" d="100"/>
        </p:scale>
        <p:origin x="-1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web apps, you run the server, you chose what works for you (not limited by what fits on the user’s desktop)</a:t>
            </a:r>
          </a:p>
          <a:p>
            <a:r>
              <a:rPr lang="en-US" baseline="0" dirty="0" smtClean="0"/>
              <a:t>Witness the explosion of Perl, Linux </a:t>
            </a:r>
            <a:r>
              <a:rPr lang="en-US" baseline="0" dirty="0" smtClean="0"/>
              <a:t>– </a:t>
            </a:r>
            <a:r>
              <a:rPr lang="en-US" baseline="0" dirty="0" smtClean="0"/>
              <a:t>is due to running only in a controlled environment, not everywhere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Reducing the </a:t>
            </a:r>
            <a:r>
              <a:rPr lang="en-US" baseline="0" dirty="0" smtClean="0"/>
              <a:t>complexity </a:t>
            </a:r>
            <a:r>
              <a:rPr lang="en-US" baseline="0" dirty="0" smtClean="0"/>
              <a:t>verbosity of C#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FUN!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sz="1200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Eric S Raymond</a:t>
            </a:r>
          </a:p>
          <a:p>
            <a:pPr marL="0" indent="0">
              <a:buNone/>
            </a:pPr>
            <a:r>
              <a:rPr lang="en-US" sz="1200" dirty="0" smtClean="0"/>
              <a:t>“How to Become  a Hacker”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for illustration only – they do not use use binary trees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8190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</a:t>
            </a:r>
            <a:r>
              <a:rPr lang="en-US" baseline="0" dirty="0" smtClean="0"/>
              <a:t>includes messages sent (“legalized side-effects”)</a:t>
            </a:r>
          </a:p>
          <a:p>
            <a:endParaRPr lang="en-US" dirty="0" smtClean="0"/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from Python,</a:t>
            </a:r>
            <a:r>
              <a:rPr lang="en-US" baseline="0" dirty="0" smtClean="0"/>
              <a:t> Ruby</a:t>
            </a:r>
          </a:p>
          <a:p>
            <a:r>
              <a:rPr lang="en-US" baseline="0" dirty="0" smtClean="0"/>
              <a:t>You don’t need the ghastly out parameters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53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without requiring source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Immutability: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Client-specific interfaces</a:t>
            </a:r>
          </a:p>
          <a:p>
            <a:r>
              <a:rPr lang="en-US" dirty="0" smtClean="0"/>
              <a:t>Can be extended after-the-fact</a:t>
            </a:r>
          </a:p>
          <a:p>
            <a:r>
              <a:rPr lang="en-US" dirty="0" smtClean="0"/>
              <a:t>You can add your own protocol</a:t>
            </a:r>
            <a:r>
              <a:rPr lang="en-US" baseline="0" dirty="0" smtClean="0"/>
              <a:t>s to someone else’s code (class) without accessing the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</a:t>
            </a:r>
            <a:r>
              <a:rPr lang="en-US" smtClean="0"/>
              <a:t>specific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</a:p>
          <a:p>
            <a:r>
              <a:rPr lang="en-US" baseline="0" dirty="0" smtClean="0"/>
              <a:t>Look at the “Finger Trees” approach</a:t>
            </a:r>
          </a:p>
          <a:p>
            <a:pPr eaLnBrk="1" hangingPunct="1"/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</a:t>
            </a:r>
            <a:r>
              <a:rPr lang="da-DK" dirty="0" err="1" smtClean="0"/>
              <a:t>Clojure</a:t>
            </a:r>
            <a:r>
              <a:rPr lang="da-DK" dirty="0" smtClean="0"/>
              <a:t>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mj@ative.dk" TargetMode="External"/><Relationship Id="rId4" Type="http://schemas.openxmlformats.org/officeDocument/2006/relationships/hyperlink" Target="http://www.ative.dk" TargetMode="External"/><Relationship Id="rId5" Type="http://schemas.openxmlformats.org/officeDocument/2006/relationships/hyperlink" Target="http://community.ative.dk/blogs/" TargetMode="External"/><Relationship Id="rId6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tiv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27384"/>
            <a:ext cx="9144000" cy="6858000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June 10th,, 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err="1" smtClean="0"/>
              <a:t>Threading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still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54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132856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1910647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20486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20486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20486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456892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456892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204864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456892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04864"/>
            <a:ext cx="31683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a-DK" sz="1600" dirty="0" smtClean="0"/>
              <a:t>(</a:t>
            </a:r>
            <a:r>
              <a:rPr lang="da-DK" sz="1600" dirty="0" err="1" smtClean="0"/>
              <a:t>def</a:t>
            </a:r>
            <a:r>
              <a:rPr lang="da-DK" sz="1600" dirty="0" smtClean="0"/>
              <a:t> a (list 1 2 3))</a:t>
            </a:r>
          </a:p>
          <a:p>
            <a:pPr>
              <a:buFont typeface="Symbol" charset="0"/>
              <a:buChar char=""/>
            </a:pPr>
            <a:r>
              <a:rPr lang="da-DK" sz="1600" dirty="0" smtClean="0"/>
              <a:t>(1 2 3)</a:t>
            </a:r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r>
              <a:rPr lang="da-DK" sz="1600" dirty="0" smtClean="0"/>
              <a:t>(</a:t>
            </a:r>
            <a:r>
              <a:rPr lang="da-DK" sz="1600" dirty="0" err="1" smtClean="0"/>
              <a:t>def</a:t>
            </a:r>
            <a:r>
              <a:rPr lang="da-DK" sz="1600" dirty="0" smtClean="0"/>
              <a:t> b (rest a))</a:t>
            </a:r>
          </a:p>
          <a:p>
            <a:pPr>
              <a:buFont typeface="Symbol" charset="0"/>
              <a:buChar char=""/>
            </a:pPr>
            <a:r>
              <a:rPr lang="da-DK" sz="1600" dirty="0" smtClean="0"/>
              <a:t>(2 3)</a:t>
            </a:r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r>
              <a:rPr lang="da-DK" sz="1600" dirty="0" smtClean="0"/>
              <a:t>(</a:t>
            </a:r>
            <a:r>
              <a:rPr lang="da-DK" sz="1600" dirty="0" err="1" smtClean="0"/>
              <a:t>def</a:t>
            </a:r>
            <a:r>
              <a:rPr lang="da-DK" sz="1600" dirty="0" smtClean="0"/>
              <a:t> x (</a:t>
            </a:r>
            <a:r>
              <a:rPr lang="da-DK" sz="1600" dirty="0" err="1" smtClean="0"/>
              <a:t>conj</a:t>
            </a:r>
            <a:r>
              <a:rPr lang="da-DK" sz="1600" dirty="0" smtClean="0"/>
              <a:t> ”x” b))</a:t>
            </a:r>
          </a:p>
          <a:p>
            <a:pPr>
              <a:buFont typeface="Symbol" charset="0"/>
              <a:buChar char=""/>
            </a:pPr>
            <a:r>
              <a:rPr lang="da-DK" sz="1600" dirty="0" smtClean="0"/>
              <a:t>(”x” 2 3)</a:t>
            </a:r>
          </a:p>
          <a:p>
            <a:pPr marL="0" indent="0">
              <a:buNone/>
            </a:pPr>
            <a:endParaRPr lang="da-DK" sz="1600" dirty="0" smtClean="0"/>
          </a:p>
        </p:txBody>
      </p:sp>
      <p:sp>
        <p:nvSpPr>
          <p:cNvPr id="35" name="Oval 34"/>
          <p:cNvSpPr/>
          <p:nvPr/>
        </p:nvSpPr>
        <p:spPr bwMode="auto">
          <a:xfrm>
            <a:off x="5364088" y="2996952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456892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645024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645024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3897052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708920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0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2149252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3239852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3610372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6541740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2149252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957564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140968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442592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4725144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728" y="5445224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581128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38610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06896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3012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256490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Inter-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Indirect</a:t>
            </a:r>
            <a:r>
              <a:rPr lang="en-US" dirty="0" smtClean="0"/>
              <a:t> </a:t>
            </a:r>
            <a:r>
              <a:rPr lang="en-US" dirty="0"/>
              <a:t>references to immutable </a:t>
            </a:r>
            <a:r>
              <a:rPr lang="en-US" dirty="0" smtClean="0"/>
              <a:t>data structures</a:t>
            </a:r>
          </a:p>
          <a:p>
            <a:r>
              <a:rPr lang="en-US" dirty="0" smtClean="0"/>
              <a:t>Concurrency </a:t>
            </a:r>
            <a:r>
              <a:rPr lang="en-US" dirty="0"/>
              <a:t>semantics for references</a:t>
            </a:r>
          </a:p>
          <a:p>
            <a:pPr lvl="1"/>
            <a:r>
              <a:rPr lang="en-US" dirty="0" smtClean="0"/>
              <a:t>Automatic</a:t>
            </a:r>
            <a:r>
              <a:rPr lang="en-US" dirty="0"/>
              <a:t>/enforced </a:t>
            </a:r>
            <a:endParaRPr lang="en-US" dirty="0" smtClean="0"/>
          </a:p>
          <a:p>
            <a:pPr lvl="1"/>
            <a:r>
              <a:rPr lang="en-US" dirty="0" smtClean="0"/>
              <a:t>No locks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76400"/>
            <a:ext cx="5580185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– Software Transactional Memory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419600"/>
            <a:ext cx="74549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948264" y="1916832"/>
            <a:ext cx="17712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Multi-Version 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Concurrency Control</a:t>
            </a:r>
          </a:p>
          <a:p>
            <a:endParaRPr lang="en-US" sz="1400" dirty="0">
              <a:latin typeface="Neo Sans Std"/>
              <a:cs typeface="Neo Sans Std"/>
            </a:endParaRPr>
          </a:p>
          <a:p>
            <a:r>
              <a:rPr lang="en-US" sz="1400" b="1" dirty="0">
                <a:latin typeface="Neo Sans Std"/>
                <a:cs typeface="Neo Sans Std"/>
              </a:rPr>
              <a:t>A</a:t>
            </a:r>
            <a:r>
              <a:rPr lang="en-US" sz="14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400" b="1" dirty="0" smtClean="0">
                <a:latin typeface="Neo Sans Std"/>
                <a:cs typeface="Neo Sans Std"/>
              </a:rPr>
              <a:t>C</a:t>
            </a:r>
            <a:r>
              <a:rPr lang="en-US" sz="14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400" b="1" dirty="0" smtClean="0">
                <a:latin typeface="Neo Sans Std"/>
                <a:cs typeface="Neo Sans Std"/>
              </a:rPr>
              <a:t>I</a:t>
            </a:r>
            <a:r>
              <a:rPr lang="en-US" sz="14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400" strike="sngStrike" dirty="0" smtClean="0">
                <a:latin typeface="Neo Sans Std"/>
                <a:cs typeface="Neo Sans Std"/>
              </a:rPr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382114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1988840"/>
            <a:ext cx="1080120" cy="38164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481500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45898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557700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797152"/>
            <a:ext cx="864096" cy="272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420888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51960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4970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1988840"/>
            <a:ext cx="1080120" cy="38164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45898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  <a:endParaRPr lang="en-US" dirty="0" smtClean="0">
              <a:latin typeface="Neo Sans Std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164288" y="451960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  <a:endParaRPr lang="en-US" dirty="0" smtClean="0">
              <a:latin typeface="Neo Sans Std"/>
            </a:endParaRP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2984597"/>
            <a:ext cx="1200487" cy="18398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763788"/>
            <a:ext cx="1200487" cy="18296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49289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4509120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49289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509120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763788"/>
            <a:ext cx="792088" cy="171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Interoperable</a:t>
            </a:r>
            <a:endParaRPr lang="en-US" dirty="0" smtClean="0"/>
          </a:p>
          <a:p>
            <a:r>
              <a:rPr lang="en-US" dirty="0" smtClean="0"/>
              <a:t>Fun!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LISP is worth learning for a different </a:t>
            </a:r>
            <a:r>
              <a:rPr lang="en-US" sz="1800" dirty="0" smtClean="0"/>
              <a:t>reason: the </a:t>
            </a:r>
            <a:r>
              <a:rPr lang="en-US" sz="1800" dirty="0"/>
              <a:t>profound enlightenment experience you will have when you finally get it. That experience will make you a better programmer for the rest of your days, even if you never actually use LISP itself a lot.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Eric S Raymond</a:t>
            </a:r>
          </a:p>
          <a:p>
            <a:pPr marL="0" indent="0">
              <a:buNone/>
            </a:pPr>
            <a:r>
              <a:rPr lang="en-US" sz="1800" dirty="0" smtClean="0"/>
              <a:t>“How to Become  a Hacker”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293096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140968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588" y="1916832"/>
            <a:ext cx="19682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140968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 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429309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Enable</a:t>
            </a:r>
          </a:p>
          <a:p>
            <a:r>
              <a:rPr lang="en-US" dirty="0" smtClean="0">
                <a:latin typeface="Neo Sans Std"/>
              </a:rPr>
              <a:t>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228184" y="3376416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35699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43711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164288" y="3068960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437112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652402" y="3527741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Take-</a:t>
            </a:r>
            <a:r>
              <a:rPr lang="en-US" dirty="0" err="1" smtClean="0"/>
              <a:t>Aways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835696" y="5199583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979712" y="2607295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452320" y="4983559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2060848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2483768" y="422108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3275856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413995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5004048" y="328498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6228184" y="3573016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572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3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</a:t>
            </a:r>
            <a:r>
              <a:rPr lang="en-US" dirty="0" smtClean="0"/>
              <a:t>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// C#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class Conference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string Name { get;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Year { get; }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            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ToString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GetHashCode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Equals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GetType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defrecord</a:t>
            </a:r>
            <a:r>
              <a:rPr lang="en-US" sz="1600" dirty="0" smtClean="0"/>
              <a:t> Conference [name year])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(Conference. “NDC” 2011))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map semantics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(:year </a:t>
            </a:r>
            <a:r>
              <a:rPr lang="en-US" sz="1600" dirty="0" err="1" smtClean="0"/>
              <a:t>ndc</a:t>
            </a:r>
            <a:r>
              <a:rPr lang="en-US" sz="1600" dirty="0" smtClean="0"/>
              <a:t>) ;; map semantics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equality</a:t>
            </a:r>
          </a:p>
          <a:p>
            <a:pPr marL="0" indent="0">
              <a:buNone/>
            </a:pPr>
            <a:r>
              <a:rPr lang="en-US" sz="1600" dirty="0" smtClean="0"/>
              <a:t>(= {:name “NDC”, :year 2011} </a:t>
            </a:r>
            <a:r>
              <a:rPr lang="en-US" sz="1600" dirty="0" err="1" smtClean="0"/>
              <a:t>ndc</a:t>
            </a:r>
            <a:r>
              <a:rPr lang="en-US" sz="1600" dirty="0" smtClean="0"/>
              <a:t>)</a:t>
            </a:r>
          </a:p>
          <a:p>
            <a:pPr>
              <a:buFont typeface="Symbol" charset="0"/>
              <a:buChar char=""/>
            </a:pPr>
            <a:r>
              <a:rPr lang="en-US" sz="1600" dirty="0" smtClean="0"/>
              <a:t>true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works with common functions</a:t>
            </a:r>
          </a:p>
          <a:p>
            <a:pPr marL="0" indent="0">
              <a:buNone/>
            </a:pPr>
            <a:r>
              <a:rPr lang="en-US" sz="1600" dirty="0" smtClean="0"/>
              <a:t>(filter #(= 2011 (:year %)) conferences)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</a:t>
            </a:r>
            <a:r>
              <a:rPr lang="en-US" sz="1600" dirty="0" smtClean="0"/>
              <a:t>a record is also a map of its properties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defn</a:t>
            </a:r>
            <a:r>
              <a:rPr lang="en-US" sz="1600" dirty="0" smtClean="0"/>
              <a:t> serialize [x]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(for [[prop value] x]</a:t>
            </a:r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 err="1" smtClean="0"/>
              <a:t>println</a:t>
            </a:r>
            <a:r>
              <a:rPr lang="en-US" sz="1600" dirty="0" smtClean="0"/>
              <a:t> prop “,” value))</a:t>
            </a:r>
          </a:p>
        </p:txBody>
      </p:sp>
    </p:spTree>
    <p:extLst>
      <p:ext uri="{BB962C8B-B14F-4D97-AF65-F5344CB8AC3E}">
        <p14:creationId xmlns:p14="http://schemas.microsoft.com/office/powerpoint/2010/main" val="126580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</a:t>
            </a:r>
            <a:r>
              <a:rPr lang="en-US" sz="1200" dirty="0" err="1" smtClean="0">
                <a:latin typeface="Courier"/>
                <a:cs typeface="Courier"/>
              </a:rPr>
              <a:t>CalculateDiff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Quoute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prev</a:t>
            </a:r>
            <a:r>
              <a:rPr lang="en-US" sz="12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result = new Diff();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if (!(</a:t>
            </a:r>
            <a:r>
              <a:rPr lang="en-US" sz="1200" dirty="0" err="1" smtClean="0">
                <a:latin typeface="Courier"/>
                <a:cs typeface="Courier"/>
              </a:rPr>
              <a:t>this.Bid.Equals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prev.Bid</a:t>
            </a:r>
            <a:r>
              <a:rPr lang="en-US" sz="1200" dirty="0" smtClean="0">
                <a:latin typeface="Courier"/>
                <a:cs typeface="Courier"/>
              </a:rPr>
              <a:t>))) 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result.AddFieldUpdate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this.Bid</a:t>
            </a:r>
            <a:r>
              <a:rPr lang="en-US" sz="1200" dirty="0" smtClean="0">
                <a:latin typeface="Courier"/>
                <a:cs typeface="Courier"/>
              </a:rPr>
              <a:t>));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// repeat for the other fields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previous = Quote(EURUSD,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latest   = Quote(EURUSD, Bid:=1.45, Ask:=1.46)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= </a:t>
            </a:r>
            <a:r>
              <a:rPr lang="en-US" sz="1200" dirty="0" err="1" smtClean="0">
                <a:latin typeface="Courier"/>
                <a:cs typeface="Courier"/>
              </a:rPr>
              <a:t>latest.ChangesSince</a:t>
            </a:r>
            <a:r>
              <a:rPr lang="en-US" sz="1200" dirty="0" smtClean="0">
                <a:latin typeface="Courier"/>
                <a:cs typeface="Courier"/>
              </a:rPr>
              <a:t>(previous)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urier"/>
                <a:cs typeface="Courier"/>
              </a:rPr>
              <a:t>Diff with Updates: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(Field 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1.405</a:t>
            </a:r>
            <a:r>
              <a:rPr lang="en-US" sz="12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</a:t>
            </a:r>
            <a:r>
              <a:rPr lang="en-US" sz="1200" dirty="0" smtClean="0">
                <a:latin typeface="Courier"/>
                <a:cs typeface="Courier"/>
              </a:rPr>
              <a:t>(Field </a:t>
            </a:r>
            <a:r>
              <a:rPr lang="en-US" sz="1200" dirty="0" err="1" smtClean="0">
                <a:latin typeface="Courier"/>
                <a:cs typeface="Courier"/>
              </a:rPr>
              <a:t>QuoteField.Ask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  <a:sym typeface="Wingdings"/>
              </a:rPr>
              <a:t>1.415</a:t>
            </a:r>
            <a:r>
              <a:rPr lang="en-US" sz="1200" dirty="0" smtClean="0">
                <a:latin typeface="Courier"/>
                <a:cs typeface="Courier"/>
                <a:sym typeface="Wingdings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/>
              </a:rPr>
              <a:t>(insert diff patch </a:t>
            </a:r>
            <a:r>
              <a:rPr lang="en-US" dirty="0" err="1" smtClean="0">
                <a:sym typeface="Wingdings"/>
              </a:rPr>
              <a:t>exampe</a:t>
            </a:r>
            <a:r>
              <a:rPr lang="en-US" dirty="0" smtClean="0">
                <a:sym typeface="Wingdings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</a:t>
            </a:r>
            <a:r>
              <a:rPr lang="en-US" sz="2000" dirty="0" smtClean="0"/>
              <a:t> square 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(square 3)</a:t>
            </a:r>
          </a:p>
          <a:p>
            <a:pPr>
              <a:buFont typeface="Symbol" charset="0"/>
              <a:buChar char=""/>
            </a:pPr>
            <a:r>
              <a:rPr lang="en-US" sz="2000" dirty="0" smtClean="0"/>
              <a:t>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defn</a:t>
            </a:r>
            <a:r>
              <a:rPr lang="en-US" sz="2000" dirty="0" smtClean="0"/>
              <a:t> square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No need for </a:t>
            </a:r>
          </a:p>
          <a:p>
            <a:pPr marL="0" indent="0">
              <a:buNone/>
            </a:pPr>
            <a:r>
              <a:rPr lang="en-US" sz="1600" dirty="0" smtClean="0"/>
              <a:t>* delegates</a:t>
            </a:r>
          </a:p>
          <a:p>
            <a:pPr marL="0" indent="0">
              <a:buNone/>
            </a:pPr>
            <a:r>
              <a:rPr lang="en-US" sz="1600" dirty="0" smtClean="0"/>
              <a:t>* Action&lt;T&gt;</a:t>
            </a:r>
          </a:p>
          <a:p>
            <a:pPr marL="0" indent="0">
              <a:buNone/>
            </a:pPr>
            <a:r>
              <a:rPr lang="en-US" sz="1600" dirty="0" smtClean="0"/>
              <a:t>* Function&lt;T, </a:t>
            </a:r>
            <a:r>
              <a:rPr lang="en-US" sz="1600" dirty="0" err="1" smtClean="0"/>
              <a:t>TResult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0454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class </a:t>
            </a:r>
            <a:r>
              <a:rPr lang="en-US" sz="2000" dirty="0">
                <a:latin typeface="Courier"/>
                <a:cs typeface="Courier"/>
              </a:rPr>
              <a:t>Manager &lt; </a:t>
            </a:r>
            <a:r>
              <a:rPr lang="en-US" sz="2000" dirty="0" err="1">
                <a:latin typeface="Courier"/>
                <a:cs typeface="Courier"/>
              </a:rPr>
              <a:t>ActiveRecord</a:t>
            </a:r>
            <a:r>
              <a:rPr lang="en-US" sz="2000" dirty="0">
                <a:latin typeface="Courier"/>
                <a:cs typeface="Courier"/>
              </a:rPr>
              <a:t>::Base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has_one</a:t>
            </a:r>
            <a:r>
              <a:rPr lang="en-US" sz="2000" dirty="0">
                <a:latin typeface="Courier"/>
                <a:cs typeface="Courier"/>
              </a:rPr>
              <a:t> :department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/>
              <a:t>How would you do this in C# or Java?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class Module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my_attr</a:t>
            </a:r>
            <a:r>
              <a:rPr lang="en-US" sz="1200" dirty="0">
                <a:latin typeface="Courier"/>
                <a:cs typeface="Courier"/>
              </a:rPr>
              <a:t>(symbol)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#{symbol}; @#{symbol};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#{symbol}=(value); @#{symbol} = value;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end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end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srgbClr val="5D196C"/>
                </a:solidFill>
                <a:latin typeface="Courier"/>
              </a:rPr>
              <a:t>defmacro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0029FA"/>
                </a:solidFill>
                <a:latin typeface="Courier"/>
              </a:rPr>
              <a:t>unless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100" dirty="0">
                <a:solidFill>
                  <a:srgbClr val="6A2243"/>
                </a:solidFill>
                <a:latin typeface="Courier"/>
              </a:rPr>
              <a:t>"Evaluates test. If logical false, evaluates body in an implicit do."</a:t>
            </a:r>
            <a:endParaRPr lang="en-US" sz="11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[test &amp; body]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'if test nil 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cons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'do body))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(macroexpand-1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(unless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		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”))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>
              <a:buFont typeface="Symbol" charset="0"/>
              <a:buChar char=""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(if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nil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(do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Tips on Learning </a:t>
            </a:r>
            <a:r>
              <a:rPr lang="da-DK" dirty="0" err="1" smtClean="0"/>
              <a:t>Clojure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816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(do.)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https://github.com/ative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3"/>
              </a:rPr>
              <a:t>mj@</a:t>
            </a:r>
            <a:r>
              <a:rPr lang="en-US" sz="2000" dirty="0" smtClean="0">
                <a:solidFill>
                  <a:srgbClr val="808080"/>
                </a:solidFill>
                <a:hlinkClick r:id="rId3"/>
              </a:rPr>
              <a:t>ative.dk</a:t>
            </a:r>
            <a:endParaRPr lang="en-US" sz="2000" dirty="0">
              <a:solidFill>
                <a:srgbClr val="808080"/>
              </a:solidFill>
              <a:hlinkClick r:id="rId4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4"/>
              </a:rPr>
              <a:t>http://www.ative.dk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5"/>
              </a:rPr>
              <a:t>http://community.ative.dk/blogs/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  <a:hlinkClick r:id="rId6"/>
              </a:rPr>
              <a:t>https://github.com/mjul/top-10-clojure-ndc-2011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Ideas for Experiments in </a:t>
            </a:r>
            <a:r>
              <a:rPr lang="da-DK" dirty="0" err="1" smtClean="0"/>
              <a:t>Interop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Clojure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 in </a:t>
            </a:r>
            <a:r>
              <a:rPr lang="da-DK" dirty="0" err="1" smtClean="0"/>
              <a:t>you</a:t>
            </a:r>
            <a:r>
              <a:rPr lang="da-DK" dirty="0" smtClean="0"/>
              <a:t> C# or Java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Clojure</a:t>
            </a:r>
            <a:r>
              <a:rPr lang="da-DK" dirty="0" smtClean="0"/>
              <a:t> with </a:t>
            </a:r>
            <a:r>
              <a:rPr lang="da-DK" dirty="0" err="1" smtClean="0"/>
              <a:t>macros</a:t>
            </a:r>
            <a:r>
              <a:rPr lang="da-DK" dirty="0" smtClean="0"/>
              <a:t> for </a:t>
            </a:r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eaLnBrk="1" hangingPunct="1"/>
            <a:r>
              <a:rPr lang="da-DK" dirty="0" smtClean="0"/>
              <a:t>…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smtClean="0"/>
              <a:t>… or </a:t>
            </a:r>
            <a:r>
              <a:rPr lang="da-DK" dirty="0" err="1" smtClean="0"/>
              <a:t>include</a:t>
            </a:r>
            <a:r>
              <a:rPr lang="da-DK" dirty="0" smtClean="0"/>
              <a:t> the DLL/</a:t>
            </a:r>
            <a:r>
              <a:rPr lang="da-DK" dirty="0" err="1" smtClean="0"/>
              <a:t>jar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46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made </a:t>
            </a:r>
            <a:r>
              <a:rPr lang="da-DK" dirty="0" err="1" smtClean="0"/>
              <a:t>Lisp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 err="1" smtClean="0"/>
              <a:t>Conditionals</a:t>
            </a:r>
            <a:endParaRPr lang="da-DK" dirty="0" smtClean="0"/>
          </a:p>
          <a:p>
            <a:pPr eaLnBrk="1" hangingPunct="1"/>
            <a:r>
              <a:rPr lang="da-DK" dirty="0" smtClean="0"/>
              <a:t>A </a:t>
            </a:r>
            <a:r>
              <a:rPr lang="da-DK" dirty="0" err="1" smtClean="0"/>
              <a:t>Function</a:t>
            </a:r>
            <a:r>
              <a:rPr lang="da-DK" dirty="0" smtClean="0"/>
              <a:t> Type</a:t>
            </a:r>
          </a:p>
          <a:p>
            <a:pPr eaLnBrk="1" hangingPunct="1"/>
            <a:r>
              <a:rPr lang="da-DK" dirty="0" err="1" smtClean="0"/>
              <a:t>Recursion</a:t>
            </a:r>
            <a:endParaRPr lang="da-DK" dirty="0"/>
          </a:p>
          <a:p>
            <a:pPr eaLnBrk="1" hangingPunct="1"/>
            <a:r>
              <a:rPr lang="da-DK" dirty="0" smtClean="0"/>
              <a:t>A New </a:t>
            </a:r>
            <a:r>
              <a:rPr lang="da-DK" dirty="0" err="1" smtClean="0"/>
              <a:t>Concept</a:t>
            </a:r>
            <a:r>
              <a:rPr lang="da-DK" dirty="0" smtClean="0"/>
              <a:t> of Variables</a:t>
            </a:r>
          </a:p>
          <a:p>
            <a:pPr eaLnBrk="1" hangingPunct="1"/>
            <a:r>
              <a:rPr lang="da-DK" dirty="0" smtClean="0"/>
              <a:t>Garbage-</a:t>
            </a:r>
            <a:r>
              <a:rPr lang="da-DK" dirty="0" err="1" smtClean="0"/>
              <a:t>collection</a:t>
            </a:r>
            <a:endParaRPr lang="da-DK" dirty="0" smtClean="0"/>
          </a:p>
          <a:p>
            <a:pPr eaLnBrk="1" hangingPunct="1"/>
            <a:r>
              <a:rPr lang="da-DK" dirty="0" smtClean="0"/>
              <a:t>Programs </a:t>
            </a:r>
            <a:r>
              <a:rPr lang="da-DK" dirty="0" err="1" smtClean="0"/>
              <a:t>composed</a:t>
            </a:r>
            <a:r>
              <a:rPr lang="da-DK" dirty="0" smtClean="0"/>
              <a:t> of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pPr eaLnBrk="1" hangingPunct="1"/>
            <a:r>
              <a:rPr lang="da-DK" dirty="0" smtClean="0"/>
              <a:t>A symbol type</a:t>
            </a:r>
          </a:p>
          <a:p>
            <a:pPr eaLnBrk="1" hangingPunct="1"/>
            <a:r>
              <a:rPr lang="da-DK" dirty="0" smtClean="0"/>
              <a:t>A notation for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r>
              <a:rPr lang="da-DK" i="1" dirty="0" smtClean="0"/>
              <a:t>-- Paul Graham, 2001 </a:t>
            </a:r>
            <a:r>
              <a:rPr lang="da-DK" sz="1500" i="1" dirty="0" smtClean="0"/>
              <a:t>http</a:t>
            </a:r>
            <a:r>
              <a:rPr lang="da-DK" sz="1500" i="1" dirty="0"/>
              <a:t>://</a:t>
            </a:r>
            <a:r>
              <a:rPr lang="da-DK" sz="1500" i="1" dirty="0" err="1"/>
              <a:t>www.paulgraham.com</a:t>
            </a:r>
            <a:r>
              <a:rPr lang="da-DK" sz="1500" i="1" dirty="0"/>
              <a:t>/</a:t>
            </a:r>
            <a:r>
              <a:rPr lang="da-DK" sz="1500" i="1" dirty="0" err="1" smtClean="0"/>
              <a:t>diff.html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19037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Pecha</a:t>
            </a:r>
            <a:r>
              <a:rPr lang="en-US" dirty="0" smtClean="0"/>
              <a:t> </a:t>
            </a:r>
            <a:r>
              <a:rPr lang="en-US" dirty="0" err="1" smtClean="0"/>
              <a:t>Kucha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;; project-to-screen returns vector [x y]</a:t>
            </a:r>
          </a:p>
          <a:p>
            <a:pPr marL="0" indent="0">
              <a:buNone/>
            </a:pPr>
            <a:r>
              <a:rPr lang="en-US" dirty="0" smtClean="0"/>
              <a:t>(let [[x y] (project-to-screen spaceship)]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(move-to sprite x 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good-buy? [{:keys [price value]}]    </a:t>
            </a:r>
          </a:p>
          <a:p>
            <a:pPr marL="0" indent="0">
              <a:buNone/>
            </a:pPr>
            <a:r>
              <a:rPr lang="en-US" dirty="0" smtClean="0"/>
              <a:t>	(&lt; price 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(good-buy? {:price 0, :value 100, :name “Clojure”})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36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squares (for [x (range)] (* x x))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pairs (for [x (range), y (range)] [x y]))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(take 10 squares)</a:t>
            </a:r>
          </a:p>
          <a:p>
            <a:pPr marL="0" indent="0">
              <a:buNone/>
            </a:pPr>
            <a:r>
              <a:rPr lang="en-US" dirty="0" smtClean="0"/>
              <a:t>(take 5 pairs)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list functions are lazy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</a:t>
            </a:r>
            <a:r>
              <a:rPr lang="en-US" sz="1200" dirty="0" smtClean="0">
                <a:latin typeface="Courier"/>
                <a:cs typeface="Courier"/>
              </a:rPr>
              <a:t>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First { get; set;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Last { get; set;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public Person(Name name, </a:t>
            </a:r>
            <a:r>
              <a:rPr lang="en-US" sz="1200" dirty="0" smtClean="0">
                <a:latin typeface="Courier"/>
                <a:cs typeface="Courier"/>
              </a:rPr>
              <a:t>List&lt;Person&gt; </a:t>
            </a:r>
            <a:r>
              <a:rPr lang="en-US" sz="1200" dirty="0" smtClean="0">
                <a:latin typeface="Courier"/>
                <a:cs typeface="Courier"/>
              </a:rPr>
              <a:t>children)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= name;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=  children; 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Name Name { get; set;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List&lt;Person&gt; Children { get;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and Post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{:post [#(&lt;= salary %)]}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(* salary (+ 1 (/ percent 100))))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regulated-raise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{:pre [(&lt; 0 percent 5)]}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(raise salary percent))</a:t>
            </a:r>
          </a:p>
        </p:txBody>
      </p:sp>
    </p:spTree>
    <p:extLst>
      <p:ext uri="{BB962C8B-B14F-4D97-AF65-F5344CB8AC3E}">
        <p14:creationId xmlns:p14="http://schemas.microsoft.com/office/powerpoint/2010/main" val="34484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“Single cause for change”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“Open for extension, closed for modification”</a:t>
            </a:r>
          </a:p>
          <a:p>
            <a:r>
              <a:rPr lang="en-US" dirty="0" smtClean="0"/>
              <a:t>Liskov Substitution Principle</a:t>
            </a:r>
          </a:p>
          <a:p>
            <a:pPr lvl="1"/>
            <a:r>
              <a:rPr lang="en-US" dirty="0" smtClean="0"/>
              <a:t>“subtypes should be substitutable”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Specialisation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“Have many client specific interfaces”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“Depend on abstractions, not concretion”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Single Responsibility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Open/Closed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Protocols</a:t>
            </a:r>
          </a:p>
          <a:p>
            <a:pPr marL="0" indent="0">
              <a:buNone/>
            </a:pPr>
            <a:r>
              <a:rPr lang="en-US" sz="1600" dirty="0" err="1" smtClean="0"/>
              <a:t>Multimethods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Extend someone </a:t>
            </a:r>
            <a:r>
              <a:rPr lang="en-US" sz="1600" dirty="0" err="1" smtClean="0"/>
              <a:t>elses</a:t>
            </a:r>
            <a:r>
              <a:rPr lang="en-US" sz="1600" dirty="0" smtClean="0"/>
              <a:t> binary code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60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SOLID: Really Open for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defrecord</a:t>
            </a:r>
            <a:r>
              <a:rPr lang="en-US" sz="1600" dirty="0"/>
              <a:t> Conference [name year])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ndc</a:t>
            </a:r>
            <a:r>
              <a:rPr lang="en-US" sz="1600" dirty="0"/>
              <a:t> (Conference. “NDC” 2011))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ratings [ 5 5 4 5])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assoc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:rating (average ratings)))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;; still a Conference</a:t>
            </a:r>
          </a:p>
          <a:p>
            <a:pPr marL="0" indent="0">
              <a:buNone/>
            </a:pPr>
            <a:r>
              <a:rPr lang="en-US" sz="1600" dirty="0" smtClean="0"/>
              <a:t>;; with extra :rating key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(sort-by :rating rated-</a:t>
            </a:r>
            <a:r>
              <a:rPr lang="en-US" sz="1600" dirty="0" err="1" smtClean="0"/>
              <a:t>confs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class Conference { Name Year }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{ </a:t>
            </a:r>
            <a:r>
              <a:rPr lang="en-US" sz="1600" dirty="0" err="1" smtClean="0"/>
              <a:t>Conf</a:t>
            </a:r>
            <a:r>
              <a:rPr lang="en-US" sz="1600" dirty="0" smtClean="0"/>
              <a:t> Rating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( </a:t>
            </a:r>
            <a:r>
              <a:rPr lang="en-US" sz="1600" dirty="0" err="1" smtClean="0"/>
              <a:t>ndc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Average(ratings)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New type needed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Sorting by rating requires knowledge of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type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82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Interface Segregation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Clojure defaults to extreme generalization</a:t>
            </a:r>
          </a:p>
          <a:p>
            <a:pPr marL="0" indent="0">
              <a:buNone/>
            </a:pPr>
            <a:r>
              <a:rPr lang="en-US" dirty="0" smtClean="0"/>
              <a:t>ISP prefers specialization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defprotocol</a:t>
            </a:r>
            <a:r>
              <a:rPr lang="en-US" dirty="0" smtClean="0"/>
              <a:t> </a:t>
            </a:r>
            <a:r>
              <a:rPr lang="en-US" dirty="0" err="1" smtClean="0"/>
              <a:t>ClientProtocol</a:t>
            </a:r>
            <a:r>
              <a:rPr lang="en-US" dirty="0" smtClean="0"/>
              <a:t> (foo [x]) (bar [y]))</a:t>
            </a:r>
          </a:p>
          <a:p>
            <a:pPr marL="0" indent="0">
              <a:buNone/>
            </a:pPr>
            <a:r>
              <a:rPr lang="en-US" dirty="0" smtClean="0"/>
              <a:t>(extend-type </a:t>
            </a:r>
            <a:r>
              <a:rPr lang="en-US" dirty="0" err="1" smtClean="0"/>
              <a:t>EnemyType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ClientProtocol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(foo [x]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foo, x=“ x))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(bar [y]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bar, y=“ y)))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5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</a:t>
            </a:r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map</a:t>
            </a:r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is the state </a:t>
            </a:r>
            <a:r>
              <a:rPr lang="en-US" sz="1600" dirty="0" smtClean="0"/>
              <a:t>after this?</a:t>
            </a:r>
            <a:endParaRPr lang="en-US" sz="1600" dirty="0"/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 = new List&lt;Person&gt;();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alpha = new Person(new Name(“Alpha”, “Sister”),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beta  = </a:t>
            </a:r>
            <a:r>
              <a:rPr lang="en-US" sz="1200" dirty="0">
                <a:latin typeface="Courier"/>
                <a:cs typeface="Courier"/>
              </a:rPr>
              <a:t>new Person(new Name(</a:t>
            </a:r>
            <a:r>
              <a:rPr lang="en-US" sz="1200" dirty="0" smtClean="0">
                <a:latin typeface="Courier"/>
                <a:cs typeface="Courier"/>
              </a:rPr>
              <a:t>“Beta”</a:t>
            </a:r>
            <a:r>
              <a:rPr lang="en-US" sz="1200" dirty="0">
                <a:latin typeface="Courier"/>
                <a:cs typeface="Courier"/>
              </a:rPr>
              <a:t>, “Sister”), </a:t>
            </a:r>
            <a:r>
              <a:rPr lang="en-US" sz="1200" dirty="0" err="1">
                <a:latin typeface="Courier"/>
                <a:cs typeface="Courier"/>
              </a:rPr>
              <a:t>noChildren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alpha.Name.Last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“Omega”;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alpha.Children.Add</a:t>
            </a:r>
            <a:r>
              <a:rPr lang="en-US" sz="1200" dirty="0" smtClean="0">
                <a:latin typeface="Courier"/>
                <a:cs typeface="Courier"/>
              </a:rPr>
              <a:t>(new Person(new Name(“Gamma”, “</a:t>
            </a:r>
            <a:r>
              <a:rPr lang="en-US" sz="1200" dirty="0" err="1" smtClean="0">
                <a:latin typeface="Courier"/>
                <a:cs typeface="Courier"/>
              </a:rPr>
              <a:t>Sisterdaughter</a:t>
            </a:r>
            <a:r>
              <a:rPr lang="en-US" sz="1200" dirty="0" smtClean="0">
                <a:latin typeface="Courier"/>
                <a:cs typeface="Courier"/>
              </a:rPr>
              <a:t>”)));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DoSomethingTo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smtClean="0">
                <a:latin typeface="Courier"/>
                <a:cs typeface="Courier"/>
              </a:rPr>
              <a:t>alpha, beta);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String First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String Last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Person(Name name, List&lt;Person&gt; children)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{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name.DeepClone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Name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IEnumerable</a:t>
            </a:r>
            <a:r>
              <a:rPr lang="en-US" sz="1200" dirty="0" smtClean="0">
                <a:latin typeface="Courier"/>
                <a:cs typeface="Courier"/>
              </a:rPr>
              <a:t>&lt;Person&gt; Children { get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{ 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(children); }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</a:t>
            </a:r>
            <a:r>
              <a:rPr lang="en-US" sz="1200" dirty="0" err="1" smtClean="0">
                <a:latin typeface="Courier"/>
                <a:cs typeface="Courier"/>
              </a:rPr>
              <a:t>UpdateName</a:t>
            </a:r>
            <a:r>
              <a:rPr lang="en-US" sz="1200" dirty="0" smtClean="0">
                <a:latin typeface="Courier"/>
                <a:cs typeface="Courier"/>
              </a:rPr>
              <a:t>(String f, String l) {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new Name(</a:t>
            </a:r>
            <a:r>
              <a:rPr lang="en-US" sz="1200" dirty="0" err="1" smtClean="0">
                <a:latin typeface="Courier"/>
                <a:cs typeface="Courier"/>
              </a:rPr>
              <a:t>f,l</a:t>
            </a:r>
            <a:r>
              <a:rPr lang="en-US" sz="1200" dirty="0" smtClean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AddChild</a:t>
            </a:r>
            <a:r>
              <a:rPr lang="en-US" sz="1200" dirty="0" smtClean="0">
                <a:latin typeface="Courier"/>
                <a:cs typeface="Courier"/>
              </a:rPr>
              <a:t>(Person p) { </a:t>
            </a:r>
            <a:r>
              <a:rPr lang="en-US" sz="1200" dirty="0" err="1" smtClean="0">
                <a:latin typeface="Courier"/>
                <a:cs typeface="Courier"/>
              </a:rPr>
              <a:t>this.children.Add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p.DeepClone</a:t>
            </a:r>
            <a:r>
              <a:rPr lang="en-US" sz="1200" dirty="0" smtClean="0">
                <a:latin typeface="Courier"/>
                <a:cs typeface="Courier"/>
              </a:rPr>
              <a:t>());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13933</TotalTime>
  <Words>3325</Words>
  <Application>Microsoft Macintosh PowerPoint</Application>
  <PresentationFormat>On-screen Show (4:3)</PresentationFormat>
  <Paragraphs>794</Paragraphs>
  <Slides>57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Advantages of Immutability</vt:lpstr>
      <vt:lpstr>Disadvantages of Immutability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STM – Software Transactional Memory</vt:lpstr>
      <vt:lpstr>Software Transactional Memory</vt:lpstr>
      <vt:lpstr>Software Transactional Memory Conflict Resolution</vt:lpstr>
      <vt:lpstr>Concurrency Summary</vt:lpstr>
      <vt:lpstr>Design Take-Aways</vt:lpstr>
      <vt:lpstr>It’s All About Abstractions</vt:lpstr>
      <vt:lpstr>Code to Common Abstractions</vt:lpstr>
      <vt:lpstr>Classes are Islands</vt:lpstr>
      <vt:lpstr>Common Abstractions: diff</vt:lpstr>
      <vt:lpstr>Common Abstractions: diff</vt:lpstr>
      <vt:lpstr>First-class functions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Reducing Complexity of the Implementation Domain</vt:lpstr>
      <vt:lpstr>Tips on Learning Clojure</vt:lpstr>
      <vt:lpstr>Where to go from here</vt:lpstr>
      <vt:lpstr>Thank you</vt:lpstr>
      <vt:lpstr>Extra slides</vt:lpstr>
      <vt:lpstr>Ideas for Experiments in Interop</vt:lpstr>
      <vt:lpstr>What made Lisp different?</vt:lpstr>
      <vt:lpstr>Pecha Kucha</vt:lpstr>
      <vt:lpstr>Destructuring</vt:lpstr>
      <vt:lpstr>List comprehensions</vt:lpstr>
      <vt:lpstr>Pre- and Post Conditions</vt:lpstr>
      <vt:lpstr>The SOLID Principles</vt:lpstr>
      <vt:lpstr>SOLID: Single Responsibility</vt:lpstr>
      <vt:lpstr>SOLID: Open/Closed</vt:lpstr>
      <vt:lpstr>SOLID: Really Open for Extension</vt:lpstr>
      <vt:lpstr>Liskov Substition</vt:lpstr>
      <vt:lpstr>SOLID: Interface Segregation</vt:lpstr>
      <vt:lpstr>SOLID: Dependency Inversion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115</cp:revision>
  <dcterms:created xsi:type="dcterms:W3CDTF">2007-06-18T07:00:24Z</dcterms:created>
  <dcterms:modified xsi:type="dcterms:W3CDTF">2011-06-08T10:42:20Z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