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0"/>
  </p:notesMasterIdLst>
  <p:handoutMasterIdLst>
    <p:handoutMasterId r:id="rId51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385" r:id="rId18"/>
    <p:sldId id="264" r:id="rId19"/>
    <p:sldId id="333" r:id="rId20"/>
    <p:sldId id="318" r:id="rId21"/>
    <p:sldId id="332" r:id="rId22"/>
    <p:sldId id="375" r:id="rId23"/>
    <p:sldId id="387" r:id="rId24"/>
    <p:sldId id="337" r:id="rId25"/>
    <p:sldId id="376" r:id="rId26"/>
    <p:sldId id="338" r:id="rId27"/>
    <p:sldId id="339" r:id="rId28"/>
    <p:sldId id="345" r:id="rId29"/>
    <p:sldId id="384" r:id="rId30"/>
    <p:sldId id="392" r:id="rId31"/>
    <p:sldId id="393" r:id="rId32"/>
    <p:sldId id="379" r:id="rId33"/>
    <p:sldId id="292" r:id="rId34"/>
    <p:sldId id="388" r:id="rId35"/>
    <p:sldId id="389" r:id="rId36"/>
    <p:sldId id="390" r:id="rId37"/>
    <p:sldId id="391" r:id="rId38"/>
    <p:sldId id="356" r:id="rId39"/>
    <p:sldId id="357" r:id="rId40"/>
    <p:sldId id="358" r:id="rId41"/>
    <p:sldId id="359" r:id="rId42"/>
    <p:sldId id="360" r:id="rId43"/>
    <p:sldId id="361" r:id="rId44"/>
    <p:sldId id="290" r:id="rId45"/>
    <p:sldId id="394" r:id="rId46"/>
    <p:sldId id="380" r:id="rId47"/>
    <p:sldId id="286" r:id="rId48"/>
    <p:sldId id="313" r:id="rId49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1" autoAdjust="0"/>
    <p:restoredTop sz="78864" autoAdjust="0"/>
  </p:normalViewPr>
  <p:slideViewPr>
    <p:cSldViewPr>
      <p:cViewPr>
        <p:scale>
          <a:sx n="150" d="100"/>
          <a:sy n="150" d="100"/>
        </p:scale>
        <p:origin x="-240" y="2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17856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r>
              <a:rPr lang="en-US" dirty="0" smtClean="0"/>
              <a:t>Minimize</a:t>
            </a:r>
            <a:r>
              <a:rPr lang="en-US" baseline="0" dirty="0" smtClean="0"/>
              <a:t> </a:t>
            </a:r>
            <a:r>
              <a:rPr lang="en-US" baseline="0" dirty="0" smtClean="0"/>
              <a:t>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Islands – need bridges to connect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Sorting: Comparers, </a:t>
            </a:r>
            <a:r>
              <a:rPr lang="en-US" dirty="0" err="1" smtClean="0"/>
              <a:t>IComparable</a:t>
            </a:r>
            <a:r>
              <a:rPr lang="en-US" dirty="0" smtClean="0"/>
              <a:t>, </a:t>
            </a:r>
            <a:r>
              <a:rPr lang="en-US" sz="1200" dirty="0" err="1" smtClean="0">
                <a:solidFill>
                  <a:srgbClr val="3B741A"/>
                </a:solidFill>
                <a:latin typeface="Consolas"/>
              </a:rPr>
              <a:t>ConferenceByNameComparer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.NET</a:t>
            </a:r>
            <a:r>
              <a:rPr lang="en-US" baseline="0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 reduces</a:t>
            </a:r>
            <a:r>
              <a:rPr lang="en-US" baseline="0" dirty="0" smtClean="0"/>
              <a:t> the pain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Everything is a Class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participates in common abstractions</a:t>
            </a:r>
            <a:endParaRPr lang="en-US" dirty="0" smtClean="0"/>
          </a:p>
          <a:p>
            <a:r>
              <a:rPr lang="en-US" dirty="0" smtClean="0"/>
              <a:t>Data as</a:t>
            </a:r>
            <a:r>
              <a:rPr lang="en-US" baseline="0" dirty="0" smtClean="0"/>
              <a:t> data – set, list, vector,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AKA “Not everything is a class”</a:t>
            </a:r>
          </a:p>
          <a:p>
            <a:r>
              <a:rPr lang="en-US" dirty="0" smtClean="0"/>
              <a:t>Just saw data,</a:t>
            </a:r>
            <a:r>
              <a:rPr lang="en-US" baseline="0" dirty="0" smtClean="0"/>
              <a:t> not classes</a:t>
            </a:r>
          </a:p>
          <a:p>
            <a:r>
              <a:rPr lang="en-US" baseline="0" dirty="0" smtClean="0"/>
              <a:t>Moving away from the class</a:t>
            </a:r>
          </a:p>
          <a:p>
            <a:r>
              <a:rPr lang="en-US" dirty="0" smtClean="0"/>
              <a:t>Let’s continue</a:t>
            </a:r>
            <a:r>
              <a:rPr lang="en-US" baseline="0" dirty="0" smtClean="0"/>
              <a:t> separating out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</a:t>
            </a:r>
            <a:r>
              <a:rPr lang="en-US" baseline="0" dirty="0" smtClean="0"/>
              <a:t>component</a:t>
            </a:r>
          </a:p>
          <a:p>
            <a:r>
              <a:rPr lang="en-US" baseline="0" dirty="0" smtClean="0"/>
              <a:t>Why: implementation of interface must be in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endParaRPr lang="en-US" sz="1200" kern="1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Shiny new toys: First Rule of Macro Club –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write macros!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  <a:p>
            <a:r>
              <a:rPr lang="en-US" dirty="0" smtClean="0"/>
              <a:t>Let’s start with a code</a:t>
            </a:r>
            <a:r>
              <a:rPr lang="en-US" baseline="0" dirty="0" smtClean="0"/>
              <a:t>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819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</a:t>
            </a:r>
            <a:r>
              <a:rPr lang="en-US" dirty="0" smtClean="0"/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</a:t>
            </a:r>
            <a:r>
              <a:rPr lang="en-US" baseline="0" dirty="0" smtClean="0"/>
              <a:t>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2" descr="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@mjul.com" TargetMode="External"/><Relationship Id="rId4" Type="http://schemas.openxmlformats.org/officeDocument/2006/relationships/hyperlink" Target="https://github.com/mjul" TargetMode="External"/><Relationship Id="rId5" Type="http://schemas.openxmlformats.org/officeDocument/2006/relationships/hyperlink" Target="https://github.com/ative" TargetMode="External"/><Relationship Id="rId6" Type="http://schemas.openxmlformats.org/officeDocument/2006/relationships/hyperlink" Target="mailto:mj@ative.dk" TargetMode="External"/><Relationship Id="rId7" Type="http://schemas.openxmlformats.org/officeDocument/2006/relationships/hyperlink" Target="http://www.ative.dk" TargetMode="External"/><Relationship Id="rId8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Cool Languages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track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Øredev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2011,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Malmö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, 11/11/11 11:11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46"/>
    </mc:Choice>
    <mc:Fallback>
      <p:transition xmlns:p14="http://schemas.microsoft.com/office/powerpoint/2010/main" spd="slow" advTm="959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04"/>
    </mc:Choice>
    <mc:Fallback>
      <p:transition xmlns:p14="http://schemas.microsoft.com/office/powerpoint/2010/main" spd="slow" advTm="89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82"/>
    </mc:Choice>
    <mc:Fallback>
      <p:transition xmlns:p14="http://schemas.microsoft.com/office/powerpoint/2010/main" spd="slow" advTm="688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995"/>
    </mc:Choice>
    <mc:Fallback>
      <p:transition xmlns:p14="http://schemas.microsoft.com/office/powerpoint/2010/main" spd="slow" advTm="10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26"/>
    </mc:Choice>
    <mc:Fallback>
      <p:transition xmlns:p14="http://schemas.microsoft.com/office/powerpoint/2010/main" spd="slow" advTm="401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86"/>
    </mc:Choice>
    <mc:Fallback>
      <p:transition xmlns:p14="http://schemas.microsoft.com/office/powerpoint/2010/main" spd="slow" advTm="29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15"/>
    </mc:Choice>
    <mc:Fallback>
      <p:transition xmlns:p14="http://schemas.microsoft.com/office/powerpoint/2010/main" spd="slow" advTm="138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67"/>
    </mc:Choice>
    <mc:Fallback>
      <p:transition xmlns:p14="http://schemas.microsoft.com/office/powerpoint/2010/main" spd="slow" advTm="178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73"/>
    </mc:Choice>
    <mc:Fallback>
      <p:transition xmlns:p14="http://schemas.microsoft.com/office/powerpoint/2010/main" spd="slow" advTm="202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47"/>
    </mc:Choice>
    <mc:Fallback>
      <p:transition xmlns:p14="http://schemas.microsoft.com/office/powerpoint/2010/main" spd="slow" advTm="92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84"/>
    </mc:Choice>
    <mc:Fallback>
      <p:transition xmlns:p14="http://schemas.microsoft.com/office/powerpoint/2010/main" spd="slow" advTm="85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5549">
        <p14:reveal/>
      </p:transition>
    </mc:Choice>
    <mc:Fallback>
      <p:transition xmlns:p14="http://schemas.microsoft.com/office/powerpoint/2010/main" spd="slow" advTm="10554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Trade</a:t>
            </a:r>
          </a:p>
          <a:p>
            <a:r>
              <a:rPr lang="en-US" sz="1200" i="1" dirty="0" smtClean="0"/>
              <a:t>function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3"/>
    </mc:Choice>
    <mc:Fallback>
      <p:transition xmlns:p14="http://schemas.microsoft.com/office/powerpoint/2010/main" spd="slow" advTm="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s,1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</a:rPr>
              <a:t>has</a:t>
            </a:r>
            <a:br>
              <a:rPr lang="en-US" sz="1100" dirty="0" smtClean="0">
                <a:solidFill>
                  <a:srgbClr val="363738"/>
                </a:solidFill>
              </a:rPr>
            </a:br>
            <a:r>
              <a:rPr lang="en-US" sz="1100" dirty="0" smtClean="0">
                <a:solidFill>
                  <a:srgbClr val="363738"/>
                </a:solidFill>
              </a:rPr>
              <a:t>b,1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has</a:t>
            </a:r>
            <a:br>
              <a:rPr lang="en-US" sz="1100" dirty="0"/>
            </a:br>
            <a:r>
              <a:rPr lang="en-US" sz="1100" dirty="0"/>
              <a:t>s,2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</a:rPr>
              <a:t>has</a:t>
            </a:r>
          </a:p>
          <a:p>
            <a:pPr algn="ctr"/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63738"/>
                </a:solidFill>
                <a:effectLst/>
                <a:latin typeface="Arial" charset="0"/>
                <a:ea typeface="ヒラギノ角ゴ Pro W3" pitchFamily="-80" charset="-128"/>
              </a:rPr>
              <a:t>b,2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27"/>
    </mc:Choice>
    <mc:Fallback>
      <p:transition xmlns:p14="http://schemas.microsoft.com/office/powerpoint/2010/main" spd="slow" advTm="1324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27584" y="3645024"/>
            <a:ext cx="4896544" cy="10081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36296" y="42210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88696" y="42972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521896" y="452588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436296" y="50592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886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5030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969696" y="5402188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607496" y="4678288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521896" y="521168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674296" y="498308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49272" y="5032047"/>
            <a:ext cx="41401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deftest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transfer-tests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testing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"Transfer between accounts"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515151"/>
                </a:solidFill>
                <a:latin typeface="Consolas"/>
                <a:cs typeface="Consolas"/>
              </a:rPr>
              <a:t>let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    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[])]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fi-FI" sz="1100" dirty="0" err="1">
                <a:solidFill>
                  <a:prstClr val="black"/>
                </a:solidFill>
                <a:latin typeface="Consolas"/>
                <a:cs typeface="Consolas"/>
              </a:rPr>
              <a:t>transfer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dirty="0" err="1">
                <a:solidFill>
                  <a:srgbClr val="0029FA"/>
                </a:solidFill>
                <a:latin typeface="Consolas"/>
                <a:cs typeface="Consolas"/>
              </a:rPr>
              <a:t>message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fi-FI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-10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))))</a:t>
            </a:r>
            <a:r>
              <a:rPr lang="en-US" sz="1100" b="1" dirty="0" smtClean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en-US" sz="11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78402"/>
              </p:ext>
            </p:extLst>
          </p:nvPr>
        </p:nvGraphicFramePr>
        <p:xfrm>
          <a:off x="6300192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05872" y="4344144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7880" y="53522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2764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post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"Post an amount to the account."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[account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account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:amount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amount,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}))</a:t>
            </a:r>
          </a:p>
          <a:p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transfer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"Transfer an amount between two accounts."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[from to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5D196C"/>
                </a:solidFill>
                <a:latin typeface="Consolas"/>
                <a:cs typeface="Consolas"/>
              </a:rPr>
              <a:t>dosync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from post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amount)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to post amount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39"/>
    </mc:Choice>
    <mc:Fallback>
      <p:transition xmlns:p14="http://schemas.microsoft.com/office/powerpoint/2010/main" spd="slow" advTm="93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362"/>
    </mc:Choice>
    <mc:Fallback>
      <p:transition xmlns:p14="http://schemas.microsoft.com/office/powerpoint/2010/main" spd="slow" advTm="188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23"/>
    </mc:Choice>
    <mc:Fallback>
      <p:transition xmlns:p14="http://schemas.microsoft.com/office/powerpoint/2010/main" spd="slow" advTm="86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5"/>
    </mc:Choice>
    <mc:Fallback>
      <p:transition xmlns:p14="http://schemas.microsoft.com/office/powerpoint/2010/main" spd="slow" advTm="5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>
                <a:latin typeface="Neo Sans Std"/>
                <a:cs typeface="Neo Sans Std"/>
              </a:rPr>
              <a:t>Methods available:</a:t>
            </a:r>
          </a:p>
          <a:p>
            <a:pPr marL="0" lv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ToString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GetHashCode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>
                <a:latin typeface="Consolas"/>
                <a:cs typeface="Consolas"/>
              </a:rPr>
              <a:t>Equals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GetType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38"/>
    </mc:Choice>
    <mc:Fallback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name year])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key/value map semantics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=&gt; 2011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keys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08963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38"/>
    </mc:Choice>
    <mc:Fallback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 Data works with common functions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lambda functions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[c]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=&gt; {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err="1" smtClean="0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:rating :great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It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is a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seq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 of its k/v pairs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Destructuring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8248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;; </a:t>
            </a:r>
            <a:r>
              <a:rPr lang="en-US" sz="1400" kern="0" dirty="0" err="1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confs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endParaRPr lang="en-US" sz="1400" kern="0" dirty="0" smtClean="0">
              <a:solidFill>
                <a:prstClr val="black"/>
              </a:solidFill>
              <a:latin typeface="Consolas"/>
              <a:ea typeface="Neo Sans Std"/>
              <a:cs typeface="Consolas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[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{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:name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 err="1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Øredev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, 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:year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2011</a:t>
            </a: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} 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{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:name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"Clojure </a:t>
            </a:r>
            <a:r>
              <a:rPr lang="en-US" sz="1400" kern="0" dirty="0" err="1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Conj</a:t>
            </a:r>
            <a:r>
              <a:rPr lang="en-US" sz="1400" kern="0" dirty="0">
                <a:solidFill>
                  <a:srgbClr val="6A2243"/>
                </a:solidFill>
                <a:latin typeface="Consolas"/>
                <a:ea typeface="Neo Sans Std"/>
                <a:cs typeface="Consolas"/>
              </a:rPr>
              <a:t>"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, </a:t>
            </a:r>
            <a:r>
              <a:rPr lang="en-US" sz="1400" kern="0" dirty="0">
                <a:solidFill>
                  <a:srgbClr val="5B3178"/>
                </a:solidFill>
                <a:latin typeface="Consolas"/>
                <a:ea typeface="Neo Sans Std"/>
                <a:cs typeface="Consolas"/>
              </a:rPr>
              <a:t>:year</a:t>
            </a:r>
            <a:r>
              <a:rPr lang="en-US" sz="1400" kern="0" dirty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 2011}</a:t>
            </a:r>
            <a:r>
              <a:rPr lang="en-US" sz="1400" kern="0" dirty="0" smtClean="0">
                <a:solidFill>
                  <a:prstClr val="black"/>
                </a:solidFill>
                <a:latin typeface="Consolas"/>
                <a:ea typeface="Neo Sans Std"/>
                <a:cs typeface="Consolas"/>
              </a:rPr>
              <a:t>]</a:t>
            </a:r>
            <a:endParaRPr lang="en-US" b="1" kern="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69511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38"/>
    </mc:Choice>
    <mc:Fallback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Core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15"/>
    </mc:Choice>
    <mc:Fallback>
      <p:transition xmlns:p14="http://schemas.microsoft.com/office/powerpoint/2010/main" spd="slow" advTm="89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711"/>
    </mc:Choice>
    <mc:Fallback>
      <p:transition xmlns:p14="http://schemas.microsoft.com/office/powerpoint/2010/main" spd="slow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71"/>
    </mc:Choice>
    <mc:Fallback>
      <p:transition xmlns:p14="http://schemas.microsoft.com/office/powerpoint/2010/main" spd="slow" advTm="301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5"/>
    </mc:Choice>
    <mc:Fallback>
      <p:transition xmlns:p14="http://schemas.microsoft.com/office/powerpoint/2010/main" spd="slow" advTm="6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09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31"/>
    </mc:Choice>
    <mc:Fallback>
      <p:transition xmlns:p14="http://schemas.microsoft.com/office/powerpoint/2010/main" spd="slow" advTm="72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30672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49"/>
    </mc:Choice>
    <mc:Fallback>
      <p:transition xmlns:p14="http://schemas.microsoft.com/office/powerpoint/2010/main" spd="slow" advTm="95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24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32"/>
    </mc:Choice>
    <mc:Fallback>
      <p:transition xmlns:p14="http://schemas.microsoft.com/office/powerpoint/2010/main" spd="slow" advTm="1133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15"/>
    </mc:Choice>
    <mc:Fallback>
      <p:transition xmlns:p14="http://schemas.microsoft.com/office/powerpoint/2010/main" spd="slow" advTm="128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add an </a:t>
            </a:r>
            <a:r>
              <a:rPr lang="en-US" b="1" i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WeakSetPerson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3B741A"/>
                </a:solidFill>
                <a:latin typeface="Consolas"/>
                <a:cs typeface="Consolas"/>
              </a:rPr>
              <a:t>Person </a:t>
            </a:r>
            <a:r>
              <a:rPr lang="da-DK" sz="2400" dirty="0" smtClean="0">
                <a:latin typeface="Consolas"/>
                <a:cs typeface="Consolas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da-DK" sz="24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da-DK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.person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 = p</a:t>
            </a:r>
            <a:r>
              <a:rPr lang="da-DK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unless</a:t>
            </a:r>
            <a:r>
              <a:rPr lang="da-DK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da-DK" sz="2400" dirty="0">
                <a:latin typeface="Consolas"/>
                <a:cs typeface="Consolas"/>
              </a:rPr>
              <a:t>;</a:t>
            </a:r>
            <a:endParaRPr lang="da-DK" sz="24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27"/>
    </mc:Choice>
    <mc:Fallback>
      <p:transition xmlns:p14="http://schemas.microsoft.com/office/powerpoint/2010/main" spd="slow" advTm="55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98"/>
    </mc:Choice>
    <mc:Fallback>
      <p:transition xmlns:p14="http://schemas.microsoft.com/office/powerpoint/2010/main" spd="slow" advTm="27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45"/>
    </mc:Choice>
    <mc:Fallback>
      <p:transition xmlns:p14="http://schemas.microsoft.com/office/powerpoint/2010/main" spd="slow" advTm="67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23"/>
    </mc:Choice>
    <mc:Fallback>
      <p:transition xmlns:p14="http://schemas.microsoft.com/office/powerpoint/2010/main" spd="slow" advTm="72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86"/>
    </mc:Choice>
    <mc:Fallback>
      <p:transition xmlns:p14="http://schemas.microsoft.com/office/powerpoint/2010/main" spd="slow" advTm="14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Macro </a:t>
            </a:r>
            <a:r>
              <a:rPr lang="en-US" dirty="0" err="1" smtClean="0">
                <a:latin typeface="+mj-lt"/>
              </a:rPr>
              <a:t>eval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Compile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8885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88152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275"/>
    </mc:Choice>
    <mc:Fallback>
      <p:transition xmlns:p14="http://schemas.microsoft.com/office/powerpoint/2010/main" spd="slow" advTm="152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8"/>
    </mc:Choice>
    <mc:Fallback>
      <p:transition xmlns:p14="http://schemas.microsoft.com/office/powerpoint/2010/main" spd="slow" advTm="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6187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711"/>
    </mc:Choice>
    <mc:Fallback>
      <p:transition xmlns:p14="http://schemas.microsoft.com/office/powerpoint/2010/main" spd="slow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816"/>
    </mc:Choice>
    <mc:Fallback>
      <p:transition xmlns:p14="http://schemas.microsoft.com/office/powerpoint/2010/main" spd="slow" advTm="1308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</a:t>
            </a:r>
            <a:r>
              <a:rPr lang="en-US" u="sng" dirty="0" smtClean="0"/>
              <a:t>REPL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err="1" smtClean="0"/>
              <a:t>www.tryclj.com</a:t>
            </a:r>
            <a:endParaRPr lang="en-US" i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Tools</a:t>
            </a:r>
            <a:endParaRPr lang="en-US" u="sng" dirty="0" smtClean="0"/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79"/>
    </mc:Choice>
    <mc:Fallback>
      <p:transition xmlns:p14="http://schemas.microsoft.com/office/powerpoint/2010/main" spd="slow" advTm="276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martin@</a:t>
            </a:r>
            <a:r>
              <a:rPr lang="en-US" sz="2000" dirty="0" smtClean="0">
                <a:hlinkClick r:id="rId3"/>
              </a:rPr>
              <a:t>mjul.com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Code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6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7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7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8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41"/>
    </mc:Choice>
    <mc:Fallback>
      <p:transition xmlns:p14="http://schemas.microsoft.com/office/powerpoint/2010/main" spd="slow" advTm="27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47"/>
    </mc:Choice>
    <mc:Fallback>
      <p:transition xmlns:p14="http://schemas.microsoft.com/office/powerpoint/2010/main" spd="slow" advTm="40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smtClean="0"/>
              <a:t>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253"/>
    </mc:Choice>
    <mc:Fallback>
      <p:transition xmlns:p14="http://schemas.microsoft.com/office/powerpoint/2010/main" spd="slow" advTm="111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227"/>
    </mc:Choice>
    <mc:Fallback>
      <p:transition xmlns:p14="http://schemas.microsoft.com/office/powerpoint/2010/main" spd="slow" advTm="91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48"/>
    </mc:Choice>
    <mc:Fallback>
      <p:transition xmlns:p14="http://schemas.microsoft.com/office/powerpoint/2010/main" spd="slow" advTm="105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2"/>
    </mc:Choice>
    <mc:Fallback>
      <p:transition xmlns:p14="http://schemas.microsoft.com/office/powerpoint/2010/main" spd="slow" advTm="7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16990</TotalTime>
  <Words>3499</Words>
  <Application>Microsoft Macintosh PowerPoint</Application>
  <PresentationFormat>On-screen Show (4:3)</PresentationFormat>
  <Paragraphs>877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powerpoint med logo</vt:lpstr>
      <vt:lpstr>PowerPoint Presentation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 is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STM Example</vt:lpstr>
      <vt:lpstr>Software Transactional Memory Conflict Resolution</vt:lpstr>
      <vt:lpstr>Concurrency Summary</vt:lpstr>
      <vt:lpstr>It’s All About Abstractions</vt:lpstr>
      <vt:lpstr>Classes are Islands</vt:lpstr>
      <vt:lpstr>Clojure Data Structures</vt:lpstr>
      <vt:lpstr>Clojure Data Structures</vt:lpstr>
      <vt:lpstr>Code to Common Abstractions</vt:lpstr>
      <vt:lpstr>Higher-order functions</vt:lpstr>
      <vt:lpstr>Better Polymorphism</vt:lpstr>
      <vt:lpstr>Open/Closed Legacy Code : OO</vt:lpstr>
      <vt:lpstr>Open/Closed Legacy Code</vt:lpstr>
      <vt:lpstr>Beyond Static Dispatch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the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213</cp:revision>
  <cp:lastPrinted>2011-11-08T16:23:57Z</cp:lastPrinted>
  <dcterms:created xsi:type="dcterms:W3CDTF">2007-06-18T07:00:24Z</dcterms:created>
  <dcterms:modified xsi:type="dcterms:W3CDTF">2011-11-10T19:30:32Z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