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95" r:id="rId2"/>
    <p:sldId id="495" r:id="rId3"/>
    <p:sldId id="498" r:id="rId4"/>
    <p:sldId id="492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</p:sldIdLst>
  <p:sldSz cx="9144000" cy="5715000" type="screen16x10"/>
  <p:notesSz cx="6858000" cy="9144000"/>
  <p:defaultTextStyle>
    <a:defPPr>
      <a:defRPr lang="ru-RU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  <a:srgbClr val="E67700"/>
    <a:srgbClr val="365C9D"/>
    <a:srgbClr val="23476F"/>
    <a:srgbClr val="61E57F"/>
    <a:srgbClr val="045444"/>
    <a:srgbClr val="575757"/>
    <a:srgbClr val="702E65"/>
    <a:srgbClr val="57284F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8" autoAdjust="0"/>
    <p:restoredTop sz="81971"/>
  </p:normalViewPr>
  <p:slideViewPr>
    <p:cSldViewPr snapToGrid="0">
      <p:cViewPr varScale="1">
        <p:scale>
          <a:sx n="115" d="100"/>
          <a:sy n="115" d="100"/>
        </p:scale>
        <p:origin x="840" y="192"/>
      </p:cViewPr>
      <p:guideLst>
        <p:guide orient="horz" pos="1800"/>
        <p:guide pos="2880"/>
        <p:guide pos="3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18FC0-079F-744D-AAED-01D9FBD2A10B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E2F80-48A4-094D-B74E-DCE84B3753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39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rtl="0">
              <a:buAutoNum type="arabicParenR"/>
            </a:pPr>
            <a:r>
              <a:rPr lang="pt-BR" sz="936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Quem é você e por que é a melhor pessoa para ministrar este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152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70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44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822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761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857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459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441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827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46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3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  O que poderei fazer no final do curso? </a:t>
            </a:r>
            <a:endParaRPr lang="pt-BR">
              <a:effectLst/>
            </a:endParaRPr>
          </a:p>
          <a:p>
            <a:pPr rtl="0"/>
            <a:r>
              <a:rPr lang="pt-BR" sz="93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Quais são os grandes tópicos que vou aprender neste curso? </a:t>
            </a:r>
            <a:endParaRPr lang="pt-BR">
              <a:effectLst/>
            </a:endParaRPr>
          </a:p>
          <a:p>
            <a:pPr rtl="0"/>
            <a:r>
              <a:rPr lang="pt-BR" sz="93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Como poderei praticar o que estou aprendendo durante o curso</a:t>
            </a:r>
            <a:endParaRPr lang="pt-BR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309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329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05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019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613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19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500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147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83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327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47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297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471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pt-BR" sz="1000" dirty="0"/>
              <a:t>As </a:t>
            </a:r>
            <a:r>
              <a:rPr lang="en-US" altLang="pt-BR" sz="1000" dirty="0" err="1"/>
              <a:t>variáveis</a:t>
            </a:r>
            <a:r>
              <a:rPr lang="en-US" altLang="pt-BR" sz="1000" dirty="0"/>
              <a:t> e </a:t>
            </a:r>
            <a:r>
              <a:rPr lang="en-US" altLang="pt-BR" sz="1000" dirty="0" err="1"/>
              <a:t>constantes</a:t>
            </a:r>
            <a:r>
              <a:rPr lang="en-US" altLang="pt-BR" sz="1000" dirty="0"/>
              <a:t> </a:t>
            </a:r>
            <a:r>
              <a:rPr lang="en-US" altLang="pt-BR" sz="1000" dirty="0" err="1"/>
              <a:t>devem</a:t>
            </a:r>
            <a:r>
              <a:rPr lang="en-US" altLang="pt-BR" sz="1000" dirty="0"/>
              <a:t> </a:t>
            </a:r>
            <a:r>
              <a:rPr lang="en-US" altLang="pt-BR" sz="1000" dirty="0" err="1"/>
              <a:t>ter</a:t>
            </a:r>
            <a:r>
              <a:rPr lang="en-US" altLang="pt-BR" sz="1000" dirty="0"/>
              <a:t> um </a:t>
            </a:r>
            <a:r>
              <a:rPr lang="en-US" altLang="pt-BR" sz="1000" dirty="0" err="1"/>
              <a:t>tipo</a:t>
            </a:r>
            <a:r>
              <a:rPr lang="en-US" altLang="pt-BR" sz="1000" dirty="0"/>
              <a:t>, de </a:t>
            </a:r>
            <a:r>
              <a:rPr lang="en-US" altLang="pt-BR" sz="1000" dirty="0" err="1"/>
              <a:t>acordo</a:t>
            </a:r>
            <a:r>
              <a:rPr lang="en-US" altLang="pt-BR" sz="1000" dirty="0"/>
              <a:t> com o que </a:t>
            </a:r>
            <a:r>
              <a:rPr lang="en-US" altLang="pt-BR" sz="1000" dirty="0" err="1"/>
              <a:t>é</a:t>
            </a:r>
            <a:r>
              <a:rPr lang="en-US" altLang="pt-BR" sz="1000" dirty="0"/>
              <a:t> </a:t>
            </a:r>
            <a:r>
              <a:rPr lang="en-US" altLang="pt-BR" sz="1000" dirty="0" err="1"/>
              <a:t>armazenado</a:t>
            </a:r>
            <a:endParaRPr lang="en-US" alt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458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pt-BR" sz="1000" dirty="0"/>
              <a:t>As </a:t>
            </a:r>
            <a:r>
              <a:rPr lang="en-US" altLang="pt-BR" sz="1000" dirty="0" err="1"/>
              <a:t>variáveis</a:t>
            </a:r>
            <a:r>
              <a:rPr lang="en-US" altLang="pt-BR" sz="1000" dirty="0"/>
              <a:t> e </a:t>
            </a:r>
            <a:r>
              <a:rPr lang="en-US" altLang="pt-BR" sz="1000" dirty="0" err="1"/>
              <a:t>constantes</a:t>
            </a:r>
            <a:r>
              <a:rPr lang="en-US" altLang="pt-BR" sz="1000" dirty="0"/>
              <a:t> </a:t>
            </a:r>
            <a:r>
              <a:rPr lang="en-US" altLang="pt-BR" sz="1000" dirty="0" err="1"/>
              <a:t>devem</a:t>
            </a:r>
            <a:r>
              <a:rPr lang="en-US" altLang="pt-BR" sz="1000" dirty="0"/>
              <a:t> </a:t>
            </a:r>
            <a:r>
              <a:rPr lang="en-US" altLang="pt-BR" sz="1000" dirty="0" err="1"/>
              <a:t>ter</a:t>
            </a:r>
            <a:r>
              <a:rPr lang="en-US" altLang="pt-BR" sz="1000" dirty="0"/>
              <a:t> um </a:t>
            </a:r>
            <a:r>
              <a:rPr lang="en-US" altLang="pt-BR" sz="1000" dirty="0" err="1"/>
              <a:t>tipo</a:t>
            </a:r>
            <a:r>
              <a:rPr lang="en-US" altLang="pt-BR" sz="1000" dirty="0"/>
              <a:t>, de </a:t>
            </a:r>
            <a:r>
              <a:rPr lang="en-US" altLang="pt-BR" sz="1000" dirty="0" err="1"/>
              <a:t>acordo</a:t>
            </a:r>
            <a:r>
              <a:rPr lang="en-US" altLang="pt-BR" sz="1000" dirty="0"/>
              <a:t> com o que </a:t>
            </a:r>
            <a:r>
              <a:rPr lang="en-US" altLang="pt-BR" sz="1000" dirty="0" err="1"/>
              <a:t>é</a:t>
            </a:r>
            <a:r>
              <a:rPr lang="en-US" altLang="pt-BR" sz="1000" dirty="0"/>
              <a:t> </a:t>
            </a:r>
            <a:r>
              <a:rPr lang="en-US" altLang="pt-BR" sz="1000" dirty="0" err="1"/>
              <a:t>armazenado</a:t>
            </a:r>
            <a:endParaRPr lang="en-US" alt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779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pt-BR" sz="1000" dirty="0"/>
              <a:t>As </a:t>
            </a:r>
            <a:r>
              <a:rPr lang="en-US" altLang="pt-BR" sz="1000" dirty="0" err="1"/>
              <a:t>variáveis</a:t>
            </a:r>
            <a:r>
              <a:rPr lang="en-US" altLang="pt-BR" sz="1000" dirty="0"/>
              <a:t> e </a:t>
            </a:r>
            <a:r>
              <a:rPr lang="en-US" altLang="pt-BR" sz="1000" dirty="0" err="1"/>
              <a:t>constantes</a:t>
            </a:r>
            <a:r>
              <a:rPr lang="en-US" altLang="pt-BR" sz="1000" dirty="0"/>
              <a:t> </a:t>
            </a:r>
            <a:r>
              <a:rPr lang="en-US" altLang="pt-BR" sz="1000" dirty="0" err="1"/>
              <a:t>devem</a:t>
            </a:r>
            <a:r>
              <a:rPr lang="en-US" altLang="pt-BR" sz="1000" dirty="0"/>
              <a:t> </a:t>
            </a:r>
            <a:r>
              <a:rPr lang="en-US" altLang="pt-BR" sz="1000" dirty="0" err="1"/>
              <a:t>ter</a:t>
            </a:r>
            <a:r>
              <a:rPr lang="en-US" altLang="pt-BR" sz="1000" dirty="0"/>
              <a:t> um </a:t>
            </a:r>
            <a:r>
              <a:rPr lang="en-US" altLang="pt-BR" sz="1000" dirty="0" err="1"/>
              <a:t>tipo</a:t>
            </a:r>
            <a:r>
              <a:rPr lang="en-US" altLang="pt-BR" sz="1000" dirty="0"/>
              <a:t>, de </a:t>
            </a:r>
            <a:r>
              <a:rPr lang="en-US" altLang="pt-BR" sz="1000" dirty="0" err="1"/>
              <a:t>acordo</a:t>
            </a:r>
            <a:r>
              <a:rPr lang="en-US" altLang="pt-BR" sz="1000" dirty="0"/>
              <a:t> com o que </a:t>
            </a:r>
            <a:r>
              <a:rPr lang="en-US" altLang="pt-BR" sz="1000" dirty="0" err="1"/>
              <a:t>é</a:t>
            </a:r>
            <a:r>
              <a:rPr lang="en-US" altLang="pt-BR" sz="1000" dirty="0"/>
              <a:t> </a:t>
            </a:r>
            <a:r>
              <a:rPr lang="en-US" altLang="pt-BR" sz="1000" dirty="0" err="1"/>
              <a:t>armazenado</a:t>
            </a:r>
            <a:endParaRPr lang="en-US" alt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566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842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66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071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70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89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30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0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83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26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38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2F80-48A4-094D-B74E-DCE84B3753C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21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28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78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41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9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54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98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77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59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62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82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177801" y="234816"/>
            <a:ext cx="896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LÓGICA DE PROGRAMAÇÃO: O GUIA COMPLETO</a:t>
            </a:r>
            <a:endParaRPr lang="ru-RU" sz="2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9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MELHORANDO O ALGORITMO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1016185"/>
            <a:ext cx="8095769" cy="3953524"/>
          </a:xfrm>
        </p:spPr>
        <p:txBody>
          <a:bodyPr>
            <a:noAutofit/>
          </a:bodyPr>
          <a:lstStyle/>
          <a:p>
            <a:r>
              <a:rPr lang="en-US" altLang="pt-BR" sz="2800" dirty="0" err="1"/>
              <a:t>Acionar</a:t>
            </a:r>
            <a:r>
              <a:rPr lang="en-US" altLang="pt-BR" sz="2800" dirty="0"/>
              <a:t> o </a:t>
            </a:r>
            <a:r>
              <a:rPr lang="en-US" altLang="pt-BR" sz="2800" dirty="0" err="1"/>
              <a:t>interruptor</a:t>
            </a:r>
            <a:endParaRPr lang="en-US" altLang="pt-BR" sz="2800" dirty="0"/>
          </a:p>
          <a:p>
            <a:r>
              <a:rPr lang="en-US" altLang="pt-BR" sz="2800" dirty="0"/>
              <a:t>Se a </a:t>
            </a:r>
            <a:r>
              <a:rPr lang="en-US" altLang="pt-BR" sz="2800" dirty="0" err="1"/>
              <a:t>lâmpada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não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acender</a:t>
            </a:r>
            <a:r>
              <a:rPr lang="en-US" altLang="pt-BR" sz="2800" dirty="0"/>
              <a:t>, </a:t>
            </a:r>
            <a:r>
              <a:rPr lang="en-US" altLang="pt-BR" sz="2800" dirty="0" err="1"/>
              <a:t>então</a:t>
            </a:r>
            <a:endParaRPr lang="en-US" altLang="pt-BR" sz="2800" dirty="0"/>
          </a:p>
          <a:p>
            <a:pPr lvl="1"/>
            <a:r>
              <a:rPr lang="en-US" altLang="pt-BR" sz="2400" dirty="0" err="1"/>
              <a:t>Pegar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escada</a:t>
            </a:r>
            <a:endParaRPr lang="en-US" altLang="pt-BR" sz="2400" dirty="0"/>
          </a:p>
          <a:p>
            <a:pPr lvl="1"/>
            <a:r>
              <a:rPr lang="en-US" altLang="pt-BR" sz="2400" dirty="0" err="1"/>
              <a:t>Posicionar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escada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embaixo</a:t>
            </a:r>
            <a:r>
              <a:rPr lang="en-US" altLang="pt-BR" sz="2400" dirty="0"/>
              <a:t> da </a:t>
            </a:r>
            <a:r>
              <a:rPr lang="en-US" altLang="pt-BR" sz="2400" dirty="0" err="1"/>
              <a:t>lâmpada</a:t>
            </a:r>
            <a:endParaRPr lang="en-US" altLang="pt-BR" sz="2400" dirty="0"/>
          </a:p>
          <a:p>
            <a:pPr lvl="1"/>
            <a:r>
              <a:rPr lang="en-US" altLang="pt-BR" sz="2400" dirty="0" err="1"/>
              <a:t>Buscar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lâmpada</a:t>
            </a:r>
            <a:r>
              <a:rPr lang="en-US" altLang="pt-BR" sz="2400" dirty="0"/>
              <a:t> nova</a:t>
            </a:r>
          </a:p>
          <a:p>
            <a:pPr lvl="1"/>
            <a:r>
              <a:rPr lang="en-US" altLang="pt-BR" sz="2400" dirty="0" err="1"/>
              <a:t>Acionar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interruptor</a:t>
            </a:r>
            <a:endParaRPr lang="en-US" altLang="pt-BR" sz="2400" dirty="0"/>
          </a:p>
          <a:p>
            <a:pPr lvl="1"/>
            <a:r>
              <a:rPr lang="en-US" altLang="pt-BR" sz="2400" dirty="0" err="1"/>
              <a:t>Subir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escada</a:t>
            </a:r>
            <a:endParaRPr lang="en-US" altLang="pt-BR" sz="2400" dirty="0"/>
          </a:p>
          <a:p>
            <a:pPr lvl="1"/>
            <a:r>
              <a:rPr lang="en-US" altLang="pt-BR" sz="2400" dirty="0" err="1"/>
              <a:t>Retirar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lâmpada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queimada</a:t>
            </a:r>
            <a:endParaRPr lang="en-US" altLang="pt-BR" sz="2400" dirty="0"/>
          </a:p>
          <a:p>
            <a:pPr lvl="1"/>
            <a:r>
              <a:rPr lang="en-US" altLang="pt-BR" sz="2400" dirty="0" err="1"/>
              <a:t>Colocar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lâmpada</a:t>
            </a:r>
            <a:r>
              <a:rPr lang="en-US" altLang="pt-BR" sz="2400" dirty="0"/>
              <a:t> nova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71586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MELHORANDO O ALGORITMO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1016185"/>
            <a:ext cx="8095769" cy="395352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pt-BR" sz="1800" dirty="0"/>
              <a:t>E se a </a:t>
            </a:r>
            <a:r>
              <a:rPr lang="en-US" altLang="pt-BR" sz="1800" dirty="0" err="1"/>
              <a:t>lâmpada</a:t>
            </a:r>
            <a:r>
              <a:rPr lang="en-US" altLang="pt-BR" sz="1800" dirty="0"/>
              <a:t> nova </a:t>
            </a:r>
            <a:r>
              <a:rPr lang="en-US" altLang="pt-BR" sz="1800" dirty="0" err="1"/>
              <a:t>não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acender</a:t>
            </a:r>
            <a:r>
              <a:rPr lang="en-US" altLang="pt-BR" sz="1800" dirty="0"/>
              <a:t>?</a:t>
            </a:r>
          </a:p>
          <a:p>
            <a:pPr lvl="1">
              <a:lnSpc>
                <a:spcPct val="80000"/>
              </a:lnSpc>
            </a:pPr>
            <a:r>
              <a:rPr lang="en-US" altLang="pt-BR" sz="1600" dirty="0" err="1"/>
              <a:t>Acionar</a:t>
            </a:r>
            <a:r>
              <a:rPr lang="en-US" altLang="pt-BR" sz="1600" dirty="0"/>
              <a:t> o </a:t>
            </a:r>
            <a:r>
              <a:rPr lang="en-US" altLang="pt-BR" sz="1600" dirty="0" err="1"/>
              <a:t>interruptor</a:t>
            </a:r>
            <a:endParaRPr lang="en-US" altLang="pt-BR" sz="1600" dirty="0"/>
          </a:p>
          <a:p>
            <a:pPr lvl="1">
              <a:lnSpc>
                <a:spcPct val="80000"/>
              </a:lnSpc>
            </a:pPr>
            <a:r>
              <a:rPr lang="en-US" altLang="pt-BR" sz="1600" dirty="0"/>
              <a:t>Se a </a:t>
            </a:r>
            <a:r>
              <a:rPr lang="en-US" altLang="pt-BR" sz="1600" dirty="0" err="1"/>
              <a:t>lâmpada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não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acender</a:t>
            </a:r>
            <a:r>
              <a:rPr lang="en-US" altLang="pt-BR" sz="1600" dirty="0"/>
              <a:t>, </a:t>
            </a:r>
            <a:r>
              <a:rPr lang="en-US" altLang="pt-BR" sz="1600" dirty="0" err="1"/>
              <a:t>então</a:t>
            </a:r>
            <a:endParaRPr lang="en-US" altLang="pt-BR" sz="1600" dirty="0"/>
          </a:p>
          <a:p>
            <a:pPr lvl="2">
              <a:lnSpc>
                <a:spcPct val="80000"/>
              </a:lnSpc>
            </a:pPr>
            <a:r>
              <a:rPr lang="en-US" altLang="pt-BR" sz="1400" dirty="0" err="1"/>
              <a:t>Pegar</a:t>
            </a:r>
            <a:r>
              <a:rPr lang="en-US" altLang="pt-BR" sz="1400" dirty="0"/>
              <a:t> </a:t>
            </a:r>
            <a:r>
              <a:rPr lang="en-US" altLang="pt-BR" sz="1400" dirty="0" err="1"/>
              <a:t>uma</a:t>
            </a:r>
            <a:r>
              <a:rPr lang="en-US" altLang="pt-BR" sz="1400" dirty="0"/>
              <a:t> </a:t>
            </a:r>
            <a:r>
              <a:rPr lang="en-US" altLang="pt-BR" sz="1400" dirty="0" err="1"/>
              <a:t>escada</a:t>
            </a:r>
            <a:endParaRPr lang="en-US" altLang="pt-BR" sz="1400" dirty="0"/>
          </a:p>
          <a:p>
            <a:pPr lvl="2">
              <a:lnSpc>
                <a:spcPct val="80000"/>
              </a:lnSpc>
            </a:pPr>
            <a:r>
              <a:rPr lang="en-US" altLang="pt-BR" sz="1400" dirty="0" err="1"/>
              <a:t>Posicionar</a:t>
            </a:r>
            <a:r>
              <a:rPr lang="en-US" altLang="pt-BR" sz="1400" dirty="0"/>
              <a:t> a </a:t>
            </a:r>
            <a:r>
              <a:rPr lang="en-US" altLang="pt-BR" sz="1400" dirty="0" err="1"/>
              <a:t>escada</a:t>
            </a:r>
            <a:r>
              <a:rPr lang="en-US" altLang="pt-BR" sz="1400" dirty="0"/>
              <a:t> </a:t>
            </a:r>
            <a:r>
              <a:rPr lang="en-US" altLang="pt-BR" sz="1400" dirty="0" err="1"/>
              <a:t>embaixo</a:t>
            </a:r>
            <a:r>
              <a:rPr lang="en-US" altLang="pt-BR" sz="1400" dirty="0"/>
              <a:t> da </a:t>
            </a:r>
            <a:r>
              <a:rPr lang="en-US" altLang="pt-BR" sz="1400" dirty="0" err="1"/>
              <a:t>lâmpada</a:t>
            </a:r>
            <a:endParaRPr lang="en-US" altLang="pt-BR" sz="1400" dirty="0"/>
          </a:p>
          <a:p>
            <a:pPr lvl="2">
              <a:lnSpc>
                <a:spcPct val="80000"/>
              </a:lnSpc>
            </a:pPr>
            <a:r>
              <a:rPr lang="en-US" altLang="pt-BR" sz="1400" dirty="0" err="1"/>
              <a:t>Buscar</a:t>
            </a:r>
            <a:r>
              <a:rPr lang="en-US" altLang="pt-BR" sz="1400" dirty="0"/>
              <a:t> </a:t>
            </a:r>
            <a:r>
              <a:rPr lang="en-US" altLang="pt-BR" sz="1400" dirty="0" err="1"/>
              <a:t>uma</a:t>
            </a:r>
            <a:r>
              <a:rPr lang="en-US" altLang="pt-BR" sz="1400" dirty="0"/>
              <a:t> </a:t>
            </a:r>
            <a:r>
              <a:rPr lang="en-US" altLang="pt-BR" sz="1400" dirty="0" err="1"/>
              <a:t>lâmpada</a:t>
            </a:r>
            <a:r>
              <a:rPr lang="en-US" altLang="pt-BR" sz="1400" dirty="0"/>
              <a:t> nova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 err="1"/>
              <a:t>Acionar</a:t>
            </a:r>
            <a:r>
              <a:rPr lang="en-US" altLang="pt-BR" sz="1400" dirty="0"/>
              <a:t> o </a:t>
            </a:r>
            <a:r>
              <a:rPr lang="en-US" altLang="pt-BR" sz="1400" dirty="0" err="1"/>
              <a:t>interruptor</a:t>
            </a:r>
            <a:endParaRPr lang="en-US" altLang="pt-BR" sz="1400" dirty="0"/>
          </a:p>
          <a:p>
            <a:pPr lvl="2">
              <a:lnSpc>
                <a:spcPct val="80000"/>
              </a:lnSpc>
            </a:pPr>
            <a:r>
              <a:rPr lang="en-US" altLang="pt-BR" sz="1400" dirty="0" err="1"/>
              <a:t>Subir</a:t>
            </a:r>
            <a:r>
              <a:rPr lang="en-US" altLang="pt-BR" sz="1400" dirty="0"/>
              <a:t> </a:t>
            </a:r>
            <a:r>
              <a:rPr lang="en-US" altLang="pt-BR" sz="1400" dirty="0" err="1"/>
              <a:t>na</a:t>
            </a:r>
            <a:r>
              <a:rPr lang="en-US" altLang="pt-BR" sz="1400" dirty="0"/>
              <a:t> </a:t>
            </a:r>
            <a:r>
              <a:rPr lang="en-US" altLang="pt-BR" sz="1400" dirty="0" err="1"/>
              <a:t>escada</a:t>
            </a:r>
            <a:endParaRPr lang="en-US" altLang="pt-BR" sz="1400" dirty="0"/>
          </a:p>
          <a:p>
            <a:pPr lvl="2">
              <a:lnSpc>
                <a:spcPct val="80000"/>
              </a:lnSpc>
            </a:pPr>
            <a:r>
              <a:rPr lang="en-US" altLang="pt-BR" sz="1400" dirty="0" err="1"/>
              <a:t>Retirar</a:t>
            </a:r>
            <a:r>
              <a:rPr lang="en-US" altLang="pt-BR" sz="1400" dirty="0"/>
              <a:t> a </a:t>
            </a:r>
            <a:r>
              <a:rPr lang="en-US" altLang="pt-BR" sz="1400" dirty="0" err="1"/>
              <a:t>lâmpada</a:t>
            </a:r>
            <a:r>
              <a:rPr lang="en-US" altLang="pt-BR" sz="1400" dirty="0"/>
              <a:t> </a:t>
            </a:r>
            <a:r>
              <a:rPr lang="en-US" altLang="pt-BR" sz="1400" dirty="0" err="1"/>
              <a:t>queimada</a:t>
            </a:r>
            <a:endParaRPr lang="en-US" altLang="pt-BR" sz="1400" dirty="0"/>
          </a:p>
          <a:p>
            <a:pPr lvl="2">
              <a:lnSpc>
                <a:spcPct val="80000"/>
              </a:lnSpc>
            </a:pPr>
            <a:r>
              <a:rPr lang="en-US" altLang="pt-BR" sz="1400" dirty="0" err="1"/>
              <a:t>Colocar</a:t>
            </a:r>
            <a:r>
              <a:rPr lang="en-US" altLang="pt-BR" sz="1400" dirty="0"/>
              <a:t> a </a:t>
            </a:r>
            <a:r>
              <a:rPr lang="en-US" altLang="pt-BR" sz="1400" dirty="0" err="1"/>
              <a:t>lâmpada</a:t>
            </a:r>
            <a:r>
              <a:rPr lang="en-US" altLang="pt-BR" sz="1400" dirty="0"/>
              <a:t> nova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/>
              <a:t>Se a </a:t>
            </a:r>
            <a:r>
              <a:rPr lang="en-US" altLang="pt-BR" sz="1400" dirty="0" err="1"/>
              <a:t>lâmpada</a:t>
            </a:r>
            <a:r>
              <a:rPr lang="en-US" altLang="pt-BR" sz="1400" dirty="0"/>
              <a:t> </a:t>
            </a:r>
            <a:r>
              <a:rPr lang="en-US" altLang="pt-BR" sz="1400" dirty="0" err="1"/>
              <a:t>não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acender</a:t>
            </a:r>
            <a:r>
              <a:rPr lang="en-US" altLang="pt-BR" sz="1400" dirty="0"/>
              <a:t>, </a:t>
            </a:r>
            <a:r>
              <a:rPr lang="en-US" altLang="pt-BR" sz="1400" dirty="0" err="1"/>
              <a:t>então</a:t>
            </a:r>
            <a:endParaRPr lang="en-US" altLang="pt-BR" sz="1400" dirty="0"/>
          </a:p>
          <a:p>
            <a:pPr lvl="3">
              <a:lnSpc>
                <a:spcPct val="80000"/>
              </a:lnSpc>
            </a:pPr>
            <a:r>
              <a:rPr lang="en-US" altLang="pt-BR" sz="1200" dirty="0" err="1"/>
              <a:t>Retirar</a:t>
            </a:r>
            <a:r>
              <a:rPr lang="en-US" altLang="pt-BR" sz="1200" dirty="0"/>
              <a:t> a </a:t>
            </a:r>
            <a:r>
              <a:rPr lang="en-US" altLang="pt-BR" sz="1200" dirty="0" err="1"/>
              <a:t>lâmpada</a:t>
            </a:r>
            <a:r>
              <a:rPr lang="en-US" altLang="pt-BR" sz="1200" dirty="0"/>
              <a:t> </a:t>
            </a:r>
            <a:r>
              <a:rPr lang="en-US" altLang="pt-BR" sz="1200" dirty="0" err="1"/>
              <a:t>queimada</a:t>
            </a:r>
            <a:endParaRPr lang="en-US" altLang="pt-BR" sz="1200" dirty="0"/>
          </a:p>
          <a:p>
            <a:pPr lvl="3">
              <a:lnSpc>
                <a:spcPct val="80000"/>
              </a:lnSpc>
            </a:pPr>
            <a:r>
              <a:rPr lang="en-US" altLang="pt-BR" sz="1200" dirty="0" err="1"/>
              <a:t>Colocar</a:t>
            </a:r>
            <a:r>
              <a:rPr lang="en-US" altLang="pt-BR" sz="1200" dirty="0"/>
              <a:t> </a:t>
            </a:r>
            <a:r>
              <a:rPr lang="en-US" altLang="pt-BR" sz="1200" dirty="0" err="1"/>
              <a:t>outra</a:t>
            </a:r>
            <a:r>
              <a:rPr lang="en-US" altLang="pt-BR" sz="1200" dirty="0"/>
              <a:t> </a:t>
            </a:r>
            <a:r>
              <a:rPr lang="en-US" altLang="pt-BR" sz="1200" dirty="0" err="1"/>
              <a:t>lâmpada</a:t>
            </a:r>
            <a:r>
              <a:rPr lang="en-US" altLang="pt-BR" sz="1200" dirty="0"/>
              <a:t> nova</a:t>
            </a:r>
          </a:p>
          <a:p>
            <a:pPr lvl="3">
              <a:lnSpc>
                <a:spcPct val="80000"/>
              </a:lnSpc>
            </a:pPr>
            <a:r>
              <a:rPr lang="en-US" altLang="pt-BR" sz="1200" dirty="0"/>
              <a:t>Se a </a:t>
            </a:r>
            <a:r>
              <a:rPr lang="en-US" altLang="pt-BR" sz="1200" dirty="0" err="1"/>
              <a:t>lâmpada</a:t>
            </a:r>
            <a:r>
              <a:rPr lang="en-US" altLang="pt-BR" sz="1200" dirty="0"/>
              <a:t> </a:t>
            </a:r>
            <a:r>
              <a:rPr lang="en-US" altLang="pt-BR" sz="1200" dirty="0" err="1"/>
              <a:t>não</a:t>
            </a:r>
            <a:r>
              <a:rPr lang="en-US" altLang="pt-BR" sz="1200" dirty="0"/>
              <a:t> </a:t>
            </a:r>
            <a:r>
              <a:rPr lang="en-US" altLang="pt-BR" sz="1200" dirty="0" err="1"/>
              <a:t>acender</a:t>
            </a:r>
            <a:r>
              <a:rPr lang="en-US" altLang="pt-BR" sz="1200" dirty="0"/>
              <a:t>, </a:t>
            </a:r>
            <a:r>
              <a:rPr lang="en-US" altLang="pt-BR" sz="1200" dirty="0" err="1"/>
              <a:t>então</a:t>
            </a:r>
            <a:endParaRPr lang="en-US" altLang="pt-BR" sz="1200" dirty="0"/>
          </a:p>
          <a:p>
            <a:pPr lvl="4">
              <a:lnSpc>
                <a:spcPct val="80000"/>
              </a:lnSpc>
            </a:pPr>
            <a:r>
              <a:rPr lang="en-US" altLang="pt-BR" sz="1200" dirty="0" err="1"/>
              <a:t>Retirar</a:t>
            </a:r>
            <a:r>
              <a:rPr lang="en-US" altLang="pt-BR" sz="1200" dirty="0"/>
              <a:t> a </a:t>
            </a:r>
            <a:r>
              <a:rPr lang="en-US" altLang="pt-BR" sz="1200" dirty="0" err="1"/>
              <a:t>lâmpada</a:t>
            </a:r>
            <a:r>
              <a:rPr lang="en-US" altLang="pt-BR" sz="1200" dirty="0"/>
              <a:t> </a:t>
            </a:r>
            <a:r>
              <a:rPr lang="en-US" altLang="pt-BR" sz="1200" dirty="0" err="1"/>
              <a:t>queimada</a:t>
            </a:r>
            <a:endParaRPr lang="en-US" altLang="pt-BR" sz="1200" dirty="0"/>
          </a:p>
          <a:p>
            <a:pPr lvl="4">
              <a:lnSpc>
                <a:spcPct val="80000"/>
              </a:lnSpc>
            </a:pPr>
            <a:r>
              <a:rPr lang="en-US" altLang="pt-BR" sz="1200" dirty="0" err="1"/>
              <a:t>Colocar</a:t>
            </a:r>
            <a:r>
              <a:rPr lang="en-US" altLang="pt-BR" sz="1200" dirty="0"/>
              <a:t> </a:t>
            </a:r>
            <a:r>
              <a:rPr lang="en-US" altLang="pt-BR" sz="1200" dirty="0" err="1"/>
              <a:t>outra</a:t>
            </a:r>
            <a:r>
              <a:rPr lang="en-US" altLang="pt-BR" sz="1200" dirty="0"/>
              <a:t> </a:t>
            </a:r>
            <a:r>
              <a:rPr lang="en-US" altLang="pt-BR" sz="1200" dirty="0" err="1"/>
              <a:t>lâmpada</a:t>
            </a:r>
            <a:r>
              <a:rPr lang="en-US" altLang="pt-BR" sz="1200" dirty="0"/>
              <a:t> nova</a:t>
            </a:r>
          </a:p>
          <a:p>
            <a:pPr lvl="4">
              <a:lnSpc>
                <a:spcPct val="80000"/>
              </a:lnSpc>
            </a:pPr>
            <a:r>
              <a:rPr lang="en-US" altLang="pt-BR" sz="1200" dirty="0"/>
              <a:t>Se a </a:t>
            </a:r>
            <a:r>
              <a:rPr lang="en-US" altLang="pt-BR" sz="1200" dirty="0" err="1"/>
              <a:t>lâmpada</a:t>
            </a:r>
            <a:r>
              <a:rPr lang="en-US" altLang="pt-BR" sz="1200" dirty="0"/>
              <a:t> </a:t>
            </a:r>
            <a:r>
              <a:rPr lang="en-US" altLang="pt-BR" sz="1200" dirty="0" err="1"/>
              <a:t>não</a:t>
            </a:r>
            <a:r>
              <a:rPr lang="en-US" altLang="pt-BR" sz="1200" dirty="0"/>
              <a:t> </a:t>
            </a:r>
            <a:r>
              <a:rPr lang="en-US" altLang="pt-BR" sz="1200" dirty="0" err="1"/>
              <a:t>acender</a:t>
            </a:r>
            <a:r>
              <a:rPr lang="en-US" altLang="pt-BR" sz="1200" dirty="0"/>
              <a:t>, </a:t>
            </a:r>
            <a:r>
              <a:rPr lang="en-US" altLang="pt-BR" sz="1200" dirty="0" err="1"/>
              <a:t>então</a:t>
            </a:r>
            <a:endParaRPr lang="en-US" altLang="pt-BR" sz="1200" dirty="0"/>
          </a:p>
          <a:p>
            <a:pPr lvl="4">
              <a:lnSpc>
                <a:spcPct val="80000"/>
              </a:lnSpc>
            </a:pPr>
            <a:r>
              <a:rPr lang="en-US" altLang="pt-BR" sz="1200" dirty="0"/>
              <a:t>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14476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MELHORANDO O ALGORITMO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1016185"/>
            <a:ext cx="8095769" cy="3953524"/>
          </a:xfrm>
        </p:spPr>
        <p:txBody>
          <a:bodyPr>
            <a:noAutofit/>
          </a:bodyPr>
          <a:lstStyle/>
          <a:p>
            <a:r>
              <a:rPr lang="pt-BR" altLang="pt-BR" sz="2700" dirty="0"/>
              <a:t>Acionar o interruptor</a:t>
            </a:r>
          </a:p>
          <a:p>
            <a:pPr lvl="1"/>
            <a:r>
              <a:rPr lang="pt-BR" altLang="pt-BR" sz="2300" dirty="0"/>
              <a:t>Se a lâmpada não acender, então</a:t>
            </a:r>
          </a:p>
          <a:p>
            <a:pPr lvl="2"/>
            <a:r>
              <a:rPr lang="pt-BR" altLang="pt-BR" sz="1950" dirty="0"/>
              <a:t>Pegar uma escada</a:t>
            </a:r>
          </a:p>
          <a:p>
            <a:pPr lvl="2"/>
            <a:r>
              <a:rPr lang="pt-BR" altLang="pt-BR" sz="1950" dirty="0"/>
              <a:t>Posicionar a escada embaixo da lâmpada</a:t>
            </a:r>
          </a:p>
          <a:p>
            <a:pPr lvl="2"/>
            <a:r>
              <a:rPr lang="pt-BR" altLang="pt-BR" sz="1950" dirty="0"/>
              <a:t>Buscar uma lâmpada nova</a:t>
            </a:r>
          </a:p>
          <a:p>
            <a:pPr lvl="2"/>
            <a:r>
              <a:rPr lang="pt-BR" altLang="pt-BR" sz="1950" dirty="0"/>
              <a:t>Acionar o interruptor</a:t>
            </a:r>
          </a:p>
          <a:p>
            <a:pPr lvl="2"/>
            <a:r>
              <a:rPr lang="pt-BR" altLang="pt-BR" sz="1950" dirty="0"/>
              <a:t>Subir na escada</a:t>
            </a:r>
          </a:p>
          <a:p>
            <a:pPr lvl="2"/>
            <a:r>
              <a:rPr lang="pt-BR" altLang="pt-BR" sz="1950" dirty="0"/>
              <a:t>Retirar a lâmpada queimada</a:t>
            </a:r>
          </a:p>
          <a:p>
            <a:pPr lvl="2"/>
            <a:r>
              <a:rPr lang="pt-BR" altLang="pt-BR" sz="1950" dirty="0"/>
              <a:t>Colocar uma lâmpada nova</a:t>
            </a:r>
          </a:p>
          <a:p>
            <a:pPr lvl="2"/>
            <a:r>
              <a:rPr lang="pt-BR" altLang="pt-BR" sz="1950" dirty="0"/>
              <a:t>Enquanto a lâmpada não acender, faça</a:t>
            </a:r>
          </a:p>
          <a:p>
            <a:pPr lvl="3"/>
            <a:r>
              <a:rPr lang="pt-BR" altLang="pt-BR" sz="1800" dirty="0"/>
              <a:t>Retirar a lâmpada queimada</a:t>
            </a:r>
          </a:p>
          <a:p>
            <a:pPr lvl="3"/>
            <a:r>
              <a:rPr lang="pt-BR" altLang="pt-BR" sz="1800" dirty="0"/>
              <a:t>Colocar uma lâmpada nova</a:t>
            </a:r>
            <a:endParaRPr lang="en-US" altLang="pt-BR" sz="1400" dirty="0"/>
          </a:p>
        </p:txBody>
      </p:sp>
    </p:spTree>
    <p:extLst>
      <p:ext uri="{BB962C8B-B14F-4D97-AF65-F5344CB8AC3E}">
        <p14:creationId xmlns:p14="http://schemas.microsoft.com/office/powerpoint/2010/main" val="37888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TROCAR 10 LÂMPADAS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altLang="pt-BR" sz="1700" dirty="0"/>
              <a:t>Acionar o interruptor do </a:t>
            </a:r>
            <a:r>
              <a:rPr lang="pt-BR" altLang="pt-BR" sz="1700" b="1" dirty="0"/>
              <a:t>primeiro</a:t>
            </a:r>
            <a:r>
              <a:rPr lang="pt-BR" altLang="pt-BR" sz="1700" dirty="0"/>
              <a:t> soquete;</a:t>
            </a:r>
          </a:p>
          <a:p>
            <a:pPr lvl="1">
              <a:lnSpc>
                <a:spcPct val="80000"/>
              </a:lnSpc>
            </a:pPr>
            <a:r>
              <a:rPr lang="pt-BR" altLang="pt-BR" sz="1400" dirty="0"/>
              <a:t>Se a lâmpada não acender, então</a:t>
            </a:r>
          </a:p>
          <a:p>
            <a:pPr lvl="2">
              <a:lnSpc>
                <a:spcPct val="80000"/>
              </a:lnSpc>
            </a:pPr>
            <a:r>
              <a:rPr lang="pt-BR" altLang="pt-BR" sz="1200" dirty="0"/>
              <a:t>Pegar uma escada</a:t>
            </a:r>
          </a:p>
          <a:p>
            <a:pPr lvl="2">
              <a:lnSpc>
                <a:spcPct val="80000"/>
              </a:lnSpc>
            </a:pPr>
            <a:r>
              <a:rPr lang="pt-BR" altLang="pt-BR" sz="1200" dirty="0"/>
              <a:t>Posicionar a escada embaixo da lâmpada</a:t>
            </a:r>
          </a:p>
          <a:p>
            <a:pPr lvl="2">
              <a:lnSpc>
                <a:spcPct val="80000"/>
              </a:lnSpc>
            </a:pPr>
            <a:r>
              <a:rPr lang="pt-BR" altLang="pt-BR" sz="1200" dirty="0"/>
              <a:t>Buscar uma lâmpada nova</a:t>
            </a:r>
          </a:p>
          <a:p>
            <a:pPr lvl="2">
              <a:lnSpc>
                <a:spcPct val="80000"/>
              </a:lnSpc>
            </a:pPr>
            <a:r>
              <a:rPr lang="pt-BR" altLang="pt-BR" sz="1200" dirty="0"/>
              <a:t>Acionar o interruptor</a:t>
            </a:r>
          </a:p>
          <a:p>
            <a:pPr lvl="2">
              <a:lnSpc>
                <a:spcPct val="80000"/>
              </a:lnSpc>
            </a:pPr>
            <a:r>
              <a:rPr lang="pt-BR" altLang="pt-BR" sz="1200" dirty="0"/>
              <a:t>Subir na escada</a:t>
            </a:r>
          </a:p>
          <a:p>
            <a:pPr lvl="2">
              <a:lnSpc>
                <a:spcPct val="80000"/>
              </a:lnSpc>
            </a:pPr>
            <a:r>
              <a:rPr lang="pt-BR" altLang="pt-BR" sz="1200" dirty="0"/>
              <a:t>Retirar a lâmpada queimada</a:t>
            </a:r>
          </a:p>
          <a:p>
            <a:pPr lvl="2">
              <a:lnSpc>
                <a:spcPct val="80000"/>
              </a:lnSpc>
            </a:pPr>
            <a:r>
              <a:rPr lang="pt-BR" altLang="pt-BR" sz="1200" dirty="0"/>
              <a:t>Colocar uma lâmpada nova</a:t>
            </a:r>
          </a:p>
          <a:p>
            <a:pPr lvl="2">
              <a:lnSpc>
                <a:spcPct val="80000"/>
              </a:lnSpc>
            </a:pPr>
            <a:r>
              <a:rPr lang="pt-BR" altLang="pt-BR" sz="1200" dirty="0"/>
              <a:t>Enquanto a lâmpada não acender, faça</a:t>
            </a:r>
          </a:p>
          <a:p>
            <a:pPr lvl="3">
              <a:lnSpc>
                <a:spcPct val="80000"/>
              </a:lnSpc>
            </a:pPr>
            <a:r>
              <a:rPr lang="pt-BR" altLang="pt-BR" sz="1000" dirty="0"/>
              <a:t>Retirar a lâmpada queimada</a:t>
            </a:r>
          </a:p>
          <a:p>
            <a:pPr lvl="3">
              <a:lnSpc>
                <a:spcPct val="80000"/>
              </a:lnSpc>
            </a:pPr>
            <a:r>
              <a:rPr lang="pt-BR" altLang="pt-BR" sz="1000" dirty="0"/>
              <a:t>Colocar uma lâmpada nova</a:t>
            </a:r>
          </a:p>
          <a:p>
            <a:pPr>
              <a:lnSpc>
                <a:spcPct val="80000"/>
              </a:lnSpc>
            </a:pPr>
            <a:r>
              <a:rPr lang="pt-BR" altLang="pt-BR" sz="1700" dirty="0"/>
              <a:t>Acionar o interruptor do </a:t>
            </a:r>
            <a:r>
              <a:rPr lang="pt-BR" altLang="pt-BR" sz="1700" b="1" dirty="0"/>
              <a:t>segundo</a:t>
            </a:r>
            <a:r>
              <a:rPr lang="pt-BR" altLang="pt-BR" sz="1700" dirty="0"/>
              <a:t> soquete;</a:t>
            </a:r>
          </a:p>
          <a:p>
            <a:pPr lvl="1">
              <a:lnSpc>
                <a:spcPct val="80000"/>
              </a:lnSpc>
            </a:pPr>
            <a:r>
              <a:rPr lang="pt-BR" altLang="pt-BR" sz="1400" dirty="0"/>
              <a:t>Se a lâmpada não acender, então</a:t>
            </a:r>
          </a:p>
          <a:p>
            <a:pPr lvl="2">
              <a:lnSpc>
                <a:spcPct val="80000"/>
              </a:lnSpc>
            </a:pPr>
            <a:r>
              <a:rPr lang="pt-BR" altLang="pt-BR" sz="1200" dirty="0"/>
              <a:t>Pegar uma escada;</a:t>
            </a:r>
          </a:p>
          <a:p>
            <a:pPr lvl="2">
              <a:lnSpc>
                <a:spcPct val="80000"/>
              </a:lnSpc>
            </a:pPr>
            <a:r>
              <a:rPr lang="pt-BR" altLang="pt-BR" sz="1200" dirty="0"/>
              <a:t>Posicionar a escada embaixo da lâmpada;</a:t>
            </a:r>
          </a:p>
          <a:p>
            <a:pPr lvl="4">
              <a:lnSpc>
                <a:spcPct val="80000"/>
              </a:lnSpc>
            </a:pPr>
            <a:r>
              <a:rPr lang="pt-BR" altLang="pt-BR" sz="1000" dirty="0"/>
              <a:t>..........</a:t>
            </a:r>
          </a:p>
          <a:p>
            <a:pPr>
              <a:lnSpc>
                <a:spcPct val="80000"/>
              </a:lnSpc>
            </a:pPr>
            <a:r>
              <a:rPr lang="pt-BR" altLang="pt-BR" sz="1700" dirty="0"/>
              <a:t>Acionar o interruptor do </a:t>
            </a:r>
            <a:r>
              <a:rPr lang="pt-BR" altLang="pt-BR" sz="1700" b="1" dirty="0"/>
              <a:t>terceiro</a:t>
            </a:r>
            <a:r>
              <a:rPr lang="pt-BR" altLang="pt-BR" sz="1700" dirty="0"/>
              <a:t> soquete;</a:t>
            </a:r>
          </a:p>
          <a:p>
            <a:pPr lvl="4">
              <a:lnSpc>
                <a:spcPct val="80000"/>
              </a:lnSpc>
            </a:pPr>
            <a:r>
              <a:rPr lang="pt-BR" altLang="pt-BR" sz="1000" dirty="0"/>
              <a:t>..........</a:t>
            </a:r>
          </a:p>
          <a:p>
            <a:pPr>
              <a:lnSpc>
                <a:spcPct val="80000"/>
              </a:lnSpc>
            </a:pPr>
            <a:r>
              <a:rPr lang="pt-BR" altLang="pt-BR" sz="1700" dirty="0"/>
              <a:t>Acionar o interruptor do </a:t>
            </a:r>
            <a:r>
              <a:rPr lang="pt-BR" altLang="pt-BR" sz="1700" b="1" dirty="0"/>
              <a:t>décimo</a:t>
            </a:r>
            <a:r>
              <a:rPr lang="pt-BR" altLang="pt-BR" sz="1700" dirty="0"/>
              <a:t> soquete;</a:t>
            </a:r>
          </a:p>
        </p:txBody>
      </p:sp>
    </p:spTree>
    <p:extLst>
      <p:ext uri="{BB962C8B-B14F-4D97-AF65-F5344CB8AC3E}">
        <p14:creationId xmlns:p14="http://schemas.microsoft.com/office/powerpoint/2010/main" val="21650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TROCAR 10 LÂMPADAS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altLang="pt-BR" sz="2400" dirty="0"/>
              <a:t>Ir até o interruptor do </a:t>
            </a:r>
            <a:r>
              <a:rPr lang="pt-BR" altLang="pt-BR" sz="2400" b="1" dirty="0"/>
              <a:t>primeiro</a:t>
            </a:r>
            <a:r>
              <a:rPr lang="pt-BR" altLang="pt-BR" sz="2400" dirty="0"/>
              <a:t> soquete;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/>
              <a:t>Enquanto a quantidade de soquetes testados for menor que dez, faça</a:t>
            </a:r>
          </a:p>
          <a:p>
            <a:pPr lvl="2">
              <a:lnSpc>
                <a:spcPct val="80000"/>
              </a:lnSpc>
            </a:pPr>
            <a:r>
              <a:rPr lang="pt-BR" altLang="pt-BR" sz="1800" dirty="0"/>
              <a:t>Acionar o interruptor;</a:t>
            </a:r>
          </a:p>
          <a:p>
            <a:pPr lvl="2">
              <a:lnSpc>
                <a:spcPct val="80000"/>
              </a:lnSpc>
            </a:pPr>
            <a:r>
              <a:rPr lang="pt-BR" altLang="pt-BR" sz="1800" dirty="0"/>
              <a:t>Se a lâmpada não acender, então</a:t>
            </a:r>
          </a:p>
          <a:p>
            <a:pPr lvl="3">
              <a:lnSpc>
                <a:spcPct val="80000"/>
              </a:lnSpc>
            </a:pPr>
            <a:r>
              <a:rPr lang="pt-BR" altLang="pt-BR" sz="1600" dirty="0"/>
              <a:t>Pegar uma escada;</a:t>
            </a:r>
          </a:p>
          <a:p>
            <a:pPr lvl="3">
              <a:lnSpc>
                <a:spcPct val="80000"/>
              </a:lnSpc>
            </a:pPr>
            <a:r>
              <a:rPr lang="pt-BR" altLang="pt-BR" sz="1600" dirty="0"/>
              <a:t>Posicionar a escada embaixo da lâmpada;</a:t>
            </a:r>
          </a:p>
          <a:p>
            <a:pPr lvl="3">
              <a:lnSpc>
                <a:spcPct val="80000"/>
              </a:lnSpc>
            </a:pPr>
            <a:r>
              <a:rPr lang="pt-BR" altLang="pt-BR" sz="1600" dirty="0"/>
              <a:t>Buscar uma lâmpada nova;</a:t>
            </a:r>
          </a:p>
          <a:p>
            <a:pPr lvl="3">
              <a:lnSpc>
                <a:spcPct val="80000"/>
              </a:lnSpc>
            </a:pPr>
            <a:r>
              <a:rPr lang="pt-BR" altLang="pt-BR" sz="1600" dirty="0"/>
              <a:t>Acionar o interruptor;</a:t>
            </a:r>
          </a:p>
          <a:p>
            <a:pPr lvl="3">
              <a:lnSpc>
                <a:spcPct val="80000"/>
              </a:lnSpc>
            </a:pPr>
            <a:r>
              <a:rPr lang="pt-BR" altLang="pt-BR" sz="1600" dirty="0"/>
              <a:t>Subir na escada;</a:t>
            </a:r>
          </a:p>
          <a:p>
            <a:pPr lvl="3">
              <a:lnSpc>
                <a:spcPct val="80000"/>
              </a:lnSpc>
            </a:pPr>
            <a:r>
              <a:rPr lang="pt-BR" altLang="pt-BR" sz="1600" dirty="0"/>
              <a:t>Retirar a lâmpada queimada;</a:t>
            </a:r>
          </a:p>
          <a:p>
            <a:pPr lvl="3">
              <a:lnSpc>
                <a:spcPct val="80000"/>
              </a:lnSpc>
            </a:pPr>
            <a:r>
              <a:rPr lang="pt-BR" altLang="pt-BR" sz="1600" dirty="0"/>
              <a:t>Colocar uma lâmpada nova;</a:t>
            </a:r>
          </a:p>
          <a:p>
            <a:pPr lvl="3">
              <a:lnSpc>
                <a:spcPct val="80000"/>
              </a:lnSpc>
            </a:pPr>
            <a:r>
              <a:rPr lang="pt-BR" altLang="pt-BR" sz="1600" dirty="0"/>
              <a:t>Enquanto a lâmpada não acender, faça</a:t>
            </a:r>
          </a:p>
          <a:p>
            <a:pPr lvl="4">
              <a:lnSpc>
                <a:spcPct val="80000"/>
              </a:lnSpc>
            </a:pPr>
            <a:r>
              <a:rPr lang="pt-BR" altLang="pt-BR" sz="1600" dirty="0"/>
              <a:t>Retirar a lâmpada queimada;</a:t>
            </a:r>
          </a:p>
          <a:p>
            <a:pPr lvl="4">
              <a:lnSpc>
                <a:spcPct val="80000"/>
              </a:lnSpc>
            </a:pPr>
            <a:r>
              <a:rPr lang="pt-BR" altLang="pt-BR" sz="1600" dirty="0"/>
              <a:t>Colocar uma lâmpada nova;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/>
              <a:t>Ir até o interruptor do </a:t>
            </a:r>
            <a:r>
              <a:rPr lang="pt-BR" altLang="pt-BR" sz="2000" b="1" dirty="0"/>
              <a:t>próximo</a:t>
            </a:r>
            <a:r>
              <a:rPr lang="pt-BR" altLang="pt-BR" sz="2000" dirty="0"/>
              <a:t> soquete.</a:t>
            </a:r>
          </a:p>
        </p:txBody>
      </p:sp>
    </p:spTree>
    <p:extLst>
      <p:ext uri="{BB962C8B-B14F-4D97-AF65-F5344CB8AC3E}">
        <p14:creationId xmlns:p14="http://schemas.microsoft.com/office/powerpoint/2010/main" val="27946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EXERCÍCIOS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pt-BR" sz="2000" dirty="0" err="1"/>
              <a:t>Crie</a:t>
            </a:r>
            <a:r>
              <a:rPr lang="en-US" altLang="pt-BR" sz="2000" dirty="0"/>
              <a:t> um </a:t>
            </a:r>
            <a:r>
              <a:rPr lang="en-US" altLang="pt-BR" sz="2000" dirty="0" err="1"/>
              <a:t>algoritmo</a:t>
            </a:r>
            <a:r>
              <a:rPr lang="en-US" altLang="pt-BR" sz="2000" dirty="0"/>
              <a:t> para </a:t>
            </a:r>
            <a:r>
              <a:rPr lang="en-US" altLang="pt-BR" sz="2000" dirty="0" err="1"/>
              <a:t>fazer</a:t>
            </a:r>
            <a:r>
              <a:rPr lang="en-US" altLang="pt-BR" sz="2000" dirty="0"/>
              <a:t> a </a:t>
            </a:r>
            <a:r>
              <a:rPr lang="en-US" altLang="pt-BR" sz="2000" dirty="0" err="1"/>
              <a:t>troca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pneu</a:t>
            </a:r>
            <a:r>
              <a:rPr lang="en-US" altLang="pt-BR" sz="2000" dirty="0"/>
              <a:t> de um </a:t>
            </a:r>
            <a:r>
              <a:rPr lang="en-US" altLang="pt-BR" sz="2000" dirty="0" err="1"/>
              <a:t>carro</a:t>
            </a:r>
            <a:r>
              <a:rPr lang="en-US" altLang="pt-BR" sz="2000" dirty="0"/>
              <a:t>. </a:t>
            </a:r>
            <a:r>
              <a:rPr lang="en-US" altLang="pt-BR" sz="2000" dirty="0" err="1"/>
              <a:t>Considere</a:t>
            </a:r>
            <a:r>
              <a:rPr lang="en-US" altLang="pt-BR" sz="2000" dirty="0"/>
              <a:t> as </a:t>
            </a:r>
            <a:r>
              <a:rPr lang="en-US" altLang="pt-BR" sz="2000" dirty="0" err="1"/>
              <a:t>seguintes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situações</a:t>
            </a:r>
            <a:r>
              <a:rPr lang="en-US" altLang="pt-BR" sz="2000" dirty="0"/>
              <a:t>:</a:t>
            </a:r>
          </a:p>
          <a:p>
            <a:pPr marL="914400" lvl="1" indent="-457200"/>
            <a:r>
              <a:rPr lang="en-US" altLang="pt-BR" sz="1600" dirty="0"/>
              <a:t>Se o </a:t>
            </a:r>
            <a:r>
              <a:rPr lang="en-US" altLang="pt-BR" sz="1600" dirty="0" err="1"/>
              <a:t>macaco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estiver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estragado</a:t>
            </a:r>
            <a:endParaRPr lang="en-US" altLang="pt-BR" sz="1600" dirty="0"/>
          </a:p>
          <a:p>
            <a:pPr marL="914400" lvl="1" indent="-457200"/>
            <a:r>
              <a:rPr lang="en-US" altLang="pt-BR" sz="1600" dirty="0"/>
              <a:t>Se o </a:t>
            </a:r>
            <a:r>
              <a:rPr lang="en-US" altLang="pt-BR" sz="1600" dirty="0" err="1"/>
              <a:t>pneu</a:t>
            </a:r>
            <a:r>
              <a:rPr lang="en-US" altLang="pt-BR" sz="1600" dirty="0"/>
              <a:t> </a:t>
            </a:r>
            <a:r>
              <a:rPr lang="en-US" altLang="pt-BR" sz="1600" dirty="0" err="1"/>
              <a:t>reserva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estiver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vazio</a:t>
            </a:r>
            <a:endParaRPr lang="en-US" altLang="pt-BR" sz="1600" dirty="0"/>
          </a:p>
          <a:p>
            <a:pPr marL="914400" lvl="1" indent="-457200"/>
            <a:r>
              <a:rPr lang="en-US" altLang="pt-BR" sz="1600" dirty="0"/>
              <a:t>Se </a:t>
            </a:r>
            <a:r>
              <a:rPr lang="en-US" altLang="pt-BR" sz="1600" dirty="0" err="1"/>
              <a:t>dois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pneus</a:t>
            </a:r>
            <a:r>
              <a:rPr lang="en-US" altLang="pt-BR" sz="1600" dirty="0"/>
              <a:t> do </a:t>
            </a:r>
            <a:r>
              <a:rPr lang="en-US" altLang="pt-BR" sz="1600" dirty="0" err="1"/>
              <a:t>carro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estiverem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furados</a:t>
            </a:r>
            <a:endParaRPr lang="pt-BR" altLang="pt-BR" sz="1600" dirty="0"/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altLang="pt-BR" sz="2000" dirty="0" err="1"/>
              <a:t>Você</a:t>
            </a:r>
            <a:r>
              <a:rPr lang="en-US" altLang="pt-BR" sz="2000" dirty="0"/>
              <a:t> </a:t>
            </a:r>
            <a:r>
              <a:rPr lang="en-US" altLang="pt-BR" sz="2000" dirty="0" err="1"/>
              <a:t>dispõe</a:t>
            </a:r>
            <a:r>
              <a:rPr lang="en-US" altLang="pt-BR" sz="2000" dirty="0"/>
              <a:t> de R$ 1.000,00 para </a:t>
            </a:r>
            <a:r>
              <a:rPr lang="en-US" altLang="pt-BR" sz="2000" dirty="0" err="1"/>
              <a:t>comprar</a:t>
            </a:r>
            <a:r>
              <a:rPr lang="en-US" altLang="pt-BR" sz="2000" dirty="0"/>
              <a:t>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televisão</a:t>
            </a:r>
            <a:r>
              <a:rPr lang="en-US" altLang="pt-BR" sz="2000" dirty="0"/>
              <a:t>. </a:t>
            </a:r>
            <a:r>
              <a:rPr lang="en-US" altLang="pt-BR" sz="2000" dirty="0" err="1"/>
              <a:t>Escreva</a:t>
            </a:r>
            <a:r>
              <a:rPr lang="en-US" altLang="pt-BR" sz="2000" dirty="0"/>
              <a:t> um </a:t>
            </a:r>
            <a:r>
              <a:rPr lang="en-US" altLang="pt-BR" sz="2000" dirty="0" err="1"/>
              <a:t>algoritmo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considerando</a:t>
            </a:r>
            <a:r>
              <a:rPr lang="en-US" altLang="pt-BR" sz="2000" dirty="0"/>
              <a:t>:</a:t>
            </a:r>
          </a:p>
          <a:p>
            <a:pPr marL="914400" lvl="1" indent="-457200">
              <a:lnSpc>
                <a:spcPct val="80000"/>
              </a:lnSpc>
              <a:buFontTx/>
              <a:buChar char="•"/>
            </a:pPr>
            <a:r>
              <a:rPr lang="en-US" altLang="pt-BR" dirty="0" err="1"/>
              <a:t>Existem</a:t>
            </a:r>
            <a:r>
              <a:rPr lang="en-US" altLang="pt-BR" dirty="0"/>
              <a:t> 10 </a:t>
            </a:r>
            <a:r>
              <a:rPr lang="en-US" altLang="pt-BR" dirty="0" err="1"/>
              <a:t>lojas</a:t>
            </a:r>
            <a:r>
              <a:rPr lang="en-US" altLang="pt-BR" dirty="0"/>
              <a:t> de </a:t>
            </a:r>
            <a:r>
              <a:rPr lang="en-US" altLang="pt-BR" dirty="0" err="1"/>
              <a:t>eletrodomésticos</a:t>
            </a:r>
            <a:r>
              <a:rPr lang="en-US" altLang="pt-BR" dirty="0"/>
              <a:t> </a:t>
            </a:r>
            <a:r>
              <a:rPr lang="en-US" altLang="pt-BR" dirty="0" err="1"/>
              <a:t>na</a:t>
            </a:r>
            <a:r>
              <a:rPr lang="en-US" altLang="pt-BR" dirty="0"/>
              <a:t> </a:t>
            </a:r>
            <a:r>
              <a:rPr lang="en-US" altLang="pt-BR" dirty="0" err="1"/>
              <a:t>sua</a:t>
            </a:r>
            <a:r>
              <a:rPr lang="en-US" altLang="pt-BR" dirty="0"/>
              <a:t> </a:t>
            </a:r>
            <a:r>
              <a:rPr lang="en-US" altLang="pt-BR" dirty="0" err="1"/>
              <a:t>cidade</a:t>
            </a:r>
            <a:r>
              <a:rPr lang="en-US" altLang="pt-BR" dirty="0"/>
              <a:t>, e </a:t>
            </a:r>
            <a:r>
              <a:rPr lang="en-US" altLang="pt-BR" dirty="0" err="1"/>
              <a:t>você</a:t>
            </a:r>
            <a:r>
              <a:rPr lang="en-US" altLang="pt-BR" dirty="0"/>
              <a:t> </a:t>
            </a:r>
            <a:r>
              <a:rPr lang="en-US" altLang="pt-BR" dirty="0" err="1"/>
              <a:t>deverá</a:t>
            </a:r>
            <a:r>
              <a:rPr lang="en-US" altLang="pt-BR" dirty="0"/>
              <a:t> </a:t>
            </a:r>
            <a:r>
              <a:rPr lang="en-US" altLang="pt-BR" dirty="0" err="1"/>
              <a:t>visitar</a:t>
            </a:r>
            <a:r>
              <a:rPr lang="en-US" altLang="pt-BR" dirty="0"/>
              <a:t> </a:t>
            </a:r>
            <a:r>
              <a:rPr lang="en-US" altLang="pt-BR" dirty="0" err="1"/>
              <a:t>todas</a:t>
            </a:r>
            <a:r>
              <a:rPr lang="en-US" altLang="pt-BR" dirty="0"/>
              <a:t> </a:t>
            </a:r>
            <a:r>
              <a:rPr lang="en-US" altLang="pt-BR" dirty="0" err="1"/>
              <a:t>elas</a:t>
            </a:r>
            <a:endParaRPr lang="en-US" altLang="pt-BR" dirty="0"/>
          </a:p>
          <a:p>
            <a:pPr marL="914400" lvl="1" indent="-457200">
              <a:lnSpc>
                <a:spcPct val="80000"/>
              </a:lnSpc>
              <a:buFontTx/>
              <a:buChar char="•"/>
            </a:pPr>
            <a:r>
              <a:rPr lang="en-US" altLang="pt-BR" dirty="0" err="1"/>
              <a:t>Pode</a:t>
            </a:r>
            <a:r>
              <a:rPr lang="en-US" altLang="pt-BR" dirty="0"/>
              <a:t> </a:t>
            </a:r>
            <a:r>
              <a:rPr lang="en-US" altLang="pt-BR" dirty="0" err="1"/>
              <a:t>acontecer</a:t>
            </a:r>
            <a:r>
              <a:rPr lang="en-US" altLang="pt-BR" dirty="0"/>
              <a:t> de </a:t>
            </a:r>
            <a:r>
              <a:rPr lang="en-US" altLang="pt-BR" dirty="0" err="1"/>
              <a:t>algumas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nenhuma</a:t>
            </a:r>
            <a:r>
              <a:rPr lang="en-US" altLang="pt-BR" dirty="0"/>
              <a:t> das </a:t>
            </a:r>
            <a:r>
              <a:rPr lang="en-US" altLang="pt-BR" dirty="0" err="1"/>
              <a:t>lojas</a:t>
            </a:r>
            <a:r>
              <a:rPr lang="en-US" altLang="pt-BR" dirty="0"/>
              <a:t> </a:t>
            </a:r>
            <a:r>
              <a:rPr lang="en-US" altLang="pt-BR" dirty="0" err="1"/>
              <a:t>terem</a:t>
            </a:r>
            <a:r>
              <a:rPr lang="en-US" altLang="pt-BR" dirty="0"/>
              <a:t> a </a:t>
            </a:r>
            <a:r>
              <a:rPr lang="en-US" altLang="pt-BR" dirty="0" err="1"/>
              <a:t>televisão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estoque. Neste </a:t>
            </a:r>
            <a:r>
              <a:rPr lang="en-US" altLang="pt-BR" dirty="0" err="1"/>
              <a:t>caso</a:t>
            </a:r>
            <a:r>
              <a:rPr lang="en-US" altLang="pt-BR" dirty="0"/>
              <a:t>, </a:t>
            </a:r>
            <a:r>
              <a:rPr lang="en-US" altLang="pt-BR" dirty="0" err="1"/>
              <a:t>você</a:t>
            </a:r>
            <a:r>
              <a:rPr lang="en-US" altLang="pt-BR" dirty="0"/>
              <a:t> </a:t>
            </a:r>
            <a:r>
              <a:rPr lang="en-US" altLang="pt-BR" dirty="0" err="1"/>
              <a:t>investirá</a:t>
            </a:r>
            <a:r>
              <a:rPr lang="en-US" altLang="pt-BR" dirty="0"/>
              <a:t> </a:t>
            </a:r>
            <a:r>
              <a:rPr lang="en-US" altLang="pt-BR" dirty="0" err="1"/>
              <a:t>todo</a:t>
            </a:r>
            <a:r>
              <a:rPr lang="en-US" altLang="pt-BR" dirty="0"/>
              <a:t> o </a:t>
            </a:r>
            <a:r>
              <a:rPr lang="en-US" altLang="pt-BR" dirty="0" err="1"/>
              <a:t>dinheiro</a:t>
            </a:r>
            <a:endParaRPr lang="en-US" altLang="pt-BR" dirty="0"/>
          </a:p>
          <a:p>
            <a:pPr marL="914400" lvl="1" indent="-457200">
              <a:lnSpc>
                <a:spcPct val="80000"/>
              </a:lnSpc>
              <a:buFontTx/>
              <a:buChar char="•"/>
            </a:pP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algumas</a:t>
            </a:r>
            <a:r>
              <a:rPr lang="en-US" altLang="pt-BR" dirty="0"/>
              <a:t> </a:t>
            </a:r>
            <a:r>
              <a:rPr lang="en-US" altLang="pt-BR" dirty="0" err="1"/>
              <a:t>lojas</a:t>
            </a:r>
            <a:r>
              <a:rPr lang="en-US" altLang="pt-BR" dirty="0"/>
              <a:t>, o </a:t>
            </a:r>
            <a:r>
              <a:rPr lang="en-US" altLang="pt-BR" dirty="0" err="1"/>
              <a:t>preço</a:t>
            </a:r>
            <a:r>
              <a:rPr lang="en-US" altLang="pt-BR" dirty="0"/>
              <a:t> da </a:t>
            </a:r>
            <a:r>
              <a:rPr lang="en-US" altLang="pt-BR" dirty="0" err="1"/>
              <a:t>televisão</a:t>
            </a:r>
            <a:r>
              <a:rPr lang="en-US" altLang="pt-BR" dirty="0"/>
              <a:t> </a:t>
            </a:r>
            <a:r>
              <a:rPr lang="en-US" altLang="pt-BR" dirty="0" err="1"/>
              <a:t>é</a:t>
            </a:r>
            <a:r>
              <a:rPr lang="en-US" altLang="pt-BR" dirty="0"/>
              <a:t> </a:t>
            </a:r>
            <a:r>
              <a:rPr lang="en-US" altLang="pt-BR" dirty="0" err="1"/>
              <a:t>maior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menor</a:t>
            </a:r>
            <a:r>
              <a:rPr lang="en-US" altLang="pt-BR" dirty="0"/>
              <a:t> do que R$ 1.000,00</a:t>
            </a:r>
          </a:p>
          <a:p>
            <a:pPr marL="914400" lvl="1" indent="-457200">
              <a:lnSpc>
                <a:spcPct val="80000"/>
              </a:lnSpc>
              <a:buFontTx/>
              <a:buChar char="•"/>
            </a:pPr>
            <a:r>
              <a:rPr lang="en-US" altLang="pt-BR" dirty="0" err="1"/>
              <a:t>Você</a:t>
            </a:r>
            <a:r>
              <a:rPr lang="en-US" altLang="pt-BR" dirty="0"/>
              <a:t> </a:t>
            </a:r>
            <a:r>
              <a:rPr lang="en-US" altLang="pt-BR" dirty="0" err="1"/>
              <a:t>só</a:t>
            </a:r>
            <a:r>
              <a:rPr lang="en-US" altLang="pt-BR" dirty="0"/>
              <a:t> </a:t>
            </a:r>
            <a:r>
              <a:rPr lang="en-US" altLang="pt-BR" dirty="0" err="1"/>
              <a:t>comprará</a:t>
            </a:r>
            <a:r>
              <a:rPr lang="en-US" altLang="pt-BR" dirty="0"/>
              <a:t> a </a:t>
            </a:r>
            <a:r>
              <a:rPr lang="en-US" altLang="pt-BR" dirty="0" err="1"/>
              <a:t>televisão</a:t>
            </a:r>
            <a:r>
              <a:rPr lang="en-US" altLang="pt-BR" dirty="0"/>
              <a:t> se </a:t>
            </a:r>
            <a:r>
              <a:rPr lang="en-US" altLang="pt-BR" dirty="0" err="1"/>
              <a:t>conseguir</a:t>
            </a:r>
            <a:r>
              <a:rPr lang="en-US" altLang="pt-BR" dirty="0"/>
              <a:t> o </a:t>
            </a:r>
            <a:r>
              <a:rPr lang="en-US" altLang="pt-BR" dirty="0" err="1"/>
              <a:t>preço</a:t>
            </a:r>
            <a:r>
              <a:rPr lang="en-US" altLang="pt-BR" dirty="0"/>
              <a:t> </a:t>
            </a:r>
            <a:r>
              <a:rPr lang="en-US" altLang="pt-BR" dirty="0" err="1"/>
              <a:t>até</a:t>
            </a:r>
            <a:r>
              <a:rPr lang="en-US" altLang="pt-BR" dirty="0"/>
              <a:t> R$ 1.000,00. Caso </a:t>
            </a:r>
            <a:r>
              <a:rPr lang="en-US" altLang="pt-BR" dirty="0" err="1"/>
              <a:t>consiga</a:t>
            </a:r>
            <a:r>
              <a:rPr lang="en-US" altLang="pt-BR" dirty="0"/>
              <a:t> </a:t>
            </a:r>
            <a:r>
              <a:rPr lang="en-US" altLang="pt-BR" dirty="0" err="1"/>
              <a:t>preço</a:t>
            </a:r>
            <a:r>
              <a:rPr lang="en-US" altLang="pt-BR" dirty="0"/>
              <a:t> </a:t>
            </a:r>
            <a:r>
              <a:rPr lang="en-US" altLang="pt-BR" dirty="0" err="1"/>
              <a:t>menor</a:t>
            </a:r>
            <a:r>
              <a:rPr lang="en-US" altLang="pt-BR" dirty="0"/>
              <a:t>, o restante do </a:t>
            </a:r>
            <a:r>
              <a:rPr lang="en-US" altLang="pt-BR" dirty="0" err="1"/>
              <a:t>dinheiro</a:t>
            </a:r>
            <a:r>
              <a:rPr lang="en-US" altLang="pt-BR" dirty="0"/>
              <a:t> </a:t>
            </a:r>
            <a:r>
              <a:rPr lang="en-US" altLang="pt-BR" dirty="0" err="1"/>
              <a:t>deve</a:t>
            </a:r>
            <a:r>
              <a:rPr lang="en-US" altLang="pt-BR" dirty="0"/>
              <a:t> ser </a:t>
            </a:r>
            <a:r>
              <a:rPr lang="en-US" altLang="pt-BR" dirty="0" err="1"/>
              <a:t>investido</a:t>
            </a:r>
            <a:endParaRPr lang="pt-BR" altLang="pt-BR" dirty="0"/>
          </a:p>
          <a:p>
            <a:pPr marL="914400" lvl="1" indent="-457200"/>
            <a:endParaRPr lang="en-US" altLang="pt-BR" sz="1600" dirty="0"/>
          </a:p>
        </p:txBody>
      </p:sp>
    </p:spTree>
    <p:extLst>
      <p:ext uri="{BB962C8B-B14F-4D97-AF65-F5344CB8AC3E}">
        <p14:creationId xmlns:p14="http://schemas.microsoft.com/office/powerpoint/2010/main" val="141780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EXERCÍCIO 1 – “SOLUÇÃO”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1016185"/>
            <a:ext cx="8095769" cy="3953524"/>
          </a:xfrm>
        </p:spPr>
        <p:txBody>
          <a:bodyPr>
            <a:noAutofit/>
          </a:bodyPr>
          <a:lstStyle/>
          <a:p>
            <a:r>
              <a:rPr lang="pt-BR" altLang="pt-BR" sz="2000" dirty="0"/>
              <a:t>Pegar o macaco no porta malas</a:t>
            </a:r>
          </a:p>
          <a:p>
            <a:r>
              <a:rPr lang="pt-BR" altLang="pt-BR" sz="2000" dirty="0"/>
              <a:t>Testar o macaco</a:t>
            </a:r>
          </a:p>
          <a:p>
            <a:r>
              <a:rPr lang="pt-BR" altLang="pt-BR" sz="2000" dirty="0"/>
              <a:t>Se o macaco estiver estragado, então</a:t>
            </a:r>
          </a:p>
          <a:p>
            <a:pPr lvl="1"/>
            <a:r>
              <a:rPr lang="pt-BR" altLang="pt-BR" dirty="0"/>
              <a:t>Ligar para a emergência</a:t>
            </a:r>
          </a:p>
          <a:p>
            <a:r>
              <a:rPr lang="pt-BR" altLang="pt-BR" sz="2000" dirty="0"/>
              <a:t>Senão, posicionar o macaco no pneu furado</a:t>
            </a:r>
          </a:p>
          <a:p>
            <a:pPr lvl="1"/>
            <a:r>
              <a:rPr lang="pt-BR" altLang="pt-BR" dirty="0"/>
              <a:t>Retirar o pneu furado</a:t>
            </a:r>
          </a:p>
          <a:p>
            <a:pPr lvl="1"/>
            <a:r>
              <a:rPr lang="pt-BR" altLang="pt-BR" dirty="0"/>
              <a:t>Pegar o pneu reserva no porta malas</a:t>
            </a:r>
          </a:p>
          <a:p>
            <a:pPr lvl="1"/>
            <a:r>
              <a:rPr lang="pt-BR" altLang="pt-BR" dirty="0"/>
              <a:t>Se o pneu reserva estiver vazio, então</a:t>
            </a:r>
          </a:p>
          <a:p>
            <a:pPr lvl="2"/>
            <a:r>
              <a:rPr lang="pt-BR" altLang="pt-BR" sz="1800" dirty="0"/>
              <a:t>Ligar para a emergência</a:t>
            </a:r>
          </a:p>
          <a:p>
            <a:pPr lvl="1"/>
            <a:r>
              <a:rPr lang="pt-BR" altLang="pt-BR" dirty="0"/>
              <a:t>Senão, fazer a troca do pneu</a:t>
            </a:r>
          </a:p>
          <a:p>
            <a:r>
              <a:rPr lang="pt-BR" altLang="pt-BR" sz="2000" dirty="0"/>
              <a:t>Se outro pneu estiver furado, então</a:t>
            </a:r>
          </a:p>
          <a:p>
            <a:pPr lvl="1"/>
            <a:r>
              <a:rPr lang="pt-BR" altLang="pt-BR" dirty="0"/>
              <a:t>Ligar para a emergência</a:t>
            </a:r>
          </a:p>
          <a:p>
            <a:pPr lvl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9256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EXERCÍCIO 2 – “SOLUÇÃO”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altLang="pt-BR" sz="2000" dirty="0"/>
              <a:t>Ir até a primeira loja</a:t>
            </a:r>
          </a:p>
          <a:p>
            <a:pPr>
              <a:lnSpc>
                <a:spcPct val="80000"/>
              </a:lnSpc>
            </a:pPr>
            <a:r>
              <a:rPr lang="pt-BR" altLang="pt-BR" sz="1800" dirty="0"/>
              <a:t>Enquanto a quantidade de lojas for menor que dez, faça: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/>
              <a:t>Perguntar se a loja possui a televisão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/>
              <a:t>Se a loja possui a televisão, então</a:t>
            </a:r>
          </a:p>
          <a:p>
            <a:pPr lvl="2">
              <a:lnSpc>
                <a:spcPct val="80000"/>
              </a:lnSpc>
            </a:pPr>
            <a:r>
              <a:rPr lang="pt-BR" altLang="pt-BR" sz="1600" dirty="0"/>
              <a:t>Perguntar o preço da televisão</a:t>
            </a:r>
          </a:p>
          <a:p>
            <a:pPr lvl="2">
              <a:lnSpc>
                <a:spcPct val="80000"/>
              </a:lnSpc>
            </a:pPr>
            <a:r>
              <a:rPr lang="pt-BR" altLang="pt-BR" sz="1600" dirty="0"/>
              <a:t>Se o preço for menor do que o orçamento, então</a:t>
            </a:r>
          </a:p>
          <a:p>
            <a:pPr lvl="3">
              <a:lnSpc>
                <a:spcPct val="80000"/>
              </a:lnSpc>
            </a:pPr>
            <a:r>
              <a:rPr lang="pt-BR" altLang="pt-BR" sz="1600" dirty="0"/>
              <a:t>Anotar o preço da televisão</a:t>
            </a:r>
            <a:endParaRPr lang="pt-BR" altLang="pt-BR" sz="2000" dirty="0"/>
          </a:p>
          <a:p>
            <a:pPr>
              <a:lnSpc>
                <a:spcPct val="80000"/>
              </a:lnSpc>
            </a:pPr>
            <a:r>
              <a:rPr lang="pt-BR" altLang="pt-BR" sz="2000" dirty="0"/>
              <a:t>Ir até a próxima loja</a:t>
            </a:r>
          </a:p>
          <a:p>
            <a:pPr>
              <a:lnSpc>
                <a:spcPct val="80000"/>
              </a:lnSpc>
            </a:pPr>
            <a:r>
              <a:rPr lang="pt-BR" altLang="pt-BR" sz="2000" dirty="0"/>
              <a:t>Se alguma anotação foi feita, então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/>
              <a:t>Ir até a loja que possui o menor preço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/>
              <a:t>Comprar a televisão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/>
              <a:t>Se o preço for menor do que o orçamento, então</a:t>
            </a:r>
          </a:p>
          <a:p>
            <a:pPr lvl="2">
              <a:lnSpc>
                <a:spcPct val="80000"/>
              </a:lnSpc>
            </a:pPr>
            <a:r>
              <a:rPr lang="pt-BR" altLang="pt-BR" sz="1600" dirty="0"/>
              <a:t>Investir o restante do dinheiro</a:t>
            </a:r>
          </a:p>
          <a:p>
            <a:pPr>
              <a:lnSpc>
                <a:spcPct val="80000"/>
              </a:lnSpc>
            </a:pPr>
            <a:r>
              <a:rPr lang="pt-BR" altLang="pt-BR" sz="2000" dirty="0"/>
              <a:t>Senão, investir todo o dinheiro</a:t>
            </a:r>
          </a:p>
        </p:txBody>
      </p:sp>
    </p:spTree>
    <p:extLst>
      <p:ext uri="{BB962C8B-B14F-4D97-AF65-F5344CB8AC3E}">
        <p14:creationId xmlns:p14="http://schemas.microsoft.com/office/powerpoint/2010/main" val="95987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REPRESENTAÇÃO DE ALGORITMOS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r>
              <a:rPr lang="en-US" altLang="pt-BR" sz="2000" dirty="0" err="1"/>
              <a:t>Linguagem</a:t>
            </a:r>
            <a:r>
              <a:rPr lang="en-US" altLang="pt-BR" sz="2000" dirty="0"/>
              <a:t> natural</a:t>
            </a:r>
          </a:p>
          <a:p>
            <a:r>
              <a:rPr lang="en-US" altLang="pt-BR" sz="2000" dirty="0" err="1"/>
              <a:t>Pseudocódigo</a:t>
            </a:r>
            <a:endParaRPr lang="en-US" altLang="pt-BR" sz="2000" dirty="0"/>
          </a:p>
          <a:p>
            <a:r>
              <a:rPr lang="en-US" altLang="pt-BR" sz="2000" dirty="0" err="1"/>
              <a:t>Diagrama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Nassi-Shneiderman</a:t>
            </a:r>
            <a:r>
              <a:rPr lang="en-US" altLang="pt-BR" sz="2000" dirty="0"/>
              <a:t> (Chapin)</a:t>
            </a:r>
          </a:p>
          <a:p>
            <a:r>
              <a:rPr lang="en-US" altLang="pt-BR" sz="2000" dirty="0" err="1"/>
              <a:t>Fluxograma</a:t>
            </a:r>
            <a:endParaRPr lang="en-US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537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PROBLEMA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r>
              <a:rPr lang="en-US" altLang="pt-BR" sz="3200" dirty="0" err="1"/>
              <a:t>Calcular</a:t>
            </a:r>
            <a:r>
              <a:rPr lang="en-US" altLang="pt-BR" sz="3200" dirty="0"/>
              <a:t> a </a:t>
            </a:r>
            <a:r>
              <a:rPr lang="en-US" altLang="pt-BR" sz="3200" dirty="0" err="1"/>
              <a:t>média</a:t>
            </a:r>
            <a:r>
              <a:rPr lang="en-US" altLang="pt-BR" sz="3200" dirty="0"/>
              <a:t> de </a:t>
            </a:r>
            <a:r>
              <a:rPr lang="en-US" altLang="pt-BR" sz="3200" dirty="0" err="1"/>
              <a:t>todos</a:t>
            </a:r>
            <a:r>
              <a:rPr lang="en-US" altLang="pt-BR" sz="3200" dirty="0"/>
              <a:t> </a:t>
            </a:r>
            <a:r>
              <a:rPr lang="en-US" altLang="pt-BR" sz="3200" dirty="0" err="1"/>
              <a:t>os</a:t>
            </a:r>
            <a:r>
              <a:rPr lang="en-US" altLang="pt-BR" sz="3200" dirty="0"/>
              <a:t> </a:t>
            </a:r>
            <a:r>
              <a:rPr lang="en-US" altLang="pt-BR" sz="3200" dirty="0" err="1"/>
              <a:t>alunos</a:t>
            </a:r>
            <a:r>
              <a:rPr lang="en-US" altLang="pt-BR" sz="3200" dirty="0"/>
              <a:t> que </a:t>
            </a:r>
            <a:r>
              <a:rPr lang="en-US" altLang="pt-BR" sz="3200" dirty="0" err="1"/>
              <a:t>cursaram</a:t>
            </a:r>
            <a:r>
              <a:rPr lang="en-US" altLang="pt-BR" sz="3200" dirty="0"/>
              <a:t> a </a:t>
            </a:r>
            <a:r>
              <a:rPr lang="en-US" altLang="pt-BR" sz="3200" dirty="0" err="1"/>
              <a:t>disciplina</a:t>
            </a:r>
            <a:r>
              <a:rPr lang="en-US" altLang="pt-BR" sz="3200" dirty="0"/>
              <a:t> de </a:t>
            </a:r>
            <a:r>
              <a:rPr lang="en-US" altLang="pt-BR" sz="3200" dirty="0" err="1"/>
              <a:t>Programação</a:t>
            </a:r>
            <a:r>
              <a:rPr lang="en-US" altLang="pt-BR" sz="3200" dirty="0"/>
              <a:t> I, a </a:t>
            </a:r>
            <a:r>
              <a:rPr lang="en-US" altLang="pt-BR" sz="3200" dirty="0" err="1"/>
              <a:t>partir</a:t>
            </a:r>
            <a:r>
              <a:rPr lang="en-US" altLang="pt-BR" sz="3200" dirty="0"/>
              <a:t> da </a:t>
            </a:r>
            <a:r>
              <a:rPr lang="en-US" altLang="pt-BR" sz="3200" dirty="0" err="1"/>
              <a:t>leitura</a:t>
            </a:r>
            <a:r>
              <a:rPr lang="en-US" altLang="pt-BR" sz="3200" dirty="0"/>
              <a:t> das </a:t>
            </a:r>
            <a:r>
              <a:rPr lang="en-US" altLang="pt-BR" sz="3200" dirty="0" err="1"/>
              <a:t>notas</a:t>
            </a:r>
            <a:r>
              <a:rPr lang="en-US" altLang="pt-BR" sz="3200" dirty="0"/>
              <a:t> M1, M2 e M3; </a:t>
            </a:r>
            <a:r>
              <a:rPr lang="en-US" altLang="pt-BR" sz="3200" dirty="0" err="1"/>
              <a:t>passando</a:t>
            </a:r>
            <a:r>
              <a:rPr lang="en-US" altLang="pt-BR" sz="3200" dirty="0"/>
              <a:t> por um </a:t>
            </a:r>
            <a:r>
              <a:rPr lang="en-US" altLang="pt-BR" sz="3200" dirty="0" err="1"/>
              <a:t>cálculo</a:t>
            </a:r>
            <a:r>
              <a:rPr lang="en-US" altLang="pt-BR" sz="3200" dirty="0"/>
              <a:t> da </a:t>
            </a:r>
            <a:r>
              <a:rPr lang="en-US" altLang="pt-BR" sz="3200" dirty="0" err="1"/>
              <a:t>média</a:t>
            </a:r>
            <a:r>
              <a:rPr lang="en-US" altLang="pt-BR" sz="3200" dirty="0"/>
              <a:t> </a:t>
            </a:r>
            <a:r>
              <a:rPr lang="en-US" altLang="pt-BR" sz="3200" dirty="0" err="1"/>
              <a:t>aritmética</a:t>
            </a:r>
            <a:r>
              <a:rPr lang="en-US" altLang="pt-BR" sz="3200" dirty="0"/>
              <a:t>. </a:t>
            </a:r>
            <a:r>
              <a:rPr lang="en-US" altLang="pt-BR" sz="3200" dirty="0" err="1"/>
              <a:t>Após</a:t>
            </a:r>
            <a:r>
              <a:rPr lang="en-US" altLang="pt-BR" sz="3200" dirty="0"/>
              <a:t> a </a:t>
            </a:r>
            <a:r>
              <a:rPr lang="en-US" altLang="pt-BR" sz="3200" dirty="0" err="1"/>
              <a:t>média</a:t>
            </a:r>
            <a:r>
              <a:rPr lang="en-US" altLang="pt-BR" sz="3200" dirty="0"/>
              <a:t> </a:t>
            </a:r>
            <a:r>
              <a:rPr lang="en-US" altLang="pt-BR" sz="3200" dirty="0" err="1"/>
              <a:t>calculada</a:t>
            </a:r>
            <a:r>
              <a:rPr lang="en-US" altLang="pt-BR" sz="3200" dirty="0"/>
              <a:t>, </a:t>
            </a:r>
            <a:r>
              <a:rPr lang="en-US" altLang="pt-BR" sz="3200" dirty="0" err="1"/>
              <a:t>devemos</a:t>
            </a:r>
            <a:r>
              <a:rPr lang="en-US" altLang="pt-BR" sz="3200" dirty="0"/>
              <a:t> </a:t>
            </a:r>
            <a:r>
              <a:rPr lang="en-US" altLang="pt-BR" sz="3200" dirty="0" err="1"/>
              <a:t>anunciar</a:t>
            </a:r>
            <a:r>
              <a:rPr lang="en-US" altLang="pt-BR" sz="3200" dirty="0"/>
              <a:t> se o </a:t>
            </a:r>
            <a:r>
              <a:rPr lang="en-US" altLang="pt-BR" sz="3200" dirty="0" err="1"/>
              <a:t>aluno</a:t>
            </a:r>
            <a:r>
              <a:rPr lang="en-US" altLang="pt-BR" sz="3200" dirty="0"/>
              <a:t> </a:t>
            </a:r>
            <a:r>
              <a:rPr lang="en-US" altLang="pt-BR" sz="3200" dirty="0" err="1"/>
              <a:t>foi</a:t>
            </a:r>
            <a:r>
              <a:rPr lang="en-US" altLang="pt-BR" sz="3200" dirty="0"/>
              <a:t> </a:t>
            </a:r>
            <a:r>
              <a:rPr lang="en-US" altLang="pt-BR" sz="3200" dirty="0" err="1"/>
              <a:t>aprovado</a:t>
            </a:r>
            <a:r>
              <a:rPr lang="en-US" altLang="pt-BR" sz="3200" dirty="0"/>
              <a:t> </a:t>
            </a:r>
            <a:r>
              <a:rPr lang="en-US" altLang="pt-BR" sz="3200" dirty="0" err="1"/>
              <a:t>ou</a:t>
            </a:r>
            <a:r>
              <a:rPr lang="en-US" altLang="pt-BR" sz="3200" dirty="0"/>
              <a:t> </a:t>
            </a:r>
            <a:r>
              <a:rPr lang="en-US" altLang="pt-BR" sz="3200" dirty="0" err="1"/>
              <a:t>reprovado</a:t>
            </a:r>
            <a:r>
              <a:rPr lang="en-US" altLang="pt-BR" sz="3200" dirty="0"/>
              <a:t> por nota. </a:t>
            </a:r>
            <a:r>
              <a:rPr lang="en-US" altLang="pt-BR" sz="3200" dirty="0" err="1"/>
              <a:t>Somente</a:t>
            </a:r>
            <a:r>
              <a:rPr lang="en-US" altLang="pt-BR" sz="3200" dirty="0"/>
              <a:t> </a:t>
            </a:r>
            <a:r>
              <a:rPr lang="en-US" altLang="pt-BR" sz="3200" dirty="0" err="1"/>
              <a:t>estão</a:t>
            </a:r>
            <a:r>
              <a:rPr lang="en-US" altLang="pt-BR" sz="3200" dirty="0"/>
              <a:t> </a:t>
            </a:r>
            <a:r>
              <a:rPr lang="en-US" altLang="pt-BR" sz="3200" dirty="0" err="1"/>
              <a:t>aprovados</a:t>
            </a:r>
            <a:r>
              <a:rPr lang="en-US" altLang="pt-BR" sz="3200" dirty="0"/>
              <a:t> </a:t>
            </a:r>
            <a:r>
              <a:rPr lang="en-US" altLang="pt-BR" sz="3200" dirty="0" err="1"/>
              <a:t>alunos</a:t>
            </a:r>
            <a:r>
              <a:rPr lang="en-US" altLang="pt-BR" sz="3200" dirty="0"/>
              <a:t> com </a:t>
            </a:r>
            <a:r>
              <a:rPr lang="en-US" altLang="pt-BR" sz="3200" dirty="0" err="1"/>
              <a:t>média</a:t>
            </a:r>
            <a:r>
              <a:rPr lang="en-US" altLang="pt-BR" sz="3200" dirty="0"/>
              <a:t> </a:t>
            </a:r>
            <a:r>
              <a:rPr lang="en-US" altLang="pt-BR" sz="3200" dirty="0" err="1"/>
              <a:t>maior</a:t>
            </a:r>
            <a:r>
              <a:rPr lang="en-US" altLang="pt-BR" sz="3200" dirty="0"/>
              <a:t> </a:t>
            </a:r>
            <a:r>
              <a:rPr lang="en-US" altLang="pt-BR" sz="3200" dirty="0" err="1"/>
              <a:t>ou</a:t>
            </a:r>
            <a:r>
              <a:rPr lang="en-US" altLang="pt-BR" sz="3200" dirty="0"/>
              <a:t> </a:t>
            </a:r>
            <a:r>
              <a:rPr lang="en-US" altLang="pt-BR" sz="3200" dirty="0" err="1"/>
              <a:t>igual</a:t>
            </a:r>
            <a:r>
              <a:rPr lang="en-US" altLang="pt-BR" sz="3200" dirty="0"/>
              <a:t> a 6.0</a:t>
            </a:r>
            <a:endParaRPr lang="pt-BR" altLang="pt-BR" sz="3200" dirty="0"/>
          </a:p>
        </p:txBody>
      </p:sp>
    </p:spTree>
    <p:extLst>
      <p:ext uri="{BB962C8B-B14F-4D97-AF65-F5344CB8AC3E}">
        <p14:creationId xmlns:p14="http://schemas.microsoft.com/office/powerpoint/2010/main" val="613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COURSE CONTENT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60430"/>
            <a:ext cx="8095769" cy="3953524"/>
          </a:xfrm>
        </p:spPr>
        <p:txBody>
          <a:bodyPr>
            <a:noAutofit/>
          </a:bodyPr>
          <a:lstStyle/>
          <a:p>
            <a:r>
              <a:rPr lang="pt-BR" dirty="0" err="1"/>
              <a:t>Part</a:t>
            </a:r>
            <a:r>
              <a:rPr lang="pt-BR"/>
              <a:t> 1: </a:t>
            </a:r>
            <a:r>
              <a:rPr lang="pt-BR" err="1"/>
              <a:t>Basics</a:t>
            </a:r>
            <a:r>
              <a:rPr lang="pt-BR"/>
              <a:t> </a:t>
            </a:r>
            <a:r>
              <a:rPr lang="pt-BR" err="1"/>
              <a:t>of</a:t>
            </a:r>
            <a:r>
              <a:rPr lang="pt-BR"/>
              <a:t> natural </a:t>
            </a:r>
            <a:r>
              <a:rPr lang="pt-BR" err="1"/>
              <a:t>language</a:t>
            </a:r>
            <a:r>
              <a:rPr lang="pt-BR"/>
              <a:t> </a:t>
            </a:r>
            <a:r>
              <a:rPr lang="pt-BR" err="1"/>
              <a:t>processing</a:t>
            </a:r>
            <a:endParaRPr lang="pt-BR"/>
          </a:p>
          <a:p>
            <a:r>
              <a:rPr lang="pt-BR" err="1"/>
              <a:t>Part</a:t>
            </a:r>
            <a:r>
              <a:rPr lang="pt-BR"/>
              <a:t> 2: </a:t>
            </a:r>
            <a:r>
              <a:rPr lang="pt-BR" err="1"/>
              <a:t>Summarization</a:t>
            </a:r>
            <a:r>
              <a:rPr lang="pt-BR"/>
              <a:t>, </a:t>
            </a:r>
            <a:r>
              <a:rPr lang="pt-BR" err="1"/>
              <a:t>search</a:t>
            </a:r>
            <a:r>
              <a:rPr lang="pt-BR"/>
              <a:t>, </a:t>
            </a:r>
            <a:r>
              <a:rPr lang="pt-BR" err="1"/>
              <a:t>representation</a:t>
            </a:r>
            <a:r>
              <a:rPr lang="pt-BR"/>
              <a:t>, </a:t>
            </a:r>
            <a:r>
              <a:rPr lang="pt-BR" err="1"/>
              <a:t>and</a:t>
            </a:r>
            <a:r>
              <a:rPr lang="pt-BR"/>
              <a:t> </a:t>
            </a:r>
            <a:r>
              <a:rPr lang="pt-BR" err="1"/>
              <a:t>similarity</a:t>
            </a:r>
            <a:endParaRPr lang="pt-BR"/>
          </a:p>
          <a:p>
            <a:r>
              <a:rPr lang="pt-BR" err="1"/>
              <a:t>Part</a:t>
            </a:r>
            <a:r>
              <a:rPr lang="pt-BR"/>
              <a:t> 3: </a:t>
            </a:r>
            <a:r>
              <a:rPr lang="pt-BR" err="1"/>
              <a:t>Sentiment</a:t>
            </a:r>
            <a:r>
              <a:rPr lang="pt-BR"/>
              <a:t> </a:t>
            </a:r>
            <a:r>
              <a:rPr lang="pt-BR" err="1"/>
              <a:t>analysis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87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LINGUAGEM NATURAL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r>
              <a:rPr lang="en-US" altLang="pt-BR" sz="2400" dirty="0"/>
              <a:t>Forma </a:t>
            </a:r>
            <a:r>
              <a:rPr lang="en-US" altLang="pt-BR" sz="2400" dirty="0" err="1"/>
              <a:t>mais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espontânea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representação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algoritmos</a:t>
            </a:r>
            <a:endParaRPr lang="en-US" altLang="pt-BR" sz="2400" dirty="0"/>
          </a:p>
          <a:p>
            <a:r>
              <a:rPr lang="en-US" altLang="pt-BR" sz="2400" dirty="0"/>
              <a:t>São </a:t>
            </a:r>
            <a:r>
              <a:rPr lang="en-US" altLang="pt-BR" sz="2400" dirty="0" err="1"/>
              <a:t>descritos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passos</a:t>
            </a:r>
            <a:r>
              <a:rPr lang="en-US" altLang="pt-BR" sz="2400" dirty="0"/>
              <a:t> do </a:t>
            </a:r>
            <a:r>
              <a:rPr lang="en-US" altLang="pt-BR" sz="2400" dirty="0" err="1"/>
              <a:t>algoritmo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utilizando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linguajar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cotidiano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escrevendo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algoritmo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como</a:t>
            </a:r>
            <a:r>
              <a:rPr lang="en-US" altLang="pt-BR" sz="2400" dirty="0"/>
              <a:t> um </a:t>
            </a:r>
            <a:r>
              <a:rPr lang="en-US" altLang="pt-BR" sz="2400" dirty="0" err="1"/>
              <a:t>texto</a:t>
            </a:r>
            <a:r>
              <a:rPr lang="en-US" altLang="pt-BR" sz="2400" dirty="0"/>
              <a:t> simples</a:t>
            </a:r>
          </a:p>
          <a:p>
            <a:r>
              <a:rPr lang="en-US" altLang="pt-BR" sz="2400" dirty="0" err="1"/>
              <a:t>Desvantagem</a:t>
            </a:r>
            <a:r>
              <a:rPr lang="en-US" altLang="pt-BR" sz="2400" dirty="0"/>
              <a:t>! </a:t>
            </a:r>
            <a:r>
              <a:rPr lang="en-US" altLang="pt-BR" sz="2400" dirty="0" err="1"/>
              <a:t>Quanto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maior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complexidade</a:t>
            </a:r>
            <a:r>
              <a:rPr lang="en-US" altLang="pt-BR" sz="2400" dirty="0"/>
              <a:t> do </a:t>
            </a:r>
            <a:r>
              <a:rPr lang="en-US" altLang="pt-BR" sz="2400" dirty="0" err="1"/>
              <a:t>problema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maior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dificuldade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entender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texto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procura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descrever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passos</a:t>
            </a:r>
            <a:r>
              <a:rPr lang="en-US" altLang="pt-BR" sz="2400" dirty="0"/>
              <a:t> do </a:t>
            </a:r>
            <a:r>
              <a:rPr lang="en-US" altLang="pt-BR" sz="2400" dirty="0" err="1"/>
              <a:t>algoritmo</a:t>
            </a:r>
            <a:r>
              <a:rPr lang="en-US" altLang="pt-BR" sz="2400" dirty="0"/>
              <a:t>, pois </a:t>
            </a:r>
            <a:r>
              <a:rPr lang="en-US" altLang="pt-BR" sz="2400" dirty="0" err="1"/>
              <a:t>não</a:t>
            </a:r>
            <a:r>
              <a:rPr lang="en-US" altLang="pt-BR" sz="2400" dirty="0"/>
              <a:t> se </a:t>
            </a:r>
            <a:r>
              <a:rPr lang="en-US" altLang="pt-BR" sz="2400" dirty="0" err="1"/>
              <a:t>emprega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nenhum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recurso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diagramático</a:t>
            </a:r>
            <a:r>
              <a:rPr lang="en-US" altLang="pt-BR" sz="2400" dirty="0"/>
              <a:t> e </a:t>
            </a:r>
            <a:r>
              <a:rPr lang="en-US" altLang="pt-BR" sz="2400" dirty="0" err="1"/>
              <a:t>não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há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rigidez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estruturação</a:t>
            </a:r>
            <a:r>
              <a:rPr lang="en-US" altLang="pt-BR" sz="2400" dirty="0"/>
              <a:t> das </a:t>
            </a:r>
            <a:r>
              <a:rPr lang="en-US" altLang="pt-BR" sz="2400" dirty="0" err="1"/>
              <a:t>ações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41872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LINGUAGEM NATURAL – EXEMPLO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r>
              <a:rPr lang="en-US" altLang="pt-BR" sz="2800" dirty="0" err="1"/>
              <a:t>Enquanto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existirem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alunos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na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disciplina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Programação</a:t>
            </a:r>
            <a:r>
              <a:rPr lang="en-US" altLang="pt-BR" sz="2800" dirty="0"/>
              <a:t> I, </a:t>
            </a:r>
            <a:r>
              <a:rPr lang="en-US" altLang="pt-BR" sz="2800" dirty="0" err="1"/>
              <a:t>faça</a:t>
            </a:r>
            <a:endParaRPr lang="en-US" altLang="pt-BR" sz="2800" dirty="0"/>
          </a:p>
          <a:p>
            <a:pPr lvl="1"/>
            <a:r>
              <a:rPr lang="en-US" altLang="pt-BR" sz="2400" dirty="0" err="1"/>
              <a:t>Ler</a:t>
            </a:r>
            <a:r>
              <a:rPr lang="en-US" altLang="pt-BR" sz="2400" dirty="0"/>
              <a:t> a nota M1</a:t>
            </a:r>
          </a:p>
          <a:p>
            <a:pPr lvl="1"/>
            <a:r>
              <a:rPr lang="en-US" altLang="pt-BR" sz="2400" dirty="0" err="1"/>
              <a:t>Ler</a:t>
            </a:r>
            <a:r>
              <a:rPr lang="en-US" altLang="pt-BR" sz="2400" dirty="0"/>
              <a:t> a nota M2</a:t>
            </a:r>
          </a:p>
          <a:p>
            <a:pPr lvl="1"/>
            <a:r>
              <a:rPr lang="en-US" altLang="pt-BR" sz="2400" dirty="0" err="1"/>
              <a:t>Ler</a:t>
            </a:r>
            <a:r>
              <a:rPr lang="en-US" altLang="pt-BR" sz="2400" dirty="0"/>
              <a:t> a nota M3</a:t>
            </a:r>
          </a:p>
          <a:p>
            <a:pPr lvl="1"/>
            <a:r>
              <a:rPr lang="en-US" altLang="pt-BR" sz="2400" dirty="0" err="1"/>
              <a:t>Somar</a:t>
            </a:r>
            <a:r>
              <a:rPr lang="en-US" altLang="pt-BR" sz="2400" dirty="0"/>
              <a:t> as </a:t>
            </a:r>
            <a:r>
              <a:rPr lang="en-US" altLang="pt-BR" sz="2400" dirty="0" err="1"/>
              <a:t>notas</a:t>
            </a:r>
            <a:r>
              <a:rPr lang="en-US" altLang="pt-BR" sz="2400" dirty="0"/>
              <a:t> M1, M2 e M3</a:t>
            </a:r>
          </a:p>
          <a:p>
            <a:pPr lvl="1"/>
            <a:r>
              <a:rPr lang="en-US" altLang="pt-BR" sz="2400" dirty="0" err="1"/>
              <a:t>Calcular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média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dividindo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somatório</a:t>
            </a:r>
            <a:r>
              <a:rPr lang="en-US" altLang="pt-BR" sz="2400" dirty="0"/>
              <a:t> das </a:t>
            </a:r>
            <a:r>
              <a:rPr lang="en-US" altLang="pt-BR" sz="2400" dirty="0" err="1"/>
              <a:t>notas</a:t>
            </a:r>
            <a:r>
              <a:rPr lang="en-US" altLang="pt-BR" sz="2400" dirty="0"/>
              <a:t> por 3</a:t>
            </a:r>
          </a:p>
          <a:p>
            <a:pPr lvl="1"/>
            <a:r>
              <a:rPr lang="en-US" altLang="pt-BR" sz="2400" dirty="0"/>
              <a:t>Se a </a:t>
            </a:r>
            <a:r>
              <a:rPr lang="en-US" altLang="pt-BR" sz="2400" dirty="0" err="1"/>
              <a:t>média</a:t>
            </a:r>
            <a:r>
              <a:rPr lang="en-US" altLang="pt-BR" sz="2400" dirty="0"/>
              <a:t> for </a:t>
            </a:r>
            <a:r>
              <a:rPr lang="en-US" altLang="pt-BR" sz="2400" dirty="0" err="1"/>
              <a:t>maior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</a:t>
            </a:r>
            <a:r>
              <a:rPr lang="en-US" altLang="pt-BR" sz="2400" dirty="0"/>
              <a:t> </a:t>
            </a:r>
            <a:r>
              <a:rPr lang="en-US" altLang="pt-BR" sz="2400" dirty="0" err="1"/>
              <a:t>igual</a:t>
            </a:r>
            <a:r>
              <a:rPr lang="en-US" altLang="pt-BR" sz="2400" dirty="0"/>
              <a:t> a 6.0, </a:t>
            </a:r>
            <a:r>
              <a:rPr lang="en-US" altLang="pt-BR" sz="2400" dirty="0" err="1"/>
              <a:t>então</a:t>
            </a:r>
            <a:endParaRPr lang="en-US" altLang="pt-BR" sz="2400" dirty="0"/>
          </a:p>
          <a:p>
            <a:pPr lvl="2"/>
            <a:r>
              <a:rPr lang="en-US" altLang="pt-BR" sz="2000" dirty="0"/>
              <a:t>O 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está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aprovado</a:t>
            </a:r>
            <a:endParaRPr lang="en-US" altLang="pt-BR" sz="2000" dirty="0"/>
          </a:p>
          <a:p>
            <a:pPr lvl="1"/>
            <a:r>
              <a:rPr lang="en-US" altLang="pt-BR" sz="2300" dirty="0" err="1"/>
              <a:t>Senão</a:t>
            </a:r>
            <a:r>
              <a:rPr lang="en-US" altLang="pt-BR" sz="2300" dirty="0"/>
              <a:t>, o</a:t>
            </a:r>
            <a:r>
              <a:rPr lang="en-US" altLang="pt-BR" sz="2100" dirty="0"/>
              <a:t> </a:t>
            </a:r>
            <a:r>
              <a:rPr lang="en-US" altLang="pt-BR" sz="2100" dirty="0" err="1"/>
              <a:t>aluno</a:t>
            </a:r>
            <a:r>
              <a:rPr lang="en-US" altLang="pt-BR" sz="2100" dirty="0"/>
              <a:t> </a:t>
            </a:r>
            <a:r>
              <a:rPr lang="en-US" altLang="pt-BR" sz="2100" dirty="0" err="1"/>
              <a:t>está</a:t>
            </a:r>
            <a:r>
              <a:rPr lang="en-US" altLang="pt-BR" sz="2100" dirty="0"/>
              <a:t> </a:t>
            </a:r>
            <a:r>
              <a:rPr lang="en-US" altLang="pt-BR" sz="2100" dirty="0" err="1"/>
              <a:t>reprovado</a:t>
            </a:r>
            <a:endParaRPr lang="pt-BR" altLang="pt-BR" sz="3100" dirty="0"/>
          </a:p>
        </p:txBody>
      </p:sp>
    </p:spTree>
    <p:extLst>
      <p:ext uri="{BB962C8B-B14F-4D97-AF65-F5344CB8AC3E}">
        <p14:creationId xmlns:p14="http://schemas.microsoft.com/office/powerpoint/2010/main" val="387228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PSEUDOCÓDIGO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r>
              <a:rPr lang="en-US" altLang="pt-BR" sz="2400" dirty="0" err="1"/>
              <a:t>Utiliza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estrutura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semelhante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código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utilizado</a:t>
            </a:r>
            <a:r>
              <a:rPr lang="en-US" altLang="pt-BR" sz="2400" dirty="0"/>
              <a:t> no </a:t>
            </a:r>
            <a:r>
              <a:rPr lang="en-US" altLang="pt-BR" sz="2400" dirty="0" err="1"/>
              <a:t>computador</a:t>
            </a:r>
            <a:endParaRPr lang="en-US" altLang="pt-BR" sz="2400" dirty="0"/>
          </a:p>
          <a:p>
            <a:r>
              <a:rPr lang="en-US" altLang="pt-BR" sz="2400" dirty="0" err="1"/>
              <a:t>Facilita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transformação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códigos</a:t>
            </a:r>
            <a:r>
              <a:rPr lang="en-US" altLang="pt-BR" sz="2400" dirty="0"/>
              <a:t> reais</a:t>
            </a:r>
          </a:p>
          <a:p>
            <a:r>
              <a:rPr lang="en-US" altLang="pt-BR" sz="2400" dirty="0" err="1"/>
              <a:t>Recebe</a:t>
            </a:r>
            <a:r>
              <a:rPr lang="en-US" altLang="pt-BR" sz="2400" dirty="0"/>
              <a:t> outros </a:t>
            </a:r>
            <a:r>
              <a:rPr lang="en-US" altLang="pt-BR" sz="2400" dirty="0" err="1"/>
              <a:t>nomes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como</a:t>
            </a:r>
            <a:r>
              <a:rPr lang="en-US" altLang="pt-BR" sz="2400" dirty="0"/>
              <a:t>: </a:t>
            </a:r>
            <a:r>
              <a:rPr lang="en-US" altLang="pt-BR" sz="2400" dirty="0" err="1"/>
              <a:t>português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estruturado</a:t>
            </a:r>
            <a:r>
              <a:rPr lang="en-US" altLang="pt-BR" sz="2400" dirty="0"/>
              <a:t>, PDL (Program Design Language), </a:t>
            </a:r>
            <a:r>
              <a:rPr lang="en-US" altLang="pt-BR" sz="2400" b="1" dirty="0" err="1"/>
              <a:t>portugol</a:t>
            </a:r>
            <a:endParaRPr lang="pt-BR" alt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1314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PSEUDOCÓDIGO – EXEMPLO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Início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real: M1, M2, M3, media;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Enquanto não for fim da lista de alunos, faça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Início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    Leia M1;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    Leia M2;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1100" dirty="0"/>
              <a:t>          Leia M3</a:t>
            </a:r>
            <a:endParaRPr lang="pt-BR" altLang="pt-BR" sz="11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    media = (M1 + M2 + M3) / 3;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    Se media &gt;= 6,0  então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    Início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        Escreva “Aluno aprovado”;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    Fim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    Senão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    Início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        Escreva “Aluno reprovado”;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    Fim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	Fim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1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556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DIAGRAMA DE NASSI-SHNEIDERMAN (CHAPIN)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r>
              <a:rPr lang="en-US" altLang="pt-BR" sz="2400" dirty="0" err="1"/>
              <a:t>Apresenta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grande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clareza</a:t>
            </a:r>
            <a:r>
              <a:rPr lang="en-US" altLang="pt-BR" sz="2400" dirty="0"/>
              <a:t> para a </a:t>
            </a:r>
            <a:r>
              <a:rPr lang="en-US" altLang="pt-BR" sz="2400" dirty="0" err="1"/>
              <a:t>representação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sequenciação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seleção</a:t>
            </a:r>
            <a:r>
              <a:rPr lang="en-US" altLang="pt-BR" sz="2400" dirty="0"/>
              <a:t> e </a:t>
            </a:r>
            <a:r>
              <a:rPr lang="en-US" altLang="pt-BR" sz="2400" dirty="0" err="1"/>
              <a:t>repetição</a:t>
            </a:r>
            <a:r>
              <a:rPr lang="en-US" altLang="pt-BR" sz="2400" dirty="0"/>
              <a:t> de um </a:t>
            </a:r>
            <a:r>
              <a:rPr lang="en-US" altLang="pt-BR" sz="2400" dirty="0" err="1"/>
              <a:t>algoritmo</a:t>
            </a:r>
            <a:endParaRPr lang="en-US" altLang="pt-BR" sz="2400" dirty="0"/>
          </a:p>
          <a:p>
            <a:r>
              <a:rPr lang="en-US" altLang="pt-BR" sz="2400" dirty="0" err="1"/>
              <a:t>Representa</a:t>
            </a:r>
            <a:r>
              <a:rPr lang="en-US" altLang="pt-BR" sz="2400" dirty="0"/>
              <a:t> as </a:t>
            </a:r>
            <a:r>
              <a:rPr lang="en-US" altLang="pt-BR" sz="2400" dirty="0" err="1"/>
              <a:t>ações</a:t>
            </a:r>
            <a:r>
              <a:rPr lang="en-US" altLang="pt-BR" sz="2400" dirty="0"/>
              <a:t> de um </a:t>
            </a:r>
            <a:r>
              <a:rPr lang="en-US" altLang="pt-BR" sz="2400" dirty="0" err="1"/>
              <a:t>algoritmo</a:t>
            </a:r>
            <a:r>
              <a:rPr lang="en-US" altLang="pt-BR" sz="2400" dirty="0"/>
              <a:t> dentro de um </a:t>
            </a:r>
            <a:r>
              <a:rPr lang="en-US" altLang="pt-BR" sz="2400" dirty="0" err="1"/>
              <a:t>único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retângulo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subdividindo</a:t>
            </a:r>
            <a:r>
              <a:rPr lang="en-US" altLang="pt-BR" sz="2400" dirty="0"/>
              <a:t>-o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retângulos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menores</a:t>
            </a:r>
            <a:endParaRPr lang="en-US" altLang="pt-BR" sz="2400" dirty="0"/>
          </a:p>
          <a:p>
            <a:r>
              <a:rPr lang="en-US" altLang="pt-BR" sz="2400" dirty="0" err="1"/>
              <a:t>Desvantagem</a:t>
            </a:r>
            <a:r>
              <a:rPr lang="en-US" altLang="pt-BR" sz="2400" dirty="0"/>
              <a:t>! A </a:t>
            </a:r>
            <a:r>
              <a:rPr lang="en-US" altLang="pt-BR" sz="2400" dirty="0" err="1"/>
              <a:t>medida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algoritmos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vão</a:t>
            </a:r>
            <a:r>
              <a:rPr lang="en-US" altLang="pt-BR" sz="2400" dirty="0"/>
              <a:t> se </a:t>
            </a:r>
            <a:r>
              <a:rPr lang="en-US" altLang="pt-BR" sz="2400" dirty="0" err="1"/>
              <a:t>tornando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complexos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fica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difícil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realizar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desenhos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única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página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prejudicando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visualização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11189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DIAGRAMA DE NASSI-SHNEIDERMAN (CHAPIN)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4">
            <a:extLst>
              <a:ext uri="{FF2B5EF4-FFF2-40B4-BE49-F238E27FC236}">
                <a16:creationId xmlns:a16="http://schemas.microsoft.com/office/drawing/2014/main" id="{215585B9-F4DA-D547-956D-A7853B09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95" y="1152940"/>
            <a:ext cx="3189073" cy="388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5">
            <a:extLst>
              <a:ext uri="{FF2B5EF4-FFF2-40B4-BE49-F238E27FC236}">
                <a16:creationId xmlns:a16="http://schemas.microsoft.com/office/drawing/2014/main" id="{9233F46F-CFC2-9849-8F6B-7AC7E9491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412" y="1205946"/>
            <a:ext cx="2841013" cy="377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864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840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DIAGRAMA DE NASSI-SHNEIDERMAN (CHAPIN) - EXEMPLO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">
            <a:extLst>
              <a:ext uri="{FF2B5EF4-FFF2-40B4-BE49-F238E27FC236}">
                <a16:creationId xmlns:a16="http://schemas.microsoft.com/office/drawing/2014/main" id="{27519517-88B9-914D-9874-8194E93FCC5F}"/>
              </a:ext>
            </a:extLst>
          </p:cNvPr>
          <p:cNvGrpSpPr>
            <a:grpSpLocks/>
          </p:cNvGrpSpPr>
          <p:nvPr/>
        </p:nvGrpSpPr>
        <p:grpSpPr bwMode="auto">
          <a:xfrm>
            <a:off x="2100472" y="993912"/>
            <a:ext cx="4572000" cy="4191000"/>
            <a:chOff x="1584" y="1597"/>
            <a:chExt cx="4183" cy="4140"/>
          </a:xfrm>
        </p:grpSpPr>
        <p:sp>
          <p:nvSpPr>
            <p:cNvPr id="12" name="Rectangle 32">
              <a:extLst>
                <a:ext uri="{FF2B5EF4-FFF2-40B4-BE49-F238E27FC236}">
                  <a16:creationId xmlns:a16="http://schemas.microsoft.com/office/drawing/2014/main" id="{C5432200-377D-634C-9B7C-847A16942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97"/>
              <a:ext cx="4177" cy="41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33">
              <a:extLst>
                <a:ext uri="{FF2B5EF4-FFF2-40B4-BE49-F238E27FC236}">
                  <a16:creationId xmlns:a16="http://schemas.microsoft.com/office/drawing/2014/main" id="{686354AC-7068-8847-903C-D6BBF8AEA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193"/>
              <a:ext cx="1" cy="3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509F342C-DFF4-0245-BB34-0A4799C41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193"/>
              <a:ext cx="360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35">
              <a:extLst>
                <a:ext uri="{FF2B5EF4-FFF2-40B4-BE49-F238E27FC236}">
                  <a16:creationId xmlns:a16="http://schemas.microsoft.com/office/drawing/2014/main" id="{E50E5702-7BAA-714F-AF56-A5627AD93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44"/>
              <a:ext cx="360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A54CA5C6-ADCB-974C-B9F5-DA889CBBC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85"/>
              <a:ext cx="360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37">
              <a:extLst>
                <a:ext uri="{FF2B5EF4-FFF2-40B4-BE49-F238E27FC236}">
                  <a16:creationId xmlns:a16="http://schemas.microsoft.com/office/drawing/2014/main" id="{08284DD4-5167-9545-BF26-84CAE980C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891"/>
              <a:ext cx="360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DF4D7659-8604-F040-B555-F8D9B7ED8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4776"/>
              <a:ext cx="360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39">
              <a:extLst>
                <a:ext uri="{FF2B5EF4-FFF2-40B4-BE49-F238E27FC236}">
                  <a16:creationId xmlns:a16="http://schemas.microsoft.com/office/drawing/2014/main" id="{E7BF64D9-5047-384A-9F8D-98DE6BD3F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912"/>
              <a:ext cx="1873" cy="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40">
              <a:extLst>
                <a:ext uri="{FF2B5EF4-FFF2-40B4-BE49-F238E27FC236}">
                  <a16:creationId xmlns:a16="http://schemas.microsoft.com/office/drawing/2014/main" id="{0894CC0C-C3E6-C146-B686-ACE3DFF9D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912"/>
              <a:ext cx="1729" cy="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5983F489-7D26-3848-B4C8-A1F5534B0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50"/>
              <a:ext cx="3889" cy="289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>
                  <a:latin typeface="Times New Roman" panose="02020603050405020304" pitchFamily="18" charset="0"/>
                </a:rPr>
                <a:t>Enquanto não for fim da lista de alunos faça</a:t>
              </a:r>
              <a:endParaRPr lang="pt-BR" altLang="pt-BR"/>
            </a:p>
          </p:txBody>
        </p:sp>
        <p:sp>
          <p:nvSpPr>
            <p:cNvPr id="24" name="Rectangle 42">
              <a:extLst>
                <a:ext uri="{FF2B5EF4-FFF2-40B4-BE49-F238E27FC236}">
                  <a16:creationId xmlns:a16="http://schemas.microsoft.com/office/drawing/2014/main" id="{F19BA45D-D732-A840-A57C-41C64BF17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46"/>
              <a:ext cx="1297" cy="289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>
                  <a:latin typeface="Times New Roman" panose="02020603050405020304" pitchFamily="18" charset="0"/>
                </a:rPr>
                <a:t>Leia  M1</a:t>
              </a:r>
            </a:p>
            <a:p>
              <a:endParaRPr lang="pt-BR" altLang="pt-BR"/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C533D827-CC11-B04F-AFC8-E918A8572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44"/>
              <a:ext cx="172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EEF669DA-6866-C945-98A5-823E07821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644"/>
              <a:ext cx="10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68EE9220-6908-0C42-A5CA-E235EBCA2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87"/>
              <a:ext cx="1297" cy="289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>
                  <a:latin typeface="Times New Roman" panose="02020603050405020304" pitchFamily="18" charset="0"/>
                </a:rPr>
                <a:t>Leia  M2</a:t>
              </a:r>
            </a:p>
            <a:p>
              <a:endParaRPr lang="pt-BR" altLang="pt-BR"/>
            </a:p>
          </p:txBody>
        </p:sp>
        <p:sp>
          <p:nvSpPr>
            <p:cNvPr id="28" name="Line 46">
              <a:extLst>
                <a:ext uri="{FF2B5EF4-FFF2-40B4-BE49-F238E27FC236}">
                  <a16:creationId xmlns:a16="http://schemas.microsoft.com/office/drawing/2014/main" id="{3A8DD801-C7A4-B84D-988A-F9CCA2910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085"/>
              <a:ext cx="15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Rectangle 47">
              <a:extLst>
                <a:ext uri="{FF2B5EF4-FFF2-40B4-BE49-F238E27FC236}">
                  <a16:creationId xmlns:a16="http://schemas.microsoft.com/office/drawing/2014/main" id="{385C8199-920E-A143-9AF4-800416479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98"/>
              <a:ext cx="3025" cy="289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>
                  <a:latin typeface="Times New Roman" panose="02020603050405020304" pitchFamily="18" charset="0"/>
                </a:rPr>
                <a:t>média = (M1 + M2 + M3) / 3</a:t>
              </a:r>
            </a:p>
            <a:p>
              <a:endParaRPr lang="pt-BR" altLang="pt-BR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292A1EED-68B1-3149-BB41-E5704447D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3892"/>
              <a:ext cx="331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Rectangle 49">
              <a:extLst>
                <a:ext uri="{FF2B5EF4-FFF2-40B4-BE49-F238E27FC236}">
                  <a16:creationId xmlns:a16="http://schemas.microsoft.com/office/drawing/2014/main" id="{218F4C67-653B-8349-9B42-8DA3A2C4E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65"/>
              <a:ext cx="1585" cy="289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>
                  <a:latin typeface="Times New Roman" panose="02020603050405020304" pitchFamily="18" charset="0"/>
                </a:rPr>
                <a:t>média &gt;= 6,0</a:t>
              </a:r>
              <a:endParaRPr lang="pt-BR" altLang="pt-BR"/>
            </a:p>
          </p:txBody>
        </p:sp>
        <p:sp>
          <p:nvSpPr>
            <p:cNvPr id="32" name="Rectangle 50">
              <a:extLst>
                <a:ext uri="{FF2B5EF4-FFF2-40B4-BE49-F238E27FC236}">
                  <a16:creationId xmlns:a16="http://schemas.microsoft.com/office/drawing/2014/main" id="{1D179DC1-1EE2-AA48-B190-D6A4D4CF6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4209"/>
              <a:ext cx="289" cy="433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>
                  <a:latin typeface="Times New Roman" panose="02020603050405020304" pitchFamily="18" charset="0"/>
                </a:rPr>
                <a:t>V</a:t>
              </a:r>
              <a:endParaRPr lang="pt-BR" altLang="pt-BR"/>
            </a:p>
          </p:txBody>
        </p:sp>
        <p:sp>
          <p:nvSpPr>
            <p:cNvPr id="33" name="Rectangle 51">
              <a:extLst>
                <a:ext uri="{FF2B5EF4-FFF2-40B4-BE49-F238E27FC236}">
                  <a16:creationId xmlns:a16="http://schemas.microsoft.com/office/drawing/2014/main" id="{E0BDBA99-84E6-8646-87CD-4BA849375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4209"/>
              <a:ext cx="289" cy="433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>
                  <a:latin typeface="Times New Roman" panose="02020603050405020304" pitchFamily="18" charset="0"/>
                </a:rPr>
                <a:t>F</a:t>
              </a:r>
              <a:endParaRPr lang="pt-BR" altLang="pt-BR"/>
            </a:p>
          </p:txBody>
        </p:sp>
        <p:sp>
          <p:nvSpPr>
            <p:cNvPr id="34" name="Rectangle 52">
              <a:extLst>
                <a:ext uri="{FF2B5EF4-FFF2-40B4-BE49-F238E27FC236}">
                  <a16:creationId xmlns:a16="http://schemas.microsoft.com/office/drawing/2014/main" id="{2D05C25A-ED77-4449-84C0-B8490EC3D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4919"/>
              <a:ext cx="1729" cy="578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>
                  <a:latin typeface="Times New Roman" panose="02020603050405020304" pitchFamily="18" charset="0"/>
                </a:rPr>
                <a:t>Escreva</a:t>
              </a:r>
            </a:p>
            <a:p>
              <a:r>
                <a:rPr lang="pt-BR" altLang="pt-BR">
                  <a:latin typeface="Times New Roman" panose="02020603050405020304" pitchFamily="18" charset="0"/>
                </a:rPr>
                <a:t> “Aluno aprovado”</a:t>
              </a:r>
              <a:endParaRPr lang="pt-BR" altLang="pt-BR"/>
            </a:p>
          </p:txBody>
        </p:sp>
        <p:sp>
          <p:nvSpPr>
            <p:cNvPr id="35" name="Rectangle 53">
              <a:extLst>
                <a:ext uri="{FF2B5EF4-FFF2-40B4-BE49-F238E27FC236}">
                  <a16:creationId xmlns:a16="http://schemas.microsoft.com/office/drawing/2014/main" id="{479CCA95-BBE8-6C48-A2B1-B0BC92469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4919"/>
              <a:ext cx="1729" cy="578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>
                  <a:latin typeface="Times New Roman" panose="02020603050405020304" pitchFamily="18" charset="0"/>
                </a:rPr>
                <a:t>Escreva</a:t>
              </a:r>
            </a:p>
            <a:p>
              <a:r>
                <a:rPr lang="pt-BR" altLang="pt-BR">
                  <a:latin typeface="Times New Roman" panose="02020603050405020304" pitchFamily="18" charset="0"/>
                </a:rPr>
                <a:t> “Aluno reprovado”</a:t>
              </a:r>
              <a:endParaRPr lang="pt-BR" altLang="pt-BR"/>
            </a:p>
          </p:txBody>
        </p:sp>
        <p:sp>
          <p:nvSpPr>
            <p:cNvPr id="36" name="Line 54">
              <a:extLst>
                <a:ext uri="{FF2B5EF4-FFF2-40B4-BE49-F238E27FC236}">
                  <a16:creationId xmlns:a16="http://schemas.microsoft.com/office/drawing/2014/main" id="{E9B406EA-CBD0-CD44-AAEF-064F97380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4872"/>
              <a:ext cx="1" cy="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55">
              <a:extLst>
                <a:ext uri="{FF2B5EF4-FFF2-40B4-BE49-F238E27FC236}">
                  <a16:creationId xmlns:a16="http://schemas.microsoft.com/office/drawing/2014/main" id="{240DB67E-9AC6-D54F-86F5-2BCFB3E92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4782"/>
              <a:ext cx="9" cy="9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Line 56">
              <a:extLst>
                <a:ext uri="{FF2B5EF4-FFF2-40B4-BE49-F238E27FC236}">
                  <a16:creationId xmlns:a16="http://schemas.microsoft.com/office/drawing/2014/main" id="{1655E3FF-6F7E-FB46-B37B-6D54970D3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6" y="3475"/>
              <a:ext cx="360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C905643B-A8CE-7D4E-87AD-75CDC2102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3162"/>
              <a:ext cx="1297" cy="289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>
                  <a:latin typeface="Times New Roman" panose="02020603050405020304" pitchFamily="18" charset="0"/>
                </a:rPr>
                <a:t>Leia  M3</a:t>
              </a:r>
            </a:p>
            <a:p>
              <a:endParaRPr lang="pt-BR" altLang="pt-BR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3FA5E782-965F-6245-845D-699CDDD0A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4872"/>
              <a:ext cx="1" cy="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3470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FLUXOGRAMA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r>
              <a:rPr lang="en-US" altLang="pt-BR" sz="2400" dirty="0" err="1"/>
              <a:t>Utiliza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símbolos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específicos</a:t>
            </a:r>
            <a:r>
              <a:rPr lang="en-US" altLang="pt-BR" sz="2400" dirty="0"/>
              <a:t> para </a:t>
            </a:r>
            <a:r>
              <a:rPr lang="en-US" altLang="pt-BR" sz="2400" dirty="0" err="1"/>
              <a:t>representar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sequência</a:t>
            </a:r>
            <a:r>
              <a:rPr lang="en-US" altLang="pt-BR" sz="2400" dirty="0"/>
              <a:t> das </a:t>
            </a:r>
            <a:r>
              <a:rPr lang="en-US" altLang="pt-BR" sz="2400" dirty="0" err="1"/>
              <a:t>operações</a:t>
            </a:r>
            <a:endParaRPr lang="pt-BR" altLang="pt-BR" sz="2400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F14D887C-49D0-D045-A4C4-7EAEDE28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" y="1726098"/>
            <a:ext cx="3581400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79AE2B3-DDA9-6949-AE04-73678A7C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92" y="1527316"/>
            <a:ext cx="3581400" cy="355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06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FLUXOGRAMA – EXEMPLO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grpSp>
        <p:nvGrpSpPr>
          <p:cNvPr id="13" name="Group 58">
            <a:extLst>
              <a:ext uri="{FF2B5EF4-FFF2-40B4-BE49-F238E27FC236}">
                <a16:creationId xmlns:a16="http://schemas.microsoft.com/office/drawing/2014/main" id="{62BED280-5AAA-1D49-A91F-8FBE63D59B60}"/>
              </a:ext>
            </a:extLst>
          </p:cNvPr>
          <p:cNvGrpSpPr>
            <a:grpSpLocks/>
          </p:cNvGrpSpPr>
          <p:nvPr/>
        </p:nvGrpSpPr>
        <p:grpSpPr bwMode="auto">
          <a:xfrm>
            <a:off x="2123663" y="974037"/>
            <a:ext cx="3841750" cy="4572000"/>
            <a:chOff x="2064" y="1440"/>
            <a:chExt cx="2420" cy="2880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025FADAB-635E-264F-BE57-EAB13619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440"/>
              <a:ext cx="518" cy="23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B8400918-9CC0-A94F-A188-CE8907098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" y="2534"/>
              <a:ext cx="0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B504D5F5-6BEE-8A4C-A22B-67FB554D9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" y="2707"/>
              <a:ext cx="4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39999AF0-9B83-2F4D-B51B-DCF41A118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9" y="2303"/>
              <a:ext cx="1" cy="4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BA541802-86A3-7042-8C60-F0A788C91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" y="2303"/>
              <a:ext cx="461" cy="2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378DA907-16EF-A644-B155-0913CD036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3455"/>
              <a:ext cx="346" cy="1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CC0E13EB-02D6-B04F-B94E-7AA92BB52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1" y="3455"/>
              <a:ext cx="346" cy="1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0BE5DEE4-B3F1-E241-A224-ACFD6983C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3629"/>
              <a:ext cx="346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3D53B63D-7D31-9845-89FA-5A17D2FDE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7" y="3629"/>
              <a:ext cx="346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D5A5C605-60C9-174F-AB49-CB382888D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707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15">
              <a:extLst>
                <a:ext uri="{FF2B5EF4-FFF2-40B4-BE49-F238E27FC236}">
                  <a16:creationId xmlns:a16="http://schemas.microsoft.com/office/drawing/2014/main" id="{28E85FEA-D517-BC48-B748-5B2FC99A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3225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594217A3-5911-3B42-AB61-6AC2C5D30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1" y="1843"/>
              <a:ext cx="346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525B643C-FB62-5B45-B62D-82C056B78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1843"/>
              <a:ext cx="346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11D2909D-09BF-6A4F-A6D6-7356629DE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7" y="2016"/>
              <a:ext cx="346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0F767DF9-1B39-0D44-B2A6-60F28DBF2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2016"/>
              <a:ext cx="346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6C886C0C-E244-AC4A-8AB9-9CCDD271E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1670"/>
              <a:ext cx="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74C6CF1E-4EA7-5046-85E8-CE3D1ECE8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189"/>
              <a:ext cx="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Line 22">
              <a:extLst>
                <a:ext uri="{FF2B5EF4-FFF2-40B4-BE49-F238E27FC236}">
                  <a16:creationId xmlns:a16="http://schemas.microsoft.com/office/drawing/2014/main" id="{CC02A0F4-73DD-004D-ACEB-CE7E5B36B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F99E812B-F964-5644-8BDD-15EF029B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901"/>
              <a:ext cx="519" cy="2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Line 24">
              <a:extLst>
                <a:ext uri="{FF2B5EF4-FFF2-40B4-BE49-F238E27FC236}">
                  <a16:creationId xmlns:a16="http://schemas.microsoft.com/office/drawing/2014/main" id="{E93DA63D-9282-B846-A4F3-E806C89DA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3801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Line 25">
              <a:extLst>
                <a:ext uri="{FF2B5EF4-FFF2-40B4-BE49-F238E27FC236}">
                  <a16:creationId xmlns:a16="http://schemas.microsoft.com/office/drawing/2014/main" id="{CC827533-CA96-664A-89C3-D58CE7F92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629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B67D7E7B-091E-8C49-ACDD-51585AEB4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4032"/>
              <a:ext cx="4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Line 27">
              <a:extLst>
                <a:ext uri="{FF2B5EF4-FFF2-40B4-BE49-F238E27FC236}">
                  <a16:creationId xmlns:a16="http://schemas.microsoft.com/office/drawing/2014/main" id="{07DCA071-30D8-584D-B4FE-A9A835B02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4320"/>
              <a:ext cx="4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3276C47D-8366-C34F-A268-4515DD011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7" y="4032"/>
              <a:ext cx="0" cy="2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Line 29">
              <a:extLst>
                <a:ext uri="{FF2B5EF4-FFF2-40B4-BE49-F238E27FC236}">
                  <a16:creationId xmlns:a16="http://schemas.microsoft.com/office/drawing/2014/main" id="{DF176313-177C-F543-B043-64E9CFBB2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56"/>
              <a:ext cx="1" cy="3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8943A4FD-C8DF-8F4D-997A-0A4D4F1B8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7" y="3801"/>
              <a:ext cx="4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9E953517-A122-8241-937B-69FDBA74A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7" y="3456"/>
              <a:ext cx="4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Line 32">
              <a:extLst>
                <a:ext uri="{FF2B5EF4-FFF2-40B4-BE49-F238E27FC236}">
                  <a16:creationId xmlns:a16="http://schemas.microsoft.com/office/drawing/2014/main" id="{FBE39AA5-3005-A44A-A340-99F045B49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7" y="3456"/>
              <a:ext cx="231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Line 33">
              <a:extLst>
                <a:ext uri="{FF2B5EF4-FFF2-40B4-BE49-F238E27FC236}">
                  <a16:creationId xmlns:a16="http://schemas.microsoft.com/office/drawing/2014/main" id="{E9643449-61A5-E34F-B2C5-B9A0E4E5A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7" y="3629"/>
              <a:ext cx="231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Line 34">
              <a:extLst>
                <a:ext uri="{FF2B5EF4-FFF2-40B4-BE49-F238E27FC236}">
                  <a16:creationId xmlns:a16="http://schemas.microsoft.com/office/drawing/2014/main" id="{F5217FA0-FE61-3D47-9F16-1DDD8C071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7" y="4262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Line 35">
              <a:extLst>
                <a:ext uri="{FF2B5EF4-FFF2-40B4-BE49-F238E27FC236}">
                  <a16:creationId xmlns:a16="http://schemas.microsoft.com/office/drawing/2014/main" id="{1FE941AB-2E5E-034E-8198-DC5CAC21AB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" y="4032"/>
              <a:ext cx="231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Line 36">
              <a:extLst>
                <a:ext uri="{FF2B5EF4-FFF2-40B4-BE49-F238E27FC236}">
                  <a16:creationId xmlns:a16="http://schemas.microsoft.com/office/drawing/2014/main" id="{FA8274E9-5678-F844-8835-5968721D8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86" y="4205"/>
              <a:ext cx="231" cy="1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Line 37">
              <a:extLst>
                <a:ext uri="{FF2B5EF4-FFF2-40B4-BE49-F238E27FC236}">
                  <a16:creationId xmlns:a16="http://schemas.microsoft.com/office/drawing/2014/main" id="{97C6511E-B5F7-EC4F-BA2B-B14B76312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629"/>
              <a:ext cx="17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Line 38">
              <a:extLst>
                <a:ext uri="{FF2B5EF4-FFF2-40B4-BE49-F238E27FC236}">
                  <a16:creationId xmlns:a16="http://schemas.microsoft.com/office/drawing/2014/main" id="{52317F1B-91C2-D544-8BF7-3D7D883DD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728"/>
              <a:ext cx="1" cy="19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Line 39">
              <a:extLst>
                <a:ext uri="{FF2B5EF4-FFF2-40B4-BE49-F238E27FC236}">
                  <a16:creationId xmlns:a16="http://schemas.microsoft.com/office/drawing/2014/main" id="{FA90F86E-3CD5-1543-BC4E-5C9DA1879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28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Line 40">
              <a:extLst>
                <a:ext uri="{FF2B5EF4-FFF2-40B4-BE49-F238E27FC236}">
                  <a16:creationId xmlns:a16="http://schemas.microsoft.com/office/drawing/2014/main" id="{849E165A-A31B-4C46-9B7A-AF0133B83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4205"/>
              <a:ext cx="9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Line 41">
              <a:extLst>
                <a:ext uri="{FF2B5EF4-FFF2-40B4-BE49-F238E27FC236}">
                  <a16:creationId xmlns:a16="http://schemas.microsoft.com/office/drawing/2014/main" id="{EDCFD351-DEE2-6646-B683-F8174B4ED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456"/>
              <a:ext cx="1" cy="7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B9B6983A-9B5C-124F-B342-171C107AB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1497"/>
              <a:ext cx="288" cy="11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pt-BR" altLang="pt-BR" sz="1000">
                  <a:latin typeface="Times New Roman" panose="02020603050405020304" pitchFamily="18" charset="0"/>
                </a:rPr>
                <a:t>Início</a:t>
              </a:r>
              <a:endParaRPr lang="pt-BR" altLang="pt-BR" sz="1000"/>
            </a:p>
          </p:txBody>
        </p:sp>
        <p:sp>
          <p:nvSpPr>
            <p:cNvPr id="52" name="Rectangle 43">
              <a:extLst>
                <a:ext uri="{FF2B5EF4-FFF2-40B4-BE49-F238E27FC236}">
                  <a16:creationId xmlns:a16="http://schemas.microsoft.com/office/drawing/2014/main" id="{E5224EDE-5AA7-7E40-80F2-315BCDD9D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958"/>
              <a:ext cx="289" cy="11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pt-BR" altLang="pt-BR" sz="1400">
                  <a:latin typeface="Times New Roman" panose="02020603050405020304" pitchFamily="18" charset="0"/>
                </a:rPr>
                <a:t>Fim</a:t>
              </a:r>
              <a:endParaRPr lang="pt-BR" altLang="pt-BR" sz="1400"/>
            </a:p>
          </p:txBody>
        </p:sp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EB86F415-B5CD-0C47-987F-C0A5F8861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920"/>
              <a:ext cx="519" cy="23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900" dirty="0">
                  <a:latin typeface="Times New Roman" panose="02020603050405020304" pitchFamily="18" charset="0"/>
                </a:rPr>
                <a:t>Fim da lista de alunos ?</a:t>
              </a:r>
              <a:endParaRPr lang="pt-BR" altLang="pt-BR" sz="900" dirty="0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9EB180A0-5AF4-024C-BD4A-2B8BE3CD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843"/>
              <a:ext cx="231" cy="11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1000">
                  <a:latin typeface="Times New Roman" panose="02020603050405020304" pitchFamily="18" charset="0"/>
                </a:rPr>
                <a:t>Sim</a:t>
              </a:r>
            </a:p>
            <a:p>
              <a:endParaRPr lang="pt-BR" altLang="pt-BR" sz="1000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E50E28D6-D7E6-2340-BCDC-A09D9A80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89"/>
              <a:ext cx="173" cy="11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1000">
                  <a:latin typeface="Times New Roman" panose="02020603050405020304" pitchFamily="18" charset="0"/>
                </a:rPr>
                <a:t>Não</a:t>
              </a:r>
              <a:endParaRPr lang="pt-BR" altLang="pt-BR" sz="1000"/>
            </a:p>
          </p:txBody>
        </p:sp>
        <p:sp>
          <p:nvSpPr>
            <p:cNvPr id="56" name="Rectangle 47">
              <a:extLst>
                <a:ext uri="{FF2B5EF4-FFF2-40B4-BE49-F238E27FC236}">
                  <a16:creationId xmlns:a16="http://schemas.microsoft.com/office/drawing/2014/main" id="{67606144-AB0F-3B4F-A1A2-E0DFFE33A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2385"/>
              <a:ext cx="231" cy="23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1000">
                  <a:latin typeface="Times New Roman" panose="02020603050405020304" pitchFamily="18" charset="0"/>
                </a:rPr>
                <a:t>M1</a:t>
              </a:r>
            </a:p>
            <a:p>
              <a:r>
                <a:rPr lang="pt-BR" altLang="pt-BR" sz="1000">
                  <a:latin typeface="Times New Roman" panose="02020603050405020304" pitchFamily="18" charset="0"/>
                </a:rPr>
                <a:t>M2</a:t>
              </a:r>
            </a:p>
            <a:p>
              <a:r>
                <a:rPr lang="en-US" altLang="pt-BR" sz="1000">
                  <a:latin typeface="Times New Roman" panose="02020603050405020304" pitchFamily="18" charset="0"/>
                </a:rPr>
                <a:t>M3</a:t>
              </a:r>
              <a:endParaRPr lang="pt-BR" altLang="pt-BR" sz="1000"/>
            </a:p>
          </p:txBody>
        </p:sp>
        <p:sp>
          <p:nvSpPr>
            <p:cNvPr id="57" name="Line 48">
              <a:extLst>
                <a:ext uri="{FF2B5EF4-FFF2-40B4-BE49-F238E27FC236}">
                  <a16:creationId xmlns:a16="http://schemas.microsoft.com/office/drawing/2014/main" id="{9FF740FF-911F-2240-8F83-95F0FBD06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2707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Rectangle 49">
              <a:extLst>
                <a:ext uri="{FF2B5EF4-FFF2-40B4-BE49-F238E27FC236}">
                  <a16:creationId xmlns:a16="http://schemas.microsoft.com/office/drawing/2014/main" id="{FF94B278-3008-7E40-A7EE-04716ABA7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28"/>
              <a:ext cx="1008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1000">
                  <a:latin typeface="Times New Roman" panose="02020603050405020304" pitchFamily="18" charset="0"/>
                </a:rPr>
                <a:t>media = (M1 + M2 + M3) /3</a:t>
              </a:r>
              <a:endParaRPr lang="pt-BR" altLang="pt-BR" sz="1000"/>
            </a:p>
          </p:txBody>
        </p:sp>
        <p:sp>
          <p:nvSpPr>
            <p:cNvPr id="59" name="Line 50">
              <a:extLst>
                <a:ext uri="{FF2B5EF4-FFF2-40B4-BE49-F238E27FC236}">
                  <a16:creationId xmlns:a16="http://schemas.microsoft.com/office/drawing/2014/main" id="{1AE3123B-8F1B-0E40-B898-ACCD2FF6B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3110"/>
              <a:ext cx="0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Rectangle 51">
              <a:extLst>
                <a:ext uri="{FF2B5EF4-FFF2-40B4-BE49-F238E27FC236}">
                  <a16:creationId xmlns:a16="http://schemas.microsoft.com/office/drawing/2014/main" id="{B6095250-FCB7-384B-8357-6CB2E2DED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67"/>
              <a:ext cx="461" cy="174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1000">
                  <a:latin typeface="Times New Roman" panose="02020603050405020304" pitchFamily="18" charset="0"/>
                </a:rPr>
                <a:t>media &gt;= 6,0</a:t>
              </a:r>
              <a:endParaRPr lang="pt-BR" altLang="pt-BR" sz="1000"/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6E0F1457-72D7-B241-BD85-8939CA4E5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859"/>
              <a:ext cx="231" cy="11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1000">
                  <a:latin typeface="Times New Roman" panose="02020603050405020304" pitchFamily="18" charset="0"/>
                </a:rPr>
                <a:t>Sim</a:t>
              </a:r>
              <a:endParaRPr lang="pt-BR" altLang="pt-BR" sz="1000"/>
            </a:p>
          </p:txBody>
        </p:sp>
        <p:sp>
          <p:nvSpPr>
            <p:cNvPr id="62" name="Rectangle 53">
              <a:extLst>
                <a:ext uri="{FF2B5EF4-FFF2-40B4-BE49-F238E27FC236}">
                  <a16:creationId xmlns:a16="http://schemas.microsoft.com/office/drawing/2014/main" id="{187E83AA-0353-9E47-B3AB-EB154B490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3456"/>
              <a:ext cx="231" cy="115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1000">
                  <a:latin typeface="Times New Roman" panose="02020603050405020304" pitchFamily="18" charset="0"/>
                </a:rPr>
                <a:t>Não</a:t>
              </a:r>
              <a:endParaRPr lang="pt-BR" altLang="pt-BR" sz="1000"/>
            </a:p>
          </p:txBody>
        </p:sp>
        <p:sp>
          <p:nvSpPr>
            <p:cNvPr id="63" name="Rectangle 54">
              <a:extLst>
                <a:ext uri="{FF2B5EF4-FFF2-40B4-BE49-F238E27FC236}">
                  <a16:creationId xmlns:a16="http://schemas.microsoft.com/office/drawing/2014/main" id="{39BD070D-D6EF-B049-9BC8-EDACF3841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089"/>
              <a:ext cx="404" cy="23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1000">
                  <a:latin typeface="Times New Roman" panose="02020603050405020304" pitchFamily="18" charset="0"/>
                </a:rPr>
                <a:t>“Aluno aprovado”</a:t>
              </a:r>
              <a:endParaRPr lang="pt-BR" altLang="pt-BR" sz="1000"/>
            </a:p>
          </p:txBody>
        </p:sp>
        <p:sp>
          <p:nvSpPr>
            <p:cNvPr id="64" name="Line 55">
              <a:extLst>
                <a:ext uri="{FF2B5EF4-FFF2-40B4-BE49-F238E27FC236}">
                  <a16:creationId xmlns:a16="http://schemas.microsoft.com/office/drawing/2014/main" id="{8647697B-8FB8-5641-B923-7421C3BDA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4320"/>
              <a:ext cx="4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F6B211A0-5B9A-6141-A2F3-224A5D5FB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513"/>
              <a:ext cx="404" cy="23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1000">
                  <a:latin typeface="Times New Roman" panose="02020603050405020304" pitchFamily="18" charset="0"/>
                </a:rPr>
                <a:t>“Aluno reprovado”</a:t>
              </a:r>
              <a:endParaRPr lang="pt-BR" altLang="pt-BR" sz="1000"/>
            </a:p>
          </p:txBody>
        </p:sp>
      </p:grpSp>
    </p:spTree>
    <p:extLst>
      <p:ext uri="{BB962C8B-B14F-4D97-AF65-F5344CB8AC3E}">
        <p14:creationId xmlns:p14="http://schemas.microsoft.com/office/powerpoint/2010/main" val="3063637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VARIÁVEIS E CONSTANTES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r>
              <a:rPr lang="en-US" altLang="pt-BR" sz="2400" dirty="0"/>
              <a:t>São </a:t>
            </a:r>
            <a:r>
              <a:rPr lang="en-US" altLang="pt-BR" sz="2400" dirty="0" err="1"/>
              <a:t>através</a:t>
            </a:r>
            <a:r>
              <a:rPr lang="en-US" altLang="pt-BR" sz="2400" dirty="0"/>
              <a:t> deles que um </a:t>
            </a:r>
            <a:r>
              <a:rPr lang="en-US" altLang="pt-BR" sz="2400" dirty="0" err="1"/>
              <a:t>algoritmo</a:t>
            </a:r>
            <a:r>
              <a:rPr lang="en-US" altLang="pt-BR" sz="2400" dirty="0"/>
              <a:t> “</a:t>
            </a:r>
            <a:r>
              <a:rPr lang="en-US" altLang="pt-BR" sz="2400" dirty="0" err="1"/>
              <a:t>guarda</a:t>
            </a:r>
            <a:r>
              <a:rPr lang="en-US" altLang="pt-BR" sz="2400" dirty="0"/>
              <a:t>”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dados do </a:t>
            </a:r>
            <a:r>
              <a:rPr lang="en-US" altLang="pt-BR" sz="2400" dirty="0" err="1"/>
              <a:t>problema</a:t>
            </a:r>
            <a:endParaRPr lang="en-US" altLang="pt-BR" sz="2400" dirty="0"/>
          </a:p>
          <a:p>
            <a:r>
              <a:rPr lang="en-US" altLang="pt-BR" sz="2400" dirty="0" err="1"/>
              <a:t>Todo</a:t>
            </a:r>
            <a:r>
              <a:rPr lang="en-US" altLang="pt-BR" sz="2400" dirty="0"/>
              <a:t> dado que </a:t>
            </a:r>
            <a:r>
              <a:rPr lang="en-US" altLang="pt-BR" sz="2400" dirty="0" err="1"/>
              <a:t>tem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possibilidade</a:t>
            </a:r>
            <a:r>
              <a:rPr lang="en-US" altLang="pt-BR" sz="2400" dirty="0"/>
              <a:t> de ser </a:t>
            </a:r>
            <a:r>
              <a:rPr lang="en-US" altLang="pt-BR" sz="2400" dirty="0" err="1"/>
              <a:t>alterado</a:t>
            </a:r>
            <a:r>
              <a:rPr lang="en-US" altLang="pt-BR" sz="2400" dirty="0"/>
              <a:t> no </a:t>
            </a:r>
            <a:r>
              <a:rPr lang="en-US" altLang="pt-BR" sz="2400" dirty="0" err="1"/>
              <a:t>decorrer</a:t>
            </a:r>
            <a:r>
              <a:rPr lang="en-US" altLang="pt-BR" sz="2400" dirty="0"/>
              <a:t> do tempo </a:t>
            </a:r>
            <a:r>
              <a:rPr lang="en-US" altLang="pt-BR" sz="2400" dirty="0" err="1"/>
              <a:t>deverá</a:t>
            </a:r>
            <a:r>
              <a:rPr lang="en-US" altLang="pt-BR" sz="2400" dirty="0"/>
              <a:t> ser </a:t>
            </a:r>
            <a:r>
              <a:rPr lang="en-US" altLang="pt-BR" sz="2400" dirty="0" err="1"/>
              <a:t>tratado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como</a:t>
            </a:r>
            <a:r>
              <a:rPr lang="en-US" altLang="pt-BR" sz="2400" dirty="0"/>
              <a:t> VARIÁVEL</a:t>
            </a:r>
          </a:p>
          <a:p>
            <a:r>
              <a:rPr lang="en-US" altLang="pt-BR" sz="2400" dirty="0" err="1"/>
              <a:t>Quando</a:t>
            </a:r>
            <a:r>
              <a:rPr lang="en-US" altLang="pt-BR" sz="2400" dirty="0"/>
              <a:t> um dado </a:t>
            </a:r>
            <a:r>
              <a:rPr lang="en-US" altLang="pt-BR" sz="2400" dirty="0" err="1"/>
              <a:t>não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tem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nenhuma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possibilidade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variar</a:t>
            </a:r>
            <a:r>
              <a:rPr lang="en-US" altLang="pt-BR" sz="2400" dirty="0"/>
              <a:t> no </a:t>
            </a:r>
            <a:r>
              <a:rPr lang="en-US" altLang="pt-BR" sz="2400" dirty="0" err="1"/>
              <a:t>decorrer</a:t>
            </a:r>
            <a:r>
              <a:rPr lang="en-US" altLang="pt-BR" sz="2400" dirty="0"/>
              <a:t> do tempo, </a:t>
            </a:r>
            <a:r>
              <a:rPr lang="en-US" altLang="pt-BR" sz="2400" dirty="0" err="1"/>
              <a:t>deverá</a:t>
            </a:r>
            <a:r>
              <a:rPr lang="en-US" altLang="pt-BR" sz="2400" dirty="0"/>
              <a:t> ser </a:t>
            </a:r>
            <a:r>
              <a:rPr lang="en-US" altLang="pt-BR" sz="2400" dirty="0" err="1"/>
              <a:t>tratado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como</a:t>
            </a:r>
            <a:r>
              <a:rPr lang="en-US" altLang="pt-BR" sz="2400" dirty="0"/>
              <a:t> CONSTANTE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10800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PREREQUISITES</a:t>
            </a:r>
            <a:endParaRPr lang="ru-RU" sz="2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1016185"/>
            <a:ext cx="8095769" cy="3953524"/>
          </a:xfrm>
        </p:spPr>
        <p:txBody>
          <a:bodyPr>
            <a:noAutofit/>
          </a:bodyPr>
          <a:lstStyle/>
          <a:p>
            <a:r>
              <a:rPr lang="pt-BR" err="1"/>
              <a:t>Programming</a:t>
            </a:r>
            <a:r>
              <a:rPr lang="pt-BR"/>
              <a:t> </a:t>
            </a:r>
            <a:r>
              <a:rPr lang="pt-BR" err="1"/>
              <a:t>logic</a:t>
            </a:r>
            <a:endParaRPr lang="pt-BR"/>
          </a:p>
          <a:p>
            <a:r>
              <a:rPr lang="pt-BR"/>
              <a:t>Basic Python </a:t>
            </a:r>
            <a:r>
              <a:rPr lang="pt-BR" err="1"/>
              <a:t>programming</a:t>
            </a:r>
            <a:endParaRPr lang="pt-BR"/>
          </a:p>
          <a:p>
            <a:r>
              <a:rPr lang="pt-BR" err="1"/>
              <a:t>Level</a:t>
            </a:r>
            <a:r>
              <a:rPr lang="pt-BR"/>
              <a:t>: </a:t>
            </a:r>
            <a:r>
              <a:rPr lang="pt-BR" b="1"/>
              <a:t>beginners</a:t>
            </a:r>
          </a:p>
        </p:txBody>
      </p:sp>
    </p:spTree>
    <p:extLst>
      <p:ext uri="{BB962C8B-B14F-4D97-AF65-F5344CB8AC3E}">
        <p14:creationId xmlns:p14="http://schemas.microsoft.com/office/powerpoint/2010/main" val="19756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VARIÁVEIS E CONSTANTES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r>
              <a:rPr lang="pt-BR" altLang="pt-BR" sz="2800" dirty="0"/>
              <a:t>Problema: calcular a área de um triângulo</a:t>
            </a:r>
          </a:p>
          <a:p>
            <a:r>
              <a:rPr lang="pt-BR" altLang="pt-BR" sz="2800" dirty="0"/>
              <a:t>Sabemos que a fórmula para o cálculo da área de um triângulo é (BASE * ALTURA) / 2</a:t>
            </a:r>
          </a:p>
          <a:p>
            <a:r>
              <a:rPr lang="pt-BR" altLang="pt-BR" sz="2800" dirty="0"/>
              <a:t>Base e altura são dados que irão variar no decorrer do “tempo de execução” do algoritmo</a:t>
            </a:r>
          </a:p>
          <a:p>
            <a:r>
              <a:rPr lang="pt-BR" altLang="pt-BR" sz="2800" dirty="0"/>
              <a:t>O número 2 da fórmula é um dado constante, pois sempre terá o mesmo valor</a:t>
            </a:r>
          </a:p>
        </p:txBody>
      </p:sp>
    </p:spTree>
    <p:extLst>
      <p:ext uri="{BB962C8B-B14F-4D97-AF65-F5344CB8AC3E}">
        <p14:creationId xmlns:p14="http://schemas.microsoft.com/office/powerpoint/2010/main" val="129252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TIPOS DE DADOS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pt-BR" sz="2000" dirty="0" err="1"/>
              <a:t>Inteiros</a:t>
            </a:r>
            <a:r>
              <a:rPr lang="en-US" altLang="pt-BR" sz="2000" dirty="0"/>
              <a:t> (int)</a:t>
            </a:r>
          </a:p>
          <a:p>
            <a:pPr lvl="1">
              <a:lnSpc>
                <a:spcPct val="80000"/>
              </a:lnSpc>
            </a:pPr>
            <a:r>
              <a:rPr lang="en-US" altLang="pt-BR" dirty="0" err="1"/>
              <a:t>Valores</a:t>
            </a:r>
            <a:r>
              <a:rPr lang="en-US" altLang="pt-BR" dirty="0"/>
              <a:t> </a:t>
            </a:r>
            <a:r>
              <a:rPr lang="en-US" altLang="pt-BR" dirty="0" err="1"/>
              <a:t>positivos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negativos</a:t>
            </a:r>
            <a:r>
              <a:rPr lang="en-US" altLang="pt-BR" dirty="0"/>
              <a:t>, que </a:t>
            </a:r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possuem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parte</a:t>
            </a:r>
            <a:r>
              <a:rPr lang="en-US" altLang="pt-BR" dirty="0"/>
              <a:t> </a:t>
            </a:r>
            <a:r>
              <a:rPr lang="en-US" altLang="pt-BR" dirty="0" err="1"/>
              <a:t>fracionária</a:t>
            </a:r>
            <a:endParaRPr lang="en-US" altLang="pt-BR" dirty="0"/>
          </a:p>
          <a:p>
            <a:pPr lvl="1">
              <a:lnSpc>
                <a:spcPct val="80000"/>
              </a:lnSpc>
            </a:pPr>
            <a:r>
              <a:rPr lang="en-US" altLang="pt-BR" dirty="0" err="1"/>
              <a:t>Exemplos</a:t>
            </a:r>
            <a:r>
              <a:rPr lang="en-US" altLang="pt-BR" dirty="0"/>
              <a:t>: 1, 30, 40, 12, -50</a:t>
            </a:r>
          </a:p>
          <a:p>
            <a:pPr>
              <a:lnSpc>
                <a:spcPct val="80000"/>
              </a:lnSpc>
            </a:pPr>
            <a:r>
              <a:rPr lang="en-US" altLang="pt-BR" sz="2000" dirty="0"/>
              <a:t>Real (float)</a:t>
            </a:r>
          </a:p>
          <a:p>
            <a:pPr lvl="1">
              <a:lnSpc>
                <a:spcPct val="80000"/>
              </a:lnSpc>
            </a:pPr>
            <a:r>
              <a:rPr lang="en-US" altLang="pt-BR" dirty="0" err="1"/>
              <a:t>Valores</a:t>
            </a:r>
            <a:r>
              <a:rPr lang="en-US" altLang="pt-BR" dirty="0"/>
              <a:t> </a:t>
            </a:r>
            <a:r>
              <a:rPr lang="en-US" altLang="pt-BR" dirty="0" err="1"/>
              <a:t>positivos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negativos</a:t>
            </a:r>
            <a:r>
              <a:rPr lang="en-US" altLang="pt-BR" dirty="0"/>
              <a:t>, que </a:t>
            </a:r>
            <a:r>
              <a:rPr lang="en-US" altLang="pt-BR" dirty="0" err="1"/>
              <a:t>podem</a:t>
            </a:r>
            <a:r>
              <a:rPr lang="en-US" altLang="pt-BR" dirty="0"/>
              <a:t> </a:t>
            </a:r>
            <a:r>
              <a:rPr lang="en-US" altLang="pt-BR" dirty="0" err="1"/>
              <a:t>possuir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parte</a:t>
            </a:r>
            <a:r>
              <a:rPr lang="en-US" altLang="pt-BR" dirty="0"/>
              <a:t> </a:t>
            </a:r>
            <a:r>
              <a:rPr lang="en-US" altLang="pt-BR" dirty="0" err="1"/>
              <a:t>fracionária</a:t>
            </a:r>
            <a:r>
              <a:rPr lang="en-US" altLang="pt-BR" dirty="0"/>
              <a:t> (</a:t>
            </a:r>
            <a:r>
              <a:rPr lang="en-US" altLang="pt-BR" dirty="0" err="1"/>
              <a:t>também</a:t>
            </a:r>
            <a:r>
              <a:rPr lang="en-US" altLang="pt-BR" dirty="0"/>
              <a:t> </a:t>
            </a:r>
            <a:r>
              <a:rPr lang="en-US" altLang="pt-BR" dirty="0" err="1"/>
              <a:t>podem</a:t>
            </a:r>
            <a:r>
              <a:rPr lang="en-US" altLang="pt-BR" dirty="0"/>
              <a:t> ser </a:t>
            </a:r>
            <a:r>
              <a:rPr lang="en-US" altLang="pt-BR" dirty="0" err="1"/>
              <a:t>inteiros</a:t>
            </a:r>
            <a:r>
              <a:rPr lang="en-US" altLang="pt-BR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pt-BR" dirty="0" err="1"/>
              <a:t>Exemplos</a:t>
            </a:r>
            <a:r>
              <a:rPr lang="en-US" altLang="pt-BR" dirty="0"/>
              <a:t>: 1.4, 6.7, 10.3, 100, -47</a:t>
            </a:r>
          </a:p>
          <a:p>
            <a:pPr>
              <a:lnSpc>
                <a:spcPct val="80000"/>
              </a:lnSpc>
            </a:pPr>
            <a:r>
              <a:rPr lang="en-US" altLang="pt-BR" sz="2000" dirty="0" err="1"/>
              <a:t>Caracteres</a:t>
            </a:r>
            <a:r>
              <a:rPr lang="en-US" altLang="pt-BR" sz="2000" dirty="0"/>
              <a:t> (Char </a:t>
            </a:r>
            <a:r>
              <a:rPr lang="en-US" altLang="pt-BR" sz="2000" dirty="0" err="1"/>
              <a:t>ou</a:t>
            </a:r>
            <a:r>
              <a:rPr lang="en-US" altLang="pt-BR" sz="2000" dirty="0"/>
              <a:t> String – </a:t>
            </a:r>
            <a:r>
              <a:rPr lang="en-US" altLang="pt-BR" sz="2000" dirty="0" err="1"/>
              <a:t>cadeia</a:t>
            </a:r>
            <a:r>
              <a:rPr lang="en-US" altLang="pt-BR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pt-BR" dirty="0" err="1"/>
              <a:t>Qualquer</a:t>
            </a:r>
            <a:r>
              <a:rPr lang="en-US" altLang="pt-BR" dirty="0"/>
              <a:t> </a:t>
            </a:r>
            <a:r>
              <a:rPr lang="en-US" altLang="pt-BR" dirty="0" err="1"/>
              <a:t>elemento</a:t>
            </a:r>
            <a:r>
              <a:rPr lang="en-US" altLang="pt-BR" dirty="0"/>
              <a:t> </a:t>
            </a:r>
            <a:r>
              <a:rPr lang="en-US" altLang="pt-BR" dirty="0" err="1"/>
              <a:t>presente</a:t>
            </a:r>
            <a:r>
              <a:rPr lang="en-US" altLang="pt-BR" dirty="0"/>
              <a:t> no </a:t>
            </a:r>
            <a:r>
              <a:rPr lang="en-US" altLang="pt-BR" dirty="0" err="1"/>
              <a:t>teclado</a:t>
            </a:r>
            <a:endParaRPr lang="en-US" altLang="pt-BR" dirty="0"/>
          </a:p>
          <a:p>
            <a:pPr lvl="1">
              <a:lnSpc>
                <a:spcPct val="80000"/>
              </a:lnSpc>
            </a:pPr>
            <a:r>
              <a:rPr lang="en-US" altLang="pt-BR" dirty="0" err="1"/>
              <a:t>Exemplos</a:t>
            </a:r>
            <a:r>
              <a:rPr lang="en-US" altLang="pt-BR" dirty="0"/>
              <a:t>: “Maria”, “João”, ‘M’, ‘F’</a:t>
            </a:r>
          </a:p>
          <a:p>
            <a:pPr>
              <a:lnSpc>
                <a:spcPct val="80000"/>
              </a:lnSpc>
            </a:pPr>
            <a:r>
              <a:rPr lang="en-US" altLang="pt-BR" sz="2000" dirty="0" err="1"/>
              <a:t>Lógico</a:t>
            </a:r>
            <a:r>
              <a:rPr lang="en-US" altLang="pt-BR" sz="2000" dirty="0"/>
              <a:t>/</a:t>
            </a:r>
            <a:r>
              <a:rPr lang="en-US" altLang="pt-BR" sz="2000" dirty="0" err="1"/>
              <a:t>boleano</a:t>
            </a:r>
            <a:endParaRPr lang="en-US" altLang="pt-BR" sz="2000" dirty="0"/>
          </a:p>
          <a:p>
            <a:pPr lvl="1">
              <a:lnSpc>
                <a:spcPct val="80000"/>
              </a:lnSpc>
            </a:pPr>
            <a:r>
              <a:rPr lang="en-US" altLang="pt-BR" dirty="0" err="1"/>
              <a:t>Verdadeiro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falso</a:t>
            </a:r>
            <a:endParaRPr lang="en-US" altLang="pt-BR" dirty="0"/>
          </a:p>
          <a:p>
            <a:pPr lvl="1">
              <a:lnSpc>
                <a:spcPct val="80000"/>
              </a:lnSpc>
            </a:pPr>
            <a:r>
              <a:rPr lang="en-US" altLang="pt-BR" dirty="0"/>
              <a:t>true, false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501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NOME DE VARIÁVEIS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r>
              <a:rPr lang="en-US" altLang="pt-BR" sz="2800" dirty="0" err="1"/>
              <a:t>Regra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básica</a:t>
            </a:r>
            <a:endParaRPr lang="en-US" altLang="pt-BR" sz="2800" dirty="0"/>
          </a:p>
          <a:p>
            <a:pPr lvl="1"/>
            <a:r>
              <a:rPr lang="pt-BR" altLang="pt-BR" sz="2400" dirty="0"/>
              <a:t>Devem começar com uma letra ou _</a:t>
            </a:r>
          </a:p>
          <a:p>
            <a:pPr lvl="1"/>
            <a:r>
              <a:rPr lang="pt-BR" altLang="pt-BR" sz="2400" dirty="0"/>
              <a:t>Pode ser seguido por letras e/ou números</a:t>
            </a:r>
          </a:p>
          <a:p>
            <a:pPr lvl="1"/>
            <a:r>
              <a:rPr lang="pt-BR" altLang="pt-BR" sz="2400" dirty="0"/>
              <a:t>Não é permitido o uso de caracteres especiais (#, @, %, espaço, ...), exceto o sublinhado (_)</a:t>
            </a:r>
          </a:p>
          <a:p>
            <a:r>
              <a:rPr lang="en-US" altLang="pt-BR" sz="2800" dirty="0"/>
              <a:t>O </a:t>
            </a:r>
            <a:r>
              <a:rPr lang="en-US" altLang="pt-BR" sz="2800" dirty="0" err="1"/>
              <a:t>nome</a:t>
            </a:r>
            <a:r>
              <a:rPr lang="en-US" altLang="pt-BR" sz="2800" dirty="0"/>
              <a:t> da </a:t>
            </a:r>
            <a:r>
              <a:rPr lang="en-US" altLang="pt-BR" sz="2800" dirty="0" err="1"/>
              <a:t>variável</a:t>
            </a:r>
            <a:r>
              <a:rPr lang="en-US" altLang="pt-BR" sz="2800" dirty="0"/>
              <a:t> </a:t>
            </a:r>
            <a:r>
              <a:rPr lang="en-US" altLang="pt-BR" sz="2800" dirty="0" err="1"/>
              <a:t>deve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estar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ligado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contexto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trabalhado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9663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OPERADORES ARITMÉTICOS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4">
            <a:extLst>
              <a:ext uri="{FF2B5EF4-FFF2-40B4-BE49-F238E27FC236}">
                <a16:creationId xmlns:a16="http://schemas.microsoft.com/office/drawing/2014/main" id="{0ACA0F0E-3222-A144-BA31-0062A3854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100998"/>
              </p:ext>
            </p:extLst>
          </p:nvPr>
        </p:nvGraphicFramePr>
        <p:xfrm>
          <a:off x="665923" y="1474303"/>
          <a:ext cx="7694613" cy="3014664"/>
        </p:xfrm>
        <a:graphic>
          <a:graphicData uri="http://schemas.openxmlformats.org/drawingml/2006/table">
            <a:tbl>
              <a:tblPr/>
              <a:tblGrid>
                <a:gridCol w="452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Operação</a:t>
                      </a:r>
                    </a:p>
                  </a:txBody>
                  <a:tcPr marL="91444" marR="91444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Operador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Adição</a:t>
                      </a:r>
                    </a:p>
                  </a:txBody>
                  <a:tcPr marL="91444" marR="91444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Subtração</a:t>
                      </a:r>
                    </a:p>
                  </a:txBody>
                  <a:tcPr marL="91444" marR="91444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Multiplicação</a:t>
                      </a:r>
                    </a:p>
                  </a:txBody>
                  <a:tcPr marL="91444" marR="91444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Divisão (resultado decimal)</a:t>
                      </a:r>
                    </a:p>
                  </a:txBody>
                  <a:tcPr marL="91444" marR="91444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Resto</a:t>
                      </a:r>
                    </a:p>
                  </a:txBody>
                  <a:tcPr marL="91444" marR="91444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071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PROBLEMA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9790DF-0AF2-C146-816B-BE911C79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008" y="0"/>
            <a:ext cx="42608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56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EXEMPLO 1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pt-BR" sz="2800" dirty="0" err="1"/>
              <a:t>Ler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dois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números</a:t>
            </a:r>
            <a:r>
              <a:rPr lang="en-US" altLang="pt-BR" sz="2800" dirty="0"/>
              <a:t>, </a:t>
            </a:r>
            <a:r>
              <a:rPr lang="en-US" altLang="pt-BR" sz="2800" dirty="0" err="1"/>
              <a:t>executar</a:t>
            </a:r>
            <a:r>
              <a:rPr lang="en-US" altLang="pt-BR" sz="2800" dirty="0"/>
              <a:t> e </a:t>
            </a:r>
            <a:r>
              <a:rPr lang="en-US" altLang="pt-BR" sz="2800" dirty="0" err="1"/>
              <a:t>mostrar</a:t>
            </a:r>
            <a:r>
              <a:rPr lang="en-US" altLang="pt-BR" sz="2800" dirty="0"/>
              <a:t> o </a:t>
            </a:r>
            <a:r>
              <a:rPr lang="en-US" altLang="pt-BR" sz="2800" dirty="0" err="1"/>
              <a:t>resultado</a:t>
            </a:r>
            <a:r>
              <a:rPr lang="en-US" altLang="pt-BR" sz="2800" dirty="0"/>
              <a:t> das </a:t>
            </a:r>
            <a:r>
              <a:rPr lang="en-US" altLang="pt-BR" sz="2800" dirty="0" err="1"/>
              <a:t>seguintes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operações</a:t>
            </a:r>
            <a:r>
              <a:rPr lang="en-US" altLang="pt-BR" sz="2800" dirty="0"/>
              <a:t>: </a:t>
            </a:r>
            <a:r>
              <a:rPr lang="en-US" altLang="pt-BR" sz="2800" dirty="0" err="1"/>
              <a:t>adição</a:t>
            </a:r>
            <a:r>
              <a:rPr lang="en-US" altLang="pt-BR" sz="2800" dirty="0"/>
              <a:t>, </a:t>
            </a:r>
            <a:r>
              <a:rPr lang="en-US" altLang="pt-BR" sz="2800" dirty="0" err="1"/>
              <a:t>subtração</a:t>
            </a:r>
            <a:r>
              <a:rPr lang="en-US" altLang="pt-BR" sz="2800" dirty="0"/>
              <a:t>, </a:t>
            </a:r>
            <a:r>
              <a:rPr lang="en-US" altLang="pt-BR" sz="2800" dirty="0" err="1"/>
              <a:t>multiplicação</a:t>
            </a:r>
            <a:r>
              <a:rPr lang="en-US" altLang="pt-BR" sz="2800" dirty="0"/>
              <a:t> e </a:t>
            </a:r>
            <a:r>
              <a:rPr lang="en-US" altLang="pt-BR" sz="2800" dirty="0" err="1"/>
              <a:t>divisão</a:t>
            </a:r>
            <a:endParaRPr lang="en-US" altLang="pt-BR" sz="2800" dirty="0"/>
          </a:p>
        </p:txBody>
      </p:sp>
    </p:spTree>
    <p:extLst>
      <p:ext uri="{BB962C8B-B14F-4D97-AF65-F5344CB8AC3E}">
        <p14:creationId xmlns:p14="http://schemas.microsoft.com/office/powerpoint/2010/main" val="51035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EXERCÍCIOS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pt-BR" sz="2400" dirty="0" err="1"/>
              <a:t>Ler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temperatura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graus</a:t>
            </a:r>
            <a:r>
              <a:rPr lang="en-US" altLang="pt-BR" sz="2400" dirty="0"/>
              <a:t> Celsius e </a:t>
            </a:r>
            <a:r>
              <a:rPr lang="en-US" altLang="pt-BR" sz="2400" dirty="0" err="1"/>
              <a:t>apresentá</a:t>
            </a:r>
            <a:r>
              <a:rPr lang="en-US" altLang="pt-BR" sz="2400" dirty="0"/>
              <a:t>-la </a:t>
            </a:r>
            <a:r>
              <a:rPr lang="en-US" altLang="pt-BR" sz="2400" dirty="0" err="1"/>
              <a:t>convertida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graus</a:t>
            </a:r>
            <a:r>
              <a:rPr lang="en-US" altLang="pt-BR" sz="2400" dirty="0"/>
              <a:t> Fahrenheit. A </a:t>
            </a:r>
            <a:r>
              <a:rPr lang="en-US" altLang="pt-BR" sz="2400" dirty="0" err="1"/>
              <a:t>fórmula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conversão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é</a:t>
            </a:r>
            <a:r>
              <a:rPr lang="en-US" altLang="pt-BR" sz="2400" dirty="0"/>
              <a:t> F = (9 * C + 160) / 5, </a:t>
            </a:r>
            <a:r>
              <a:rPr lang="en-US" altLang="pt-BR" sz="2400" dirty="0" err="1"/>
              <a:t>na</a:t>
            </a:r>
            <a:r>
              <a:rPr lang="en-US" altLang="pt-BR" sz="2400" dirty="0"/>
              <a:t> qual F </a:t>
            </a:r>
            <a:r>
              <a:rPr lang="en-US" altLang="pt-BR" sz="2400" dirty="0" err="1"/>
              <a:t>é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temperatura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Fahrenheit e C </a:t>
            </a:r>
            <a:r>
              <a:rPr lang="en-US" altLang="pt-BR" sz="2400" dirty="0" err="1"/>
              <a:t>é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temperatura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graus</a:t>
            </a:r>
            <a:r>
              <a:rPr lang="en-US" altLang="pt-BR" sz="2400" dirty="0"/>
              <a:t> Celsius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pt-BR" sz="2400" dirty="0" err="1"/>
              <a:t>Ler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valores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comprimento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largura</a:t>
            </a:r>
            <a:r>
              <a:rPr lang="en-US" altLang="pt-BR" sz="2400" dirty="0"/>
              <a:t> e </a:t>
            </a:r>
            <a:r>
              <a:rPr lang="en-US" altLang="pt-BR" sz="2400" dirty="0" err="1"/>
              <a:t>altura</a:t>
            </a:r>
            <a:r>
              <a:rPr lang="en-US" altLang="pt-BR" sz="2400" dirty="0"/>
              <a:t> e </a:t>
            </a:r>
            <a:r>
              <a:rPr lang="en-US" altLang="pt-BR" sz="2400" dirty="0" err="1"/>
              <a:t>apresentar</a:t>
            </a:r>
            <a:r>
              <a:rPr lang="en-US" altLang="pt-BR" sz="2400" dirty="0"/>
              <a:t> o valor do volume de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caixa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retangular</a:t>
            </a:r>
            <a:r>
              <a:rPr lang="en-US" altLang="pt-BR" sz="2400" dirty="0"/>
              <a:t>. Utilize para o </a:t>
            </a:r>
            <a:r>
              <a:rPr lang="en-US" altLang="pt-BR" sz="2400" dirty="0" err="1"/>
              <a:t>cálculo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fórmula</a:t>
            </a:r>
            <a:r>
              <a:rPr lang="en-US" altLang="pt-BR" sz="2400" dirty="0"/>
              <a:t>: VOLUME = COMPRIMENTO * LARGURA * ALTURA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pt-BR" sz="2400" dirty="0"/>
              <a:t>Leia a base e </a:t>
            </a:r>
            <a:r>
              <a:rPr lang="en-US" altLang="pt-BR" sz="2400" dirty="0" err="1"/>
              <a:t>altura</a:t>
            </a:r>
            <a:r>
              <a:rPr lang="en-US" altLang="pt-BR" sz="2400" dirty="0"/>
              <a:t> de um </a:t>
            </a:r>
            <a:r>
              <a:rPr lang="en-US" altLang="pt-BR" sz="2400" dirty="0" err="1"/>
              <a:t>triângulo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calcule</a:t>
            </a:r>
            <a:r>
              <a:rPr lang="en-US" altLang="pt-BR" sz="2400" dirty="0"/>
              <a:t> e </a:t>
            </a:r>
            <a:r>
              <a:rPr lang="en-US" altLang="pt-BR" sz="2400" dirty="0" err="1"/>
              <a:t>apresente</a:t>
            </a:r>
            <a:r>
              <a:rPr lang="en-US" altLang="pt-BR" sz="2400" dirty="0"/>
              <a:t> o valor da </a:t>
            </a:r>
            <a:r>
              <a:rPr lang="en-US" altLang="pt-BR" sz="2400" dirty="0" err="1"/>
              <a:t>área</a:t>
            </a:r>
            <a:r>
              <a:rPr lang="en-US" altLang="pt-BR" sz="2400" dirty="0"/>
              <a:t>. Utilize a </a:t>
            </a:r>
            <a:r>
              <a:rPr lang="en-US" altLang="pt-BR" sz="2400" dirty="0" err="1"/>
              <a:t>fórmula</a:t>
            </a:r>
            <a:r>
              <a:rPr lang="en-US" altLang="pt-BR" sz="2400" dirty="0"/>
              <a:t>: ÁREA = (BASE * ALTURA) / 2</a:t>
            </a:r>
          </a:p>
          <a:p>
            <a:pPr marL="533400" indent="-533400">
              <a:buFont typeface="Wingdings" pitchFamily="2" charset="2"/>
              <a:buAutoNum type="arabicPeriod"/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125883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EXERCÍCIOS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pPr marL="533400" indent="-533400">
              <a:buFont typeface="+mj-lt"/>
              <a:buAutoNum type="arabicPeriod" startAt="4"/>
            </a:pPr>
            <a:r>
              <a:rPr lang="en-US" altLang="pt-BR" sz="2000" dirty="0"/>
              <a:t>Leia as </a:t>
            </a:r>
            <a:r>
              <a:rPr lang="en-US" altLang="pt-BR" sz="2000" dirty="0" err="1"/>
              <a:t>informações</a:t>
            </a:r>
            <a:r>
              <a:rPr lang="en-US" altLang="pt-BR" sz="2000" dirty="0"/>
              <a:t> de um </a:t>
            </a:r>
            <a:r>
              <a:rPr lang="en-US" altLang="pt-BR" sz="2000" dirty="0" err="1"/>
              <a:t>consórcio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tal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como</a:t>
            </a:r>
            <a:r>
              <a:rPr lang="en-US" altLang="pt-BR" sz="2000" dirty="0"/>
              <a:t> o </a:t>
            </a:r>
            <a:r>
              <a:rPr lang="en-US" altLang="pt-BR" sz="2000" dirty="0" err="1"/>
              <a:t>número</a:t>
            </a:r>
            <a:r>
              <a:rPr lang="en-US" altLang="pt-BR" sz="2000" dirty="0"/>
              <a:t> total de </a:t>
            </a:r>
            <a:r>
              <a:rPr lang="en-US" altLang="pt-BR" sz="2000" dirty="0" err="1"/>
              <a:t>prestações</a:t>
            </a:r>
            <a:r>
              <a:rPr lang="en-US" altLang="pt-BR" sz="2000" dirty="0"/>
              <a:t>, a </a:t>
            </a:r>
            <a:r>
              <a:rPr lang="en-US" altLang="pt-BR" sz="2000" dirty="0" err="1"/>
              <a:t>quantidade</a:t>
            </a:r>
            <a:r>
              <a:rPr lang="en-US" altLang="pt-BR" sz="2000" dirty="0"/>
              <a:t> total de </a:t>
            </a:r>
            <a:r>
              <a:rPr lang="en-US" altLang="pt-BR" sz="2000" dirty="0" err="1"/>
              <a:t>prestações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pagas</a:t>
            </a:r>
            <a:r>
              <a:rPr lang="en-US" altLang="pt-BR" sz="2000" dirty="0"/>
              <a:t> e o valor de </a:t>
            </a:r>
            <a:r>
              <a:rPr lang="en-US" altLang="pt-BR" sz="2000" dirty="0" err="1"/>
              <a:t>cada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prestação</a:t>
            </a:r>
            <a:r>
              <a:rPr lang="en-US" altLang="pt-BR" sz="2000" dirty="0"/>
              <a:t>. </a:t>
            </a:r>
            <a:r>
              <a:rPr lang="en-US" altLang="pt-BR" sz="2000" dirty="0" err="1"/>
              <a:t>Calcule</a:t>
            </a:r>
            <a:r>
              <a:rPr lang="en-US" altLang="pt-BR" sz="2000" dirty="0"/>
              <a:t> e </a:t>
            </a:r>
            <a:r>
              <a:rPr lang="en-US" altLang="pt-BR" sz="2000" dirty="0" err="1"/>
              <a:t>mostre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na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tela</a:t>
            </a:r>
            <a:r>
              <a:rPr lang="en-US" altLang="pt-BR" sz="2000" dirty="0"/>
              <a:t> o total </a:t>
            </a:r>
            <a:r>
              <a:rPr lang="en-US" altLang="pt-BR" sz="2000" dirty="0" err="1"/>
              <a:t>pago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pelo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consorciado</a:t>
            </a:r>
            <a:r>
              <a:rPr lang="en-US" altLang="pt-BR" sz="2000" dirty="0"/>
              <a:t> e o </a:t>
            </a:r>
            <a:r>
              <a:rPr lang="en-US" altLang="pt-BR" sz="2000" dirty="0" err="1"/>
              <a:t>saldo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devedor</a:t>
            </a:r>
            <a:r>
              <a:rPr lang="en-US" altLang="pt-BR" sz="2000" dirty="0"/>
              <a:t>.</a:t>
            </a:r>
          </a:p>
          <a:p>
            <a:pPr marL="533400" indent="-533400">
              <a:buFont typeface="Wingdings" pitchFamily="2" charset="2"/>
              <a:buAutoNum type="arabicPeriod" startAt="4"/>
            </a:pPr>
            <a:r>
              <a:rPr lang="pt-BR" altLang="pt-BR" sz="2000" dirty="0"/>
              <a:t>Efetuar o cálculo da quantidade de litros de combustível gasto em uma viagem, utilizando um automóvel que faz 12 Km por litro. Para obter o cálculo, o usuário deve fornecer o tempo gasto na viagem e a velocidade média durante ela. Desta forma, será possível obter a distância percorrida com a fórmula DISTANCIA = TEMPO * VELOCIDADE. Tendo o valor da distância, basta calcular a quantidade de litros de combustível utilizada na viagem, com a fórmula: LITROS_USADOS = DISTANCIA / 12. O programa deve apresentar os valores da velocidade média, tempo gasto na viagem, a distância percorrida e a quantidade de litros utilizada na viagem</a:t>
            </a:r>
          </a:p>
          <a:p>
            <a:pPr marL="533400" indent="-533400">
              <a:buFont typeface="Wingdings" pitchFamily="2" charset="2"/>
              <a:buAutoNum type="arabicPeriod" startAt="4"/>
            </a:pP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8343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EXERCÍCIOS – DICAS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949925"/>
            <a:ext cx="8095769" cy="39535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altLang="pt-BR" sz="2000" dirty="0"/>
              <a:t>Identificar as variáveis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dirty="0"/>
              <a:t>Quais são as entradas?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dirty="0"/>
              <a:t>Qual é o processamento a ser realizado?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dirty="0"/>
              <a:t>Qual é a saída para o usuário?</a:t>
            </a:r>
          </a:p>
        </p:txBody>
      </p:sp>
    </p:spTree>
    <p:extLst>
      <p:ext uri="{BB962C8B-B14F-4D97-AF65-F5344CB8AC3E}">
        <p14:creationId xmlns:p14="http://schemas.microsoft.com/office/powerpoint/2010/main" val="410911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LÓGICA</a:t>
            </a:r>
            <a:endParaRPr lang="ru-RU" sz="2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1016185"/>
            <a:ext cx="8095769" cy="3953524"/>
          </a:xfrm>
        </p:spPr>
        <p:txBody>
          <a:bodyPr>
            <a:noAutofit/>
          </a:bodyPr>
          <a:lstStyle/>
          <a:p>
            <a:r>
              <a:rPr lang="pt-BR" altLang="pt-BR" sz="2400" dirty="0"/>
              <a:t>Arte de pensar</a:t>
            </a:r>
          </a:p>
          <a:p>
            <a:r>
              <a:rPr lang="pt-BR" altLang="pt-BR" sz="2400" dirty="0"/>
              <a:t>Faz análises das formas do pensamento</a:t>
            </a:r>
          </a:p>
          <a:p>
            <a:r>
              <a:rPr lang="pt-BR" altLang="pt-BR" sz="2400" dirty="0"/>
              <a:t>Determina quais operações são válidas e quais não são</a:t>
            </a:r>
          </a:p>
          <a:p>
            <a:r>
              <a:rPr lang="pt-BR" altLang="pt-BR" sz="2400" dirty="0"/>
              <a:t>Ensina a usar corretamente as leis do pensamento</a:t>
            </a:r>
          </a:p>
          <a:p>
            <a:r>
              <a:rPr lang="pt-BR" altLang="pt-BR" sz="2400" dirty="0"/>
              <a:t>Ajuda na correção do raciocínio e a colocar ordem no pensamento</a:t>
            </a:r>
          </a:p>
          <a:p>
            <a:r>
              <a:rPr lang="pt-BR" altLang="pt-BR" sz="2400" dirty="0"/>
              <a:t>Realiza dedução e análise que permitam verificar a validade de argumentos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7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SILOGISMOS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1016185"/>
            <a:ext cx="8095769" cy="3953524"/>
          </a:xfrm>
        </p:spPr>
        <p:txBody>
          <a:bodyPr>
            <a:noAutofit/>
          </a:bodyPr>
          <a:lstStyle/>
          <a:p>
            <a:r>
              <a:rPr lang="pt-BR" altLang="pt-BR" sz="2400" dirty="0"/>
              <a:t>Todo mamífero é um animal</a:t>
            </a:r>
          </a:p>
          <a:p>
            <a:r>
              <a:rPr lang="pt-BR" altLang="pt-BR" sz="2400" dirty="0"/>
              <a:t>Todo cavalo é um mamífero</a:t>
            </a:r>
          </a:p>
          <a:p>
            <a:r>
              <a:rPr lang="pt-BR" altLang="pt-BR" sz="2400" dirty="0"/>
              <a:t>Portanto, todo cavalo é um animal</a:t>
            </a:r>
          </a:p>
          <a:p>
            <a:endParaRPr lang="pt-BR" altLang="pt-BR" sz="2400" dirty="0"/>
          </a:p>
          <a:p>
            <a:r>
              <a:rPr lang="pt-BR" altLang="pt-BR" sz="2400" dirty="0"/>
              <a:t>Hoje em dia, os trabalhadores não têm tempo para nada</a:t>
            </a:r>
          </a:p>
          <a:p>
            <a:r>
              <a:rPr lang="pt-BR" altLang="pt-BR" sz="2400" dirty="0"/>
              <a:t>As pessoas que não trabalham têm todo o tempo do mundo</a:t>
            </a:r>
          </a:p>
          <a:p>
            <a:r>
              <a:rPr lang="pt-BR" altLang="pt-BR" sz="2400" dirty="0"/>
              <a:t>Tempo é dinheiro</a:t>
            </a:r>
          </a:p>
          <a:p>
            <a:r>
              <a:rPr lang="pt-BR" altLang="pt-BR" sz="2400" dirty="0"/>
              <a:t>Logo, as pessoas que não trabalham têm mais dinheiro que os trabalhadores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0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LÓGICA NO DIA-A-DIA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1016185"/>
            <a:ext cx="8095769" cy="3953524"/>
          </a:xfrm>
        </p:spPr>
        <p:txBody>
          <a:bodyPr>
            <a:noAutofit/>
          </a:bodyPr>
          <a:lstStyle/>
          <a:p>
            <a:r>
              <a:rPr lang="pt-BR" altLang="pt-BR" sz="2400" dirty="0"/>
              <a:t>Quando pensamos, escrevemos ou falamos usamos lógica, pois necessitamos colocar “ordem no pensamento”</a:t>
            </a:r>
          </a:p>
          <a:p>
            <a:r>
              <a:rPr lang="pt-BR" altLang="pt-BR" sz="2400" dirty="0"/>
              <a:t>Exemplo</a:t>
            </a:r>
          </a:p>
          <a:p>
            <a:pPr lvl="1"/>
            <a:r>
              <a:rPr lang="pt-BR" altLang="pt-BR" sz="2100" dirty="0"/>
              <a:t>A gaveta está fechada</a:t>
            </a:r>
          </a:p>
          <a:p>
            <a:pPr lvl="1"/>
            <a:r>
              <a:rPr lang="pt-BR" altLang="pt-BR" sz="2100" dirty="0"/>
              <a:t>A caneta está dentro da gaveta</a:t>
            </a:r>
          </a:p>
          <a:p>
            <a:pPr lvl="1"/>
            <a:r>
              <a:rPr lang="pt-BR" altLang="pt-BR" sz="2100" dirty="0"/>
              <a:t>Precisamos primeiro abrir a gaveta para depois pegar a caneta</a:t>
            </a:r>
          </a:p>
          <a:p>
            <a:endParaRPr lang="pt-BR" altLang="pt-BR" sz="2400" dirty="0"/>
          </a:p>
          <a:p>
            <a:r>
              <a:rPr lang="pt-BR" altLang="pt-BR" sz="2400" dirty="0"/>
              <a:t>Exercícios lógicos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9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LÓGICA DE PROGRAMAÇÃO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1016185"/>
            <a:ext cx="8095769" cy="3953524"/>
          </a:xfrm>
        </p:spPr>
        <p:txBody>
          <a:bodyPr>
            <a:noAutofit/>
          </a:bodyPr>
          <a:lstStyle/>
          <a:p>
            <a:r>
              <a:rPr lang="pt-BR" altLang="pt-BR" sz="2400" dirty="0"/>
              <a:t>Uso correto dos processos de raciocínio na programação de computadores</a:t>
            </a:r>
          </a:p>
          <a:p>
            <a:r>
              <a:rPr lang="pt-BR" altLang="pt-BR" sz="2400" dirty="0"/>
              <a:t>Para representar o raciocínio da lógica de programação são utilizados </a:t>
            </a:r>
            <a:r>
              <a:rPr lang="pt-BR" altLang="pt-BR" sz="2400" b="1" dirty="0"/>
              <a:t>algoritmos</a:t>
            </a:r>
            <a:endParaRPr lang="pt-BR" altLang="pt-BR" sz="2400" dirty="0"/>
          </a:p>
          <a:p>
            <a:r>
              <a:rPr lang="pt-BR" altLang="pt-BR" sz="2400" dirty="0"/>
              <a:t>Algoritmos</a:t>
            </a:r>
          </a:p>
          <a:p>
            <a:pPr lvl="1"/>
            <a:r>
              <a:rPr lang="pt-BR" altLang="pt-BR" sz="2100" dirty="0"/>
              <a:t>É uma </a:t>
            </a:r>
            <a:r>
              <a:rPr lang="pt-BR" altLang="pt-BR" sz="2100" b="1" dirty="0"/>
              <a:t>sequência</a:t>
            </a:r>
            <a:r>
              <a:rPr lang="pt-BR" altLang="pt-BR" sz="2100" dirty="0"/>
              <a:t> de passos que visam atingir um </a:t>
            </a:r>
            <a:r>
              <a:rPr lang="pt-BR" altLang="pt-BR" sz="2100" b="1" dirty="0"/>
              <a:t>objetivo</a:t>
            </a:r>
            <a:r>
              <a:rPr lang="pt-BR" altLang="pt-BR" sz="2100" dirty="0"/>
              <a:t> bem definido</a:t>
            </a:r>
          </a:p>
          <a:p>
            <a:pPr lvl="1"/>
            <a:r>
              <a:rPr lang="pt-BR" altLang="pt-BR" sz="2100" dirty="0"/>
              <a:t>Representa o raciocínio da lógica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51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EXEMPLO DE ALGORITMO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1016185"/>
            <a:ext cx="8095769" cy="3953524"/>
          </a:xfrm>
        </p:spPr>
        <p:txBody>
          <a:bodyPr>
            <a:noAutofit/>
          </a:bodyPr>
          <a:lstStyle/>
          <a:p>
            <a:r>
              <a:rPr lang="en-US" altLang="pt-BR" sz="2800" dirty="0" err="1"/>
              <a:t>Objetivo</a:t>
            </a:r>
            <a:r>
              <a:rPr lang="en-US" altLang="pt-BR" sz="2800" dirty="0"/>
              <a:t>: Trocar </a:t>
            </a:r>
            <a:r>
              <a:rPr lang="en-US" altLang="pt-BR" sz="2800" dirty="0" err="1"/>
              <a:t>uma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lâmpada</a:t>
            </a:r>
            <a:endParaRPr lang="en-US" altLang="pt-BR" sz="2800" dirty="0"/>
          </a:p>
          <a:p>
            <a:pPr lvl="1"/>
            <a:r>
              <a:rPr lang="en-US" altLang="pt-BR" sz="2400" dirty="0" err="1"/>
              <a:t>Pegar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escada</a:t>
            </a:r>
            <a:endParaRPr lang="en-US" altLang="pt-BR" sz="2400" dirty="0"/>
          </a:p>
          <a:p>
            <a:pPr lvl="1"/>
            <a:r>
              <a:rPr lang="en-US" altLang="pt-BR" sz="2400" dirty="0" err="1"/>
              <a:t>Posicionar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escada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embaixo</a:t>
            </a:r>
            <a:r>
              <a:rPr lang="en-US" altLang="pt-BR" sz="2400" dirty="0"/>
              <a:t> da </a:t>
            </a:r>
            <a:r>
              <a:rPr lang="en-US" altLang="pt-BR" sz="2400" dirty="0" err="1"/>
              <a:t>lâmpada</a:t>
            </a:r>
            <a:endParaRPr lang="en-US" altLang="pt-BR" sz="2400" dirty="0"/>
          </a:p>
          <a:p>
            <a:pPr lvl="1"/>
            <a:r>
              <a:rPr lang="en-US" altLang="pt-BR" sz="2400" dirty="0" err="1"/>
              <a:t>Buscar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lâmpada</a:t>
            </a:r>
            <a:r>
              <a:rPr lang="en-US" altLang="pt-BR" sz="2400" dirty="0"/>
              <a:t> nova</a:t>
            </a:r>
          </a:p>
          <a:p>
            <a:pPr lvl="1"/>
            <a:r>
              <a:rPr lang="en-US" altLang="pt-BR" sz="2400" dirty="0" err="1"/>
              <a:t>Subir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escada</a:t>
            </a:r>
            <a:endParaRPr lang="en-US" altLang="pt-BR" sz="2400" dirty="0"/>
          </a:p>
          <a:p>
            <a:pPr lvl="1"/>
            <a:r>
              <a:rPr lang="en-US" altLang="pt-BR" sz="2400" dirty="0" err="1"/>
              <a:t>Retirar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lâmpada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velha</a:t>
            </a:r>
            <a:endParaRPr lang="en-US" altLang="pt-BR" sz="2400" dirty="0"/>
          </a:p>
          <a:p>
            <a:pPr lvl="1"/>
            <a:r>
              <a:rPr lang="en-US" altLang="pt-BR" sz="2400" dirty="0" err="1"/>
              <a:t>Colocar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lâmpada</a:t>
            </a:r>
            <a:r>
              <a:rPr lang="en-US" altLang="pt-BR" sz="2400" dirty="0"/>
              <a:t> nova</a:t>
            </a:r>
          </a:p>
          <a:p>
            <a:r>
              <a:rPr lang="en-US" altLang="pt-BR" sz="2800" dirty="0"/>
              <a:t>O </a:t>
            </a:r>
            <a:r>
              <a:rPr lang="en-US" altLang="pt-BR" sz="2800" dirty="0" err="1"/>
              <a:t>algoritmo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acima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pode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ter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os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passos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diferentes</a:t>
            </a:r>
            <a:r>
              <a:rPr lang="en-US" altLang="pt-BR" sz="2800" dirty="0"/>
              <a:t>?</a:t>
            </a:r>
            <a:endParaRPr lang="pt-BR" altLang="pt-BR" sz="2800" dirty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7112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B92D7B-2294-8046-B75C-9FDD7DE51511}"/>
              </a:ext>
            </a:extLst>
          </p:cNvPr>
          <p:cNvSpPr/>
          <p:nvPr/>
        </p:nvSpPr>
        <p:spPr>
          <a:xfrm>
            <a:off x="0" y="0"/>
            <a:ext cx="9144000" cy="904775"/>
          </a:xfrm>
          <a:prstGeom prst="rect">
            <a:avLst/>
          </a:prstGeom>
          <a:solidFill>
            <a:srgbClr val="234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5637" y="217171"/>
            <a:ext cx="7370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EXEMPLO DE ALGORITMO</a:t>
            </a:r>
            <a:endParaRPr lang="ru-RU" sz="2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797C9-F8A5-5A4C-84ED-517F1088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0" y="5291259"/>
            <a:ext cx="1310166" cy="31251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3F2DA3-EDC9-3740-ABBF-BCA09DD86510}"/>
              </a:ext>
            </a:extLst>
          </p:cNvPr>
          <p:cNvCxnSpPr>
            <a:cxnSpLocks/>
          </p:cNvCxnSpPr>
          <p:nvPr/>
        </p:nvCxnSpPr>
        <p:spPr>
          <a:xfrm>
            <a:off x="471637" y="5236143"/>
            <a:ext cx="814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1A3CDB1E-3273-5A4A-9E5E-6CC74389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9" y="1016185"/>
            <a:ext cx="8095769" cy="3953524"/>
          </a:xfrm>
        </p:spPr>
        <p:txBody>
          <a:bodyPr>
            <a:noAutofit/>
          </a:bodyPr>
          <a:lstStyle/>
          <a:p>
            <a:r>
              <a:rPr lang="en-US" altLang="pt-BR" sz="2800" dirty="0"/>
              <a:t>E se a </a:t>
            </a:r>
            <a:r>
              <a:rPr lang="en-US" altLang="pt-BR" sz="2800" dirty="0" err="1"/>
              <a:t>lâmpada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não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estiver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queimada</a:t>
            </a:r>
            <a:r>
              <a:rPr lang="en-US" altLang="pt-BR" sz="2800" dirty="0"/>
              <a:t>?</a:t>
            </a:r>
          </a:p>
          <a:p>
            <a:pPr lvl="1"/>
            <a:r>
              <a:rPr lang="en-US" altLang="pt-BR" sz="2400" dirty="0" err="1"/>
              <a:t>Pegar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escada</a:t>
            </a:r>
            <a:endParaRPr lang="en-US" altLang="pt-BR" sz="2400" dirty="0"/>
          </a:p>
          <a:p>
            <a:pPr lvl="1"/>
            <a:r>
              <a:rPr lang="en-US" altLang="pt-BR" sz="2400" dirty="0" err="1"/>
              <a:t>Posicionar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escada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embaixo</a:t>
            </a:r>
            <a:r>
              <a:rPr lang="en-US" altLang="pt-BR" sz="2400" dirty="0"/>
              <a:t> da </a:t>
            </a:r>
            <a:r>
              <a:rPr lang="en-US" altLang="pt-BR" sz="2400" dirty="0" err="1"/>
              <a:t>lâmpada</a:t>
            </a:r>
            <a:endParaRPr lang="en-US" altLang="pt-BR" sz="2400" dirty="0"/>
          </a:p>
          <a:p>
            <a:pPr lvl="1"/>
            <a:r>
              <a:rPr lang="en-US" altLang="pt-BR" sz="2400" dirty="0" err="1"/>
              <a:t>Buscar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lâmpada</a:t>
            </a:r>
            <a:r>
              <a:rPr lang="en-US" altLang="pt-BR" sz="2400" dirty="0"/>
              <a:t> nova</a:t>
            </a:r>
          </a:p>
          <a:p>
            <a:pPr lvl="1"/>
            <a:r>
              <a:rPr lang="en-US" altLang="pt-BR" sz="2400" dirty="0" err="1"/>
              <a:t>Acionar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interruptor</a:t>
            </a:r>
            <a:endParaRPr lang="en-US" altLang="pt-BR" sz="2400" dirty="0"/>
          </a:p>
          <a:p>
            <a:pPr lvl="1"/>
            <a:r>
              <a:rPr lang="en-US" altLang="pt-BR" sz="2400" dirty="0"/>
              <a:t>Se a </a:t>
            </a:r>
            <a:r>
              <a:rPr lang="en-US" altLang="pt-BR" sz="2400" dirty="0" err="1"/>
              <a:t>lâmpada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acender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então</a:t>
            </a:r>
            <a:endParaRPr lang="en-US" altLang="pt-BR" sz="2400" dirty="0"/>
          </a:p>
          <a:p>
            <a:pPr lvl="2"/>
            <a:r>
              <a:rPr lang="en-US" altLang="pt-BR" sz="1800" dirty="0" err="1"/>
              <a:t>Subir</a:t>
            </a:r>
            <a:r>
              <a:rPr lang="en-US" altLang="pt-BR" sz="1800" dirty="0"/>
              <a:t> </a:t>
            </a:r>
            <a:r>
              <a:rPr lang="en-US" altLang="pt-BR" sz="1800" dirty="0" err="1"/>
              <a:t>na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escada</a:t>
            </a:r>
            <a:endParaRPr lang="en-US" altLang="pt-BR" sz="1800" dirty="0"/>
          </a:p>
          <a:p>
            <a:pPr lvl="2"/>
            <a:r>
              <a:rPr lang="en-US" altLang="pt-BR" sz="1800" dirty="0" err="1"/>
              <a:t>Retirar</a:t>
            </a:r>
            <a:r>
              <a:rPr lang="en-US" altLang="pt-BR" sz="1800" dirty="0"/>
              <a:t> a </a:t>
            </a:r>
            <a:r>
              <a:rPr lang="en-US" altLang="pt-BR" sz="1800" dirty="0" err="1"/>
              <a:t>lâmpada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queimada</a:t>
            </a:r>
            <a:endParaRPr lang="en-US" altLang="pt-BR" sz="1800" dirty="0"/>
          </a:p>
          <a:p>
            <a:pPr lvl="2"/>
            <a:r>
              <a:rPr lang="en-US" altLang="pt-BR" sz="1800" dirty="0" err="1"/>
              <a:t>Colocar</a:t>
            </a:r>
            <a:r>
              <a:rPr lang="en-US" altLang="pt-BR" sz="1800" dirty="0"/>
              <a:t> a </a:t>
            </a:r>
            <a:r>
              <a:rPr lang="en-US" altLang="pt-BR" sz="1800" dirty="0" err="1"/>
              <a:t>lâmpada</a:t>
            </a:r>
            <a:r>
              <a:rPr lang="en-US" altLang="pt-BR" sz="1800" dirty="0"/>
              <a:t> nova</a:t>
            </a:r>
          </a:p>
          <a:p>
            <a:r>
              <a:rPr lang="en-US" altLang="pt-BR" sz="2800" dirty="0" err="1"/>
              <a:t>Os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passos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acima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estão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corretos</a:t>
            </a:r>
            <a:r>
              <a:rPr lang="en-US" altLang="pt-BR" sz="2800" dirty="0"/>
              <a:t>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951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25905</TotalTime>
  <Words>2262</Words>
  <Application>Microsoft Macintosh PowerPoint</Application>
  <PresentationFormat>Apresentação na tela (16:10)</PresentationFormat>
  <Paragraphs>356</Paragraphs>
  <Slides>38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Montserrat</vt:lpstr>
      <vt:lpstr>Times New Roman</vt:lpstr>
      <vt:lpstr>Wingdings</vt:lpstr>
      <vt:lpstr>Тема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Jones Granatyr</cp:lastModifiedBy>
  <cp:revision>617</cp:revision>
  <cp:lastPrinted>2020-08-17T18:01:01Z</cp:lastPrinted>
  <dcterms:created xsi:type="dcterms:W3CDTF">2019-05-23T09:27:58Z</dcterms:created>
  <dcterms:modified xsi:type="dcterms:W3CDTF">2021-08-13T18:00:55Z</dcterms:modified>
</cp:coreProperties>
</file>