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2" r:id="rId5"/>
    <p:sldId id="270" r:id="rId6"/>
    <p:sldId id="273" r:id="rId7"/>
    <p:sldId id="275" r:id="rId8"/>
    <p:sldId id="277" r:id="rId9"/>
    <p:sldId id="279" r:id="rId10"/>
    <p:sldId id="271" r:id="rId11"/>
    <p:sldId id="278" r:id="rId12"/>
    <p:sldId id="269" r:id="rId13"/>
    <p:sldId id="268" r:id="rId14"/>
    <p:sldId id="260" r:id="rId15"/>
    <p:sldId id="267" r:id="rId16"/>
    <p:sldId id="274" r:id="rId17"/>
    <p:sldId id="276" r:id="rId18"/>
    <p:sldId id="280" r:id="rId19"/>
    <p:sldId id="265" r:id="rId20"/>
    <p:sldId id="281" r:id="rId21"/>
    <p:sldId id="264" r:id="rId22"/>
    <p:sldId id="259" r:id="rId23"/>
    <p:sldId id="262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F670C-C827-B4B1-C652-F33D2B8EAC04}" v="51" dt="2025-01-22T14:21:27.235"/>
    <p1510:client id="{2D746856-0446-2D1A-C674-A5A5A2D417A3}" v="1" dt="2025-01-22T23:23:03.612"/>
    <p1510:client id="{34BDC83C-3356-7215-390D-56E39149FE21}" v="5" dt="2025-01-22T13:23:03.252"/>
    <p1510:client id="{379DCBF0-4849-8E8F-8BD1-592F112A9A3F}" v="5" dt="2025-01-22T16:14:44.188"/>
    <p1510:client id="{49F4C633-1D3B-760C-5157-BDF3B8B8F3EF}" v="356" dt="2025-01-23T01:10:09.083"/>
    <p1510:client id="{AA9F5DA2-D3B4-91A2-BCEB-8E0CEFB1EDFE}" v="1488" dt="2025-01-22T17:48:42.333"/>
    <p1510:client id="{AF0439AB-B9BA-8DFF-7765-FC90474C5FC7}" v="206" dt="2025-01-22T15:12:55.496"/>
    <p1510:client id="{B48E27A2-6A72-B662-65C8-9DE1DB5EC0B0}" v="3" dt="2025-01-22T10:21:15.914"/>
    <p1510:client id="{B5B51113-FBDB-8B65-B3D8-0F72A7384EE1}" v="238" dt="2025-01-22T13:57:22.643"/>
    <p1510:client id="{BBA3CF41-BFEC-3A49-80DA-E7C4D403521E}" v="1795" dt="2025-01-22T17:51:07.058"/>
    <p1510:client id="{DD05528F-FC1D-BF39-F42E-B2763258433E}" v="1683" dt="2025-01-22T15:03:36.073"/>
    <p1510:client id="{DF6F8E4A-0612-7320-F6ED-2A5C2F91F209}" v="879" dt="2025-01-22T16:04:08.626"/>
    <p1510:client id="{EC31C341-D2D1-1049-8363-F8A54D01C6C7}" v="745" dt="2025-01-23T01:01:42.648"/>
    <p1510:client id="{EE7EED91-0B10-B4EF-A9E2-5227318F93F0}" v="4162" dt="2025-01-22T18:27:14.836"/>
    <p1510:client id="{F17799E7-4280-CFA7-2411-1F7D162BFF20}" v="5" dt="2025-01-22T10:08:0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28B1C-36E2-4C02-9890-11232B33C03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CCDC17-8F74-4FE1-B46C-D38E467ED68F}">
      <dgm:prSet/>
      <dgm:spPr/>
      <dgm:t>
        <a:bodyPr/>
        <a:lstStyle/>
        <a:p>
          <a:r>
            <a:rPr lang="ko-KR">
              <a:latin typeface="Trade Gothic Next Cond"/>
            </a:rPr>
            <a:t>확장성 : 더욱 넓은 범위의 도메인은 RAG가 검색(Retrieval)할 수 있는 DB의 크기 영역</a:t>
          </a:r>
          <a:endParaRPr lang="en-US">
            <a:latin typeface="Trade Gothic Next Cond"/>
          </a:endParaRPr>
        </a:p>
      </dgm:t>
    </dgm:pt>
    <dgm:pt modelId="{DF221AB1-7E80-4AA0-B229-FF06F4C26F2E}" type="parTrans" cxnId="{C866DF5D-A9F0-4765-ACCB-31455E5824A3}">
      <dgm:prSet/>
      <dgm:spPr/>
      <dgm:t>
        <a:bodyPr/>
        <a:lstStyle/>
        <a:p>
          <a:endParaRPr lang="en-US"/>
        </a:p>
      </dgm:t>
    </dgm:pt>
    <dgm:pt modelId="{E7D05582-95D4-4100-B223-FD72F34B45BC}" type="sibTrans" cxnId="{C866DF5D-A9F0-4765-ACCB-31455E5824A3}">
      <dgm:prSet/>
      <dgm:spPr/>
      <dgm:t>
        <a:bodyPr/>
        <a:lstStyle/>
        <a:p>
          <a:endParaRPr lang="en-US"/>
        </a:p>
      </dgm:t>
    </dgm:pt>
    <dgm:pt modelId="{86829446-E039-4F34-95EC-2A438CDC3101}">
      <dgm:prSet/>
      <dgm:spPr/>
      <dgm:t>
        <a:bodyPr/>
        <a:lstStyle/>
        <a:p>
          <a:pPr rtl="0"/>
          <a:r>
            <a:rPr lang="ko-KR">
              <a:latin typeface="Trade Gothic Next Cond"/>
            </a:rPr>
            <a:t>신뢰도 : 검색 자체의 신뢰도는 DB</a:t>
          </a:r>
          <a:r>
            <a:rPr lang="ko-KR" err="1">
              <a:latin typeface="Trade Gothic Next Cond"/>
            </a:rPr>
            <a:t>를</a:t>
          </a:r>
          <a:r>
            <a:rPr lang="ko-KR">
              <a:latin typeface="Trade Gothic Next Cond"/>
            </a:rPr>
            <a:t> 구축할 </a:t>
          </a:r>
          <a:r>
            <a:rPr lang="ko-KR" altLang="en-US">
              <a:latin typeface="Trade Gothic Next Cond"/>
            </a:rPr>
            <a:t>내용물의 영역</a:t>
          </a:r>
          <a:endParaRPr lang="en-US">
            <a:latin typeface="Trade Gothic Next Cond"/>
          </a:endParaRPr>
        </a:p>
      </dgm:t>
    </dgm:pt>
    <dgm:pt modelId="{761DA5A8-9999-4D4C-8B64-22D929E28F71}" type="parTrans" cxnId="{D391F680-7D32-4A58-B839-5E0FB363A6B4}">
      <dgm:prSet/>
      <dgm:spPr/>
      <dgm:t>
        <a:bodyPr/>
        <a:lstStyle/>
        <a:p>
          <a:endParaRPr lang="en-US"/>
        </a:p>
      </dgm:t>
    </dgm:pt>
    <dgm:pt modelId="{B697BA19-6BC2-47B3-A3E5-E20348E715C1}" type="sibTrans" cxnId="{D391F680-7D32-4A58-B839-5E0FB363A6B4}">
      <dgm:prSet/>
      <dgm:spPr/>
      <dgm:t>
        <a:bodyPr/>
        <a:lstStyle/>
        <a:p>
          <a:endParaRPr lang="en-US"/>
        </a:p>
      </dgm:t>
    </dgm:pt>
    <dgm:pt modelId="{C7558802-DB36-44F3-A00A-9F3BB46CFF33}">
      <dgm:prSet/>
      <dgm:spPr/>
      <dgm:t>
        <a:bodyPr/>
        <a:lstStyle/>
        <a:p>
          <a:r>
            <a:rPr lang="ko-KR">
              <a:latin typeface="Trade Gothic Next Cond"/>
            </a:rPr>
            <a:t>정확도 : 사용자 query</a:t>
          </a:r>
          <a:r>
            <a:rPr lang="ko-KR" err="1">
              <a:latin typeface="Trade Gothic Next Cond"/>
            </a:rPr>
            <a:t>에</a:t>
          </a:r>
          <a:r>
            <a:rPr lang="ko-KR">
              <a:latin typeface="Trade Gothic Next Cond"/>
            </a:rPr>
            <a:t> 대한 RAG의 출력물 평가는 사용자의 영역</a:t>
          </a:r>
          <a:endParaRPr lang="en-US">
            <a:latin typeface="Trade Gothic Next Cond"/>
          </a:endParaRPr>
        </a:p>
      </dgm:t>
    </dgm:pt>
    <dgm:pt modelId="{B9C09AF9-2DD9-4AC5-8DBF-40E8CFDF8829}" type="parTrans" cxnId="{3AE6C073-ED46-46E2-9E88-2168C463D68D}">
      <dgm:prSet/>
      <dgm:spPr/>
      <dgm:t>
        <a:bodyPr/>
        <a:lstStyle/>
        <a:p>
          <a:endParaRPr lang="en-US"/>
        </a:p>
      </dgm:t>
    </dgm:pt>
    <dgm:pt modelId="{F5723D75-0A3D-4AAB-874E-22D404F1CAE5}" type="sibTrans" cxnId="{3AE6C073-ED46-46E2-9E88-2168C463D68D}">
      <dgm:prSet/>
      <dgm:spPr/>
      <dgm:t>
        <a:bodyPr/>
        <a:lstStyle/>
        <a:p>
          <a:endParaRPr lang="en-US"/>
        </a:p>
      </dgm:t>
    </dgm:pt>
    <dgm:pt modelId="{6793FEFC-3899-4281-9778-BF770D6AF6DA}" type="pres">
      <dgm:prSet presAssocID="{A2128B1C-36E2-4C02-9890-11232B33C034}" presName="outerComposite" presStyleCnt="0">
        <dgm:presLayoutVars>
          <dgm:chMax val="5"/>
          <dgm:dir/>
          <dgm:resizeHandles val="exact"/>
        </dgm:presLayoutVars>
      </dgm:prSet>
      <dgm:spPr/>
    </dgm:pt>
    <dgm:pt modelId="{094DEF9A-1827-4FB0-9E74-1642E1671986}" type="pres">
      <dgm:prSet presAssocID="{A2128B1C-36E2-4C02-9890-11232B33C034}" presName="dummyMaxCanvas" presStyleCnt="0">
        <dgm:presLayoutVars/>
      </dgm:prSet>
      <dgm:spPr/>
    </dgm:pt>
    <dgm:pt modelId="{AC128ADA-6D8C-4C97-BE3E-1FD710752694}" type="pres">
      <dgm:prSet presAssocID="{A2128B1C-36E2-4C02-9890-11232B33C034}" presName="ThreeNodes_1" presStyleLbl="node1" presStyleIdx="0" presStyleCnt="3">
        <dgm:presLayoutVars>
          <dgm:bulletEnabled val="1"/>
        </dgm:presLayoutVars>
      </dgm:prSet>
      <dgm:spPr/>
    </dgm:pt>
    <dgm:pt modelId="{B29CA346-E11B-4660-8651-47F4DF6B03BC}" type="pres">
      <dgm:prSet presAssocID="{A2128B1C-36E2-4C02-9890-11232B33C034}" presName="ThreeNodes_2" presStyleLbl="node1" presStyleIdx="1" presStyleCnt="3">
        <dgm:presLayoutVars>
          <dgm:bulletEnabled val="1"/>
        </dgm:presLayoutVars>
      </dgm:prSet>
      <dgm:spPr/>
    </dgm:pt>
    <dgm:pt modelId="{C33B9680-7DB3-4C87-BD61-3448153521F5}" type="pres">
      <dgm:prSet presAssocID="{A2128B1C-36E2-4C02-9890-11232B33C034}" presName="ThreeNodes_3" presStyleLbl="node1" presStyleIdx="2" presStyleCnt="3">
        <dgm:presLayoutVars>
          <dgm:bulletEnabled val="1"/>
        </dgm:presLayoutVars>
      </dgm:prSet>
      <dgm:spPr/>
    </dgm:pt>
    <dgm:pt modelId="{00F39A15-CF03-4A1A-83CB-224F3EE65323}" type="pres">
      <dgm:prSet presAssocID="{A2128B1C-36E2-4C02-9890-11232B33C034}" presName="ThreeConn_1-2" presStyleLbl="fgAccFollowNode1" presStyleIdx="0" presStyleCnt="2">
        <dgm:presLayoutVars>
          <dgm:bulletEnabled val="1"/>
        </dgm:presLayoutVars>
      </dgm:prSet>
      <dgm:spPr/>
    </dgm:pt>
    <dgm:pt modelId="{6E88FCF6-B0DE-4C05-B7E4-AB78C1EAD2F0}" type="pres">
      <dgm:prSet presAssocID="{A2128B1C-36E2-4C02-9890-11232B33C034}" presName="ThreeConn_2-3" presStyleLbl="fgAccFollowNode1" presStyleIdx="1" presStyleCnt="2">
        <dgm:presLayoutVars>
          <dgm:bulletEnabled val="1"/>
        </dgm:presLayoutVars>
      </dgm:prSet>
      <dgm:spPr/>
    </dgm:pt>
    <dgm:pt modelId="{0C856BBB-5644-48D5-AF83-93026E5F7389}" type="pres">
      <dgm:prSet presAssocID="{A2128B1C-36E2-4C02-9890-11232B33C034}" presName="ThreeNodes_1_text" presStyleLbl="node1" presStyleIdx="2" presStyleCnt="3">
        <dgm:presLayoutVars>
          <dgm:bulletEnabled val="1"/>
        </dgm:presLayoutVars>
      </dgm:prSet>
      <dgm:spPr/>
    </dgm:pt>
    <dgm:pt modelId="{C8D814BC-2963-4456-AAD2-A86FC9F53E3A}" type="pres">
      <dgm:prSet presAssocID="{A2128B1C-36E2-4C02-9890-11232B33C034}" presName="ThreeNodes_2_text" presStyleLbl="node1" presStyleIdx="2" presStyleCnt="3">
        <dgm:presLayoutVars>
          <dgm:bulletEnabled val="1"/>
        </dgm:presLayoutVars>
      </dgm:prSet>
      <dgm:spPr/>
    </dgm:pt>
    <dgm:pt modelId="{E1242789-19A7-474F-BDDF-B78B0335BA3E}" type="pres">
      <dgm:prSet presAssocID="{A2128B1C-36E2-4C02-9890-11232B33C0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E9A914-8A2C-41C5-AF2A-C39255F0979B}" type="presOf" srcId="{A2128B1C-36E2-4C02-9890-11232B33C034}" destId="{6793FEFC-3899-4281-9778-BF770D6AF6DA}" srcOrd="0" destOrd="0" presId="urn:microsoft.com/office/officeart/2005/8/layout/vProcess5"/>
    <dgm:cxn modelId="{E0B79E22-6E10-464D-87C5-69D1F3AD3BB2}" type="presOf" srcId="{C7558802-DB36-44F3-A00A-9F3BB46CFF33}" destId="{C33B9680-7DB3-4C87-BD61-3448153521F5}" srcOrd="0" destOrd="0" presId="urn:microsoft.com/office/officeart/2005/8/layout/vProcess5"/>
    <dgm:cxn modelId="{C866DF5D-A9F0-4765-ACCB-31455E5824A3}" srcId="{A2128B1C-36E2-4C02-9890-11232B33C034}" destId="{0CCCDC17-8F74-4FE1-B46C-D38E467ED68F}" srcOrd="0" destOrd="0" parTransId="{DF221AB1-7E80-4AA0-B229-FF06F4C26F2E}" sibTransId="{E7D05582-95D4-4100-B223-FD72F34B45BC}"/>
    <dgm:cxn modelId="{3AE6C073-ED46-46E2-9E88-2168C463D68D}" srcId="{A2128B1C-36E2-4C02-9890-11232B33C034}" destId="{C7558802-DB36-44F3-A00A-9F3BB46CFF33}" srcOrd="2" destOrd="0" parTransId="{B9C09AF9-2DD9-4AC5-8DBF-40E8CFDF8829}" sibTransId="{F5723D75-0A3D-4AAB-874E-22D404F1CAE5}"/>
    <dgm:cxn modelId="{2F9D5F55-F1FF-41A9-BF7A-D723CA3BAF3C}" type="presOf" srcId="{0CCCDC17-8F74-4FE1-B46C-D38E467ED68F}" destId="{AC128ADA-6D8C-4C97-BE3E-1FD710752694}" srcOrd="0" destOrd="0" presId="urn:microsoft.com/office/officeart/2005/8/layout/vProcess5"/>
    <dgm:cxn modelId="{D391F680-7D32-4A58-B839-5E0FB363A6B4}" srcId="{A2128B1C-36E2-4C02-9890-11232B33C034}" destId="{86829446-E039-4F34-95EC-2A438CDC3101}" srcOrd="1" destOrd="0" parTransId="{761DA5A8-9999-4D4C-8B64-22D929E28F71}" sibTransId="{B697BA19-6BC2-47B3-A3E5-E20348E715C1}"/>
    <dgm:cxn modelId="{3D1973A2-A403-45AD-94E3-D3CD230B7CE4}" type="presOf" srcId="{0CCCDC17-8F74-4FE1-B46C-D38E467ED68F}" destId="{0C856BBB-5644-48D5-AF83-93026E5F7389}" srcOrd="1" destOrd="0" presId="urn:microsoft.com/office/officeart/2005/8/layout/vProcess5"/>
    <dgm:cxn modelId="{EAD7F7A4-B06B-45F8-8DC5-97F91A6B5830}" type="presOf" srcId="{86829446-E039-4F34-95EC-2A438CDC3101}" destId="{C8D814BC-2963-4456-AAD2-A86FC9F53E3A}" srcOrd="1" destOrd="0" presId="urn:microsoft.com/office/officeart/2005/8/layout/vProcess5"/>
    <dgm:cxn modelId="{D0941CB9-3F49-4EEB-AE02-804238F16B60}" type="presOf" srcId="{B697BA19-6BC2-47B3-A3E5-E20348E715C1}" destId="{6E88FCF6-B0DE-4C05-B7E4-AB78C1EAD2F0}" srcOrd="0" destOrd="0" presId="urn:microsoft.com/office/officeart/2005/8/layout/vProcess5"/>
    <dgm:cxn modelId="{E3059CC2-DF4A-44DB-9910-33FE16B65D0F}" type="presOf" srcId="{C7558802-DB36-44F3-A00A-9F3BB46CFF33}" destId="{E1242789-19A7-474F-BDDF-B78B0335BA3E}" srcOrd="1" destOrd="0" presId="urn:microsoft.com/office/officeart/2005/8/layout/vProcess5"/>
    <dgm:cxn modelId="{D16793D5-D266-4DC0-80F4-D97ED0E2BDCB}" type="presOf" srcId="{86829446-E039-4F34-95EC-2A438CDC3101}" destId="{B29CA346-E11B-4660-8651-47F4DF6B03BC}" srcOrd="0" destOrd="0" presId="urn:microsoft.com/office/officeart/2005/8/layout/vProcess5"/>
    <dgm:cxn modelId="{AD2884F2-66D1-47CC-A3CF-158C6C5FA91E}" type="presOf" srcId="{E7D05582-95D4-4100-B223-FD72F34B45BC}" destId="{00F39A15-CF03-4A1A-83CB-224F3EE65323}" srcOrd="0" destOrd="0" presId="urn:microsoft.com/office/officeart/2005/8/layout/vProcess5"/>
    <dgm:cxn modelId="{FE34CAE9-D1C1-447A-8E76-0374C62EB88E}" type="presParOf" srcId="{6793FEFC-3899-4281-9778-BF770D6AF6DA}" destId="{094DEF9A-1827-4FB0-9E74-1642E1671986}" srcOrd="0" destOrd="0" presId="urn:microsoft.com/office/officeart/2005/8/layout/vProcess5"/>
    <dgm:cxn modelId="{30FFBB90-02E2-4A07-B706-33A6D103859B}" type="presParOf" srcId="{6793FEFC-3899-4281-9778-BF770D6AF6DA}" destId="{AC128ADA-6D8C-4C97-BE3E-1FD710752694}" srcOrd="1" destOrd="0" presId="urn:microsoft.com/office/officeart/2005/8/layout/vProcess5"/>
    <dgm:cxn modelId="{2C18B6EB-BE7C-42A4-8C34-6996618E0B0F}" type="presParOf" srcId="{6793FEFC-3899-4281-9778-BF770D6AF6DA}" destId="{B29CA346-E11B-4660-8651-47F4DF6B03BC}" srcOrd="2" destOrd="0" presId="urn:microsoft.com/office/officeart/2005/8/layout/vProcess5"/>
    <dgm:cxn modelId="{49ADCAD2-4F38-445F-A57E-C609D7AAB429}" type="presParOf" srcId="{6793FEFC-3899-4281-9778-BF770D6AF6DA}" destId="{C33B9680-7DB3-4C87-BD61-3448153521F5}" srcOrd="3" destOrd="0" presId="urn:microsoft.com/office/officeart/2005/8/layout/vProcess5"/>
    <dgm:cxn modelId="{3EB84C0D-B640-4BA3-AF5E-39FC6F5CE42A}" type="presParOf" srcId="{6793FEFC-3899-4281-9778-BF770D6AF6DA}" destId="{00F39A15-CF03-4A1A-83CB-224F3EE65323}" srcOrd="4" destOrd="0" presId="urn:microsoft.com/office/officeart/2005/8/layout/vProcess5"/>
    <dgm:cxn modelId="{E1F9FD3A-6D17-4EEF-8DEE-CC57D7251C7A}" type="presParOf" srcId="{6793FEFC-3899-4281-9778-BF770D6AF6DA}" destId="{6E88FCF6-B0DE-4C05-B7E4-AB78C1EAD2F0}" srcOrd="5" destOrd="0" presId="urn:microsoft.com/office/officeart/2005/8/layout/vProcess5"/>
    <dgm:cxn modelId="{1B81A4EB-1605-41C4-AF37-67093F32268D}" type="presParOf" srcId="{6793FEFC-3899-4281-9778-BF770D6AF6DA}" destId="{0C856BBB-5644-48D5-AF83-93026E5F7389}" srcOrd="6" destOrd="0" presId="urn:microsoft.com/office/officeart/2005/8/layout/vProcess5"/>
    <dgm:cxn modelId="{7BAFA021-A0C2-42FB-8497-58E4828DEE68}" type="presParOf" srcId="{6793FEFC-3899-4281-9778-BF770D6AF6DA}" destId="{C8D814BC-2963-4456-AAD2-A86FC9F53E3A}" srcOrd="7" destOrd="0" presId="urn:microsoft.com/office/officeart/2005/8/layout/vProcess5"/>
    <dgm:cxn modelId="{9CD706B2-A8AD-44BD-BD7E-2365C9BF71A4}" type="presParOf" srcId="{6793FEFC-3899-4281-9778-BF770D6AF6DA}" destId="{E1242789-19A7-474F-BDDF-B78B0335BA3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28B1C-36E2-4C02-9890-11232B33C0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CCDC17-8F74-4FE1-B46C-D38E467ED68F}">
      <dgm:prSet/>
      <dgm:spPr/>
      <dgm:t>
        <a:bodyPr/>
        <a:lstStyle/>
        <a:p>
          <a:pPr rtl="0"/>
          <a:r>
            <a:rPr lang="ko-KR"/>
            <a:t>양자컴퓨터가</a:t>
          </a:r>
          <a:r>
            <a:rPr lang="ko-KR" altLang="en-US"/>
            <a:t> 상용화되기 </a:t>
          </a:r>
          <a:r>
            <a:rPr lang="ko-KR"/>
            <a:t>위해서는 어떤 기술들이 필요해?</a:t>
          </a:r>
          <a:r>
            <a:rPr lang="en-US" altLang="ko-KR">
              <a:latin typeface="맑은 고딕"/>
              <a:ea typeface="맑은 고딕"/>
            </a:rPr>
            <a:t> 장기적인 전망이나 실현 가능성은? </a:t>
          </a:r>
          <a:endParaRPr lang="ko-KR" altLang="en-US">
            <a:latin typeface="맑은 고딕"/>
            <a:ea typeface="맑은 고딕"/>
          </a:endParaRPr>
        </a:p>
      </dgm:t>
    </dgm:pt>
    <dgm:pt modelId="{DF221AB1-7E80-4AA0-B229-FF06F4C26F2E}" type="parTrans" cxnId="{C866DF5D-A9F0-4765-ACCB-31455E5824A3}">
      <dgm:prSet/>
      <dgm:spPr/>
      <dgm:t>
        <a:bodyPr/>
        <a:lstStyle/>
        <a:p>
          <a:endParaRPr lang="en-US"/>
        </a:p>
      </dgm:t>
    </dgm:pt>
    <dgm:pt modelId="{E7D05582-95D4-4100-B223-FD72F34B45BC}" type="sibTrans" cxnId="{C866DF5D-A9F0-4765-ACCB-31455E5824A3}">
      <dgm:prSet/>
      <dgm:spPr/>
      <dgm:t>
        <a:bodyPr/>
        <a:lstStyle/>
        <a:p>
          <a:endParaRPr lang="en-US"/>
        </a:p>
      </dgm:t>
    </dgm:pt>
    <dgm:pt modelId="{86829446-E039-4F34-95EC-2A438CDC3101}">
      <dgm:prSet/>
      <dgm:spPr/>
      <dgm:t>
        <a:bodyPr/>
        <a:lstStyle/>
        <a:p>
          <a:pPr rtl="0"/>
          <a:r>
            <a:rPr lang="ko-KR"/>
            <a:t>양자컴퓨터가 기존의 컴퓨터보다 훨씬 빠른 속도로 데이터를 처리할 수 있는 것은 이해가 되는데, </a:t>
          </a:r>
          <a:r>
            <a:rPr lang="ko-KR" altLang="en-US"/>
            <a:t>그래서</a:t>
          </a:r>
          <a:r>
            <a:rPr lang="ko-KR"/>
            <a:t> 왜 오류 수정 기술이</a:t>
          </a:r>
          <a:r>
            <a:rPr lang="ko-KR" altLang="en-US"/>
            <a:t> 왜</a:t>
          </a:r>
          <a:r>
            <a:rPr lang="ko-KR"/>
            <a:t> 상용화의 핵심이라는거야?</a:t>
          </a:r>
          <a:endParaRPr lang="en-US">
            <a:latin typeface="Trade Gothic Next Cond"/>
          </a:endParaRPr>
        </a:p>
      </dgm:t>
    </dgm:pt>
    <dgm:pt modelId="{761DA5A8-9999-4D4C-8B64-22D929E28F71}" type="parTrans" cxnId="{D391F680-7D32-4A58-B839-5E0FB363A6B4}">
      <dgm:prSet/>
      <dgm:spPr/>
      <dgm:t>
        <a:bodyPr/>
        <a:lstStyle/>
        <a:p>
          <a:endParaRPr lang="en-US"/>
        </a:p>
      </dgm:t>
    </dgm:pt>
    <dgm:pt modelId="{B697BA19-6BC2-47B3-A3E5-E20348E715C1}" type="sibTrans" cxnId="{D391F680-7D32-4A58-B839-5E0FB363A6B4}">
      <dgm:prSet/>
      <dgm:spPr/>
      <dgm:t>
        <a:bodyPr/>
        <a:lstStyle/>
        <a:p>
          <a:endParaRPr lang="en-US"/>
        </a:p>
      </dgm:t>
    </dgm:pt>
    <dgm:pt modelId="{C7558802-DB36-44F3-A00A-9F3BB46CFF33}">
      <dgm:prSet/>
      <dgm:spPr/>
      <dgm:t>
        <a:bodyPr/>
        <a:lstStyle/>
        <a:p>
          <a:pPr rtl="0"/>
          <a:r>
            <a:rPr lang="ko-KR"/>
            <a:t>그래서, 양자컴퓨터의 상용화를 위해서, </a:t>
          </a:r>
          <a:r>
            <a:rPr lang="en-US" altLang="ko-KR"/>
            <a:t>IBM</a:t>
          </a:r>
          <a:r>
            <a:rPr lang="ko-KR"/>
            <a:t>이나 다른</a:t>
          </a:r>
          <a:r>
            <a:rPr lang="ko-KR" altLang="en-US"/>
            <a:t> 기업들이</a:t>
          </a:r>
          <a:r>
            <a:rPr lang="ko-KR"/>
            <a:t> 이 오류</a:t>
          </a:r>
          <a:r>
            <a:rPr lang="ko-KR" altLang="en-US"/>
            <a:t> 수정</a:t>
          </a:r>
          <a:r>
            <a:rPr lang="ko-KR"/>
            <a:t> 기술을 어떻게 연구하고 있어?</a:t>
          </a:r>
          <a:endParaRPr lang="en-US">
            <a:latin typeface="Trade Gothic Next Cond"/>
          </a:endParaRPr>
        </a:p>
      </dgm:t>
    </dgm:pt>
    <dgm:pt modelId="{B9C09AF9-2DD9-4AC5-8DBF-40E8CFDF8829}" type="parTrans" cxnId="{3AE6C073-ED46-46E2-9E88-2168C463D68D}">
      <dgm:prSet/>
      <dgm:spPr/>
      <dgm:t>
        <a:bodyPr/>
        <a:lstStyle/>
        <a:p>
          <a:endParaRPr lang="en-US"/>
        </a:p>
      </dgm:t>
    </dgm:pt>
    <dgm:pt modelId="{F5723D75-0A3D-4AAB-874E-22D404F1CAE5}" type="sibTrans" cxnId="{3AE6C073-ED46-46E2-9E88-2168C463D68D}">
      <dgm:prSet/>
      <dgm:spPr/>
      <dgm:t>
        <a:bodyPr/>
        <a:lstStyle/>
        <a:p>
          <a:endParaRPr lang="en-US"/>
        </a:p>
      </dgm:t>
    </dgm:pt>
    <dgm:pt modelId="{4711CFED-50FB-4421-B166-093B389B1325}" type="pres">
      <dgm:prSet presAssocID="{A2128B1C-36E2-4C02-9890-11232B33C034}" presName="vert0" presStyleCnt="0">
        <dgm:presLayoutVars>
          <dgm:dir/>
          <dgm:animOne val="branch"/>
          <dgm:animLvl val="lvl"/>
        </dgm:presLayoutVars>
      </dgm:prSet>
      <dgm:spPr/>
    </dgm:pt>
    <dgm:pt modelId="{E0A4E886-75B9-4661-8300-E186DE5E9C10}" type="pres">
      <dgm:prSet presAssocID="{0CCCDC17-8F74-4FE1-B46C-D38E467ED68F}" presName="thickLine" presStyleLbl="alignNode1" presStyleIdx="0" presStyleCnt="3"/>
      <dgm:spPr/>
    </dgm:pt>
    <dgm:pt modelId="{4DD9C95C-2D44-4466-A788-6AE2727C15E5}" type="pres">
      <dgm:prSet presAssocID="{0CCCDC17-8F74-4FE1-B46C-D38E467ED68F}" presName="horz1" presStyleCnt="0"/>
      <dgm:spPr/>
    </dgm:pt>
    <dgm:pt modelId="{E021D5D3-8EC7-4BB6-B002-AA482897D0AC}" type="pres">
      <dgm:prSet presAssocID="{0CCCDC17-8F74-4FE1-B46C-D38E467ED68F}" presName="tx1" presStyleLbl="revTx" presStyleIdx="0" presStyleCnt="3"/>
      <dgm:spPr/>
    </dgm:pt>
    <dgm:pt modelId="{CA33A391-213F-4338-BCD8-2468EA1F5C17}" type="pres">
      <dgm:prSet presAssocID="{0CCCDC17-8F74-4FE1-B46C-D38E467ED68F}" presName="vert1" presStyleCnt="0"/>
      <dgm:spPr/>
    </dgm:pt>
    <dgm:pt modelId="{7AA9D885-0315-4B6A-9781-4F51A3E4299D}" type="pres">
      <dgm:prSet presAssocID="{86829446-E039-4F34-95EC-2A438CDC3101}" presName="thickLine" presStyleLbl="alignNode1" presStyleIdx="1" presStyleCnt="3"/>
      <dgm:spPr/>
    </dgm:pt>
    <dgm:pt modelId="{635CA74E-7413-45D0-9372-314B90FFFE0B}" type="pres">
      <dgm:prSet presAssocID="{86829446-E039-4F34-95EC-2A438CDC3101}" presName="horz1" presStyleCnt="0"/>
      <dgm:spPr/>
    </dgm:pt>
    <dgm:pt modelId="{BAF573DD-7279-422E-90D3-1438A528A00A}" type="pres">
      <dgm:prSet presAssocID="{86829446-E039-4F34-95EC-2A438CDC3101}" presName="tx1" presStyleLbl="revTx" presStyleIdx="1" presStyleCnt="3"/>
      <dgm:spPr/>
    </dgm:pt>
    <dgm:pt modelId="{1D21F0CC-771F-4A36-BAAE-8478FC8CC444}" type="pres">
      <dgm:prSet presAssocID="{86829446-E039-4F34-95EC-2A438CDC3101}" presName="vert1" presStyleCnt="0"/>
      <dgm:spPr/>
    </dgm:pt>
    <dgm:pt modelId="{FF4CB39C-CBD6-45E7-A1CB-6FB7C09B336A}" type="pres">
      <dgm:prSet presAssocID="{C7558802-DB36-44F3-A00A-9F3BB46CFF33}" presName="thickLine" presStyleLbl="alignNode1" presStyleIdx="2" presStyleCnt="3"/>
      <dgm:spPr/>
    </dgm:pt>
    <dgm:pt modelId="{6072C9F4-4B72-4C7A-87B0-763C88F3EB26}" type="pres">
      <dgm:prSet presAssocID="{C7558802-DB36-44F3-A00A-9F3BB46CFF33}" presName="horz1" presStyleCnt="0"/>
      <dgm:spPr/>
    </dgm:pt>
    <dgm:pt modelId="{5050FC8B-255C-4B85-B829-15C29E943AD0}" type="pres">
      <dgm:prSet presAssocID="{C7558802-DB36-44F3-A00A-9F3BB46CFF33}" presName="tx1" presStyleLbl="revTx" presStyleIdx="2" presStyleCnt="3"/>
      <dgm:spPr/>
    </dgm:pt>
    <dgm:pt modelId="{2A1BCD95-7537-4D30-84AD-9C7C0CF37364}" type="pres">
      <dgm:prSet presAssocID="{C7558802-DB36-44F3-A00A-9F3BB46CFF33}" presName="vert1" presStyleCnt="0"/>
      <dgm:spPr/>
    </dgm:pt>
  </dgm:ptLst>
  <dgm:cxnLst>
    <dgm:cxn modelId="{C866DF5D-A9F0-4765-ACCB-31455E5824A3}" srcId="{A2128B1C-36E2-4C02-9890-11232B33C034}" destId="{0CCCDC17-8F74-4FE1-B46C-D38E467ED68F}" srcOrd="0" destOrd="0" parTransId="{DF221AB1-7E80-4AA0-B229-FF06F4C26F2E}" sibTransId="{E7D05582-95D4-4100-B223-FD72F34B45BC}"/>
    <dgm:cxn modelId="{211DB46A-6FDD-40E8-A807-B59D33BBA85E}" type="presOf" srcId="{0CCCDC17-8F74-4FE1-B46C-D38E467ED68F}" destId="{E021D5D3-8EC7-4BB6-B002-AA482897D0AC}" srcOrd="0" destOrd="0" presId="urn:microsoft.com/office/officeart/2008/layout/LinedList"/>
    <dgm:cxn modelId="{3AE6C073-ED46-46E2-9E88-2168C463D68D}" srcId="{A2128B1C-36E2-4C02-9890-11232B33C034}" destId="{C7558802-DB36-44F3-A00A-9F3BB46CFF33}" srcOrd="2" destOrd="0" parTransId="{B9C09AF9-2DD9-4AC5-8DBF-40E8CFDF8829}" sibTransId="{F5723D75-0A3D-4AAB-874E-22D404F1CAE5}"/>
    <dgm:cxn modelId="{86D0F575-8C50-4A8C-A963-961BAB4D9F53}" type="presOf" srcId="{A2128B1C-36E2-4C02-9890-11232B33C034}" destId="{4711CFED-50FB-4421-B166-093B389B1325}" srcOrd="0" destOrd="0" presId="urn:microsoft.com/office/officeart/2008/layout/LinedList"/>
    <dgm:cxn modelId="{E68B477F-CDB4-408B-A782-D0DD78256E72}" type="presOf" srcId="{C7558802-DB36-44F3-A00A-9F3BB46CFF33}" destId="{5050FC8B-255C-4B85-B829-15C29E943AD0}" srcOrd="0" destOrd="0" presId="urn:microsoft.com/office/officeart/2008/layout/LinedList"/>
    <dgm:cxn modelId="{D391F680-7D32-4A58-B839-5E0FB363A6B4}" srcId="{A2128B1C-36E2-4C02-9890-11232B33C034}" destId="{86829446-E039-4F34-95EC-2A438CDC3101}" srcOrd="1" destOrd="0" parTransId="{761DA5A8-9999-4D4C-8B64-22D929E28F71}" sibTransId="{B697BA19-6BC2-47B3-A3E5-E20348E715C1}"/>
    <dgm:cxn modelId="{CA0649EE-B7F1-4FBC-9289-3EE564A50596}" type="presOf" srcId="{86829446-E039-4F34-95EC-2A438CDC3101}" destId="{BAF573DD-7279-422E-90D3-1438A528A00A}" srcOrd="0" destOrd="0" presId="urn:microsoft.com/office/officeart/2008/layout/LinedList"/>
    <dgm:cxn modelId="{3956C86D-C8F6-4E97-A780-5C7FB108EA7E}" type="presParOf" srcId="{4711CFED-50FB-4421-B166-093B389B1325}" destId="{E0A4E886-75B9-4661-8300-E186DE5E9C10}" srcOrd="0" destOrd="0" presId="urn:microsoft.com/office/officeart/2008/layout/LinedList"/>
    <dgm:cxn modelId="{B182A066-6CA2-410D-A9D2-BC45FBA8E17E}" type="presParOf" srcId="{4711CFED-50FB-4421-B166-093B389B1325}" destId="{4DD9C95C-2D44-4466-A788-6AE2727C15E5}" srcOrd="1" destOrd="0" presId="urn:microsoft.com/office/officeart/2008/layout/LinedList"/>
    <dgm:cxn modelId="{F24379D1-8840-4E7C-8BB4-F276D4BEF105}" type="presParOf" srcId="{4DD9C95C-2D44-4466-A788-6AE2727C15E5}" destId="{E021D5D3-8EC7-4BB6-B002-AA482897D0AC}" srcOrd="0" destOrd="0" presId="urn:microsoft.com/office/officeart/2008/layout/LinedList"/>
    <dgm:cxn modelId="{9752D2B5-7E51-4531-B294-469EDBED7FD8}" type="presParOf" srcId="{4DD9C95C-2D44-4466-A788-6AE2727C15E5}" destId="{CA33A391-213F-4338-BCD8-2468EA1F5C17}" srcOrd="1" destOrd="0" presId="urn:microsoft.com/office/officeart/2008/layout/LinedList"/>
    <dgm:cxn modelId="{856D7144-3434-48D5-B741-E1B0183BC4D8}" type="presParOf" srcId="{4711CFED-50FB-4421-B166-093B389B1325}" destId="{7AA9D885-0315-4B6A-9781-4F51A3E4299D}" srcOrd="2" destOrd="0" presId="urn:microsoft.com/office/officeart/2008/layout/LinedList"/>
    <dgm:cxn modelId="{437C3CCF-40EC-4D5E-9DEE-9BB9C6FD30FB}" type="presParOf" srcId="{4711CFED-50FB-4421-B166-093B389B1325}" destId="{635CA74E-7413-45D0-9372-314B90FFFE0B}" srcOrd="3" destOrd="0" presId="urn:microsoft.com/office/officeart/2008/layout/LinedList"/>
    <dgm:cxn modelId="{C29FBF7E-7EDD-4782-851C-57FAB1097119}" type="presParOf" srcId="{635CA74E-7413-45D0-9372-314B90FFFE0B}" destId="{BAF573DD-7279-422E-90D3-1438A528A00A}" srcOrd="0" destOrd="0" presId="urn:microsoft.com/office/officeart/2008/layout/LinedList"/>
    <dgm:cxn modelId="{05DFFEB5-000A-4732-99A6-1B21464F8EE4}" type="presParOf" srcId="{635CA74E-7413-45D0-9372-314B90FFFE0B}" destId="{1D21F0CC-771F-4A36-BAAE-8478FC8CC444}" srcOrd="1" destOrd="0" presId="urn:microsoft.com/office/officeart/2008/layout/LinedList"/>
    <dgm:cxn modelId="{8EC6833B-B06B-43ED-9719-5CF084BCCBAA}" type="presParOf" srcId="{4711CFED-50FB-4421-B166-093B389B1325}" destId="{FF4CB39C-CBD6-45E7-A1CB-6FB7C09B336A}" srcOrd="4" destOrd="0" presId="urn:microsoft.com/office/officeart/2008/layout/LinedList"/>
    <dgm:cxn modelId="{98394556-3CA3-45CB-8D1E-C4E585C02E54}" type="presParOf" srcId="{4711CFED-50FB-4421-B166-093B389B1325}" destId="{6072C9F4-4B72-4C7A-87B0-763C88F3EB26}" srcOrd="5" destOrd="0" presId="urn:microsoft.com/office/officeart/2008/layout/LinedList"/>
    <dgm:cxn modelId="{FB637581-E5E9-44F7-98DD-282541EC9C08}" type="presParOf" srcId="{6072C9F4-4B72-4C7A-87B0-763C88F3EB26}" destId="{5050FC8B-255C-4B85-B829-15C29E943AD0}" srcOrd="0" destOrd="0" presId="urn:microsoft.com/office/officeart/2008/layout/LinedList"/>
    <dgm:cxn modelId="{5E4EB42A-5D4A-4028-B44D-65B61043502B}" type="presParOf" srcId="{6072C9F4-4B72-4C7A-87B0-763C88F3EB26}" destId="{2A1BCD95-7537-4D30-84AD-9C7C0CF373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28ADA-6D8C-4C97-BE3E-1FD710752694}">
      <dsp:nvSpPr>
        <dsp:cNvPr id="0" name=""/>
        <dsp:cNvSpPr/>
      </dsp:nvSpPr>
      <dsp:spPr>
        <a:xfrm>
          <a:off x="0" y="0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확장성 : 더욱 넓은 범위의 도메인은 RAG가 검색(Retrieval)할 수 있는 DB의 크기 영역</a:t>
          </a:r>
          <a:endParaRPr lang="en-US" sz="1600" kern="1200">
            <a:latin typeface="Trade Gothic Next Cond"/>
          </a:endParaRPr>
        </a:p>
      </dsp:txBody>
      <dsp:txXfrm>
        <a:off x="35653" y="35653"/>
        <a:ext cx="3216295" cy="1145989"/>
      </dsp:txXfrm>
    </dsp:sp>
    <dsp:sp modelId="{B29CA346-E11B-4660-8651-47F4DF6B03BC}">
      <dsp:nvSpPr>
        <dsp:cNvPr id="0" name=""/>
        <dsp:cNvSpPr/>
      </dsp:nvSpPr>
      <dsp:spPr>
        <a:xfrm>
          <a:off x="399692" y="1420177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신뢰도 : 검색 자체의 신뢰도는 DB</a:t>
          </a:r>
          <a:r>
            <a:rPr lang="ko-KR" sz="1600" kern="1200" err="1">
              <a:latin typeface="Trade Gothic Next Cond"/>
            </a:rPr>
            <a:t>를</a:t>
          </a:r>
          <a:r>
            <a:rPr lang="ko-KR" sz="1600" kern="1200">
              <a:latin typeface="Trade Gothic Next Cond"/>
            </a:rPr>
            <a:t> 구축할 </a:t>
          </a:r>
          <a:r>
            <a:rPr lang="ko-KR" altLang="en-US" sz="1600" kern="1200">
              <a:latin typeface="Trade Gothic Next Cond"/>
            </a:rPr>
            <a:t>내용물의 영역</a:t>
          </a:r>
          <a:endParaRPr lang="en-US" sz="1600" kern="1200">
            <a:latin typeface="Trade Gothic Next Cond"/>
          </a:endParaRPr>
        </a:p>
      </dsp:txBody>
      <dsp:txXfrm>
        <a:off x="435345" y="1455830"/>
        <a:ext cx="3267610" cy="1145989"/>
      </dsp:txXfrm>
    </dsp:sp>
    <dsp:sp modelId="{C33B9680-7DB3-4C87-BD61-3448153521F5}">
      <dsp:nvSpPr>
        <dsp:cNvPr id="0" name=""/>
        <dsp:cNvSpPr/>
      </dsp:nvSpPr>
      <dsp:spPr>
        <a:xfrm>
          <a:off x="799385" y="2840355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정확도 : 사용자 query</a:t>
          </a:r>
          <a:r>
            <a:rPr lang="ko-KR" sz="1600" kern="1200" err="1">
              <a:latin typeface="Trade Gothic Next Cond"/>
            </a:rPr>
            <a:t>에</a:t>
          </a:r>
          <a:r>
            <a:rPr lang="ko-KR" sz="1600" kern="1200">
              <a:latin typeface="Trade Gothic Next Cond"/>
            </a:rPr>
            <a:t> 대한 RAG의 출력물 평가는 사용자의 영역</a:t>
          </a:r>
          <a:endParaRPr lang="en-US" sz="1600" kern="1200">
            <a:latin typeface="Trade Gothic Next Cond"/>
          </a:endParaRPr>
        </a:p>
      </dsp:txBody>
      <dsp:txXfrm>
        <a:off x="835038" y="2876008"/>
        <a:ext cx="3267610" cy="1145989"/>
      </dsp:txXfrm>
    </dsp:sp>
    <dsp:sp modelId="{00F39A15-CF03-4A1A-83CB-224F3EE65323}">
      <dsp:nvSpPr>
        <dsp:cNvPr id="0" name=""/>
        <dsp:cNvSpPr/>
      </dsp:nvSpPr>
      <dsp:spPr>
        <a:xfrm>
          <a:off x="3738608" y="923115"/>
          <a:ext cx="791241" cy="791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916637" y="923115"/>
        <a:ext cx="435183" cy="595409"/>
      </dsp:txXfrm>
    </dsp:sp>
    <dsp:sp modelId="{6E88FCF6-B0DE-4C05-B7E4-AB78C1EAD2F0}">
      <dsp:nvSpPr>
        <dsp:cNvPr id="0" name=""/>
        <dsp:cNvSpPr/>
      </dsp:nvSpPr>
      <dsp:spPr>
        <a:xfrm>
          <a:off x="4138301" y="2335177"/>
          <a:ext cx="791241" cy="791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16330" y="2335177"/>
        <a:ext cx="435183" cy="595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E886-75B9-4661-8300-E186DE5E9C10}">
      <dsp:nvSpPr>
        <dsp:cNvPr id="0" name=""/>
        <dsp:cNvSpPr/>
      </dsp:nvSpPr>
      <dsp:spPr>
        <a:xfrm>
          <a:off x="0" y="2444"/>
          <a:ext cx="44522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1D5D3-8EC7-4BB6-B002-AA482897D0AC}">
      <dsp:nvSpPr>
        <dsp:cNvPr id="0" name=""/>
        <dsp:cNvSpPr/>
      </dsp:nvSpPr>
      <dsp:spPr>
        <a:xfrm>
          <a:off x="0" y="2444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양자컴퓨터가</a:t>
          </a:r>
          <a:r>
            <a:rPr lang="ko-KR" altLang="en-US" sz="1800" kern="1200"/>
            <a:t> 상용화되기 </a:t>
          </a:r>
          <a:r>
            <a:rPr lang="ko-KR" sz="1800" kern="1200"/>
            <a:t>위해서는 어떤 기술들이 필요해?</a:t>
          </a:r>
          <a:r>
            <a:rPr lang="en-US" altLang="ko-KR" sz="1800" kern="1200">
              <a:latin typeface="맑은 고딕"/>
              <a:ea typeface="맑은 고딕"/>
            </a:rPr>
            <a:t> 장기적인 전망이나 실현 가능성은? </a:t>
          </a:r>
          <a:endParaRPr lang="ko-KR" altLang="en-US" sz="1800" kern="1200">
            <a:latin typeface="맑은 고딕"/>
            <a:ea typeface="맑은 고딕"/>
          </a:endParaRPr>
        </a:p>
      </dsp:txBody>
      <dsp:txXfrm>
        <a:off x="0" y="2444"/>
        <a:ext cx="4452218" cy="1667221"/>
      </dsp:txXfrm>
    </dsp:sp>
    <dsp:sp modelId="{7AA9D885-0315-4B6A-9781-4F51A3E4299D}">
      <dsp:nvSpPr>
        <dsp:cNvPr id="0" name=""/>
        <dsp:cNvSpPr/>
      </dsp:nvSpPr>
      <dsp:spPr>
        <a:xfrm>
          <a:off x="0" y="1669666"/>
          <a:ext cx="445221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573DD-7279-422E-90D3-1438A528A00A}">
      <dsp:nvSpPr>
        <dsp:cNvPr id="0" name=""/>
        <dsp:cNvSpPr/>
      </dsp:nvSpPr>
      <dsp:spPr>
        <a:xfrm>
          <a:off x="0" y="1669666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양자컴퓨터가 기존의 컴퓨터보다 훨씬 빠른 속도로 데이터를 처리할 수 있는 것은 이해가 되는데, </a:t>
          </a:r>
          <a:r>
            <a:rPr lang="ko-KR" altLang="en-US" sz="1800" kern="1200"/>
            <a:t>그래서</a:t>
          </a:r>
          <a:r>
            <a:rPr lang="ko-KR" sz="1800" kern="1200"/>
            <a:t> 왜 오류 수정 기술이</a:t>
          </a:r>
          <a:r>
            <a:rPr lang="ko-KR" altLang="en-US" sz="1800" kern="1200"/>
            <a:t> 왜</a:t>
          </a:r>
          <a:r>
            <a:rPr lang="ko-KR" sz="1800" kern="1200"/>
            <a:t> 상용화의 핵심이라는거야?</a:t>
          </a:r>
          <a:endParaRPr lang="en-US" sz="1800" kern="1200">
            <a:latin typeface="Trade Gothic Next Cond"/>
          </a:endParaRPr>
        </a:p>
      </dsp:txBody>
      <dsp:txXfrm>
        <a:off x="0" y="1669666"/>
        <a:ext cx="4452218" cy="1667221"/>
      </dsp:txXfrm>
    </dsp:sp>
    <dsp:sp modelId="{FF4CB39C-CBD6-45E7-A1CB-6FB7C09B336A}">
      <dsp:nvSpPr>
        <dsp:cNvPr id="0" name=""/>
        <dsp:cNvSpPr/>
      </dsp:nvSpPr>
      <dsp:spPr>
        <a:xfrm>
          <a:off x="0" y="3336887"/>
          <a:ext cx="445221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0FC8B-255C-4B85-B829-15C29E943AD0}">
      <dsp:nvSpPr>
        <dsp:cNvPr id="0" name=""/>
        <dsp:cNvSpPr/>
      </dsp:nvSpPr>
      <dsp:spPr>
        <a:xfrm>
          <a:off x="0" y="3336887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그래서, 양자컴퓨터의 상용화를 위해서, </a:t>
          </a:r>
          <a:r>
            <a:rPr lang="en-US" altLang="ko-KR" sz="1800" kern="1200"/>
            <a:t>IBM</a:t>
          </a:r>
          <a:r>
            <a:rPr lang="ko-KR" sz="1800" kern="1200"/>
            <a:t>이나 다른</a:t>
          </a:r>
          <a:r>
            <a:rPr lang="ko-KR" altLang="en-US" sz="1800" kern="1200"/>
            <a:t> 기업들이</a:t>
          </a:r>
          <a:r>
            <a:rPr lang="ko-KR" sz="1800" kern="1200"/>
            <a:t> 이 오류</a:t>
          </a:r>
          <a:r>
            <a:rPr lang="ko-KR" altLang="en-US" sz="1800" kern="1200"/>
            <a:t> 수정</a:t>
          </a:r>
          <a:r>
            <a:rPr lang="ko-KR" sz="1800" kern="1200"/>
            <a:t> 기술을 어떻게 연구하고 있어?</a:t>
          </a:r>
          <a:endParaRPr lang="en-US" sz="1800" kern="1200">
            <a:latin typeface="Trade Gothic Next Cond"/>
          </a:endParaRPr>
        </a:p>
      </dsp:txBody>
      <dsp:txXfrm>
        <a:off x="0" y="3336887"/>
        <a:ext cx="4452218" cy="1667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15285-FD6A-47FF-4911-0F11DEB5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FE9DE-4D43-7267-93B6-A276AA96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36A5-3D0C-C98F-1EC1-B7F4EBC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BE6E0-BECE-87D5-5696-D99EE3B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B26A6-7467-A40C-CEF9-D7B5655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8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DD6EE-E391-00E2-DCA2-5AD13FE5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93CC-2543-3705-7CAC-20A8BFAA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2F8F9-A65F-0938-C5B3-835BC9E6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EAF6-858E-AB13-02FC-55DFF9CF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830DC-2736-5505-9539-1595F98E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4637E-966B-80CF-3387-A98801311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AF10C-4F90-5177-6193-87937D88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F3DD5-D84B-BEAC-0FCF-3743CE6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532B-BDE2-C67A-1731-D3962BD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85BC9-0FAC-854F-287E-08C2E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9A4DA-92C2-90E7-E396-D3C6AED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B8A25-F3D7-C224-0394-C2E46CD3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248E7-EBC3-9BB7-0301-C4A105AB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BD979-D00F-8185-3A10-99A5D85F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87A2-C952-C45A-5213-D694C775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9B631-36D0-6D89-5E17-EFC96183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46FFD-C98D-80F4-846C-5AA69298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4D350-850F-3BD8-271B-FA7F0A0A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5342-012D-DFDA-5DD2-9B869338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08CAF-21DF-65F2-9502-19CACE02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7FD3B-4126-306A-442D-5DBF18FA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89E62-38F7-346A-A97D-14597867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007DF-F6AA-7734-A22C-CCC31BAA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4F54D-15C8-A75F-344A-00A25625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847D8-96C1-7C14-23A0-A0C4981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FCFD-1D24-CEFE-93B8-DE9A6C9A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7BA4-FFBA-F262-5E78-8F45CFF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C1789-BE0C-0D37-CE27-C0FD83D6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1FB21-E587-2C0B-8732-E25C3B12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F45F9-A045-F5A2-18F9-E20F320D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BBB9E-0869-5D88-C17A-6DB25FDF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1EB7F-2625-E306-F9BE-7F34CA75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1F4D2-65EF-7047-C535-1949AD13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B3823-49A9-248E-2799-B667477E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94FDD-60AF-54F8-34C2-B76C52E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7C509-74B3-E083-496F-F9AE4FDF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939A1-DA32-8D93-46D5-2AD31DA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C66A0-AFB7-D262-0F5F-8E7FBF8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FFDA5-D6CB-DA5E-77B6-431FD2CF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B9F98-26C7-2221-29BD-2582802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E1E23-D5BC-0DE6-86BA-3DF5D9F5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E6913-6923-4B68-6C6D-046A1B5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54ED8-83C8-428B-1970-CF602ADC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76D66-9C78-D405-154B-3D417D44A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F24E8-4ACA-8F70-7182-AD8E9C86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8F520-32F3-3983-6C57-5F532CD3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B2B22-8A07-F1AA-558E-76B1665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B509-9998-BD17-E8FA-1780EA3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C0B8C-7F3F-F1E6-5EE8-CE3BED378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9746B-3CC9-665D-BDB9-24D208B3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A0F14-4341-1CBE-3739-B74A5D6B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EBCE2-F148-C98B-F819-F251F7B3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C9099-393E-892F-70B3-C09227A0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1684F-7693-83B0-29A7-28736D9D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28C34-CDBC-2175-E1E2-5534BC71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EBD9B-4A1A-8B4D-82F2-AE69107CE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F9CFE-B8EF-7A73-5399-C155FD7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5CA46-F724-2BE2-27F6-B30A7E3E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41EEEF-AF2A-A317-D804-E88F8505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RAG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를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활용한 사용자 맞춤 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AI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뉴스레터</a:t>
            </a:r>
          </a:p>
        </p:txBody>
      </p:sp>
    </p:spTree>
    <p:extLst>
      <p:ext uri="{BB962C8B-B14F-4D97-AF65-F5344CB8AC3E}">
        <p14:creationId xmlns:p14="http://schemas.microsoft.com/office/powerpoint/2010/main" val="393425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EC2F-FB25-2067-27D6-9501E1A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데이터 </a:t>
            </a:r>
            <a:r>
              <a:rPr lang="ko-KR" altLang="en-US" sz="3000" err="1">
                <a:ea typeface="맑은 고딕"/>
              </a:rPr>
              <a:t>크롤링</a:t>
            </a:r>
            <a:endParaRPr lang="ko-KR" altLang="en-US" sz="3000" err="1"/>
          </a:p>
        </p:txBody>
      </p:sp>
      <p:pic>
        <p:nvPicPr>
          <p:cNvPr id="4" name="그림 3" descr="텍스트, 만화 영화, 스크린샷, 고양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21C32E0-36F0-59B4-EEE7-F1AC73D9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5" y="1522536"/>
            <a:ext cx="3453384" cy="464530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75C71C7-22E3-4FC6-2B81-FD882DF8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46" y="4209531"/>
            <a:ext cx="7263113" cy="96357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3F2A7D-7596-70C7-4A25-2772A18C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83657"/>
              </p:ext>
            </p:extLst>
          </p:nvPr>
        </p:nvGraphicFramePr>
        <p:xfrm>
          <a:off x="6057298" y="1947095"/>
          <a:ext cx="451294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703">
                  <a:extLst>
                    <a:ext uri="{9D8B030D-6E8A-4147-A177-3AD203B41FA5}">
                      <a16:colId xmlns:a16="http://schemas.microsoft.com/office/drawing/2014/main" val="2142463752"/>
                    </a:ext>
                  </a:extLst>
                </a:gridCol>
                <a:gridCol w="2041407">
                  <a:extLst>
                    <a:ext uri="{9D8B030D-6E8A-4147-A177-3AD203B41FA5}">
                      <a16:colId xmlns:a16="http://schemas.microsoft.com/office/drawing/2014/main" val="1105348946"/>
                    </a:ext>
                  </a:extLst>
                </a:gridCol>
                <a:gridCol w="1577832">
                  <a:extLst>
                    <a:ext uri="{9D8B030D-6E8A-4147-A177-3AD203B41FA5}">
                      <a16:colId xmlns:a16="http://schemas.microsoft.com/office/drawing/2014/main" val="828665983"/>
                    </a:ext>
                  </a:extLst>
                </a:gridCol>
              </a:tblGrid>
              <a:tr h="297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4678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제목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https://n.news...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본문 내용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75610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제목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u="none" strike="noStrike" noProof="0"/>
                        <a:t>https://n.news...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본문 내용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90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9F8BB-E505-75EA-8814-C37360785B4D}"/>
              </a:ext>
            </a:extLst>
          </p:cNvPr>
          <p:cNvSpPr txBox="1"/>
          <p:nvPr/>
        </p:nvSpPr>
        <p:spPr>
          <a:xfrm>
            <a:off x="6942666" y="324555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총 1,012개 데이터 확보</a:t>
            </a:r>
            <a:endParaRPr 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34D67-EC5B-4C1B-39A4-897C3237670C}"/>
              </a:ext>
            </a:extLst>
          </p:cNvPr>
          <p:cNvSpPr txBox="1"/>
          <p:nvPr/>
        </p:nvSpPr>
        <p:spPr>
          <a:xfrm>
            <a:off x="6942666" y="538103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실제 데이터 예시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5254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2C9E54F-559F-9E07-19F5-1CE4EAEB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13" y="-22559"/>
            <a:ext cx="6343650" cy="33337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36D7DDF-B42E-E5EB-0CFD-D54E3A1B3270}"/>
              </a:ext>
            </a:extLst>
          </p:cNvPr>
          <p:cNvSpPr txBox="1">
            <a:spLocks/>
          </p:cNvSpPr>
          <p:nvPr/>
        </p:nvSpPr>
        <p:spPr>
          <a:xfrm>
            <a:off x="-2005" y="-3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>
                <a:ea typeface="+mj-lt"/>
                <a:cs typeface="+mj-lt"/>
              </a:rPr>
              <a:t>기본 모델 구축 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pic>
        <p:nvPicPr>
          <p:cNvPr id="10" name="그림 9" descr="텍스트, 그래픽, 폰트, 로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5466785-EB33-0BE2-0A00-8C70E567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445" y="3325228"/>
            <a:ext cx="4794584" cy="35362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2688B0-2598-79AF-308F-688301591E8F}"/>
              </a:ext>
            </a:extLst>
          </p:cNvPr>
          <p:cNvSpPr txBox="1">
            <a:spLocks/>
          </p:cNvSpPr>
          <p:nvPr/>
        </p:nvSpPr>
        <p:spPr>
          <a:xfrm>
            <a:off x="2825417" y="534237"/>
            <a:ext cx="1682413" cy="98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sz="1100" b="1">
                <a:solidFill>
                  <a:schemeClr val="accent6"/>
                </a:solidFill>
                <a:ea typeface="+mn-lt"/>
                <a:cs typeface="+mn-lt"/>
              </a:rPr>
              <a:t>RAG_DB</a:t>
            </a:r>
            <a:endParaRPr lang="ko-KR" b="1">
              <a:solidFill>
                <a:schemeClr val="accent6"/>
              </a:solidFill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임베딩</a:t>
            </a:r>
            <a:r>
              <a:rPr lang="ko-KR" altLang="en-US" sz="2000" b="1">
                <a:ea typeface="맑은 고딕"/>
              </a:rPr>
              <a:t> 모델</a:t>
            </a:r>
            <a:endParaRPr lang="ko-KR" altLang="en-US" sz="2000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DD2171-4B64-2A93-F594-15DCA9167270}"/>
              </a:ext>
            </a:extLst>
          </p:cNvPr>
          <p:cNvSpPr txBox="1">
            <a:spLocks/>
          </p:cNvSpPr>
          <p:nvPr/>
        </p:nvSpPr>
        <p:spPr>
          <a:xfrm>
            <a:off x="3577390" y="3321552"/>
            <a:ext cx="1672387" cy="98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생성 모델</a:t>
            </a:r>
            <a:endParaRPr lang="ko-KR" altLang="en-US" sz="2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41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제어판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59C3D59-0DF2-21B0-591E-1CBA4F14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44" y="1796658"/>
            <a:ext cx="8501562" cy="4368084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C50AA29E-8EE7-007A-E80E-3E4EA13F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RAG (</a:t>
            </a:r>
            <a:r>
              <a:rPr lang="ko-KR" altLang="en-US" sz="3000" err="1">
                <a:ea typeface="맑은 고딕"/>
              </a:rPr>
              <a:t>Retrieval-Augmented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Generation</a:t>
            </a:r>
            <a:r>
              <a:rPr lang="ko-KR" altLang="en-US" sz="3000">
                <a:ea typeface="맑은 고딕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97C95-C60C-7F5F-F3C6-A96FE797AC97}"/>
              </a:ext>
            </a:extLst>
          </p:cNvPr>
          <p:cNvSpPr txBox="1"/>
          <p:nvPr/>
        </p:nvSpPr>
        <p:spPr>
          <a:xfrm>
            <a:off x="1733036" y="6160873"/>
            <a:ext cx="307271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solidFill>
                  <a:schemeClr val="bg2">
                    <a:lumMod val="49000"/>
                  </a:schemeClr>
                </a:solidFill>
                <a:ea typeface="맑은 고딕"/>
              </a:rPr>
              <a:t>https://wikidocs.net/2333410</a:t>
            </a:r>
          </a:p>
        </p:txBody>
      </p:sp>
    </p:spTree>
    <p:extLst>
      <p:ext uri="{BB962C8B-B14F-4D97-AF65-F5344CB8AC3E}">
        <p14:creationId xmlns:p14="http://schemas.microsoft.com/office/powerpoint/2010/main" val="290530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F41E0-BACF-5818-B2B5-F449EED8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RAG (</a:t>
            </a:r>
            <a:r>
              <a:rPr lang="ko-KR" altLang="en-US" sz="3000" err="1">
                <a:ea typeface="맑은 고딕"/>
              </a:rPr>
              <a:t>Retrieval-Augmented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Generation</a:t>
            </a:r>
            <a:r>
              <a:rPr lang="ko-KR" altLang="en-US" sz="3000">
                <a:ea typeface="맑은 고딕"/>
              </a:rPr>
              <a:t>)</a:t>
            </a:r>
            <a:endParaRPr lang="ko-KR" sz="3000">
              <a:ea typeface="맑은 고딕"/>
            </a:endParaRPr>
          </a:p>
        </p:txBody>
      </p:sp>
      <p:pic>
        <p:nvPicPr>
          <p:cNvPr id="4" name="내용 개체 틀 3" descr="텍스트, 스크린샷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54A87DE-62D9-AA40-D0E4-E58FBEF2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096" y="1773376"/>
            <a:ext cx="8716661" cy="4383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A61A8-88F1-1777-B133-9723BEA1BEA8}"/>
              </a:ext>
            </a:extLst>
          </p:cNvPr>
          <p:cNvSpPr txBox="1"/>
          <p:nvPr/>
        </p:nvSpPr>
        <p:spPr>
          <a:xfrm>
            <a:off x="1733036" y="6160873"/>
            <a:ext cx="307271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solidFill>
                  <a:schemeClr val="bg2">
                    <a:lumMod val="49000"/>
                  </a:schemeClr>
                </a:solidFill>
                <a:ea typeface="맑은 고딕"/>
              </a:rPr>
              <a:t>https://wikidocs.net/2333410</a:t>
            </a:r>
          </a:p>
        </p:txBody>
      </p:sp>
    </p:spTree>
    <p:extLst>
      <p:ext uri="{BB962C8B-B14F-4D97-AF65-F5344CB8AC3E}">
        <p14:creationId xmlns:p14="http://schemas.microsoft.com/office/powerpoint/2010/main" val="90481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DDD2-4200-E269-EBCA-2F6DBAC0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모델 성능 측정에 사용한 평가지표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1DB376B-E85E-453A-6F78-607579C1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45730"/>
              </p:ext>
            </p:extLst>
          </p:nvPr>
        </p:nvGraphicFramePr>
        <p:xfrm>
          <a:off x="474631" y="2238997"/>
          <a:ext cx="11246710" cy="371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05">
                  <a:extLst>
                    <a:ext uri="{9D8B030D-6E8A-4147-A177-3AD203B41FA5}">
                      <a16:colId xmlns:a16="http://schemas.microsoft.com/office/drawing/2014/main" val="4287508461"/>
                    </a:ext>
                  </a:extLst>
                </a:gridCol>
                <a:gridCol w="2433924">
                  <a:extLst>
                    <a:ext uri="{9D8B030D-6E8A-4147-A177-3AD203B41FA5}">
                      <a16:colId xmlns:a16="http://schemas.microsoft.com/office/drawing/2014/main" val="4280875637"/>
                    </a:ext>
                  </a:extLst>
                </a:gridCol>
                <a:gridCol w="6477981">
                  <a:extLst>
                    <a:ext uri="{9D8B030D-6E8A-4147-A177-3AD203B41FA5}">
                      <a16:colId xmlns:a16="http://schemas.microsoft.com/office/drawing/2014/main" val="132218472"/>
                    </a:ext>
                  </a:extLst>
                </a:gridCol>
              </a:tblGrid>
              <a:tr h="432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평가항목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59552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Faithfulness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생성된 응답이 검색된 컨텍스트에 기반했는지를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55964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Relevancy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생성된 응답이 사용자 질문(프롬프트)과 얼마나 관련이 있는지를 평가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77758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검색된 문서 중 얼마나 많은 문서가 실제로 관련 있는지를 평가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(검색된 정보의 정확도)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42547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검색된 문서 중 실제로 관련 문서가 얼마나 포함되었는지를 평가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(필요한 정보를 얼마나 잘 찾는지)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7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1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5A1-7906-E9E4-6C52-D7F5B26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모델 성능 측정에 사용한 평가지표</a:t>
            </a:r>
          </a:p>
        </p:txBody>
      </p:sp>
      <p:pic>
        <p:nvPicPr>
          <p:cNvPr id="4" name="내용 개체 틀 3" descr="텍스트, 폰트, 화이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E0B12E8-C4FE-85A1-3742-177F9D490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75" y="1957763"/>
            <a:ext cx="11244841" cy="931262"/>
          </a:xfrm>
        </p:spPr>
      </p:pic>
      <p:pic>
        <p:nvPicPr>
          <p:cNvPr id="5" name="그림 4" descr="텍스트, 폰트, 도표, 화이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6EA0EBB-A846-EE4F-74C6-143C27F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6" y="3792291"/>
            <a:ext cx="4743062" cy="1948541"/>
          </a:xfrm>
          <a:prstGeom prst="rect">
            <a:avLst/>
          </a:prstGeom>
        </p:spPr>
      </p:pic>
      <p:pic>
        <p:nvPicPr>
          <p:cNvPr id="6" name="그림 5" descr="텍스트, 폰트, 라인, 화이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AA5C3AA-163A-0781-E488-9A6C1B0FE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381" y="3576071"/>
            <a:ext cx="6494803" cy="81527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9EC297F-1A0A-1C69-AFB8-DEB7DEF13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79" y="4945292"/>
            <a:ext cx="6473438" cy="11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DDD2-4200-E269-EBCA-2F6DBAC0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모델 성능 측정에 사용한 평가지표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1DB376B-E85E-453A-6F78-607579C1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76969"/>
              </p:ext>
            </p:extLst>
          </p:nvPr>
        </p:nvGraphicFramePr>
        <p:xfrm>
          <a:off x="474631" y="2238997"/>
          <a:ext cx="11246710" cy="334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05">
                  <a:extLst>
                    <a:ext uri="{9D8B030D-6E8A-4147-A177-3AD203B41FA5}">
                      <a16:colId xmlns:a16="http://schemas.microsoft.com/office/drawing/2014/main" val="4287508461"/>
                    </a:ext>
                  </a:extLst>
                </a:gridCol>
                <a:gridCol w="2433924">
                  <a:extLst>
                    <a:ext uri="{9D8B030D-6E8A-4147-A177-3AD203B41FA5}">
                      <a16:colId xmlns:a16="http://schemas.microsoft.com/office/drawing/2014/main" val="4280875637"/>
                    </a:ext>
                  </a:extLst>
                </a:gridCol>
                <a:gridCol w="6477981">
                  <a:extLst>
                    <a:ext uri="{9D8B030D-6E8A-4147-A177-3AD203B41FA5}">
                      <a16:colId xmlns:a16="http://schemas.microsoft.com/office/drawing/2014/main" val="132218472"/>
                    </a:ext>
                  </a:extLst>
                </a:gridCol>
              </a:tblGrid>
              <a:tr h="432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평가항목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TEST SET 평균 수치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59552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Faithfulness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20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1.000000</a:t>
                      </a:r>
                      <a:endParaRPr lang="ko-KR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55964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Relevancy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0.894704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77758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0.914095</a:t>
                      </a:r>
                      <a:endParaRPr lang="ko-KR" sz="2000" b="1" i="0" u="none" strike="noStrike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42547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0.417773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7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2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C674F23-D4F3-A561-3241-8AA8575B7880}"/>
              </a:ext>
            </a:extLst>
          </p:cNvPr>
          <p:cNvSpPr txBox="1">
            <a:spLocks/>
          </p:cNvSpPr>
          <p:nvPr/>
        </p:nvSpPr>
        <p:spPr>
          <a:xfrm>
            <a:off x="463785" y="1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>
                <a:ea typeface="맑은 고딕"/>
              </a:rPr>
              <a:t>모델 성능 측정에 사용한 평가지표 - 요약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286B87-1A44-B7A5-EE0F-478DB8C6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05344"/>
              </p:ext>
            </p:extLst>
          </p:nvPr>
        </p:nvGraphicFramePr>
        <p:xfrm>
          <a:off x="3676791" y="1117487"/>
          <a:ext cx="4509123" cy="548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1111">
                  <a:extLst>
                    <a:ext uri="{9D8B030D-6E8A-4147-A177-3AD203B41FA5}">
                      <a16:colId xmlns:a16="http://schemas.microsoft.com/office/drawing/2014/main" val="2798496921"/>
                    </a:ext>
                  </a:extLst>
                </a:gridCol>
                <a:gridCol w="1828012">
                  <a:extLst>
                    <a:ext uri="{9D8B030D-6E8A-4147-A177-3AD203B41FA5}">
                      <a16:colId xmlns:a16="http://schemas.microsoft.com/office/drawing/2014/main" val="4014941423"/>
                    </a:ext>
                  </a:extLst>
                </a:gridCol>
              </a:tblGrid>
              <a:tr h="20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0161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 i="0" u="none" strike="noStrike" baseline="0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BERTScore</a:t>
                      </a: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baseline="0" noProof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Recall</a:t>
                      </a:r>
                      <a:endParaRPr lang="ko-KR" sz="1800" b="0" i="0" u="none" strike="noStrike" baseline="0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0.6523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42687"/>
                  </a:ext>
                </a:extLst>
              </a:tr>
              <a:tr h="29458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</a:rPr>
                        <a:t>BERTScore</a:t>
                      </a: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Precision</a:t>
                      </a:r>
                      <a:endParaRPr lang="ko-KR" altLang="en-US" sz="1800" b="0" i="0" u="none" strike="noStrike" noProof="0">
                        <a:solidFill>
                          <a:srgbClr val="0E0E0E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0.7093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5389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BERTScore</a:t>
                      </a:r>
                      <a:r>
                        <a:rPr lang="ko-KR" altLang="en-US"/>
                        <a:t>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0.6792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54764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BLEU </a:t>
                      </a:r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043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METEOR </a:t>
                      </a:r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1198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ROUGE-1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521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ROUGE-1</a:t>
                      </a:r>
                      <a:r>
                        <a:rPr lang="ko-KR" altLang="en-US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Precision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0.3562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3233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ROUGE-1</a:t>
                      </a:r>
                      <a:r>
                        <a:rPr lang="ko-KR" altLang="en-US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F1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5711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69036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04384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573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1719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38535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5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07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6A25905-0BD4-DE91-22CE-E3A4E6B08D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1365" r="10708" b="772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447A431-79C5-D2B1-4C9C-C5E5824D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" y="5574813"/>
            <a:ext cx="12186718" cy="683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1700" err="1">
                <a:solidFill>
                  <a:schemeClr val="bg1"/>
                </a:solidFill>
                <a:ea typeface="맑은 고딕"/>
              </a:rPr>
              <a:t>Query</a:t>
            </a:r>
            <a:r>
              <a:rPr lang="ko-KR" altLang="en-US" sz="1700">
                <a:solidFill>
                  <a:schemeClr val="bg1"/>
                </a:solidFill>
                <a:ea typeface="맑은 고딕"/>
              </a:rPr>
              <a:t> : 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최근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ai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업계에서 비디오 생성 모델이 뭐가 있을까? 그리고 그 모델들의 성능 비교는 어떻게 되고, 앞으로의 전망은 어때?</a:t>
            </a:r>
            <a:endParaRPr lang="ko-KR" altLang="en-US" sz="16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88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4834AAD-58AB-0458-7D4B-B127FB777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10" y="-4940"/>
            <a:ext cx="12200020" cy="404204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E22632-2D5C-5F86-1AD6-C967BEE22260}"/>
              </a:ext>
            </a:extLst>
          </p:cNvPr>
          <p:cNvSpPr txBox="1">
            <a:spLocks/>
          </p:cNvSpPr>
          <p:nvPr/>
        </p:nvSpPr>
        <p:spPr>
          <a:xfrm>
            <a:off x="4238" y="3784843"/>
            <a:ext cx="12186963" cy="252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sz="1200">
                <a:ea typeface="+mn-lt"/>
                <a:cs typeface="+mn-lt"/>
              </a:rPr>
              <a:t>최근 AI 업계에서 주목받는 비디오 생성 모델로는 </a:t>
            </a:r>
            <a:r>
              <a:rPr lang="ko-KR" sz="1200" err="1">
                <a:ea typeface="+mn-lt"/>
                <a:cs typeface="+mn-lt"/>
              </a:rPr>
              <a:t>오픈AI의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Sora</a:t>
            </a:r>
            <a:r>
              <a:rPr lang="ko-KR" sz="1200">
                <a:ea typeface="+mn-lt"/>
                <a:cs typeface="+mn-lt"/>
              </a:rPr>
              <a:t>, 구글의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</a:t>
            </a:r>
            <a:r>
              <a:rPr lang="ko-KR" sz="1200">
                <a:ea typeface="+mn-lt"/>
                <a:cs typeface="+mn-lt"/>
              </a:rPr>
              <a:t> (비오2), 메타의 </a:t>
            </a:r>
            <a:r>
              <a:rPr lang="ko-KR" sz="1200" err="1">
                <a:ea typeface="+mn-lt"/>
                <a:cs typeface="+mn-lt"/>
              </a:rPr>
              <a:t>Make-A-Video</a:t>
            </a:r>
            <a:r>
              <a:rPr lang="ko-KR" sz="1200">
                <a:ea typeface="+mn-lt"/>
                <a:cs typeface="+mn-lt"/>
              </a:rPr>
              <a:t> (</a:t>
            </a:r>
            <a:r>
              <a:rPr lang="ko-KR" sz="1200" err="1">
                <a:ea typeface="+mn-lt"/>
                <a:cs typeface="+mn-lt"/>
              </a:rPr>
              <a:t>무비젠</a:t>
            </a:r>
            <a:r>
              <a:rPr lang="ko-KR" sz="1200">
                <a:ea typeface="+mn-lt"/>
                <a:cs typeface="+mn-lt"/>
              </a:rPr>
              <a:t>)이 있습니다. </a:t>
            </a:r>
            <a:endParaRPr lang="ko-KR" altLang="en-US" sz="1200">
              <a:ea typeface="맑은 고딕"/>
            </a:endParaRPr>
          </a:p>
          <a:p>
            <a:pPr marL="0" indent="0" algn="ctr">
              <a:buNone/>
            </a:pPr>
            <a:r>
              <a:rPr lang="ko-KR" sz="1200">
                <a:ea typeface="+mn-lt"/>
                <a:cs typeface="+mn-lt"/>
              </a:rPr>
              <a:t>성능 비교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</a:t>
            </a:r>
            <a:r>
              <a:rPr lang="ko-KR" sz="1200">
                <a:ea typeface="+mn-lt"/>
                <a:cs typeface="+mn-lt"/>
              </a:rPr>
              <a:t> 세 모델 모두 장단점이 있으며, 단순한 성능 비교는 어렵습니다. 기사에 따르면, 메타는 자사의 </a:t>
            </a:r>
            <a:r>
              <a:rPr lang="ko-KR" sz="1200" err="1">
                <a:ea typeface="+mn-lt"/>
                <a:cs typeface="+mn-lt"/>
              </a:rPr>
              <a:t>Make-A-Video가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오픈AI의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Sora보다</a:t>
            </a:r>
            <a:r>
              <a:rPr lang="ko-KR" sz="1200">
                <a:ea typeface="+mn-lt"/>
                <a:cs typeface="+mn-lt"/>
              </a:rPr>
              <a:t> 더 나은 결과물을 만들어냈다고 주장하지만, 정식 출시되지 않아 실제 성능에 대한 객관적인 평가는 부족합니다. </a:t>
            </a:r>
            <a:endParaRPr lang="ko-KR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ko-KR" sz="1200" err="1">
                <a:ea typeface="+mn-lt"/>
                <a:cs typeface="+mn-lt"/>
              </a:rPr>
              <a:t>Sora는</a:t>
            </a:r>
            <a:r>
              <a:rPr lang="ko-KR" sz="1200">
                <a:ea typeface="+mn-lt"/>
                <a:cs typeface="+mn-lt"/>
              </a:rPr>
              <a:t> 일반 사용자를 대상으로,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Video와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Make-A-Video는</a:t>
            </a:r>
            <a:r>
              <a:rPr lang="ko-KR" sz="1200">
                <a:ea typeface="+mn-lt"/>
                <a:cs typeface="+mn-lt"/>
              </a:rPr>
              <a:t> 전문가를 대상으로 하는 것으로 보이며, 각 모델의 강점이 다릅니다. </a:t>
            </a:r>
            <a:endParaRPr lang="ko-KR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ko-KR" sz="1200" err="1">
                <a:ea typeface="+mn-lt"/>
                <a:cs typeface="+mn-lt"/>
              </a:rPr>
              <a:t>Sora는</a:t>
            </a:r>
            <a:r>
              <a:rPr lang="ko-KR" sz="1200">
                <a:ea typeface="+mn-lt"/>
                <a:cs typeface="+mn-lt"/>
              </a:rPr>
              <a:t> 텍스트 외 이미지 입력이 가능하고,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Video는</a:t>
            </a:r>
            <a:r>
              <a:rPr lang="ko-KR" sz="1200">
                <a:ea typeface="+mn-lt"/>
                <a:cs typeface="+mn-lt"/>
              </a:rPr>
              <a:t> 높은 해상도를 자랑하며, </a:t>
            </a:r>
            <a:r>
              <a:rPr lang="ko-KR" sz="1200" err="1">
                <a:ea typeface="+mn-lt"/>
                <a:cs typeface="+mn-lt"/>
              </a:rPr>
              <a:t>Make-A-Video는</a:t>
            </a:r>
            <a:r>
              <a:rPr lang="ko-KR" sz="1200">
                <a:ea typeface="+mn-lt"/>
                <a:cs typeface="+mn-lt"/>
              </a:rPr>
              <a:t> 기존 영상 편집에 강점이 있다고 언급되어 있습니다. 물리 엔진 구현 능력 또한 모델마다 차이가 있을 것으로 예상됩니다. </a:t>
            </a:r>
            <a:endParaRPr lang="ko-KR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F10B45-8919-BA40-D578-5FE81AE3F2AE}"/>
              </a:ext>
            </a:extLst>
          </p:cNvPr>
          <p:cNvSpPr txBox="1">
            <a:spLocks/>
          </p:cNvSpPr>
          <p:nvPr/>
        </p:nvSpPr>
        <p:spPr>
          <a:xfrm>
            <a:off x="4238" y="5148423"/>
            <a:ext cx="12186965" cy="216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앞으로의 전망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동영상 콘텐츠 수요 증가와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AI</a:t>
            </a:r>
            <a:r>
              <a:rPr lang="ko-KR" altLang="en-US" sz="1200" err="1"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 통한 영상 제작 시간 및 비용 절감 효과로 인해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AI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 비디오 생성 도구 시장은 계속 성장할 것으로 예상됩니다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</a:t>
            </a:r>
            <a:endParaRPr lang="ko-KR" sz="1200">
              <a:ea typeface="맑은 고딕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각 기업은 기술력을 더욱 발전시켜  해상도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물리적 정확도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편집 기능 등을 개선하려 할 것이며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사용자 경험을 향상시키는 데 집중할 것으로 보입니다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</a:t>
            </a:r>
            <a:endParaRPr lang="ko-KR" sz="1200">
              <a:latin typeface="Malgun Gothic"/>
              <a:ea typeface="Malgun Gothic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하지만</a:t>
            </a:r>
            <a:r>
              <a:rPr lang="en-US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모델 훈련에 사용된 데이터의 투명성 부족과  저작권 문제 등 해결해야 할 과제도 남아 있습니다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endParaRPr lang="ko-KR" sz="1200"/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463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37B1C5-D136-119D-7B6A-573C9CD2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0D37-1803-6D8D-1F36-E6FC1087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프로젝트 소개</a:t>
            </a:r>
            <a:endParaRPr lang="ko-KR" altLang="en-US" sz="2000">
              <a:ea typeface="맑은 고딕" panose="020B05030200000200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워크플로우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실험설계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데이터​ </a:t>
            </a:r>
            <a:r>
              <a:rPr lang="ko-KR" altLang="en-US" sz="2000" err="1">
                <a:ea typeface="맑은 고딕"/>
              </a:rPr>
              <a:t>크롤링</a:t>
            </a:r>
            <a:r>
              <a:rPr lang="ko-KR" altLang="en-US" sz="2000">
                <a:ea typeface="맑은 고딕"/>
              </a:rPr>
              <a:t> 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RAG </a:t>
            </a:r>
            <a:endParaRPr lang="en-US" altLang="ko-KR" sz="2000">
              <a:latin typeface="맑은 고딕"/>
              <a:ea typeface="맑은 고딕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sz="2000">
                <a:latin typeface="Malgun Gothic"/>
                <a:ea typeface="Malgun Gothic"/>
              </a:rPr>
              <a:t>뉴스 </a:t>
            </a:r>
            <a:r>
              <a:rPr lang="ko-KR" sz="2000" err="1">
                <a:latin typeface="Malgun Gothic"/>
                <a:ea typeface="Malgun Gothic"/>
              </a:rPr>
              <a:t>크롤링</a:t>
            </a:r>
            <a:r>
              <a:rPr lang="ko-KR" sz="2000">
                <a:latin typeface="Malgun Gothic"/>
                <a:ea typeface="Malgun Gothic"/>
              </a:rPr>
              <a:t> </a:t>
            </a:r>
            <a:r>
              <a:rPr lang="ko-KR" sz="2000" err="1">
                <a:latin typeface="Malgun Gothic"/>
                <a:ea typeface="Malgun Gothic"/>
              </a:rPr>
              <a:t>DB에서</a:t>
            </a:r>
            <a:r>
              <a:rPr lang="ko-KR" sz="2000">
                <a:latin typeface="Malgun Gothic"/>
                <a:ea typeface="Malgun Gothic"/>
              </a:rPr>
              <a:t> 쿼리 문장 유사도 기반 문서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Retrieve</a:t>
            </a:r>
            <a:endParaRPr lang="ko-KR" altLang="en-US" sz="2000">
              <a:latin typeface="Malgun Gothic"/>
              <a:ea typeface="Malgun Gothic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en-US" altLang="ko-KR" sz="2000" err="1">
                <a:ea typeface="+mn-lt"/>
              </a:rPr>
              <a:t>Retrieve</a:t>
            </a:r>
            <a:r>
              <a:rPr lang="en-US" altLang="ko-KR" sz="2000" err="1">
                <a:latin typeface="맑은 고딕"/>
                <a:ea typeface="맑은 고딕"/>
              </a:rPr>
              <a:t>된</a:t>
            </a:r>
            <a:r>
              <a:rPr lang="ko-KR" altLang="en-US" sz="2000">
                <a:latin typeface="Malgun Gothic"/>
                <a:ea typeface="Malgun Gothic"/>
              </a:rPr>
              <a:t> 뉴스 문서 텍스트와 쿼리 문장을 조합한 프롬프트</a:t>
            </a: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000">
                <a:latin typeface="Malgun Gothic"/>
                <a:ea typeface="Malgun Gothic"/>
              </a:rPr>
              <a:t>프롬프트를 이용해 </a:t>
            </a:r>
            <a:r>
              <a:rPr lang="ko-KR" sz="2000" err="1">
                <a:latin typeface="Malgun Gothic"/>
                <a:ea typeface="Malgun Gothic"/>
              </a:rPr>
              <a:t>LLM에서</a:t>
            </a:r>
            <a:r>
              <a:rPr lang="ko-KR" sz="2000">
                <a:latin typeface="Malgun Gothic"/>
                <a:ea typeface="Malgun Gothic"/>
              </a:rPr>
              <a:t> 출력된 </a:t>
            </a:r>
            <a:r>
              <a:rPr lang="ko-KR" altLang="en-US" sz="2000">
                <a:latin typeface="Malgun Gothic"/>
                <a:ea typeface="Malgun Gothic"/>
              </a:rPr>
              <a:t>뉴스 요약문으로 레터 구성</a:t>
            </a:r>
            <a:endParaRPr lang="ko-KR" sz="200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모델 성능 측정</a:t>
            </a: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프롬프트 엔지니어링</a:t>
            </a:r>
            <a:endParaRPr lang="ko-KR" altLang="en-US" sz="2200">
              <a:latin typeface="Malgun Gothic"/>
              <a:ea typeface="Malgun Gothic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200" err="1">
                <a:latin typeface="Malgun Gothic"/>
                <a:ea typeface="Malgun Gothic"/>
              </a:rPr>
              <a:t>LLM을</a:t>
            </a:r>
            <a:r>
              <a:rPr lang="ko-KR" altLang="en-US" sz="2200">
                <a:latin typeface="Malgun Gothic"/>
                <a:ea typeface="Malgun Gothic"/>
              </a:rPr>
              <a:t> 이용한 키워드 추출</a:t>
            </a: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200">
                <a:latin typeface="Malgun Gothic"/>
                <a:ea typeface="Malgun Gothic"/>
              </a:rPr>
              <a:t>요약문 출력을 위한 프롬프트</a:t>
            </a: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4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전자제품, 스크린샷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F358213-D531-3A57-6205-260F4060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" y="732756"/>
            <a:ext cx="6460990" cy="561465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42C1FC8-A5DC-2260-3022-4ED591516606}"/>
              </a:ext>
            </a:extLst>
          </p:cNvPr>
          <p:cNvSpPr txBox="1">
            <a:spLocks/>
          </p:cNvSpPr>
          <p:nvPr/>
        </p:nvSpPr>
        <p:spPr>
          <a:xfrm>
            <a:off x="2574" y="-289576"/>
            <a:ext cx="2123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err="1">
                <a:ea typeface="맑은 고딕"/>
              </a:rPr>
              <a:t>google</a:t>
            </a:r>
            <a:r>
              <a:rPr lang="ko-KR" altLang="en-US" sz="3000">
                <a:ea typeface="맑은 고딕"/>
              </a:rPr>
              <a:t>​</a:t>
            </a:r>
          </a:p>
        </p:txBody>
      </p:sp>
      <p:pic>
        <p:nvPicPr>
          <p:cNvPr id="7" name="그림 6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15BBF1A-23AC-3447-6EFA-C602565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82" y="731921"/>
            <a:ext cx="6223923" cy="561473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1CBBD4E-B501-E648-8E10-37D1D655F1FD}"/>
              </a:ext>
            </a:extLst>
          </p:cNvPr>
          <p:cNvSpPr txBox="1">
            <a:spLocks/>
          </p:cNvSpPr>
          <p:nvPr/>
        </p:nvSpPr>
        <p:spPr>
          <a:xfrm>
            <a:off x="5968231" y="-289575"/>
            <a:ext cx="2123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err="1">
                <a:ea typeface="맑은 고딕"/>
              </a:rPr>
              <a:t>Chat</a:t>
            </a:r>
            <a:r>
              <a:rPr lang="ko-KR" altLang="en-US" sz="3000">
                <a:ea typeface="맑은 고딕"/>
              </a:rPr>
              <a:t> GPT​​</a:t>
            </a:r>
          </a:p>
        </p:txBody>
      </p:sp>
    </p:spTree>
    <p:extLst>
      <p:ext uri="{BB962C8B-B14F-4D97-AF65-F5344CB8AC3E}">
        <p14:creationId xmlns:p14="http://schemas.microsoft.com/office/powerpoint/2010/main" val="811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DB7C-0DB7-18FE-4B54-16349DB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서비스 고도화를 위한 작업</a:t>
            </a:r>
            <a:endParaRPr lang="ko-KR" sz="30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6DB9B-1CAA-A82A-7DFF-DE253E4B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484" y="21187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이곳에 실제로 값을 넣으면 됩니다!</a:t>
            </a:r>
          </a:p>
          <a:p>
            <a:r>
              <a:rPr lang="ko-KR" altLang="en-US">
                <a:ea typeface="맑은 고딕"/>
              </a:rPr>
              <a:t>모델 측정 후 넣을 예정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부족한점</a:t>
            </a:r>
          </a:p>
          <a:p>
            <a:r>
              <a:rPr lang="ko-KR" altLang="en-US">
                <a:ea typeface="맑은 고딕"/>
              </a:rPr>
              <a:t>-&gt; 여러 모델(Gemini-1.5-pro </a:t>
            </a:r>
            <a:r>
              <a:rPr lang="ko-KR" altLang="en-US" err="1">
                <a:ea typeface="맑은 고딕"/>
              </a:rPr>
              <a:t>or</a:t>
            </a:r>
            <a:r>
              <a:rPr lang="ko-KR" altLang="en-US">
                <a:ea typeface="맑은 고딕"/>
              </a:rPr>
              <a:t> Lamma3.2 등)간 의 성능을 비교하려고 하였으나 시간 부족으로 인해 한 개의 모델만 평가하고 나머지는 수행하지 못하였음</a:t>
            </a:r>
          </a:p>
          <a:p>
            <a:r>
              <a:rPr lang="ko-KR" altLang="en-US">
                <a:ea typeface="맑은 고딕"/>
              </a:rPr>
              <a:t>-&gt; 추후 수행할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4ACE0-86D9-569C-9DD1-35A62B92A46E}"/>
              </a:ext>
            </a:extLst>
          </p:cNvPr>
          <p:cNvSpPr txBox="1"/>
          <p:nvPr/>
        </p:nvSpPr>
        <p:spPr>
          <a:xfrm>
            <a:off x="19833937" y="5395479"/>
            <a:ext cx="39813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RAG 에서 추가로 </a:t>
            </a:r>
            <a:r>
              <a:rPr lang="ko-KR" altLang="en-US" err="1">
                <a:ea typeface="맑은 고딕"/>
              </a:rPr>
              <a:t>시도해볼만한</a:t>
            </a:r>
            <a:r>
              <a:rPr lang="ko-KR" altLang="en-US">
                <a:ea typeface="맑은 고딕"/>
              </a:rPr>
              <a:t> 것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기대 이익 - </a:t>
            </a:r>
            <a:endParaRPr lang="ko-KR"/>
          </a:p>
          <a:p>
            <a:r>
              <a:rPr lang="ko-KR" altLang="en-US">
                <a:ea typeface="맑은 고딕"/>
              </a:rPr>
              <a:t>RAG 데이터셋 구축</a:t>
            </a:r>
          </a:p>
          <a:p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 관점에서 추가적으로 필요한 부분.</a:t>
            </a:r>
          </a:p>
        </p:txBody>
      </p:sp>
      <p:pic>
        <p:nvPicPr>
          <p:cNvPr id="7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10E920B-72B9-7250-BB12-E51C5900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70" r="1" b="1"/>
          <a:stretch/>
        </p:blipFill>
        <p:spPr>
          <a:xfrm>
            <a:off x="13026692" y="-2356046"/>
            <a:ext cx="7146086" cy="3165312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745B77-5D6C-5D5B-1BC0-D604AEA8A51C}"/>
              </a:ext>
            </a:extLst>
          </p:cNvPr>
          <p:cNvCxnSpPr/>
          <p:nvPr/>
        </p:nvCxnSpPr>
        <p:spPr>
          <a:xfrm>
            <a:off x="12074013" y="1435507"/>
            <a:ext cx="3047998" cy="49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414AF0-E03D-AB1E-55ED-236860274D10}"/>
              </a:ext>
            </a:extLst>
          </p:cNvPr>
          <p:cNvSpPr txBox="1"/>
          <p:nvPr/>
        </p:nvSpPr>
        <p:spPr>
          <a:xfrm>
            <a:off x="-6022819" y="260994"/>
            <a:ext cx="4055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맑은 고딕"/>
              </a:rPr>
              <a:t>Step 1: Prompt to Keyword Extraction</a:t>
            </a:r>
            <a:endParaRPr lang="en-US"/>
          </a:p>
        </p:txBody>
      </p:sp>
      <p:pic>
        <p:nvPicPr>
          <p:cNvPr id="10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886CB5-A4D7-F867-4953-B64DB236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2021" y="2809794"/>
            <a:ext cx="6856250" cy="32776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F09FC-C695-527A-F2C4-D1A48228A5A0}"/>
              </a:ext>
            </a:extLst>
          </p:cNvPr>
          <p:cNvSpPr/>
          <p:nvPr/>
        </p:nvSpPr>
        <p:spPr>
          <a:xfrm>
            <a:off x="12977508" y="259119"/>
            <a:ext cx="1562100" cy="101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맑은 고딕"/>
              </a:rPr>
              <a:t>User Query</a:t>
            </a:r>
            <a:endParaRPr lang="en-US"/>
          </a:p>
        </p:txBody>
      </p:sp>
      <p:pic>
        <p:nvPicPr>
          <p:cNvPr id="5" name="Picture 4" descr="GN] Llama 2 Uncensored 버전을 로컬에서 실행하기 - 읽을거리&amp;정보공유 - 파이토치 한국 사용자 모임">
            <a:extLst>
              <a:ext uri="{FF2B5EF4-FFF2-40B4-BE49-F238E27FC236}">
                <a16:creationId xmlns:a16="http://schemas.microsoft.com/office/drawing/2014/main" id="{B0FEE213-481F-DDB6-072D-F5DCF986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91" t="17112" r="27171" b="2139"/>
          <a:stretch/>
        </p:blipFill>
        <p:spPr>
          <a:xfrm>
            <a:off x="14476287" y="696511"/>
            <a:ext cx="1260205" cy="116141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B92D4B-E1A9-4860-AAC2-0EBD7EC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서비스 고도화 -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23347-E394-B6EB-90F0-7965609D22C6}"/>
              </a:ext>
            </a:extLst>
          </p:cNvPr>
          <p:cNvSpPr/>
          <p:nvPr/>
        </p:nvSpPr>
        <p:spPr>
          <a:xfrm>
            <a:off x="2039517" y="2132840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문장 형식의 쿼리를 사용하는 경우, 답변이 없거나 매우 희소한 결과값을 얻을 확률이 높음 </a:t>
            </a:r>
            <a:r>
              <a:rPr lang="ko-KR" altLang="en-US" sz="1400" b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(네이버 뉴스는 0000 알고리즘을 사용하기 때문에....)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사용자의 쿼리를 단순 활용하는 경우, 검색 키워드가 한정적으로 충분한 데이터를 얻지 못함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사용자의 쿼리가 모호하거나 불명확한 경우 원하는 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정보값을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얻기 어려움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2FBC2-AD4F-1D26-E5F5-57524AA8BD82}"/>
              </a:ext>
            </a:extLst>
          </p:cNvPr>
          <p:cNvSpPr/>
          <p:nvPr/>
        </p:nvSpPr>
        <p:spPr>
          <a:xfrm>
            <a:off x="2035611" y="1695654"/>
            <a:ext cx="4545233" cy="3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맑은 고딕"/>
              </a:rPr>
              <a:t>Phase 1: Prompt to Keyword Extraction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AEF48B-3936-81B2-3ABE-303FD3E46B26}"/>
              </a:ext>
            </a:extLst>
          </p:cNvPr>
          <p:cNvSpPr/>
          <p:nvPr/>
        </p:nvSpPr>
        <p:spPr>
          <a:xfrm>
            <a:off x="6955230" y="1695654"/>
            <a:ext cx="4545233" cy="3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맑은 고딕"/>
              </a:rPr>
              <a:t>Phase 2: Chunk Data to Summary Extraction</a:t>
            </a:r>
            <a:endParaRPr lang="ko-KR" altLang="en-US">
              <a:ea typeface="맑은 고딕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FDF0F-17BF-D83E-E36E-BB9264FBE98D}"/>
              </a:ext>
            </a:extLst>
          </p:cNvPr>
          <p:cNvSpPr/>
          <p:nvPr/>
        </p:nvSpPr>
        <p:spPr>
          <a:xfrm>
            <a:off x="6954125" y="2132839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상용 모델을 사용하더라도 구체적 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입력값이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주어지지 않았을 때 일반적으로 출력되는 요약문의 형식은 한정되어 있음. (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개조식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서술, 근거-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결론식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구조)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각각 다른 쿼리를 입력할 때마다 상이한 형식, 어투의 요약문이 출력될 수 있다.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LangChain에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내장된 기본 Q&amp;A 프롬프트 서식을 사용해 출력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3FD7D5D-4ADF-C651-18C2-52CADDBA46C3}"/>
              </a:ext>
            </a:extLst>
          </p:cNvPr>
          <p:cNvSpPr/>
          <p:nvPr/>
        </p:nvSpPr>
        <p:spPr>
          <a:xfrm rot="10800000">
            <a:off x="2042633" y="3972023"/>
            <a:ext cx="4537766" cy="19578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0D3046C-C431-154E-5B26-0CC64E214DA2}"/>
              </a:ext>
            </a:extLst>
          </p:cNvPr>
          <p:cNvSpPr/>
          <p:nvPr/>
        </p:nvSpPr>
        <p:spPr>
          <a:xfrm rot="10800000">
            <a:off x="6960962" y="3972023"/>
            <a:ext cx="4537766" cy="19578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890B21-7512-805B-2746-F108C892931E}"/>
              </a:ext>
            </a:extLst>
          </p:cNvPr>
          <p:cNvSpPr/>
          <p:nvPr/>
        </p:nvSpPr>
        <p:spPr>
          <a:xfrm>
            <a:off x="2033973" y="4274186"/>
            <a:ext cx="4538158" cy="1838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문장 형식의 쿼리에서 문맥을 유지하는 핵심 키워드를 추출하여 0000 형식의 알고리즘에 적합한 포맷으로 변환함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핵심 키워드 추출 및 중복되거나 모호한 표현을 배제함으로써 더욱 명확한 쿼리를 생성하도록 지원함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동의어 및 유의어 범위까지 확장하여 유사한 의미의 키워드를 포괄하는 키워드 리스트셋을 생성함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B302C-5B64-9836-059B-E276254E3D57}"/>
              </a:ext>
            </a:extLst>
          </p:cNvPr>
          <p:cNvSpPr/>
          <p:nvPr/>
        </p:nvSpPr>
        <p:spPr>
          <a:xfrm>
            <a:off x="6924000" y="4274185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latin typeface="Malgun Gothic"/>
                <a:ea typeface="Malgun Gothic"/>
              </a:rPr>
              <a:t>서비스에서 제공하고자 하는 의도에 맞는 일관된 어투, 서로 다른 쿼리에 대해서도 동일한 형식의 요약문 출력</a:t>
            </a:r>
            <a:endParaRPr lang="en-US" altLang="ko-KR" sz="1400" b="1">
              <a:solidFill>
                <a:schemeClr val="tx1"/>
              </a:solidFill>
              <a:latin typeface="맑은 고딕" panose="020F0502020204030204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뉴스 본문을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읽지 않아도 될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정도의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세부정보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유지</a:t>
            </a:r>
            <a:r>
              <a:rPr lang="en-US" altLang="ko-KR" sz="1400" b="1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불필요한 정보를 제거한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요약문.</a:t>
            </a:r>
            <a:endParaRPr lang="ko-KR" sz="1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 panose="020F0502020204030204"/>
              </a:rPr>
              <a:t>키워드 추출 과정에서 얻은 증강된 쿼리 정보를</a:t>
            </a:r>
            <a:br>
              <a:rPr lang="ko-KR" altLang="en-US" sz="1400" b="1">
                <a:solidFill>
                  <a:schemeClr val="tx1"/>
                </a:solidFill>
                <a:ea typeface="맑은 고딕" panose="020F0502020204030204"/>
              </a:rPr>
            </a:br>
            <a:r>
              <a:rPr lang="ko-KR" altLang="en-US" sz="1400" b="1">
                <a:solidFill>
                  <a:schemeClr val="tx1"/>
                </a:solidFill>
                <a:ea typeface="맑은 고딕" panose="020F0502020204030204"/>
              </a:rPr>
              <a:t>활용</a:t>
            </a:r>
          </a:p>
          <a:p>
            <a:pPr marL="285750" indent="-285750" algn="ctr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>
              <a:ea typeface="맑은 고딕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D469D1-0552-8448-1C00-B40A0559D0C3}"/>
              </a:ext>
            </a:extLst>
          </p:cNvPr>
          <p:cNvSpPr/>
          <p:nvPr/>
        </p:nvSpPr>
        <p:spPr>
          <a:xfrm>
            <a:off x="510600" y="2132839"/>
            <a:ext cx="1367255" cy="1838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a typeface="맑은 고딕"/>
              </a:rPr>
              <a:t>모델 한계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B7AA35-B1EA-544E-EF8D-351AEC64A24B}"/>
              </a:ext>
            </a:extLst>
          </p:cNvPr>
          <p:cNvSpPr/>
          <p:nvPr/>
        </p:nvSpPr>
        <p:spPr>
          <a:xfrm>
            <a:off x="510599" y="4276271"/>
            <a:ext cx="1367255" cy="1838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a typeface="맑은 고딕"/>
              </a:rPr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766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B6E8019-F7C2-C343-54A1-C69F797A32C9}"/>
              </a:ext>
            </a:extLst>
          </p:cNvPr>
          <p:cNvSpPr/>
          <p:nvPr/>
        </p:nvSpPr>
        <p:spPr>
          <a:xfrm>
            <a:off x="4157973" y="1781105"/>
            <a:ext cx="1962347" cy="4834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0000"/>
                </a:solidFill>
                <a:ea typeface="맑은 고딕"/>
              </a:rPr>
              <a:t>LLM </a:t>
            </a:r>
            <a:r>
              <a:rPr lang="ko-KR" altLang="en-US" sz="1000" b="1">
                <a:solidFill>
                  <a:srgbClr val="000000"/>
                </a:solidFill>
                <a:ea typeface="맑은 고딕"/>
              </a:rPr>
              <a:t>역할</a:t>
            </a:r>
            <a:r>
              <a:rPr lang="en-US" sz="1000" b="1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ea typeface="맑은 고딕"/>
              </a:rPr>
              <a:t>명시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검색 엔진 기반 포맷에 맞춰 사용자 쿼리 기반 핵심 구문을 파악하여 추출하는 역할 부여</a:t>
            </a:r>
            <a:endParaRPr lang="ko-KR"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 b="1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+mn-lt"/>
                <a:cs typeface="+mn-lt"/>
              </a:rPr>
              <a:t>가이드라인 제공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뉴스 검색에 적합한 키워드의 특징(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i.e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. 고유명사 포함, 키워드 관련 유의어 생성 등) 및 결과물에 필수적으로 포함되어야 하는 내용 명시</a:t>
            </a:r>
          </a:p>
          <a:p>
            <a:endParaRPr lang="ko-KR" altLang="en-US" sz="1000">
              <a:solidFill>
                <a:srgbClr val="000000"/>
              </a:solidFill>
              <a:ea typeface="+mn-lt"/>
              <a:cs typeface="+mn-lt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ko-KR" sz="1000" b="1">
                <a:solidFill>
                  <a:srgbClr val="000000"/>
                </a:solidFill>
                <a:ea typeface="+mn-lt"/>
                <a:cs typeface="+mn-lt"/>
              </a:rPr>
              <a:t>One-shot</a:t>
            </a:r>
            <a:r>
              <a:rPr lang="ko-KR" altLang="en-US" sz="1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000" b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사용자의 쿼리 기반 핵심 구문 및 관련 동의어를 추출한 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Key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Phrases를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 숫자 리스트로 제공할 수 있도록 예시 제공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03CBDF3B-FBF9-E83C-7A81-B6C96946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Engineering: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to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Keyword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Extraction</a:t>
            </a:r>
            <a:endParaRPr lang="ko-KR" altLang="en-US" sz="3000">
              <a:ea typeface="맑은 고딕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8171A-B5ED-F378-567F-B2A8F07104F4}"/>
              </a:ext>
            </a:extLst>
          </p:cNvPr>
          <p:cNvSpPr/>
          <p:nvPr/>
        </p:nvSpPr>
        <p:spPr>
          <a:xfrm>
            <a:off x="-4809986" y="1604629"/>
            <a:ext cx="4494325" cy="77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494A2-1D56-7DD8-999B-93993563C3C8}"/>
              </a:ext>
            </a:extLst>
          </p:cNvPr>
          <p:cNvSpPr txBox="1"/>
          <p:nvPr/>
        </p:nvSpPr>
        <p:spPr>
          <a:xfrm>
            <a:off x="-4719542" y="1827117"/>
            <a:ext cx="1201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맑은 고딕"/>
              </a:rPr>
              <a:t>Base-LLM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11461-6B42-19C8-4A91-A06C75B69DA5}"/>
              </a:ext>
            </a:extLst>
          </p:cNvPr>
          <p:cNvCxnSpPr/>
          <p:nvPr/>
        </p:nvCxnSpPr>
        <p:spPr>
          <a:xfrm flipH="1">
            <a:off x="-3451781" y="1701753"/>
            <a:ext cx="1136" cy="6176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08E386-5BE4-22E6-B75C-93218FFE307D}"/>
              </a:ext>
            </a:extLst>
          </p:cNvPr>
          <p:cNvSpPr txBox="1"/>
          <p:nvPr/>
        </p:nvSpPr>
        <p:spPr>
          <a:xfrm>
            <a:off x="-2668343" y="1805161"/>
            <a:ext cx="22923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Llama-3.2-3B-Instruct</a:t>
            </a:r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C1F07BE-ACE5-93CB-6657-E972CB93EEE2}"/>
              </a:ext>
            </a:extLst>
          </p:cNvPr>
          <p:cNvCxnSpPr/>
          <p:nvPr/>
        </p:nvCxnSpPr>
        <p:spPr>
          <a:xfrm flipV="1">
            <a:off x="3995058" y="3787391"/>
            <a:ext cx="289405" cy="189037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artoon of a llama&#10;&#10;AI-generated content may be incorrect.">
            <a:extLst>
              <a:ext uri="{FF2B5EF4-FFF2-40B4-BE49-F238E27FC236}">
                <a16:creationId xmlns:a16="http://schemas.microsoft.com/office/drawing/2014/main" id="{AF0F69B2-4A61-E3ED-B5CB-359FDFCC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5" t="6203" r="329" b="329"/>
          <a:stretch/>
        </p:blipFill>
        <p:spPr>
          <a:xfrm>
            <a:off x="-3287872" y="1699926"/>
            <a:ext cx="619507" cy="57110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F5761E-B895-106E-C968-483B76137AE1}"/>
              </a:ext>
            </a:extLst>
          </p:cNvPr>
          <p:cNvSpPr/>
          <p:nvPr/>
        </p:nvSpPr>
        <p:spPr>
          <a:xfrm>
            <a:off x="396782" y="1356244"/>
            <a:ext cx="11480770" cy="365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ea typeface="맑은 고딕"/>
              </a:rPr>
              <a:t>Base LLM Model : Llama-3.2-3B-Instruct (</a:t>
            </a:r>
            <a:r>
              <a:rPr lang="en-US" altLang="ko-KR">
                <a:solidFill>
                  <a:srgbClr val="000000"/>
                </a:solidFill>
                <a:ea typeface="맑은 고딕"/>
              </a:rPr>
              <a:t>Quantized Model)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12658784-20E4-3CDC-7891-8D09489FC331}"/>
              </a:ext>
            </a:extLst>
          </p:cNvPr>
          <p:cNvSpPr/>
          <p:nvPr/>
        </p:nvSpPr>
        <p:spPr>
          <a:xfrm>
            <a:off x="9616011" y="-967369"/>
            <a:ext cx="4763470" cy="193597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(대본) Llama-3.2-3B-Instruct 선정 이유</a:t>
            </a:r>
          </a:p>
          <a:p>
            <a:pPr marL="285750" indent="-285750" algn="ctr">
              <a:buFont typeface="Calibri"/>
              <a:buChar char="-"/>
            </a:pPr>
            <a:r>
              <a:rPr lang="ko-KR" altLang="en-US">
                <a:ea typeface="맑은 고딕"/>
              </a:rPr>
              <a:t>LMS , </a:t>
            </a:r>
            <a:r>
              <a:rPr lang="ko-KR" altLang="en-US" err="1">
                <a:ea typeface="맑은 고딕"/>
              </a:rPr>
              <a:t>Colab</a:t>
            </a:r>
            <a:r>
              <a:rPr lang="ko-KR" altLang="en-US">
                <a:ea typeface="맑은 고딕"/>
              </a:rPr>
              <a:t> 환경에서의 원활한 작동을 위해 비교적 경량화 모델인 양자화 모델 활용</a:t>
            </a:r>
          </a:p>
          <a:p>
            <a:pPr marL="285750" indent="-285750" algn="ctr">
              <a:buFont typeface="Calibri"/>
              <a:buChar char="-"/>
            </a:pPr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Engineering에 비교적 성능이 좋은 Chatbot 기반의 </a:t>
            </a:r>
            <a:r>
              <a:rPr lang="ko-KR" altLang="en-US" err="1">
                <a:ea typeface="맑은 고딕"/>
              </a:rPr>
              <a:t>Instruct</a:t>
            </a:r>
            <a:r>
              <a:rPr lang="ko-KR" altLang="en-US">
                <a:ea typeface="맑은 고딕"/>
              </a:rPr>
              <a:t> 모델 활용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F9047-3278-1E2F-D110-B17174A60540}"/>
              </a:ext>
            </a:extLst>
          </p:cNvPr>
          <p:cNvSpPr/>
          <p:nvPr/>
        </p:nvSpPr>
        <p:spPr>
          <a:xfrm>
            <a:off x="397766" y="1780477"/>
            <a:ext cx="3678219" cy="48423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""" You are an intelligent assistant specializing in generating search-friendly keyword phrases. Your task is to extract concise, contextually accurate keyword phrases from a given user query. These keyword phrases should be optimized for news search and adhere to the following guidelines:</a:t>
            </a: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Ensure each phrase is specific and clear.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Maintain the user's intended context.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Include relevant dates, time periods, or locations when applicable.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4. Use Named Entities (e.g., people, places, organizations, events) mentioned in the query.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5. Incorporate synonyms or related terms to broaden the search scope.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6. Keep phrases concise and avoid redundant words.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7. Construct keyword phrases suitable for Boolean operators (e.g., AND, OR).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8. Include regional or contextual relevance when specified.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9. Reflect actions or dynamic processes, not just static terms.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10. Ensure the phrases are structured for search engine optimization.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**Output Format**: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Provide 3-5 keyword phrases as a numbered list.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Each phrase should be a complete and logical search query.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User Query**: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“2025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년에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분야에서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기술이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어떻게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발전하고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있나요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?”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Output**: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발전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트렌드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2025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최신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동향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4.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기반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혁신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2025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Now, extract keyword phrases from the following query: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"{USER_QUERY}""""</a:t>
            </a:r>
            <a:endParaRPr lang="en-US" sz="900">
              <a:solidFill>
                <a:srgbClr val="59595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2F77D5-969D-F740-1C67-7CAB2E961C71}"/>
              </a:ext>
            </a:extLst>
          </p:cNvPr>
          <p:cNvSpPr txBox="1"/>
          <p:nvPr/>
        </p:nvSpPr>
        <p:spPr>
          <a:xfrm>
            <a:off x="397460" y="1782427"/>
            <a:ext cx="3239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맑은 고딕"/>
              </a:rPr>
              <a:t>Step 1: Prompt for Key Phrases Extraction</a:t>
            </a:r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2EEAC-F244-C6CE-18E5-F2429A8F43C2}"/>
              </a:ext>
            </a:extLst>
          </p:cNvPr>
          <p:cNvSpPr/>
          <p:nvPr/>
        </p:nvSpPr>
        <p:spPr>
          <a:xfrm>
            <a:off x="6250287" y="1762441"/>
            <a:ext cx="3560988" cy="48468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"""You are an intelligent assistant specializing in keyword extraction.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Your task is to extract **Matched Keywords** and **Related Keywords** from a given document.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The output should be presented as two separate numbered lists for clarity.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Make sure that the list should be written in query language.</a:t>
            </a: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**Guidelines**: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**Matched Keywords**: Extract up to 5 keywords explicitly mentioned in the document.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**Related Keywords**: Extract up to 5 keywords contextually related to the document but not explicitly mentioned.</a:t>
            </a: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**Output Format**: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Matched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[Keyword 1] \n2. [Keyword 2] \n3. [Keyword 3]...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Related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[Keyword 1] \n2. [Keyword 2] \n3. [Keyword 3]...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Input**: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Document: "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트랜스포머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기법을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쓰지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않은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LLM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모델의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트렌드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</a:t>
            </a:r>
            <a:br>
              <a:rPr lang="en-US" sz="900">
                <a:solidFill>
                  <a:srgbClr val="595959"/>
                </a:solidFill>
              </a:rPr>
            </a:b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Output**: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Matched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트랜스포머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기법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LLM \n4.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모델</a:t>
            </a: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Related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자연어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언어모델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AI \n4. 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챗봇</a:t>
            </a:r>
            <a:br>
              <a:rPr lang="en-US" sz="900">
                <a:solidFill>
                  <a:srgbClr val="595959"/>
                </a:solidFill>
              </a:rPr>
            </a:b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Now, extract keywords for the following document: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Document: {USER_QUERY}</a:t>
            </a:r>
          </a:p>
          <a:p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E12841-1421-0EB1-5805-E3F655C02D46}"/>
              </a:ext>
            </a:extLst>
          </p:cNvPr>
          <p:cNvSpPr txBox="1"/>
          <p:nvPr/>
        </p:nvSpPr>
        <p:spPr>
          <a:xfrm>
            <a:off x="6249981" y="1782427"/>
            <a:ext cx="3239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맑은 고딕"/>
              </a:rPr>
              <a:t>Step 2: Prompt for Keywords Extraction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07A74D-08D4-3117-4FDF-61C684DABB89}"/>
              </a:ext>
            </a:extLst>
          </p:cNvPr>
          <p:cNvSpPr/>
          <p:nvPr/>
        </p:nvSpPr>
        <p:spPr>
          <a:xfrm>
            <a:off x="-3289274" y="3243494"/>
            <a:ext cx="2740244" cy="3615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alibri"/>
              <a:buChar char="-"/>
            </a:pPr>
            <a:endParaRPr lang="en-US">
              <a:ea typeface="맑은 고딕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3F1F7A-E38B-47BF-2058-9191BD8330D6}"/>
              </a:ext>
            </a:extLst>
          </p:cNvPr>
          <p:cNvSpPr/>
          <p:nvPr/>
        </p:nvSpPr>
        <p:spPr>
          <a:xfrm>
            <a:off x="9897772" y="1745033"/>
            <a:ext cx="1980382" cy="486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LLM 역할 명시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사용자의 쿼리를 기반으로 매칭 키워드와 연관 키워드를 추출하는 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LLM으로써의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역할 부여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 b="1">
              <a:solidFill>
                <a:srgbClr val="000000"/>
              </a:solidFill>
              <a:ea typeface="맑은 고딕" panose="020F0502020204030204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가이드라인 제공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각 매칭 키워드와 연관 키워드 추출 방식에 대한 세부적인 가이드라인 제시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 panose="020F0502020204030204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추출 포맷 및 예시 제공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리스트 형태의 결과물을 반환할 수 있도록 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Output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형식 제공 및 One-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shot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Learning을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위한 예시 제공 </a:t>
            </a: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endParaRPr lang="ko-KR" altLang="en-US" sz="1000">
              <a:ea typeface="맑은 고딕" panose="020F050202020403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28A809-A436-9BED-D54B-448C88ED2406}"/>
              </a:ext>
            </a:extLst>
          </p:cNvPr>
          <p:cNvSpPr txBox="1"/>
          <p:nvPr/>
        </p:nvSpPr>
        <p:spPr>
          <a:xfrm>
            <a:off x="3245489" y="7064507"/>
            <a:ext cx="2743200" cy="17543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['AI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전망</a:t>
            </a:r>
            <a:r>
              <a:rPr lang="en-US"/>
              <a:t>', '</a:t>
            </a:r>
            <a:r>
              <a:rPr lang="ko-KR" altLang="en-US"/>
              <a:t>최근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성능</a:t>
            </a:r>
            <a:r>
              <a:rPr lang="en-US"/>
              <a:t>', 'AI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최신</a:t>
            </a:r>
            <a:r>
              <a:rPr lang="en-US" altLang="ko-KR"/>
              <a:t> </a:t>
            </a:r>
            <a:r>
              <a:rPr lang="ko-KR" altLang="en-US"/>
              <a:t>동향</a:t>
            </a:r>
            <a:r>
              <a:rPr lang="en-US"/>
              <a:t>', '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성능</a:t>
            </a:r>
            <a:r>
              <a:rPr lang="en-US" altLang="ko-KR"/>
              <a:t> </a:t>
            </a:r>
            <a:r>
              <a:rPr lang="ko-KR" altLang="en-US"/>
              <a:t>향상</a:t>
            </a:r>
            <a:r>
              <a:rPr lang="en-US" altLang="ko-KR"/>
              <a:t> </a:t>
            </a:r>
            <a:r>
              <a:rPr lang="ko-KR" altLang="en-US"/>
              <a:t>전망</a:t>
            </a:r>
            <a:r>
              <a:rPr lang="en-US"/>
              <a:t> ']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A44B88-FC90-BE7B-AEB6-AA5A0E19625D}"/>
              </a:ext>
            </a:extLst>
          </p:cNvPr>
          <p:cNvSpPr/>
          <p:nvPr/>
        </p:nvSpPr>
        <p:spPr>
          <a:xfrm>
            <a:off x="443673" y="2044969"/>
            <a:ext cx="3554024" cy="607408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881EDD-1DCC-A568-9091-B445529F966B}"/>
              </a:ext>
            </a:extLst>
          </p:cNvPr>
          <p:cNvSpPr/>
          <p:nvPr/>
        </p:nvSpPr>
        <p:spPr>
          <a:xfrm>
            <a:off x="425638" y="2743845"/>
            <a:ext cx="3572059" cy="1671502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70BE1D-65AB-3799-B0B5-2902B07EDE89}"/>
              </a:ext>
            </a:extLst>
          </p:cNvPr>
          <p:cNvSpPr/>
          <p:nvPr/>
        </p:nvSpPr>
        <p:spPr>
          <a:xfrm>
            <a:off x="434654" y="5052389"/>
            <a:ext cx="3554024" cy="1175526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E31463-B2F1-B0C7-91AC-30F4BB915DBF}"/>
              </a:ext>
            </a:extLst>
          </p:cNvPr>
          <p:cNvCxnSpPr/>
          <p:nvPr/>
        </p:nvCxnSpPr>
        <p:spPr>
          <a:xfrm>
            <a:off x="4278407" y="4549841"/>
            <a:ext cx="1719170" cy="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10582A-DE46-4788-3F34-03C9F3FA7E58}"/>
              </a:ext>
            </a:extLst>
          </p:cNvPr>
          <p:cNvSpPr txBox="1"/>
          <p:nvPr/>
        </p:nvSpPr>
        <p:spPr>
          <a:xfrm>
            <a:off x="4542692" y="4585785"/>
            <a:ext cx="11876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ea typeface="맑은 고딕"/>
              </a:rPr>
              <a:t>&lt;</a:t>
            </a:r>
            <a:r>
              <a:rPr lang="en-US" altLang="ko-KR" sz="1000" b="1" err="1">
                <a:ea typeface="맑은 고딕"/>
              </a:rPr>
              <a:t>실행</a:t>
            </a:r>
            <a:r>
              <a:rPr lang="en-US" altLang="ko-KR" sz="1000" b="1">
                <a:ea typeface="맑은 고딕"/>
              </a:rPr>
              <a:t> </a:t>
            </a:r>
            <a:r>
              <a:rPr lang="en-US" altLang="ko-KR" sz="1000" b="1" err="1">
                <a:ea typeface="맑은 고딕"/>
              </a:rPr>
              <a:t>결과</a:t>
            </a:r>
            <a:r>
              <a:rPr lang="en-US" altLang="ko-KR" sz="1000" b="1">
                <a:ea typeface="맑은 고딕"/>
              </a:rPr>
              <a:t>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098E76-E832-EE7E-408C-CC5BBA456AFB}"/>
              </a:ext>
            </a:extLst>
          </p:cNvPr>
          <p:cNvSpPr txBox="1"/>
          <p:nvPr/>
        </p:nvSpPr>
        <p:spPr>
          <a:xfrm>
            <a:off x="4183398" y="4834094"/>
            <a:ext cx="19361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User Query</a:t>
            </a:r>
            <a:r>
              <a:rPr lang="en-US" sz="900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: </a:t>
            </a:r>
            <a:br>
              <a:rPr lang="en-US" sz="900">
                <a:ea typeface="+mn-lt"/>
                <a:cs typeface="+mn-lt"/>
              </a:rPr>
            </a:b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최근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AI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업계에서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비디오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생성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모델이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뭐가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있을까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그리고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모델들의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성능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비교는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어떻게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되고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,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앞으로의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전망은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</a:t>
            </a:r>
            <a:r>
              <a:rPr lang="en-US" sz="10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br>
              <a:rPr lang="en-US" sz="1000">
                <a:ea typeface="+mn-lt"/>
                <a:cs typeface="+mn-lt"/>
              </a:rPr>
            </a:br>
            <a:endParaRPr lang="en-US" sz="1000">
              <a:solidFill>
                <a:srgbClr val="000000"/>
              </a:solidFill>
              <a:latin typeface="맑은 고딕"/>
              <a:ea typeface="맑은 고딕" panose="020F0502020204030204"/>
            </a:endParaRPr>
          </a:p>
          <a:p>
            <a:pPr marL="91440" indent="-91440">
              <a:buFont typeface="Arial"/>
              <a:buChar char="•"/>
            </a:pPr>
            <a:r>
              <a:rPr lang="en-US" sz="10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Output:</a:t>
            </a:r>
            <a:br>
              <a:rPr lang="en-US" sz="1000" b="1">
                <a:latin typeface="맑은 고딕"/>
                <a:ea typeface="맑은 고딕" panose="020F0502020204030204"/>
              </a:rPr>
            </a:br>
            <a:r>
              <a:rPr lang="en-US" sz="900">
                <a:ea typeface="맑은 고딕"/>
              </a:rPr>
              <a:t>1. AI </a:t>
            </a:r>
            <a:r>
              <a:rPr lang="ko-KR" altLang="en-US" sz="900">
                <a:ea typeface="맑은 고딕"/>
              </a:rPr>
              <a:t>비디오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생성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모델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전망</a:t>
            </a:r>
            <a:br>
              <a:rPr 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2. 최근 비디오 생성 모델 성능</a:t>
            </a:r>
            <a:br>
              <a:rPr lang="ko-KR" alt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3. AI 비디오 생성 모델 최신 동향</a:t>
            </a:r>
            <a:br>
              <a:rPr lang="ko-KR" alt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4. 비디오 생성 모델 성능 향상 전망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24AF878-1579-D2A8-B8E2-101C8A5183A2}"/>
              </a:ext>
            </a:extLst>
          </p:cNvPr>
          <p:cNvCxnSpPr/>
          <p:nvPr/>
        </p:nvCxnSpPr>
        <p:spPr>
          <a:xfrm flipV="1">
            <a:off x="3987907" y="2047350"/>
            <a:ext cx="267311" cy="28212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5B7D270-C873-3D04-ECB3-424FEA32AAA0}"/>
              </a:ext>
            </a:extLst>
          </p:cNvPr>
          <p:cNvCxnSpPr/>
          <p:nvPr/>
        </p:nvCxnSpPr>
        <p:spPr>
          <a:xfrm flipV="1">
            <a:off x="4001435" y="2724133"/>
            <a:ext cx="263868" cy="89862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C65-598F-B2BE-C865-D59A3167A7A2}"/>
              </a:ext>
            </a:extLst>
          </p:cNvPr>
          <p:cNvSpPr txBox="1"/>
          <p:nvPr/>
        </p:nvSpPr>
        <p:spPr>
          <a:xfrm>
            <a:off x="9918688" y="4834094"/>
            <a:ext cx="1936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User Query</a:t>
            </a:r>
            <a:r>
              <a:rPr lang="en-US" sz="900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: </a:t>
            </a:r>
            <a:br>
              <a:rPr lang="en-US" sz="900">
                <a:ea typeface="+mn-lt"/>
                <a:cs typeface="+mn-lt"/>
              </a:rPr>
            </a:b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최근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AI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업계에서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비디오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생성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모델이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뭐가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있을까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그리고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모델들의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성능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비교는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어떻게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되고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,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앞으로의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전망은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?"</a:t>
            </a:r>
            <a:br>
              <a:rPr lang="en-US" sz="900">
                <a:ea typeface="+mn-lt"/>
                <a:cs typeface="+mn-lt"/>
              </a:rPr>
            </a:br>
            <a:endParaRPr lang="en-US" sz="900">
              <a:solidFill>
                <a:srgbClr val="000000"/>
              </a:solidFill>
              <a:latin typeface="맑은 고딕"/>
              <a:ea typeface="맑은 고딕" panose="020F0502020204030204"/>
            </a:endParaRPr>
          </a:p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Output:</a:t>
            </a:r>
            <a:b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</a:br>
            <a:r>
              <a:rPr lang="en-US" sz="900">
                <a:ea typeface="맑은 고딕"/>
              </a:rPr>
              <a:t>['</a:t>
            </a:r>
            <a:r>
              <a:rPr lang="ko-KR" altLang="en-US" sz="900">
                <a:ea typeface="맑은 고딕"/>
              </a:rPr>
              <a:t>비디오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생성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모델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성능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전망</a:t>
            </a:r>
            <a:r>
              <a:rPr lang="en-US" sz="900">
                <a:ea typeface="맑은 고딕"/>
              </a:rPr>
              <a:t>', 'AI', '</a:t>
            </a:r>
            <a:r>
              <a:rPr lang="ko-KR" altLang="en-US" sz="900">
                <a:ea typeface="맑은 고딕"/>
              </a:rPr>
              <a:t>컴퓨터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화면</a:t>
            </a:r>
            <a:r>
              <a:rPr lang="en-US" sz="900">
                <a:ea typeface="맑은 고딕"/>
              </a:rPr>
              <a:t>', </a:t>
            </a:r>
            <a:br>
              <a:rPr lang="en-US" sz="900">
                <a:ea typeface="맑은 고딕"/>
              </a:rPr>
            </a:br>
            <a:r>
              <a:rPr lang="en-US" sz="900">
                <a:ea typeface="맑은 고딕"/>
              </a:rPr>
              <a:t>'</a:t>
            </a:r>
            <a:r>
              <a:rPr lang="ko-KR" altLang="en-US" sz="900">
                <a:ea typeface="맑은 고딕"/>
              </a:rPr>
              <a:t>영상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인공지능</a:t>
            </a:r>
            <a:r>
              <a:rPr lang="en-US" sz="900">
                <a:ea typeface="맑은 고딕"/>
              </a:rPr>
              <a:t>']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EE9492-2F9F-14ED-B746-EFD2BFC831B1}"/>
              </a:ext>
            </a:extLst>
          </p:cNvPr>
          <p:cNvSpPr/>
          <p:nvPr/>
        </p:nvSpPr>
        <p:spPr>
          <a:xfrm>
            <a:off x="6350300" y="2044969"/>
            <a:ext cx="3378178" cy="724638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9B66-91F6-DAB5-8950-1DBDFA6C66FC}"/>
              </a:ext>
            </a:extLst>
          </p:cNvPr>
          <p:cNvSpPr/>
          <p:nvPr/>
        </p:nvSpPr>
        <p:spPr>
          <a:xfrm>
            <a:off x="6345790" y="2883620"/>
            <a:ext cx="3378178" cy="702094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5946E6-7A3D-E2BA-16CE-312C2D5812E1}"/>
              </a:ext>
            </a:extLst>
          </p:cNvPr>
          <p:cNvSpPr/>
          <p:nvPr/>
        </p:nvSpPr>
        <p:spPr>
          <a:xfrm>
            <a:off x="6341281" y="3744815"/>
            <a:ext cx="3378178" cy="2063774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A18C5-D29A-86BC-5293-9DFEDA7C387B}"/>
              </a:ext>
            </a:extLst>
          </p:cNvPr>
          <p:cNvCxnSpPr>
            <a:cxnSpLocks/>
          </p:cNvCxnSpPr>
          <p:nvPr/>
        </p:nvCxnSpPr>
        <p:spPr>
          <a:xfrm flipV="1">
            <a:off x="9723197" y="1988735"/>
            <a:ext cx="289855" cy="46248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218682E-046F-86D0-0CF9-3D0187B81A3D}"/>
              </a:ext>
            </a:extLst>
          </p:cNvPr>
          <p:cNvCxnSpPr>
            <a:cxnSpLocks/>
          </p:cNvCxnSpPr>
          <p:nvPr/>
        </p:nvCxnSpPr>
        <p:spPr>
          <a:xfrm flipV="1">
            <a:off x="9714178" y="2750735"/>
            <a:ext cx="298873" cy="588731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6B040ED-546D-4B84-07F1-45CF60034975}"/>
              </a:ext>
            </a:extLst>
          </p:cNvPr>
          <p:cNvCxnSpPr>
            <a:cxnSpLocks/>
          </p:cNvCxnSpPr>
          <p:nvPr/>
        </p:nvCxnSpPr>
        <p:spPr>
          <a:xfrm flipV="1">
            <a:off x="9732214" y="3499209"/>
            <a:ext cx="294365" cy="134622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864EB83-BD1A-24AA-E9E2-11F7E8139AD3}"/>
              </a:ext>
            </a:extLst>
          </p:cNvPr>
          <p:cNvCxnSpPr>
            <a:cxnSpLocks/>
          </p:cNvCxnSpPr>
          <p:nvPr/>
        </p:nvCxnSpPr>
        <p:spPr>
          <a:xfrm>
            <a:off x="10009188" y="4509261"/>
            <a:ext cx="1719170" cy="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BD9F3F-AFB7-E52D-1478-3F8469D9D643}"/>
              </a:ext>
            </a:extLst>
          </p:cNvPr>
          <p:cNvSpPr txBox="1"/>
          <p:nvPr/>
        </p:nvSpPr>
        <p:spPr>
          <a:xfrm>
            <a:off x="10273473" y="4545205"/>
            <a:ext cx="11876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ea typeface="맑은 고딕"/>
              </a:rPr>
              <a:t>&lt;</a:t>
            </a:r>
            <a:r>
              <a:rPr lang="en-US" altLang="ko-KR" sz="1000" b="1" err="1">
                <a:ea typeface="맑은 고딕"/>
              </a:rPr>
              <a:t>실행</a:t>
            </a:r>
            <a:r>
              <a:rPr lang="en-US" altLang="ko-KR" sz="1000" b="1">
                <a:ea typeface="맑은 고딕"/>
              </a:rPr>
              <a:t> </a:t>
            </a:r>
            <a:r>
              <a:rPr lang="en-US" altLang="ko-KR" sz="1000" b="1" err="1">
                <a:ea typeface="맑은 고딕"/>
              </a:rPr>
              <a:t>결과</a:t>
            </a:r>
            <a:r>
              <a:rPr lang="en-US" altLang="ko-KR" sz="1000" b="1">
                <a:ea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023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B6E8019-F7C2-C343-54A1-C69F797A32C9}"/>
              </a:ext>
            </a:extLst>
          </p:cNvPr>
          <p:cNvSpPr/>
          <p:nvPr/>
        </p:nvSpPr>
        <p:spPr>
          <a:xfrm>
            <a:off x="6772951" y="1808158"/>
            <a:ext cx="5105203" cy="4808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&lt;SYSTEM&gt;</a:t>
            </a:r>
            <a:endParaRPr lang="en-US" altLang="ko-KR" sz="900">
              <a:solidFill>
                <a:srgbClr val="000000"/>
              </a:solidFill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당신은 출판사의 담당 편집자입니다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아래 질문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(query)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을 바탕으로 주어진 문서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(document)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를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다섯 문장 이내로 요약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(summary)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해야합니다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키워드 문장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(keywords)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과 제목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(title)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을 참고해서 생성하세요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900">
              <a:ea typeface="맑은 고딕" panose="020F0502020204030204"/>
            </a:endParaRPr>
          </a:p>
          <a:p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&lt;EXAMPLE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1&gt;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query: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미국 정치권에 발생한 중요한 이슈에 따라서 첨단 산업에 어떤 변화가 있을까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?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keywords: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미국 정치 이슈와 첨단 산업 트렌드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title: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“트럼프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2.0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시대 개막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4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대 테마는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?”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에너지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AI·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로봇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우주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안보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document: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미국 제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47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대 대통령 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선거뿐만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아니라 상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·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하원 모두 공화당이 승리함에 따라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...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summary: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미국 정치 이슈와 첨단 산업의 트렌드에 대해 트럼프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2.0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시대의 미국 우선주의와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...&lt;/s&gt;</a:t>
            </a:r>
            <a:endParaRPr lang="en-US" sz="900">
              <a:ea typeface="맑은 고딕" panose="020F0502020204030204"/>
            </a:endParaRPr>
          </a:p>
          <a:p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&lt;EXAMPLE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2&gt;: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query: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보험 산업에서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기술을 활용하여 어떤 새로운 서비스와 사업이 등장하고 있나요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?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keywords: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보험산업과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title: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시니어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·AI·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해외시장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…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신사업 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시동거는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보험사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document: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삼성생명 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시니어리빙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TF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→시니어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Biz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팀 격상 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교보생명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'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보장분석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서포터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'...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summary: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보험 산업에서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기술을 활용한 새로운 서비스와 사업이 등장하고 있습니다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...&lt;/s&gt;</a:t>
            </a:r>
            <a:endParaRPr lang="en-US" sz="900">
              <a:ea typeface="맑은 고딕" panose="020F0502020204030204"/>
            </a:endParaRPr>
          </a:p>
          <a:p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&lt;ASSISTANT&gt;: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query: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에이전트가 기업의 생산성과 효율성을 향상시키는 데 어떻게 사용되고 있나요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?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 err="1">
                <a:solidFill>
                  <a:srgbClr val="000000"/>
                </a:solidFill>
                <a:ea typeface="+mn-lt"/>
                <a:cs typeface="+mn-lt"/>
              </a:rPr>
              <a:t>keywords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에이전트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 err="1">
                <a:solidFill>
                  <a:srgbClr val="000000"/>
                </a:solidFill>
                <a:ea typeface="+mn-lt"/>
                <a:cs typeface="+mn-lt"/>
              </a:rPr>
              <a:t>title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en-US" altLang="ko-KR" sz="900" err="1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와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 err="1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가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협업하는 시대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"…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새해 핵심 트렌드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'AI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오케스트레이션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'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altLang="ko-KR" sz="900" err="1">
                <a:solidFill>
                  <a:srgbClr val="000000"/>
                </a:solidFill>
                <a:ea typeface="+mn-lt"/>
                <a:cs typeface="+mn-lt"/>
              </a:rPr>
              <a:t>document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altLang="ko-KR" sz="900">
              <a:ea typeface="맑은 고딕"/>
            </a:endParaRPr>
          </a:p>
          <a:p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ko-KR" altLang="en-US" sz="900" err="1">
                <a:solidFill>
                  <a:srgbClr val="000000"/>
                </a:solidFill>
                <a:ea typeface="+mn-lt"/>
                <a:cs typeface="+mn-lt"/>
              </a:rPr>
              <a:t>아마존웹서비스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·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마이크로소프트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·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카카오 등 주력 서비스로 제시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2025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년 인공지능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)</a:t>
            </a:r>
            <a:r>
              <a:rPr lang="ko-KR" altLang="en-US" sz="900">
                <a:solidFill>
                  <a:srgbClr val="000000"/>
                </a:solidFill>
                <a:ea typeface="+mn-lt"/>
                <a:cs typeface="+mn-lt"/>
              </a:rPr>
              <a:t> 산업</a:t>
            </a:r>
            <a:r>
              <a:rPr lang="en-US" altLang="ko-KR" sz="900">
                <a:solidFill>
                  <a:srgbClr val="000000"/>
                </a:solidFill>
                <a:ea typeface="+mn-lt"/>
                <a:cs typeface="+mn-lt"/>
              </a:rPr>
              <a:t>...</a:t>
            </a:r>
            <a:endParaRPr lang="ko-KR" sz="900">
              <a:ea typeface="맑은 고딕"/>
            </a:endParaRPr>
          </a:p>
          <a:p>
            <a:r>
              <a:rPr lang="ko-KR" sz="90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ko-KR" sz="900" err="1">
                <a:solidFill>
                  <a:srgbClr val="000000"/>
                </a:solidFill>
                <a:ea typeface="+mn-lt"/>
                <a:cs typeface="+mn-lt"/>
              </a:rPr>
              <a:t>summary</a:t>
            </a:r>
            <a:r>
              <a:rPr lang="ko-KR" sz="9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ko-KR" sz="900">
              <a:ea typeface="맑은 고딕"/>
            </a:endParaRPr>
          </a:p>
          <a:p>
            <a:endParaRPr lang="ko-KR" altLang="en-US" sz="9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03CBDF3B-FBF9-E83C-7A81-B6C96946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Engineering: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for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Summarization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5761E-B895-106E-C968-483B76137AE1}"/>
              </a:ext>
            </a:extLst>
          </p:cNvPr>
          <p:cNvSpPr/>
          <p:nvPr/>
        </p:nvSpPr>
        <p:spPr>
          <a:xfrm>
            <a:off x="396782" y="1356244"/>
            <a:ext cx="11480770" cy="365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ea typeface="맑은 고딕"/>
              </a:rPr>
              <a:t>Base LLM Model : 000</a:t>
            </a:r>
            <a:endParaRPr lang="en-US" altLang="ko-KR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F9047-3278-1E2F-D110-B17174A60540}"/>
              </a:ext>
            </a:extLst>
          </p:cNvPr>
          <p:cNvSpPr/>
          <p:nvPr/>
        </p:nvSpPr>
        <p:spPr>
          <a:xfrm>
            <a:off x="397766" y="1803022"/>
            <a:ext cx="4764858" cy="48017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from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langchain.chains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import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create_retrieval_chain</a:t>
            </a:r>
            <a:endParaRPr lang="en-US" err="1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from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langchain.chains.combine_documents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import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create_stuff_documents_chain</a:t>
            </a:r>
            <a:endParaRPr lang="en-US" err="1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from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langchain_core.prompts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import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ChatPromptTemplate</a:t>
            </a:r>
            <a:endParaRPr lang="en-US" err="1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from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langchain_openai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import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ChatOpenAI</a:t>
            </a:r>
            <a:endParaRPr lang="en-US" err="1"/>
          </a:p>
          <a:p>
            <a:endParaRPr lang="en-US"/>
          </a:p>
          <a:p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retriever = ...  # Your retriever</a:t>
            </a:r>
            <a:endParaRPr lang="en-US"/>
          </a:p>
          <a:p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llm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=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ChatOpenAI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()</a:t>
            </a:r>
            <a:endParaRPr lang="en-US"/>
          </a:p>
          <a:p>
            <a:endParaRPr lang="en-US"/>
          </a:p>
          <a:p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system_prompt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= (</a:t>
            </a:r>
            <a:endParaRPr lang="en-US"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"Use the given context to answer the question. "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"If you don't know the answer, say you don't know. "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"Use three sentence maximum and keep the answer concise. "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"Context: {context}"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prompt =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ChatPromptTemplate.from_messages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(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[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     ("system",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system_prompt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),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     ("human", "{input}"),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    ]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question_answer_chain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=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create_stuff_documents_chain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(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llm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, prompt)</a:t>
            </a:r>
            <a:endParaRPr lang="en-US"/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chain =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create_retrieval_chain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(retriever, </a:t>
            </a:r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question_answer_chain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)</a:t>
            </a:r>
            <a:endParaRPr lang="en-US"/>
          </a:p>
          <a:p>
            <a:endParaRPr lang="en-US"/>
          </a:p>
          <a:p>
            <a:r>
              <a:rPr lang="en-US" sz="900" err="1">
                <a:solidFill>
                  <a:srgbClr val="595959"/>
                </a:solidFill>
                <a:ea typeface="+mn-lt"/>
                <a:cs typeface="+mn-lt"/>
              </a:rPr>
              <a:t>chain.invoke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({"input": query})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DB7C-0DB7-18FE-4B54-16349DB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3000" err="1">
                <a:ea typeface="+mj-lt"/>
                <a:cs typeface="+mj-lt"/>
              </a:rPr>
              <a:t>Limitation</a:t>
            </a:r>
            <a:r>
              <a:rPr lang="ko-KR" altLang="en-US" sz="3000">
                <a:ea typeface="맑은 고딕"/>
              </a:rPr>
              <a:t> </a:t>
            </a:r>
            <a:r>
              <a:rPr lang="ko-KR" sz="3000">
                <a:ea typeface="맑은 고딕"/>
              </a:rPr>
              <a:t>&amp;</a:t>
            </a:r>
            <a:r>
              <a:rPr lang="ko-KR" altLang="en-US" sz="3000">
                <a:ea typeface="맑은 고딕"/>
              </a:rPr>
              <a:t> Future </a:t>
            </a:r>
            <a:r>
              <a:rPr lang="ko-KR" altLang="en-US" sz="3000" err="1">
                <a:ea typeface="맑은 고딕"/>
              </a:rPr>
              <a:t>Work</a:t>
            </a:r>
            <a:r>
              <a:rPr lang="ko-KR" altLang="en-US" sz="3000">
                <a:ea typeface="맑은 고딕"/>
              </a:rPr>
              <a:t>​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6DB9B-1CAA-A82A-7DFF-DE253E4B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이곳에 실제로 값을 넣으면 됩니다!</a:t>
            </a:r>
          </a:p>
          <a:p>
            <a:r>
              <a:rPr lang="ko-KR" altLang="en-US">
                <a:ea typeface="맑은 고딕"/>
              </a:rPr>
              <a:t>모델 측정 후 넣을 예정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부족한점</a:t>
            </a:r>
          </a:p>
          <a:p>
            <a:r>
              <a:rPr lang="ko-KR" altLang="en-US">
                <a:ea typeface="맑은 고딕"/>
              </a:rPr>
              <a:t>-&gt; 여러 모델(Gemini-1.5-pro </a:t>
            </a:r>
            <a:r>
              <a:rPr lang="ko-KR" altLang="en-US" err="1">
                <a:ea typeface="맑은 고딕"/>
              </a:rPr>
              <a:t>or</a:t>
            </a:r>
            <a:r>
              <a:rPr lang="ko-KR" altLang="en-US">
                <a:ea typeface="맑은 고딕"/>
              </a:rPr>
              <a:t> Lamma3.2 등)간 의 성능을 비교하려고 하였으나 시간 부족으로 인해 한 개의 모델만 평가하고 나머지는 수행하지 못하였음</a:t>
            </a:r>
          </a:p>
          <a:p>
            <a:r>
              <a:rPr lang="ko-KR" altLang="en-US">
                <a:ea typeface="맑은 고딕"/>
              </a:rPr>
              <a:t>-&gt; 추후 수행할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4ACE0-86D9-569C-9DD1-35A62B92A46E}"/>
              </a:ext>
            </a:extLst>
          </p:cNvPr>
          <p:cNvSpPr txBox="1"/>
          <p:nvPr/>
        </p:nvSpPr>
        <p:spPr>
          <a:xfrm>
            <a:off x="12340186" y="1495301"/>
            <a:ext cx="39813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RAG 에서 추가로 </a:t>
            </a:r>
            <a:r>
              <a:rPr lang="ko-KR" altLang="en-US" err="1">
                <a:ea typeface="맑은 고딕"/>
              </a:rPr>
              <a:t>시도해볼만한</a:t>
            </a:r>
            <a:r>
              <a:rPr lang="ko-KR" altLang="en-US">
                <a:ea typeface="맑은 고딕"/>
              </a:rPr>
              <a:t> 것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기대 이익 - </a:t>
            </a:r>
            <a:endParaRPr lang="ko-KR"/>
          </a:p>
          <a:p>
            <a:r>
              <a:rPr lang="ko-KR" altLang="en-US">
                <a:ea typeface="맑은 고딕"/>
              </a:rPr>
              <a:t>RAG 데이터셋 구축</a:t>
            </a:r>
          </a:p>
          <a:p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 관점에서 추가적으로 필요한 부분.</a:t>
            </a:r>
          </a:p>
        </p:txBody>
      </p:sp>
    </p:spTree>
    <p:extLst>
      <p:ext uri="{BB962C8B-B14F-4D97-AF65-F5344CB8AC3E}">
        <p14:creationId xmlns:p14="http://schemas.microsoft.com/office/powerpoint/2010/main" val="2550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B1C5-D136-119D-7B6A-573C9CD2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0D37-1803-6D8D-1F36-E6FC1087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B56AD-75AA-EC5D-1AB3-0A26A784CF8C}"/>
              </a:ext>
            </a:extLst>
          </p:cNvPr>
          <p:cNvSpPr txBox="1"/>
          <p:nvPr/>
        </p:nvSpPr>
        <p:spPr>
          <a:xfrm>
            <a:off x="914400" y="1554104"/>
            <a:ext cx="1084297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문제 정의</a:t>
            </a:r>
          </a:p>
          <a:p>
            <a:endParaRPr lang="ko-KR" altLang="en-US" b="1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기존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엔진을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활용하여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도메인</a:t>
            </a:r>
            <a:r>
              <a:rPr lang="en-US" altLang="ko-KR">
                <a:ea typeface="맑은 고딕"/>
              </a:rPr>
              <a:t>(AI)</a:t>
            </a:r>
            <a:r>
              <a:rPr lang="ko-KR" altLang="en-US" err="1">
                <a:ea typeface="맑은 고딕"/>
              </a:rPr>
              <a:t>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대해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키워드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나열이나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질문형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쿼리로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검색을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시도했을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때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관련된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정확한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답변이나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유용한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어려움 있음</a:t>
            </a:r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검색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의도를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충분히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반영하지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못하거나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필요한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정확히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제공하지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못하는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경우가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빈번하게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발생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이는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원하는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위해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추가적인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탐색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시간을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필요로</a:t>
            </a:r>
            <a:r>
              <a:rPr lang="en-US" altLang="ko-KR">
                <a:ea typeface="맑은 고딕"/>
              </a:rPr>
              <a:t> 함.</a:t>
            </a:r>
            <a:endParaRPr 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+mn-lt"/>
                <a:cs typeface="+mn-lt"/>
              </a:rPr>
              <a:t>이런한</a:t>
            </a:r>
            <a:r>
              <a:rPr lang="ko-KR" altLang="en-US">
                <a:ea typeface="+mn-lt"/>
                <a:cs typeface="+mn-lt"/>
              </a:rPr>
              <a:t> 문제를 해결해보고자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사용자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맞춤형</a:t>
            </a:r>
            <a:r>
              <a:rPr lang="en-US" b="1">
                <a:ea typeface="+mn-lt"/>
                <a:cs typeface="+mn-lt"/>
              </a:rPr>
              <a:t> RAG(Retrieval-Augmented Generation) </a:t>
            </a:r>
            <a:r>
              <a:rPr lang="en-US" b="1" err="1">
                <a:ea typeface="+mn-lt"/>
                <a:cs typeface="+mn-lt"/>
              </a:rPr>
              <a:t>기반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뉴스레터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시스템</a:t>
            </a:r>
            <a:r>
              <a:rPr lang="en-US" err="1">
                <a:ea typeface="+mn-lt"/>
                <a:cs typeface="+mn-lt"/>
              </a:rPr>
              <a:t>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설계</a:t>
            </a:r>
            <a:r>
              <a:rPr lang="en-US">
                <a:ea typeface="+mn-lt"/>
                <a:cs typeface="+mn-lt"/>
              </a:rPr>
              <a:t> 및 </a:t>
            </a:r>
            <a:r>
              <a:rPr lang="ko-KR" altLang="en-US">
                <a:ea typeface="+mn-lt"/>
                <a:cs typeface="+mn-lt"/>
              </a:rPr>
              <a:t>구현하고자 함</a:t>
            </a:r>
            <a:endParaRPr 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1D43-0FF4-81FB-D6B7-0E89E9B47A8B}"/>
              </a:ext>
            </a:extLst>
          </p:cNvPr>
          <p:cNvSpPr txBox="1"/>
          <p:nvPr/>
        </p:nvSpPr>
        <p:spPr>
          <a:xfrm>
            <a:off x="12663716" y="1477453"/>
            <a:ext cx="1084297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ea typeface="맑은 고딕"/>
              </a:rPr>
              <a:t>To-be</a:t>
            </a:r>
            <a:r>
              <a:rPr lang="ko-KR" altLang="en-US" b="1">
                <a:ea typeface="맑은 고딕"/>
              </a:rPr>
              <a:t> </a:t>
            </a:r>
          </a:p>
          <a:p>
            <a:pPr marL="285750" indent="-285750">
              <a:buFont typeface="Calibri"/>
              <a:buChar char="-"/>
            </a:pPr>
            <a:r>
              <a:rPr lang="ko-KR" altLang="en-US" b="1">
                <a:ea typeface="맑은 고딕"/>
              </a:rPr>
              <a:t>사용자 편의를 위해 기존 키워드 기반 위주의 검색에서 단순 구어체의 질문을 기반으로 검색에서의 사고 단계를 </a:t>
            </a:r>
            <a:r>
              <a:rPr lang="ko-KR" altLang="en-US" b="1" err="1">
                <a:ea typeface="맑은 고딕"/>
              </a:rPr>
              <a:t>축소시켜줌</a:t>
            </a:r>
            <a:r>
              <a:rPr lang="ko-KR" altLang="en-US" b="1">
                <a:ea typeface="맑은 고딕"/>
              </a:rPr>
              <a:t>... (</a:t>
            </a:r>
            <a:r>
              <a:rPr lang="ko-KR" altLang="en-US" b="1" err="1">
                <a:ea typeface="맑은 고딕"/>
              </a:rPr>
              <a:t>Prompt</a:t>
            </a:r>
            <a:r>
              <a:rPr lang="ko-KR" altLang="en-US" b="1">
                <a:ea typeface="맑은 고딕"/>
              </a:rPr>
              <a:t> -&gt; </a:t>
            </a:r>
            <a:r>
              <a:rPr lang="ko-KR" altLang="en-US" b="1" err="1">
                <a:ea typeface="맑은 고딕"/>
              </a:rPr>
              <a:t>Key</a:t>
            </a:r>
            <a:r>
              <a:rPr lang="ko-KR" altLang="en-US" b="1">
                <a:ea typeface="맑은 고딕"/>
              </a:rPr>
              <a:t> Word) </a:t>
            </a:r>
            <a:br>
              <a:rPr lang="ko-KR" altLang="en-US" b="1">
                <a:ea typeface="맑은 고딕"/>
              </a:rPr>
            </a:b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(대본) 일반적인 검색 엔진을 사용하는 경우, 사용자는 먼저 머릿속에서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떠올리고, 검색엔진을 효과적으로 사용하기 위해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Keyword로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변환하는 작업을 사고 과정에서 진행하게 되는데, 우리 모델에서는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Keyword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전처리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과정을 대신하여 데이터 베이스를 구축하여 결과물을 제공하기 때문에 사용자에게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input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output을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추출하는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과정까지를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사고 단계를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축소시켜줌으로써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편리하게 변경해줌,</a:t>
            </a:r>
          </a:p>
          <a:p>
            <a:endParaRPr lang="ko-KR" altLang="en-US">
              <a:ea typeface="맑은 고딕"/>
            </a:endParaRPr>
          </a:p>
          <a:p>
            <a:endParaRPr lang="en-US" altLang="ko-KR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16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6A25905-0BD4-DE91-22CE-E3A4E6B08D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1365" r="10708" b="772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447A431-79C5-D2B1-4C9C-C5E5824D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" y="5574813"/>
            <a:ext cx="12186718" cy="683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1700" err="1">
                <a:solidFill>
                  <a:schemeClr val="bg1"/>
                </a:solidFill>
                <a:ea typeface="맑은 고딕"/>
              </a:rPr>
              <a:t>Query</a:t>
            </a:r>
            <a:r>
              <a:rPr lang="ko-KR" altLang="en-US" sz="1700">
                <a:solidFill>
                  <a:schemeClr val="bg1"/>
                </a:solidFill>
                <a:ea typeface="맑은 고딕"/>
              </a:rPr>
              <a:t> : 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최근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ai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업계에서 비디오 생성 모델이 뭐가 있을까? 그리고 그 모델들의 성능 비교는 어떻게 되고, 앞으로의 전망은 어때?</a:t>
            </a:r>
            <a:endParaRPr lang="ko-KR" altLang="en-US" sz="16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406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E7D4-863A-217B-C46C-C08C8D97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/>
              <a:t>워크플로우</a:t>
            </a:r>
            <a:endParaRPr lang="en-US" altLang="ko-KR" sz="3200"/>
          </a:p>
        </p:txBody>
      </p:sp>
      <p:pic>
        <p:nvPicPr>
          <p:cNvPr id="6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E308B68-99A8-708F-94AB-2AAF1E29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70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6454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96">
            <a:extLst>
              <a:ext uri="{FF2B5EF4-FFF2-40B4-BE49-F238E27FC236}">
                <a16:creationId xmlns:a16="http://schemas.microsoft.com/office/drawing/2014/main" id="{670A7D67-D81D-EAFF-5C30-134EB52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5" r="1030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" y="-3842"/>
            <a:ext cx="5908589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000" b="1">
                <a:ea typeface="맑은 고딕"/>
              </a:rPr>
              <a:t>Brainstorming - </a:t>
            </a:r>
            <a:r>
              <a:rPr lang="ko-KR" altLang="en-US" sz="3000" b="1">
                <a:ea typeface="맑은 고딕"/>
              </a:rPr>
              <a:t>실험설계 </a:t>
            </a:r>
            <a:endParaRPr lang="en-US" altLang="ko-KR" sz="3000" b="1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669758" y="5026026"/>
            <a:ext cx="10856494" cy="1834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sz="2000" b="1">
                <a:ea typeface="+mn-lt"/>
                <a:cs typeface="+mn-lt"/>
              </a:rPr>
              <a:t>사용자의 </a:t>
            </a:r>
            <a:r>
              <a:rPr lang="ko-KR" altLang="en-US" sz="2000" b="1">
                <a:ea typeface="+mn-lt"/>
                <a:cs typeface="+mn-lt"/>
              </a:rPr>
              <a:t>측면에서 정확도를 측정할 때, 자원의 </a:t>
            </a:r>
            <a:r>
              <a:rPr lang="ko-KR" sz="2000" b="1">
                <a:ea typeface="+mn-lt"/>
                <a:cs typeface="+mn-lt"/>
              </a:rPr>
              <a:t>한계를 극복할 정성평가의 대안의 </a:t>
            </a:r>
            <a:r>
              <a:rPr lang="ko-KR" altLang="en-US" sz="2000" b="1">
                <a:ea typeface="+mn-lt"/>
                <a:cs typeface="+mn-lt"/>
              </a:rPr>
              <a:t>필요성</a:t>
            </a:r>
            <a:endParaRPr lang="ko-KR" altLang="en-US" sz="2000" b="1"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graphicFrame>
        <p:nvGraphicFramePr>
          <p:cNvPr id="95" name="내용 개체 틀 2">
            <a:extLst>
              <a:ext uri="{FF2B5EF4-FFF2-40B4-BE49-F238E27FC236}">
                <a16:creationId xmlns:a16="http://schemas.microsoft.com/office/drawing/2014/main" id="{E2BA88F5-EDB8-FEC0-2C22-081206E5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1862"/>
              </p:ext>
            </p:extLst>
          </p:nvPr>
        </p:nvGraphicFramePr>
        <p:xfrm>
          <a:off x="6492039" y="1297155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65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>
                <a:ea typeface="+mj-lt"/>
                <a:cs typeface="+mj-lt"/>
              </a:rPr>
              <a:t>실험설계 - 어떻게 평가할 것인가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7B93-C9BF-D884-BCB6-7D60A12F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284"/>
            <a:ext cx="1351548" cy="651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342900" indent="-342900"/>
            <a:endParaRPr lang="ko-KR" altLang="en-US" sz="2000">
              <a:latin typeface="맑은 고딕" panose="020F0502020204030204"/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-2005" y="774868"/>
            <a:ext cx="7407440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Query</a:t>
            </a:r>
            <a:r>
              <a:rPr lang="ko-KR" altLang="en-US" sz="2000" b="1">
                <a:ea typeface="맑은 고딕"/>
              </a:rPr>
              <a:t> 역생성을 통한 TEST SET 구축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052A0-715E-1C8A-23CA-1FF775513E72}"/>
              </a:ext>
            </a:extLst>
          </p:cNvPr>
          <p:cNvSpPr/>
          <p:nvPr/>
        </p:nvSpPr>
        <p:spPr>
          <a:xfrm>
            <a:off x="2336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Query</a:t>
            </a:r>
            <a:r>
              <a:rPr lang="ko-KR" altLang="en-US">
                <a:ea typeface="맑은 고딕"/>
              </a:rPr>
              <a:t> 작성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58ACE1-7DB3-BEC8-2030-3CB1B0F0F5A8}"/>
              </a:ext>
            </a:extLst>
          </p:cNvPr>
          <p:cNvSpPr txBox="1">
            <a:spLocks/>
          </p:cNvSpPr>
          <p:nvPr/>
        </p:nvSpPr>
        <p:spPr>
          <a:xfrm>
            <a:off x="138363" y="2018129"/>
            <a:ext cx="1602204" cy="1032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>
                <a:ea typeface="맑은 고딕"/>
              </a:rPr>
              <a:t>기존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0344-38B0-661C-241F-82FA9337BC8A}"/>
              </a:ext>
            </a:extLst>
          </p:cNvPr>
          <p:cNvSpPr/>
          <p:nvPr/>
        </p:nvSpPr>
        <p:spPr>
          <a:xfrm>
            <a:off x="5003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LLM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66CF3-441B-8C8D-40FF-04CDD412258C}"/>
              </a:ext>
            </a:extLst>
          </p:cNvPr>
          <p:cNvSpPr/>
          <p:nvPr/>
        </p:nvSpPr>
        <p:spPr>
          <a:xfrm>
            <a:off x="7670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Answer</a:t>
            </a:r>
            <a:r>
              <a:rPr lang="ko-KR" altLang="en-US">
                <a:ea typeface="맑은 고딕"/>
              </a:rPr>
              <a:t> 생성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09C5C3-8B6F-0E82-041E-D020C17D0F21}"/>
              </a:ext>
            </a:extLst>
          </p:cNvPr>
          <p:cNvSpPr/>
          <p:nvPr/>
        </p:nvSpPr>
        <p:spPr>
          <a:xfrm>
            <a:off x="4031525" y="2225464"/>
            <a:ext cx="887235" cy="5784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AEBD26D-7C60-6C9B-84D5-A850D0770B28}"/>
              </a:ext>
            </a:extLst>
          </p:cNvPr>
          <p:cNvSpPr/>
          <p:nvPr/>
        </p:nvSpPr>
        <p:spPr>
          <a:xfrm>
            <a:off x="6705713" y="2225463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1B10808-7696-3EA0-61E7-935210B4374B}"/>
              </a:ext>
            </a:extLst>
          </p:cNvPr>
          <p:cNvSpPr/>
          <p:nvPr/>
        </p:nvSpPr>
        <p:spPr>
          <a:xfrm>
            <a:off x="9365524" y="2254217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2BE9-B192-0787-A4E4-8E379AE5A2EB}"/>
              </a:ext>
            </a:extLst>
          </p:cNvPr>
          <p:cNvSpPr/>
          <p:nvPr/>
        </p:nvSpPr>
        <p:spPr>
          <a:xfrm>
            <a:off x="10329942" y="2085471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TEST SET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0D97415-EDC8-0ACA-A624-C98659CA77B4}"/>
              </a:ext>
            </a:extLst>
          </p:cNvPr>
          <p:cNvSpPr txBox="1">
            <a:spLocks/>
          </p:cNvSpPr>
          <p:nvPr/>
        </p:nvSpPr>
        <p:spPr>
          <a:xfrm>
            <a:off x="1277579" y="3995395"/>
            <a:ext cx="9650307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sz="2000" b="1" err="1">
                <a:ea typeface="+mn-lt"/>
                <a:cs typeface="+mn-lt"/>
              </a:rPr>
              <a:t>커스텀한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RAG의</a:t>
            </a:r>
            <a:r>
              <a:rPr lang="ko-KR" sz="2000" b="1">
                <a:ea typeface="+mn-lt"/>
                <a:cs typeface="+mn-lt"/>
              </a:rPr>
              <a:t> 벡터 데이터베이스와 </a:t>
            </a:r>
            <a:r>
              <a:rPr lang="ko-KR" sz="2000" b="1" err="1">
                <a:ea typeface="+mn-lt"/>
                <a:cs typeface="+mn-lt"/>
              </a:rPr>
              <a:t>LLM이</a:t>
            </a:r>
            <a:r>
              <a:rPr lang="ko-KR" sz="2000" b="1">
                <a:ea typeface="+mn-lt"/>
                <a:cs typeface="+mn-lt"/>
              </a:rPr>
              <a:t> 활용하는 데이터베이스 간의 극심한 격차</a:t>
            </a:r>
            <a:endParaRPr lang="ko-KR" sz="2000" b="1">
              <a:ea typeface="맑은 고딕"/>
            </a:endParaRPr>
          </a:p>
          <a:p>
            <a:pPr marL="0" indent="0" algn="ctr">
              <a:buNone/>
            </a:pPr>
            <a:r>
              <a:rPr lang="en-US" altLang="ko-KR" sz="2000" b="1">
                <a:ea typeface="+mn-lt"/>
                <a:cs typeface="+mn-lt"/>
              </a:rPr>
              <a:t>-&gt; </a:t>
            </a:r>
            <a:r>
              <a:rPr lang="ko-KR" sz="2000" b="1">
                <a:ea typeface="+mn-lt"/>
                <a:cs typeface="+mn-lt"/>
              </a:rPr>
              <a:t>벡터 데이터베이스 내부의 </a:t>
            </a:r>
            <a:r>
              <a:rPr lang="ko-KR" sz="2000" b="1" err="1">
                <a:ea typeface="+mn-lt"/>
                <a:cs typeface="+mn-lt"/>
              </a:rPr>
              <a:t>Retrieval</a:t>
            </a:r>
            <a:r>
              <a:rPr lang="ko-KR" sz="2000" b="1">
                <a:ea typeface="+mn-lt"/>
                <a:cs typeface="+mn-lt"/>
              </a:rPr>
              <a:t> 능력을 측정하는데 어려움</a:t>
            </a:r>
            <a:endParaRPr lang="ko-KR" b="1"/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97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AF775DD-9710-3C49-1DD0-6AA350E8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" y="42863"/>
            <a:ext cx="7181850" cy="6772275"/>
          </a:xfrm>
          <a:prstGeom prst="rect">
            <a:avLst/>
          </a:prstGeom>
        </p:spPr>
      </p:pic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7E948CA-8C08-0ED8-B319-2A4F3C1F0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39988"/>
              </p:ext>
            </p:extLst>
          </p:nvPr>
        </p:nvGraphicFramePr>
        <p:xfrm>
          <a:off x="7455322" y="1239646"/>
          <a:ext cx="4452218" cy="500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3" name="TextBox 352">
            <a:extLst>
              <a:ext uri="{FF2B5EF4-FFF2-40B4-BE49-F238E27FC236}">
                <a16:creationId xmlns:a16="http://schemas.microsoft.com/office/drawing/2014/main" id="{4987FBA6-A3EE-278E-7B21-B025195BB4A4}"/>
              </a:ext>
            </a:extLst>
          </p:cNvPr>
          <p:cNvSpPr txBox="1"/>
          <p:nvPr/>
        </p:nvSpPr>
        <p:spPr>
          <a:xfrm>
            <a:off x="7456098" y="583721"/>
            <a:ext cx="4454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맑은 고딕"/>
              </a:rPr>
              <a:t>Query </a:t>
            </a:r>
            <a:r>
              <a:rPr lang="en-US" altLang="ko-KR" sz="2400" b="1" err="1">
                <a:ea typeface="맑은 고딕"/>
              </a:rPr>
              <a:t>생성</a:t>
            </a:r>
            <a:endParaRPr lang="ko-KR" altLang="en-US" sz="24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092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>
                <a:ea typeface="+mj-lt"/>
                <a:cs typeface="+mj-lt"/>
              </a:rPr>
              <a:t>실험설계 - 어떻게 평가할 것인가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7B93-C9BF-D884-BCB6-7D60A12F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284"/>
            <a:ext cx="1351548" cy="651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342900" indent="-342900"/>
            <a:endParaRPr lang="ko-KR" altLang="en-US" sz="2000">
              <a:latin typeface="맑은 고딕" panose="020F0502020204030204"/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-2005" y="774868"/>
            <a:ext cx="7407440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Query</a:t>
            </a:r>
            <a:r>
              <a:rPr lang="ko-KR" altLang="en-US" sz="2000" b="1">
                <a:ea typeface="맑은 고딕"/>
              </a:rPr>
              <a:t> 역생성을 통한 TEST SET 구축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052A0-715E-1C8A-23CA-1FF775513E72}"/>
              </a:ext>
            </a:extLst>
          </p:cNvPr>
          <p:cNvSpPr/>
          <p:nvPr/>
        </p:nvSpPr>
        <p:spPr>
          <a:xfrm>
            <a:off x="2336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latin typeface="Malgun Gothic"/>
                <a:ea typeface="Malgun Gothic"/>
              </a:rPr>
              <a:t>Answer</a:t>
            </a:r>
            <a:r>
              <a:rPr lang="ko-KR">
                <a:latin typeface="Malgun Gothic"/>
                <a:ea typeface="Malgun Gothic"/>
              </a:rPr>
              <a:t> 확인</a:t>
            </a:r>
            <a:endParaRPr 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58ACE1-7DB3-BEC8-2030-3CB1B0F0F5A8}"/>
              </a:ext>
            </a:extLst>
          </p:cNvPr>
          <p:cNvSpPr txBox="1">
            <a:spLocks/>
          </p:cNvSpPr>
          <p:nvPr/>
        </p:nvSpPr>
        <p:spPr>
          <a:xfrm>
            <a:off x="138363" y="2018129"/>
            <a:ext cx="1602204" cy="1032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>
                <a:ea typeface="맑은 고딕"/>
              </a:rPr>
              <a:t>아이디어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0344-38B0-661C-241F-82FA9337BC8A}"/>
              </a:ext>
            </a:extLst>
          </p:cNvPr>
          <p:cNvSpPr/>
          <p:nvPr/>
        </p:nvSpPr>
        <p:spPr>
          <a:xfrm>
            <a:off x="5003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latin typeface="Malgun Gothic"/>
                <a:ea typeface="Malgun Gothic"/>
              </a:rPr>
              <a:t>내용 요약</a:t>
            </a:r>
            <a:endParaRPr 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66CF3-441B-8C8D-40FF-04CDD412258C}"/>
              </a:ext>
            </a:extLst>
          </p:cNvPr>
          <p:cNvSpPr/>
          <p:nvPr/>
        </p:nvSpPr>
        <p:spPr>
          <a:xfrm>
            <a:off x="7670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latin typeface="Malgun Gothic"/>
                <a:ea typeface="Malgun Gothic"/>
              </a:rPr>
              <a:t>Query</a:t>
            </a:r>
            <a:r>
              <a:rPr lang="ko-KR">
                <a:latin typeface="Malgun Gothic"/>
                <a:ea typeface="Malgun Gothic"/>
              </a:rPr>
              <a:t> 생성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09C5C3-8B6F-0E82-041E-D020C17D0F21}"/>
              </a:ext>
            </a:extLst>
          </p:cNvPr>
          <p:cNvSpPr/>
          <p:nvPr/>
        </p:nvSpPr>
        <p:spPr>
          <a:xfrm>
            <a:off x="4031525" y="2225464"/>
            <a:ext cx="887235" cy="5784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AEBD26D-7C60-6C9B-84D5-A850D0770B28}"/>
              </a:ext>
            </a:extLst>
          </p:cNvPr>
          <p:cNvSpPr/>
          <p:nvPr/>
        </p:nvSpPr>
        <p:spPr>
          <a:xfrm>
            <a:off x="6705713" y="2225463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1B10808-7696-3EA0-61E7-935210B4374B}"/>
              </a:ext>
            </a:extLst>
          </p:cNvPr>
          <p:cNvSpPr/>
          <p:nvPr/>
        </p:nvSpPr>
        <p:spPr>
          <a:xfrm>
            <a:off x="9365524" y="2254217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2BE9-B192-0787-A4E4-8E379AE5A2EB}"/>
              </a:ext>
            </a:extLst>
          </p:cNvPr>
          <p:cNvSpPr/>
          <p:nvPr/>
        </p:nvSpPr>
        <p:spPr>
          <a:xfrm>
            <a:off x="10339968" y="1644313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TEST SET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672C2C-3CA9-2D93-7A0C-9AB47DE6D1A9}"/>
              </a:ext>
            </a:extLst>
          </p:cNvPr>
          <p:cNvSpPr/>
          <p:nvPr/>
        </p:nvSpPr>
        <p:spPr>
          <a:xfrm>
            <a:off x="10339968" y="2596813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RAG DB​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6AE2920-0EE9-3398-3501-3362E3B3C861}"/>
              </a:ext>
            </a:extLst>
          </p:cNvPr>
          <p:cNvSpPr txBox="1">
            <a:spLocks/>
          </p:cNvSpPr>
          <p:nvPr/>
        </p:nvSpPr>
        <p:spPr>
          <a:xfrm>
            <a:off x="4237" y="3995395"/>
            <a:ext cx="12186964" cy="2496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정량적인 지표를 통해 정성적인 평가를 간접적으로 파악 </a:t>
            </a:r>
            <a:r>
              <a:rPr lang="en-US" altLang="ko-KR" sz="2000" b="1">
                <a:ea typeface="+mn-lt"/>
                <a:cs typeface="+mn-lt"/>
              </a:rPr>
              <a:t>-</a:t>
            </a:r>
            <a:r>
              <a:rPr lang="ko-KR" altLang="en-US" sz="2000" b="1">
                <a:ea typeface="+mn-lt"/>
                <a:cs typeface="+mn-lt"/>
              </a:rPr>
              <a:t> 주관적 요소 감소</a:t>
            </a:r>
            <a:endParaRPr lang="ko-KR" altLang="en-US" b="1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 사용자 </a:t>
            </a:r>
            <a:r>
              <a:rPr lang="en-US" altLang="ko-KR" sz="2000" b="1">
                <a:ea typeface="+mn-lt"/>
                <a:cs typeface="+mn-lt"/>
              </a:rPr>
              <a:t>query</a:t>
            </a:r>
            <a:r>
              <a:rPr lang="ko-KR" altLang="en-US" sz="2000" b="1">
                <a:ea typeface="+mn-lt"/>
                <a:cs typeface="+mn-lt"/>
              </a:rPr>
              <a:t> 대해 RAG 알고리즘이 유의미한 정보를 제공할 수 있는지 평가하는데 유효</a:t>
            </a:r>
            <a:endParaRPr lang="ko-KR" altLang="en-US" b="1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기계적인 평가가 가능</a:t>
            </a:r>
            <a:endParaRPr lang="ko-KR" b="1"/>
          </a:p>
          <a:p>
            <a:pPr algn="ctr">
              <a:buNone/>
            </a:pPr>
            <a:r>
              <a:rPr lang="ko-KR" altLang="en-US" sz="2000" b="1">
                <a:solidFill>
                  <a:srgbClr val="C00000"/>
                </a:solidFill>
                <a:ea typeface="+mn-lt"/>
                <a:cs typeface="+mn-lt"/>
              </a:rPr>
              <a:t>-&gt; 정성 평가를 전부 대체할 순 없다는 한계점 존재 </a:t>
            </a:r>
            <a:endParaRPr lang="ko-KR" b="1">
              <a:solidFill>
                <a:srgbClr val="C00000"/>
              </a:solidFill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58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RAG를 활용한 사용자 맞춤 AI 뉴스레터</vt:lpstr>
      <vt:lpstr>목차</vt:lpstr>
      <vt:lpstr>프로젝트 소개</vt:lpstr>
      <vt:lpstr>PowerPoint 프레젠테이션</vt:lpstr>
      <vt:lpstr>워크플로우</vt:lpstr>
      <vt:lpstr>Brainstorming - 실험설계 </vt:lpstr>
      <vt:lpstr>실험설계 - 어떻게 평가할 것인가 </vt:lpstr>
      <vt:lpstr>PowerPoint 프레젠테이션</vt:lpstr>
      <vt:lpstr>실험설계 - 어떻게 평가할 것인가 </vt:lpstr>
      <vt:lpstr>데이터 크롤링</vt:lpstr>
      <vt:lpstr>PowerPoint 프레젠테이션</vt:lpstr>
      <vt:lpstr>RAG (Retrieval-Augmented Generation)</vt:lpstr>
      <vt:lpstr>RAG (Retrieval-Augmented Generation)</vt:lpstr>
      <vt:lpstr>모델 성능 측정에 사용한 평가지표</vt:lpstr>
      <vt:lpstr>모델 성능 측정에 사용한 평가지표</vt:lpstr>
      <vt:lpstr>모델 성능 측정에 사용한 평가지표</vt:lpstr>
      <vt:lpstr>PowerPoint 프레젠테이션</vt:lpstr>
      <vt:lpstr>PowerPoint 프레젠테이션</vt:lpstr>
      <vt:lpstr>PowerPoint 프레젠테이션</vt:lpstr>
      <vt:lpstr>PowerPoint 프레젠테이션</vt:lpstr>
      <vt:lpstr>서비스 고도화를 위한 작업</vt:lpstr>
      <vt:lpstr>서비스 고도화 - Prompt Engineering </vt:lpstr>
      <vt:lpstr>Prompt Engineering: Prompt to Keyword Extraction</vt:lpstr>
      <vt:lpstr>Prompt Engineering: Prompt for Summarization</vt:lpstr>
      <vt:lpstr>Limitation &amp; Future Work​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vndtjs96@naver.com</dc:creator>
  <cp:revision>3</cp:revision>
  <dcterms:created xsi:type="dcterms:W3CDTF">2025-01-22T10:02:36Z</dcterms:created>
  <dcterms:modified xsi:type="dcterms:W3CDTF">2025-01-23T01:10:10Z</dcterms:modified>
</cp:coreProperties>
</file>