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79" r:id="rId6"/>
    <p:sldId id="264" r:id="rId7"/>
    <p:sldId id="274" r:id="rId8"/>
    <p:sldId id="272" r:id="rId9"/>
    <p:sldId id="280" r:id="rId10"/>
    <p:sldId id="285" r:id="rId11"/>
    <p:sldId id="273" r:id="rId12"/>
    <p:sldId id="266" r:id="rId13"/>
    <p:sldId id="287" r:id="rId14"/>
    <p:sldId id="275" r:id="rId15"/>
    <p:sldId id="276" r:id="rId16"/>
    <p:sldId id="277" r:id="rId17"/>
    <p:sldId id="271" r:id="rId18"/>
    <p:sldId id="284" r:id="rId19"/>
    <p:sldId id="270" r:id="rId20"/>
    <p:sldId id="288" r:id="rId21"/>
    <p:sldId id="281" r:id="rId22"/>
    <p:sldId id="28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72919-A789-74CF-DE80-9855EB9E8815}" v="1924" dt="2024-12-09T11:45:45.553"/>
    <p1510:client id="{1149E475-2E0F-3CC3-7BEF-E7210C5EC630}" v="13" dt="2024-12-09T14:29:08.694"/>
    <p1510:client id="{2B7ECC60-52C3-67AC-4A18-8566E50B6649}" v="2234" dt="2024-12-09T16:35:09.647"/>
    <p1510:client id="{2FF85A69-25D3-16B8-42F7-BCCDE15E3712}" v="37" dt="2024-12-09T08:02:17.969"/>
    <p1510:client id="{39BCFAFD-8C7C-B00C-4236-C3F539943327}" v="1" dt="2024-12-09T11:17:35.405"/>
    <p1510:client id="{56EF1717-0C35-CDC1-E086-13F916E16339}" v="22" dt="2024-12-09T07:46:50.497"/>
    <p1510:client id="{64B11BF1-0F8E-7F34-F2BD-3A5D43CCD8E7}" v="371" dt="2024-12-09T10:54:56.688"/>
    <p1510:client id="{6A31D435-6D2B-FF3B-4D71-6EE92FDB72D3}" v="101" dt="2024-12-09T08:15:35.183"/>
    <p1510:client id="{8A9E810C-9611-E60A-2C59-7025F4E73760}" v="283" dt="2024-12-09T14:40:24.256"/>
    <p1510:client id="{B0F67FA2-E99E-6FDB-3B2D-AC0F194FDA3F}" v="59" dt="2024-12-09T07:56:36.892"/>
    <p1510:client id="{B7F68A46-607C-91B6-F49A-DF561F8AE9E4}" v="71" dt="2024-12-09T07:54:28.061"/>
    <p1510:client id="{FE17A999-C2C5-F869-DB5B-2F853EF860F6}" v="228" dt="2024-12-09T08:54:35.7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4D4E8-A419-4D61-37E0-38AED749D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FD7068-264D-E662-AF6B-6EFB9F1A3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D5B56-2592-8A6A-A46D-239771D2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A0DA2B-FBF2-56E7-D98A-08843DF7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E7A17-27E8-CDED-9F40-D604B23E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0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C2E8F-9488-4C22-5ABE-7E6039FD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6AF1B3-C275-06E8-41A0-B03C97B2E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94BD0-952B-8D00-D184-61748901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C3437-ADB8-5CA8-2220-B05F56A9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BE857-1EE1-F24D-03E2-D0FBAB1E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4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DD0218-F43A-C75B-3E62-08B12FA2F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A4038D-5405-82B5-F03A-BF25CCF8C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B18B6-EFAF-D323-30F7-CF4A6021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A5C6B-24B7-1DC3-A9D7-1FF47771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164D4-9FA0-4ABD-7F12-F3C892DB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46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F669C-9269-A2A8-7614-B7B79577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4C681-9E73-4034-EE8E-D2C016B7B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DA2446-E12A-693C-1FD6-C2B4627F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9849B-CFB3-4506-6E17-F46BF88A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BDA0F-4C68-C7A8-62E9-FA1728DA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39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F48E3-28BA-27DF-F000-C739CF65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E4364-9386-FF6C-91C9-C730ED382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4BDEE-3B90-EBDB-78D2-D8EE9495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AE21A-5FDE-CD93-655A-A308A918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111EE-D952-282E-4D1A-66E8F59A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0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178FE-8DF8-A2BC-3508-7E62C872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BE14-EE5E-1714-C017-47CE633EB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11BF3D-B328-D47D-0AB0-1A0908D95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AA53D5-AD0E-1557-1E78-1499A74E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10B54-8E32-0BCF-5840-46DFEFBE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4E053-3F3D-C895-66DF-D4AFE8CF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82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793A9-77E7-BFE8-7577-A2C75A5E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59E65-6350-5D4A-22F9-A67CB80F3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225BD1-83A2-EB29-C107-7DE441356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31FA79-652E-7F0B-EEB5-3727B7302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43C60B-D9E1-7A1D-8841-008433BB7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8D561A-3C16-AB73-4D0B-8462048D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A6C5CB-2F61-4BFE-9427-8B0B0F61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A7885B-C713-1F99-9151-A0719276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27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514EE-6BF8-D6B8-A2DF-F9262772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A0A9CF-4D09-2A2E-A785-AF899307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BAB4F9-D571-B2D2-AAD6-A850CAE7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29BF8A-BECE-7C6A-F8E1-933721E1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23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A7FFC4-1A14-EAFB-FFAC-D2996B8A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A3EF7-A4B4-C1F6-A5B9-F9169769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6ED52C-1B54-65D0-3F66-E64C2474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64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DAE7A-1111-491B-CFCB-E6076E8D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34BF9-37DA-8AE4-AD61-9AF7AC3AC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74A3A2-646F-82BE-B284-B05D04A69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9D4A7A-AF53-68BC-3F90-9733B9C4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9DE3A2-8659-57BB-319D-FD29E6A7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BEC8B-D9D5-A0D2-09A5-F76AF95B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18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1F99A-5BC5-2C9B-7B35-83063A2F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66E177-91BA-B65F-ACEB-02145E02F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900360-7EF9-2431-6EE1-C1D551AA2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45EDB2-0566-5246-0026-62F68E8F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B907AC-BC44-E8E4-E6A0-56408006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31BD4-A40A-B3BE-0F85-C02ED47F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47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55C7EB-91A9-8E58-F621-93D0C7AE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917680-67D1-B132-0FD8-B9FA9B1FD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3DF01-651E-38D3-B612-4CBBEB9AA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D9042-DBC2-EBC4-921B-07FAF96F1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5BABBA-24C3-B1F8-D4C2-C1518DCA3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09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396967-0E6C-657A-CE57-646405F36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6642" y="1354819"/>
            <a:ext cx="6620334" cy="2678363"/>
          </a:xfrm>
        </p:spPr>
        <p:txBody>
          <a:bodyPr>
            <a:normAutofit/>
          </a:bodyPr>
          <a:lstStyle/>
          <a:p>
            <a:pPr algn="r"/>
            <a:r>
              <a:rPr lang="ko-KR" altLang="en-US" sz="7200" err="1">
                <a:solidFill>
                  <a:schemeClr val="bg1"/>
                </a:solidFill>
                <a:ea typeface="맑은 고딕"/>
              </a:rPr>
              <a:t>DLThon</a:t>
            </a:r>
            <a:br>
              <a:rPr lang="ko-KR" altLang="en-US" sz="7200">
                <a:ea typeface="맑은 고딕"/>
              </a:rPr>
            </a:br>
            <a:r>
              <a:rPr lang="ko-KR" altLang="en-US" sz="7200">
                <a:solidFill>
                  <a:schemeClr val="bg1"/>
                </a:solidFill>
                <a:ea typeface="맑은 고딕"/>
              </a:rPr>
              <a:t>DKTC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DFCE74-9408-0FA4-87BA-A1A8128AD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702" y="4414180"/>
            <a:ext cx="6128274" cy="2160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  <a:ea typeface="맑은 고딕"/>
              </a:rPr>
              <a:t>4Team.</a:t>
            </a:r>
            <a:r>
              <a:rPr lang="ko-KR" altLang="en-US" b="1">
                <a:solidFill>
                  <a:schemeClr val="bg1"/>
                </a:solidFill>
                <a:ea typeface="맑은 고딕"/>
              </a:rPr>
              <a:t> 3NLP</a:t>
            </a:r>
          </a:p>
          <a:p>
            <a:pPr algn="r"/>
            <a:r>
              <a:rPr lang="ko-KR" altLang="en-US" sz="1600">
                <a:solidFill>
                  <a:schemeClr val="bg1"/>
                </a:solidFill>
                <a:ea typeface="맑은 고딕"/>
              </a:rPr>
              <a:t>팀장 : </a:t>
            </a:r>
            <a:r>
              <a:rPr lang="ko-KR" altLang="en-US" sz="1600" b="1" err="1">
                <a:solidFill>
                  <a:schemeClr val="bg1"/>
                </a:solidFill>
                <a:ea typeface="맑은 고딕"/>
              </a:rPr>
              <a:t>성명준</a:t>
            </a:r>
            <a:endParaRPr lang="ko-KR" altLang="en-US" sz="1600" b="1">
              <a:solidFill>
                <a:schemeClr val="bg1"/>
              </a:solidFill>
              <a:ea typeface="맑은 고딕"/>
            </a:endParaRPr>
          </a:p>
          <a:p>
            <a:pPr algn="r"/>
            <a:r>
              <a:rPr lang="ko-KR" altLang="en-US" sz="1600">
                <a:solidFill>
                  <a:schemeClr val="bg1"/>
                </a:solidFill>
                <a:ea typeface="맑은 고딕"/>
              </a:rPr>
              <a:t>팀원 : </a:t>
            </a:r>
            <a:r>
              <a:rPr lang="ko-KR" altLang="en-US" sz="1600" b="1" err="1">
                <a:solidFill>
                  <a:schemeClr val="bg1"/>
                </a:solidFill>
                <a:ea typeface="맑은 고딕"/>
              </a:rPr>
              <a:t>양지웅</a:t>
            </a:r>
            <a:r>
              <a:rPr lang="ko-KR" altLang="en-US" sz="1600">
                <a:solidFill>
                  <a:schemeClr val="bg1"/>
                </a:solidFill>
                <a:ea typeface="맑은 고딕"/>
              </a:rPr>
              <a:t>, </a:t>
            </a:r>
            <a:r>
              <a:rPr lang="ko-KR" altLang="en-US" sz="1600" b="1">
                <a:solidFill>
                  <a:schemeClr val="bg1"/>
                </a:solidFill>
                <a:ea typeface="맑은 고딕"/>
              </a:rPr>
              <a:t>정우철</a:t>
            </a:r>
          </a:p>
          <a:p>
            <a:pPr algn="r"/>
            <a:endParaRPr lang="ko-KR" altLang="en-US">
              <a:solidFill>
                <a:schemeClr val="bg1"/>
              </a:solidFill>
              <a:ea typeface="맑은 고딕"/>
            </a:endParaRPr>
          </a:p>
          <a:p>
            <a:pPr algn="r"/>
            <a:endParaRPr lang="ko-KR" altLang="en-US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15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-97161" y="142964"/>
            <a:ext cx="40240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800100" lvl="1" indent="-342900">
              <a:spcBef>
                <a:spcPts val="500"/>
              </a:spcBef>
              <a:buFont typeface="Calibri,Sans-Serif"/>
              <a:buChar char="-"/>
            </a:pP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데이터 </a:t>
            </a:r>
            <a:r>
              <a:rPr lang="en-US" altLang="ko-KR" sz="2200">
                <a:solidFill>
                  <a:schemeClr val="bg1"/>
                </a:solidFill>
                <a:latin typeface="Malgun Gothic"/>
                <a:ea typeface="Malgun Gothic"/>
              </a:rPr>
              <a:t>EDA</a:t>
            </a: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 및 </a:t>
            </a:r>
            <a:r>
              <a:rPr lang="ko-KR" altLang="en-US" sz="2200" err="1">
                <a:solidFill>
                  <a:schemeClr val="bg1"/>
                </a:solidFill>
                <a:latin typeface="Malgun Gothic"/>
                <a:ea typeface="Malgun Gothic"/>
              </a:rPr>
              <a:t>전처리</a:t>
            </a:r>
            <a:endParaRPr lang="ko-KR" altLang="en-US" sz="22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3445846-D6AF-4121-72E0-B25978E7591C}"/>
              </a:ext>
            </a:extLst>
          </p:cNvPr>
          <p:cNvSpPr txBox="1">
            <a:spLocks/>
          </p:cNvSpPr>
          <p:nvPr/>
        </p:nvSpPr>
        <p:spPr>
          <a:xfrm>
            <a:off x="6430694" y="-114700"/>
            <a:ext cx="40240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>
                <a:solidFill>
                  <a:schemeClr val="bg1"/>
                </a:solidFill>
                <a:latin typeface="Malgun Gothic"/>
                <a:ea typeface="Malgun Gothic"/>
              </a:rPr>
              <a:t>공백으로 구분한 문장 길이</a:t>
            </a:r>
          </a:p>
        </p:txBody>
      </p:sp>
      <p:pic>
        <p:nvPicPr>
          <p:cNvPr id="2" name="그림 1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92139438-9BAA-6A71-AE31-AFECDF3C0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779" y="1236495"/>
            <a:ext cx="760847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3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-97161" y="142964"/>
            <a:ext cx="40240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800100" lvl="1" indent="-342900">
              <a:spcBef>
                <a:spcPts val="500"/>
              </a:spcBef>
              <a:buFont typeface="Calibri,Sans-Serif"/>
              <a:buChar char="-"/>
            </a:pP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모델  </a:t>
            </a:r>
            <a:r>
              <a:rPr lang="ko-KR" altLang="en-US" sz="2200" err="1">
                <a:solidFill>
                  <a:schemeClr val="bg1"/>
                </a:solidFill>
                <a:latin typeface="Malgun Gothic"/>
                <a:ea typeface="Malgun Gothic"/>
              </a:rPr>
              <a:t>Selection</a:t>
            </a: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</a:p>
        </p:txBody>
      </p:sp>
      <p:pic>
        <p:nvPicPr>
          <p:cNvPr id="4" name="그림 3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D5B729BF-6157-C7E2-8706-1DBE8108A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30" y="176213"/>
            <a:ext cx="675322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3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342900" indent="-342900">
              <a:lnSpc>
                <a:spcPct val="100000"/>
              </a:lnSpc>
              <a:buFont typeface="Calibri"/>
              <a:buChar char="-"/>
            </a:pP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모델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별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평가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endParaRPr lang="ko-KR" altLang="en-US" sz="22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0C47-178E-145B-CE7E-CB0ABF698BA2}"/>
              </a:ext>
            </a:extLst>
          </p:cNvPr>
          <p:cNvSpPr txBox="1"/>
          <p:nvPr/>
        </p:nvSpPr>
        <p:spPr>
          <a:xfrm>
            <a:off x="5449824" y="512064"/>
            <a:ext cx="5998464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>
                <a:solidFill>
                  <a:schemeClr val="bg1"/>
                </a:solidFill>
                <a:ea typeface="+mn-lt"/>
                <a:cs typeface="+mn-lt"/>
              </a:rPr>
              <a:t>KLUE-</a:t>
            </a:r>
            <a:r>
              <a:rPr lang="en-US" sz="4000" err="1">
                <a:solidFill>
                  <a:schemeClr val="bg1"/>
                </a:solidFill>
                <a:ea typeface="+mn-lt"/>
                <a:cs typeface="+mn-lt"/>
              </a:rPr>
              <a:t>RoBERTa</a:t>
            </a:r>
            <a:endParaRPr lang="en-US" sz="4000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3" name="Picture 2" descr="A screenshot of a website&#10;&#10;Description automatically generated">
            <a:extLst>
              <a:ext uri="{FF2B5EF4-FFF2-40B4-BE49-F238E27FC236}">
                <a16:creationId xmlns:a16="http://schemas.microsoft.com/office/drawing/2014/main" id="{AC8083DE-C964-FE5D-162B-1BCED5510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20000">
            <a:off x="877813" y="2068209"/>
            <a:ext cx="5259638" cy="39479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9813B6-9F6C-4B8F-66A2-94931A0A54DC}"/>
              </a:ext>
            </a:extLst>
          </p:cNvPr>
          <p:cNvSpPr txBox="1"/>
          <p:nvPr/>
        </p:nvSpPr>
        <p:spPr>
          <a:xfrm>
            <a:off x="1955652" y="6154449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https://klue-benchmark.com/</a:t>
            </a:r>
            <a:endParaRPr lang="en-US" sz="12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CEE72-D0C7-39F2-83A2-9F6459A56DBB}"/>
              </a:ext>
            </a:extLst>
          </p:cNvPr>
          <p:cNvSpPr txBox="1"/>
          <p:nvPr/>
        </p:nvSpPr>
        <p:spPr>
          <a:xfrm>
            <a:off x="7175291" y="1409075"/>
            <a:ext cx="452702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err="1">
                <a:solidFill>
                  <a:schemeClr val="bg1"/>
                </a:solidFill>
                <a:ea typeface="맑은 고딕"/>
              </a:rPr>
              <a:t>GLUE를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본따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만든</a:t>
            </a:r>
            <a:br>
              <a:rPr lang="ko-KR" altLang="en-US">
                <a:solidFill>
                  <a:schemeClr val="bg1"/>
                </a:solidFill>
                <a:ea typeface="맑은 고딕"/>
              </a:rPr>
            </a:br>
            <a:r>
              <a:rPr lang="ko-KR" altLang="en-US">
                <a:solidFill>
                  <a:schemeClr val="bg1"/>
                </a:solidFill>
                <a:ea typeface="맑은 고딕"/>
              </a:rPr>
              <a:t>한국어 벤치마크 데이터 셋 'KLUE'</a:t>
            </a:r>
          </a:p>
          <a:p>
            <a:pPr marL="285750" indent="-285750">
              <a:buFont typeface="Calibri"/>
              <a:buChar char="-"/>
            </a:pPr>
            <a:r>
              <a:rPr lang="ko-KR" altLang="en-US" err="1">
                <a:solidFill>
                  <a:schemeClr val="bg1"/>
                </a:solidFill>
                <a:ea typeface="맑은 고딕"/>
              </a:rPr>
              <a:t>KLUE에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포함된 한국어 텍스트 데이터로 훈련시킨 BERT 기반 모델</a:t>
            </a:r>
          </a:p>
          <a:p>
            <a:pPr marL="285750" indent="-285750">
              <a:buFont typeface="Calibri"/>
              <a:buChar char="-"/>
            </a:pPr>
            <a:r>
              <a:rPr lang="ko-KR" altLang="en-US" err="1">
                <a:solidFill>
                  <a:schemeClr val="bg1"/>
                </a:solidFill>
                <a:ea typeface="맑은 고딕"/>
              </a:rPr>
              <a:t>RoBERTa는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기존 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BERT의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구조에 훈련 방식만 수정하여 더 높은 성능을 기록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29BDA8-9C35-61D5-B409-485679ABD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327830"/>
              </p:ext>
            </p:extLst>
          </p:nvPr>
        </p:nvGraphicFramePr>
        <p:xfrm>
          <a:off x="7450666" y="3513667"/>
          <a:ext cx="4147885" cy="25968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94688">
                  <a:extLst>
                    <a:ext uri="{9D8B030D-6E8A-4147-A177-3AD203B41FA5}">
                      <a16:colId xmlns:a16="http://schemas.microsoft.com/office/drawing/2014/main" val="4132837549"/>
                    </a:ext>
                  </a:extLst>
                </a:gridCol>
                <a:gridCol w="1097279">
                  <a:extLst>
                    <a:ext uri="{9D8B030D-6E8A-4147-A177-3AD203B41FA5}">
                      <a16:colId xmlns:a16="http://schemas.microsoft.com/office/drawing/2014/main" val="10796813"/>
                    </a:ext>
                  </a:extLst>
                </a:gridCol>
                <a:gridCol w="1355918">
                  <a:extLst>
                    <a:ext uri="{9D8B030D-6E8A-4147-A177-3AD203B41FA5}">
                      <a16:colId xmlns:a16="http://schemas.microsoft.com/office/drawing/2014/main" val="997478687"/>
                    </a:ext>
                  </a:extLst>
                </a:gridCol>
              </a:tblGrid>
              <a:tr h="463296"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사용 모델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ko-KR" altLang="en-US" sz="1200" b="1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학습률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맑은 고딕"/>
                      </a:endParaRPr>
                    </a:p>
                  </a:txBody>
                  <a:tcPr marL="71438" marR="71438" marT="35719" marB="35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Optimizer</a:t>
                      </a:r>
                      <a:endParaRPr 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430685"/>
                  </a:ext>
                </a:extLst>
              </a:tr>
              <a:tr h="829056"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en-US" sz="1200" err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klue</a:t>
                      </a: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en-US" sz="1200" err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roberta</a:t>
                      </a: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-base</a:t>
                      </a:r>
                      <a:br>
                        <a:rPr lang="en-US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(classifier </a:t>
                      </a: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만 학습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en-US" sz="1200" err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lr</a:t>
                      </a: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 = 1e-5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Adam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113488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데이터셋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Epoch</a:t>
                      </a:r>
                      <a:endParaRPr 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71438" marR="71438" marT="35719" marB="35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결과</a:t>
                      </a:r>
                      <a:r>
                        <a:rPr lang="en-US" altLang="ko-KR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리더보드</a:t>
                      </a:r>
                      <a:r>
                        <a:rPr lang="en-US" altLang="ko-KR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955076"/>
                  </a:ext>
                </a:extLst>
              </a:tr>
              <a:tr h="829055"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학습데이터</a:t>
                      </a:r>
                      <a:b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</a:b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약 일반대화 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천개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,</a:t>
                      </a:r>
                      <a:b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나머지 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8</a:t>
                      </a: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천개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71438" marR="71438" marT="35719" marB="35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0.80</a:t>
                      </a:r>
                      <a:endParaRPr lang="en-US">
                        <a:effectLst/>
                      </a:endParaRPr>
                    </a:p>
                  </a:txBody>
                  <a:tcPr marL="71438" marR="71438" marT="35719" marB="35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90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89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342900" indent="-342900">
              <a:lnSpc>
                <a:spcPct val="100000"/>
              </a:lnSpc>
              <a:buFont typeface="Calibri"/>
              <a:buChar char="-"/>
            </a:pP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모델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별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평가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endParaRPr lang="ko-KR" altLang="en-US" sz="22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0C47-178E-145B-CE7E-CB0ABF698BA2}"/>
              </a:ext>
            </a:extLst>
          </p:cNvPr>
          <p:cNvSpPr txBox="1"/>
          <p:nvPr/>
        </p:nvSpPr>
        <p:spPr>
          <a:xfrm>
            <a:off x="5449824" y="512064"/>
            <a:ext cx="5998464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>
                <a:solidFill>
                  <a:schemeClr val="bg1"/>
                </a:solidFill>
                <a:ea typeface="+mn-lt"/>
                <a:cs typeface="+mn-lt"/>
              </a:rPr>
              <a:t>KLUE-</a:t>
            </a:r>
            <a:r>
              <a:rPr lang="en-US" sz="4000" err="1">
                <a:solidFill>
                  <a:schemeClr val="bg1"/>
                </a:solidFill>
                <a:ea typeface="+mn-lt"/>
                <a:cs typeface="+mn-lt"/>
              </a:rPr>
              <a:t>RoBERTa</a:t>
            </a:r>
            <a:endParaRPr lang="en-US" sz="40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CEE72-D0C7-39F2-83A2-9F6459A56DBB}"/>
              </a:ext>
            </a:extLst>
          </p:cNvPr>
          <p:cNvSpPr txBox="1"/>
          <p:nvPr/>
        </p:nvSpPr>
        <p:spPr>
          <a:xfrm>
            <a:off x="7175291" y="1409075"/>
            <a:ext cx="452702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err="1">
                <a:solidFill>
                  <a:schemeClr val="bg1"/>
                </a:solidFill>
                <a:ea typeface="맑은 고딕"/>
              </a:rPr>
              <a:t>GLUE를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본따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만든</a:t>
            </a:r>
            <a:br>
              <a:rPr lang="ko-KR" altLang="en-US">
                <a:solidFill>
                  <a:schemeClr val="bg1"/>
                </a:solidFill>
                <a:ea typeface="맑은 고딕"/>
              </a:rPr>
            </a:br>
            <a:r>
              <a:rPr lang="ko-KR" altLang="en-US">
                <a:solidFill>
                  <a:schemeClr val="bg1"/>
                </a:solidFill>
                <a:ea typeface="맑은 고딕"/>
              </a:rPr>
              <a:t>한국어 벤치마크 데이터 셋 'KLUE'</a:t>
            </a:r>
          </a:p>
          <a:p>
            <a:pPr marL="285750" indent="-285750">
              <a:buFont typeface="Calibri"/>
              <a:buChar char="-"/>
            </a:pPr>
            <a:r>
              <a:rPr lang="ko-KR" altLang="en-US" err="1">
                <a:solidFill>
                  <a:schemeClr val="bg1"/>
                </a:solidFill>
                <a:ea typeface="맑은 고딕"/>
              </a:rPr>
              <a:t>KLUE에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포함된 한국어 텍스트 데이터로 훈련시킨 BERT 기반 모델</a:t>
            </a:r>
          </a:p>
          <a:p>
            <a:pPr marL="285750" indent="-285750">
              <a:buFont typeface="Calibri"/>
              <a:buChar char="-"/>
            </a:pPr>
            <a:r>
              <a:rPr lang="ko-KR" altLang="en-US" err="1">
                <a:solidFill>
                  <a:schemeClr val="bg1"/>
                </a:solidFill>
                <a:ea typeface="맑은 고딕"/>
              </a:rPr>
              <a:t>RoBERTa는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기존 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BERT의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구조에 훈련 방식만 수정하여 더 높은 성능을 기록</a:t>
            </a:r>
          </a:p>
        </p:txBody>
      </p:sp>
      <p:pic>
        <p:nvPicPr>
          <p:cNvPr id="8" name="그림 7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75E90E56-90FA-6384-6005-A0D601B43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09699"/>
            <a:ext cx="12192000" cy="215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19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342900" indent="-342900">
              <a:lnSpc>
                <a:spcPct val="100000"/>
              </a:lnSpc>
              <a:buFont typeface="Calibri"/>
              <a:buChar char="-"/>
            </a:pP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모델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별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평가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endParaRPr lang="ko-KR" altLang="en-US" sz="22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0C47-178E-145B-CE7E-CB0ABF698BA2}"/>
              </a:ext>
            </a:extLst>
          </p:cNvPr>
          <p:cNvSpPr txBox="1"/>
          <p:nvPr/>
        </p:nvSpPr>
        <p:spPr>
          <a:xfrm>
            <a:off x="5449824" y="512064"/>
            <a:ext cx="5998464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err="1">
                <a:solidFill>
                  <a:schemeClr val="bg1"/>
                </a:solidFill>
                <a:ea typeface="+mn-lt"/>
                <a:cs typeface="+mn-lt"/>
              </a:rPr>
              <a:t>KoBigBird</a:t>
            </a:r>
            <a:endParaRPr lang="en-US" sz="4000" err="1">
              <a:solidFill>
                <a:schemeClr val="bg1"/>
              </a:solidFill>
              <a:ea typeface="맑은 고딕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3AA71C-F4EC-BA4D-FD1A-1DE90CA43EB2}"/>
              </a:ext>
            </a:extLst>
          </p:cNvPr>
          <p:cNvGrpSpPr/>
          <p:nvPr/>
        </p:nvGrpSpPr>
        <p:grpSpPr>
          <a:xfrm rot="480000">
            <a:off x="1334750" y="3582976"/>
            <a:ext cx="5292794" cy="1326105"/>
            <a:chOff x="5680004" y="2139131"/>
            <a:chExt cx="2738684" cy="6628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A9341F9-4988-3CA7-804A-A165BD3B6E2F}"/>
                </a:ext>
              </a:extLst>
            </p:cNvPr>
            <p:cNvSpPr/>
            <p:nvPr/>
          </p:nvSpPr>
          <p:spPr>
            <a:xfrm>
              <a:off x="5680004" y="2139131"/>
              <a:ext cx="2738684" cy="662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black and white text&#10;&#10;Description automatically generated">
              <a:extLst>
                <a:ext uri="{FF2B5EF4-FFF2-40B4-BE49-F238E27FC236}">
                  <a16:creationId xmlns:a16="http://schemas.microsoft.com/office/drawing/2014/main" id="{F988C8AE-BA4C-A9A0-7A22-D6A9D9DB0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0400" y="2143398"/>
              <a:ext cx="2630311" cy="652091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26F600-4BA3-AA51-B35B-93937B0FF7B3}"/>
              </a:ext>
            </a:extLst>
          </p:cNvPr>
          <p:cNvSpPr txBox="1"/>
          <p:nvPr/>
        </p:nvSpPr>
        <p:spPr>
          <a:xfrm>
            <a:off x="999068" y="4964289"/>
            <a:ext cx="330764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https://github.com/monologg/KoBigBird</a:t>
            </a:r>
            <a:endParaRPr lang="en-US" sz="12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1A3F5-C7E3-C78D-C0D5-88C9E3739DF3}"/>
              </a:ext>
            </a:extLst>
          </p:cNvPr>
          <p:cNvSpPr txBox="1"/>
          <p:nvPr/>
        </p:nvSpPr>
        <p:spPr>
          <a:xfrm>
            <a:off x="7175291" y="1409075"/>
            <a:ext cx="45270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Sparse-attention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기반의 모델로, 일반적인 </a:t>
            </a:r>
            <a:r>
              <a:rPr lang="ko-KR" err="1">
                <a:solidFill>
                  <a:schemeClr val="bg1"/>
                </a:solidFill>
                <a:ea typeface="+mn-lt"/>
                <a:cs typeface="+mn-lt"/>
              </a:rPr>
              <a:t>BERT보다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4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배 가량 더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긴 </a:t>
            </a:r>
            <a:r>
              <a:rPr lang="ko-KR" err="1">
                <a:solidFill>
                  <a:schemeClr val="bg1"/>
                </a:solidFill>
                <a:ea typeface="+mn-lt"/>
                <a:cs typeface="+mn-lt"/>
              </a:rPr>
              <a:t>sequence를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입력할 수 있는 모델.</a:t>
            </a:r>
            <a:endParaRPr lang="ko-KR" altLang="en-US">
              <a:solidFill>
                <a:schemeClr val="bg1"/>
              </a:solidFill>
              <a:ea typeface="맑은 고딕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4E6D59D-774A-C7A3-222E-9A538928C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89669"/>
              </p:ext>
            </p:extLst>
          </p:nvPr>
        </p:nvGraphicFramePr>
        <p:xfrm>
          <a:off x="6942666" y="2723444"/>
          <a:ext cx="4501451" cy="25968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8256">
                  <a:extLst>
                    <a:ext uri="{9D8B030D-6E8A-4147-A177-3AD203B41FA5}">
                      <a16:colId xmlns:a16="http://schemas.microsoft.com/office/drawing/2014/main" val="4132837549"/>
                    </a:ext>
                  </a:extLst>
                </a:gridCol>
                <a:gridCol w="1097278">
                  <a:extLst>
                    <a:ext uri="{9D8B030D-6E8A-4147-A177-3AD203B41FA5}">
                      <a16:colId xmlns:a16="http://schemas.microsoft.com/office/drawing/2014/main" val="10796813"/>
                    </a:ext>
                  </a:extLst>
                </a:gridCol>
                <a:gridCol w="1355917">
                  <a:extLst>
                    <a:ext uri="{9D8B030D-6E8A-4147-A177-3AD203B41FA5}">
                      <a16:colId xmlns:a16="http://schemas.microsoft.com/office/drawing/2014/main" val="997478687"/>
                    </a:ext>
                  </a:extLst>
                </a:gridCol>
              </a:tblGrid>
              <a:tr h="463296"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사용 모델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ko-KR" altLang="en-US" sz="1200" b="1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학습률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Optimizer</a:t>
                      </a:r>
                      <a:endParaRPr 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430685"/>
                  </a:ext>
                </a:extLst>
              </a:tr>
              <a:tr h="8290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monologg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kobigbird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bert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-base</a:t>
                      </a:r>
                      <a:br>
                        <a:rPr lang="en-US" sz="12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>
                          <a:solidFill>
                            <a:schemeClr val="bg1"/>
                          </a:solidFill>
                        </a:rPr>
                        <a:t>하위 </a:t>
                      </a:r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200">
                          <a:solidFill>
                            <a:schemeClr val="bg1"/>
                          </a:solidFill>
                        </a:rPr>
                        <a:t>개 </a:t>
                      </a:r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+</a:t>
                      </a:r>
                      <a:br>
                        <a:rPr lang="en-US" altLang="ko-KR" sz="12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embedding </a:t>
                      </a:r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freeze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Lr = 2e-5</a:t>
                      </a:r>
                      <a:endParaRPr lang="en-U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AdamW</a:t>
                      </a:r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113488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데이터셋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Epoch</a:t>
                      </a:r>
                      <a:endParaRPr 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결과</a:t>
                      </a:r>
                      <a:r>
                        <a:rPr lang="en-US" altLang="ko-KR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리더보드</a:t>
                      </a:r>
                      <a:r>
                        <a:rPr lang="en-US" altLang="ko-KR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955076"/>
                  </a:ext>
                </a:extLst>
              </a:tr>
              <a:tr h="829055"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학습데이터</a:t>
                      </a:r>
                      <a:b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</a:b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약 일반대화 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천개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,</a:t>
                      </a:r>
                      <a:b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나머지 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8</a:t>
                      </a: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천개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bg1"/>
                          </a:solidFill>
                          <a:effectLst/>
                          <a:latin typeface="Malgun Gothic"/>
                        </a:rPr>
                        <a:t>0.78404</a:t>
                      </a:r>
                      <a:endParaRPr lang="en-US" sz="1600" b="0" i="0" u="none" strike="noStrike" noProof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90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724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342900" indent="-342900">
              <a:lnSpc>
                <a:spcPct val="100000"/>
              </a:lnSpc>
              <a:buFont typeface="Calibri"/>
              <a:buChar char="-"/>
            </a:pP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모델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별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평가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endParaRPr lang="ko-KR" altLang="en-US" sz="22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0C47-178E-145B-CE7E-CB0ABF698BA2}"/>
              </a:ext>
            </a:extLst>
          </p:cNvPr>
          <p:cNvSpPr txBox="1"/>
          <p:nvPr/>
        </p:nvSpPr>
        <p:spPr>
          <a:xfrm>
            <a:off x="5449824" y="512064"/>
            <a:ext cx="5998464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err="1">
                <a:solidFill>
                  <a:schemeClr val="bg1"/>
                </a:solidFill>
                <a:ea typeface="+mn-lt"/>
                <a:cs typeface="+mn-lt"/>
              </a:rPr>
              <a:t>KcELECTRA</a:t>
            </a:r>
            <a:endParaRPr lang="en-US" sz="4000" err="1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3AED7E5-4291-1D47-1EB2-A32F7794F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720000">
            <a:off x="1208523" y="2937431"/>
            <a:ext cx="4569530" cy="3486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11A4B0-1A4B-0499-E6F4-5C35801BDAD0}"/>
              </a:ext>
            </a:extLst>
          </p:cNvPr>
          <p:cNvSpPr txBox="1"/>
          <p:nvPr/>
        </p:nvSpPr>
        <p:spPr>
          <a:xfrm>
            <a:off x="7175291" y="1409075"/>
            <a:ext cx="452702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altLang="ko-KR" err="1">
                <a:solidFill>
                  <a:schemeClr val="bg1"/>
                </a:solidFill>
                <a:ea typeface="맑은 고딕"/>
              </a:rPr>
              <a:t>기존의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err="1">
                <a:solidFill>
                  <a:schemeClr val="bg1"/>
                </a:solidFill>
                <a:latin typeface="Malgun Gothic"/>
                <a:ea typeface="Malgun Gothic"/>
              </a:rPr>
              <a:t>BERT는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 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입력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토큰의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15%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가량을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마스킹해서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학습하는</a:t>
            </a:r>
            <a:br>
              <a:rPr lang="en-US" altLang="ko-KR">
                <a:solidFill>
                  <a:schemeClr val="bg1"/>
                </a:solidFill>
                <a:ea typeface="맑은 고딕"/>
              </a:rPr>
            </a:br>
            <a:r>
              <a:rPr lang="en-US" altLang="ko-KR">
                <a:solidFill>
                  <a:schemeClr val="bg1"/>
                </a:solidFill>
                <a:ea typeface="맑은 고딕"/>
              </a:rPr>
              <a:t>Masked Language Model.</a:t>
            </a:r>
          </a:p>
          <a:p>
            <a:pPr marL="285750" indent="-285750">
              <a:buFont typeface="Calibri"/>
              <a:buChar char="-"/>
            </a:pPr>
            <a:r>
              <a:rPr lang="en-US" altLang="ko-KR" err="1">
                <a:solidFill>
                  <a:schemeClr val="bg1"/>
                </a:solidFill>
                <a:ea typeface="맑은 고딕"/>
              </a:rPr>
              <a:t>ELECTRA는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마스킹이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아닌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대체토큰을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생성하여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모든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입력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토큰에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대해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대체여부를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예측하는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훈련을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진행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altLang="ko-KR" err="1">
                <a:solidFill>
                  <a:schemeClr val="bg1"/>
                </a:solidFill>
                <a:ea typeface="맑은 고딕"/>
              </a:rPr>
              <a:t>BERT에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비해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경량화된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모델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,</a:t>
            </a:r>
            <a:br>
              <a:rPr lang="en-US" altLang="ko-KR">
                <a:solidFill>
                  <a:schemeClr val="bg1"/>
                </a:solidFill>
                <a:ea typeface="맑은 고딕"/>
              </a:rPr>
            </a:br>
            <a:r>
              <a:rPr lang="en-US" altLang="ko-KR" err="1">
                <a:solidFill>
                  <a:schemeClr val="bg1"/>
                </a:solidFill>
                <a:ea typeface="맑은 고딕"/>
              </a:rPr>
              <a:t>빠른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훈련속도를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보임</a:t>
            </a:r>
            <a:endParaRPr lang="en-US" altLang="ko-KR">
              <a:solidFill>
                <a:schemeClr val="bg1"/>
              </a:solidFill>
              <a:ea typeface="맑은 고딕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380B28-B884-A946-8623-98291EEFD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77726"/>
              </p:ext>
            </p:extLst>
          </p:nvPr>
        </p:nvGraphicFramePr>
        <p:xfrm>
          <a:off x="7365999" y="3951111"/>
          <a:ext cx="4147885" cy="25968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94688">
                  <a:extLst>
                    <a:ext uri="{9D8B030D-6E8A-4147-A177-3AD203B41FA5}">
                      <a16:colId xmlns:a16="http://schemas.microsoft.com/office/drawing/2014/main" val="4132837549"/>
                    </a:ext>
                  </a:extLst>
                </a:gridCol>
                <a:gridCol w="1097279">
                  <a:extLst>
                    <a:ext uri="{9D8B030D-6E8A-4147-A177-3AD203B41FA5}">
                      <a16:colId xmlns:a16="http://schemas.microsoft.com/office/drawing/2014/main" val="10796813"/>
                    </a:ext>
                  </a:extLst>
                </a:gridCol>
                <a:gridCol w="1355918">
                  <a:extLst>
                    <a:ext uri="{9D8B030D-6E8A-4147-A177-3AD203B41FA5}">
                      <a16:colId xmlns:a16="http://schemas.microsoft.com/office/drawing/2014/main" val="997478687"/>
                    </a:ext>
                  </a:extLst>
                </a:gridCol>
              </a:tblGrid>
              <a:tr h="463296"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사용 모델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ko-KR" altLang="en-US" sz="1200" b="1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학습률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Optimizer</a:t>
                      </a:r>
                      <a:endParaRPr 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430685"/>
                  </a:ext>
                </a:extLst>
              </a:tr>
              <a:tr h="8290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beomi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KcELECTRA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-base</a:t>
                      </a:r>
                      <a:endParaRPr lang="en-U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Lr = 2e-5</a:t>
                      </a:r>
                      <a:endParaRPr lang="en-U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AdamW</a:t>
                      </a:r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113488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데이터셋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Epoch</a:t>
                      </a:r>
                      <a:endParaRPr 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결과</a:t>
                      </a:r>
                      <a:r>
                        <a:rPr lang="en-US" altLang="ko-KR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리더보드</a:t>
                      </a:r>
                      <a:r>
                        <a:rPr lang="en-US" altLang="ko-KR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955076"/>
                  </a:ext>
                </a:extLst>
              </a:tr>
              <a:tr h="829055"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학습데이터</a:t>
                      </a:r>
                      <a:b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</a:b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약 일반대화 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천개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,</a:t>
                      </a:r>
                      <a:b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나머지 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8</a:t>
                      </a: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천개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bg1"/>
                          </a:solidFill>
                          <a:effectLst/>
                          <a:latin typeface="Malgun Gothic"/>
                        </a:rPr>
                        <a:t>0.82532</a:t>
                      </a:r>
                      <a:endParaRPr lang="en-US" sz="1600" b="0" i="0" u="none" strike="noStrike" noProof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90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930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342900" indent="-342900">
              <a:lnSpc>
                <a:spcPct val="100000"/>
              </a:lnSpc>
              <a:buFont typeface="Calibri"/>
              <a:buChar char="-"/>
            </a:pP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모델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별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평가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endParaRPr lang="ko-KR" altLang="en-US" sz="22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0C47-178E-145B-CE7E-CB0ABF698BA2}"/>
              </a:ext>
            </a:extLst>
          </p:cNvPr>
          <p:cNvSpPr txBox="1"/>
          <p:nvPr/>
        </p:nvSpPr>
        <p:spPr>
          <a:xfrm>
            <a:off x="4716047" y="512064"/>
            <a:ext cx="6732241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4000">
                <a:solidFill>
                  <a:schemeClr val="bg1"/>
                </a:solidFill>
                <a:ea typeface="+mn-lt"/>
                <a:cs typeface="+mn-lt"/>
              </a:rPr>
              <a:t>모델 동결 </a:t>
            </a:r>
            <a:r>
              <a:rPr lang="ko-KR" altLang="en-US" sz="4000" err="1">
                <a:solidFill>
                  <a:schemeClr val="bg1"/>
                </a:solidFill>
                <a:ea typeface="+mn-lt"/>
                <a:cs typeface="+mn-lt"/>
              </a:rPr>
              <a:t>Model</a:t>
            </a:r>
            <a:r>
              <a:rPr lang="ko-KR" altLang="en-US" sz="4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4000" err="1">
                <a:solidFill>
                  <a:schemeClr val="bg1"/>
                </a:solidFill>
                <a:ea typeface="+mn-lt"/>
                <a:cs typeface="+mn-lt"/>
              </a:rPr>
              <a:t>Freezing</a:t>
            </a:r>
            <a:endParaRPr lang="ko-KR" altLang="en-US" sz="4000" err="1">
              <a:solidFill>
                <a:schemeClr val="bg1"/>
              </a:solidFill>
              <a:ea typeface="맑은 고딕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214BF5-75FD-A509-7B80-A65B95D226E7}"/>
              </a:ext>
            </a:extLst>
          </p:cNvPr>
          <p:cNvGrpSpPr/>
          <p:nvPr/>
        </p:nvGrpSpPr>
        <p:grpSpPr>
          <a:xfrm rot="720000">
            <a:off x="1147431" y="2202817"/>
            <a:ext cx="4086015" cy="4461515"/>
            <a:chOff x="4712278" y="1341316"/>
            <a:chExt cx="4918571" cy="5463403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AC18AE4-03D9-B20C-BB26-0394A4505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0009" t="-477" r="-144" b="277"/>
            <a:stretch/>
          </p:blipFill>
          <p:spPr>
            <a:xfrm>
              <a:off x="4712278" y="1708206"/>
              <a:ext cx="4918571" cy="5096513"/>
            </a:xfrm>
            <a:prstGeom prst="rect">
              <a:avLst/>
            </a:prstGeom>
          </p:spPr>
        </p:pic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DD643627-5D44-0AE6-9523-10DD879BA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-96" t="-263" r="51307" b="83727"/>
            <a:stretch/>
          </p:blipFill>
          <p:spPr>
            <a:xfrm>
              <a:off x="4716720" y="1341316"/>
              <a:ext cx="4913298" cy="88644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36A0B25-FA34-2065-D2CF-38DA1F827C1E}"/>
              </a:ext>
            </a:extLst>
          </p:cNvPr>
          <p:cNvSpPr txBox="1"/>
          <p:nvPr/>
        </p:nvSpPr>
        <p:spPr>
          <a:xfrm>
            <a:off x="4865511" y="6431844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bg1"/>
                </a:solidFill>
              </a:rPr>
              <a:t>https://wikidocs.net/165499</a:t>
            </a:r>
            <a:endParaRPr lang="en-US" sz="11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11A90B-DAAE-58C9-BAB9-B76885D5E838}"/>
              </a:ext>
            </a:extLst>
          </p:cNvPr>
          <p:cNvSpPr txBox="1"/>
          <p:nvPr/>
        </p:nvSpPr>
        <p:spPr>
          <a:xfrm>
            <a:off x="7175291" y="1409075"/>
            <a:ext cx="462862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err="1">
                <a:solidFill>
                  <a:schemeClr val="bg1"/>
                </a:solidFill>
                <a:latin typeface="Malgun Gothic"/>
                <a:ea typeface="Malgun Gothic"/>
              </a:rPr>
              <a:t>사전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en-US" err="1">
                <a:solidFill>
                  <a:schemeClr val="bg1"/>
                </a:solidFill>
                <a:latin typeface="Malgun Gothic"/>
                <a:ea typeface="Malgun Gothic"/>
              </a:rPr>
              <a:t>학습된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모델의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불필요한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성능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저하를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en-US" err="1">
                <a:solidFill>
                  <a:schemeClr val="bg1"/>
                </a:solidFill>
                <a:latin typeface="Malgun Gothic"/>
                <a:ea typeface="Malgun Gothic"/>
              </a:rPr>
              <a:t>막고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미세조정이 효율적으로 일어나도록 함.</a:t>
            </a:r>
            <a:endParaRPr lang="en-US" altLang="ko-KR">
              <a:solidFill>
                <a:schemeClr val="bg1"/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285750" indent="-285750">
              <a:buFont typeface="Calibri"/>
              <a:buChar char="-"/>
            </a:pPr>
            <a:r>
              <a:rPr lang="ko-KR" err="1">
                <a:solidFill>
                  <a:schemeClr val="bg1"/>
                </a:solidFill>
                <a:ea typeface="+mn-lt"/>
                <a:cs typeface="+mn-lt"/>
              </a:rPr>
              <a:t>KcELECTRA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모델 </a:t>
            </a: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12개의 층 </a:t>
            </a:r>
            <a:r>
              <a:rPr lang="en-US" altLang="ko-KR" err="1">
                <a:solidFill>
                  <a:schemeClr val="bg1"/>
                </a:solidFill>
                <a:ea typeface="+mn-lt"/>
                <a:cs typeface="+mn-lt"/>
              </a:rPr>
              <a:t>구조</a:t>
            </a: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 중</a:t>
            </a:r>
            <a:br>
              <a:rPr lang="en-US" altLang="ko-KR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altLang="ko-KR" err="1">
                <a:solidFill>
                  <a:schemeClr val="bg1"/>
                </a:solidFill>
                <a:ea typeface="+mn-lt"/>
                <a:cs typeface="+mn-lt"/>
              </a:rPr>
              <a:t>하위</a:t>
            </a: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 6개 </a:t>
            </a:r>
            <a:r>
              <a:rPr lang="en-US" altLang="ko-KR" err="1">
                <a:solidFill>
                  <a:schemeClr val="bg1"/>
                </a:solidFill>
                <a:ea typeface="+mn-lt"/>
                <a:cs typeface="+mn-lt"/>
              </a:rPr>
              <a:t>층을</a:t>
            </a: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+mn-lt"/>
                <a:cs typeface="+mn-lt"/>
              </a:rPr>
              <a:t>동결</a:t>
            </a: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 후 </a:t>
            </a:r>
            <a:r>
              <a:rPr lang="en-US" altLang="ko-KR" err="1">
                <a:solidFill>
                  <a:schemeClr val="bg1"/>
                </a:solidFill>
                <a:ea typeface="+mn-lt"/>
                <a:cs typeface="+mn-lt"/>
              </a:rPr>
              <a:t>미세조정</a:t>
            </a: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+mn-lt"/>
                <a:cs typeface="+mn-lt"/>
              </a:rPr>
              <a:t>시행</a:t>
            </a: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altLang="ko-KR" err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CFB6B93-8E8D-9F93-BD15-F7D307463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963582"/>
              </p:ext>
            </p:extLst>
          </p:nvPr>
        </p:nvGraphicFramePr>
        <p:xfrm>
          <a:off x="7450665" y="3838222"/>
          <a:ext cx="4147883" cy="25968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94687">
                  <a:extLst>
                    <a:ext uri="{9D8B030D-6E8A-4147-A177-3AD203B41FA5}">
                      <a16:colId xmlns:a16="http://schemas.microsoft.com/office/drawing/2014/main" val="4132837549"/>
                    </a:ext>
                  </a:extLst>
                </a:gridCol>
                <a:gridCol w="1097279">
                  <a:extLst>
                    <a:ext uri="{9D8B030D-6E8A-4147-A177-3AD203B41FA5}">
                      <a16:colId xmlns:a16="http://schemas.microsoft.com/office/drawing/2014/main" val="10796813"/>
                    </a:ext>
                  </a:extLst>
                </a:gridCol>
                <a:gridCol w="1355917">
                  <a:extLst>
                    <a:ext uri="{9D8B030D-6E8A-4147-A177-3AD203B41FA5}">
                      <a16:colId xmlns:a16="http://schemas.microsoft.com/office/drawing/2014/main" val="997478687"/>
                    </a:ext>
                  </a:extLst>
                </a:gridCol>
              </a:tblGrid>
              <a:tr h="463296"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사용 모델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ko-KR" altLang="en-US" sz="1200" b="1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학습률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Optimizer</a:t>
                      </a:r>
                      <a:endParaRPr 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430685"/>
                  </a:ext>
                </a:extLst>
              </a:tr>
              <a:tr h="8290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beomi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KcELECTRA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-base(</a:t>
                      </a:r>
                      <a:r>
                        <a:rPr lang="ko-KR" altLang="en-US" sz="1200">
                          <a:solidFill>
                            <a:schemeClr val="bg1"/>
                          </a:solidFill>
                        </a:rPr>
                        <a:t>하위 </a:t>
                      </a:r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200">
                          <a:solidFill>
                            <a:schemeClr val="bg1"/>
                          </a:solidFill>
                        </a:rPr>
                        <a:t>개 </a:t>
                      </a:r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+ 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embedding freeze)</a:t>
                      </a:r>
                      <a:endParaRPr lang="en-U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Lr = 2e-5</a:t>
                      </a:r>
                      <a:endParaRPr lang="en-U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AdamW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113488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데이터셋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Epoch</a:t>
                      </a:r>
                      <a:endParaRPr 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결과</a:t>
                      </a:r>
                      <a:r>
                        <a:rPr lang="en-US" altLang="ko-KR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리더보드</a:t>
                      </a:r>
                      <a:r>
                        <a:rPr lang="en-US" altLang="ko-KR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955076"/>
                  </a:ext>
                </a:extLst>
              </a:tr>
              <a:tr h="829055"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학습데이터</a:t>
                      </a:r>
                      <a:b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</a:b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약 일반대화 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천개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,</a:t>
                      </a:r>
                      <a:b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나머지 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8</a:t>
                      </a: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천개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bg1"/>
                          </a:solidFill>
                          <a:effectLst/>
                          <a:latin typeface="Malgun Gothic"/>
                        </a:rPr>
                        <a:t>0.82967</a:t>
                      </a:r>
                      <a:endParaRPr lang="en-US" sz="1600" b="0" i="0" u="none" strike="noStrike" noProof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90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134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571500" indent="-571500">
              <a:buFont typeface="Calibri"/>
              <a:buChar char="-"/>
            </a:pPr>
            <a:r>
              <a:rPr lang="ko-KR" sz="2200" b="1">
                <a:solidFill>
                  <a:schemeClr val="bg1"/>
                </a:solidFill>
                <a:latin typeface="Malgun Gothic"/>
                <a:ea typeface="Malgun Gothic"/>
              </a:rPr>
              <a:t>데이터셋 </a:t>
            </a:r>
            <a:r>
              <a:rPr lang="ko-KR" altLang="en-US" sz="2200" b="1">
                <a:solidFill>
                  <a:schemeClr val="bg1"/>
                </a:solidFill>
                <a:latin typeface="Malgun Gothic"/>
                <a:ea typeface="Malgun Gothic"/>
              </a:rPr>
              <a:t>증강</a:t>
            </a:r>
            <a:endParaRPr lang="ko-KR" sz="22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pic>
        <p:nvPicPr>
          <p:cNvPr id="2" name="그림 1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49CFEFEC-0850-DE4E-AF64-A68761F11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418" y="1451988"/>
            <a:ext cx="5810250" cy="5000625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F71EFF01-ACD7-FB8A-1BE6-8EB899782D70}"/>
              </a:ext>
            </a:extLst>
          </p:cNvPr>
          <p:cNvSpPr txBox="1">
            <a:spLocks/>
          </p:cNvSpPr>
          <p:nvPr/>
        </p:nvSpPr>
        <p:spPr>
          <a:xfrm>
            <a:off x="4846811" y="142963"/>
            <a:ext cx="6960018" cy="1319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err="1">
                <a:solidFill>
                  <a:schemeClr val="bg1"/>
                </a:solidFill>
                <a:latin typeface="Malgun Gothic"/>
                <a:ea typeface="Malgun Gothic"/>
              </a:rPr>
              <a:t>GPT를</a:t>
            </a:r>
            <a:r>
              <a:rPr lang="en-US" altLang="ko-KR" sz="4000" b="1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en-US" altLang="ko-KR" sz="4000" b="1" err="1">
                <a:solidFill>
                  <a:schemeClr val="bg1"/>
                </a:solidFill>
                <a:latin typeface="Malgun Gothic"/>
                <a:ea typeface="Malgun Gothic"/>
              </a:rPr>
              <a:t>활용한</a:t>
            </a:r>
            <a:r>
              <a:rPr lang="en-US" altLang="ko-KR" sz="4000" b="1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en-US" altLang="ko-KR" sz="4000" b="1" err="1">
                <a:solidFill>
                  <a:schemeClr val="bg1"/>
                </a:solidFill>
                <a:latin typeface="Malgun Gothic"/>
                <a:ea typeface="Malgun Gothic"/>
              </a:rPr>
              <a:t>증강</a:t>
            </a:r>
            <a:r>
              <a:rPr lang="en-US" altLang="ko-KR" sz="4000" b="1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 b="1">
                <a:solidFill>
                  <a:schemeClr val="bg1"/>
                </a:solidFill>
                <a:latin typeface="Malgun Gothic"/>
                <a:ea typeface="Malgun Gothic"/>
              </a:rPr>
              <a:t>(</a:t>
            </a:r>
            <a:r>
              <a:rPr lang="en-US" altLang="ko-KR" sz="2000" b="1" err="1">
                <a:solidFill>
                  <a:schemeClr val="bg1"/>
                </a:solidFill>
                <a:latin typeface="Malgun Gothic"/>
                <a:ea typeface="Malgun Gothic"/>
              </a:rPr>
              <a:t>위협대화</a:t>
            </a:r>
            <a:r>
              <a:rPr lang="en-US" altLang="ko-KR" sz="2000" b="1">
                <a:solidFill>
                  <a:schemeClr val="bg1"/>
                </a:solidFill>
                <a:latin typeface="Malgun Gothic"/>
                <a:ea typeface="Malgun Gothic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4126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571500" indent="-571500">
              <a:buFont typeface="Calibri"/>
              <a:buChar char="-"/>
            </a:pPr>
            <a:r>
              <a:rPr lang="ko-KR" sz="2200" b="1">
                <a:solidFill>
                  <a:schemeClr val="bg1"/>
                </a:solidFill>
                <a:latin typeface="Malgun Gothic"/>
                <a:ea typeface="Malgun Gothic"/>
              </a:rPr>
              <a:t>데이터셋 </a:t>
            </a:r>
            <a:r>
              <a:rPr lang="ko-KR" altLang="en-US" sz="2200" b="1">
                <a:solidFill>
                  <a:schemeClr val="bg1"/>
                </a:solidFill>
                <a:latin typeface="Malgun Gothic"/>
                <a:ea typeface="Malgun Gothic"/>
              </a:rPr>
              <a:t>증강</a:t>
            </a:r>
            <a:endParaRPr lang="ko-KR" sz="22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71EFF01-ACD7-FB8A-1BE6-8EB899782D70}"/>
              </a:ext>
            </a:extLst>
          </p:cNvPr>
          <p:cNvSpPr txBox="1">
            <a:spLocks/>
          </p:cNvSpPr>
          <p:nvPr/>
        </p:nvSpPr>
        <p:spPr>
          <a:xfrm>
            <a:off x="4846811" y="142963"/>
            <a:ext cx="6960018" cy="1319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err="1">
                <a:solidFill>
                  <a:schemeClr val="bg1"/>
                </a:solidFill>
                <a:latin typeface="Malgun Gothic"/>
                <a:ea typeface="Malgun Gothic"/>
              </a:rPr>
              <a:t>데이터셋</a:t>
            </a:r>
            <a:r>
              <a:rPr lang="en-US" altLang="ko-KR" sz="4000" b="1">
                <a:solidFill>
                  <a:schemeClr val="bg1"/>
                </a:solidFill>
                <a:latin typeface="Malgun Gothic"/>
                <a:ea typeface="Malgun Gothic"/>
              </a:rPr>
              <a:t>  </a:t>
            </a:r>
            <a:r>
              <a:rPr lang="en-US" altLang="ko-KR" sz="4000" b="1" err="1">
                <a:solidFill>
                  <a:schemeClr val="bg1"/>
                </a:solidFill>
                <a:latin typeface="Malgun Gothic"/>
                <a:ea typeface="Malgun Gothic"/>
              </a:rPr>
              <a:t>추가</a:t>
            </a:r>
            <a:r>
              <a:rPr lang="en-US" altLang="ko-KR" sz="4000" b="1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en-US" altLang="ko-KR" sz="2000" b="1">
                <a:solidFill>
                  <a:schemeClr val="bg1"/>
                </a:solidFill>
                <a:latin typeface="Malgun Gothic"/>
                <a:ea typeface="Malgun Gothic"/>
              </a:rPr>
              <a:t>(</a:t>
            </a:r>
            <a:r>
              <a:rPr lang="en-US" altLang="ko-KR" sz="2000" b="1" err="1">
                <a:solidFill>
                  <a:schemeClr val="bg1"/>
                </a:solidFill>
                <a:latin typeface="Malgun Gothic"/>
                <a:ea typeface="Malgun Gothic"/>
              </a:rPr>
              <a:t>일반</a:t>
            </a:r>
            <a:r>
              <a:rPr lang="en-US" altLang="ko-KR" sz="2000" b="1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 b="1" err="1">
                <a:solidFill>
                  <a:schemeClr val="bg1"/>
                </a:solidFill>
                <a:latin typeface="Malgun Gothic"/>
                <a:ea typeface="Malgun Gothic"/>
              </a:rPr>
              <a:t>대화</a:t>
            </a:r>
            <a:r>
              <a:rPr lang="en-US" altLang="ko-KR" sz="2000" b="1">
                <a:solidFill>
                  <a:schemeClr val="bg1"/>
                </a:solidFill>
                <a:latin typeface="Malgun Gothic"/>
                <a:ea typeface="Malgun Gothic"/>
              </a:rPr>
              <a:t>)</a:t>
            </a:r>
          </a:p>
        </p:txBody>
      </p:sp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D34D8DE2-4AB3-C212-382B-B3BF28190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039" y="3426493"/>
            <a:ext cx="7419975" cy="3434014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6E846BE-6996-DE27-513B-9B0064A92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951" y="1467100"/>
            <a:ext cx="27241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64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571500" indent="-571500">
              <a:buFont typeface="Calibri"/>
              <a:buChar char="-"/>
            </a:pPr>
            <a:r>
              <a:rPr lang="ko-KR" sz="2200" b="1">
                <a:solidFill>
                  <a:schemeClr val="bg1"/>
                </a:solidFill>
                <a:latin typeface="Malgun Gothic"/>
                <a:ea typeface="Malgun Gothic"/>
              </a:rPr>
              <a:t>데이터셋 </a:t>
            </a:r>
            <a:r>
              <a:rPr lang="ko-KR" altLang="en-US" sz="2200" b="1">
                <a:solidFill>
                  <a:schemeClr val="bg1"/>
                </a:solidFill>
                <a:latin typeface="Malgun Gothic"/>
                <a:ea typeface="Malgun Gothic"/>
              </a:rPr>
              <a:t>증강</a:t>
            </a:r>
            <a:endParaRPr lang="ko-KR" sz="22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1479F-D2C8-2FC4-1CE9-A4B8B123930B}"/>
              </a:ext>
            </a:extLst>
          </p:cNvPr>
          <p:cNvSpPr txBox="1"/>
          <p:nvPr/>
        </p:nvSpPr>
        <p:spPr>
          <a:xfrm>
            <a:off x="4914900" y="558800"/>
            <a:ext cx="67183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1.일반 대화 데이터 증강 - 연령(청소년, 청년, 중년, 노년)별 무작위           1,000개 샘플 추출, 총 4,000개 </a:t>
            </a:r>
            <a:endParaRPr lang="ko-KR">
              <a:solidFill>
                <a:schemeClr val="bg1"/>
              </a:solidFill>
            </a:endParaRPr>
          </a:p>
        </p:txBody>
      </p:sp>
      <p:pic>
        <p:nvPicPr>
          <p:cNvPr id="4" name="그림 3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EE9CD138-DAE6-6402-672A-190945684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138" y="1330325"/>
            <a:ext cx="6842125" cy="2317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BDA9DF-92C2-9126-D6F4-F04615DC818B}"/>
              </a:ext>
            </a:extLst>
          </p:cNvPr>
          <p:cNvSpPr txBox="1"/>
          <p:nvPr/>
        </p:nvSpPr>
        <p:spPr>
          <a:xfrm>
            <a:off x="4914900" y="3937000"/>
            <a:ext cx="68326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2.나머지 4개 클래스에 대해서 추가적인 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역변환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진행 (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kor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-&gt; 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jap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-&gt; 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kor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)</a:t>
            </a:r>
            <a:endParaRPr 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  각 클래스별 1,094, 981, 979, 896개,총 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3,950개</a:t>
            </a:r>
          </a:p>
          <a:p>
            <a:endParaRPr lang="ko-KR" altLang="en-US">
              <a:solidFill>
                <a:schemeClr val="bg1"/>
              </a:solidFill>
              <a:ea typeface="맑은 고딕"/>
            </a:endParaRPr>
          </a:p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데이터셋 증강으로 인한 학습 데이터 수 : 기존 12300개 + 4000 + 3950 –3118(중복) = 1,7132개</a:t>
            </a:r>
          </a:p>
        </p:txBody>
      </p:sp>
    </p:spTree>
    <p:extLst>
      <p:ext uri="{BB962C8B-B14F-4D97-AF65-F5344CB8AC3E}">
        <p14:creationId xmlns:p14="http://schemas.microsoft.com/office/powerpoint/2010/main" val="396378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396967-0E6C-657A-CE57-646405F36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715" y="133783"/>
            <a:ext cx="3223466" cy="15950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000" b="1">
                <a:solidFill>
                  <a:schemeClr val="bg1"/>
                </a:solidFill>
                <a:ea typeface="맑은 고딕"/>
              </a:rPr>
              <a:t>개요</a:t>
            </a:r>
            <a:endParaRPr lang="ko-KR" sz="4000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9CDFCE74-9408-0FA4-87BA-A1A8128AD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056" y="924435"/>
            <a:ext cx="4870515" cy="5272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ko-KR" altLang="en-US" b="1">
                <a:solidFill>
                  <a:schemeClr val="bg1"/>
                </a:solidFill>
                <a:ea typeface="맑은 고딕"/>
              </a:rPr>
              <a:t>프로젝트 소개</a:t>
            </a:r>
            <a:endParaRPr lang="ko-KR">
              <a:solidFill>
                <a:schemeClr val="bg1"/>
              </a:solidFill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ko-KR" altLang="en-US" b="1">
                <a:solidFill>
                  <a:schemeClr val="bg1"/>
                </a:solidFill>
                <a:ea typeface="맑은 고딕"/>
              </a:rPr>
              <a:t>프로젝트 목표</a:t>
            </a:r>
            <a:endParaRPr lang="ko-KR">
              <a:solidFill>
                <a:schemeClr val="bg1"/>
              </a:solidFill>
              <a:ea typeface="맑은 고딕" panose="020B0503020000020004" pitchFamily="34" charset="-127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ko-KR" altLang="en-US" b="1">
                <a:solidFill>
                  <a:schemeClr val="bg1"/>
                </a:solidFill>
                <a:ea typeface="맑은 고딕"/>
              </a:rPr>
              <a:t>프로젝트 진행과정</a:t>
            </a:r>
          </a:p>
          <a:p>
            <a:pPr marL="800100" lvl="1" indent="-342900" algn="l">
              <a:buFont typeface="Calibri,Sans-Serif" panose="020B0604020202020204" pitchFamily="34" charset="0"/>
              <a:buChar char="-"/>
            </a:pP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데이터 EDA 및 </a:t>
            </a:r>
            <a:r>
              <a:rPr lang="ko-KR" err="1">
                <a:solidFill>
                  <a:schemeClr val="bg1"/>
                </a:solidFill>
                <a:latin typeface="Malgun Gothic"/>
                <a:ea typeface="Malgun Gothic"/>
              </a:rPr>
              <a:t>전처리</a:t>
            </a:r>
            <a:endParaRPr lang="ko-KR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800100" lvl="1" indent="-342900" algn="l">
              <a:buFont typeface="Calibri,Sans-Serif" panose="020B0604020202020204" pitchFamily="34" charset="0"/>
              <a:buChar char="-"/>
            </a:pP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모델 별 평가</a:t>
            </a:r>
          </a:p>
          <a:p>
            <a:pPr marL="800100" lvl="1" indent="-342900" algn="l">
              <a:buFont typeface="Calibri,Sans-Serif" panose="020B0604020202020204" pitchFamily="34" charset="0"/>
              <a:buChar char="-"/>
            </a:pP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데이터셋 증강</a:t>
            </a:r>
            <a:endParaRPr lang="ko-KR">
              <a:solidFill>
                <a:schemeClr val="bg1"/>
              </a:solidFill>
            </a:endParaRPr>
          </a:p>
          <a:p>
            <a:pPr marL="800100" lvl="1" indent="-342900" algn="l">
              <a:buFont typeface="Calibri,Sans-Serif" panose="020B0604020202020204" pitchFamily="34" charset="0"/>
              <a:buChar char="-"/>
            </a:pPr>
            <a:endParaRPr lang="ko-KR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Q</a:t>
            </a:r>
            <a:r>
              <a:rPr lang="ko-KR" altLang="en-US" b="1">
                <a:solidFill>
                  <a:schemeClr val="bg1"/>
                </a:solidFill>
                <a:ea typeface="맑은 고딕"/>
              </a:rPr>
              <a:t> &amp; </a:t>
            </a:r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A</a:t>
            </a:r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marL="800100" lvl="1" indent="-342900" algn="l">
              <a:buFont typeface="Calibri" panose="020B0604020202020204" pitchFamily="34" charset="0"/>
              <a:buChar char="-"/>
            </a:pPr>
            <a:endParaRPr lang="ko-KR" altLang="en-US">
              <a:solidFill>
                <a:schemeClr val="bg1"/>
              </a:solidFill>
              <a:ea typeface="맑은 고딕"/>
            </a:endParaRPr>
          </a:p>
          <a:p>
            <a:pPr marL="800100" lvl="1" indent="-342900" algn="l">
              <a:buFont typeface="Calibri" panose="020B0604020202020204" pitchFamily="34" charset="0"/>
              <a:buChar char="-"/>
            </a:pPr>
            <a:endParaRPr lang="ko-KR" altLang="en-US">
              <a:solidFill>
                <a:schemeClr val="bg1"/>
              </a:solidFill>
              <a:ea typeface="맑은 고딕"/>
            </a:endParaRPr>
          </a:p>
          <a:p>
            <a:pPr marL="800100" lvl="1" indent="-342900" algn="l">
              <a:buFont typeface="Calibri" panose="020B0604020202020204" pitchFamily="34" charset="0"/>
              <a:buChar char="-"/>
            </a:pPr>
            <a:endParaRPr lang="ko-KR" altLang="en-US">
              <a:solidFill>
                <a:schemeClr val="bg1"/>
              </a:solidFill>
              <a:ea typeface="맑은 고딕"/>
            </a:endParaRPr>
          </a:p>
          <a:p>
            <a:pPr algn="l"/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lvl="1" algn="r"/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algn="r"/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marL="342900" indent="-342900" algn="r">
              <a:buFont typeface="Calibri" panose="020B0604020202020204" pitchFamily="34" charset="0"/>
              <a:buChar char="-"/>
            </a:pPr>
            <a:endParaRPr lang="ko-KR" altLang="en-US" b="1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5052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342900" indent="-342900">
              <a:lnSpc>
                <a:spcPct val="100000"/>
              </a:lnSpc>
              <a:buFont typeface="Calibri"/>
              <a:buChar char="-"/>
            </a:pPr>
            <a:r>
              <a:rPr lang="en-US" altLang="ko-KR" sz="2200" err="1">
                <a:solidFill>
                  <a:schemeClr val="bg1"/>
                </a:solidFill>
                <a:ea typeface="+mj-lt"/>
                <a:cs typeface="+mj-lt"/>
              </a:rPr>
              <a:t>데이터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altLang="ko-KR" sz="2200" err="1">
                <a:solidFill>
                  <a:schemeClr val="bg1"/>
                </a:solidFill>
                <a:ea typeface="+mj-lt"/>
                <a:cs typeface="+mj-lt"/>
              </a:rPr>
              <a:t>증강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후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평가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endParaRPr lang="ko-KR" altLang="en-US" sz="22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A0B25-FA34-2065-D2CF-38DA1F827C1E}"/>
              </a:ext>
            </a:extLst>
          </p:cNvPr>
          <p:cNvSpPr txBox="1"/>
          <p:nvPr/>
        </p:nvSpPr>
        <p:spPr>
          <a:xfrm>
            <a:off x="4865511" y="6431844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bg1"/>
                </a:solidFill>
              </a:rPr>
              <a:t>https://wikidocs.net/165499</a:t>
            </a:r>
            <a:endParaRPr lang="en-US" sz="1100">
              <a:solidFill>
                <a:schemeClr val="bg1"/>
              </a:solidFill>
              <a:ea typeface="맑은 고딕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CFB6B93-8E8D-9F93-BD15-F7D307463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316377"/>
              </p:ext>
            </p:extLst>
          </p:nvPr>
        </p:nvGraphicFramePr>
        <p:xfrm>
          <a:off x="4864100" y="1257300"/>
          <a:ext cx="7107345" cy="48904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6074">
                  <a:extLst>
                    <a:ext uri="{9D8B030D-6E8A-4147-A177-3AD203B41FA5}">
                      <a16:colId xmlns:a16="http://schemas.microsoft.com/office/drawing/2014/main" val="4132837549"/>
                    </a:ext>
                  </a:extLst>
                </a:gridCol>
                <a:gridCol w="949255">
                  <a:extLst>
                    <a:ext uri="{9D8B030D-6E8A-4147-A177-3AD203B41FA5}">
                      <a16:colId xmlns:a16="http://schemas.microsoft.com/office/drawing/2014/main" val="10796813"/>
                    </a:ext>
                  </a:extLst>
                </a:gridCol>
                <a:gridCol w="1173004">
                  <a:extLst>
                    <a:ext uri="{9D8B030D-6E8A-4147-A177-3AD203B41FA5}">
                      <a16:colId xmlns:a16="http://schemas.microsoft.com/office/drawing/2014/main" val="997478687"/>
                    </a:ext>
                  </a:extLst>
                </a:gridCol>
                <a:gridCol w="1173004">
                  <a:extLst>
                    <a:ext uri="{9D8B030D-6E8A-4147-A177-3AD203B41FA5}">
                      <a16:colId xmlns:a16="http://schemas.microsoft.com/office/drawing/2014/main" val="2254854508"/>
                    </a:ext>
                  </a:extLst>
                </a:gridCol>
                <a:gridCol w="1173004">
                  <a:extLst>
                    <a:ext uri="{9D8B030D-6E8A-4147-A177-3AD203B41FA5}">
                      <a16:colId xmlns:a16="http://schemas.microsoft.com/office/drawing/2014/main" val="3065806943"/>
                    </a:ext>
                  </a:extLst>
                </a:gridCol>
                <a:gridCol w="1173004">
                  <a:extLst>
                    <a:ext uri="{9D8B030D-6E8A-4147-A177-3AD203B41FA5}">
                      <a16:colId xmlns:a16="http://schemas.microsoft.com/office/drawing/2014/main" val="203415218"/>
                    </a:ext>
                  </a:extLst>
                </a:gridCol>
              </a:tblGrid>
              <a:tr h="517649"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ko-KR" alt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사용 모델</a:t>
                      </a:r>
                      <a:endParaRPr lang="ko-KR" altLang="en-US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ko-KR" altLang="en-US" sz="1200" b="1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학습률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Optimizer</a:t>
                      </a:r>
                      <a:endParaRPr lang="en-US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1" i="0" u="none" strike="noStrike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Malgun Gothic"/>
                          <a:ea typeface="Malgun Gothic"/>
                        </a:rPr>
                        <a:t>데이터셋</a:t>
                      </a:r>
                      <a:endParaRPr lang="ko-KR" altLang="en-US" dirty="0"/>
                    </a:p>
                  </a:txBody>
                  <a:tcPr marL="71437" marR="71437" marT="35719" marB="35719"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1" i="0" u="none" strike="noStrike" noProof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Malgun Gothic"/>
                          <a:ea typeface="Malgun Gothic"/>
                        </a:rPr>
                        <a:t>Epoch</a:t>
                      </a:r>
                      <a:endParaRPr lang="ko-KR" altLang="en-US" sz="1200" b="1" i="0" u="none" strike="noStrike" noProof="0" dirty="0" err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71437" marR="71437" marT="35719" marB="35719"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1" i="0" u="none" strike="noStrike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Malgun Gothic"/>
                          <a:ea typeface="Malgun Gothic"/>
                        </a:rPr>
                        <a:t>결과</a:t>
                      </a:r>
                    </a:p>
                  </a:txBody>
                  <a:tcPr marL="71437" marR="71437" marT="35719" marB="35719"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430685"/>
                  </a:ext>
                </a:extLst>
              </a:tr>
              <a:tr h="12123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beomi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KcELECTRA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-base(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하위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개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+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embedding freeze)</a:t>
                      </a:r>
                      <a:endParaRPr lang="en-US" dirty="0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Lr = 2e-5</a:t>
                      </a:r>
                      <a:endParaRPr lang="en-US" dirty="0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AdamW</a:t>
                      </a:r>
                      <a:endParaRPr lang="ko-KR" altLang="en-U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학습데이터</a:t>
                      </a:r>
                      <a:b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</a:br>
                      <a: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약 일반대화 </a:t>
                      </a:r>
                      <a: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천개</a:t>
                      </a:r>
                      <a: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,</a:t>
                      </a:r>
                      <a:b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나머지 </a:t>
                      </a:r>
                      <a: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8</a:t>
                      </a:r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천개</a:t>
                      </a:r>
                      <a: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dirty="0"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1125"/>
                        </a:lnSpc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Malgun Gothic"/>
                        </a:rPr>
                        <a:t>0.82967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993995"/>
                  </a:ext>
                </a:extLst>
              </a:tr>
              <a:tr h="15801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beomi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KcELECTRA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-base(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하위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개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+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embedding freeze)</a:t>
                      </a:r>
                      <a:endParaRPr lang="en-US" dirty="0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Lr = 2e-5</a:t>
                      </a:r>
                      <a:endParaRPr lang="en-US" dirty="0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AdamW</a:t>
                      </a:r>
                      <a:endParaRPr lang="en-US" sz="1200" dirty="0" err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  <a:t>증강된 학습데이터</a:t>
                      </a:r>
                      <a:b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</a:br>
                      <a:r>
                        <a:rPr lang="en-US" altLang="ko-KR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  <a:t>약 일반대화 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  <a:t>7.6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  <a:t>천개</a:t>
                      </a:r>
                      <a:r>
                        <a:rPr 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  <a:t>,</a:t>
                      </a:r>
                      <a:br>
                        <a:rPr lang="en-US" altLang="ko-KR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</a:br>
                      <a: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  <a:t>나머지</a:t>
                      </a:r>
                      <a:r>
                        <a:rPr 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  <a:t> 9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  <a:t>천개</a:t>
                      </a:r>
                      <a:r>
                        <a:rPr 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  <a:t>)</a:t>
                      </a:r>
                      <a:endParaRPr lang="ko-KR" altLang="en-US" dirty="0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  <a:t>3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FFFFFF"/>
                          </a:solidFill>
                        </a:rPr>
                        <a:t>0.83252</a:t>
                      </a:r>
                      <a:endParaRPr lang="ko-KR" altLang="en-US" dirty="0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113488"/>
                  </a:ext>
                </a:extLst>
              </a:tr>
              <a:tr h="15801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 err="1">
                          <a:solidFill>
                            <a:schemeClr val="bg1"/>
                          </a:solidFill>
                          <a:latin typeface="Malgun Gothic"/>
                        </a:rPr>
                        <a:t>beomi</a:t>
                      </a:r>
                      <a:r>
                        <a:rPr lang="en-US" sz="1200" b="0" i="0" u="none" strike="noStrike" noProof="0" dirty="0">
                          <a:solidFill>
                            <a:schemeClr val="bg1"/>
                          </a:solidFill>
                          <a:latin typeface="Malgun Gothic"/>
                        </a:rPr>
                        <a:t>/</a:t>
                      </a:r>
                      <a:r>
                        <a:rPr lang="en-US" sz="1200" b="0" i="0" u="none" strike="noStrike" noProof="0" dirty="0" err="1">
                          <a:solidFill>
                            <a:schemeClr val="bg1"/>
                          </a:solidFill>
                          <a:latin typeface="Malgun Gothic"/>
                        </a:rPr>
                        <a:t>KcELECTRA</a:t>
                      </a:r>
                      <a:r>
                        <a:rPr lang="en-US" sz="1200" b="0" i="0" u="none" strike="noStrike" noProof="0" dirty="0">
                          <a:solidFill>
                            <a:schemeClr val="bg1"/>
                          </a:solidFill>
                          <a:latin typeface="Malgun Gothic"/>
                        </a:rPr>
                        <a:t>-base(</a:t>
                      </a:r>
                      <a:r>
                        <a:rPr lang="ko-KR" altLang="en-US" sz="1200" b="0" i="0" u="none" strike="noStrike" noProof="0" dirty="0">
                          <a:solidFill>
                            <a:schemeClr val="bg1"/>
                          </a:solidFill>
                          <a:latin typeface="Malgun Gothic"/>
                          <a:ea typeface="Malgun Gothic"/>
                        </a:rPr>
                        <a:t>하위 6개 </a:t>
                      </a:r>
                      <a:r>
                        <a:rPr lang="en-US" sz="1200" b="0" i="0" u="none" strike="noStrike" noProof="0" dirty="0">
                          <a:solidFill>
                            <a:schemeClr val="bg1"/>
                          </a:solidFill>
                          <a:latin typeface="Malgun Gothic"/>
                        </a:rPr>
                        <a:t>+</a:t>
                      </a:r>
                      <a:r>
                        <a:rPr lang="ko-KR" altLang="en-US" sz="1200" b="0" i="0" u="none" strike="noStrike" noProof="0" dirty="0">
                          <a:solidFill>
                            <a:schemeClr val="bg1"/>
                          </a:solidFill>
                          <a:latin typeface="Malgun Gothic"/>
                        </a:rPr>
                        <a:t>상위</a:t>
                      </a:r>
                      <a:r>
                        <a:rPr lang="en-US" altLang="ko-KR" sz="1200" b="0" i="0" u="none" strike="noStrike" noProof="0" dirty="0">
                          <a:solidFill>
                            <a:schemeClr val="bg1"/>
                          </a:solidFill>
                          <a:latin typeface="Malgun Gothic"/>
                        </a:rPr>
                        <a:t> 4 + </a:t>
                      </a:r>
                      <a:r>
                        <a:rPr lang="en-US" sz="1200" b="0" i="0" u="none" strike="noStrike" noProof="0" dirty="0">
                          <a:solidFill>
                            <a:schemeClr val="bg1"/>
                          </a:solidFill>
                          <a:latin typeface="Malgun Gothic"/>
                        </a:rPr>
                        <a:t>embedding freeze)</a:t>
                      </a:r>
                      <a:endParaRPr lang="ko-KR" altLang="en-US" dirty="0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bg1"/>
                          </a:solidFill>
                          <a:latin typeface="Malgun Gothic"/>
                        </a:rPr>
                        <a:t>Lr = 2e-5</a:t>
                      </a:r>
                      <a:endParaRPr lang="ko-KR" altLang="en-US" dirty="0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chemeClr val="bg1"/>
                          </a:solidFill>
                          <a:latin typeface="Malgun Gothic"/>
                        </a:rPr>
                        <a:t>AdamW</a:t>
                      </a:r>
                      <a:endParaRPr lang="ko-KR" altLang="en-US" err="1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  <a:t>증강된 학습데이터</a:t>
                      </a:r>
                      <a:b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</a:br>
                      <a:r>
                        <a:rPr lang="en-US" altLang="ko-KR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  <a:t>약 일반대화 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  <a:t>7.6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  <a:t>천개</a:t>
                      </a:r>
                      <a:r>
                        <a:rPr 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  <a:t>,</a:t>
                      </a:r>
                      <a:br>
                        <a:rPr 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</a:br>
                      <a:r>
                        <a:rPr lang="en-US" sz="1200" b="0" i="0" u="none" strike="noStrike" noProof="0" dirty="0" err="1">
                          <a:solidFill>
                            <a:srgbClr val="FFFFFF"/>
                          </a:solidFill>
                          <a:latin typeface="Malgun Gothic"/>
                        </a:rPr>
                        <a:t>나머지</a:t>
                      </a:r>
                      <a:r>
                        <a:rPr 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  <a:t> 9천개)</a:t>
                      </a:r>
                      <a:endParaRPr lang="ko-KR" altLang="en-US" dirty="0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  <a:t>10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  <a:t>0.81297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8434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455ABA-E0ED-F5D8-0BDB-06915EFBB0BC}"/>
              </a:ext>
            </a:extLst>
          </p:cNvPr>
          <p:cNvSpPr txBox="1"/>
          <p:nvPr/>
        </p:nvSpPr>
        <p:spPr>
          <a:xfrm>
            <a:off x="7327900" y="609600"/>
            <a:ext cx="26797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최고 성능 모델 비교 실험</a:t>
            </a:r>
          </a:p>
        </p:txBody>
      </p:sp>
    </p:spTree>
    <p:extLst>
      <p:ext uri="{BB962C8B-B14F-4D97-AF65-F5344CB8AC3E}">
        <p14:creationId xmlns:p14="http://schemas.microsoft.com/office/powerpoint/2010/main" val="2021283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>
                <a:solidFill>
                  <a:schemeClr val="bg1"/>
                </a:solidFill>
                <a:latin typeface="Malgun Gothic"/>
                <a:ea typeface="Malgun Gothic"/>
              </a:rPr>
              <a:t>고찰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DB438-96E6-0478-AEE8-687B06D28C9F}"/>
              </a:ext>
            </a:extLst>
          </p:cNvPr>
          <p:cNvSpPr txBox="1"/>
          <p:nvPr/>
        </p:nvSpPr>
        <p:spPr>
          <a:xfrm>
            <a:off x="6215960" y="279094"/>
            <a:ext cx="44958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  <a:ea typeface="맑은 고딕"/>
              </a:rPr>
              <a:t>추가적인 AI-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Hub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데이터셋 </a:t>
            </a: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  <a:ea typeface="맑은 고딕"/>
              </a:rPr>
              <a:t>다양한 Data 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Augumentation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기법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동의어 대체</a:t>
            </a:r>
            <a:endParaRPr lang="en-US" altLang="ko-KR">
              <a:solidFill>
                <a:schemeClr val="bg1"/>
              </a:solidFill>
              <a:latin typeface="Malgun Gothic"/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랜덤 단어 삽입, 변경, 삭제 등</a:t>
            </a:r>
            <a:endParaRPr lang="ko-KR">
              <a:solidFill>
                <a:schemeClr val="bg1"/>
              </a:solidFill>
            </a:endParaRPr>
          </a:p>
          <a:p>
            <a:endParaRPr lang="ko-KR">
              <a:solidFill>
                <a:schemeClr val="bg1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FED88-CBB0-E055-C114-B8968CBD901C}"/>
              </a:ext>
            </a:extLst>
          </p:cNvPr>
          <p:cNvSpPr txBox="1"/>
          <p:nvPr/>
        </p:nvSpPr>
        <p:spPr>
          <a:xfrm>
            <a:off x="6222055" y="1749698"/>
            <a:ext cx="44958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  <a:ea typeface="맑은 고딕"/>
              </a:rPr>
              <a:t>일반 데이터셋 맥락 파악을 위한 증강</a:t>
            </a: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  <a:ea typeface="맑은 고딕"/>
              </a:rPr>
              <a:t>더욱 다양한 모델로 비교 분석</a:t>
            </a: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  <a:ea typeface="맑은 고딕"/>
              </a:rPr>
              <a:t>여러 분류기를 활용한 뒤 분석</a:t>
            </a: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  <a:ea typeface="맑은 고딕"/>
              </a:rPr>
              <a:t>모델 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logit을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활용한 앙상블-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스태킹</a:t>
            </a:r>
          </a:p>
          <a:p>
            <a:pPr marL="342900" indent="-342900">
              <a:buAutoNum type="arabicPeriod"/>
            </a:pPr>
            <a:endParaRPr lang="ko-KR" altLang="en-US">
              <a:solidFill>
                <a:schemeClr val="bg1"/>
              </a:solidFill>
              <a:ea typeface="맑은 고딕"/>
            </a:endParaRPr>
          </a:p>
          <a:p>
            <a:pPr marL="342900" indent="-342900">
              <a:buFontTx/>
              <a:buAutoNum type="arabicPeriod"/>
            </a:pPr>
            <a:endParaRPr lang="ko-KR" altLang="en-US">
              <a:solidFill>
                <a:schemeClr val="bg1"/>
              </a:solidFill>
              <a:ea typeface="맑은 고딕"/>
            </a:endParaRPr>
          </a:p>
          <a:p>
            <a:pPr marL="342900" indent="-342900">
              <a:buFontTx/>
              <a:buAutoNum type="arabicPeriod"/>
            </a:pPr>
            <a:endParaRPr lang="ko-KR" altLang="en-US" err="1">
              <a:solidFill>
                <a:schemeClr val="bg1"/>
              </a:solidFill>
              <a:ea typeface="맑은 고딕"/>
            </a:endParaRPr>
          </a:p>
          <a:p>
            <a:pPr marL="800100" lvl="1" indent="-342900">
              <a:buFont typeface="Courier New"/>
              <a:buChar char="o"/>
            </a:pPr>
            <a:endParaRPr lang="ko-KR" altLang="en-US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2167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Qna 이미지 - Freepik에서 무료 다운로드">
            <a:extLst>
              <a:ext uri="{FF2B5EF4-FFF2-40B4-BE49-F238E27FC236}">
                <a16:creationId xmlns:a16="http://schemas.microsoft.com/office/drawing/2014/main" id="{38164C9B-553B-FB84-D2DD-44D84A77B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34FA8D0-006A-73B9-E7A1-7AB0D6AA6056}"/>
              </a:ext>
            </a:extLst>
          </p:cNvPr>
          <p:cNvSpPr txBox="1">
            <a:spLocks/>
          </p:cNvSpPr>
          <p:nvPr/>
        </p:nvSpPr>
        <p:spPr>
          <a:xfrm>
            <a:off x="-287661" y="-174536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>
                <a:latin typeface="Malgun Gothic"/>
                <a:ea typeface="Malgun Gothic"/>
              </a:rPr>
              <a:t>Q  &amp; A</a:t>
            </a:r>
            <a:endParaRPr lang="ko-KR" sz="4000" b="1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2254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396967-0E6C-657A-CE57-646405F36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39" y="142964"/>
            <a:ext cx="3719225" cy="172356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소개</a:t>
            </a:r>
            <a:endParaRPr lang="ko-KR" sz="40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9CDFCE74-9408-0FA4-87BA-A1A8128AD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5256" y="3432760"/>
            <a:ext cx="6835189" cy="31980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ko-KR" altLang="en-US" b="1">
                <a:solidFill>
                  <a:schemeClr val="bg1"/>
                </a:solidFill>
                <a:ea typeface="맑은 고딕"/>
              </a:rPr>
              <a:t>팀원  소개</a:t>
            </a:r>
            <a:endParaRPr lang="ko-KR">
              <a:solidFill>
                <a:schemeClr val="bg1"/>
              </a:solidFill>
            </a:endParaRPr>
          </a:p>
          <a:p>
            <a:pPr algn="r"/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ko-KR" altLang="en-US" b="1">
                <a:solidFill>
                  <a:schemeClr val="bg1"/>
                </a:solidFill>
                <a:ea typeface="맑은 고딕"/>
              </a:rPr>
              <a:t>팀장 : </a:t>
            </a:r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성명준</a:t>
            </a:r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ko-KR" altLang="en-US" sz="1600" b="1">
                <a:solidFill>
                  <a:schemeClr val="bg1"/>
                </a:solidFill>
                <a:latin typeface="Malgun Gothic"/>
                <a:ea typeface="Malgun Gothic"/>
              </a:rPr>
              <a:t>역할 </a:t>
            </a:r>
            <a:r>
              <a:rPr lang="en-US" altLang="ko-KR" sz="1600" b="1">
                <a:solidFill>
                  <a:schemeClr val="bg1"/>
                </a:solidFill>
                <a:latin typeface="Malgun Gothic"/>
                <a:ea typeface="Malgun Gothic"/>
              </a:rPr>
              <a:t>:</a:t>
            </a:r>
            <a:r>
              <a:rPr lang="ko-KR" altLang="en-US" sz="1600" b="1">
                <a:solidFill>
                  <a:schemeClr val="bg1"/>
                </a:solidFill>
                <a:latin typeface="Malgun Gothic"/>
                <a:ea typeface="Malgun Gothic"/>
              </a:rPr>
              <a:t> 학습데이터셋 구축</a:t>
            </a:r>
            <a:r>
              <a:rPr lang="en-US" altLang="ko-KR" sz="1600" b="1">
                <a:solidFill>
                  <a:schemeClr val="bg1"/>
                </a:solidFill>
                <a:latin typeface="Malgun Gothic"/>
                <a:ea typeface="Malgun Gothic"/>
              </a:rPr>
              <a:t>,</a:t>
            </a:r>
            <a:r>
              <a:rPr lang="ko-KR" altLang="en-US" sz="1600" b="1">
                <a:solidFill>
                  <a:schemeClr val="bg1"/>
                </a:solidFill>
                <a:latin typeface="Malgun Gothic"/>
                <a:ea typeface="Malgun Gothic"/>
              </a:rPr>
              <a:t> 분류 모델</a:t>
            </a:r>
            <a:r>
              <a:rPr lang="ko-KR" altLang="en-US" sz="1600" b="1">
                <a:solidFill>
                  <a:schemeClr val="bg1"/>
                </a:solidFill>
                <a:ea typeface="맑은 고딕"/>
              </a:rPr>
              <a:t> </a:t>
            </a:r>
            <a:endParaRPr lang="ko-KR" sz="1600">
              <a:solidFill>
                <a:schemeClr val="bg1"/>
              </a:solidFill>
              <a:ea typeface="맑은 고딕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ko-KR" altLang="en-US" b="1">
                <a:solidFill>
                  <a:schemeClr val="bg1"/>
                </a:solidFill>
                <a:ea typeface="맑은 고딕"/>
              </a:rPr>
              <a:t>팀원 : </a:t>
            </a:r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양지웅</a:t>
            </a:r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ko-KR" sz="1600" b="1">
                <a:solidFill>
                  <a:schemeClr val="bg1"/>
                </a:solidFill>
                <a:latin typeface="Malgun Gothic"/>
                <a:ea typeface="Malgun Gothic"/>
              </a:rPr>
              <a:t>역할 : 학습데이터셋 구축, 분류 </a:t>
            </a:r>
            <a:r>
              <a:rPr lang="ko-KR" altLang="en-US" sz="1600" b="1">
                <a:solidFill>
                  <a:schemeClr val="bg1"/>
                </a:solidFill>
                <a:latin typeface="Malgun Gothic"/>
                <a:ea typeface="Malgun Gothic"/>
              </a:rPr>
              <a:t>모델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ko-KR" altLang="en-US" b="1">
                <a:solidFill>
                  <a:schemeClr val="bg1"/>
                </a:solidFill>
                <a:ea typeface="맑은 고딕"/>
              </a:rPr>
              <a:t>팀원 : 정우철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ko-KR" altLang="en-US" sz="1600" b="1">
                <a:solidFill>
                  <a:schemeClr val="bg1"/>
                </a:solidFill>
                <a:ea typeface="맑은 고딕"/>
              </a:rPr>
              <a:t>역할 : 토의 내용 기록, 분류 모델 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endParaRPr lang="ko-KR" altLang="en-US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FDE6640-32FE-99D9-F00F-5B1DB1BF678A}"/>
              </a:ext>
            </a:extLst>
          </p:cNvPr>
          <p:cNvSpPr txBox="1">
            <a:spLocks/>
          </p:cNvSpPr>
          <p:nvPr/>
        </p:nvSpPr>
        <p:spPr>
          <a:xfrm>
            <a:off x="5151584" y="260820"/>
            <a:ext cx="6835189" cy="3198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Calibri" panose="020B0604020202020204" pitchFamily="34" charset="0"/>
              <a:buChar char="-"/>
            </a:pPr>
            <a:r>
              <a:rPr lang="ko-KR" altLang="en-US" b="1">
                <a:solidFill>
                  <a:schemeClr val="bg1"/>
                </a:solidFill>
                <a:ea typeface="맑은 고딕"/>
              </a:rPr>
              <a:t>프로젝트  소개</a:t>
            </a:r>
            <a:endParaRPr lang="ko-KR">
              <a:solidFill>
                <a:schemeClr val="bg1"/>
              </a:solidFill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ko-KR" altLang="en-US" b="1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DKTC (</a:t>
            </a:r>
            <a:r>
              <a:rPr lang="ko-KR" altLang="en-US" b="1" err="1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Dataset</a:t>
            </a:r>
            <a:r>
              <a:rPr lang="ko-KR" altLang="en-US" b="1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 of </a:t>
            </a:r>
            <a:r>
              <a:rPr lang="ko-KR" altLang="en-US" b="1" err="1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Korean</a:t>
            </a:r>
            <a:r>
              <a:rPr lang="ko-KR" altLang="en-US" b="1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b="1" err="1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Threatening</a:t>
            </a:r>
            <a:r>
              <a:rPr lang="ko-KR" altLang="en-US" b="1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b="1" err="1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Conversations</a:t>
            </a:r>
            <a:r>
              <a:rPr lang="ko-KR" altLang="en-US" b="1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)</a:t>
            </a:r>
            <a:endParaRPr lang="ko-KR" altLang="en-US" b="1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algn="r"/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endParaRPr lang="ko-KR" altLang="en-US" b="1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5" name="그림 4" descr="image">
            <a:extLst>
              <a:ext uri="{FF2B5EF4-FFF2-40B4-BE49-F238E27FC236}">
                <a16:creationId xmlns:a16="http://schemas.microsoft.com/office/drawing/2014/main" id="{C70182E7-D64F-BB2F-E97C-01EA514E8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900" y="1526745"/>
            <a:ext cx="5537199" cy="181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0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287BFBF3-12EF-9B46-9327-8C2217781A3D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5" cy="1723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목표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7884A72-6020-DC17-EC7E-039F973C7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8023" y="1002669"/>
            <a:ext cx="7322237" cy="215871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ko-KR">
                <a:solidFill>
                  <a:schemeClr val="bg1"/>
                </a:solidFill>
                <a:ea typeface="맑은 고딕"/>
              </a:rPr>
              <a:t>과제 목표 :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</a:t>
            </a:r>
            <a:r>
              <a:rPr lang="ko-KR" sz="2000" err="1">
                <a:solidFill>
                  <a:schemeClr val="bg1"/>
                </a:solidFill>
                <a:ea typeface="맑은 고딕"/>
              </a:rPr>
              <a:t>TUNiB이</a:t>
            </a:r>
            <a:r>
              <a:rPr lang="ko-KR" sz="2000">
                <a:solidFill>
                  <a:schemeClr val="bg1"/>
                </a:solidFill>
                <a:ea typeface="맑은 고딕"/>
              </a:rPr>
              <a:t> 자체적으로 제작한 데이터셋을 활용하여 해당 데이터셋에서 4가지 </a:t>
            </a:r>
            <a:r>
              <a:rPr lang="ko-KR" altLang="en-US" sz="2000">
                <a:solidFill>
                  <a:schemeClr val="bg1"/>
                </a:solidFill>
                <a:ea typeface="맑은 고딕"/>
              </a:rPr>
              <a:t>위협대화와</a:t>
            </a:r>
            <a:r>
              <a:rPr lang="ko-KR" sz="2000">
                <a:solidFill>
                  <a:schemeClr val="bg1"/>
                </a:solidFill>
                <a:ea typeface="맑은 고딕"/>
              </a:rPr>
              <a:t> 일반대화를 잘 분류할 수 있는 방법을 찾는 것, 그리고 분류 성능을 높이는 것을 목표로 함</a:t>
            </a:r>
          </a:p>
          <a:p>
            <a:endParaRPr lang="ko-KR">
              <a:solidFill>
                <a:schemeClr val="bg1"/>
              </a:solidFill>
              <a:ea typeface="맑은 고딕"/>
            </a:endParaRPr>
          </a:p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팀 목표 : </a:t>
            </a:r>
            <a:r>
              <a:rPr lang="ko-KR" altLang="en-US" sz="2000">
                <a:solidFill>
                  <a:schemeClr val="bg1"/>
                </a:solidFill>
                <a:ea typeface="맑은 고딕"/>
              </a:rPr>
              <a:t>각자 실험해보고 싶었던 모델을 학습하면서 분류 성능을 높이는 것</a:t>
            </a:r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40B360F-7412-7E78-AE22-FDE17529D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917" y="3154323"/>
            <a:ext cx="5852023" cy="370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4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287BFBF3-12EF-9B46-9327-8C2217781A3D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5" cy="1723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목표</a:t>
            </a:r>
          </a:p>
          <a:p>
            <a:pPr marL="342900" indent="-342900">
              <a:buFont typeface="Calibri"/>
              <a:buChar char="-"/>
            </a:pPr>
            <a:r>
              <a:rPr lang="en-US" altLang="ko-KR" sz="2200" b="1" err="1">
                <a:solidFill>
                  <a:schemeClr val="bg1"/>
                </a:solidFill>
                <a:latin typeface="Malgun Gothic"/>
                <a:ea typeface="Malgun Gothic"/>
              </a:rPr>
              <a:t>워크플로우</a:t>
            </a:r>
            <a:endParaRPr lang="ko-KR" sz="2200" b="1" err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pic>
        <p:nvPicPr>
          <p:cNvPr id="6" name="그림 5" descr="텍스트, 폰트, 스크린샷, 도표이(가) 표시된 사진&#10;&#10;자동 생성된 설명">
            <a:extLst>
              <a:ext uri="{FF2B5EF4-FFF2-40B4-BE49-F238E27FC236}">
                <a16:creationId xmlns:a16="http://schemas.microsoft.com/office/drawing/2014/main" id="{E05EACC4-EC60-B5DF-40D1-6CB0A7689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75" y="2324100"/>
            <a:ext cx="71564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1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-97161" y="142964"/>
            <a:ext cx="40240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800100" lvl="1" indent="-342900">
              <a:spcBef>
                <a:spcPts val="500"/>
              </a:spcBef>
              <a:buFont typeface="Calibri,Sans-Serif"/>
              <a:buChar char="-"/>
            </a:pP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데이터 </a:t>
            </a:r>
            <a:r>
              <a:rPr lang="en-US" altLang="ko-KR" sz="2200">
                <a:solidFill>
                  <a:schemeClr val="bg1"/>
                </a:solidFill>
                <a:latin typeface="Malgun Gothic"/>
                <a:ea typeface="Malgun Gothic"/>
              </a:rPr>
              <a:t>EDA</a:t>
            </a: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 및 </a:t>
            </a:r>
            <a:r>
              <a:rPr lang="ko-KR" altLang="en-US" sz="2200" err="1">
                <a:solidFill>
                  <a:schemeClr val="bg1"/>
                </a:solidFill>
                <a:latin typeface="Malgun Gothic"/>
                <a:ea typeface="Malgun Gothic"/>
              </a:rPr>
              <a:t>전처리</a:t>
            </a:r>
            <a:endParaRPr lang="ko-KR" altLang="en-US" sz="22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2527D8A-BA82-612C-FB0F-008DDC33BAA0}"/>
              </a:ext>
            </a:extLst>
          </p:cNvPr>
          <p:cNvSpPr txBox="1">
            <a:spLocks/>
          </p:cNvSpPr>
          <p:nvPr/>
        </p:nvSpPr>
        <p:spPr>
          <a:xfrm>
            <a:off x="3826" y="1960747"/>
            <a:ext cx="40240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>
                <a:solidFill>
                  <a:schemeClr val="bg1"/>
                </a:solidFill>
                <a:latin typeface="Malgun Gothic"/>
                <a:ea typeface="Malgun Gothic"/>
              </a:rPr>
              <a:t>일반 데이터 셋 구축</a:t>
            </a:r>
          </a:p>
        </p:txBody>
      </p:sp>
      <p:pic>
        <p:nvPicPr>
          <p:cNvPr id="11" name="그림 10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72DC3CD5-2692-D1B0-9E23-5CA8D67FD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414" y="0"/>
            <a:ext cx="4328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7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-97161" y="142964"/>
            <a:ext cx="40240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800100" lvl="1" indent="-342900">
              <a:spcBef>
                <a:spcPts val="500"/>
              </a:spcBef>
              <a:buFont typeface="Calibri,Sans-Serif"/>
              <a:buChar char="-"/>
            </a:pP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데이터 </a:t>
            </a:r>
            <a:r>
              <a:rPr lang="en-US" altLang="ko-KR" sz="2200">
                <a:solidFill>
                  <a:schemeClr val="bg1"/>
                </a:solidFill>
                <a:latin typeface="Malgun Gothic"/>
                <a:ea typeface="Malgun Gothic"/>
              </a:rPr>
              <a:t>EDA</a:t>
            </a: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 및 </a:t>
            </a:r>
            <a:r>
              <a:rPr lang="ko-KR" altLang="en-US" sz="2200" err="1">
                <a:solidFill>
                  <a:schemeClr val="bg1"/>
                </a:solidFill>
                <a:latin typeface="Malgun Gothic"/>
                <a:ea typeface="Malgun Gothic"/>
              </a:rPr>
              <a:t>전처리</a:t>
            </a:r>
            <a:endParaRPr lang="ko-KR" altLang="en-US" sz="22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24D1040-40F8-6510-4411-BBA042590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52" y="2872190"/>
            <a:ext cx="3775571" cy="2481549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E7920AC-AA2F-F26A-9CA7-7B6EFBD55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040" y="0"/>
            <a:ext cx="6581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9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-97161" y="142964"/>
            <a:ext cx="40240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800100" lvl="1" indent="-342900">
              <a:spcBef>
                <a:spcPts val="500"/>
              </a:spcBef>
              <a:buFont typeface="Calibri,Sans-Serif"/>
              <a:buChar char="-"/>
            </a:pP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데이터 </a:t>
            </a:r>
            <a:r>
              <a:rPr lang="en-US" altLang="ko-KR" sz="2200">
                <a:solidFill>
                  <a:schemeClr val="bg1"/>
                </a:solidFill>
                <a:latin typeface="Malgun Gothic"/>
                <a:ea typeface="Malgun Gothic"/>
              </a:rPr>
              <a:t>EDA</a:t>
            </a: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 및 </a:t>
            </a:r>
            <a:r>
              <a:rPr lang="ko-KR" altLang="en-US" sz="2200" err="1">
                <a:solidFill>
                  <a:schemeClr val="bg1"/>
                </a:solidFill>
                <a:latin typeface="Malgun Gothic"/>
                <a:ea typeface="Malgun Gothic"/>
              </a:rPr>
              <a:t>전처리</a:t>
            </a:r>
            <a:endParaRPr lang="ko-KR" altLang="en-US" sz="22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3139779-0037-2D64-8559-DDCAD6CC4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670" y="1516477"/>
            <a:ext cx="8056683" cy="4901365"/>
          </a:xfrm>
          <a:prstGeom prst="rect">
            <a:avLst/>
          </a:prstGeom>
        </p:spPr>
      </p:pic>
      <p:pic>
        <p:nvPicPr>
          <p:cNvPr id="4" name="그림 3" descr="텍스트, 폰트, 스크린샷, 노랑이(가) 표시된 사진&#10;&#10;자동 생성된 설명">
            <a:extLst>
              <a:ext uri="{FF2B5EF4-FFF2-40B4-BE49-F238E27FC236}">
                <a16:creationId xmlns:a16="http://schemas.microsoft.com/office/drawing/2014/main" id="{B09FE1CA-0BFB-C959-08D7-64738117F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463" y="152010"/>
            <a:ext cx="4676086" cy="120210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43445846-D6AF-4121-72E0-B25978E7591C}"/>
              </a:ext>
            </a:extLst>
          </p:cNvPr>
          <p:cNvSpPr txBox="1">
            <a:spLocks/>
          </p:cNvSpPr>
          <p:nvPr/>
        </p:nvSpPr>
        <p:spPr>
          <a:xfrm>
            <a:off x="3826" y="1960747"/>
            <a:ext cx="40240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>
                <a:solidFill>
                  <a:schemeClr val="bg1"/>
                </a:solidFill>
                <a:latin typeface="Malgun Gothic"/>
                <a:ea typeface="Malgun Gothic"/>
              </a:rPr>
              <a:t>일반 데이터 셋 구축 완료</a:t>
            </a:r>
          </a:p>
        </p:txBody>
      </p:sp>
    </p:spTree>
    <p:extLst>
      <p:ext uri="{BB962C8B-B14F-4D97-AF65-F5344CB8AC3E}">
        <p14:creationId xmlns:p14="http://schemas.microsoft.com/office/powerpoint/2010/main" val="344705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-97161" y="142964"/>
            <a:ext cx="40240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800100" lvl="1" indent="-342900">
              <a:spcBef>
                <a:spcPts val="500"/>
              </a:spcBef>
              <a:buFont typeface="Calibri,Sans-Serif"/>
              <a:buChar char="-"/>
            </a:pP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데이터 </a:t>
            </a:r>
            <a:r>
              <a:rPr lang="en-US" altLang="ko-KR" sz="2200">
                <a:solidFill>
                  <a:schemeClr val="bg1"/>
                </a:solidFill>
                <a:latin typeface="Malgun Gothic"/>
                <a:ea typeface="Malgun Gothic"/>
              </a:rPr>
              <a:t>EDA</a:t>
            </a: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 및 </a:t>
            </a:r>
            <a:r>
              <a:rPr lang="ko-KR" altLang="en-US" sz="2200" err="1">
                <a:solidFill>
                  <a:schemeClr val="bg1"/>
                </a:solidFill>
                <a:latin typeface="Malgun Gothic"/>
                <a:ea typeface="Malgun Gothic"/>
              </a:rPr>
              <a:t>전처리</a:t>
            </a:r>
            <a:endParaRPr lang="ko-KR" altLang="en-US" sz="22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3445846-D6AF-4121-72E0-B25978E7591C}"/>
              </a:ext>
            </a:extLst>
          </p:cNvPr>
          <p:cNvSpPr txBox="1">
            <a:spLocks/>
          </p:cNvSpPr>
          <p:nvPr/>
        </p:nvSpPr>
        <p:spPr>
          <a:xfrm>
            <a:off x="3826" y="1960747"/>
            <a:ext cx="40240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>
                <a:solidFill>
                  <a:schemeClr val="bg1"/>
                </a:solidFill>
                <a:latin typeface="Malgun Gothic"/>
                <a:ea typeface="Malgun Gothic"/>
              </a:rPr>
              <a:t>데이터 </a:t>
            </a:r>
            <a:r>
              <a:rPr lang="ko-KR" altLang="en-US" sz="2000" b="1" err="1">
                <a:solidFill>
                  <a:schemeClr val="bg1"/>
                </a:solidFill>
                <a:latin typeface="Malgun Gothic"/>
                <a:ea typeface="Malgun Gothic"/>
              </a:rPr>
              <a:t>전처리</a:t>
            </a:r>
          </a:p>
        </p:txBody>
      </p:sp>
      <p:pic>
        <p:nvPicPr>
          <p:cNvPr id="6" name="그림 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6BD196BA-D847-0660-B26D-6AD7AED96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879" y="2373398"/>
            <a:ext cx="6896100" cy="9525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3E677A4A-FE5B-8D67-B948-172D72521CBA}"/>
              </a:ext>
            </a:extLst>
          </p:cNvPr>
          <p:cNvSpPr txBox="1">
            <a:spLocks/>
          </p:cNvSpPr>
          <p:nvPr/>
        </p:nvSpPr>
        <p:spPr>
          <a:xfrm>
            <a:off x="4575826" y="-4411"/>
            <a:ext cx="7613445" cy="661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>
                <a:solidFill>
                  <a:schemeClr val="bg1"/>
                </a:solidFill>
                <a:latin typeface="Malgun Gothic"/>
                <a:ea typeface="Malgun Gothic"/>
              </a:rPr>
              <a:t>협박하는 갈취 대화​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6378924-C336-5F68-E5BC-F4FE5800DC17}"/>
              </a:ext>
            </a:extLst>
          </p:cNvPr>
          <p:cNvSpPr txBox="1">
            <a:spLocks/>
          </p:cNvSpPr>
          <p:nvPr/>
        </p:nvSpPr>
        <p:spPr>
          <a:xfrm>
            <a:off x="4575826" y="1710089"/>
            <a:ext cx="7613445" cy="661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>
                <a:solidFill>
                  <a:schemeClr val="bg1"/>
                </a:solidFill>
                <a:latin typeface="Malgun Gothic"/>
                <a:ea typeface="Malgun Gothic"/>
              </a:rPr>
              <a:t>갈취하는 협박 대화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50E9079-DBEA-DB6F-E7D9-652429750662}"/>
              </a:ext>
            </a:extLst>
          </p:cNvPr>
          <p:cNvSpPr txBox="1">
            <a:spLocks/>
          </p:cNvSpPr>
          <p:nvPr/>
        </p:nvSpPr>
        <p:spPr>
          <a:xfrm>
            <a:off x="4575825" y="3424588"/>
            <a:ext cx="7613445" cy="661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>
                <a:solidFill>
                  <a:schemeClr val="bg1"/>
                </a:solidFill>
                <a:latin typeface="Malgun Gothic"/>
                <a:ea typeface="Malgun Gothic"/>
              </a:rPr>
              <a:t>협박이 아닌 협박 대화</a:t>
            </a:r>
          </a:p>
        </p:txBody>
      </p:sp>
      <p:pic>
        <p:nvPicPr>
          <p:cNvPr id="14" name="그림 1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B6D302A-0390-6B9B-D5D4-EA002DEF5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888" y="764005"/>
            <a:ext cx="6892593" cy="8382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F521B16-FF47-1805-C43E-A3383F012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527" y="4089841"/>
            <a:ext cx="9705474" cy="402842"/>
          </a:xfrm>
          <a:prstGeom prst="rect">
            <a:avLst/>
          </a:prstGeom>
        </p:spPr>
      </p:pic>
      <p:pic>
        <p:nvPicPr>
          <p:cNvPr id="18" name="그림 17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4F7E4CED-4686-B1F2-6E13-BE18E0B679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011" y="3192628"/>
            <a:ext cx="4419601" cy="375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3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22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DLThon DKTC</vt:lpstr>
      <vt:lpstr>개요</vt:lpstr>
      <vt:lpstr>프로젝트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vndtjs96@naver.com</dc:creator>
  <cp:revision>8</cp:revision>
  <dcterms:created xsi:type="dcterms:W3CDTF">2024-12-09T07:42:08Z</dcterms:created>
  <dcterms:modified xsi:type="dcterms:W3CDTF">2024-12-09T16:42:09Z</dcterms:modified>
</cp:coreProperties>
</file>