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8"/>
    <p:restoredTop sz="94718"/>
  </p:normalViewPr>
  <p:slideViewPr>
    <p:cSldViewPr snapToGrid="0">
      <p:cViewPr varScale="1">
        <p:scale>
          <a:sx n="113" d="100"/>
          <a:sy n="113" d="100"/>
        </p:scale>
        <p:origin x="54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5/4/25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5/4/25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5/4/25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5/4/25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5/4/25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5/4/25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5/4/25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5/4/25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5/4/25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5/4/25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5/4/25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5/4/25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DE3F1-E44A-4659-6277-A5BBF1BAC7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Barriers to Implementing a Just Culture in Software Development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5FF24-2B4A-9ED4-DC99-2638632167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Mikaela June</a:t>
            </a:r>
          </a:p>
          <a:p>
            <a:r>
              <a:rPr lang="en-US" dirty="0"/>
              <a:t>May 4, 2025</a:t>
            </a:r>
          </a:p>
          <a:p>
            <a:r>
              <a:rPr lang="en-US" dirty="0"/>
              <a:t>CSD 380 Module 9</a:t>
            </a:r>
          </a:p>
        </p:txBody>
      </p:sp>
    </p:spTree>
    <p:extLst>
      <p:ext uri="{BB962C8B-B14F-4D97-AF65-F5344CB8AC3E}">
        <p14:creationId xmlns:p14="http://schemas.microsoft.com/office/powerpoint/2010/main" val="3594494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5B397-9E7F-973A-4D4E-2044549C8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620" y="2858251"/>
            <a:ext cx="4486656" cy="1141497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136A0-D8D1-B274-137C-5928898CA2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algn="ctr">
              <a:buNone/>
            </a:pPr>
            <a:r>
              <a:rPr lang="en-US" dirty="0"/>
              <a:t>Implementing a just culture in software development is essential for fostering a learning environment and improving quality. Organizations should assess their current culture and take steps to address identified barriers. A just culture leads to a safer, more innovative, and more productive workplace.</a:t>
            </a:r>
          </a:p>
          <a:p>
            <a:pPr>
              <a:lnSpc>
                <a:spcPct val="2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729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85C69-5050-4785-84BE-825B716CC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Just Culture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90C39-C91C-335A-232B-F38C4867D7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Just Culture promotes accountability and learning by distinguishing between human error, at-risk behavior, and reckless behavior.</a:t>
            </a:r>
          </a:p>
          <a:p>
            <a:pPr>
              <a:lnSpc>
                <a:spcPct val="150000"/>
              </a:lnSpc>
            </a:pPr>
            <a:r>
              <a:rPr lang="en-US" dirty="0"/>
              <a:t>Encourages open reporting of errors, which leads to improved safety and quality.</a:t>
            </a:r>
          </a:p>
          <a:p>
            <a:pPr>
              <a:lnSpc>
                <a:spcPct val="150000"/>
              </a:lnSpc>
            </a:pPr>
            <a:r>
              <a:rPr lang="en-US" dirty="0"/>
              <a:t>The goal of just culture is to promote a more learning-oriented workplace environment.</a:t>
            </a:r>
          </a:p>
        </p:txBody>
      </p:sp>
    </p:spTree>
    <p:extLst>
      <p:ext uri="{BB962C8B-B14F-4D97-AF65-F5344CB8AC3E}">
        <p14:creationId xmlns:p14="http://schemas.microsoft.com/office/powerpoint/2010/main" val="4041807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59818-8392-5E01-A25B-8C17CD165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Barriers in Implementing Just Culture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ACFC6E-B4A0-84E3-90E2-9CAE589A0D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300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783B3-B464-300A-C47C-6938D0F31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Barrier 1 – Lack of Transparency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EC5B38-FE49-75D0-FE09-7D32B20786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b="1" dirty="0"/>
              <a:t>Description:</a:t>
            </a:r>
            <a:r>
              <a:rPr lang="en-US" dirty="0"/>
              <a:t> Unclear processes for assessing and responding to errors.</a:t>
            </a:r>
          </a:p>
          <a:p>
            <a:pPr>
              <a:lnSpc>
                <a:spcPct val="200000"/>
              </a:lnSpc>
            </a:pPr>
            <a:r>
              <a:rPr lang="en-US" b="1" dirty="0"/>
              <a:t>Impact:</a:t>
            </a:r>
            <a:r>
              <a:rPr lang="en-US" dirty="0"/>
              <a:t> Creates confusion and mistrust among team members.</a:t>
            </a:r>
          </a:p>
          <a:p>
            <a:pPr>
              <a:lnSpc>
                <a:spcPct val="200000"/>
              </a:lnSpc>
            </a:pPr>
            <a:r>
              <a:rPr lang="en-US" b="1" dirty="0"/>
              <a:t>Example:</a:t>
            </a:r>
            <a:r>
              <a:rPr lang="en-US" dirty="0"/>
              <a:t> Developers are unsure how their actions will be evaluated after an incident has occurred.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966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9A82E-D79C-7832-C9D6-6F958896A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781" y="2708804"/>
            <a:ext cx="3698803" cy="1440394"/>
          </a:xfrm>
          <a:noFill/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1600" dirty="0"/>
              <a:t>Barrier 2 – Blame Culture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403EBD-907E-4D59-98D4-A72CD1063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75D98-FEBE-2055-8BD9-E25AE17250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9182" y="802638"/>
            <a:ext cx="5408696" cy="5252722"/>
          </a:xfrm>
        </p:spPr>
        <p:txBody>
          <a:bodyPr anchor="ctr">
            <a:normAutofit/>
          </a:bodyPr>
          <a:lstStyle/>
          <a:p>
            <a:pPr>
              <a:lnSpc>
                <a:spcPct val="200000"/>
              </a:lnSpc>
            </a:pPr>
            <a:r>
              <a:rPr lang="en-US" b="1" dirty="0">
                <a:solidFill>
                  <a:schemeClr val="bg1"/>
                </a:solidFill>
              </a:rPr>
              <a:t>Description:</a:t>
            </a:r>
            <a:r>
              <a:rPr lang="en-US" dirty="0">
                <a:solidFill>
                  <a:schemeClr val="bg1"/>
                </a:solidFill>
              </a:rPr>
              <a:t> A tendency to assign blame when outcomes are unfavorable.</a:t>
            </a:r>
          </a:p>
          <a:p>
            <a:pPr>
              <a:lnSpc>
                <a:spcPct val="200000"/>
              </a:lnSpc>
            </a:pPr>
            <a:r>
              <a:rPr lang="en-US" b="1" dirty="0">
                <a:solidFill>
                  <a:schemeClr val="bg1"/>
                </a:solidFill>
              </a:rPr>
              <a:t>Impact:</a:t>
            </a:r>
            <a:r>
              <a:rPr lang="en-US" dirty="0">
                <a:solidFill>
                  <a:schemeClr val="bg1"/>
                </a:solidFill>
              </a:rPr>
              <a:t> Discourages error reporting and stifles learning based on fear.</a:t>
            </a:r>
          </a:p>
          <a:p>
            <a:pPr>
              <a:lnSpc>
                <a:spcPct val="200000"/>
              </a:lnSpc>
            </a:pPr>
            <a:r>
              <a:rPr lang="en-US" b="1" dirty="0">
                <a:solidFill>
                  <a:schemeClr val="bg1"/>
                </a:solidFill>
              </a:rPr>
              <a:t>Example:</a:t>
            </a:r>
            <a:r>
              <a:rPr lang="en-US" dirty="0">
                <a:solidFill>
                  <a:schemeClr val="bg1"/>
                </a:solidFill>
              </a:rPr>
              <a:t> Developers may hide mistakes to avoid punishment.</a:t>
            </a:r>
            <a:endParaRPr lang="en-US" dirty="0"/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18023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CD495-AEAC-6370-7674-A04C847CD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Barrier 3 – Fear of Negative Consequences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68786-C6C8-2F84-0660-7B47AD7B04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b="1" dirty="0"/>
              <a:t>Description:</a:t>
            </a:r>
            <a:r>
              <a:rPr lang="en-US" dirty="0"/>
              <a:t> Concerns about legal repercussions or damage to reputation.</a:t>
            </a:r>
          </a:p>
          <a:p>
            <a:pPr>
              <a:lnSpc>
                <a:spcPct val="200000"/>
              </a:lnSpc>
            </a:pPr>
            <a:r>
              <a:rPr lang="en-US" b="1" dirty="0"/>
              <a:t>Impact:</a:t>
            </a:r>
            <a:r>
              <a:rPr lang="en-US" dirty="0"/>
              <a:t> Leads to underreporting of errors and near misses.</a:t>
            </a:r>
          </a:p>
          <a:p>
            <a:pPr>
              <a:lnSpc>
                <a:spcPct val="200000"/>
              </a:lnSpc>
            </a:pPr>
            <a:r>
              <a:rPr lang="en-US" b="1" dirty="0"/>
              <a:t>Example:</a:t>
            </a:r>
            <a:r>
              <a:rPr lang="en-US" dirty="0"/>
              <a:t> A developer avoids reporting a bug to prevent potential legal issues.</a:t>
            </a:r>
          </a:p>
        </p:txBody>
      </p:sp>
    </p:spTree>
    <p:extLst>
      <p:ext uri="{BB962C8B-B14F-4D97-AF65-F5344CB8AC3E}">
        <p14:creationId xmlns:p14="http://schemas.microsoft.com/office/powerpoint/2010/main" val="3630805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4175A8F-0CBE-A3B2-79DC-3B4063BD96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C083E-46E3-02F9-4B46-EC838ECB5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781" y="2708804"/>
            <a:ext cx="3698803" cy="1440394"/>
          </a:xfrm>
          <a:noFill/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1600" dirty="0"/>
              <a:t>Barrier 4 – Outcome bias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83FD434-5E2C-617C-EA1B-80CAA8FAB4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95E17-F25D-7B63-9C4A-A966D73957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9182" y="802638"/>
            <a:ext cx="5408696" cy="5252722"/>
          </a:xfrm>
        </p:spPr>
        <p:txBody>
          <a:bodyPr anchor="ctr">
            <a:normAutofit/>
          </a:bodyPr>
          <a:lstStyle/>
          <a:p>
            <a:pPr>
              <a:lnSpc>
                <a:spcPct val="200000"/>
              </a:lnSpc>
            </a:pPr>
            <a:r>
              <a:rPr lang="en-US" b="1" dirty="0">
                <a:solidFill>
                  <a:schemeClr val="bg1"/>
                </a:solidFill>
              </a:rPr>
              <a:t>Description:</a:t>
            </a:r>
            <a:r>
              <a:rPr lang="en-US" dirty="0">
                <a:solidFill>
                  <a:schemeClr val="bg1"/>
                </a:solidFill>
              </a:rPr>
              <a:t> Judging actions based on the outcome rather than intent or context.</a:t>
            </a:r>
          </a:p>
          <a:p>
            <a:pPr>
              <a:lnSpc>
                <a:spcPct val="200000"/>
              </a:lnSpc>
            </a:pPr>
            <a:r>
              <a:rPr lang="en-US" b="1" dirty="0">
                <a:solidFill>
                  <a:schemeClr val="bg1"/>
                </a:solidFill>
              </a:rPr>
              <a:t>Impact:</a:t>
            </a:r>
            <a:r>
              <a:rPr lang="en-US" dirty="0">
                <a:solidFill>
                  <a:schemeClr val="bg1"/>
                </a:solidFill>
              </a:rPr>
              <a:t> Leads to inconsistent assessments and unfair consequences.</a:t>
            </a:r>
          </a:p>
          <a:p>
            <a:pPr>
              <a:lnSpc>
                <a:spcPct val="200000"/>
              </a:lnSpc>
            </a:pPr>
            <a:r>
              <a:rPr lang="en-US" b="1" dirty="0">
                <a:solidFill>
                  <a:schemeClr val="bg1"/>
                </a:solidFill>
              </a:rPr>
              <a:t>Example:</a:t>
            </a:r>
            <a:r>
              <a:rPr lang="en-US" dirty="0">
                <a:solidFill>
                  <a:schemeClr val="bg1"/>
                </a:solidFill>
              </a:rPr>
              <a:t> A minor code change causing a major failure is treated more harshly than a major change with a minor issue.​</a:t>
            </a:r>
          </a:p>
        </p:txBody>
      </p:sp>
    </p:spTree>
    <p:extLst>
      <p:ext uri="{BB962C8B-B14F-4D97-AF65-F5344CB8AC3E}">
        <p14:creationId xmlns:p14="http://schemas.microsoft.com/office/powerpoint/2010/main" val="32806290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CA968-E578-3058-14CC-5520B03BB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Just Culture Algorithm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2BD73E-FD82-6843-78D6-9A270E551B22}"/>
              </a:ext>
            </a:extLst>
          </p:cNvPr>
          <p:cNvSpPr>
            <a:spLocks noGrp="1"/>
          </p:cNvSpPr>
          <p:nvPr>
            <p:ph type="pic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0CCD2A-5716-8AD9-BE9A-AF4105B2992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anchor="ctr"/>
          <a:lstStyle/>
          <a:p>
            <a:r>
              <a:rPr lang="en-US" dirty="0"/>
              <a:t>The just culture algorithm is a visual representation illustrating how to assess behavior and determine appropriate responses.</a:t>
            </a:r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045D73F3-5589-0525-61F9-68C3F0B12D4E}"/>
              </a:ext>
            </a:extLst>
          </p:cNvPr>
          <p:cNvSpPr txBox="1">
            <a:spLocks/>
          </p:cNvSpPr>
          <p:nvPr/>
        </p:nvSpPr>
        <p:spPr>
          <a:xfrm>
            <a:off x="9064283" y="0"/>
            <a:ext cx="6102097" cy="685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3200" kern="1200">
                <a:solidFill>
                  <a:schemeClr val="bg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pic>
        <p:nvPicPr>
          <p:cNvPr id="1026" name="Picture 2" descr="Just Culture Algorithm Graphic EMS">
            <a:extLst>
              <a:ext uri="{FF2B5EF4-FFF2-40B4-BE49-F238E27FC236}">
                <a16:creationId xmlns:a16="http://schemas.microsoft.com/office/drawing/2014/main" id="{6469E77C-0A49-EB22-3E20-FA659CF5AA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2908" y="0"/>
            <a:ext cx="67627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181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C884E-C8D9-6914-A894-22F8D9821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Strategies for Overcoming Barriers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B93C8-C903-9FD8-614B-E0AD26578F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Clear Communication:</a:t>
            </a:r>
            <a:r>
              <a:rPr lang="en-US" dirty="0"/>
              <a:t> Establish transparent processes and expectations.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Consistent Assessment:</a:t>
            </a:r>
            <a:r>
              <a:rPr lang="en-US" dirty="0"/>
              <a:t> Implement standardized methods for evaluating errors.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Training and Education:</a:t>
            </a:r>
            <a:r>
              <a:rPr lang="en-US" dirty="0"/>
              <a:t> Provide ongoing learning opportunities for all team members</a:t>
            </a:r>
          </a:p>
        </p:txBody>
      </p:sp>
    </p:spTree>
    <p:extLst>
      <p:ext uri="{BB962C8B-B14F-4D97-AF65-F5344CB8AC3E}">
        <p14:creationId xmlns:p14="http://schemas.microsoft.com/office/powerpoint/2010/main" val="1507103139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18</TotalTime>
  <Words>358</Words>
  <Application>Microsoft Macintosh PowerPoint</Application>
  <PresentationFormat>Widescreen</PresentationFormat>
  <Paragraphs>33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Gill Sans MT</vt:lpstr>
      <vt:lpstr>Parcel</vt:lpstr>
      <vt:lpstr>Barriers to Implementing a Just Culture in Software Development</vt:lpstr>
      <vt:lpstr>Introduction to Just Culture</vt:lpstr>
      <vt:lpstr>Barriers in Implementing Just Culture</vt:lpstr>
      <vt:lpstr>Barrier 1 – Lack of Transparency</vt:lpstr>
      <vt:lpstr>Barrier 2 – Blame Culture</vt:lpstr>
      <vt:lpstr>Barrier 3 – Fear of Negative Consequences</vt:lpstr>
      <vt:lpstr>Barrier 4 – Outcome bias</vt:lpstr>
      <vt:lpstr>Just Culture Algorithm</vt:lpstr>
      <vt:lpstr>Strategies for Overcoming Barriers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Mikaela June</dc:creator>
  <cp:lastModifiedBy>Mikaela June</cp:lastModifiedBy>
  <cp:revision>1</cp:revision>
  <dcterms:created xsi:type="dcterms:W3CDTF">2025-05-05T00:18:39Z</dcterms:created>
  <dcterms:modified xsi:type="dcterms:W3CDTF">2025-05-05T00:37:35Z</dcterms:modified>
</cp:coreProperties>
</file>