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311" r:id="rId4"/>
    <p:sldId id="312" r:id="rId5"/>
    <p:sldId id="316" r:id="rId6"/>
    <p:sldId id="317" r:id="rId7"/>
    <p:sldId id="298" r:id="rId8"/>
    <p:sldId id="302" r:id="rId9"/>
    <p:sldId id="318" r:id="rId1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0E87D-2890-4EA7-AE5A-40DC6C436F76}" v="876" dt="2024-02-22T18:47:26.299"/>
    <p1510:client id="{280AC1C3-7766-48CB-BEF7-A00D16F9A25C}" v="1520" dt="2024-02-22T19:09:43.467"/>
    <p1510:client id="{80CB3BB1-9161-4ACC-892A-54C4E1B38DAD}" v="6258" dt="2024-02-22T23:32:53.269"/>
    <p1510:client id="{A7ED3CB0-98E1-4CAB-9B45-8ECA1DEEF0DA}" v="1080" dt="2024-02-22T23:10:39.312"/>
    <p1510:client id="{CF39918E-70B1-441B-A4FF-EE1595825888}" v="23" dt="2024-02-22T21:00:20.932"/>
    <p1510:client id="{EAE7D959-F94B-4373-A2FE-D533E799CE29}" v="119" dt="2024-02-22T20:44:35.777"/>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58" autoAdjust="0"/>
    <p:restoredTop sz="79714" autoAdjust="0"/>
  </p:normalViewPr>
  <p:slideViewPr>
    <p:cSldViewPr snapToGrid="0">
      <p:cViewPr varScale="1">
        <p:scale>
          <a:sx n="64" d="100"/>
          <a:sy n="64" d="100"/>
        </p:scale>
        <p:origin x="162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2" name="Shape 142"/>
          <p:cNvSpPr>
            <a:spLocks noGrp="1" noRot="1" noChangeAspect="1"/>
          </p:cNvSpPr>
          <p:nvPr>
            <p:ph type="sldImg"/>
          </p:nvPr>
        </p:nvSpPr>
        <p:spPr>
          <a:xfrm>
            <a:off x="1143000" y="685800"/>
            <a:ext cx="4572000" cy="3429000"/>
          </a:xfrm>
          <a:prstGeom prst="rect">
            <a:avLst/>
          </a:prstGeom>
        </p:spPr>
        <p:txBody>
          <a:bodyPr/>
          <a:lstStyle/>
          <a:p>
            <a:endParaRPr/>
          </a:p>
        </p:txBody>
      </p:sp>
      <p:sp>
        <p:nvSpPr>
          <p:cNvPr id="143" name="Shape 14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694942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719633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solidFill>
                  <a:srgbClr val="000000"/>
                </a:solidFill>
                <a:latin typeface="Calibri"/>
                <a:ea typeface="Calibri"/>
                <a:cs typeface="Calibri"/>
              </a:rPr>
              <a:t>MGL </a:t>
            </a:r>
            <a:r>
              <a:rPr lang="en-US" err="1">
                <a:solidFill>
                  <a:srgbClr val="000000"/>
                </a:solidFill>
                <a:latin typeface="Calibri"/>
                <a:ea typeface="Calibri"/>
                <a:cs typeface="Calibri"/>
              </a:rPr>
              <a:t>Diagramm</a:t>
            </a:r>
            <a:r>
              <a:rPr lang="en-US">
                <a:solidFill>
                  <a:srgbClr val="000000"/>
                </a:solidFill>
                <a:latin typeface="Calibri"/>
                <a:ea typeface="Calibri"/>
                <a:cs typeface="Calibri"/>
              </a:rPr>
              <a:t> </a:t>
            </a:r>
            <a:r>
              <a:rPr lang="en-US" err="1">
                <a:solidFill>
                  <a:srgbClr val="000000"/>
                </a:solidFill>
                <a:latin typeface="Calibri"/>
                <a:ea typeface="Calibri"/>
                <a:cs typeface="Calibri"/>
              </a:rPr>
              <a:t>aus</a:t>
            </a:r>
            <a:r>
              <a:rPr lang="en-US">
                <a:solidFill>
                  <a:srgbClr val="000000"/>
                </a:solidFill>
                <a:latin typeface="Calibri"/>
                <a:ea typeface="Calibri"/>
                <a:cs typeface="Calibri"/>
              </a:rPr>
              <a:t> Audit 3 (</a:t>
            </a:r>
            <a:r>
              <a:rPr lang="en-US" err="1">
                <a:solidFill>
                  <a:srgbClr val="000000"/>
                </a:solidFill>
                <a:latin typeface="Calibri"/>
                <a:ea typeface="Calibri"/>
                <a:cs typeface="Calibri"/>
              </a:rPr>
              <a:t>hinzugefügt</a:t>
            </a:r>
            <a:r>
              <a:rPr lang="en-US">
                <a:solidFill>
                  <a:srgbClr val="000000"/>
                </a:solidFill>
                <a:latin typeface="Calibri"/>
                <a:ea typeface="Calibri"/>
                <a:cs typeface="Calibri"/>
              </a:rPr>
              <a:t>, um </a:t>
            </a:r>
            <a:r>
              <a:rPr lang="en-US" err="1">
                <a:solidFill>
                  <a:srgbClr val="000000"/>
                </a:solidFill>
                <a:latin typeface="Calibri"/>
                <a:ea typeface="Calibri"/>
                <a:cs typeface="Calibri"/>
              </a:rPr>
              <a:t>Veränderungen</a:t>
            </a:r>
            <a:r>
              <a:rPr lang="en-US">
                <a:solidFill>
                  <a:srgbClr val="000000"/>
                </a:solidFill>
                <a:latin typeface="Calibri"/>
                <a:ea typeface="Calibri"/>
                <a:cs typeface="Calibri"/>
              </a:rPr>
              <a:t> </a:t>
            </a:r>
            <a:r>
              <a:rPr lang="en-US" err="1">
                <a:solidFill>
                  <a:srgbClr val="000000"/>
                </a:solidFill>
                <a:latin typeface="Calibri"/>
                <a:ea typeface="Calibri"/>
                <a:cs typeface="Calibri"/>
              </a:rPr>
              <a:t>sichtbar</a:t>
            </a:r>
            <a:r>
              <a:rPr lang="en-US">
                <a:solidFill>
                  <a:srgbClr val="000000"/>
                </a:solidFill>
                <a:latin typeface="Calibri"/>
                <a:ea typeface="Calibri"/>
                <a:cs typeface="Calibri"/>
              </a:rPr>
              <a:t> </a:t>
            </a:r>
            <a:r>
              <a:rPr lang="en-US" err="1">
                <a:solidFill>
                  <a:srgbClr val="000000"/>
                </a:solidFill>
                <a:latin typeface="Calibri"/>
                <a:ea typeface="Calibri"/>
                <a:cs typeface="Calibri"/>
              </a:rPr>
              <a:t>zu</a:t>
            </a:r>
            <a:r>
              <a:rPr lang="en-US">
                <a:solidFill>
                  <a:srgbClr val="000000"/>
                </a:solidFill>
                <a:latin typeface="Calibri"/>
                <a:ea typeface="Calibri"/>
                <a:cs typeface="Calibri"/>
              </a:rPr>
              <a:t> </a:t>
            </a:r>
            <a:r>
              <a:rPr lang="en-US" err="1">
                <a:solidFill>
                  <a:srgbClr val="000000"/>
                </a:solidFill>
                <a:latin typeface="Calibri"/>
                <a:ea typeface="Calibri"/>
                <a:cs typeface="Calibri"/>
              </a:rPr>
              <a:t>machen</a:t>
            </a:r>
            <a:r>
              <a:rPr lang="en-US">
                <a:solidFill>
                  <a:srgbClr val="000000"/>
                </a:solidFill>
                <a:latin typeface="Calibri"/>
                <a:ea typeface="Calibri"/>
                <a:cs typeface="Calibri"/>
              </a:rPr>
              <a:t>)</a:t>
            </a:r>
          </a:p>
        </p:txBody>
      </p:sp>
    </p:spTree>
    <p:extLst>
      <p:ext uri="{BB962C8B-B14F-4D97-AF65-F5344CB8AC3E}">
        <p14:creationId xmlns:p14="http://schemas.microsoft.com/office/powerpoint/2010/main" val="1691589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solidFill>
                  <a:srgbClr val="000000"/>
                </a:solidFill>
                <a:latin typeface="Calibri"/>
                <a:ea typeface="Calibri"/>
                <a:cs typeface="Calibri"/>
              </a:rPr>
              <a:t>Dieses Modell </a:t>
            </a:r>
            <a:r>
              <a:rPr lang="en-US" dirty="0" err="1">
                <a:solidFill>
                  <a:srgbClr val="000000"/>
                </a:solidFill>
                <a:latin typeface="Calibri"/>
                <a:ea typeface="Calibri"/>
                <a:cs typeface="Calibri"/>
              </a:rPr>
              <a:t>zeigt</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zusammengefasst</a:t>
            </a:r>
            <a:r>
              <a:rPr lang="en-US" dirty="0">
                <a:solidFill>
                  <a:srgbClr val="000000"/>
                </a:solidFill>
                <a:latin typeface="Calibri"/>
                <a:ea typeface="Calibri"/>
                <a:cs typeface="Calibri"/>
              </a:rPr>
              <a:t> die </a:t>
            </a:r>
            <a:r>
              <a:rPr lang="en-US" dirty="0" err="1">
                <a:solidFill>
                  <a:srgbClr val="000000"/>
                </a:solidFill>
                <a:latin typeface="Calibri"/>
                <a:ea typeface="Calibri"/>
                <a:cs typeface="Calibri"/>
              </a:rPr>
              <a:t>Veränderungen</a:t>
            </a:r>
            <a:r>
              <a:rPr lang="en-US" dirty="0">
                <a:solidFill>
                  <a:srgbClr val="000000"/>
                </a:solidFill>
                <a:latin typeface="Calibri"/>
                <a:ea typeface="Calibri"/>
                <a:cs typeface="Calibri"/>
              </a:rPr>
              <a:t> in der </a:t>
            </a:r>
            <a:r>
              <a:rPr lang="en-US" dirty="0" err="1">
                <a:solidFill>
                  <a:srgbClr val="000000"/>
                </a:solidFill>
                <a:latin typeface="Calibri"/>
                <a:ea typeface="Calibri"/>
                <a:cs typeface="Calibri"/>
              </a:rPr>
              <a:t>Anwendungslogik</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seit</a:t>
            </a:r>
            <a:r>
              <a:rPr lang="en-US" dirty="0">
                <a:solidFill>
                  <a:srgbClr val="000000"/>
                </a:solidFill>
                <a:latin typeface="Calibri"/>
                <a:ea typeface="Calibri"/>
                <a:cs typeface="Calibri"/>
              </a:rPr>
              <a:t> Audit 3. In den </a:t>
            </a:r>
            <a:r>
              <a:rPr lang="en-US" dirty="0" err="1">
                <a:solidFill>
                  <a:srgbClr val="000000"/>
                </a:solidFill>
                <a:latin typeface="Calibri"/>
                <a:ea typeface="Calibri"/>
                <a:cs typeface="Calibri"/>
              </a:rPr>
              <a:t>folgenden</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Folien</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wird</a:t>
            </a:r>
            <a:r>
              <a:rPr lang="en-US" dirty="0">
                <a:solidFill>
                  <a:srgbClr val="000000"/>
                </a:solidFill>
                <a:latin typeface="Calibri"/>
                <a:ea typeface="Calibri"/>
                <a:cs typeface="Calibri"/>
              </a:rPr>
              <a:t> auf </a:t>
            </a:r>
            <a:r>
              <a:rPr lang="en-US" dirty="0" err="1">
                <a:solidFill>
                  <a:srgbClr val="000000"/>
                </a:solidFill>
                <a:latin typeface="Calibri"/>
                <a:ea typeface="Calibri"/>
                <a:cs typeface="Calibri"/>
              </a:rPr>
              <a:t>einige</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Änderungen</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noch</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genauer</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eingegangen</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Zusammengefasst</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wurden</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Funktionen</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implementiert</a:t>
            </a:r>
            <a:r>
              <a:rPr lang="en-US" dirty="0">
                <a:solidFill>
                  <a:srgbClr val="000000"/>
                </a:solidFill>
                <a:latin typeface="Calibri"/>
                <a:ea typeface="Calibri"/>
                <a:cs typeface="Calibri"/>
              </a:rPr>
              <a:t>, die </a:t>
            </a:r>
            <a:r>
              <a:rPr lang="en-US" dirty="0" err="1">
                <a:solidFill>
                  <a:srgbClr val="000000"/>
                </a:solidFill>
                <a:latin typeface="Calibri"/>
                <a:ea typeface="Calibri"/>
                <a:cs typeface="Calibri"/>
              </a:rPr>
              <a:t>beim</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letzten</a:t>
            </a:r>
            <a:r>
              <a:rPr lang="en-US" dirty="0">
                <a:solidFill>
                  <a:srgbClr val="000000"/>
                </a:solidFill>
                <a:latin typeface="Calibri"/>
                <a:ea typeface="Calibri"/>
                <a:cs typeface="Calibri"/>
              </a:rPr>
              <a:t> Mal </a:t>
            </a:r>
            <a:r>
              <a:rPr lang="en-US" dirty="0" err="1">
                <a:solidFill>
                  <a:srgbClr val="000000"/>
                </a:solidFill>
                <a:latin typeface="Calibri"/>
                <a:ea typeface="Calibri"/>
                <a:cs typeface="Calibri"/>
              </a:rPr>
              <a:t>nur</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konzeptionell</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oder</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vereinfacht</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vorlagen</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dazu</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gehören</a:t>
            </a:r>
            <a:r>
              <a:rPr lang="en-US" dirty="0">
                <a:solidFill>
                  <a:srgbClr val="000000"/>
                </a:solidFill>
                <a:latin typeface="Calibri"/>
                <a:ea typeface="Calibri"/>
                <a:cs typeface="Calibri"/>
              </a:rPr>
              <a:t> die DB-</a:t>
            </a:r>
            <a:r>
              <a:rPr lang="en-US" dirty="0" err="1">
                <a:solidFill>
                  <a:srgbClr val="000000"/>
                </a:solidFill>
                <a:latin typeface="Calibri"/>
                <a:ea typeface="Calibri"/>
                <a:cs typeface="Calibri"/>
              </a:rPr>
              <a:t>Logik</a:t>
            </a:r>
            <a:r>
              <a:rPr lang="en-US" dirty="0">
                <a:solidFill>
                  <a:srgbClr val="000000"/>
                </a:solidFill>
                <a:latin typeface="Calibri"/>
                <a:ea typeface="Calibri"/>
                <a:cs typeface="Calibri"/>
              </a:rPr>
              <a:t> der Events </a:t>
            </a:r>
            <a:r>
              <a:rPr lang="en-US" dirty="0" err="1">
                <a:solidFill>
                  <a:srgbClr val="000000"/>
                </a:solidFill>
                <a:latin typeface="Calibri"/>
                <a:ea typeface="Calibri"/>
                <a:cs typeface="Calibri"/>
              </a:rPr>
              <a:t>zum</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Jahresende</a:t>
            </a:r>
            <a:r>
              <a:rPr lang="en-US" dirty="0">
                <a:solidFill>
                  <a:srgbClr val="000000"/>
                </a:solidFill>
                <a:latin typeface="Calibri"/>
                <a:ea typeface="Calibri"/>
                <a:cs typeface="Calibri"/>
              </a:rPr>
              <a:t> und die </a:t>
            </a:r>
            <a:r>
              <a:rPr lang="en-US" dirty="0" err="1">
                <a:solidFill>
                  <a:srgbClr val="000000"/>
                </a:solidFill>
                <a:latin typeface="Calibri"/>
                <a:ea typeface="Calibri"/>
                <a:cs typeface="Calibri"/>
              </a:rPr>
              <a:t>Logik</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zur</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Auswahl</a:t>
            </a:r>
            <a:r>
              <a:rPr lang="en-US" dirty="0">
                <a:solidFill>
                  <a:srgbClr val="000000"/>
                </a:solidFill>
                <a:latin typeface="Calibri"/>
                <a:ea typeface="Calibri"/>
                <a:cs typeface="Calibri"/>
              </a:rPr>
              <a:t> der </a:t>
            </a:r>
            <a:r>
              <a:rPr lang="en-US" dirty="0" err="1">
                <a:solidFill>
                  <a:srgbClr val="000000"/>
                </a:solidFill>
                <a:latin typeface="Calibri"/>
                <a:ea typeface="Calibri"/>
                <a:cs typeface="Calibri"/>
              </a:rPr>
              <a:t>nächsten</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Entscheidung</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sowie</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eines</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passenden</a:t>
            </a:r>
            <a:r>
              <a:rPr lang="en-US" dirty="0">
                <a:solidFill>
                  <a:srgbClr val="000000"/>
                </a:solidFill>
                <a:latin typeface="Calibri"/>
                <a:ea typeface="Calibri"/>
                <a:cs typeface="Calibri"/>
              </a:rPr>
              <a:t> Events am </a:t>
            </a:r>
            <a:r>
              <a:rPr lang="en-US" dirty="0" err="1">
                <a:solidFill>
                  <a:srgbClr val="000000"/>
                </a:solidFill>
                <a:latin typeface="Calibri"/>
                <a:ea typeface="Calibri"/>
                <a:cs typeface="Calibri"/>
              </a:rPr>
              <a:t>Jahresende</a:t>
            </a:r>
            <a:r>
              <a:rPr lang="en-US" dirty="0">
                <a:solidFill>
                  <a:srgbClr val="000000"/>
                </a:solidFill>
                <a:latin typeface="Calibri"/>
                <a:ea typeface="Calibri"/>
                <a:cs typeface="Calibri"/>
              </a:rPr>
              <a:t>), die </a:t>
            </a:r>
            <a:r>
              <a:rPr lang="en-US" dirty="0" err="1">
                <a:solidFill>
                  <a:srgbClr val="000000"/>
                </a:solidFill>
                <a:latin typeface="Calibri"/>
                <a:ea typeface="Calibri"/>
                <a:cs typeface="Calibri"/>
              </a:rPr>
              <a:t>Anpassung</a:t>
            </a:r>
            <a:r>
              <a:rPr lang="en-US" dirty="0">
                <a:solidFill>
                  <a:srgbClr val="000000"/>
                </a:solidFill>
                <a:latin typeface="Calibri"/>
                <a:ea typeface="Calibri"/>
                <a:cs typeface="Calibri"/>
              </a:rPr>
              <a:t> des UI (Event-Popup </a:t>
            </a:r>
            <a:r>
              <a:rPr lang="en-US" dirty="0" err="1">
                <a:solidFill>
                  <a:srgbClr val="000000"/>
                </a:solidFill>
                <a:latin typeface="Calibri"/>
                <a:ea typeface="Calibri"/>
                <a:cs typeface="Calibri"/>
              </a:rPr>
              <a:t>implementiert</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sowie</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Textänderung</a:t>
            </a:r>
            <a:r>
              <a:rPr lang="en-US" dirty="0">
                <a:solidFill>
                  <a:srgbClr val="000000"/>
                </a:solidFill>
                <a:latin typeface="Calibri"/>
                <a:ea typeface="Calibri"/>
                <a:cs typeface="Calibri"/>
              </a:rPr>
              <a:t> der Phase/des </a:t>
            </a:r>
            <a:r>
              <a:rPr lang="en-US" dirty="0" err="1">
                <a:solidFill>
                  <a:srgbClr val="000000"/>
                </a:solidFill>
                <a:latin typeface="Calibri"/>
                <a:ea typeface="Calibri"/>
                <a:cs typeface="Calibri"/>
              </a:rPr>
              <a:t>Jahres</a:t>
            </a:r>
            <a:r>
              <a:rPr lang="en-US" dirty="0">
                <a:solidFill>
                  <a:srgbClr val="000000"/>
                </a:solidFill>
                <a:latin typeface="Calibri"/>
                <a:ea typeface="Calibri"/>
                <a:cs typeface="Calibri"/>
              </a:rPr>
              <a:t>), und die </a:t>
            </a:r>
            <a:r>
              <a:rPr lang="en-US" dirty="0" err="1">
                <a:solidFill>
                  <a:srgbClr val="000000"/>
                </a:solidFill>
                <a:latin typeface="Calibri"/>
                <a:ea typeface="Calibri"/>
                <a:cs typeface="Calibri"/>
              </a:rPr>
              <a:t>Einführung</a:t>
            </a:r>
            <a:r>
              <a:rPr lang="en-US" dirty="0">
                <a:solidFill>
                  <a:srgbClr val="000000"/>
                </a:solidFill>
                <a:latin typeface="Calibri"/>
                <a:ea typeface="Calibri"/>
                <a:cs typeface="Calibri"/>
              </a:rPr>
              <a:t> von </a:t>
            </a:r>
            <a:r>
              <a:rPr lang="en-US" dirty="0" err="1">
                <a:solidFill>
                  <a:srgbClr val="000000"/>
                </a:solidFill>
                <a:latin typeface="Calibri"/>
                <a:ea typeface="Calibri"/>
                <a:cs typeface="Calibri"/>
              </a:rPr>
              <a:t>Bedingungen</a:t>
            </a:r>
            <a:r>
              <a:rPr lang="en-US" dirty="0">
                <a:solidFill>
                  <a:srgbClr val="000000"/>
                </a:solidFill>
                <a:latin typeface="Calibri"/>
                <a:ea typeface="Calibri"/>
                <a:cs typeface="Calibri"/>
              </a:rPr>
              <a:t>, um </a:t>
            </a:r>
            <a:r>
              <a:rPr lang="en-US" dirty="0" err="1">
                <a:solidFill>
                  <a:srgbClr val="000000"/>
                </a:solidFill>
                <a:latin typeface="Calibri"/>
                <a:ea typeface="Calibri"/>
                <a:cs typeface="Calibri"/>
              </a:rPr>
              <a:t>bestimmte</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Entscheidungen</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zu</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triggern</a:t>
            </a:r>
            <a:r>
              <a:rPr lang="en-US" dirty="0">
                <a:solidFill>
                  <a:srgbClr val="000000"/>
                </a:solidFill>
                <a:latin typeface="Calibri"/>
                <a:ea typeface="Calibri"/>
                <a:cs typeface="Calibri"/>
              </a:rPr>
              <a:t>. </a:t>
            </a:r>
          </a:p>
          <a:p>
            <a:endParaRPr lang="en-US" dirty="0">
              <a:solidFill>
                <a:srgbClr val="000000"/>
              </a:solidFill>
              <a:latin typeface="Calibri"/>
              <a:ea typeface="Calibri"/>
              <a:cs typeface="Calibri"/>
            </a:endParaRPr>
          </a:p>
          <a:p>
            <a:r>
              <a:rPr lang="en-US" dirty="0">
                <a:solidFill>
                  <a:srgbClr val="000000"/>
                </a:solidFill>
                <a:latin typeface="Calibri"/>
                <a:ea typeface="Calibri"/>
                <a:cs typeface="Calibri"/>
              </a:rPr>
              <a:t>Die </a:t>
            </a:r>
            <a:r>
              <a:rPr lang="en-US" dirty="0" err="1">
                <a:solidFill>
                  <a:srgbClr val="000000"/>
                </a:solidFill>
                <a:latin typeface="Calibri"/>
                <a:ea typeface="Calibri"/>
                <a:cs typeface="Calibri"/>
              </a:rPr>
              <a:t>Funktionen</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GoToNextPhase</a:t>
            </a:r>
            <a:r>
              <a:rPr lang="en-US" dirty="0">
                <a:solidFill>
                  <a:srgbClr val="000000"/>
                </a:solidFill>
                <a:latin typeface="Calibri"/>
                <a:ea typeface="Calibri"/>
                <a:cs typeface="Calibri"/>
              </a:rPr>
              <a:t>() und </a:t>
            </a:r>
            <a:r>
              <a:rPr lang="en-US" dirty="0" err="1">
                <a:solidFill>
                  <a:srgbClr val="000000"/>
                </a:solidFill>
                <a:latin typeface="Calibri"/>
                <a:ea typeface="Calibri"/>
                <a:cs typeface="Calibri"/>
              </a:rPr>
              <a:t>GoToNextYear</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sind</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primär</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dazu</a:t>
            </a:r>
            <a:r>
              <a:rPr lang="en-US" dirty="0">
                <a:solidFill>
                  <a:srgbClr val="000000"/>
                </a:solidFill>
                <a:latin typeface="Calibri"/>
                <a:ea typeface="Calibri"/>
                <a:cs typeface="Calibri"/>
              </a:rPr>
              <a:t> da, den Text </a:t>
            </a:r>
            <a:r>
              <a:rPr lang="en-US" dirty="0" err="1">
                <a:solidFill>
                  <a:srgbClr val="000000"/>
                </a:solidFill>
                <a:latin typeface="Calibri"/>
                <a:ea typeface="Calibri"/>
                <a:cs typeface="Calibri"/>
              </a:rPr>
              <a:t>im</a:t>
            </a:r>
            <a:r>
              <a:rPr lang="en-US" dirty="0">
                <a:solidFill>
                  <a:srgbClr val="000000"/>
                </a:solidFill>
                <a:latin typeface="Calibri"/>
                <a:ea typeface="Calibri"/>
                <a:cs typeface="Calibri"/>
              </a:rPr>
              <a:t> UI, </a:t>
            </a:r>
            <a:r>
              <a:rPr lang="en-US" dirty="0" err="1">
                <a:solidFill>
                  <a:srgbClr val="000000"/>
                </a:solidFill>
                <a:latin typeface="Calibri"/>
                <a:ea typeface="Calibri"/>
                <a:cs typeface="Calibri"/>
              </a:rPr>
              <a:t>welcher</a:t>
            </a:r>
            <a:r>
              <a:rPr lang="en-US" dirty="0">
                <a:solidFill>
                  <a:srgbClr val="000000"/>
                </a:solidFill>
                <a:latin typeface="Calibri"/>
                <a:ea typeface="Calibri"/>
                <a:cs typeface="Calibri"/>
              </a:rPr>
              <a:t> dem Spieler die </a:t>
            </a:r>
            <a:r>
              <a:rPr lang="en-US" dirty="0" err="1">
                <a:solidFill>
                  <a:srgbClr val="000000"/>
                </a:solidFill>
                <a:latin typeface="Calibri"/>
                <a:ea typeface="Calibri"/>
                <a:cs typeface="Calibri"/>
              </a:rPr>
              <a:t>aktuelle</a:t>
            </a:r>
            <a:r>
              <a:rPr lang="en-US" dirty="0">
                <a:solidFill>
                  <a:srgbClr val="000000"/>
                </a:solidFill>
                <a:latin typeface="Calibri"/>
                <a:ea typeface="Calibri"/>
                <a:cs typeface="Calibri"/>
              </a:rPr>
              <a:t> Phase und das </a:t>
            </a:r>
            <a:r>
              <a:rPr lang="en-US" dirty="0" err="1">
                <a:solidFill>
                  <a:srgbClr val="000000"/>
                </a:solidFill>
                <a:latin typeface="Calibri"/>
                <a:ea typeface="Calibri"/>
                <a:cs typeface="Calibri"/>
              </a:rPr>
              <a:t>JAhr</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anzeigt</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zu</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aktualisieren</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Gleichzeitig</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wird</a:t>
            </a:r>
            <a:r>
              <a:rPr lang="en-US" dirty="0">
                <a:solidFill>
                  <a:srgbClr val="000000"/>
                </a:solidFill>
                <a:latin typeface="Calibri"/>
                <a:ea typeface="Calibri"/>
                <a:cs typeface="Calibri"/>
              </a:rPr>
              <a:t> die Phase-Variable </a:t>
            </a:r>
            <a:r>
              <a:rPr lang="en-US" dirty="0" err="1">
                <a:solidFill>
                  <a:srgbClr val="000000"/>
                </a:solidFill>
                <a:latin typeface="Calibri"/>
                <a:ea typeface="Calibri"/>
                <a:cs typeface="Calibri"/>
              </a:rPr>
              <a:t>auch</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dafür</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genutzt</a:t>
            </a:r>
            <a:r>
              <a:rPr lang="en-US" dirty="0">
                <a:solidFill>
                  <a:srgbClr val="000000"/>
                </a:solidFill>
                <a:latin typeface="Calibri"/>
                <a:ea typeface="Calibri"/>
                <a:cs typeface="Calibri"/>
              </a:rPr>
              <a:t>, die </a:t>
            </a:r>
            <a:r>
              <a:rPr lang="en-US" dirty="0" err="1">
                <a:solidFill>
                  <a:srgbClr val="000000"/>
                </a:solidFill>
                <a:latin typeface="Calibri"/>
                <a:ea typeface="Calibri"/>
                <a:cs typeface="Calibri"/>
              </a:rPr>
              <a:t>aktuelle</a:t>
            </a:r>
            <a:r>
              <a:rPr lang="en-US" dirty="0">
                <a:solidFill>
                  <a:srgbClr val="000000"/>
                </a:solidFill>
                <a:latin typeface="Calibri"/>
                <a:ea typeface="Calibri"/>
                <a:cs typeface="Calibri"/>
              </a:rPr>
              <a:t> Phase </a:t>
            </a:r>
            <a:r>
              <a:rPr lang="en-US" dirty="0" err="1">
                <a:solidFill>
                  <a:srgbClr val="000000"/>
                </a:solidFill>
                <a:latin typeface="Calibri"/>
                <a:ea typeface="Calibri"/>
                <a:cs typeface="Calibri"/>
              </a:rPr>
              <a:t>zu</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erfahren</a:t>
            </a:r>
            <a:r>
              <a:rPr lang="en-US" dirty="0">
                <a:solidFill>
                  <a:srgbClr val="000000"/>
                </a:solidFill>
                <a:latin typeface="Calibri"/>
                <a:ea typeface="Calibri"/>
                <a:cs typeface="Calibri"/>
              </a:rPr>
              <a:t>. So </a:t>
            </a:r>
            <a:r>
              <a:rPr lang="en-US" dirty="0" err="1">
                <a:solidFill>
                  <a:srgbClr val="000000"/>
                </a:solidFill>
                <a:latin typeface="Calibri"/>
                <a:ea typeface="Calibri"/>
                <a:cs typeface="Calibri"/>
              </a:rPr>
              <a:t>zum</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Beispiel</a:t>
            </a:r>
            <a:r>
              <a:rPr lang="en-US" dirty="0">
                <a:solidFill>
                  <a:srgbClr val="000000"/>
                </a:solidFill>
                <a:latin typeface="Calibri"/>
                <a:ea typeface="Calibri"/>
                <a:cs typeface="Calibri"/>
              </a:rPr>
              <a:t> in der </a:t>
            </a:r>
            <a:r>
              <a:rPr lang="en-US" dirty="0" err="1">
                <a:solidFill>
                  <a:srgbClr val="000000"/>
                </a:solidFill>
                <a:latin typeface="Calibri"/>
                <a:ea typeface="Calibri"/>
                <a:cs typeface="Calibri"/>
              </a:rPr>
              <a:t>Entscheidungsgenerierung</a:t>
            </a:r>
            <a:r>
              <a:rPr lang="en-US" dirty="0">
                <a:solidFill>
                  <a:srgbClr val="000000"/>
                </a:solidFill>
                <a:latin typeface="Calibri"/>
                <a:ea typeface="Calibri"/>
                <a:cs typeface="Calibri"/>
              </a:rPr>
              <a:t>: In den Pool der </a:t>
            </a:r>
            <a:r>
              <a:rPr lang="en-US" dirty="0" err="1">
                <a:solidFill>
                  <a:srgbClr val="000000"/>
                </a:solidFill>
                <a:latin typeface="Calibri"/>
                <a:ea typeface="Calibri"/>
                <a:cs typeface="Calibri"/>
              </a:rPr>
              <a:t>möglichen</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Entscheidungen</a:t>
            </a:r>
            <a:r>
              <a:rPr lang="en-US" dirty="0">
                <a:solidFill>
                  <a:srgbClr val="000000"/>
                </a:solidFill>
                <a:latin typeface="Calibri"/>
                <a:ea typeface="Calibri"/>
                <a:cs typeface="Calibri"/>
              </a:rPr>
              <a:t>, die dem Spieler </a:t>
            </a:r>
            <a:r>
              <a:rPr lang="en-US" dirty="0" err="1">
                <a:solidFill>
                  <a:srgbClr val="000000"/>
                </a:solidFill>
                <a:latin typeface="Calibri"/>
                <a:ea typeface="Calibri"/>
                <a:cs typeface="Calibri"/>
              </a:rPr>
              <a:t>angezeigt</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werden</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können</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sollen</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schließlich</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nur</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solche</a:t>
            </a:r>
            <a:r>
              <a:rPr lang="en-US" dirty="0">
                <a:solidFill>
                  <a:srgbClr val="000000"/>
                </a:solidFill>
                <a:latin typeface="Calibri"/>
                <a:ea typeface="Calibri"/>
                <a:cs typeface="Calibri"/>
              </a:rPr>
              <a:t> sein, die </a:t>
            </a:r>
            <a:r>
              <a:rPr lang="en-US" dirty="0" err="1">
                <a:solidFill>
                  <a:srgbClr val="000000"/>
                </a:solidFill>
                <a:latin typeface="Calibri"/>
                <a:ea typeface="Calibri"/>
                <a:cs typeface="Calibri"/>
              </a:rPr>
              <a:t>zur</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aktuellen</a:t>
            </a:r>
            <a:r>
              <a:rPr lang="en-US" dirty="0">
                <a:solidFill>
                  <a:srgbClr val="000000"/>
                </a:solidFill>
                <a:latin typeface="Calibri"/>
                <a:ea typeface="Calibri"/>
                <a:cs typeface="Calibri"/>
              </a:rPr>
              <a:t> Phase </a:t>
            </a:r>
            <a:r>
              <a:rPr lang="en-US" dirty="0" err="1">
                <a:solidFill>
                  <a:srgbClr val="000000"/>
                </a:solidFill>
                <a:latin typeface="Calibri"/>
                <a:ea typeface="Calibri"/>
                <a:cs typeface="Calibri"/>
              </a:rPr>
              <a:t>gehören</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Dafür</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wird</a:t>
            </a:r>
            <a:r>
              <a:rPr lang="en-US" dirty="0">
                <a:solidFill>
                  <a:srgbClr val="000000"/>
                </a:solidFill>
                <a:latin typeface="Calibri"/>
                <a:ea typeface="Calibri"/>
                <a:cs typeface="Calibri"/>
              </a:rPr>
              <a:t> die UI-Variable </a:t>
            </a:r>
            <a:r>
              <a:rPr lang="en-US" dirty="0" err="1">
                <a:solidFill>
                  <a:srgbClr val="000000"/>
                </a:solidFill>
                <a:latin typeface="Calibri"/>
                <a:ea typeface="Calibri"/>
                <a:cs typeface="Calibri"/>
              </a:rPr>
              <a:t>herangezogen</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Genau</a:t>
            </a:r>
            <a:r>
              <a:rPr lang="en-US" dirty="0">
                <a:solidFill>
                  <a:srgbClr val="000000"/>
                </a:solidFill>
                <a:latin typeface="Calibri"/>
                <a:ea typeface="Calibri"/>
                <a:cs typeface="Calibri"/>
              </a:rPr>
              <a:t> so </a:t>
            </a:r>
            <a:r>
              <a:rPr lang="en-US" dirty="0" err="1">
                <a:solidFill>
                  <a:srgbClr val="000000"/>
                </a:solidFill>
                <a:latin typeface="Calibri"/>
                <a:ea typeface="Calibri"/>
                <a:cs typeface="Calibri"/>
              </a:rPr>
              <a:t>wird</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auch</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überprüft</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wann</a:t>
            </a:r>
            <a:r>
              <a:rPr lang="en-US" dirty="0">
                <a:solidFill>
                  <a:srgbClr val="000000"/>
                </a:solidFill>
                <a:latin typeface="Calibri"/>
                <a:ea typeface="Calibri"/>
                <a:cs typeface="Calibri"/>
              </a:rPr>
              <a:t> die </a:t>
            </a:r>
            <a:r>
              <a:rPr lang="en-US" dirty="0" err="1">
                <a:solidFill>
                  <a:srgbClr val="000000"/>
                </a:solidFill>
                <a:latin typeface="Calibri"/>
                <a:ea typeface="Calibri"/>
                <a:cs typeface="Calibri"/>
              </a:rPr>
              <a:t>letzte</a:t>
            </a:r>
            <a:r>
              <a:rPr lang="en-US" dirty="0">
                <a:solidFill>
                  <a:srgbClr val="000000"/>
                </a:solidFill>
                <a:latin typeface="Calibri"/>
                <a:ea typeface="Calibri"/>
                <a:cs typeface="Calibri"/>
              </a:rPr>
              <a:t> Phase des </a:t>
            </a:r>
            <a:r>
              <a:rPr lang="en-US" dirty="0" err="1">
                <a:solidFill>
                  <a:srgbClr val="000000"/>
                </a:solidFill>
                <a:latin typeface="Calibri"/>
                <a:ea typeface="Calibri"/>
                <a:cs typeface="Calibri"/>
              </a:rPr>
              <a:t>Jahres</a:t>
            </a:r>
            <a:r>
              <a:rPr lang="en-US" dirty="0">
                <a:solidFill>
                  <a:srgbClr val="000000"/>
                </a:solidFill>
                <a:latin typeface="Calibri"/>
                <a:ea typeface="Calibri"/>
                <a:cs typeface="Calibri"/>
              </a:rPr>
              <a:t> (REFLEKTION) </a:t>
            </a:r>
            <a:r>
              <a:rPr lang="en-US" dirty="0" err="1">
                <a:solidFill>
                  <a:srgbClr val="000000"/>
                </a:solidFill>
                <a:latin typeface="Calibri"/>
                <a:ea typeface="Calibri"/>
                <a:cs typeface="Calibri"/>
              </a:rPr>
              <a:t>eingetreten</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ist</a:t>
            </a:r>
            <a:r>
              <a:rPr lang="en-US" dirty="0">
                <a:solidFill>
                  <a:srgbClr val="000000"/>
                </a:solidFill>
                <a:latin typeface="Calibri"/>
                <a:ea typeface="Calibri"/>
                <a:cs typeface="Calibri"/>
              </a:rPr>
              <a:t>, um die </a:t>
            </a:r>
            <a:r>
              <a:rPr lang="en-US" dirty="0" err="1">
                <a:solidFill>
                  <a:srgbClr val="000000"/>
                </a:solidFill>
                <a:latin typeface="Calibri"/>
                <a:ea typeface="Calibri"/>
                <a:cs typeface="Calibri"/>
              </a:rPr>
              <a:t>verzögerten</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Werte</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verrechnen</a:t>
            </a:r>
            <a:r>
              <a:rPr lang="en-US" dirty="0">
                <a:solidFill>
                  <a:srgbClr val="000000"/>
                </a:solidFill>
                <a:latin typeface="Calibri"/>
                <a:ea typeface="Calibri"/>
                <a:cs typeface="Calibri"/>
              </a:rPr>
              <a:t> und </a:t>
            </a:r>
            <a:r>
              <a:rPr lang="en-US" dirty="0" err="1">
                <a:solidFill>
                  <a:srgbClr val="000000"/>
                </a:solidFill>
                <a:latin typeface="Calibri"/>
                <a:ea typeface="Calibri"/>
                <a:cs typeface="Calibri"/>
              </a:rPr>
              <a:t>ein</a:t>
            </a:r>
            <a:r>
              <a:rPr lang="en-US" dirty="0">
                <a:solidFill>
                  <a:srgbClr val="000000"/>
                </a:solidFill>
                <a:latin typeface="Calibri"/>
                <a:ea typeface="Calibri"/>
                <a:cs typeface="Calibri"/>
              </a:rPr>
              <a:t> Event </a:t>
            </a:r>
            <a:r>
              <a:rPr lang="en-US" dirty="0" err="1">
                <a:solidFill>
                  <a:srgbClr val="000000"/>
                </a:solidFill>
                <a:latin typeface="Calibri"/>
                <a:ea typeface="Calibri"/>
                <a:cs typeface="Calibri"/>
              </a:rPr>
              <a:t>einblenden</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zu</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können</a:t>
            </a:r>
            <a:r>
              <a:rPr lang="en-US" dirty="0">
                <a:solidFill>
                  <a:srgbClr val="000000"/>
                </a:solidFill>
                <a:latin typeface="Calibri"/>
                <a:ea typeface="Calibri"/>
                <a:cs typeface="Calibri"/>
              </a:rPr>
              <a:t>. </a:t>
            </a:r>
          </a:p>
          <a:p>
            <a:endParaRPr lang="en-US" dirty="0">
              <a:solidFill>
                <a:srgbClr val="000000"/>
              </a:solidFill>
              <a:latin typeface="Calibri"/>
              <a:ea typeface="Calibri"/>
              <a:cs typeface="Calibri"/>
            </a:endParaRPr>
          </a:p>
          <a:p>
            <a:pPr algn="l"/>
            <a:r>
              <a:rPr lang="en-US" dirty="0">
                <a:solidFill>
                  <a:srgbClr val="000000"/>
                </a:solidFill>
                <a:latin typeface="Calibri"/>
                <a:ea typeface="Calibri"/>
                <a:cs typeface="Calibri"/>
              </a:rPr>
              <a:t>Die Event-</a:t>
            </a:r>
            <a:r>
              <a:rPr lang="en-US" dirty="0" err="1">
                <a:solidFill>
                  <a:srgbClr val="000000"/>
                </a:solidFill>
                <a:latin typeface="Calibri"/>
                <a:ea typeface="Calibri"/>
                <a:cs typeface="Calibri"/>
              </a:rPr>
              <a:t>Tabelle</a:t>
            </a:r>
            <a:r>
              <a:rPr lang="en-US" dirty="0">
                <a:solidFill>
                  <a:srgbClr val="000000"/>
                </a:solidFill>
                <a:latin typeface="Calibri"/>
                <a:ea typeface="Calibri"/>
                <a:cs typeface="Calibri"/>
              </a:rPr>
              <a:t> in der </a:t>
            </a:r>
            <a:r>
              <a:rPr lang="en-US" dirty="0" err="1">
                <a:solidFill>
                  <a:srgbClr val="000000"/>
                </a:solidFill>
                <a:latin typeface="Calibri"/>
                <a:ea typeface="Calibri"/>
                <a:cs typeface="Calibri"/>
              </a:rPr>
              <a:t>Datenbank</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wurde</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ebenfalls</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implementiert</a:t>
            </a:r>
            <a:r>
              <a:rPr lang="en-US" dirty="0">
                <a:solidFill>
                  <a:srgbClr val="000000"/>
                </a:solidFill>
                <a:latin typeface="Calibri"/>
                <a:ea typeface="Calibri"/>
                <a:cs typeface="Calibri"/>
              </a:rPr>
              <a:t> (und an die </a:t>
            </a:r>
            <a:r>
              <a:rPr lang="en-US" dirty="0" err="1">
                <a:solidFill>
                  <a:srgbClr val="000000"/>
                </a:solidFill>
                <a:latin typeface="Calibri"/>
                <a:ea typeface="Calibri"/>
                <a:cs typeface="Calibri"/>
              </a:rPr>
              <a:t>hier</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getroffenen</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Änderungen</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angepasst</a:t>
            </a:r>
            <a:r>
              <a:rPr lang="en-US" dirty="0">
                <a:solidFill>
                  <a:srgbClr val="000000"/>
                </a:solidFill>
                <a:latin typeface="Calibri"/>
                <a:ea typeface="Calibri"/>
                <a:cs typeface="Calibri"/>
              </a:rPr>
              <a:t>) und </a:t>
            </a:r>
            <a:r>
              <a:rPr lang="en-US" dirty="0" err="1">
                <a:solidFill>
                  <a:srgbClr val="000000"/>
                </a:solidFill>
                <a:latin typeface="Calibri"/>
                <a:ea typeface="Calibri"/>
                <a:cs typeface="Calibri"/>
              </a:rPr>
              <a:t>besteht</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jetzt</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aus</a:t>
            </a:r>
            <a:r>
              <a:rPr lang="en-US" dirty="0">
                <a:solidFill>
                  <a:srgbClr val="000000"/>
                </a:solidFill>
                <a:latin typeface="Calibri"/>
                <a:ea typeface="Calibri"/>
                <a:cs typeface="Calibri"/>
              </a:rPr>
              <a:t> den </a:t>
            </a:r>
            <a:r>
              <a:rPr lang="en-US" dirty="0" err="1">
                <a:solidFill>
                  <a:srgbClr val="000000"/>
                </a:solidFill>
                <a:latin typeface="Calibri"/>
                <a:ea typeface="Calibri"/>
                <a:cs typeface="Calibri"/>
              </a:rPr>
              <a:t>Spalten</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event_id</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event_text</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affected_parameter_id</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aenderung_direkt</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bedingung_erfüllt</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related_parameter_id</a:t>
            </a:r>
            <a:br>
              <a:rPr lang="en-US" dirty="0">
                <a:solidFill>
                  <a:srgbClr val="000000"/>
                </a:solidFill>
                <a:latin typeface="Calibri"/>
                <a:ea typeface="Calibri"/>
                <a:cs typeface="Calibri"/>
              </a:rPr>
            </a:br>
            <a:r>
              <a:rPr lang="en-US" dirty="0" err="1">
                <a:solidFill>
                  <a:srgbClr val="000000"/>
                </a:solidFill>
                <a:latin typeface="Calibri"/>
                <a:ea typeface="Calibri"/>
                <a:cs typeface="Calibri"/>
              </a:rPr>
              <a:t>Erklärung</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zu</a:t>
            </a:r>
            <a:r>
              <a:rPr lang="en-US" dirty="0">
                <a:solidFill>
                  <a:srgbClr val="000000"/>
                </a:solidFill>
                <a:latin typeface="Calibri"/>
                <a:ea typeface="Calibri"/>
                <a:cs typeface="Calibri"/>
              </a:rPr>
              <a:t> den </a:t>
            </a:r>
            <a:r>
              <a:rPr lang="en-US" dirty="0" err="1">
                <a:solidFill>
                  <a:srgbClr val="000000"/>
                </a:solidFill>
                <a:latin typeface="Calibri"/>
                <a:ea typeface="Calibri"/>
                <a:cs typeface="Calibri"/>
              </a:rPr>
              <a:t>Spaltennamen</a:t>
            </a:r>
            <a:r>
              <a:rPr lang="en-US" dirty="0">
                <a:solidFill>
                  <a:srgbClr val="000000"/>
                </a:solidFill>
                <a:latin typeface="Calibri"/>
                <a:ea typeface="Calibri"/>
                <a:cs typeface="Calibri"/>
              </a:rPr>
              <a:t>:</a:t>
            </a:r>
          </a:p>
          <a:p>
            <a:pPr algn="l"/>
            <a:r>
              <a:rPr lang="en-US" dirty="0" err="1">
                <a:solidFill>
                  <a:srgbClr val="000000"/>
                </a:solidFill>
                <a:latin typeface="Calibri"/>
                <a:ea typeface="Calibri"/>
                <a:cs typeface="Calibri"/>
              </a:rPr>
              <a:t>Event_id</a:t>
            </a:r>
            <a:r>
              <a:rPr lang="en-US" dirty="0">
                <a:solidFill>
                  <a:srgbClr val="000000"/>
                </a:solidFill>
                <a:latin typeface="Calibri"/>
                <a:ea typeface="Calibri"/>
                <a:cs typeface="Calibri"/>
              </a:rPr>
              <a:t>/</a:t>
            </a:r>
            <a:r>
              <a:rPr lang="en-US" dirty="0" err="1">
                <a:solidFill>
                  <a:srgbClr val="000000"/>
                </a:solidFill>
                <a:latin typeface="Calibri"/>
                <a:ea typeface="Calibri"/>
                <a:cs typeface="Calibri"/>
              </a:rPr>
              <a:t>event_text</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Selbsterklärend</a:t>
            </a:r>
            <a:endParaRPr lang="en-US" dirty="0">
              <a:solidFill>
                <a:srgbClr val="000000"/>
              </a:solidFill>
              <a:latin typeface="Calibri"/>
              <a:ea typeface="Calibri"/>
              <a:cs typeface="Calibri"/>
            </a:endParaRPr>
          </a:p>
          <a:p>
            <a:pPr algn="l"/>
            <a:r>
              <a:rPr lang="en-US" dirty="0" err="1">
                <a:solidFill>
                  <a:srgbClr val="000000"/>
                </a:solidFill>
                <a:latin typeface="Calibri"/>
                <a:ea typeface="Calibri"/>
                <a:cs typeface="Calibri"/>
              </a:rPr>
              <a:t>Affected_parameter_id</a:t>
            </a:r>
            <a:r>
              <a:rPr lang="en-US" dirty="0">
                <a:solidFill>
                  <a:srgbClr val="000000"/>
                </a:solidFill>
                <a:latin typeface="Calibri"/>
                <a:ea typeface="Calibri"/>
                <a:cs typeface="Calibri"/>
              </a:rPr>
              <a:t>: Manche Events </a:t>
            </a:r>
            <a:r>
              <a:rPr lang="en-US" dirty="0" err="1">
                <a:solidFill>
                  <a:srgbClr val="000000"/>
                </a:solidFill>
                <a:latin typeface="Calibri"/>
                <a:ea typeface="Calibri"/>
                <a:cs typeface="Calibri"/>
              </a:rPr>
              <a:t>haben</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genauso</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wie</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normale</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Entscheidungen</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eine</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Auswirkung</a:t>
            </a:r>
            <a:r>
              <a:rPr lang="en-US" dirty="0">
                <a:solidFill>
                  <a:srgbClr val="000000"/>
                </a:solidFill>
                <a:latin typeface="Calibri"/>
                <a:ea typeface="Calibri"/>
                <a:cs typeface="Calibri"/>
              </a:rPr>
              <a:t> auf (</a:t>
            </a:r>
            <a:r>
              <a:rPr lang="en-US" dirty="0" err="1">
                <a:solidFill>
                  <a:srgbClr val="000000"/>
                </a:solidFill>
                <a:latin typeface="Calibri"/>
                <a:ea typeface="Calibri"/>
                <a:cs typeface="Calibri"/>
              </a:rPr>
              <a:t>einen</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bestimmte</a:t>
            </a:r>
            <a:r>
              <a:rPr lang="en-US" dirty="0">
                <a:solidFill>
                  <a:srgbClr val="000000"/>
                </a:solidFill>
                <a:latin typeface="Calibri"/>
                <a:ea typeface="Calibri"/>
                <a:cs typeface="Calibri"/>
              </a:rPr>
              <a:t>(n) Parameter. Die ID dieses Parameters </a:t>
            </a:r>
            <a:r>
              <a:rPr lang="en-US" dirty="0" err="1">
                <a:solidFill>
                  <a:srgbClr val="000000"/>
                </a:solidFill>
                <a:latin typeface="Calibri"/>
                <a:ea typeface="Calibri"/>
                <a:cs typeface="Calibri"/>
              </a:rPr>
              <a:t>wird</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hier</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hinterlegt</a:t>
            </a:r>
            <a:r>
              <a:rPr lang="en-US" dirty="0">
                <a:solidFill>
                  <a:srgbClr val="000000"/>
                </a:solidFill>
                <a:latin typeface="Calibri"/>
                <a:ea typeface="Calibri"/>
                <a:cs typeface="Calibri"/>
              </a:rPr>
              <a:t>.</a:t>
            </a:r>
          </a:p>
          <a:p>
            <a:pPr algn="l"/>
            <a:r>
              <a:rPr lang="en-US" dirty="0" err="1">
                <a:solidFill>
                  <a:srgbClr val="000000"/>
                </a:solidFill>
                <a:latin typeface="Calibri"/>
                <a:ea typeface="Calibri"/>
                <a:cs typeface="Calibri"/>
              </a:rPr>
              <a:t>Aenderung_direkt</a:t>
            </a:r>
            <a:r>
              <a:rPr lang="en-US" dirty="0">
                <a:solidFill>
                  <a:srgbClr val="000000"/>
                </a:solidFill>
                <a:latin typeface="Calibri"/>
                <a:ea typeface="Calibri"/>
                <a:cs typeface="Calibri"/>
              </a:rPr>
              <a:t>: die </a:t>
            </a:r>
            <a:r>
              <a:rPr lang="en-US" dirty="0" err="1">
                <a:solidFill>
                  <a:srgbClr val="000000"/>
                </a:solidFill>
                <a:latin typeface="Calibri"/>
                <a:ea typeface="Calibri"/>
                <a:cs typeface="Calibri"/>
              </a:rPr>
              <a:t>Werteveränderung</a:t>
            </a:r>
            <a:r>
              <a:rPr lang="en-US" dirty="0">
                <a:solidFill>
                  <a:srgbClr val="000000"/>
                </a:solidFill>
                <a:latin typeface="Calibri"/>
                <a:ea typeface="Calibri"/>
                <a:cs typeface="Calibri"/>
              </a:rPr>
              <a:t>, die auf den </a:t>
            </a:r>
            <a:r>
              <a:rPr lang="en-US" dirty="0" err="1">
                <a:solidFill>
                  <a:srgbClr val="000000"/>
                </a:solidFill>
                <a:latin typeface="Calibri"/>
                <a:ea typeface="Calibri"/>
                <a:cs typeface="Calibri"/>
              </a:rPr>
              <a:t>eben</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genannten</a:t>
            </a:r>
            <a:r>
              <a:rPr lang="en-US" dirty="0">
                <a:solidFill>
                  <a:srgbClr val="000000"/>
                </a:solidFill>
                <a:latin typeface="Calibri"/>
                <a:ea typeface="Calibri"/>
                <a:cs typeface="Calibri"/>
              </a:rPr>
              <a:t> Parameter </a:t>
            </a:r>
            <a:r>
              <a:rPr lang="en-US" dirty="0" err="1">
                <a:solidFill>
                  <a:srgbClr val="000000"/>
                </a:solidFill>
                <a:latin typeface="Calibri"/>
                <a:ea typeface="Calibri"/>
                <a:cs typeface="Calibri"/>
              </a:rPr>
              <a:t>zukommt</a:t>
            </a:r>
            <a:r>
              <a:rPr lang="en-US" dirty="0">
                <a:solidFill>
                  <a:srgbClr val="000000"/>
                </a:solidFill>
                <a:latin typeface="Calibri"/>
                <a:ea typeface="Calibri"/>
                <a:cs typeface="Calibri"/>
              </a:rPr>
              <a:t>. </a:t>
            </a:r>
          </a:p>
          <a:p>
            <a:pPr algn="l"/>
            <a:r>
              <a:rPr lang="en-US" dirty="0" err="1">
                <a:solidFill>
                  <a:srgbClr val="000000"/>
                </a:solidFill>
                <a:latin typeface="Calibri"/>
                <a:ea typeface="Calibri"/>
                <a:cs typeface="Calibri"/>
              </a:rPr>
              <a:t>Bedingung_erfuellt</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Wird</a:t>
            </a:r>
            <a:r>
              <a:rPr lang="en-US" dirty="0">
                <a:solidFill>
                  <a:srgbClr val="000000"/>
                </a:solidFill>
                <a:latin typeface="Calibri"/>
                <a:ea typeface="Calibri"/>
                <a:cs typeface="Calibri"/>
              </a:rPr>
              <a:t> in den </a:t>
            </a:r>
            <a:r>
              <a:rPr lang="en-US" dirty="0" err="1">
                <a:solidFill>
                  <a:srgbClr val="000000"/>
                </a:solidFill>
                <a:latin typeface="Calibri"/>
                <a:ea typeface="Calibri"/>
                <a:cs typeface="Calibri"/>
              </a:rPr>
              <a:t>Folgenden</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Folien</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erklärt</a:t>
            </a:r>
            <a:endParaRPr lang="en-US" dirty="0">
              <a:solidFill>
                <a:srgbClr val="000000"/>
              </a:solidFill>
              <a:latin typeface="Calibri"/>
              <a:ea typeface="Calibri"/>
              <a:cs typeface="Calibri"/>
            </a:endParaRPr>
          </a:p>
          <a:p>
            <a:pPr algn="l"/>
            <a:r>
              <a:rPr lang="en-US" dirty="0" err="1">
                <a:solidFill>
                  <a:srgbClr val="000000"/>
                </a:solidFill>
                <a:latin typeface="Calibri"/>
                <a:ea typeface="Calibri"/>
                <a:cs typeface="Calibri"/>
              </a:rPr>
              <a:t>Related_parameter_id</a:t>
            </a:r>
            <a:r>
              <a:rPr lang="en-US" dirty="0">
                <a:solidFill>
                  <a:srgbClr val="000000"/>
                </a:solidFill>
                <a:latin typeface="Calibri"/>
                <a:ea typeface="Calibri"/>
                <a:cs typeface="Calibri"/>
              </a:rPr>
              <a:t>: Wie </a:t>
            </a:r>
            <a:r>
              <a:rPr lang="en-US" dirty="0" err="1">
                <a:solidFill>
                  <a:srgbClr val="000000"/>
                </a:solidFill>
                <a:latin typeface="Calibri"/>
                <a:ea typeface="Calibri"/>
                <a:cs typeface="Calibri"/>
              </a:rPr>
              <a:t>schon</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im</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letzten</a:t>
            </a:r>
            <a:r>
              <a:rPr lang="en-US" dirty="0">
                <a:solidFill>
                  <a:srgbClr val="000000"/>
                </a:solidFill>
                <a:latin typeface="Calibri"/>
                <a:ea typeface="Calibri"/>
                <a:cs typeface="Calibri"/>
              </a:rPr>
              <a:t> Audit </a:t>
            </a:r>
            <a:r>
              <a:rPr lang="en-US" dirty="0" err="1">
                <a:solidFill>
                  <a:srgbClr val="000000"/>
                </a:solidFill>
                <a:latin typeface="Calibri"/>
                <a:ea typeface="Calibri"/>
                <a:cs typeface="Calibri"/>
              </a:rPr>
              <a:t>definiert</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wird</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ein</a:t>
            </a:r>
            <a:r>
              <a:rPr lang="en-US" dirty="0">
                <a:solidFill>
                  <a:srgbClr val="000000"/>
                </a:solidFill>
                <a:latin typeface="Calibri"/>
                <a:ea typeface="Calibri"/>
                <a:cs typeface="Calibri"/>
              </a:rPr>
              <a:t> Event </a:t>
            </a:r>
            <a:r>
              <a:rPr lang="en-US" dirty="0" err="1">
                <a:solidFill>
                  <a:srgbClr val="000000"/>
                </a:solidFill>
                <a:latin typeface="Calibri"/>
                <a:ea typeface="Calibri"/>
                <a:cs typeface="Calibri"/>
              </a:rPr>
              <a:t>bezogen</a:t>
            </a:r>
            <a:r>
              <a:rPr lang="en-US" dirty="0">
                <a:solidFill>
                  <a:srgbClr val="000000"/>
                </a:solidFill>
                <a:latin typeface="Calibri"/>
                <a:ea typeface="Calibri"/>
                <a:cs typeface="Calibri"/>
              </a:rPr>
              <a:t> auf </a:t>
            </a:r>
            <a:r>
              <a:rPr lang="en-US" dirty="0" err="1">
                <a:solidFill>
                  <a:srgbClr val="000000"/>
                </a:solidFill>
                <a:latin typeface="Calibri"/>
                <a:ea typeface="Calibri"/>
                <a:cs typeface="Calibri"/>
              </a:rPr>
              <a:t>einen</a:t>
            </a:r>
            <a:r>
              <a:rPr lang="en-US" dirty="0">
                <a:solidFill>
                  <a:srgbClr val="000000"/>
                </a:solidFill>
                <a:latin typeface="Calibri"/>
                <a:ea typeface="Calibri"/>
                <a:cs typeface="Calibri"/>
              </a:rPr>
              <a:t> Parameter </a:t>
            </a:r>
            <a:r>
              <a:rPr lang="en-US" dirty="0" err="1">
                <a:solidFill>
                  <a:srgbClr val="000000"/>
                </a:solidFill>
                <a:latin typeface="Calibri"/>
                <a:ea typeface="Calibri"/>
                <a:cs typeface="Calibri"/>
              </a:rPr>
              <a:t>getriggert</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wenn</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dieser</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z.B.</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besonders</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niedrig</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ist</a:t>
            </a:r>
            <a:r>
              <a:rPr lang="en-US" dirty="0">
                <a:solidFill>
                  <a:srgbClr val="000000"/>
                </a:solidFill>
                <a:latin typeface="Calibri"/>
                <a:ea typeface="Calibri"/>
                <a:cs typeface="Calibri"/>
              </a:rPr>
              <a:t>. Um </a:t>
            </a:r>
            <a:r>
              <a:rPr lang="en-US" dirty="0" err="1">
                <a:solidFill>
                  <a:srgbClr val="000000"/>
                </a:solidFill>
                <a:latin typeface="Calibri"/>
                <a:ea typeface="Calibri"/>
                <a:cs typeface="Calibri"/>
              </a:rPr>
              <a:t>zu</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wissen</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welche</a:t>
            </a:r>
            <a:r>
              <a:rPr lang="en-US" dirty="0">
                <a:solidFill>
                  <a:srgbClr val="000000"/>
                </a:solidFill>
                <a:latin typeface="Calibri"/>
                <a:ea typeface="Calibri"/>
                <a:cs typeface="Calibri"/>
              </a:rPr>
              <a:t> Events auf </a:t>
            </a:r>
            <a:r>
              <a:rPr lang="en-US" dirty="0" err="1">
                <a:solidFill>
                  <a:srgbClr val="000000"/>
                </a:solidFill>
                <a:latin typeface="Calibri"/>
                <a:ea typeface="Calibri"/>
                <a:cs typeface="Calibri"/>
              </a:rPr>
              <a:t>welchen</a:t>
            </a:r>
            <a:r>
              <a:rPr lang="en-US" dirty="0">
                <a:solidFill>
                  <a:srgbClr val="000000"/>
                </a:solidFill>
                <a:latin typeface="Calibri"/>
                <a:ea typeface="Calibri"/>
                <a:cs typeface="Calibri"/>
              </a:rPr>
              <a:t> Parameter </a:t>
            </a:r>
            <a:r>
              <a:rPr lang="en-US" dirty="0" err="1">
                <a:solidFill>
                  <a:srgbClr val="000000"/>
                </a:solidFill>
                <a:latin typeface="Calibri"/>
                <a:ea typeface="Calibri"/>
                <a:cs typeface="Calibri"/>
              </a:rPr>
              <a:t>bezogen</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engl.</a:t>
            </a:r>
            <a:r>
              <a:rPr lang="en-US" dirty="0">
                <a:solidFill>
                  <a:srgbClr val="000000"/>
                </a:solidFill>
                <a:latin typeface="Calibri"/>
                <a:ea typeface="Calibri"/>
                <a:cs typeface="Calibri"/>
              </a:rPr>
              <a:t> "related") </a:t>
            </a:r>
            <a:r>
              <a:rPr lang="en-US" dirty="0" err="1">
                <a:solidFill>
                  <a:srgbClr val="000000"/>
                </a:solidFill>
                <a:latin typeface="Calibri"/>
                <a:ea typeface="Calibri"/>
                <a:cs typeface="Calibri"/>
              </a:rPr>
              <a:t>sind</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wird</a:t>
            </a:r>
            <a:r>
              <a:rPr lang="en-US" dirty="0">
                <a:solidFill>
                  <a:srgbClr val="000000"/>
                </a:solidFill>
                <a:latin typeface="Calibri"/>
                <a:ea typeface="Calibri"/>
                <a:cs typeface="Calibri"/>
              </a:rPr>
              <a:t> </a:t>
            </a:r>
            <a:r>
              <a:rPr lang="en-US" dirty="0" err="1">
                <a:solidFill>
                  <a:srgbClr val="000000"/>
                </a:solidFill>
                <a:latin typeface="Calibri"/>
                <a:ea typeface="Calibri"/>
                <a:cs typeface="Calibri"/>
              </a:rPr>
              <a:t>hier</a:t>
            </a:r>
            <a:r>
              <a:rPr lang="en-US" dirty="0">
                <a:solidFill>
                  <a:srgbClr val="000000"/>
                </a:solidFill>
                <a:latin typeface="Calibri"/>
                <a:ea typeface="Calibri"/>
                <a:cs typeface="Calibri"/>
              </a:rPr>
              <a:t> die </a:t>
            </a:r>
            <a:r>
              <a:rPr lang="en-US" dirty="0" err="1">
                <a:solidFill>
                  <a:srgbClr val="000000"/>
                </a:solidFill>
                <a:latin typeface="Calibri"/>
                <a:ea typeface="Calibri"/>
                <a:cs typeface="Calibri"/>
              </a:rPr>
              <a:t>entsprechende</a:t>
            </a:r>
            <a:r>
              <a:rPr lang="en-US" dirty="0">
                <a:solidFill>
                  <a:srgbClr val="000000"/>
                </a:solidFill>
                <a:latin typeface="Calibri"/>
                <a:ea typeface="Calibri"/>
                <a:cs typeface="Calibri"/>
              </a:rPr>
              <a:t> Parameter-ID </a:t>
            </a:r>
            <a:r>
              <a:rPr lang="en-US" dirty="0" err="1">
                <a:solidFill>
                  <a:srgbClr val="000000"/>
                </a:solidFill>
                <a:latin typeface="Calibri"/>
                <a:ea typeface="Calibri"/>
                <a:cs typeface="Calibri"/>
              </a:rPr>
              <a:t>hinterlegt</a:t>
            </a:r>
            <a:endParaRPr lang="en-US" dirty="0">
              <a:solidFill>
                <a:srgbClr val="000000"/>
              </a:solidFill>
              <a:latin typeface="Calibri"/>
              <a:ea typeface="Calibri"/>
              <a:cs typeface="Calibri"/>
            </a:endParaRPr>
          </a:p>
        </p:txBody>
      </p:sp>
    </p:spTree>
    <p:extLst>
      <p:ext uri="{BB962C8B-B14F-4D97-AF65-F5344CB8AC3E}">
        <p14:creationId xmlns:p14="http://schemas.microsoft.com/office/powerpoint/2010/main" val="2605044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solidFill>
                  <a:srgbClr val="000000"/>
                </a:solidFill>
                <a:latin typeface="Calibri"/>
                <a:ea typeface="Calibri"/>
                <a:cs typeface="Calibri"/>
              </a:rPr>
              <a:t>In </a:t>
            </a:r>
            <a:r>
              <a:rPr lang="en-US" err="1">
                <a:solidFill>
                  <a:srgbClr val="000000"/>
                </a:solidFill>
                <a:latin typeface="Calibri"/>
                <a:ea typeface="Calibri"/>
                <a:cs typeface="Calibri"/>
              </a:rPr>
              <a:t>unserer</a:t>
            </a:r>
            <a:r>
              <a:rPr lang="en-US">
                <a:solidFill>
                  <a:srgbClr val="000000"/>
                </a:solidFill>
                <a:latin typeface="Calibri"/>
                <a:ea typeface="Calibri"/>
                <a:cs typeface="Calibri"/>
              </a:rPr>
              <a:t> </a:t>
            </a:r>
            <a:r>
              <a:rPr lang="en-US" err="1">
                <a:solidFill>
                  <a:srgbClr val="000000"/>
                </a:solidFill>
                <a:latin typeface="Calibri"/>
                <a:ea typeface="Calibri"/>
                <a:cs typeface="Calibri"/>
              </a:rPr>
              <a:t>Konzeption</a:t>
            </a:r>
            <a:r>
              <a:rPr lang="en-US">
                <a:solidFill>
                  <a:srgbClr val="000000"/>
                </a:solidFill>
                <a:latin typeface="Calibri"/>
                <a:ea typeface="Calibri"/>
                <a:cs typeface="Calibri"/>
              </a:rPr>
              <a:t> von den </a:t>
            </a:r>
            <a:r>
              <a:rPr lang="en-US" err="1">
                <a:solidFill>
                  <a:srgbClr val="000000"/>
                </a:solidFill>
                <a:latin typeface="Calibri"/>
                <a:ea typeface="Calibri"/>
                <a:cs typeface="Calibri"/>
              </a:rPr>
              <a:t>zu</a:t>
            </a:r>
            <a:r>
              <a:rPr lang="en-US">
                <a:solidFill>
                  <a:srgbClr val="000000"/>
                </a:solidFill>
                <a:latin typeface="Calibri"/>
                <a:ea typeface="Calibri"/>
                <a:cs typeface="Calibri"/>
              </a:rPr>
              <a:t> </a:t>
            </a:r>
            <a:r>
              <a:rPr lang="en-US" err="1">
                <a:solidFill>
                  <a:srgbClr val="000000"/>
                </a:solidFill>
                <a:latin typeface="Calibri"/>
                <a:ea typeface="Calibri"/>
                <a:cs typeface="Calibri"/>
              </a:rPr>
              <a:t>treffenden</a:t>
            </a:r>
            <a:r>
              <a:rPr lang="en-US">
                <a:solidFill>
                  <a:srgbClr val="000000"/>
                </a:solidFill>
                <a:latin typeface="Calibri"/>
                <a:ea typeface="Calibri"/>
                <a:cs typeface="Calibri"/>
              </a:rPr>
              <a:t> </a:t>
            </a:r>
            <a:r>
              <a:rPr lang="en-US" err="1">
                <a:solidFill>
                  <a:srgbClr val="000000"/>
                </a:solidFill>
                <a:latin typeface="Calibri"/>
                <a:ea typeface="Calibri"/>
                <a:cs typeface="Calibri"/>
              </a:rPr>
              <a:t>Entscheidungen</a:t>
            </a:r>
            <a:r>
              <a:rPr lang="en-US">
                <a:solidFill>
                  <a:srgbClr val="000000"/>
                </a:solidFill>
                <a:latin typeface="Calibri"/>
                <a:ea typeface="Calibri"/>
                <a:cs typeface="Calibri"/>
              </a:rPr>
              <a:t> </a:t>
            </a:r>
            <a:r>
              <a:rPr lang="en-US" err="1">
                <a:solidFill>
                  <a:srgbClr val="000000"/>
                </a:solidFill>
                <a:latin typeface="Calibri"/>
                <a:ea typeface="Calibri"/>
                <a:cs typeface="Calibri"/>
              </a:rPr>
              <a:t>waren</a:t>
            </a:r>
            <a:r>
              <a:rPr lang="en-US">
                <a:solidFill>
                  <a:srgbClr val="000000"/>
                </a:solidFill>
                <a:latin typeface="Calibri"/>
                <a:ea typeface="Calibri"/>
                <a:cs typeface="Calibri"/>
              </a:rPr>
              <a:t> </a:t>
            </a:r>
            <a:r>
              <a:rPr lang="en-US" err="1">
                <a:solidFill>
                  <a:srgbClr val="000000"/>
                </a:solidFill>
                <a:latin typeface="Calibri"/>
                <a:ea typeface="Calibri"/>
                <a:cs typeface="Calibri"/>
              </a:rPr>
              <a:t>wir</a:t>
            </a:r>
            <a:r>
              <a:rPr lang="en-US">
                <a:solidFill>
                  <a:srgbClr val="000000"/>
                </a:solidFill>
                <a:latin typeface="Calibri"/>
                <a:ea typeface="Calibri"/>
                <a:cs typeface="Calibri"/>
              </a:rPr>
              <a:t> </a:t>
            </a:r>
            <a:r>
              <a:rPr lang="en-US" err="1">
                <a:solidFill>
                  <a:srgbClr val="000000"/>
                </a:solidFill>
                <a:latin typeface="Calibri"/>
                <a:ea typeface="Calibri"/>
                <a:cs typeface="Calibri"/>
              </a:rPr>
              <a:t>nicht</a:t>
            </a:r>
            <a:r>
              <a:rPr lang="en-US">
                <a:solidFill>
                  <a:srgbClr val="000000"/>
                </a:solidFill>
                <a:latin typeface="Calibri"/>
                <a:ea typeface="Calibri"/>
                <a:cs typeface="Calibri"/>
              </a:rPr>
              <a:t> </a:t>
            </a:r>
            <a:r>
              <a:rPr lang="en-US" err="1">
                <a:solidFill>
                  <a:srgbClr val="000000"/>
                </a:solidFill>
                <a:latin typeface="Calibri"/>
                <a:ea typeface="Calibri"/>
                <a:cs typeface="Calibri"/>
              </a:rPr>
              <a:t>selten</a:t>
            </a:r>
            <a:r>
              <a:rPr lang="en-US">
                <a:solidFill>
                  <a:srgbClr val="000000"/>
                </a:solidFill>
                <a:latin typeface="Calibri"/>
                <a:ea typeface="Calibri"/>
                <a:cs typeface="Calibri"/>
              </a:rPr>
              <a:t> </a:t>
            </a:r>
            <a:r>
              <a:rPr lang="en-US" err="1">
                <a:solidFill>
                  <a:srgbClr val="000000"/>
                </a:solidFill>
                <a:latin typeface="Calibri"/>
                <a:ea typeface="Calibri"/>
                <a:cs typeface="Calibri"/>
              </a:rPr>
              <a:t>mit</a:t>
            </a:r>
            <a:r>
              <a:rPr lang="en-US">
                <a:solidFill>
                  <a:srgbClr val="000000"/>
                </a:solidFill>
                <a:latin typeface="Calibri"/>
                <a:ea typeface="Calibri"/>
                <a:cs typeface="Calibri"/>
              </a:rPr>
              <a:t> dem Fall </a:t>
            </a:r>
            <a:r>
              <a:rPr lang="en-US" err="1">
                <a:solidFill>
                  <a:srgbClr val="000000"/>
                </a:solidFill>
                <a:latin typeface="Calibri"/>
                <a:ea typeface="Calibri"/>
                <a:cs typeface="Calibri"/>
              </a:rPr>
              <a:t>konfrontiert</a:t>
            </a:r>
            <a:r>
              <a:rPr lang="en-US">
                <a:solidFill>
                  <a:srgbClr val="000000"/>
                </a:solidFill>
                <a:latin typeface="Calibri"/>
                <a:ea typeface="Calibri"/>
                <a:cs typeface="Calibri"/>
              </a:rPr>
              <a:t>, </a:t>
            </a:r>
            <a:r>
              <a:rPr lang="en-US" err="1">
                <a:solidFill>
                  <a:srgbClr val="000000"/>
                </a:solidFill>
                <a:latin typeface="Calibri"/>
                <a:ea typeface="Calibri"/>
                <a:cs typeface="Calibri"/>
              </a:rPr>
              <a:t>dass</a:t>
            </a:r>
            <a:r>
              <a:rPr lang="en-US">
                <a:solidFill>
                  <a:srgbClr val="000000"/>
                </a:solidFill>
                <a:latin typeface="Calibri"/>
                <a:ea typeface="Calibri"/>
                <a:cs typeface="Calibri"/>
              </a:rPr>
              <a:t> </a:t>
            </a:r>
            <a:r>
              <a:rPr lang="en-US" err="1">
                <a:solidFill>
                  <a:srgbClr val="000000"/>
                </a:solidFill>
                <a:latin typeface="Calibri"/>
                <a:ea typeface="Calibri"/>
                <a:cs typeface="Calibri"/>
              </a:rPr>
              <a:t>ein</a:t>
            </a:r>
            <a:r>
              <a:rPr lang="en-US">
                <a:solidFill>
                  <a:srgbClr val="000000"/>
                </a:solidFill>
                <a:latin typeface="Calibri"/>
                <a:ea typeface="Calibri"/>
                <a:cs typeface="Calibri"/>
              </a:rPr>
              <a:t> </a:t>
            </a:r>
            <a:r>
              <a:rPr lang="en-US" err="1">
                <a:solidFill>
                  <a:srgbClr val="000000"/>
                </a:solidFill>
                <a:latin typeface="Calibri"/>
                <a:ea typeface="Calibri"/>
                <a:cs typeface="Calibri"/>
              </a:rPr>
              <a:t>bestimmter</a:t>
            </a:r>
            <a:r>
              <a:rPr lang="en-US">
                <a:solidFill>
                  <a:srgbClr val="000000"/>
                </a:solidFill>
                <a:latin typeface="Calibri"/>
                <a:ea typeface="Calibri"/>
                <a:cs typeface="Calibri"/>
              </a:rPr>
              <a:t> </a:t>
            </a:r>
            <a:r>
              <a:rPr lang="en-US" err="1">
                <a:solidFill>
                  <a:srgbClr val="000000"/>
                </a:solidFill>
                <a:latin typeface="Calibri"/>
                <a:ea typeface="Calibri"/>
                <a:cs typeface="Calibri"/>
              </a:rPr>
              <a:t>Entscheidungsprompt</a:t>
            </a:r>
            <a:r>
              <a:rPr lang="en-US">
                <a:solidFill>
                  <a:srgbClr val="000000"/>
                </a:solidFill>
                <a:latin typeface="Calibri"/>
                <a:ea typeface="Calibri"/>
                <a:cs typeface="Calibri"/>
              </a:rPr>
              <a:t> </a:t>
            </a:r>
            <a:r>
              <a:rPr lang="en-US" err="1">
                <a:solidFill>
                  <a:srgbClr val="000000"/>
                </a:solidFill>
                <a:latin typeface="Calibri"/>
                <a:ea typeface="Calibri"/>
                <a:cs typeface="Calibri"/>
              </a:rPr>
              <a:t>oder</a:t>
            </a:r>
            <a:r>
              <a:rPr lang="en-US">
                <a:solidFill>
                  <a:srgbClr val="000000"/>
                </a:solidFill>
                <a:latin typeface="Calibri"/>
                <a:ea typeface="Calibri"/>
                <a:cs typeface="Calibri"/>
              </a:rPr>
              <a:t> </a:t>
            </a:r>
            <a:r>
              <a:rPr lang="en-US" err="1">
                <a:solidFill>
                  <a:srgbClr val="000000"/>
                </a:solidFill>
                <a:latin typeface="Calibri"/>
                <a:ea typeface="Calibri"/>
                <a:cs typeface="Calibri"/>
              </a:rPr>
              <a:t>ein</a:t>
            </a:r>
            <a:r>
              <a:rPr lang="en-US">
                <a:solidFill>
                  <a:srgbClr val="000000"/>
                </a:solidFill>
                <a:latin typeface="Calibri"/>
                <a:ea typeface="Calibri"/>
                <a:cs typeface="Calibri"/>
              </a:rPr>
              <a:t> </a:t>
            </a:r>
            <a:r>
              <a:rPr lang="en-US" err="1">
                <a:solidFill>
                  <a:srgbClr val="000000"/>
                </a:solidFill>
                <a:latin typeface="Calibri"/>
                <a:ea typeface="Calibri"/>
                <a:cs typeface="Calibri"/>
              </a:rPr>
              <a:t>bestimmtes</a:t>
            </a:r>
            <a:r>
              <a:rPr lang="en-US">
                <a:solidFill>
                  <a:srgbClr val="000000"/>
                </a:solidFill>
                <a:latin typeface="Calibri"/>
                <a:ea typeface="Calibri"/>
                <a:cs typeface="Calibri"/>
              </a:rPr>
              <a:t> Event erst Sinn </a:t>
            </a:r>
            <a:r>
              <a:rPr lang="en-US" err="1">
                <a:solidFill>
                  <a:srgbClr val="000000"/>
                </a:solidFill>
                <a:latin typeface="Calibri"/>
                <a:ea typeface="Calibri"/>
                <a:cs typeface="Calibri"/>
              </a:rPr>
              <a:t>macht</a:t>
            </a:r>
            <a:r>
              <a:rPr lang="en-US">
                <a:solidFill>
                  <a:srgbClr val="000000"/>
                </a:solidFill>
                <a:latin typeface="Calibri"/>
                <a:ea typeface="Calibri"/>
                <a:cs typeface="Calibri"/>
              </a:rPr>
              <a:t>, </a:t>
            </a:r>
            <a:r>
              <a:rPr lang="en-US" err="1">
                <a:solidFill>
                  <a:srgbClr val="000000"/>
                </a:solidFill>
                <a:latin typeface="Calibri"/>
                <a:ea typeface="Calibri"/>
                <a:cs typeface="Calibri"/>
              </a:rPr>
              <a:t>nachdem</a:t>
            </a:r>
            <a:r>
              <a:rPr lang="en-US">
                <a:solidFill>
                  <a:srgbClr val="000000"/>
                </a:solidFill>
                <a:latin typeface="Calibri"/>
                <a:ea typeface="Calibri"/>
                <a:cs typeface="Calibri"/>
              </a:rPr>
              <a:t> </a:t>
            </a:r>
            <a:r>
              <a:rPr lang="en-US" err="1">
                <a:solidFill>
                  <a:srgbClr val="000000"/>
                </a:solidFill>
                <a:latin typeface="Calibri"/>
                <a:ea typeface="Calibri"/>
                <a:cs typeface="Calibri"/>
              </a:rPr>
              <a:t>eine</a:t>
            </a:r>
            <a:r>
              <a:rPr lang="en-US">
                <a:solidFill>
                  <a:srgbClr val="000000"/>
                </a:solidFill>
                <a:latin typeface="Calibri"/>
                <a:ea typeface="Calibri"/>
                <a:cs typeface="Calibri"/>
              </a:rPr>
              <a:t> </a:t>
            </a:r>
            <a:r>
              <a:rPr lang="en-US" err="1">
                <a:solidFill>
                  <a:srgbClr val="000000"/>
                </a:solidFill>
                <a:latin typeface="Calibri"/>
                <a:ea typeface="Calibri"/>
                <a:cs typeface="Calibri"/>
              </a:rPr>
              <a:t>andere</a:t>
            </a:r>
            <a:r>
              <a:rPr lang="en-US">
                <a:solidFill>
                  <a:srgbClr val="000000"/>
                </a:solidFill>
                <a:latin typeface="Calibri"/>
                <a:ea typeface="Calibri"/>
                <a:cs typeface="Calibri"/>
              </a:rPr>
              <a:t> </a:t>
            </a:r>
            <a:r>
              <a:rPr lang="en-US" err="1">
                <a:solidFill>
                  <a:srgbClr val="000000"/>
                </a:solidFill>
                <a:latin typeface="Calibri"/>
                <a:ea typeface="Calibri"/>
                <a:cs typeface="Calibri"/>
              </a:rPr>
              <a:t>bestimmte</a:t>
            </a:r>
            <a:r>
              <a:rPr lang="en-US">
                <a:solidFill>
                  <a:srgbClr val="000000"/>
                </a:solidFill>
                <a:latin typeface="Calibri"/>
                <a:ea typeface="Calibri"/>
                <a:cs typeface="Calibri"/>
              </a:rPr>
              <a:t> </a:t>
            </a:r>
            <a:r>
              <a:rPr lang="en-US" err="1">
                <a:solidFill>
                  <a:srgbClr val="000000"/>
                </a:solidFill>
                <a:latin typeface="Calibri"/>
                <a:ea typeface="Calibri"/>
                <a:cs typeface="Calibri"/>
              </a:rPr>
              <a:t>Entscheidung</a:t>
            </a:r>
            <a:r>
              <a:rPr lang="en-US">
                <a:solidFill>
                  <a:srgbClr val="000000"/>
                </a:solidFill>
                <a:latin typeface="Calibri"/>
                <a:ea typeface="Calibri"/>
                <a:cs typeface="Calibri"/>
              </a:rPr>
              <a:t> </a:t>
            </a:r>
            <a:r>
              <a:rPr lang="en-US" err="1">
                <a:solidFill>
                  <a:srgbClr val="000000"/>
                </a:solidFill>
                <a:latin typeface="Calibri"/>
                <a:ea typeface="Calibri"/>
                <a:cs typeface="Calibri"/>
              </a:rPr>
              <a:t>getroffen</a:t>
            </a:r>
            <a:r>
              <a:rPr lang="en-US">
                <a:solidFill>
                  <a:srgbClr val="000000"/>
                </a:solidFill>
                <a:latin typeface="Calibri"/>
                <a:ea typeface="Calibri"/>
                <a:cs typeface="Calibri"/>
              </a:rPr>
              <a:t> </a:t>
            </a:r>
            <a:r>
              <a:rPr lang="en-US" err="1">
                <a:solidFill>
                  <a:srgbClr val="000000"/>
                </a:solidFill>
                <a:latin typeface="Calibri"/>
                <a:ea typeface="Calibri"/>
                <a:cs typeface="Calibri"/>
              </a:rPr>
              <a:t>wurde</a:t>
            </a:r>
            <a:r>
              <a:rPr lang="en-US">
                <a:solidFill>
                  <a:srgbClr val="000000"/>
                </a:solidFill>
                <a:latin typeface="Calibri"/>
                <a:ea typeface="Calibri"/>
                <a:cs typeface="Calibri"/>
              </a:rPr>
              <a:t>. Ein </a:t>
            </a:r>
            <a:r>
              <a:rPr lang="en-US" err="1">
                <a:solidFill>
                  <a:srgbClr val="000000"/>
                </a:solidFill>
                <a:latin typeface="Calibri"/>
                <a:ea typeface="Calibri"/>
                <a:cs typeface="Calibri"/>
              </a:rPr>
              <a:t>Beispiel</a:t>
            </a:r>
            <a:r>
              <a:rPr lang="en-US">
                <a:solidFill>
                  <a:srgbClr val="000000"/>
                </a:solidFill>
                <a:latin typeface="Calibri"/>
                <a:ea typeface="Calibri"/>
                <a:cs typeface="Calibri"/>
              </a:rPr>
              <a:t> </a:t>
            </a:r>
            <a:r>
              <a:rPr lang="en-US" err="1">
                <a:solidFill>
                  <a:srgbClr val="000000"/>
                </a:solidFill>
                <a:latin typeface="Calibri"/>
                <a:ea typeface="Calibri"/>
                <a:cs typeface="Calibri"/>
              </a:rPr>
              <a:t>dafür</a:t>
            </a:r>
            <a:r>
              <a:rPr lang="en-US">
                <a:solidFill>
                  <a:srgbClr val="000000"/>
                </a:solidFill>
                <a:latin typeface="Calibri"/>
                <a:ea typeface="Calibri"/>
                <a:cs typeface="Calibri"/>
              </a:rPr>
              <a:t> </a:t>
            </a:r>
            <a:r>
              <a:rPr lang="en-US" err="1">
                <a:solidFill>
                  <a:srgbClr val="000000"/>
                </a:solidFill>
                <a:latin typeface="Calibri"/>
                <a:ea typeface="Calibri"/>
                <a:cs typeface="Calibri"/>
              </a:rPr>
              <a:t>wären</a:t>
            </a:r>
            <a:r>
              <a:rPr lang="en-US">
                <a:solidFill>
                  <a:srgbClr val="000000"/>
                </a:solidFill>
                <a:latin typeface="Calibri"/>
                <a:ea typeface="Calibri"/>
                <a:cs typeface="Calibri"/>
              </a:rPr>
              <a:t> Events/</a:t>
            </a:r>
            <a:r>
              <a:rPr lang="en-US" err="1">
                <a:solidFill>
                  <a:srgbClr val="000000"/>
                </a:solidFill>
                <a:latin typeface="Calibri"/>
                <a:ea typeface="Calibri"/>
                <a:cs typeface="Calibri"/>
              </a:rPr>
              <a:t>Entscheidungen</a:t>
            </a:r>
            <a:r>
              <a:rPr lang="en-US">
                <a:solidFill>
                  <a:srgbClr val="000000"/>
                </a:solidFill>
                <a:latin typeface="Calibri"/>
                <a:ea typeface="Calibri"/>
                <a:cs typeface="Calibri"/>
              </a:rPr>
              <a:t>, die </a:t>
            </a:r>
            <a:r>
              <a:rPr lang="en-US" err="1">
                <a:solidFill>
                  <a:srgbClr val="000000"/>
                </a:solidFill>
                <a:latin typeface="Calibri"/>
                <a:ea typeface="Calibri"/>
                <a:cs typeface="Calibri"/>
              </a:rPr>
              <a:t>sich</a:t>
            </a:r>
            <a:r>
              <a:rPr lang="en-US">
                <a:solidFill>
                  <a:srgbClr val="000000"/>
                </a:solidFill>
                <a:latin typeface="Calibri"/>
                <a:ea typeface="Calibri"/>
                <a:cs typeface="Calibri"/>
              </a:rPr>
              <a:t> </a:t>
            </a:r>
            <a:r>
              <a:rPr lang="en-US" err="1">
                <a:solidFill>
                  <a:srgbClr val="000000"/>
                </a:solidFill>
                <a:latin typeface="Calibri"/>
                <a:ea typeface="Calibri"/>
                <a:cs typeface="Calibri"/>
              </a:rPr>
              <a:t>mit</a:t>
            </a:r>
            <a:r>
              <a:rPr lang="en-US">
                <a:solidFill>
                  <a:srgbClr val="000000"/>
                </a:solidFill>
                <a:latin typeface="Calibri"/>
                <a:ea typeface="Calibri"/>
                <a:cs typeface="Calibri"/>
              </a:rPr>
              <a:t> </a:t>
            </a:r>
            <a:r>
              <a:rPr lang="en-US" err="1">
                <a:solidFill>
                  <a:srgbClr val="000000"/>
                </a:solidFill>
                <a:latin typeface="Calibri"/>
                <a:ea typeface="Calibri"/>
                <a:cs typeface="Calibri"/>
              </a:rPr>
              <a:t>direkten</a:t>
            </a:r>
            <a:r>
              <a:rPr lang="en-US">
                <a:solidFill>
                  <a:srgbClr val="000000"/>
                </a:solidFill>
                <a:latin typeface="Calibri"/>
                <a:ea typeface="Calibri"/>
                <a:cs typeface="Calibri"/>
              </a:rPr>
              <a:t> </a:t>
            </a:r>
            <a:r>
              <a:rPr lang="en-US" err="1">
                <a:solidFill>
                  <a:srgbClr val="000000"/>
                </a:solidFill>
                <a:latin typeface="Calibri"/>
                <a:ea typeface="Calibri"/>
                <a:cs typeface="Calibri"/>
              </a:rPr>
              <a:t>Konsequenzen</a:t>
            </a:r>
            <a:r>
              <a:rPr lang="en-US">
                <a:solidFill>
                  <a:srgbClr val="000000"/>
                </a:solidFill>
                <a:latin typeface="Calibri"/>
                <a:ea typeface="Calibri"/>
                <a:cs typeface="Calibri"/>
              </a:rPr>
              <a:t> </a:t>
            </a:r>
            <a:r>
              <a:rPr lang="en-US" err="1">
                <a:solidFill>
                  <a:srgbClr val="000000"/>
                </a:solidFill>
                <a:latin typeface="Calibri"/>
                <a:ea typeface="Calibri"/>
                <a:cs typeface="Calibri"/>
              </a:rPr>
              <a:t>anderer</a:t>
            </a:r>
            <a:r>
              <a:rPr lang="en-US">
                <a:solidFill>
                  <a:srgbClr val="000000"/>
                </a:solidFill>
                <a:latin typeface="Calibri"/>
                <a:ea typeface="Calibri"/>
                <a:cs typeface="Calibri"/>
              </a:rPr>
              <a:t> </a:t>
            </a:r>
            <a:r>
              <a:rPr lang="en-US" err="1">
                <a:solidFill>
                  <a:srgbClr val="000000"/>
                </a:solidFill>
                <a:latin typeface="Calibri"/>
                <a:ea typeface="Calibri"/>
                <a:cs typeface="Calibri"/>
              </a:rPr>
              <a:t>Entscheidungen</a:t>
            </a:r>
            <a:r>
              <a:rPr lang="en-US">
                <a:solidFill>
                  <a:srgbClr val="000000"/>
                </a:solidFill>
                <a:latin typeface="Calibri"/>
                <a:ea typeface="Calibri"/>
                <a:cs typeface="Calibri"/>
              </a:rPr>
              <a:t> </a:t>
            </a:r>
            <a:r>
              <a:rPr lang="en-US" err="1">
                <a:solidFill>
                  <a:srgbClr val="000000"/>
                </a:solidFill>
                <a:latin typeface="Calibri"/>
                <a:ea typeface="Calibri"/>
                <a:cs typeface="Calibri"/>
              </a:rPr>
              <a:t>befassen</a:t>
            </a:r>
            <a:r>
              <a:rPr lang="en-US">
                <a:solidFill>
                  <a:srgbClr val="000000"/>
                </a:solidFill>
                <a:latin typeface="Calibri"/>
                <a:ea typeface="Calibri"/>
                <a:cs typeface="Calibri"/>
              </a:rPr>
              <a:t> </a:t>
            </a:r>
            <a:r>
              <a:rPr lang="en-US" err="1">
                <a:solidFill>
                  <a:srgbClr val="000000"/>
                </a:solidFill>
                <a:latin typeface="Calibri"/>
                <a:ea typeface="Calibri"/>
                <a:cs typeface="Calibri"/>
              </a:rPr>
              <a:t>oder</a:t>
            </a:r>
            <a:r>
              <a:rPr lang="en-US">
                <a:solidFill>
                  <a:srgbClr val="000000"/>
                </a:solidFill>
                <a:latin typeface="Calibri"/>
                <a:ea typeface="Calibri"/>
                <a:cs typeface="Calibri"/>
              </a:rPr>
              <a:t> </a:t>
            </a:r>
            <a:r>
              <a:rPr lang="en-US" err="1">
                <a:solidFill>
                  <a:srgbClr val="000000"/>
                </a:solidFill>
                <a:latin typeface="Calibri"/>
                <a:ea typeface="Calibri"/>
                <a:cs typeface="Calibri"/>
              </a:rPr>
              <a:t>aufeinanderfolgende</a:t>
            </a:r>
            <a:r>
              <a:rPr lang="en-US">
                <a:solidFill>
                  <a:srgbClr val="000000"/>
                </a:solidFill>
                <a:latin typeface="Calibri"/>
                <a:ea typeface="Calibri"/>
                <a:cs typeface="Calibri"/>
              </a:rPr>
              <a:t> </a:t>
            </a:r>
            <a:r>
              <a:rPr lang="en-US" err="1">
                <a:solidFill>
                  <a:srgbClr val="000000"/>
                </a:solidFill>
                <a:latin typeface="Calibri"/>
                <a:ea typeface="Calibri"/>
                <a:cs typeface="Calibri"/>
              </a:rPr>
              <a:t>Entscheidungen</a:t>
            </a:r>
            <a:r>
              <a:rPr lang="en-US">
                <a:solidFill>
                  <a:srgbClr val="000000"/>
                </a:solidFill>
                <a:latin typeface="Calibri"/>
                <a:ea typeface="Calibri"/>
                <a:cs typeface="Calibri"/>
              </a:rPr>
              <a:t>, die erst in der Masse der </a:t>
            </a:r>
            <a:r>
              <a:rPr lang="en-US" err="1">
                <a:solidFill>
                  <a:srgbClr val="000000"/>
                </a:solidFill>
                <a:latin typeface="Calibri"/>
                <a:ea typeface="Calibri"/>
                <a:cs typeface="Calibri"/>
              </a:rPr>
              <a:t>Ausfürung</a:t>
            </a:r>
            <a:r>
              <a:rPr lang="en-US">
                <a:solidFill>
                  <a:srgbClr val="000000"/>
                </a:solidFill>
                <a:latin typeface="Calibri"/>
                <a:ea typeface="Calibri"/>
                <a:cs typeface="Calibri"/>
              </a:rPr>
              <a:t> </a:t>
            </a:r>
            <a:r>
              <a:rPr lang="en-US" err="1">
                <a:solidFill>
                  <a:srgbClr val="000000"/>
                </a:solidFill>
                <a:latin typeface="Calibri"/>
                <a:ea typeface="Calibri"/>
                <a:cs typeface="Calibri"/>
              </a:rPr>
              <a:t>starke</a:t>
            </a:r>
            <a:r>
              <a:rPr lang="en-US">
                <a:solidFill>
                  <a:srgbClr val="000000"/>
                </a:solidFill>
                <a:latin typeface="Calibri"/>
                <a:ea typeface="Calibri"/>
                <a:cs typeface="Calibri"/>
              </a:rPr>
              <a:t> </a:t>
            </a:r>
            <a:r>
              <a:rPr lang="en-US" err="1">
                <a:solidFill>
                  <a:srgbClr val="000000"/>
                </a:solidFill>
                <a:latin typeface="Calibri"/>
                <a:ea typeface="Calibri"/>
                <a:cs typeface="Calibri"/>
              </a:rPr>
              <a:t>Konsequenzen</a:t>
            </a:r>
            <a:r>
              <a:rPr lang="en-US">
                <a:solidFill>
                  <a:srgbClr val="000000"/>
                </a:solidFill>
                <a:latin typeface="Calibri"/>
                <a:ea typeface="Calibri"/>
                <a:cs typeface="Calibri"/>
              </a:rPr>
              <a:t> </a:t>
            </a:r>
            <a:r>
              <a:rPr lang="en-US" err="1">
                <a:solidFill>
                  <a:srgbClr val="000000"/>
                </a:solidFill>
                <a:latin typeface="Calibri"/>
                <a:ea typeface="Calibri"/>
                <a:cs typeface="Calibri"/>
              </a:rPr>
              <a:t>mit</a:t>
            </a:r>
            <a:r>
              <a:rPr lang="en-US">
                <a:solidFill>
                  <a:srgbClr val="000000"/>
                </a:solidFill>
                <a:latin typeface="Calibri"/>
                <a:ea typeface="Calibri"/>
                <a:cs typeface="Calibri"/>
              </a:rPr>
              <a:t> </a:t>
            </a:r>
            <a:r>
              <a:rPr lang="en-US" err="1">
                <a:solidFill>
                  <a:srgbClr val="000000"/>
                </a:solidFill>
                <a:latin typeface="Calibri"/>
                <a:ea typeface="Calibri"/>
                <a:cs typeface="Calibri"/>
              </a:rPr>
              <a:t>sich</a:t>
            </a:r>
            <a:r>
              <a:rPr lang="en-US">
                <a:solidFill>
                  <a:srgbClr val="000000"/>
                </a:solidFill>
                <a:latin typeface="Calibri"/>
                <a:ea typeface="Calibri"/>
                <a:cs typeface="Calibri"/>
              </a:rPr>
              <a:t> </a:t>
            </a:r>
            <a:r>
              <a:rPr lang="en-US" err="1">
                <a:solidFill>
                  <a:srgbClr val="000000"/>
                </a:solidFill>
                <a:latin typeface="Calibri"/>
                <a:ea typeface="Calibri"/>
                <a:cs typeface="Calibri"/>
              </a:rPr>
              <a:t>tragen</a:t>
            </a:r>
            <a:r>
              <a:rPr lang="en-US">
                <a:solidFill>
                  <a:srgbClr val="000000"/>
                </a:solidFill>
                <a:latin typeface="Calibri"/>
                <a:ea typeface="Calibri"/>
                <a:cs typeface="Calibri"/>
              </a:rPr>
              <a:t> (</a:t>
            </a:r>
            <a:r>
              <a:rPr lang="en-US" err="1">
                <a:solidFill>
                  <a:srgbClr val="000000"/>
                </a:solidFill>
                <a:latin typeface="Calibri"/>
                <a:ea typeface="Calibri"/>
                <a:cs typeface="Calibri"/>
              </a:rPr>
              <a:t>wie</a:t>
            </a:r>
            <a:r>
              <a:rPr lang="en-US">
                <a:solidFill>
                  <a:srgbClr val="000000"/>
                </a:solidFill>
                <a:latin typeface="Calibri"/>
                <a:ea typeface="Calibri"/>
                <a:cs typeface="Calibri"/>
              </a:rPr>
              <a:t> </a:t>
            </a:r>
            <a:r>
              <a:rPr lang="en-US" err="1">
                <a:solidFill>
                  <a:srgbClr val="000000"/>
                </a:solidFill>
                <a:latin typeface="Calibri"/>
                <a:ea typeface="Calibri"/>
                <a:cs typeface="Calibri"/>
              </a:rPr>
              <a:t>zum</a:t>
            </a:r>
            <a:r>
              <a:rPr lang="en-US">
                <a:solidFill>
                  <a:srgbClr val="000000"/>
                </a:solidFill>
                <a:latin typeface="Calibri"/>
                <a:ea typeface="Calibri"/>
                <a:cs typeface="Calibri"/>
              </a:rPr>
              <a:t> </a:t>
            </a:r>
            <a:r>
              <a:rPr lang="en-US" err="1">
                <a:solidFill>
                  <a:srgbClr val="000000"/>
                </a:solidFill>
                <a:latin typeface="Calibri"/>
                <a:ea typeface="Calibri"/>
                <a:cs typeface="Calibri"/>
              </a:rPr>
              <a:t>Beispiel</a:t>
            </a:r>
            <a:r>
              <a:rPr lang="en-US">
                <a:solidFill>
                  <a:srgbClr val="000000"/>
                </a:solidFill>
                <a:latin typeface="Calibri"/>
                <a:ea typeface="Calibri"/>
                <a:cs typeface="Calibri"/>
              </a:rPr>
              <a:t> </a:t>
            </a:r>
            <a:r>
              <a:rPr lang="en-US" err="1">
                <a:solidFill>
                  <a:srgbClr val="000000"/>
                </a:solidFill>
                <a:latin typeface="Calibri"/>
                <a:ea typeface="Calibri"/>
                <a:cs typeface="Calibri"/>
              </a:rPr>
              <a:t>ein</a:t>
            </a:r>
            <a:r>
              <a:rPr lang="en-US">
                <a:solidFill>
                  <a:srgbClr val="000000"/>
                </a:solidFill>
                <a:latin typeface="Calibri"/>
                <a:ea typeface="Calibri"/>
                <a:cs typeface="Calibri"/>
              </a:rPr>
              <a:t> </a:t>
            </a:r>
            <a:r>
              <a:rPr lang="en-US" err="1">
                <a:solidFill>
                  <a:srgbClr val="000000"/>
                </a:solidFill>
                <a:latin typeface="Calibri"/>
                <a:ea typeface="Calibri"/>
                <a:cs typeface="Calibri"/>
              </a:rPr>
              <a:t>monokultureller</a:t>
            </a:r>
            <a:r>
              <a:rPr lang="en-US">
                <a:solidFill>
                  <a:srgbClr val="000000"/>
                </a:solidFill>
                <a:latin typeface="Calibri"/>
                <a:ea typeface="Calibri"/>
                <a:cs typeface="Calibri"/>
              </a:rPr>
              <a:t> </a:t>
            </a:r>
            <a:r>
              <a:rPr lang="en-US" err="1">
                <a:solidFill>
                  <a:srgbClr val="000000"/>
                </a:solidFill>
                <a:latin typeface="Calibri"/>
                <a:ea typeface="Calibri"/>
                <a:cs typeface="Calibri"/>
              </a:rPr>
              <a:t>Anbau</a:t>
            </a:r>
            <a:r>
              <a:rPr lang="en-US">
                <a:solidFill>
                  <a:srgbClr val="000000"/>
                </a:solidFill>
                <a:latin typeface="Calibri"/>
                <a:ea typeface="Calibri"/>
                <a:cs typeface="Calibri"/>
              </a:rPr>
              <a:t> </a:t>
            </a:r>
            <a:r>
              <a:rPr lang="en-US" err="1">
                <a:solidFill>
                  <a:srgbClr val="000000"/>
                </a:solidFill>
                <a:latin typeface="Calibri"/>
                <a:ea typeface="Calibri"/>
                <a:cs typeface="Calibri"/>
              </a:rPr>
              <a:t>über</a:t>
            </a:r>
            <a:r>
              <a:rPr lang="en-US">
                <a:solidFill>
                  <a:srgbClr val="000000"/>
                </a:solidFill>
                <a:latin typeface="Calibri"/>
                <a:ea typeface="Calibri"/>
                <a:cs typeface="Calibri"/>
              </a:rPr>
              <a:t> </a:t>
            </a:r>
            <a:r>
              <a:rPr lang="en-US" err="1">
                <a:solidFill>
                  <a:srgbClr val="000000"/>
                </a:solidFill>
                <a:latin typeface="Calibri"/>
                <a:ea typeface="Calibri"/>
                <a:cs typeface="Calibri"/>
              </a:rPr>
              <a:t>mehrere</a:t>
            </a:r>
            <a:r>
              <a:rPr lang="en-US">
                <a:solidFill>
                  <a:srgbClr val="000000"/>
                </a:solidFill>
                <a:latin typeface="Calibri"/>
                <a:ea typeface="Calibri"/>
                <a:cs typeface="Calibri"/>
              </a:rPr>
              <a:t> Jahre </a:t>
            </a:r>
            <a:r>
              <a:rPr lang="en-US" err="1">
                <a:solidFill>
                  <a:srgbClr val="000000"/>
                </a:solidFill>
                <a:latin typeface="Calibri"/>
                <a:ea typeface="Calibri"/>
                <a:cs typeface="Calibri"/>
              </a:rPr>
              <a:t>hinweg</a:t>
            </a:r>
            <a:r>
              <a:rPr lang="en-US">
                <a:solidFill>
                  <a:srgbClr val="000000"/>
                </a:solidFill>
                <a:latin typeface="Calibri"/>
                <a:ea typeface="Calibri"/>
                <a:cs typeface="Calibri"/>
              </a:rPr>
              <a:t>). Wie also </a:t>
            </a:r>
            <a:r>
              <a:rPr lang="en-US" err="1">
                <a:solidFill>
                  <a:srgbClr val="000000"/>
                </a:solidFill>
                <a:latin typeface="Calibri"/>
                <a:ea typeface="Calibri"/>
                <a:cs typeface="Calibri"/>
              </a:rPr>
              <a:t>halten</a:t>
            </a:r>
            <a:r>
              <a:rPr lang="en-US">
                <a:solidFill>
                  <a:srgbClr val="000000"/>
                </a:solidFill>
                <a:latin typeface="Calibri"/>
                <a:ea typeface="Calibri"/>
                <a:cs typeface="Calibri"/>
              </a:rPr>
              <a:t> </a:t>
            </a:r>
            <a:r>
              <a:rPr lang="en-US" err="1">
                <a:solidFill>
                  <a:srgbClr val="000000"/>
                </a:solidFill>
                <a:latin typeface="Calibri"/>
                <a:ea typeface="Calibri"/>
                <a:cs typeface="Calibri"/>
              </a:rPr>
              <a:t>wir</a:t>
            </a:r>
            <a:r>
              <a:rPr lang="en-US">
                <a:solidFill>
                  <a:srgbClr val="000000"/>
                </a:solidFill>
                <a:latin typeface="Calibri"/>
                <a:ea typeface="Calibri"/>
                <a:cs typeface="Calibri"/>
              </a:rPr>
              <a:t> für </a:t>
            </a:r>
            <a:r>
              <a:rPr lang="en-US" err="1">
                <a:solidFill>
                  <a:srgbClr val="000000"/>
                </a:solidFill>
                <a:latin typeface="Calibri"/>
                <a:ea typeface="Calibri"/>
                <a:cs typeface="Calibri"/>
              </a:rPr>
              <a:t>eine</a:t>
            </a:r>
            <a:r>
              <a:rPr lang="en-US">
                <a:solidFill>
                  <a:srgbClr val="000000"/>
                </a:solidFill>
                <a:latin typeface="Calibri"/>
                <a:ea typeface="Calibri"/>
                <a:cs typeface="Calibri"/>
              </a:rPr>
              <a:t> </a:t>
            </a:r>
            <a:r>
              <a:rPr lang="en-US" err="1">
                <a:solidFill>
                  <a:srgbClr val="000000"/>
                </a:solidFill>
                <a:latin typeface="Calibri"/>
                <a:ea typeface="Calibri"/>
                <a:cs typeface="Calibri"/>
              </a:rPr>
              <a:t>Entscheidung</a:t>
            </a:r>
            <a:r>
              <a:rPr lang="en-US">
                <a:solidFill>
                  <a:srgbClr val="000000"/>
                </a:solidFill>
                <a:latin typeface="Calibri"/>
                <a:ea typeface="Calibri"/>
                <a:cs typeface="Calibri"/>
              </a:rPr>
              <a:t>/</a:t>
            </a:r>
            <a:r>
              <a:rPr lang="en-US" err="1">
                <a:solidFill>
                  <a:srgbClr val="000000"/>
                </a:solidFill>
                <a:latin typeface="Calibri"/>
                <a:ea typeface="Calibri"/>
                <a:cs typeface="Calibri"/>
              </a:rPr>
              <a:t>ein</a:t>
            </a:r>
            <a:r>
              <a:rPr lang="en-US">
                <a:solidFill>
                  <a:srgbClr val="000000"/>
                </a:solidFill>
                <a:latin typeface="Calibri"/>
                <a:ea typeface="Calibri"/>
                <a:cs typeface="Calibri"/>
              </a:rPr>
              <a:t> Event fest, </a:t>
            </a:r>
            <a:r>
              <a:rPr lang="en-US" err="1">
                <a:solidFill>
                  <a:srgbClr val="000000"/>
                </a:solidFill>
                <a:latin typeface="Calibri"/>
                <a:ea typeface="Calibri"/>
                <a:cs typeface="Calibri"/>
              </a:rPr>
              <a:t>ob</a:t>
            </a:r>
            <a:r>
              <a:rPr lang="en-US">
                <a:solidFill>
                  <a:srgbClr val="000000"/>
                </a:solidFill>
                <a:latin typeface="Calibri"/>
                <a:ea typeface="Calibri"/>
                <a:cs typeface="Calibri"/>
              </a:rPr>
              <a:t> die </a:t>
            </a:r>
            <a:r>
              <a:rPr lang="en-US" err="1">
                <a:solidFill>
                  <a:srgbClr val="000000"/>
                </a:solidFill>
                <a:latin typeface="Calibri"/>
                <a:ea typeface="Calibri"/>
                <a:cs typeface="Calibri"/>
              </a:rPr>
              <a:t>ihr</a:t>
            </a:r>
            <a:r>
              <a:rPr lang="en-US">
                <a:solidFill>
                  <a:srgbClr val="000000"/>
                </a:solidFill>
                <a:latin typeface="Calibri"/>
                <a:ea typeface="Calibri"/>
                <a:cs typeface="Calibri"/>
              </a:rPr>
              <a:t> </a:t>
            </a:r>
            <a:r>
              <a:rPr lang="en-US" err="1">
                <a:solidFill>
                  <a:srgbClr val="000000"/>
                </a:solidFill>
                <a:latin typeface="Calibri"/>
                <a:ea typeface="Calibri"/>
                <a:cs typeface="Calibri"/>
              </a:rPr>
              <a:t>vorrausgesetzten</a:t>
            </a:r>
            <a:r>
              <a:rPr lang="en-US">
                <a:solidFill>
                  <a:srgbClr val="000000"/>
                </a:solidFill>
                <a:latin typeface="Calibri"/>
                <a:ea typeface="Calibri"/>
                <a:cs typeface="Calibri"/>
              </a:rPr>
              <a:t> </a:t>
            </a:r>
            <a:r>
              <a:rPr lang="en-US" err="1">
                <a:solidFill>
                  <a:srgbClr val="000000"/>
                </a:solidFill>
                <a:latin typeface="Calibri"/>
                <a:ea typeface="Calibri"/>
                <a:cs typeface="Calibri"/>
              </a:rPr>
              <a:t>Entscheidungen</a:t>
            </a:r>
            <a:r>
              <a:rPr lang="en-US">
                <a:solidFill>
                  <a:srgbClr val="000000"/>
                </a:solidFill>
                <a:latin typeface="Calibri"/>
                <a:ea typeface="Calibri"/>
                <a:cs typeface="Calibri"/>
              </a:rPr>
              <a:t> </a:t>
            </a:r>
            <a:r>
              <a:rPr lang="en-US" err="1">
                <a:solidFill>
                  <a:srgbClr val="000000"/>
                </a:solidFill>
                <a:latin typeface="Calibri"/>
                <a:ea typeface="Calibri"/>
                <a:cs typeface="Calibri"/>
              </a:rPr>
              <a:t>überhaupt</a:t>
            </a:r>
            <a:r>
              <a:rPr lang="en-US">
                <a:solidFill>
                  <a:srgbClr val="000000"/>
                </a:solidFill>
                <a:latin typeface="Calibri"/>
                <a:ea typeface="Calibri"/>
                <a:cs typeface="Calibri"/>
              </a:rPr>
              <a:t> </a:t>
            </a:r>
            <a:r>
              <a:rPr lang="en-US" err="1">
                <a:solidFill>
                  <a:srgbClr val="000000"/>
                </a:solidFill>
                <a:latin typeface="Calibri"/>
                <a:ea typeface="Calibri"/>
                <a:cs typeface="Calibri"/>
              </a:rPr>
              <a:t>schon</a:t>
            </a:r>
            <a:r>
              <a:rPr lang="en-US">
                <a:solidFill>
                  <a:srgbClr val="000000"/>
                </a:solidFill>
                <a:latin typeface="Calibri"/>
                <a:ea typeface="Calibri"/>
                <a:cs typeface="Calibri"/>
              </a:rPr>
              <a:t> </a:t>
            </a:r>
            <a:r>
              <a:rPr lang="en-US" err="1">
                <a:solidFill>
                  <a:srgbClr val="000000"/>
                </a:solidFill>
                <a:latin typeface="Calibri"/>
                <a:ea typeface="Calibri"/>
                <a:cs typeface="Calibri"/>
              </a:rPr>
              <a:t>getroffen</a:t>
            </a:r>
            <a:r>
              <a:rPr lang="en-US">
                <a:solidFill>
                  <a:srgbClr val="000000"/>
                </a:solidFill>
                <a:latin typeface="Calibri"/>
                <a:ea typeface="Calibri"/>
                <a:cs typeface="Calibri"/>
              </a:rPr>
              <a:t> wurden? </a:t>
            </a:r>
            <a:endParaRPr lang="en-US">
              <a:latin typeface="Calibri"/>
              <a:cs typeface="Calibri"/>
            </a:endParaRPr>
          </a:p>
        </p:txBody>
      </p:sp>
    </p:spTree>
    <p:extLst>
      <p:ext uri="{BB962C8B-B14F-4D97-AF65-F5344CB8AC3E}">
        <p14:creationId xmlns:p14="http://schemas.microsoft.com/office/powerpoint/2010/main" val="3994295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a:t>
            </a:r>
            <a:r>
              <a:rPr lang="en-US" err="1"/>
              <a:t>evid</a:t>
            </a:r>
            <a:r>
              <a:rPr lang="en-US"/>
              <a:t> = </a:t>
            </a:r>
            <a:r>
              <a:rPr lang="en-US" err="1"/>
              <a:t>Event_ID</a:t>
            </a:r>
            <a:r>
              <a:rPr lang="en-US"/>
              <a:t>; </a:t>
            </a:r>
            <a:r>
              <a:rPr lang="en-US" err="1"/>
              <a:t>eid</a:t>
            </a:r>
            <a:r>
              <a:rPr lang="en-US"/>
              <a:t> = </a:t>
            </a:r>
            <a:r>
              <a:rPr lang="en-US" err="1"/>
              <a:t>Entscheidung_ID</a:t>
            </a:r>
            <a:r>
              <a:rPr lang="en-US"/>
              <a:t>. Hat </a:t>
            </a:r>
            <a:r>
              <a:rPr lang="en-US" err="1"/>
              <a:t>eine</a:t>
            </a:r>
            <a:r>
              <a:rPr lang="en-US"/>
              <a:t> </a:t>
            </a:r>
            <a:r>
              <a:rPr lang="en-US" err="1"/>
              <a:t>Antwort</a:t>
            </a:r>
            <a:r>
              <a:rPr lang="en-US"/>
              <a:t> auf </a:t>
            </a:r>
            <a:r>
              <a:rPr lang="en-US" err="1"/>
              <a:t>kein</a:t>
            </a:r>
            <a:r>
              <a:rPr lang="en-US"/>
              <a:t> Event und </a:t>
            </a:r>
            <a:r>
              <a:rPr lang="en-US" err="1"/>
              <a:t>keine</a:t>
            </a:r>
            <a:r>
              <a:rPr lang="en-US"/>
              <a:t> </a:t>
            </a:r>
            <a:r>
              <a:rPr lang="en-US" err="1"/>
              <a:t>Entscheidung</a:t>
            </a:r>
            <a:r>
              <a:rPr lang="en-US"/>
              <a:t> </a:t>
            </a:r>
            <a:r>
              <a:rPr lang="en-US" err="1"/>
              <a:t>einen</a:t>
            </a:r>
            <a:r>
              <a:rPr lang="en-US"/>
              <a:t> "</a:t>
            </a:r>
            <a:r>
              <a:rPr lang="en-US" err="1"/>
              <a:t>vorraussetzenden</a:t>
            </a:r>
            <a:r>
              <a:rPr lang="en-US"/>
              <a:t> </a:t>
            </a:r>
            <a:r>
              <a:rPr lang="en-US" err="1"/>
              <a:t>Einfluss</a:t>
            </a:r>
            <a:r>
              <a:rPr lang="en-US"/>
              <a:t>", </a:t>
            </a:r>
            <a:r>
              <a:rPr lang="en-US" err="1"/>
              <a:t>ist</a:t>
            </a:r>
            <a:r>
              <a:rPr lang="en-US"/>
              <a:t> der Wert in der </a:t>
            </a:r>
            <a:r>
              <a:rPr lang="en-US" err="1"/>
              <a:t>entsprechenden</a:t>
            </a:r>
            <a:r>
              <a:rPr lang="en-US"/>
              <a:t> </a:t>
            </a:r>
            <a:r>
              <a:rPr lang="en-US" err="1"/>
              <a:t>Spalte</a:t>
            </a:r>
            <a:r>
              <a:rPr lang="en-US"/>
              <a:t> NULL)</a:t>
            </a:r>
          </a:p>
          <a:p>
            <a:endParaRPr lang="de-DE"/>
          </a:p>
          <a:p>
            <a:r>
              <a:rPr lang="en-US"/>
              <a:t>Um dieses Problem </a:t>
            </a:r>
            <a:r>
              <a:rPr lang="en-US" err="1"/>
              <a:t>ohne</a:t>
            </a:r>
            <a:r>
              <a:rPr lang="en-US"/>
              <a:t> </a:t>
            </a:r>
            <a:r>
              <a:rPr lang="en-US" err="1"/>
              <a:t>redundante</a:t>
            </a:r>
            <a:r>
              <a:rPr lang="en-US"/>
              <a:t> If-</a:t>
            </a:r>
            <a:r>
              <a:rPr lang="en-US" err="1"/>
              <a:t>Abfragen</a:t>
            </a:r>
            <a:r>
              <a:rPr lang="en-US"/>
              <a:t> </a:t>
            </a:r>
            <a:r>
              <a:rPr lang="en-US" err="1"/>
              <a:t>im</a:t>
            </a:r>
            <a:r>
              <a:rPr lang="en-US"/>
              <a:t> Code </a:t>
            </a:r>
            <a:r>
              <a:rPr lang="en-US" err="1"/>
              <a:t>lösen</a:t>
            </a:r>
            <a:r>
              <a:rPr lang="en-US"/>
              <a:t> </a:t>
            </a:r>
            <a:r>
              <a:rPr lang="en-US" err="1"/>
              <a:t>zu</a:t>
            </a:r>
            <a:r>
              <a:rPr lang="en-US"/>
              <a:t> </a:t>
            </a:r>
            <a:r>
              <a:rPr lang="en-US" err="1"/>
              <a:t>können</a:t>
            </a:r>
            <a:r>
              <a:rPr lang="en-US"/>
              <a:t>, </a:t>
            </a:r>
            <a:r>
              <a:rPr lang="en-US" err="1"/>
              <a:t>wurde</a:t>
            </a:r>
            <a:r>
              <a:rPr lang="en-US"/>
              <a:t> </a:t>
            </a:r>
            <a:r>
              <a:rPr lang="en-US" err="1"/>
              <a:t>bei</a:t>
            </a:r>
            <a:r>
              <a:rPr lang="en-US"/>
              <a:t> den DB-</a:t>
            </a:r>
            <a:r>
              <a:rPr lang="en-US" err="1"/>
              <a:t>Tabellen</a:t>
            </a:r>
            <a:r>
              <a:rPr lang="en-US"/>
              <a:t> für die </a:t>
            </a:r>
            <a:r>
              <a:rPr lang="en-US" err="1"/>
              <a:t>Entscheidungen</a:t>
            </a:r>
            <a:r>
              <a:rPr lang="en-US"/>
              <a:t> </a:t>
            </a:r>
            <a:r>
              <a:rPr lang="en-US" err="1"/>
              <a:t>oder</a:t>
            </a:r>
            <a:r>
              <a:rPr lang="en-US"/>
              <a:t> Events </a:t>
            </a:r>
            <a:r>
              <a:rPr lang="en-US" err="1"/>
              <a:t>eine</a:t>
            </a:r>
            <a:r>
              <a:rPr lang="en-US"/>
              <a:t> </a:t>
            </a:r>
            <a:r>
              <a:rPr lang="en-US" err="1"/>
              <a:t>Spalte</a:t>
            </a:r>
            <a:r>
              <a:rPr lang="en-US"/>
              <a:t> "</a:t>
            </a:r>
            <a:r>
              <a:rPr lang="en-US" err="1"/>
              <a:t>bedingung_erfuellt</a:t>
            </a:r>
            <a:r>
              <a:rPr lang="en-US"/>
              <a:t>" </a:t>
            </a:r>
            <a:r>
              <a:rPr lang="en-US" err="1"/>
              <a:t>hinzugefügt</a:t>
            </a:r>
            <a:r>
              <a:rPr lang="en-US"/>
              <a:t>, die den Wert 0 (false) </a:t>
            </a:r>
            <a:r>
              <a:rPr lang="en-US" err="1"/>
              <a:t>oder</a:t>
            </a:r>
            <a:r>
              <a:rPr lang="en-US"/>
              <a:t> 1 (true) </a:t>
            </a:r>
            <a:r>
              <a:rPr lang="en-US" err="1"/>
              <a:t>beinhaltet</a:t>
            </a:r>
            <a:r>
              <a:rPr lang="en-US"/>
              <a:t>. Bei der Auslese </a:t>
            </a:r>
            <a:r>
              <a:rPr lang="en-US" err="1"/>
              <a:t>einer</a:t>
            </a:r>
            <a:r>
              <a:rPr lang="en-US"/>
              <a:t> </a:t>
            </a:r>
            <a:r>
              <a:rPr lang="en-US" err="1"/>
              <a:t>Entscheidung</a:t>
            </a:r>
            <a:r>
              <a:rPr lang="en-US"/>
              <a:t> </a:t>
            </a:r>
            <a:r>
              <a:rPr lang="en-US" err="1"/>
              <a:t>oder</a:t>
            </a:r>
            <a:r>
              <a:rPr lang="en-US"/>
              <a:t> </a:t>
            </a:r>
            <a:r>
              <a:rPr lang="en-US" err="1"/>
              <a:t>eines</a:t>
            </a:r>
            <a:r>
              <a:rPr lang="en-US"/>
              <a:t> Events </a:t>
            </a:r>
            <a:r>
              <a:rPr lang="en-US" err="1"/>
              <a:t>aus</a:t>
            </a:r>
            <a:r>
              <a:rPr lang="en-US"/>
              <a:t> der DB </a:t>
            </a:r>
            <a:r>
              <a:rPr lang="en-US" err="1"/>
              <a:t>wird</a:t>
            </a:r>
            <a:r>
              <a:rPr lang="en-US"/>
              <a:t> </a:t>
            </a:r>
            <a:r>
              <a:rPr lang="en-US" err="1"/>
              <a:t>dann</a:t>
            </a:r>
            <a:r>
              <a:rPr lang="en-US"/>
              <a:t> </a:t>
            </a:r>
            <a:r>
              <a:rPr lang="en-US" err="1"/>
              <a:t>geprüft</a:t>
            </a:r>
            <a:r>
              <a:rPr lang="en-US"/>
              <a:t>, </a:t>
            </a:r>
            <a:r>
              <a:rPr lang="en-US" err="1"/>
              <a:t>ob</a:t>
            </a:r>
            <a:r>
              <a:rPr lang="en-US"/>
              <a:t> die </a:t>
            </a:r>
            <a:r>
              <a:rPr lang="en-US" err="1"/>
              <a:t>Vorraussetzungen</a:t>
            </a:r>
            <a:r>
              <a:rPr lang="en-US"/>
              <a:t> für </a:t>
            </a:r>
            <a:r>
              <a:rPr lang="en-US" err="1"/>
              <a:t>diese</a:t>
            </a:r>
            <a:r>
              <a:rPr lang="en-US"/>
              <a:t> </a:t>
            </a:r>
            <a:r>
              <a:rPr lang="en-US" err="1"/>
              <a:t>erfüllt</a:t>
            </a:r>
            <a:r>
              <a:rPr lang="en-US"/>
              <a:t> </a:t>
            </a:r>
            <a:r>
              <a:rPr lang="en-US" err="1"/>
              <a:t>wurden</a:t>
            </a:r>
            <a:r>
              <a:rPr lang="en-US"/>
              <a:t> (also in der </a:t>
            </a:r>
            <a:r>
              <a:rPr lang="en-US" err="1"/>
              <a:t>Spalte</a:t>
            </a:r>
            <a:r>
              <a:rPr lang="en-US"/>
              <a:t> </a:t>
            </a:r>
            <a:r>
              <a:rPr lang="en-US" err="1"/>
              <a:t>bedingung_erfuellt</a:t>
            </a:r>
            <a:r>
              <a:rPr lang="en-US"/>
              <a:t> </a:t>
            </a:r>
            <a:r>
              <a:rPr lang="en-US" err="1"/>
              <a:t>eine</a:t>
            </a:r>
            <a:r>
              <a:rPr lang="en-US"/>
              <a:t> 1 </a:t>
            </a:r>
            <a:r>
              <a:rPr lang="en-US" err="1"/>
              <a:t>steht</a:t>
            </a:r>
            <a:r>
              <a:rPr lang="en-US"/>
              <a:t>), </a:t>
            </a:r>
            <a:r>
              <a:rPr lang="en-US" err="1"/>
              <a:t>ansonsten</a:t>
            </a:r>
            <a:r>
              <a:rPr lang="en-US"/>
              <a:t> </a:t>
            </a:r>
            <a:r>
              <a:rPr lang="en-US" err="1"/>
              <a:t>wird</a:t>
            </a:r>
            <a:r>
              <a:rPr lang="en-US"/>
              <a:t> </a:t>
            </a:r>
            <a:r>
              <a:rPr lang="en-US" err="1"/>
              <a:t>eine</a:t>
            </a:r>
            <a:r>
              <a:rPr lang="en-US"/>
              <a:t> </a:t>
            </a:r>
            <a:r>
              <a:rPr lang="en-US" err="1"/>
              <a:t>andere</a:t>
            </a:r>
            <a:r>
              <a:rPr lang="en-US"/>
              <a:t> ID </a:t>
            </a:r>
            <a:r>
              <a:rPr lang="en-US" err="1"/>
              <a:t>generiert</a:t>
            </a:r>
            <a:r>
              <a:rPr lang="en-US"/>
              <a:t> und </a:t>
            </a:r>
            <a:r>
              <a:rPr lang="en-US" err="1"/>
              <a:t>zurückgegeben</a:t>
            </a:r>
            <a:r>
              <a:rPr lang="en-US"/>
              <a:t>.</a:t>
            </a:r>
          </a:p>
          <a:p>
            <a:endParaRPr lang="en-US"/>
          </a:p>
          <a:p>
            <a:r>
              <a:rPr lang="en-US" err="1"/>
              <a:t>Einige</a:t>
            </a:r>
            <a:r>
              <a:rPr lang="en-US"/>
              <a:t> </a:t>
            </a:r>
            <a:r>
              <a:rPr lang="en-US" err="1"/>
              <a:t>Entscheidungen</a:t>
            </a:r>
            <a:r>
              <a:rPr lang="en-US"/>
              <a:t>/Events </a:t>
            </a:r>
            <a:r>
              <a:rPr lang="en-US" err="1"/>
              <a:t>haben</a:t>
            </a:r>
            <a:r>
              <a:rPr lang="en-US"/>
              <a:t> </a:t>
            </a:r>
            <a:r>
              <a:rPr lang="en-US" err="1"/>
              <a:t>keine</a:t>
            </a:r>
            <a:r>
              <a:rPr lang="en-US"/>
              <a:t> </a:t>
            </a:r>
            <a:r>
              <a:rPr lang="en-US" err="1"/>
              <a:t>besonderen</a:t>
            </a:r>
            <a:r>
              <a:rPr lang="en-US"/>
              <a:t> </a:t>
            </a:r>
            <a:r>
              <a:rPr lang="en-US" err="1"/>
              <a:t>Vorraussetzungen</a:t>
            </a:r>
            <a:r>
              <a:rPr lang="en-US"/>
              <a:t>, die </a:t>
            </a:r>
            <a:r>
              <a:rPr lang="en-US" err="1"/>
              <a:t>erfüllt</a:t>
            </a:r>
            <a:r>
              <a:rPr lang="en-US"/>
              <a:t> </a:t>
            </a:r>
            <a:r>
              <a:rPr lang="en-US" err="1"/>
              <a:t>werden</a:t>
            </a:r>
            <a:r>
              <a:rPr lang="en-US"/>
              <a:t> </a:t>
            </a:r>
            <a:r>
              <a:rPr lang="en-US" err="1"/>
              <a:t>müssen</a:t>
            </a:r>
            <a:r>
              <a:rPr lang="en-US"/>
              <a:t>, </a:t>
            </a:r>
            <a:r>
              <a:rPr lang="en-US" err="1"/>
              <a:t>bei</a:t>
            </a:r>
            <a:r>
              <a:rPr lang="en-US"/>
              <a:t> </a:t>
            </a:r>
            <a:r>
              <a:rPr lang="en-US" err="1"/>
              <a:t>diesen</a:t>
            </a:r>
            <a:r>
              <a:rPr lang="en-US"/>
              <a:t> </a:t>
            </a:r>
            <a:r>
              <a:rPr lang="en-US" err="1"/>
              <a:t>ist</a:t>
            </a:r>
            <a:r>
              <a:rPr lang="en-US"/>
              <a:t> der Wert in der </a:t>
            </a:r>
            <a:r>
              <a:rPr lang="en-US" err="1"/>
              <a:t>Spalte</a:t>
            </a:r>
            <a:r>
              <a:rPr lang="en-US"/>
              <a:t> </a:t>
            </a:r>
            <a:r>
              <a:rPr lang="en-US" err="1"/>
              <a:t>standardmäßig</a:t>
            </a:r>
            <a:r>
              <a:rPr lang="en-US"/>
              <a:t> auf 1. Bei </a:t>
            </a:r>
            <a:r>
              <a:rPr lang="en-US" err="1"/>
              <a:t>allen</a:t>
            </a:r>
            <a:r>
              <a:rPr lang="en-US"/>
              <a:t> </a:t>
            </a:r>
            <a:r>
              <a:rPr lang="en-US" err="1"/>
              <a:t>anderen</a:t>
            </a:r>
            <a:r>
              <a:rPr lang="en-US"/>
              <a:t> (</a:t>
            </a:r>
            <a:r>
              <a:rPr lang="en-US" err="1"/>
              <a:t>mit</a:t>
            </a:r>
            <a:r>
              <a:rPr lang="en-US"/>
              <a:t> Wert 0) </a:t>
            </a:r>
            <a:r>
              <a:rPr lang="en-US" err="1"/>
              <a:t>kann</a:t>
            </a:r>
            <a:r>
              <a:rPr lang="en-US"/>
              <a:t> der Wert </a:t>
            </a:r>
            <a:r>
              <a:rPr lang="en-US" err="1"/>
              <a:t>durch</a:t>
            </a:r>
            <a:r>
              <a:rPr lang="en-US"/>
              <a:t> das </a:t>
            </a:r>
            <a:r>
              <a:rPr lang="en-US" err="1"/>
              <a:t>Auswählen</a:t>
            </a:r>
            <a:r>
              <a:rPr lang="en-US"/>
              <a:t> </a:t>
            </a:r>
            <a:r>
              <a:rPr lang="en-US" err="1"/>
              <a:t>einer</a:t>
            </a:r>
            <a:r>
              <a:rPr lang="en-US"/>
              <a:t> </a:t>
            </a:r>
            <a:r>
              <a:rPr lang="en-US" err="1"/>
              <a:t>bestimmten</a:t>
            </a:r>
            <a:r>
              <a:rPr lang="en-US"/>
              <a:t> </a:t>
            </a:r>
            <a:r>
              <a:rPr lang="en-US" err="1"/>
              <a:t>Antwort</a:t>
            </a:r>
            <a:r>
              <a:rPr lang="en-US"/>
              <a:t> </a:t>
            </a:r>
            <a:r>
              <a:rPr lang="en-US" err="1"/>
              <a:t>bei</a:t>
            </a:r>
            <a:r>
              <a:rPr lang="en-US"/>
              <a:t> der </a:t>
            </a:r>
            <a:r>
              <a:rPr lang="en-US" err="1"/>
              <a:t>vorrausgesetzten</a:t>
            </a:r>
            <a:r>
              <a:rPr lang="en-US"/>
              <a:t> </a:t>
            </a:r>
            <a:r>
              <a:rPr lang="en-US" err="1"/>
              <a:t>Entscheidung</a:t>
            </a:r>
            <a:r>
              <a:rPr lang="en-US"/>
              <a:t> auf 1 </a:t>
            </a:r>
            <a:r>
              <a:rPr lang="en-US" err="1"/>
              <a:t>geändert</a:t>
            </a:r>
            <a:r>
              <a:rPr lang="en-US"/>
              <a:t> </a:t>
            </a:r>
            <a:r>
              <a:rPr lang="en-US" err="1"/>
              <a:t>werden</a:t>
            </a:r>
            <a:r>
              <a:rPr lang="en-US"/>
              <a:t>. </a:t>
            </a:r>
            <a:r>
              <a:rPr lang="en-US" err="1"/>
              <a:t>Im</a:t>
            </a:r>
            <a:r>
              <a:rPr lang="en-US"/>
              <a:t> </a:t>
            </a:r>
            <a:r>
              <a:rPr lang="en-US" err="1"/>
              <a:t>obigen</a:t>
            </a:r>
            <a:r>
              <a:rPr lang="en-US"/>
              <a:t> </a:t>
            </a:r>
            <a:r>
              <a:rPr lang="en-US" err="1"/>
              <a:t>Beispiel</a:t>
            </a:r>
            <a:r>
              <a:rPr lang="en-US"/>
              <a:t> </a:t>
            </a:r>
            <a:r>
              <a:rPr lang="en-US" err="1"/>
              <a:t>bewirkt</a:t>
            </a:r>
            <a:r>
              <a:rPr lang="en-US"/>
              <a:t> also das </a:t>
            </a:r>
            <a:r>
              <a:rPr lang="en-US" err="1"/>
              <a:t>Auswählen</a:t>
            </a:r>
            <a:r>
              <a:rPr lang="en-US"/>
              <a:t> der </a:t>
            </a:r>
            <a:r>
              <a:rPr lang="en-US" err="1"/>
              <a:t>Antwort</a:t>
            </a:r>
            <a:r>
              <a:rPr lang="en-US"/>
              <a:t> "</a:t>
            </a:r>
            <a:r>
              <a:rPr lang="en-US" err="1"/>
              <a:t>Medikamente</a:t>
            </a:r>
            <a:r>
              <a:rPr lang="en-US"/>
              <a:t> </a:t>
            </a:r>
            <a:r>
              <a:rPr lang="en-US" err="1"/>
              <a:t>verabreichen</a:t>
            </a:r>
            <a:r>
              <a:rPr lang="en-US"/>
              <a:t>", </a:t>
            </a:r>
            <a:r>
              <a:rPr lang="en-US" err="1"/>
              <a:t>dass</a:t>
            </a:r>
            <a:r>
              <a:rPr lang="en-US"/>
              <a:t> der Wert von "</a:t>
            </a:r>
            <a:r>
              <a:rPr lang="en-US" err="1"/>
              <a:t>bedingung_erfuellt</a:t>
            </a:r>
            <a:r>
              <a:rPr lang="en-US"/>
              <a:t>" des </a:t>
            </a:r>
            <a:r>
              <a:rPr lang="en-US" err="1"/>
              <a:t>abgebildeten</a:t>
            </a:r>
            <a:r>
              <a:rPr lang="en-US"/>
              <a:t> Events von 0 auf 1 </a:t>
            </a:r>
            <a:r>
              <a:rPr lang="en-US" err="1"/>
              <a:t>geändert</a:t>
            </a:r>
            <a:r>
              <a:rPr lang="en-US"/>
              <a:t> </a:t>
            </a:r>
            <a:r>
              <a:rPr lang="en-US" err="1"/>
              <a:t>wird</a:t>
            </a:r>
            <a:r>
              <a:rPr lang="en-US"/>
              <a:t> (Die ID des Events, </a:t>
            </a:r>
            <a:r>
              <a:rPr lang="en-US" err="1"/>
              <a:t>dessen</a:t>
            </a:r>
            <a:r>
              <a:rPr lang="en-US"/>
              <a:t> </a:t>
            </a:r>
            <a:r>
              <a:rPr lang="en-US" err="1"/>
              <a:t>bedingung_erfüllt</a:t>
            </a:r>
            <a:r>
              <a:rPr lang="en-US"/>
              <a:t>-Wert </a:t>
            </a:r>
            <a:r>
              <a:rPr lang="en-US" err="1"/>
              <a:t>geändert</a:t>
            </a:r>
            <a:r>
              <a:rPr lang="en-US"/>
              <a:t> </a:t>
            </a:r>
            <a:r>
              <a:rPr lang="en-US" err="1"/>
              <a:t>wird</a:t>
            </a:r>
            <a:r>
              <a:rPr lang="en-US"/>
              <a:t>, </a:t>
            </a:r>
            <a:r>
              <a:rPr lang="en-US" err="1"/>
              <a:t>ist</a:t>
            </a:r>
            <a:r>
              <a:rPr lang="en-US"/>
              <a:t> in der </a:t>
            </a:r>
            <a:r>
              <a:rPr lang="en-US" err="1"/>
              <a:t>Antwort-Tabelle</a:t>
            </a:r>
            <a:r>
              <a:rPr lang="en-US"/>
              <a:t> in der </a:t>
            </a:r>
            <a:r>
              <a:rPr lang="en-US" err="1"/>
              <a:t>Spalte</a:t>
            </a:r>
            <a:r>
              <a:rPr lang="en-US"/>
              <a:t> "</a:t>
            </a:r>
            <a:r>
              <a:rPr lang="en-US" err="1"/>
              <a:t>evid_bedingung_erfuellt</a:t>
            </a:r>
            <a:r>
              <a:rPr lang="en-US"/>
              <a:t>" </a:t>
            </a:r>
            <a:r>
              <a:rPr lang="en-US" err="1"/>
              <a:t>hinterlegt</a:t>
            </a:r>
            <a:r>
              <a:rPr lang="en-US"/>
              <a:t>). Dieses Event </a:t>
            </a:r>
            <a:r>
              <a:rPr lang="en-US" err="1"/>
              <a:t>kann</a:t>
            </a:r>
            <a:r>
              <a:rPr lang="en-US"/>
              <a:t> </a:t>
            </a:r>
            <a:r>
              <a:rPr lang="en-US" err="1"/>
              <a:t>somit</a:t>
            </a:r>
            <a:r>
              <a:rPr lang="en-US"/>
              <a:t> </a:t>
            </a:r>
            <a:r>
              <a:rPr lang="en-US" err="1"/>
              <a:t>ausgelöst</a:t>
            </a:r>
            <a:r>
              <a:rPr lang="en-US"/>
              <a:t> </a:t>
            </a:r>
            <a:r>
              <a:rPr lang="en-US" err="1"/>
              <a:t>werden</a:t>
            </a:r>
            <a:r>
              <a:rPr lang="en-US"/>
              <a:t>, da ja nun die </a:t>
            </a:r>
            <a:r>
              <a:rPr lang="en-US" err="1"/>
              <a:t>inhaltlichen</a:t>
            </a:r>
            <a:r>
              <a:rPr lang="en-US"/>
              <a:t> </a:t>
            </a:r>
            <a:r>
              <a:rPr lang="en-US" err="1"/>
              <a:t>Vorraussetzungen</a:t>
            </a:r>
            <a:r>
              <a:rPr lang="en-US"/>
              <a:t> </a:t>
            </a:r>
            <a:r>
              <a:rPr lang="en-US" err="1"/>
              <a:t>dafür</a:t>
            </a:r>
            <a:r>
              <a:rPr lang="en-US"/>
              <a:t> </a:t>
            </a:r>
            <a:r>
              <a:rPr lang="en-US" err="1"/>
              <a:t>erfüllt</a:t>
            </a:r>
            <a:r>
              <a:rPr lang="en-US"/>
              <a:t> </a:t>
            </a:r>
            <a:r>
              <a:rPr lang="en-US" err="1"/>
              <a:t>sind</a:t>
            </a:r>
            <a:r>
              <a:rPr lang="en-US"/>
              <a:t>.</a:t>
            </a:r>
          </a:p>
          <a:p>
            <a:endParaRPr lang="en-US">
              <a:solidFill>
                <a:srgbClr val="000000"/>
              </a:solidFill>
              <a:latin typeface="Calibri"/>
              <a:cs typeface="Calibri"/>
            </a:endParaRPr>
          </a:p>
        </p:txBody>
      </p:sp>
    </p:spTree>
    <p:extLst>
      <p:ext uri="{BB962C8B-B14F-4D97-AF65-F5344CB8AC3E}">
        <p14:creationId xmlns:p14="http://schemas.microsoft.com/office/powerpoint/2010/main" val="225018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solidFill>
                  <a:srgbClr val="000000"/>
                </a:solidFill>
              </a:rPr>
              <a:t>Anstatt das Sprite-</a:t>
            </a:r>
            <a:r>
              <a:rPr lang="de-DE" dirty="0" err="1">
                <a:solidFill>
                  <a:srgbClr val="000000"/>
                </a:solidFill>
              </a:rPr>
              <a:t>Changer</a:t>
            </a:r>
            <a:r>
              <a:rPr lang="de-DE" dirty="0">
                <a:solidFill>
                  <a:srgbClr val="000000"/>
                </a:solidFill>
              </a:rPr>
              <a:t> Skript zu verwenden haben wir uns entschieden ein neues Skript, nämlich das Change-Scene Skript zu verwenden. Es wurde sich dafür entschieden da das Sprite-</a:t>
            </a:r>
            <a:r>
              <a:rPr lang="de-DE" dirty="0" err="1">
                <a:solidFill>
                  <a:srgbClr val="000000"/>
                </a:solidFill>
              </a:rPr>
              <a:t>Changer</a:t>
            </a:r>
            <a:r>
              <a:rPr lang="de-DE" dirty="0">
                <a:solidFill>
                  <a:srgbClr val="000000"/>
                </a:solidFill>
              </a:rPr>
              <a:t> Skript gut für simple Veränderungen ist, aber bei komplexeren Veränderungen wie der Veränderung einer ganzen Umgebung an seine Grenzen kommt. Deswegen nutzen wir Change-Scene Skript was nun die ganze Szene ändert, das hat den Vorteil das man so viel verändern kann wie man möchte ohne jedes einzelne </a:t>
            </a:r>
            <a:r>
              <a:rPr lang="de-DE" dirty="0" err="1">
                <a:solidFill>
                  <a:srgbClr val="000000"/>
                </a:solidFill>
              </a:rPr>
              <a:t>Tile</a:t>
            </a:r>
            <a:r>
              <a:rPr lang="de-DE" dirty="0">
                <a:solidFill>
                  <a:srgbClr val="000000"/>
                </a:solidFill>
              </a:rPr>
              <a:t> in das Skript hinzuzufügen. So musste zwar für die jeweilige Veränderung eine neue Szene angelegt werden aber es war dennoch weniger Arbeit als jede einzelne Veränderung in das vorherige Skript zu schreiben. Das Skript wechselt je nach Erfüllung der Bedingungen zur jeweiligen Szene. </a:t>
            </a:r>
          </a:p>
        </p:txBody>
      </p:sp>
    </p:spTree>
    <p:extLst>
      <p:ext uri="{BB962C8B-B14F-4D97-AF65-F5344CB8AC3E}">
        <p14:creationId xmlns:p14="http://schemas.microsoft.com/office/powerpoint/2010/main" val="746867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457200" marR="0" indent="-457200" algn="l" defTabSz="584200">
              <a:lnSpc>
                <a:spcPct val="100000"/>
              </a:lnSpc>
              <a:spcBef>
                <a:spcPts val="0"/>
              </a:spcBef>
              <a:spcAft>
                <a:spcPts val="0"/>
              </a:spcAft>
              <a:buAutoNum type="arabicPeriod"/>
              <a:tabLst/>
            </a:pPr>
            <a:r>
              <a:rPr lang="de-DE" b="0" dirty="0">
                <a:latin typeface="Roboto Slab"/>
                <a:cs typeface="Roboto Slab"/>
              </a:rPr>
              <a:t>Abstraktion gegenüber Realismus</a:t>
            </a:r>
            <a:br>
              <a:rPr lang="de-DE" b="0" dirty="0">
                <a:latin typeface="Roboto Slab"/>
                <a:cs typeface="Roboto Slab"/>
              </a:rPr>
            </a:br>
            <a:r>
              <a:rPr lang="de-DE" b="0" i="0" dirty="0">
                <a:solidFill>
                  <a:srgbClr val="ECECEC"/>
                </a:solidFill>
                <a:effectLst/>
                <a:latin typeface="Söhne"/>
              </a:rPr>
              <a:t>Der Ansatz, die komplexe Realität der Landwirtschaft auf vier vereinfachte Parameter zu reduzieren, ermöglicht es, das Spiel für Spieler zugänglicher zu machen. Allerdings birgt dies auch die Gefahr, dass wichtige Aspekte der Realität verloren gehen oder verzerrt werden. </a:t>
            </a:r>
            <a:br>
              <a:rPr lang="de-DE" b="0" i="0" dirty="0">
                <a:effectLst/>
                <a:latin typeface="Söhne"/>
              </a:rPr>
            </a:br>
            <a:endParaRPr lang="de-DE" b="0" dirty="0">
              <a:latin typeface="Roboto Slab"/>
            </a:endParaRPr>
          </a:p>
          <a:p>
            <a:pPr marL="457200" marR="0" indent="-457200" algn="l" defTabSz="584200">
              <a:lnSpc>
                <a:spcPct val="100000"/>
              </a:lnSpc>
              <a:spcBef>
                <a:spcPts val="0"/>
              </a:spcBef>
              <a:spcAft>
                <a:spcPts val="0"/>
              </a:spcAft>
              <a:buAutoNum type="arabicPeriod"/>
              <a:tabLst/>
            </a:pPr>
            <a:r>
              <a:rPr lang="de-DE" b="0" dirty="0">
                <a:latin typeface="Roboto Slab"/>
                <a:cs typeface="Roboto Slab"/>
              </a:rPr>
              <a:t>Forschungsbeschränkung</a:t>
            </a:r>
            <a:br>
              <a:rPr lang="de-DE" b="0" dirty="0">
                <a:latin typeface="Roboto Slab"/>
                <a:cs typeface="Roboto Slab"/>
              </a:rPr>
            </a:br>
            <a:r>
              <a:rPr lang="de-DE" b="0" dirty="0">
                <a:latin typeface="Roboto Slab"/>
                <a:cs typeface="Roboto Slab"/>
              </a:rPr>
              <a:t>Es wurde mangels Ressourcenknappheit keine umfangreiche Recherche in dem Ausmaß aufgenommen, die der Komplexität der Landwirtschafts-Domäne für eine realitätsgetreue Simulation entsprechend nötig wäre. </a:t>
            </a:r>
            <a:br>
              <a:rPr lang="de-DE" b="0" dirty="0">
                <a:latin typeface="Roboto Slab"/>
                <a:cs typeface="Roboto Slab"/>
              </a:rPr>
            </a:br>
            <a:endParaRPr lang="de-DE" b="0" dirty="0">
              <a:latin typeface="Roboto Slab"/>
              <a:cs typeface="Roboto Slab"/>
            </a:endParaRPr>
          </a:p>
          <a:p>
            <a:pPr marL="457200" marR="0" indent="-457200" algn="l" defTabSz="584200">
              <a:lnSpc>
                <a:spcPct val="100000"/>
              </a:lnSpc>
              <a:spcBef>
                <a:spcPts val="0"/>
              </a:spcBef>
              <a:spcAft>
                <a:spcPts val="0"/>
              </a:spcAft>
              <a:buAutoNum type="arabicPeriod"/>
              <a:tabLst/>
            </a:pPr>
            <a:r>
              <a:rPr lang="de-DE" b="0" dirty="0">
                <a:latin typeface="Roboto Slab"/>
                <a:cs typeface="Roboto Slab"/>
              </a:rPr>
              <a:t>Zielgruppenansprache</a:t>
            </a:r>
            <a:br>
              <a:rPr lang="de-DE" b="0" dirty="0">
                <a:latin typeface="Roboto Slab"/>
                <a:cs typeface="Roboto Slab"/>
              </a:rPr>
            </a:br>
            <a:r>
              <a:rPr lang="de-DE" b="0" dirty="0">
                <a:latin typeface="Roboto Slab"/>
                <a:cs typeface="Roboto Slab"/>
              </a:rPr>
              <a:t>Spieler ohne Vorkenntnisse sollten einen leichteren Einstieg durch die </a:t>
            </a:r>
            <a:r>
              <a:rPr lang="de-DE" b="0" dirty="0" err="1">
                <a:latin typeface="Roboto Slab"/>
                <a:cs typeface="Roboto Slab"/>
              </a:rPr>
              <a:t>einfachren</a:t>
            </a:r>
            <a:r>
              <a:rPr lang="de-DE" b="0" dirty="0">
                <a:latin typeface="Roboto Slab"/>
                <a:cs typeface="Roboto Slab"/>
              </a:rPr>
              <a:t> Parameter haben. Die Spielmotivation liegt in einem Wiederspielwert begründet, die durch Fehlentscheidungen des </a:t>
            </a:r>
            <a:r>
              <a:rPr lang="de-DE" b="0" dirty="0" err="1">
                <a:latin typeface="Roboto Slab"/>
                <a:cs typeface="Roboto Slab"/>
              </a:rPr>
              <a:t>Spielrs</a:t>
            </a:r>
            <a:r>
              <a:rPr lang="de-DE" b="0" dirty="0">
                <a:latin typeface="Roboto Slab"/>
                <a:cs typeface="Roboto Slab"/>
              </a:rPr>
              <a:t> hervorgerufen werden. Durch das tragen der Konsequenzen seiner Entscheidungen, ist der Spieler gezwungen damit Umzugehen und ist motiviert eventuell bei nächsten Spieldurchlauf erfahrungsbasiert bessere Entscheidungen zu treffen und nebenbei über die Praktiken in der Landwirtschaft zu lernen. </a:t>
            </a:r>
            <a:br>
              <a:rPr lang="de-DE" b="0" dirty="0">
                <a:latin typeface="Roboto Slab"/>
                <a:cs typeface="Roboto Slab"/>
              </a:rPr>
            </a:br>
            <a:r>
              <a:rPr lang="de-DE" b="0" dirty="0">
                <a:latin typeface="Roboto Slab"/>
                <a:cs typeface="Roboto Slab"/>
              </a:rPr>
              <a:t>Ob dies wirklich der Fall ist, wird sich beim Testen des Spiels mit einer fundierten Datenbank zeigen müssen.</a:t>
            </a:r>
          </a:p>
          <a:p>
            <a:pPr marL="457200" marR="0" indent="-457200" algn="l" defTabSz="584200">
              <a:lnSpc>
                <a:spcPct val="100000"/>
              </a:lnSpc>
              <a:spcBef>
                <a:spcPts val="0"/>
              </a:spcBef>
              <a:spcAft>
                <a:spcPts val="0"/>
              </a:spcAft>
              <a:buAutoNum type="arabicPeriod"/>
              <a:tabLst/>
            </a:pPr>
            <a:endParaRPr lang="de-DE" b="0" dirty="0">
              <a:latin typeface="Roboto Slab"/>
            </a:endParaRPr>
          </a:p>
          <a:p>
            <a:pPr marL="457200" indent="-457200" algn="l" defTabSz="584200">
              <a:lnSpc>
                <a:spcPct val="100000"/>
              </a:lnSpc>
              <a:buAutoNum type="arabicPeriod"/>
            </a:pPr>
            <a:r>
              <a:rPr lang="de-DE" b="0" dirty="0">
                <a:latin typeface="Roboto Slab"/>
                <a:cs typeface="Roboto Slab"/>
              </a:rPr>
              <a:t>Einflussnahme auf die Debatte</a:t>
            </a:r>
            <a:br>
              <a:rPr lang="de-DE" b="0" dirty="0">
                <a:latin typeface="Roboto Slab"/>
                <a:cs typeface="Roboto Slab"/>
              </a:rPr>
            </a:br>
            <a:r>
              <a:rPr lang="de-DE" b="0" dirty="0">
                <a:latin typeface="Roboto Slab"/>
                <a:cs typeface="Roboto Slab"/>
              </a:rPr>
              <a:t>Das Ziel mit dem Spiel zukünftig einen konstruktiven Beitrag für die Debatte über eine nachhaltige Landwirtschaft zu leisten, ist von der praktischen Umsetzung mit einer fundierten Datenbank, und der Anzahl aktiver Spieler abhängig. Zum aktuellen Zeitpunkt kann dies nicht beantwortet werden.</a:t>
            </a:r>
            <a:r>
              <a:rPr lang="de-DE" dirty="0">
                <a:latin typeface="Roboto Slab"/>
                <a:cs typeface="Roboto Slab"/>
              </a:rPr>
              <a:t> </a:t>
            </a:r>
            <a:endParaRPr lang="de-DE" b="0" dirty="0">
              <a:latin typeface="Roboto Slab"/>
              <a:cs typeface="Roboto Slab"/>
            </a:endParaRPr>
          </a:p>
          <a:p>
            <a:pPr marL="457200" marR="0" indent="-457200" algn="l" defTabSz="584200">
              <a:lnSpc>
                <a:spcPct val="100000"/>
              </a:lnSpc>
              <a:spcBef>
                <a:spcPts val="0"/>
              </a:spcBef>
              <a:spcAft>
                <a:spcPts val="0"/>
              </a:spcAft>
              <a:buAutoNum type="arabicPeriod"/>
              <a:tabLst/>
            </a:pPr>
            <a:endParaRPr lang="de-DE" b="0" dirty="0">
              <a:latin typeface="Roboto Slab"/>
            </a:endParaRPr>
          </a:p>
          <a:p>
            <a:pPr marL="457200" marR="0" indent="-457200" algn="l" defTabSz="584200">
              <a:lnSpc>
                <a:spcPct val="100000"/>
              </a:lnSpc>
              <a:spcBef>
                <a:spcPts val="0"/>
              </a:spcBef>
              <a:spcAft>
                <a:spcPts val="0"/>
              </a:spcAft>
              <a:buAutoNum type="arabicPeriod"/>
              <a:tabLst/>
            </a:pPr>
            <a:r>
              <a:rPr lang="de-DE" b="0" i="0" dirty="0">
                <a:solidFill>
                  <a:srgbClr val="ECECEC"/>
                </a:solidFill>
                <a:effectLst/>
                <a:latin typeface="Söhne"/>
              </a:rPr>
              <a:t>Einarbeitung in die Game-Engine</a:t>
            </a:r>
            <a:br>
              <a:rPr lang="de-DE" b="0" i="0" dirty="0">
                <a:effectLst/>
                <a:latin typeface="Söhne"/>
              </a:rPr>
            </a:br>
            <a:r>
              <a:rPr lang="de-DE" b="0" i="0" dirty="0">
                <a:solidFill>
                  <a:srgbClr val="ECECEC"/>
                </a:solidFill>
                <a:effectLst/>
                <a:latin typeface="Söhne"/>
              </a:rPr>
              <a:t>Die Einarbeitung des Teams in Unity 3D gelang planmäßig und weitgehend Problemlos. Die Kompetenzen, um einen funktionalen Prototypen zu erstellen, wurden angeeignet.</a:t>
            </a:r>
            <a:br>
              <a:rPr lang="de-DE" b="0" i="0" dirty="0">
                <a:effectLst/>
                <a:latin typeface="Söhne"/>
              </a:rPr>
            </a:br>
            <a:r>
              <a:rPr lang="de-DE" b="0" i="0" dirty="0">
                <a:solidFill>
                  <a:srgbClr val="ECECEC"/>
                </a:solidFill>
                <a:effectLst/>
                <a:latin typeface="Söhne"/>
              </a:rPr>
              <a:t>-Datenbankanbindung</a:t>
            </a:r>
            <a:br>
              <a:rPr lang="de-DE" b="0" i="0" dirty="0">
                <a:effectLst/>
                <a:latin typeface="Söhne"/>
              </a:rPr>
            </a:br>
            <a:r>
              <a:rPr lang="de-DE" b="0" i="0" dirty="0">
                <a:solidFill>
                  <a:srgbClr val="ECECEC"/>
                </a:solidFill>
                <a:effectLst/>
                <a:latin typeface="Söhne"/>
              </a:rPr>
              <a:t>-UI-Entwicklung</a:t>
            </a:r>
          </a:p>
          <a:p>
            <a:pPr marL="457200" marR="0" indent="-457200" algn="l" defTabSz="584200">
              <a:lnSpc>
                <a:spcPct val="100000"/>
              </a:lnSpc>
              <a:spcBef>
                <a:spcPts val="0"/>
              </a:spcBef>
              <a:spcAft>
                <a:spcPts val="0"/>
              </a:spcAft>
              <a:buAutoNum type="arabicPeriod"/>
              <a:tabLst/>
            </a:pPr>
            <a:r>
              <a:rPr lang="de-DE" b="0" i="0" dirty="0">
                <a:solidFill>
                  <a:srgbClr val="ECECEC"/>
                </a:solidFill>
                <a:effectLst/>
                <a:latin typeface="Söhne"/>
              </a:rPr>
              <a:t>-Asset-Management</a:t>
            </a:r>
            <a:br>
              <a:rPr lang="de-DE" b="0" i="0" dirty="0">
                <a:effectLst/>
                <a:latin typeface="Söhne"/>
              </a:rPr>
            </a:br>
            <a:r>
              <a:rPr lang="de-DE" b="0" i="0" dirty="0">
                <a:solidFill>
                  <a:srgbClr val="ECECEC"/>
                </a:solidFill>
                <a:effectLst/>
                <a:latin typeface="Söhne"/>
              </a:rPr>
              <a:t>-</a:t>
            </a:r>
            <a:r>
              <a:rPr lang="de-DE" b="0" i="0" dirty="0" err="1">
                <a:solidFill>
                  <a:srgbClr val="ECECEC"/>
                </a:solidFill>
                <a:effectLst/>
                <a:latin typeface="Söhne"/>
              </a:rPr>
              <a:t>Skripting</a:t>
            </a:r>
            <a:r>
              <a:rPr lang="de-DE" b="0" i="0" dirty="0">
                <a:solidFill>
                  <a:srgbClr val="ECECEC"/>
                </a:solidFill>
                <a:effectLst/>
                <a:latin typeface="Söhne"/>
              </a:rPr>
              <a:t> mit Unity-</a:t>
            </a:r>
            <a:r>
              <a:rPr lang="de-DE" b="0" i="0" dirty="0" err="1">
                <a:solidFill>
                  <a:srgbClr val="ECECEC"/>
                </a:solidFill>
                <a:effectLst/>
                <a:latin typeface="Söhne"/>
              </a:rPr>
              <a:t>GameObjects</a:t>
            </a:r>
            <a:endParaRPr lang="de-DE" b="0" i="0" dirty="0">
              <a:solidFill>
                <a:srgbClr val="ECECEC"/>
              </a:solidFill>
              <a:effectLst/>
              <a:latin typeface="Söhne"/>
            </a:endParaRPr>
          </a:p>
          <a:p>
            <a:pPr marL="457200" marR="0" indent="-457200" algn="l" defTabSz="584200">
              <a:lnSpc>
                <a:spcPct val="100000"/>
              </a:lnSpc>
              <a:spcBef>
                <a:spcPts val="0"/>
              </a:spcBef>
              <a:spcAft>
                <a:spcPts val="0"/>
              </a:spcAft>
              <a:buAutoNum type="arabicPeriod"/>
              <a:tabLst/>
            </a:pPr>
            <a:endParaRPr lang="de-DE" b="0" dirty="0">
              <a:latin typeface="Roboto Slab"/>
            </a:endParaRPr>
          </a:p>
          <a:p>
            <a:pPr marL="457200" marR="0" indent="-457200" algn="l" defTabSz="584200">
              <a:lnSpc>
                <a:spcPct val="100000"/>
              </a:lnSpc>
              <a:spcBef>
                <a:spcPts val="0"/>
              </a:spcBef>
              <a:spcAft>
                <a:spcPts val="0"/>
              </a:spcAft>
              <a:buAutoNum type="arabicPeriod"/>
              <a:tabLst/>
            </a:pPr>
            <a:r>
              <a:rPr lang="de-DE" b="0" dirty="0">
                <a:latin typeface="Roboto Slab"/>
                <a:cs typeface="Roboto Slab"/>
              </a:rPr>
              <a:t>Weiterentwicklungsmöglichkeiten</a:t>
            </a:r>
            <a:br>
              <a:rPr lang="de-DE" b="0" dirty="0">
                <a:latin typeface="Roboto Slab"/>
                <a:cs typeface="Roboto Slab"/>
              </a:rPr>
            </a:br>
            <a:r>
              <a:rPr lang="de-DE" b="0" dirty="0">
                <a:latin typeface="Roboto Slab"/>
                <a:cs typeface="Roboto Slab"/>
              </a:rPr>
              <a:t>-</a:t>
            </a:r>
            <a:r>
              <a:rPr lang="de-DE" b="0" i="0" dirty="0">
                <a:solidFill>
                  <a:srgbClr val="ECECEC"/>
                </a:solidFill>
                <a:effectLst/>
                <a:latin typeface="Söhne"/>
              </a:rPr>
              <a:t>Integration zusätzlicher Parameter</a:t>
            </a:r>
            <a:br>
              <a:rPr lang="de-DE" b="0" i="0" dirty="0">
                <a:effectLst/>
                <a:latin typeface="Söhne"/>
              </a:rPr>
            </a:br>
            <a:r>
              <a:rPr lang="de-DE" b="0" i="0" dirty="0">
                <a:solidFill>
                  <a:srgbClr val="ECECEC"/>
                </a:solidFill>
                <a:effectLst/>
                <a:latin typeface="Söhne"/>
              </a:rPr>
              <a:t>-Zusammenarbeit mit Experten</a:t>
            </a:r>
            <a:br>
              <a:rPr lang="de-DE" b="0" i="0" dirty="0">
                <a:effectLst/>
                <a:latin typeface="Söhne"/>
              </a:rPr>
            </a:br>
            <a:r>
              <a:rPr lang="de-DE" b="0" i="0" dirty="0">
                <a:solidFill>
                  <a:srgbClr val="ECECEC"/>
                </a:solidFill>
                <a:effectLst/>
                <a:latin typeface="Söhne"/>
              </a:rPr>
              <a:t>-Nutzung externer Datenquellen</a:t>
            </a:r>
            <a:br>
              <a:rPr lang="de-DE" b="0" i="0" dirty="0">
                <a:effectLst/>
                <a:latin typeface="Söhne"/>
              </a:rPr>
            </a:br>
            <a:r>
              <a:rPr lang="de-DE" b="0" i="0" dirty="0">
                <a:solidFill>
                  <a:srgbClr val="ECECEC"/>
                </a:solidFill>
                <a:effectLst/>
                <a:latin typeface="Söhne"/>
              </a:rPr>
              <a:t>-Eigene intensive Recherche</a:t>
            </a:r>
            <a:endParaRPr lang="de-DE" b="0" dirty="0">
              <a:latin typeface="Roboto Slab"/>
            </a:endParaRPr>
          </a:p>
        </p:txBody>
      </p:sp>
    </p:spTree>
    <p:extLst>
      <p:ext uri="{BB962C8B-B14F-4D97-AF65-F5344CB8AC3E}">
        <p14:creationId xmlns:p14="http://schemas.microsoft.com/office/powerpoint/2010/main" val="1563617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a:effectLst/>
                <a:latin typeface="Söhne"/>
              </a:rPr>
              <a:t>Das Projekt zielt darauf ab, die komplexe Realität und Herausforderungen der Landwirtschaft durch ein interaktives entscheidungsbasiertes Spiel zugänglicher zu machen. Durch die Entwicklung eines funktionalen Prototyps, worin Spieler die Rolle eines </a:t>
            </a:r>
            <a:r>
              <a:rPr lang="de-DE" b="0" i="0" dirty="0" err="1">
                <a:effectLst/>
                <a:latin typeface="Söhne"/>
              </a:rPr>
              <a:t>Kleinbauerns</a:t>
            </a:r>
            <a:r>
              <a:rPr lang="de-DE" b="0" i="0" dirty="0">
                <a:effectLst/>
                <a:latin typeface="Söhne"/>
              </a:rPr>
              <a:t> einnehmen, Verantwortung für ihren simulierten Hof übernehmen und Entscheidungen treffen, sollen sie für die Herausforderungen der Landwirtschaft sensibilisiert werden.</a:t>
            </a:r>
          </a:p>
          <a:p>
            <a:pPr algn="l"/>
            <a:br>
              <a:rPr lang="de-DE" b="0" i="0" dirty="0">
                <a:effectLst/>
                <a:latin typeface="Söhne"/>
              </a:rPr>
            </a:br>
            <a:r>
              <a:rPr lang="de-DE" b="0" i="0" dirty="0">
                <a:effectLst/>
                <a:latin typeface="Söhne"/>
              </a:rPr>
              <a:t>Im Laufe des Projektes wurde festgestellt, dass die Vereinfachung der Realität auf vier Hauptparameter zwar den Zugang zum Thema erleichtert, aber auch die Gefahr birgt, wichtige Aspekte zu vernachlässigen. Die Beschränkungen in Bezug auf Ressourcen für umfassende Forschung und Datenbanken könnten die Authentizität und Relevanz des Spiels beeinträchtigen. Es ist wichtig zu überprüfen, ob das Spiel tatsächlich effektiv ist, um Spieler dazu zu bringen, sich mit den komplexen Herausforderungen der Landwirtschaft auseinanderzusetzen. Dennoch bietet das Projekt eine solide Grundlage für weiterführende Entwicklungen und Verbesserungen. Durch die Integration zusätzlicher Parameter, eine engere Zusammenarbeit mit Experten und die Nutzung externer Datenquellen könnte das Spiel seine Wirksamkeit steigern und einen noch größeren Beitrag zur Sensibilisierung für die Herausforderungen der Landwirtschaft zu leisten. </a:t>
            </a:r>
            <a:r>
              <a:rPr lang="de-DE" b="0" i="0" dirty="0">
                <a:solidFill>
                  <a:srgbClr val="ECECEC"/>
                </a:solidFill>
                <a:effectLst/>
                <a:latin typeface="Söhne"/>
              </a:rPr>
              <a:t>Insgesamt ist das Projekt ein Schritt in Richtung einer breiteren Diskussion und Sensibilisierung für die Herausforderungen und Chancen in der Landwirtschaft.</a:t>
            </a:r>
            <a:br>
              <a:rPr lang="de-DE" b="0" i="0" dirty="0">
                <a:solidFill>
                  <a:srgbClr val="FFFFFF"/>
                </a:solidFill>
                <a:effectLst/>
                <a:latin typeface="Söhne"/>
              </a:rPr>
            </a:br>
            <a:endParaRPr lang="de-DE" dirty="0"/>
          </a:p>
        </p:txBody>
      </p:sp>
    </p:spTree>
    <p:extLst>
      <p:ext uri="{BB962C8B-B14F-4D97-AF65-F5344CB8AC3E}">
        <p14:creationId xmlns:p14="http://schemas.microsoft.com/office/powerpoint/2010/main" val="2860443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el &amp; Untertitel">
    <p:spTree>
      <p:nvGrpSpPr>
        <p:cNvPr id="1" name=""/>
        <p:cNvGrpSpPr/>
        <p:nvPr/>
      </p:nvGrpSpPr>
      <p:grpSpPr>
        <a:xfrm>
          <a:off x="0" y="0"/>
          <a:ext cx="0" cy="0"/>
          <a:chOff x="0" y="0"/>
          <a:chExt cx="0" cy="0"/>
        </a:xfrm>
      </p:grpSpPr>
      <p:sp>
        <p:nvSpPr>
          <p:cNvPr id="11" name="Titeltext"/>
          <p:cNvSpPr txBox="1">
            <a:spLocks noGrp="1"/>
          </p:cNvSpPr>
          <p:nvPr>
            <p:ph type="title"/>
          </p:nvPr>
        </p:nvSpPr>
        <p:spPr>
          <a:xfrm>
            <a:off x="1270000" y="1638300"/>
            <a:ext cx="10464800" cy="3302000"/>
          </a:xfrm>
          <a:prstGeom prst="rect">
            <a:avLst/>
          </a:prstGeom>
        </p:spPr>
        <p:txBody>
          <a:bodyPr anchor="b"/>
          <a:lstStyle/>
          <a:p>
            <a:r>
              <a:t>Titeltext</a:t>
            </a:r>
          </a:p>
        </p:txBody>
      </p:sp>
      <p:sp>
        <p:nvSpPr>
          <p:cNvPr id="12" name="Textebene 1…"/>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Textebene 1</a:t>
            </a:r>
          </a:p>
          <a:p>
            <a:pPr lvl="1"/>
            <a:r>
              <a:t>Textebene 2</a:t>
            </a:r>
          </a:p>
          <a:p>
            <a:pPr lvl="2"/>
            <a:r>
              <a:t>Textebene 3</a:t>
            </a:r>
          </a:p>
          <a:p>
            <a:pPr lvl="3"/>
            <a:r>
              <a:t>Textebene 4</a:t>
            </a:r>
          </a:p>
          <a:p>
            <a:pPr lvl="4"/>
            <a:r>
              <a:t>Textebene 5</a:t>
            </a:r>
          </a:p>
        </p:txBody>
      </p:sp>
      <p:sp>
        <p:nvSpPr>
          <p:cNvPr id="13" name="Foliennumm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‹Nr.›</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Zitat">
    <p:spTree>
      <p:nvGrpSpPr>
        <p:cNvPr id="1" name=""/>
        <p:cNvGrpSpPr/>
        <p:nvPr/>
      </p:nvGrpSpPr>
      <p:grpSpPr>
        <a:xfrm>
          <a:off x="0" y="0"/>
          <a:ext cx="0" cy="0"/>
          <a:chOff x="0" y="0"/>
          <a:chExt cx="0" cy="0"/>
        </a:xfrm>
      </p:grpSpPr>
      <p:sp>
        <p:nvSpPr>
          <p:cNvPr id="94" name="–Christian Bauer"/>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–Christian Bauer</a:t>
            </a:r>
          </a:p>
        </p:txBody>
      </p:sp>
      <p:sp>
        <p:nvSpPr>
          <p:cNvPr id="95" name="„Zitat hier eingeben.“"/>
          <p:cNvSpPr txBox="1">
            <a:spLocks noGrp="1"/>
          </p:cNvSpPr>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„Zitat hier eingeben.“ </a:t>
            </a:r>
          </a:p>
        </p:txBody>
      </p:sp>
      <p:sp>
        <p:nvSpPr>
          <p:cNvPr id="96"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03" name="Bild"/>
          <p:cNvSpPr>
            <a:spLocks noGrp="1"/>
          </p:cNvSpPr>
          <p:nvPr>
            <p:ph type="pic" idx="13"/>
          </p:nvPr>
        </p:nvSpPr>
        <p:spPr>
          <a:xfrm>
            <a:off x="-949853" y="0"/>
            <a:ext cx="14904506" cy="9944100"/>
          </a:xfrm>
          <a:prstGeom prst="rect">
            <a:avLst/>
          </a:prstGeom>
        </p:spPr>
        <p:txBody>
          <a:bodyPr lIns="91439" tIns="45719" rIns="91439" bIns="45719" anchor="t">
            <a:noAutofit/>
          </a:bodyPr>
          <a:lstStyle/>
          <a:p>
            <a:endParaRPr/>
          </a:p>
        </p:txBody>
      </p:sp>
      <p:sp>
        <p:nvSpPr>
          <p:cNvPr id="104"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Leer">
    <p:spTree>
      <p:nvGrpSpPr>
        <p:cNvPr id="1" name=""/>
        <p:cNvGrpSpPr/>
        <p:nvPr/>
      </p:nvGrpSpPr>
      <p:grpSpPr>
        <a:xfrm>
          <a:off x="0" y="0"/>
          <a:ext cx="0" cy="0"/>
          <a:chOff x="0" y="0"/>
          <a:chExt cx="0" cy="0"/>
        </a:xfrm>
      </p:grpSpPr>
      <p:sp>
        <p:nvSpPr>
          <p:cNvPr id="111"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Titel - Oben">
    <p:spTree>
      <p:nvGrpSpPr>
        <p:cNvPr id="1" name=""/>
        <p:cNvGrpSpPr/>
        <p:nvPr/>
      </p:nvGrpSpPr>
      <p:grpSpPr>
        <a:xfrm>
          <a:off x="0" y="0"/>
          <a:ext cx="0" cy="0"/>
          <a:chOff x="0" y="0"/>
          <a:chExt cx="0" cy="0"/>
        </a:xfrm>
      </p:grpSpPr>
      <p:sp>
        <p:nvSpPr>
          <p:cNvPr id="118" name="Titeltext"/>
          <p:cNvSpPr txBox="1">
            <a:spLocks noGrp="1"/>
          </p:cNvSpPr>
          <p:nvPr>
            <p:ph type="title"/>
          </p:nvPr>
        </p:nvSpPr>
        <p:spPr>
          <a:xfrm>
            <a:off x="952500" y="444500"/>
            <a:ext cx="11099800" cy="2159000"/>
          </a:xfrm>
          <a:prstGeom prst="rect">
            <a:avLst/>
          </a:prstGeom>
        </p:spPr>
        <p:txBody>
          <a:bodyPr/>
          <a:lstStyle>
            <a:lvl1pPr>
              <a:defRPr sz="7000">
                <a:latin typeface="Helvetica Light"/>
                <a:ea typeface="Helvetica Light"/>
                <a:cs typeface="Helvetica Light"/>
                <a:sym typeface="Helvetica Light"/>
              </a:defRPr>
            </a:lvl1pPr>
          </a:lstStyle>
          <a:p>
            <a:r>
              <a:t>Titeltext</a:t>
            </a:r>
          </a:p>
        </p:txBody>
      </p:sp>
      <p:grpSp>
        <p:nvGrpSpPr>
          <p:cNvPr id="122" name="Gruppieren"/>
          <p:cNvGrpSpPr/>
          <p:nvPr/>
        </p:nvGrpSpPr>
        <p:grpSpPr>
          <a:xfrm>
            <a:off x="1285431" y="-1"/>
            <a:ext cx="11724801" cy="102401"/>
            <a:chOff x="0" y="0"/>
            <a:chExt cx="11724800" cy="102399"/>
          </a:xfrm>
        </p:grpSpPr>
        <p:sp>
          <p:nvSpPr>
            <p:cNvPr id="119" name="Rechteck"/>
            <p:cNvSpPr/>
            <p:nvPr/>
          </p:nvSpPr>
          <p:spPr>
            <a:xfrm>
              <a:off x="-1" y="-1"/>
              <a:ext cx="3891201" cy="102401"/>
            </a:xfrm>
            <a:prstGeom prst="rect">
              <a:avLst/>
            </a:prstGeom>
            <a:solidFill>
              <a:srgbClr val="AA0F1F"/>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sp>
          <p:nvSpPr>
            <p:cNvPr id="120" name="Rechteck"/>
            <p:cNvSpPr/>
            <p:nvPr/>
          </p:nvSpPr>
          <p:spPr>
            <a:xfrm>
              <a:off x="3891200" y="-1"/>
              <a:ext cx="3891201" cy="102401"/>
            </a:xfrm>
            <a:prstGeom prst="rect">
              <a:avLst/>
            </a:prstGeom>
            <a:solidFill>
              <a:srgbClr val="D7471F"/>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sp>
          <p:nvSpPr>
            <p:cNvPr id="121" name="Rechteck"/>
            <p:cNvSpPr/>
            <p:nvPr/>
          </p:nvSpPr>
          <p:spPr>
            <a:xfrm>
              <a:off x="7782400" y="-1"/>
              <a:ext cx="3942401" cy="102401"/>
            </a:xfrm>
            <a:prstGeom prst="rect">
              <a:avLst/>
            </a:prstGeom>
            <a:solidFill>
              <a:srgbClr val="901B6E"/>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grpSp>
      <p:pic>
        <p:nvPicPr>
          <p:cNvPr id="123" name="Logo_17pt.wmf" descr="Logo_17pt.wmf"/>
          <p:cNvPicPr>
            <a:picLocks noChangeAspect="1"/>
          </p:cNvPicPr>
          <p:nvPr/>
        </p:nvPicPr>
        <p:blipFill>
          <a:blip r:embed="rId2"/>
          <a:stretch>
            <a:fillRect/>
          </a:stretch>
        </p:blipFill>
        <p:spPr>
          <a:xfrm>
            <a:off x="11008500" y="8573622"/>
            <a:ext cx="1492393" cy="869245"/>
          </a:xfrm>
          <a:prstGeom prst="rect">
            <a:avLst/>
          </a:prstGeom>
          <a:ln w="12700">
            <a:miter lim="400000"/>
          </a:ln>
        </p:spPr>
      </p:pic>
      <p:sp>
        <p:nvSpPr>
          <p:cNvPr id="124" name="Foliennummer"/>
          <p:cNvSpPr txBox="1">
            <a:spLocks noGrp="1"/>
          </p:cNvSpPr>
          <p:nvPr>
            <p:ph type="sldNum" sz="quarter" idx="2"/>
          </p:nvPr>
        </p:nvSpPr>
        <p:spPr>
          <a:xfrm>
            <a:off x="6311798" y="9251950"/>
            <a:ext cx="368504" cy="381000"/>
          </a:xfrm>
          <a:prstGeom prst="rect">
            <a:avLst/>
          </a:prstGeom>
        </p:spPr>
        <p:txBody>
          <a:bodyPr/>
          <a:lstStyle>
            <a:lvl1pPr>
              <a:defRPr sz="1800">
                <a:latin typeface="Helvetica Light"/>
                <a:ea typeface="Helvetica Light"/>
                <a:cs typeface="Helvetica Light"/>
                <a:sym typeface="Helvetica Light"/>
              </a:defRPr>
            </a:lvl1pPr>
          </a:lstStyle>
          <a:p>
            <a:fld id="{86CB4B4D-7CA3-9044-876B-883B54F8677D}" type="slidenum">
              <a:t>‹Nr.›</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el - Oben">
    <p:spTree>
      <p:nvGrpSpPr>
        <p:cNvPr id="1" name=""/>
        <p:cNvGrpSpPr/>
        <p:nvPr/>
      </p:nvGrpSpPr>
      <p:grpSpPr>
        <a:xfrm>
          <a:off x="0" y="0"/>
          <a:ext cx="0" cy="0"/>
          <a:chOff x="0" y="0"/>
          <a:chExt cx="0" cy="0"/>
        </a:xfrm>
      </p:grpSpPr>
      <p:sp>
        <p:nvSpPr>
          <p:cNvPr id="131" name="Titeltext"/>
          <p:cNvSpPr txBox="1">
            <a:spLocks noGrp="1"/>
          </p:cNvSpPr>
          <p:nvPr>
            <p:ph type="title"/>
          </p:nvPr>
        </p:nvSpPr>
        <p:spPr>
          <a:xfrm>
            <a:off x="952500" y="444500"/>
            <a:ext cx="11099800" cy="2159000"/>
          </a:xfrm>
          <a:prstGeom prst="rect">
            <a:avLst/>
          </a:prstGeom>
        </p:spPr>
        <p:txBody>
          <a:bodyPr/>
          <a:lstStyle>
            <a:lvl1pPr>
              <a:defRPr>
                <a:latin typeface="Helvetica Light"/>
                <a:ea typeface="Helvetica Light"/>
                <a:cs typeface="Helvetica Light"/>
                <a:sym typeface="Helvetica Light"/>
              </a:defRPr>
            </a:lvl1pPr>
          </a:lstStyle>
          <a:p>
            <a:r>
              <a:t>Titeltext</a:t>
            </a:r>
          </a:p>
        </p:txBody>
      </p:sp>
      <p:grpSp>
        <p:nvGrpSpPr>
          <p:cNvPr id="135" name="Gruppieren"/>
          <p:cNvGrpSpPr/>
          <p:nvPr/>
        </p:nvGrpSpPr>
        <p:grpSpPr>
          <a:xfrm>
            <a:off x="1285431" y="-1"/>
            <a:ext cx="11724801" cy="102401"/>
            <a:chOff x="0" y="0"/>
            <a:chExt cx="11724800" cy="102399"/>
          </a:xfrm>
        </p:grpSpPr>
        <p:sp>
          <p:nvSpPr>
            <p:cNvPr id="132" name="Rechteck"/>
            <p:cNvSpPr/>
            <p:nvPr/>
          </p:nvSpPr>
          <p:spPr>
            <a:xfrm>
              <a:off x="-1" y="-1"/>
              <a:ext cx="3891201" cy="102401"/>
            </a:xfrm>
            <a:prstGeom prst="rect">
              <a:avLst/>
            </a:prstGeom>
            <a:solidFill>
              <a:srgbClr val="AA0F1F"/>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sp>
          <p:nvSpPr>
            <p:cNvPr id="133" name="Rechteck"/>
            <p:cNvSpPr/>
            <p:nvPr/>
          </p:nvSpPr>
          <p:spPr>
            <a:xfrm>
              <a:off x="3891200" y="-1"/>
              <a:ext cx="3891201" cy="102401"/>
            </a:xfrm>
            <a:prstGeom prst="rect">
              <a:avLst/>
            </a:prstGeom>
            <a:solidFill>
              <a:srgbClr val="D7471F"/>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sp>
          <p:nvSpPr>
            <p:cNvPr id="134" name="Rechteck"/>
            <p:cNvSpPr/>
            <p:nvPr/>
          </p:nvSpPr>
          <p:spPr>
            <a:xfrm>
              <a:off x="7782400" y="-1"/>
              <a:ext cx="3942401" cy="102401"/>
            </a:xfrm>
            <a:prstGeom prst="rect">
              <a:avLst/>
            </a:prstGeom>
            <a:solidFill>
              <a:srgbClr val="901B6E"/>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grpSp>
      <p:sp>
        <p:nvSpPr>
          <p:cNvPr id="136" name="Foliennummer"/>
          <p:cNvSpPr txBox="1">
            <a:spLocks noGrp="1"/>
          </p:cNvSpPr>
          <p:nvPr>
            <p:ph type="sldNum" sz="quarter" idx="2"/>
          </p:nvPr>
        </p:nvSpPr>
        <p:spPr>
          <a:xfrm>
            <a:off x="6311798" y="9251950"/>
            <a:ext cx="368504" cy="381000"/>
          </a:xfrm>
          <a:prstGeom prst="rect">
            <a:avLst/>
          </a:prstGeom>
        </p:spPr>
        <p:txBody>
          <a:bodyPr/>
          <a:lstStyle>
            <a:lvl1pPr>
              <a:defRPr sz="1800">
                <a:latin typeface="Helvetica Light"/>
                <a:ea typeface="Helvetica Light"/>
                <a:cs typeface="Helvetica Light"/>
                <a:sym typeface="Helvetica Light"/>
              </a:defRPr>
            </a:lvl1pPr>
          </a:lstStyle>
          <a:p>
            <a:fld id="{86CB4B4D-7CA3-9044-876B-883B54F8677D}" type="slidenum">
              <a:t>‹Nr.›</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oto - Horizontal">
    <p:spTree>
      <p:nvGrpSpPr>
        <p:cNvPr id="1" name=""/>
        <p:cNvGrpSpPr/>
        <p:nvPr/>
      </p:nvGrpSpPr>
      <p:grpSpPr>
        <a:xfrm>
          <a:off x="0" y="0"/>
          <a:ext cx="0" cy="0"/>
          <a:chOff x="0" y="0"/>
          <a:chExt cx="0" cy="0"/>
        </a:xfrm>
      </p:grpSpPr>
      <p:sp>
        <p:nvSpPr>
          <p:cNvPr id="20" name="Bild"/>
          <p:cNvSpPr>
            <a:spLocks noGrp="1"/>
          </p:cNvSpPr>
          <p:nvPr>
            <p:ph type="pic" idx="13"/>
          </p:nvPr>
        </p:nvSpPr>
        <p:spPr>
          <a:xfrm>
            <a:off x="1622088" y="289099"/>
            <a:ext cx="9753603" cy="6505789"/>
          </a:xfrm>
          <a:prstGeom prst="rect">
            <a:avLst/>
          </a:prstGeom>
        </p:spPr>
        <p:txBody>
          <a:bodyPr lIns="91439" tIns="45719" rIns="91439" bIns="45719" anchor="t">
            <a:noAutofit/>
          </a:bodyPr>
          <a:lstStyle/>
          <a:p>
            <a:endParaRPr/>
          </a:p>
        </p:txBody>
      </p:sp>
      <p:sp>
        <p:nvSpPr>
          <p:cNvPr id="21" name="Titeltext"/>
          <p:cNvSpPr txBox="1">
            <a:spLocks noGrp="1"/>
          </p:cNvSpPr>
          <p:nvPr>
            <p:ph type="title"/>
          </p:nvPr>
        </p:nvSpPr>
        <p:spPr>
          <a:xfrm>
            <a:off x="1270000" y="6718300"/>
            <a:ext cx="10464800" cy="1422400"/>
          </a:xfrm>
          <a:prstGeom prst="rect">
            <a:avLst/>
          </a:prstGeom>
        </p:spPr>
        <p:txBody>
          <a:bodyPr anchor="b"/>
          <a:lstStyle/>
          <a:p>
            <a:r>
              <a:t>Titeltext</a:t>
            </a:r>
          </a:p>
        </p:txBody>
      </p:sp>
      <p:sp>
        <p:nvSpPr>
          <p:cNvPr id="22" name="Textebene 1…"/>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Textebene 1</a:t>
            </a:r>
          </a:p>
          <a:p>
            <a:pPr lvl="1"/>
            <a:r>
              <a:t>Textebene 2</a:t>
            </a:r>
          </a:p>
          <a:p>
            <a:pPr lvl="2"/>
            <a:r>
              <a:t>Textebene 3</a:t>
            </a:r>
          </a:p>
          <a:p>
            <a:pPr lvl="3"/>
            <a:r>
              <a:t>Textebene 4</a:t>
            </a:r>
          </a:p>
          <a:p>
            <a:pPr lvl="4"/>
            <a:r>
              <a:t>Textebene 5</a:t>
            </a:r>
          </a:p>
        </p:txBody>
      </p:sp>
      <p:sp>
        <p:nvSpPr>
          <p:cNvPr id="23"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el - Mitte">
    <p:spTree>
      <p:nvGrpSpPr>
        <p:cNvPr id="1" name=""/>
        <p:cNvGrpSpPr/>
        <p:nvPr/>
      </p:nvGrpSpPr>
      <p:grpSpPr>
        <a:xfrm>
          <a:off x="0" y="0"/>
          <a:ext cx="0" cy="0"/>
          <a:chOff x="0" y="0"/>
          <a:chExt cx="0" cy="0"/>
        </a:xfrm>
      </p:grpSpPr>
      <p:sp>
        <p:nvSpPr>
          <p:cNvPr id="30" name="Titeltext"/>
          <p:cNvSpPr txBox="1">
            <a:spLocks noGrp="1"/>
          </p:cNvSpPr>
          <p:nvPr>
            <p:ph type="title"/>
          </p:nvPr>
        </p:nvSpPr>
        <p:spPr>
          <a:xfrm>
            <a:off x="1270000" y="3225800"/>
            <a:ext cx="10464800" cy="3302000"/>
          </a:xfrm>
          <a:prstGeom prst="rect">
            <a:avLst/>
          </a:prstGeom>
        </p:spPr>
        <p:txBody>
          <a:bodyPr/>
          <a:lstStyle/>
          <a:p>
            <a:r>
              <a:t>Titeltext</a:t>
            </a:r>
          </a:p>
        </p:txBody>
      </p:sp>
      <p:sp>
        <p:nvSpPr>
          <p:cNvPr id="31"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Foto - Vertikal">
    <p:spTree>
      <p:nvGrpSpPr>
        <p:cNvPr id="1" name=""/>
        <p:cNvGrpSpPr/>
        <p:nvPr/>
      </p:nvGrpSpPr>
      <p:grpSpPr>
        <a:xfrm>
          <a:off x="0" y="0"/>
          <a:ext cx="0" cy="0"/>
          <a:chOff x="0" y="0"/>
          <a:chExt cx="0" cy="0"/>
        </a:xfrm>
      </p:grpSpPr>
      <p:sp>
        <p:nvSpPr>
          <p:cNvPr id="38" name="Bild"/>
          <p:cNvSpPr>
            <a:spLocks noGrp="1"/>
          </p:cNvSpPr>
          <p:nvPr>
            <p:ph type="pic" idx="13"/>
          </p:nvPr>
        </p:nvSpPr>
        <p:spPr>
          <a:xfrm>
            <a:off x="2263775" y="613833"/>
            <a:ext cx="12401550" cy="8267701"/>
          </a:xfrm>
          <a:prstGeom prst="rect">
            <a:avLst/>
          </a:prstGeom>
        </p:spPr>
        <p:txBody>
          <a:bodyPr lIns="91439" tIns="45719" rIns="91439" bIns="45719" anchor="t">
            <a:noAutofit/>
          </a:bodyPr>
          <a:lstStyle/>
          <a:p>
            <a:endParaRPr/>
          </a:p>
        </p:txBody>
      </p:sp>
      <p:sp>
        <p:nvSpPr>
          <p:cNvPr id="39" name="Titeltext"/>
          <p:cNvSpPr txBox="1">
            <a:spLocks noGrp="1"/>
          </p:cNvSpPr>
          <p:nvPr>
            <p:ph type="title"/>
          </p:nvPr>
        </p:nvSpPr>
        <p:spPr>
          <a:xfrm>
            <a:off x="952500" y="635000"/>
            <a:ext cx="5334000" cy="3987800"/>
          </a:xfrm>
          <a:prstGeom prst="rect">
            <a:avLst/>
          </a:prstGeom>
        </p:spPr>
        <p:txBody>
          <a:bodyPr anchor="b"/>
          <a:lstStyle>
            <a:lvl1pPr>
              <a:defRPr sz="6000"/>
            </a:lvl1pPr>
          </a:lstStyle>
          <a:p>
            <a:r>
              <a:t>Titeltext</a:t>
            </a:r>
          </a:p>
        </p:txBody>
      </p:sp>
      <p:sp>
        <p:nvSpPr>
          <p:cNvPr id="40" name="Textebene 1…"/>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Textebene 1</a:t>
            </a:r>
          </a:p>
          <a:p>
            <a:pPr lvl="1"/>
            <a:r>
              <a:t>Textebene 2</a:t>
            </a:r>
          </a:p>
          <a:p>
            <a:pPr lvl="2"/>
            <a:r>
              <a:t>Textebene 3</a:t>
            </a:r>
          </a:p>
          <a:p>
            <a:pPr lvl="3"/>
            <a:r>
              <a:t>Textebene 4</a:t>
            </a:r>
          </a:p>
          <a:p>
            <a:pPr lvl="4"/>
            <a:r>
              <a:t>Textebene 5</a:t>
            </a:r>
          </a:p>
        </p:txBody>
      </p:sp>
      <p:sp>
        <p:nvSpPr>
          <p:cNvPr id="41"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2_Titel - Oben">
    <p:spTree>
      <p:nvGrpSpPr>
        <p:cNvPr id="1" name=""/>
        <p:cNvGrpSpPr/>
        <p:nvPr/>
      </p:nvGrpSpPr>
      <p:grpSpPr>
        <a:xfrm>
          <a:off x="0" y="0"/>
          <a:ext cx="0" cy="0"/>
          <a:chOff x="0" y="0"/>
          <a:chExt cx="0" cy="0"/>
        </a:xfrm>
      </p:grpSpPr>
      <p:sp>
        <p:nvSpPr>
          <p:cNvPr id="48" name="Titeltext"/>
          <p:cNvSpPr txBox="1">
            <a:spLocks noGrp="1"/>
          </p:cNvSpPr>
          <p:nvPr>
            <p:ph type="title"/>
          </p:nvPr>
        </p:nvSpPr>
        <p:spPr>
          <a:prstGeom prst="rect">
            <a:avLst/>
          </a:prstGeom>
        </p:spPr>
        <p:txBody>
          <a:bodyPr/>
          <a:lstStyle/>
          <a:p>
            <a:r>
              <a:t>Titeltext</a:t>
            </a:r>
          </a:p>
        </p:txBody>
      </p:sp>
      <p:sp>
        <p:nvSpPr>
          <p:cNvPr id="49"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el &amp; Aufzählung">
    <p:spTree>
      <p:nvGrpSpPr>
        <p:cNvPr id="1" name=""/>
        <p:cNvGrpSpPr/>
        <p:nvPr/>
      </p:nvGrpSpPr>
      <p:grpSpPr>
        <a:xfrm>
          <a:off x="0" y="0"/>
          <a:ext cx="0" cy="0"/>
          <a:chOff x="0" y="0"/>
          <a:chExt cx="0" cy="0"/>
        </a:xfrm>
      </p:grpSpPr>
      <p:sp>
        <p:nvSpPr>
          <p:cNvPr id="56" name="Titeltext"/>
          <p:cNvSpPr txBox="1">
            <a:spLocks noGrp="1"/>
          </p:cNvSpPr>
          <p:nvPr>
            <p:ph type="title"/>
          </p:nvPr>
        </p:nvSpPr>
        <p:spPr>
          <a:prstGeom prst="rect">
            <a:avLst/>
          </a:prstGeom>
        </p:spPr>
        <p:txBody>
          <a:bodyPr/>
          <a:lstStyle/>
          <a:p>
            <a:r>
              <a:t>Titeltext</a:t>
            </a:r>
          </a:p>
        </p:txBody>
      </p:sp>
      <p:sp>
        <p:nvSpPr>
          <p:cNvPr id="57" name="Textebene 1…"/>
          <p:cNvSpPr txBox="1">
            <a:spLocks noGrp="1"/>
          </p:cNvSpPr>
          <p:nvPr>
            <p:ph type="body" idx="1"/>
          </p:nvPr>
        </p:nvSpPr>
        <p:spPr>
          <a:prstGeom prst="rect">
            <a:avLst/>
          </a:prstGeom>
        </p:spPr>
        <p:txBody>
          <a:bodyPr/>
          <a:lstStyle/>
          <a:p>
            <a:r>
              <a:t>Textebene 1</a:t>
            </a:r>
          </a:p>
          <a:p>
            <a:pPr lvl="1"/>
            <a:r>
              <a:t>Textebene 2</a:t>
            </a:r>
          </a:p>
          <a:p>
            <a:pPr lvl="2"/>
            <a:r>
              <a:t>Textebene 3</a:t>
            </a:r>
          </a:p>
          <a:p>
            <a:pPr lvl="3"/>
            <a:r>
              <a:t>Textebene 4</a:t>
            </a:r>
          </a:p>
          <a:p>
            <a:pPr lvl="4"/>
            <a:r>
              <a:t>Textebene 5</a:t>
            </a:r>
          </a:p>
        </p:txBody>
      </p:sp>
      <p:sp>
        <p:nvSpPr>
          <p:cNvPr id="58" name="Rechteck"/>
          <p:cNvSpPr/>
          <p:nvPr/>
        </p:nvSpPr>
        <p:spPr>
          <a:xfrm>
            <a:off x="-87859" y="-876298"/>
            <a:ext cx="11651941" cy="1072156"/>
          </a:xfrm>
          <a:prstGeom prst="rect">
            <a:avLst/>
          </a:prstGeom>
          <a:solidFill>
            <a:schemeClr val="accent1">
              <a:hueOff val="114395"/>
              <a:lumOff val="-24975"/>
            </a:schemeClr>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59"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el, Aufzählung &amp; Foto">
    <p:spTree>
      <p:nvGrpSpPr>
        <p:cNvPr id="1" name=""/>
        <p:cNvGrpSpPr/>
        <p:nvPr/>
      </p:nvGrpSpPr>
      <p:grpSpPr>
        <a:xfrm>
          <a:off x="0" y="0"/>
          <a:ext cx="0" cy="0"/>
          <a:chOff x="0" y="0"/>
          <a:chExt cx="0" cy="0"/>
        </a:xfrm>
      </p:grpSpPr>
      <p:sp>
        <p:nvSpPr>
          <p:cNvPr id="66" name="Bild"/>
          <p:cNvSpPr>
            <a:spLocks noGrp="1"/>
          </p:cNvSpPr>
          <p:nvPr>
            <p:ph type="pic" idx="13"/>
          </p:nvPr>
        </p:nvSpPr>
        <p:spPr>
          <a:xfrm>
            <a:off x="4086225" y="2586566"/>
            <a:ext cx="9429750" cy="6286501"/>
          </a:xfrm>
          <a:prstGeom prst="rect">
            <a:avLst/>
          </a:prstGeom>
        </p:spPr>
        <p:txBody>
          <a:bodyPr lIns="91439" tIns="45719" rIns="91439" bIns="45719" anchor="t">
            <a:noAutofit/>
          </a:bodyPr>
          <a:lstStyle/>
          <a:p>
            <a:endParaRPr/>
          </a:p>
        </p:txBody>
      </p:sp>
      <p:sp>
        <p:nvSpPr>
          <p:cNvPr id="67" name="Titeltext"/>
          <p:cNvSpPr txBox="1">
            <a:spLocks noGrp="1"/>
          </p:cNvSpPr>
          <p:nvPr>
            <p:ph type="title"/>
          </p:nvPr>
        </p:nvSpPr>
        <p:spPr>
          <a:prstGeom prst="rect">
            <a:avLst/>
          </a:prstGeom>
        </p:spPr>
        <p:txBody>
          <a:bodyPr/>
          <a:lstStyle/>
          <a:p>
            <a:r>
              <a:t>Titeltext</a:t>
            </a:r>
          </a:p>
        </p:txBody>
      </p:sp>
      <p:sp>
        <p:nvSpPr>
          <p:cNvPr id="68" name="Textebene 1…"/>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Textebene 1</a:t>
            </a:r>
          </a:p>
          <a:p>
            <a:pPr lvl="1"/>
            <a:r>
              <a:t>Textebene 2</a:t>
            </a:r>
          </a:p>
          <a:p>
            <a:pPr lvl="2"/>
            <a:r>
              <a:t>Textebene 3</a:t>
            </a:r>
          </a:p>
          <a:p>
            <a:pPr lvl="3"/>
            <a:r>
              <a:t>Textebene 4</a:t>
            </a:r>
          </a:p>
          <a:p>
            <a:pPr lvl="4"/>
            <a:r>
              <a:t>Textebene 5</a:t>
            </a:r>
          </a:p>
        </p:txBody>
      </p:sp>
      <p:sp>
        <p:nvSpPr>
          <p:cNvPr id="69" name="Foliennumm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‹Nr.›</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unkte">
    <p:spTree>
      <p:nvGrpSpPr>
        <p:cNvPr id="1" name=""/>
        <p:cNvGrpSpPr/>
        <p:nvPr/>
      </p:nvGrpSpPr>
      <p:grpSpPr>
        <a:xfrm>
          <a:off x="0" y="0"/>
          <a:ext cx="0" cy="0"/>
          <a:chOff x="0" y="0"/>
          <a:chExt cx="0" cy="0"/>
        </a:xfrm>
      </p:grpSpPr>
      <p:sp>
        <p:nvSpPr>
          <p:cNvPr id="76" name="Textebene 1…"/>
          <p:cNvSpPr txBox="1">
            <a:spLocks noGrp="1"/>
          </p:cNvSpPr>
          <p:nvPr>
            <p:ph type="body" idx="1"/>
          </p:nvPr>
        </p:nvSpPr>
        <p:spPr>
          <a:xfrm>
            <a:off x="952500" y="1270000"/>
            <a:ext cx="11099800" cy="7213600"/>
          </a:xfrm>
          <a:prstGeom prst="rect">
            <a:avLst/>
          </a:prstGeom>
        </p:spPr>
        <p:txBody>
          <a:bodyPr/>
          <a:lstStyle/>
          <a:p>
            <a:r>
              <a:t>Textebene 1</a:t>
            </a:r>
          </a:p>
          <a:p>
            <a:pPr lvl="1"/>
            <a:r>
              <a:t>Textebene 2</a:t>
            </a:r>
          </a:p>
          <a:p>
            <a:pPr lvl="2"/>
            <a:r>
              <a:t>Textebene 3</a:t>
            </a:r>
          </a:p>
          <a:p>
            <a:pPr lvl="3"/>
            <a:r>
              <a:t>Textebene 4</a:t>
            </a:r>
          </a:p>
          <a:p>
            <a:pPr lvl="4"/>
            <a:r>
              <a:t>Textebene 5</a:t>
            </a:r>
          </a:p>
        </p:txBody>
      </p:sp>
      <p:sp>
        <p:nvSpPr>
          <p:cNvPr id="77"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Foto - 3 Stück">
    <p:spTree>
      <p:nvGrpSpPr>
        <p:cNvPr id="1" name=""/>
        <p:cNvGrpSpPr/>
        <p:nvPr/>
      </p:nvGrpSpPr>
      <p:grpSpPr>
        <a:xfrm>
          <a:off x="0" y="0"/>
          <a:ext cx="0" cy="0"/>
          <a:chOff x="0" y="0"/>
          <a:chExt cx="0" cy="0"/>
        </a:xfrm>
      </p:grpSpPr>
      <p:sp>
        <p:nvSpPr>
          <p:cNvPr id="84" name="Bild"/>
          <p:cNvSpPr>
            <a:spLocks noGrp="1"/>
          </p:cNvSpPr>
          <p:nvPr>
            <p:ph type="pic" sz="quarter" idx="13"/>
          </p:nvPr>
        </p:nvSpPr>
        <p:spPr>
          <a:xfrm>
            <a:off x="6680200" y="5029200"/>
            <a:ext cx="6054748" cy="4038600"/>
          </a:xfrm>
          <a:prstGeom prst="rect">
            <a:avLst/>
          </a:prstGeom>
        </p:spPr>
        <p:txBody>
          <a:bodyPr lIns="91439" tIns="45719" rIns="91439" bIns="45719" anchor="t">
            <a:noAutofit/>
          </a:bodyPr>
          <a:lstStyle/>
          <a:p>
            <a:endParaRPr/>
          </a:p>
        </p:txBody>
      </p:sp>
      <p:sp>
        <p:nvSpPr>
          <p:cNvPr id="85" name="Bild"/>
          <p:cNvSpPr>
            <a:spLocks noGrp="1"/>
          </p:cNvSpPr>
          <p:nvPr>
            <p:ph type="pic" sz="quarter" idx="14"/>
          </p:nvPr>
        </p:nvSpPr>
        <p:spPr>
          <a:xfrm>
            <a:off x="6502400" y="889000"/>
            <a:ext cx="5867400" cy="3911601"/>
          </a:xfrm>
          <a:prstGeom prst="rect">
            <a:avLst/>
          </a:prstGeom>
        </p:spPr>
        <p:txBody>
          <a:bodyPr lIns="91439" tIns="45719" rIns="91439" bIns="45719" anchor="t">
            <a:noAutofit/>
          </a:bodyPr>
          <a:lstStyle/>
          <a:p>
            <a:endParaRPr/>
          </a:p>
        </p:txBody>
      </p:sp>
      <p:sp>
        <p:nvSpPr>
          <p:cNvPr id="86" name="Bild"/>
          <p:cNvSpPr>
            <a:spLocks noGrp="1"/>
          </p:cNvSpPr>
          <p:nvPr>
            <p:ph type="pic" idx="15"/>
          </p:nvPr>
        </p:nvSpPr>
        <p:spPr>
          <a:xfrm>
            <a:off x="-2374900" y="889000"/>
            <a:ext cx="11982450" cy="7988300"/>
          </a:xfrm>
          <a:prstGeom prst="rect">
            <a:avLst/>
          </a:prstGeom>
        </p:spPr>
        <p:txBody>
          <a:bodyPr lIns="91439" tIns="45719" rIns="91439" bIns="45719" anchor="t">
            <a:noAutofit/>
          </a:bodyPr>
          <a:lstStyle/>
          <a:p>
            <a:endParaRPr/>
          </a:p>
        </p:txBody>
      </p:sp>
      <p:sp>
        <p:nvSpPr>
          <p:cNvPr id="87"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el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Titeltext</a:t>
            </a:r>
          </a:p>
        </p:txBody>
      </p:sp>
      <p:sp>
        <p:nvSpPr>
          <p:cNvPr id="3" name="Textebene 1…"/>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Textebene 1</a:t>
            </a:r>
          </a:p>
          <a:p>
            <a:pPr lvl="1"/>
            <a:r>
              <a:t>Textebene 2</a:t>
            </a:r>
          </a:p>
          <a:p>
            <a:pPr lvl="2"/>
            <a:r>
              <a:t>Textebene 3</a:t>
            </a:r>
          </a:p>
          <a:p>
            <a:pPr lvl="3"/>
            <a:r>
              <a:t>Textebene 4</a:t>
            </a:r>
          </a:p>
          <a:p>
            <a:pPr lvl="4"/>
            <a:r>
              <a:t>Textebene 5</a:t>
            </a:r>
          </a:p>
        </p:txBody>
      </p:sp>
      <p:sp>
        <p:nvSpPr>
          <p:cNvPr id="4" name="Foliennumm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‹Nr.›</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4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4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4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4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15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5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7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7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7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7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180" name="Gruppieren"/>
          <p:cNvGrpSpPr/>
          <p:nvPr/>
        </p:nvGrpSpPr>
        <p:grpSpPr>
          <a:xfrm>
            <a:off x="0" y="9652000"/>
            <a:ext cx="13004800" cy="254000"/>
            <a:chOff x="0" y="0"/>
            <a:chExt cx="13004800" cy="254000"/>
          </a:xfrm>
        </p:grpSpPr>
        <p:sp>
          <p:nvSpPr>
            <p:cNvPr id="174"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175"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176"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177"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178"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179"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181" name="Linie"/>
          <p:cNvSpPr/>
          <p:nvPr/>
        </p:nvSpPr>
        <p:spPr>
          <a:xfrm>
            <a:off x="762000" y="432435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82" name="Slideguide v0.1"/>
          <p:cNvSpPr txBox="1"/>
          <p:nvPr/>
        </p:nvSpPr>
        <p:spPr>
          <a:xfrm>
            <a:off x="766967" y="4603750"/>
            <a:ext cx="5735433" cy="2616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spAutoFit/>
          </a:bodyPr>
          <a:lstStyle>
            <a:lvl1pPr algn="l">
              <a:defRPr sz="1700" b="0">
                <a:latin typeface="PT Sans"/>
                <a:ea typeface="PT Sans"/>
                <a:cs typeface="PT Sans"/>
                <a:sym typeface="PT Sans"/>
              </a:defRPr>
            </a:lvl1pPr>
          </a:lstStyle>
          <a:p>
            <a:r>
              <a:rPr lang="de-DE"/>
              <a:t>Meike Jungilligens, Mauricio Köppen, Fabian Ngo</a:t>
            </a:r>
            <a:endParaRPr/>
          </a:p>
        </p:txBody>
      </p:sp>
      <p:sp>
        <p:nvSpPr>
          <p:cNvPr id="183" name="Advanced Media Institute"/>
          <p:cNvSpPr txBox="1"/>
          <p:nvPr/>
        </p:nvSpPr>
        <p:spPr>
          <a:xfrm>
            <a:off x="768350" y="3664652"/>
            <a:ext cx="9512301" cy="3739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spAutoFit/>
          </a:bodyPr>
          <a:lstStyle>
            <a:lvl1pPr algn="l">
              <a:lnSpc>
                <a:spcPct val="90000"/>
              </a:lnSpc>
              <a:defRPr sz="2700" b="0">
                <a:solidFill>
                  <a:srgbClr val="2B2B2B"/>
                </a:solidFill>
                <a:latin typeface="Roboto Slab Bold"/>
                <a:ea typeface="Roboto Slab Bold"/>
                <a:cs typeface="Roboto Slab Bold"/>
                <a:sym typeface="Roboto Slab Bold"/>
              </a:defRPr>
            </a:lvl1pPr>
          </a:lstStyle>
          <a:p>
            <a:r>
              <a:rPr lang="de-DE"/>
              <a:t>Entwicklungsprojekt: Audit 4</a:t>
            </a: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Größen und Abstände"/>
          <p:cNvSpPr txBox="1"/>
          <p:nvPr/>
        </p:nvSpPr>
        <p:spPr>
          <a:xfrm>
            <a:off x="766967" y="778217"/>
            <a:ext cx="1391407" cy="32316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a:t>Gliederung</a:t>
            </a:r>
            <a:endParaRPr/>
          </a:p>
        </p:txBody>
      </p:sp>
      <p:sp>
        <p:nvSpPr>
          <p:cNvPr id="21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2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2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248" name="Gruppieren"/>
          <p:cNvGrpSpPr/>
          <p:nvPr/>
        </p:nvGrpSpPr>
        <p:grpSpPr>
          <a:xfrm>
            <a:off x="762000" y="9652000"/>
            <a:ext cx="11480800" cy="254000"/>
            <a:chOff x="0" y="0"/>
            <a:chExt cx="11480798" cy="254000"/>
          </a:xfrm>
        </p:grpSpPr>
        <p:sp>
          <p:nvSpPr>
            <p:cNvPr id="244" name="Rechteck"/>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5" name="Rechteck"/>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6" name="Rechteck"/>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7" name="Rechteck"/>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249" name="Rechteck"/>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0" name="Rechteck"/>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 name="Folientitel oder Titel von Zwischenfolien: Roboto Slab, Fett, 21pt, dunkelgrau, Zeilenabstand 0.9 oder 90%. Falls eine Ergänzung nötig ist: regular, mittelgrau">
            <a:extLst>
              <a:ext uri="{FF2B5EF4-FFF2-40B4-BE49-F238E27FC236}">
                <a16:creationId xmlns:a16="http://schemas.microsoft.com/office/drawing/2014/main" id="{4680E36D-32CE-B862-5B02-80F041126114}"/>
              </a:ext>
            </a:extLst>
          </p:cNvPr>
          <p:cNvSpPr txBox="1"/>
          <p:nvPr/>
        </p:nvSpPr>
        <p:spPr>
          <a:xfrm>
            <a:off x="768350" y="2724150"/>
            <a:ext cx="7410754" cy="139942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marL="457200" indent="-457200" algn="l">
              <a:lnSpc>
                <a:spcPct val="150000"/>
              </a:lnSpc>
              <a:buAutoNum type="arabicPeriod"/>
              <a:defRPr sz="2100" b="0">
                <a:latin typeface="Roboto Slab Bold"/>
                <a:ea typeface="Roboto Slab Bold"/>
                <a:cs typeface="Roboto Slab Bold"/>
                <a:sym typeface="Roboto Slab Bold"/>
              </a:defRPr>
            </a:pPr>
            <a:r>
              <a:rPr lang="de-DE">
                <a:latin typeface="Roboto Slab Bold"/>
                <a:ea typeface="Roboto Slab Bold"/>
                <a:cs typeface="Arial"/>
              </a:rPr>
              <a:t>Veränderungen im Code</a:t>
            </a:r>
            <a:endParaRPr lang="de-DE"/>
          </a:p>
          <a:p>
            <a:pPr marL="457200" indent="-457200" algn="l">
              <a:lnSpc>
                <a:spcPct val="150000"/>
              </a:lnSpc>
              <a:buAutoNum type="arabicPeriod"/>
              <a:defRPr sz="2100" b="0">
                <a:latin typeface="Roboto Slab Bold"/>
                <a:ea typeface="Roboto Slab Bold"/>
                <a:cs typeface="Roboto Slab Bold"/>
                <a:sym typeface="Roboto Slab Bold"/>
              </a:defRPr>
            </a:pPr>
            <a:r>
              <a:rPr lang="de-DE">
                <a:ea typeface="Roboto Slab Bold"/>
                <a:cs typeface="Arial"/>
              </a:rPr>
              <a:t>Neuerungen in der Szene</a:t>
            </a:r>
          </a:p>
          <a:p>
            <a:pPr marL="457200" indent="-457200" algn="l">
              <a:lnSpc>
                <a:spcPct val="150000"/>
              </a:lnSpc>
              <a:buAutoNum type="arabicPeriod"/>
              <a:defRPr sz="2100" b="0">
                <a:latin typeface="Roboto Slab Bold"/>
                <a:ea typeface="Roboto Slab Bold"/>
                <a:cs typeface="Roboto Slab Bold"/>
                <a:sym typeface="Roboto Slab Bold"/>
              </a:defRPr>
            </a:pPr>
            <a:r>
              <a:rPr lang="de-DE">
                <a:latin typeface="Roboto Slab Bold"/>
                <a:ea typeface="Roboto Slab Bold"/>
                <a:cs typeface="Arial"/>
              </a:rPr>
              <a:t>Fazit und Reflektion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rößen und Abstände">
            <a:extLst>
              <a:ext uri="{FF2B5EF4-FFF2-40B4-BE49-F238E27FC236}">
                <a16:creationId xmlns:a16="http://schemas.microsoft.com/office/drawing/2014/main" id="{91B493B2-315F-3E20-1157-EC88183EA3D4}"/>
              </a:ext>
            </a:extLst>
          </p:cNvPr>
          <p:cNvSpPr txBox="1"/>
          <p:nvPr/>
        </p:nvSpPr>
        <p:spPr>
          <a:xfrm>
            <a:off x="766967" y="698988"/>
            <a:ext cx="7008329" cy="32316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a:t>Veränderungen im Code: Main Game Loop alte Version</a:t>
            </a:r>
          </a:p>
        </p:txBody>
      </p:sp>
      <p:sp>
        <p:nvSpPr>
          <p:cNvPr id="5" name="133">
            <a:extLst>
              <a:ext uri="{FF2B5EF4-FFF2-40B4-BE49-F238E27FC236}">
                <a16:creationId xmlns:a16="http://schemas.microsoft.com/office/drawing/2014/main" id="{874834CE-9922-C9D8-2948-F30195D0CF89}"/>
              </a:ext>
            </a:extLst>
          </p:cNvPr>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7" name="21">
            <a:extLst>
              <a:ext uri="{FF2B5EF4-FFF2-40B4-BE49-F238E27FC236}">
                <a16:creationId xmlns:a16="http://schemas.microsoft.com/office/drawing/2014/main" id="{4AD5E846-E7B8-65E3-1E73-ECAFF8249BF7}"/>
              </a:ext>
            </a:extLst>
          </p:cNvPr>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9" name="133">
            <a:extLst>
              <a:ext uri="{FF2B5EF4-FFF2-40B4-BE49-F238E27FC236}">
                <a16:creationId xmlns:a16="http://schemas.microsoft.com/office/drawing/2014/main" id="{5F3ACF10-7DA6-A837-BF32-564D995E5E5D}"/>
              </a:ext>
            </a:extLst>
          </p:cNvPr>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1" name="21">
            <a:extLst>
              <a:ext uri="{FF2B5EF4-FFF2-40B4-BE49-F238E27FC236}">
                <a16:creationId xmlns:a16="http://schemas.microsoft.com/office/drawing/2014/main" id="{BFB7C337-E467-F168-2C96-46111FCAF134}"/>
              </a:ext>
            </a:extLst>
          </p:cNvPr>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3" name="133">
            <a:extLst>
              <a:ext uri="{FF2B5EF4-FFF2-40B4-BE49-F238E27FC236}">
                <a16:creationId xmlns:a16="http://schemas.microsoft.com/office/drawing/2014/main" id="{00053E1F-3FE7-D085-63BA-4776775D33DD}"/>
              </a:ext>
            </a:extLst>
          </p:cNvPr>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 name="21">
            <a:extLst>
              <a:ext uri="{FF2B5EF4-FFF2-40B4-BE49-F238E27FC236}">
                <a16:creationId xmlns:a16="http://schemas.microsoft.com/office/drawing/2014/main" id="{5FB9538F-E66D-D1A0-0D0C-114DD11695C4}"/>
              </a:ext>
            </a:extLst>
          </p:cNvPr>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7" name="133">
            <a:extLst>
              <a:ext uri="{FF2B5EF4-FFF2-40B4-BE49-F238E27FC236}">
                <a16:creationId xmlns:a16="http://schemas.microsoft.com/office/drawing/2014/main" id="{27637DD8-75F5-DF44-7E7E-26AD5CE1F324}"/>
              </a:ext>
            </a:extLst>
          </p:cNvPr>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9" name="21">
            <a:extLst>
              <a:ext uri="{FF2B5EF4-FFF2-40B4-BE49-F238E27FC236}">
                <a16:creationId xmlns:a16="http://schemas.microsoft.com/office/drawing/2014/main" id="{110E2B87-1A2E-CC70-F4E7-FD1122CBC9B4}"/>
              </a:ext>
            </a:extLst>
          </p:cNvPr>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 name="133">
            <a:extLst>
              <a:ext uri="{FF2B5EF4-FFF2-40B4-BE49-F238E27FC236}">
                <a16:creationId xmlns:a16="http://schemas.microsoft.com/office/drawing/2014/main" id="{C7BC2D61-6D63-77A6-EEDF-99D014476A15}"/>
              </a:ext>
            </a:extLst>
          </p:cNvPr>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3" name="21">
            <a:extLst>
              <a:ext uri="{FF2B5EF4-FFF2-40B4-BE49-F238E27FC236}">
                <a16:creationId xmlns:a16="http://schemas.microsoft.com/office/drawing/2014/main" id="{BE6680AD-4762-C970-763E-16C94A429696}"/>
              </a:ext>
            </a:extLst>
          </p:cNvPr>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5" name="133">
            <a:extLst>
              <a:ext uri="{FF2B5EF4-FFF2-40B4-BE49-F238E27FC236}">
                <a16:creationId xmlns:a16="http://schemas.microsoft.com/office/drawing/2014/main" id="{A912D0CA-65B6-F07A-BD6E-D029173CC376}"/>
              </a:ext>
            </a:extLst>
          </p:cNvPr>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7" name="67">
            <a:extLst>
              <a:ext uri="{FF2B5EF4-FFF2-40B4-BE49-F238E27FC236}">
                <a16:creationId xmlns:a16="http://schemas.microsoft.com/office/drawing/2014/main" id="{B9CED507-EDA5-5B03-1F86-944E77134C5A}"/>
              </a:ext>
            </a:extLst>
          </p:cNvPr>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9" name="53">
            <a:extLst>
              <a:ext uri="{FF2B5EF4-FFF2-40B4-BE49-F238E27FC236}">
                <a16:creationId xmlns:a16="http://schemas.microsoft.com/office/drawing/2014/main" id="{7E66D287-BD88-71DD-6A8E-DC13340ACE5A}"/>
              </a:ext>
            </a:extLst>
          </p:cNvPr>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1" name="21">
            <a:extLst>
              <a:ext uri="{FF2B5EF4-FFF2-40B4-BE49-F238E27FC236}">
                <a16:creationId xmlns:a16="http://schemas.microsoft.com/office/drawing/2014/main" id="{0563242E-AAE4-00E2-A9A4-361C41F73CDB}"/>
              </a:ext>
            </a:extLst>
          </p:cNvPr>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3" name="53">
            <a:extLst>
              <a:ext uri="{FF2B5EF4-FFF2-40B4-BE49-F238E27FC236}">
                <a16:creationId xmlns:a16="http://schemas.microsoft.com/office/drawing/2014/main" id="{D57661D4-3DE0-03FA-FEA5-850B13126F43}"/>
              </a:ext>
            </a:extLst>
          </p:cNvPr>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5" name="21">
            <a:extLst>
              <a:ext uri="{FF2B5EF4-FFF2-40B4-BE49-F238E27FC236}">
                <a16:creationId xmlns:a16="http://schemas.microsoft.com/office/drawing/2014/main" id="{B7315D02-20E9-7561-4614-DEAEF1DCB452}"/>
              </a:ext>
            </a:extLst>
          </p:cNvPr>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 name="53">
            <a:extLst>
              <a:ext uri="{FF2B5EF4-FFF2-40B4-BE49-F238E27FC236}">
                <a16:creationId xmlns:a16="http://schemas.microsoft.com/office/drawing/2014/main" id="{E9596D72-4901-5A1D-0BA1-389531ABB7FA}"/>
              </a:ext>
            </a:extLst>
          </p:cNvPr>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9" name="21">
            <a:extLst>
              <a:ext uri="{FF2B5EF4-FFF2-40B4-BE49-F238E27FC236}">
                <a16:creationId xmlns:a16="http://schemas.microsoft.com/office/drawing/2014/main" id="{3EF78819-8ADF-25DC-B2E0-ADA186C8E44C}"/>
              </a:ext>
            </a:extLst>
          </p:cNvPr>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1" name="53">
            <a:extLst>
              <a:ext uri="{FF2B5EF4-FFF2-40B4-BE49-F238E27FC236}">
                <a16:creationId xmlns:a16="http://schemas.microsoft.com/office/drawing/2014/main" id="{9B283A19-32BA-EF03-AC9E-C01760C150C2}"/>
              </a:ext>
            </a:extLst>
          </p:cNvPr>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3" name="21">
            <a:extLst>
              <a:ext uri="{FF2B5EF4-FFF2-40B4-BE49-F238E27FC236}">
                <a16:creationId xmlns:a16="http://schemas.microsoft.com/office/drawing/2014/main" id="{40636C20-8104-B909-4853-4A0D319AE9FD}"/>
              </a:ext>
            </a:extLst>
          </p:cNvPr>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5" name="53">
            <a:extLst>
              <a:ext uri="{FF2B5EF4-FFF2-40B4-BE49-F238E27FC236}">
                <a16:creationId xmlns:a16="http://schemas.microsoft.com/office/drawing/2014/main" id="{111B3989-FD09-5444-858C-F0AC24671CE6}"/>
              </a:ext>
            </a:extLst>
          </p:cNvPr>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7" name="21">
            <a:extLst>
              <a:ext uri="{FF2B5EF4-FFF2-40B4-BE49-F238E27FC236}">
                <a16:creationId xmlns:a16="http://schemas.microsoft.com/office/drawing/2014/main" id="{8A4A35C1-3868-FF03-0ED7-0F97593C54B6}"/>
              </a:ext>
            </a:extLst>
          </p:cNvPr>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9" name="53">
            <a:extLst>
              <a:ext uri="{FF2B5EF4-FFF2-40B4-BE49-F238E27FC236}">
                <a16:creationId xmlns:a16="http://schemas.microsoft.com/office/drawing/2014/main" id="{E3FEDD68-2BE1-3047-F1FE-E164E4F1F7C8}"/>
              </a:ext>
            </a:extLst>
          </p:cNvPr>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51" name="21">
            <a:extLst>
              <a:ext uri="{FF2B5EF4-FFF2-40B4-BE49-F238E27FC236}">
                <a16:creationId xmlns:a16="http://schemas.microsoft.com/office/drawing/2014/main" id="{8DC1A481-A1E8-89AF-27BD-0DE8341BE707}"/>
              </a:ext>
            </a:extLst>
          </p:cNvPr>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53" name="53">
            <a:extLst>
              <a:ext uri="{FF2B5EF4-FFF2-40B4-BE49-F238E27FC236}">
                <a16:creationId xmlns:a16="http://schemas.microsoft.com/office/drawing/2014/main" id="{36D62956-1907-0E9F-9AF1-16AB60BA3BDC}"/>
              </a:ext>
            </a:extLst>
          </p:cNvPr>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55" name="21">
            <a:extLst>
              <a:ext uri="{FF2B5EF4-FFF2-40B4-BE49-F238E27FC236}">
                <a16:creationId xmlns:a16="http://schemas.microsoft.com/office/drawing/2014/main" id="{8535E0B0-F619-63CC-833F-9CB775A2E534}"/>
              </a:ext>
            </a:extLst>
          </p:cNvPr>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57" name="53">
            <a:extLst>
              <a:ext uri="{FF2B5EF4-FFF2-40B4-BE49-F238E27FC236}">
                <a16:creationId xmlns:a16="http://schemas.microsoft.com/office/drawing/2014/main" id="{C38F9A2B-EE9B-691D-C89D-39A5A823609A}"/>
              </a:ext>
            </a:extLst>
          </p:cNvPr>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59" name="21">
            <a:extLst>
              <a:ext uri="{FF2B5EF4-FFF2-40B4-BE49-F238E27FC236}">
                <a16:creationId xmlns:a16="http://schemas.microsoft.com/office/drawing/2014/main" id="{8856C2FA-7218-2A8C-3BE4-6B490DB81E7C}"/>
              </a:ext>
            </a:extLst>
          </p:cNvPr>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61" name="53">
            <a:extLst>
              <a:ext uri="{FF2B5EF4-FFF2-40B4-BE49-F238E27FC236}">
                <a16:creationId xmlns:a16="http://schemas.microsoft.com/office/drawing/2014/main" id="{9AA37D91-ECCD-1A04-8FF0-3E694D92D793}"/>
              </a:ext>
            </a:extLst>
          </p:cNvPr>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67" name="Gruppieren">
            <a:extLst>
              <a:ext uri="{FF2B5EF4-FFF2-40B4-BE49-F238E27FC236}">
                <a16:creationId xmlns:a16="http://schemas.microsoft.com/office/drawing/2014/main" id="{DCB40B32-A2B4-9592-D6E8-61AD1FD5EF74}"/>
              </a:ext>
            </a:extLst>
          </p:cNvPr>
          <p:cNvGrpSpPr/>
          <p:nvPr/>
        </p:nvGrpSpPr>
        <p:grpSpPr>
          <a:xfrm>
            <a:off x="762000" y="9652000"/>
            <a:ext cx="11480803" cy="254000"/>
            <a:chOff x="0" y="0"/>
            <a:chExt cx="11480799" cy="254000"/>
          </a:xfrm>
        </p:grpSpPr>
        <p:sp>
          <p:nvSpPr>
            <p:cNvPr id="63" name="Rechteck">
              <a:extLst>
                <a:ext uri="{FF2B5EF4-FFF2-40B4-BE49-F238E27FC236}">
                  <a16:creationId xmlns:a16="http://schemas.microsoft.com/office/drawing/2014/main" id="{52FEB706-499B-C165-7442-697C5665F719}"/>
                </a:ext>
              </a:extLst>
            </p:cNvPr>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64" name="Rechteck">
              <a:extLst>
                <a:ext uri="{FF2B5EF4-FFF2-40B4-BE49-F238E27FC236}">
                  <a16:creationId xmlns:a16="http://schemas.microsoft.com/office/drawing/2014/main" id="{E4DFD743-F678-2ABD-0E0C-88B607D390BF}"/>
                </a:ext>
              </a:extLst>
            </p:cNvPr>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65" name="Rechteck">
              <a:extLst>
                <a:ext uri="{FF2B5EF4-FFF2-40B4-BE49-F238E27FC236}">
                  <a16:creationId xmlns:a16="http://schemas.microsoft.com/office/drawing/2014/main" id="{BF07D4A8-5EF0-A7DE-1395-80CFF6D29344}"/>
                </a:ext>
              </a:extLst>
            </p:cNvPr>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66" name="Rechteck">
              <a:extLst>
                <a:ext uri="{FF2B5EF4-FFF2-40B4-BE49-F238E27FC236}">
                  <a16:creationId xmlns:a16="http://schemas.microsoft.com/office/drawing/2014/main" id="{8447E88D-E56D-E0A5-358C-DAB1286EE990}"/>
                </a:ext>
              </a:extLst>
            </p:cNvPr>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69" name="Rechteck">
            <a:extLst>
              <a:ext uri="{FF2B5EF4-FFF2-40B4-BE49-F238E27FC236}">
                <a16:creationId xmlns:a16="http://schemas.microsoft.com/office/drawing/2014/main" id="{A53DC46A-7F55-034F-635A-3B06564EEBCD}"/>
              </a:ext>
            </a:extLst>
          </p:cNvPr>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71" name="Rechteck">
            <a:extLst>
              <a:ext uri="{FF2B5EF4-FFF2-40B4-BE49-F238E27FC236}">
                <a16:creationId xmlns:a16="http://schemas.microsoft.com/office/drawing/2014/main" id="{B644C2D1-0D20-B517-7B62-D503597C137B}"/>
              </a:ext>
            </a:extLst>
          </p:cNvPr>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73" name="Linie">
            <a:extLst>
              <a:ext uri="{FF2B5EF4-FFF2-40B4-BE49-F238E27FC236}">
                <a16:creationId xmlns:a16="http://schemas.microsoft.com/office/drawing/2014/main" id="{9024155C-F214-5BB5-413D-64B3AF226DB5}"/>
              </a:ext>
            </a:extLst>
          </p:cNvPr>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4" name="Grafik 3" descr="Ein Bild, das Text, Diagramm, Schrift, Dokument enthält.&#10;&#10;Beschreibung automatisch generiert.">
            <a:extLst>
              <a:ext uri="{FF2B5EF4-FFF2-40B4-BE49-F238E27FC236}">
                <a16:creationId xmlns:a16="http://schemas.microsoft.com/office/drawing/2014/main" id="{E2AA0C85-4938-8D94-7597-0738D46FB65C}"/>
              </a:ext>
            </a:extLst>
          </p:cNvPr>
          <p:cNvPicPr>
            <a:picLocks noChangeAspect="1"/>
          </p:cNvPicPr>
          <p:nvPr/>
        </p:nvPicPr>
        <p:blipFill>
          <a:blip r:embed="rId3"/>
          <a:stretch>
            <a:fillRect/>
          </a:stretch>
        </p:blipFill>
        <p:spPr>
          <a:xfrm>
            <a:off x="-187" y="1205165"/>
            <a:ext cx="13003211" cy="8027209"/>
          </a:xfrm>
          <a:prstGeom prst="rect">
            <a:avLst/>
          </a:prstGeom>
        </p:spPr>
      </p:pic>
    </p:spTree>
    <p:extLst>
      <p:ext uri="{BB962C8B-B14F-4D97-AF65-F5344CB8AC3E}">
        <p14:creationId xmlns:p14="http://schemas.microsoft.com/office/powerpoint/2010/main" val="317279794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rößen und Abstände">
            <a:extLst>
              <a:ext uri="{FF2B5EF4-FFF2-40B4-BE49-F238E27FC236}">
                <a16:creationId xmlns:a16="http://schemas.microsoft.com/office/drawing/2014/main" id="{91B493B2-315F-3E20-1157-EC88183EA3D4}"/>
              </a:ext>
            </a:extLst>
          </p:cNvPr>
          <p:cNvSpPr txBox="1"/>
          <p:nvPr/>
        </p:nvSpPr>
        <p:spPr>
          <a:xfrm>
            <a:off x="766967" y="698988"/>
            <a:ext cx="7511672" cy="32316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a:t>Veränderungen im Code: Main Game Loop aktuelle Version</a:t>
            </a:r>
          </a:p>
        </p:txBody>
      </p:sp>
      <p:sp>
        <p:nvSpPr>
          <p:cNvPr id="5" name="133">
            <a:extLst>
              <a:ext uri="{FF2B5EF4-FFF2-40B4-BE49-F238E27FC236}">
                <a16:creationId xmlns:a16="http://schemas.microsoft.com/office/drawing/2014/main" id="{874834CE-9922-C9D8-2948-F30195D0CF89}"/>
              </a:ext>
            </a:extLst>
          </p:cNvPr>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7" name="21">
            <a:extLst>
              <a:ext uri="{FF2B5EF4-FFF2-40B4-BE49-F238E27FC236}">
                <a16:creationId xmlns:a16="http://schemas.microsoft.com/office/drawing/2014/main" id="{4AD5E846-E7B8-65E3-1E73-ECAFF8249BF7}"/>
              </a:ext>
            </a:extLst>
          </p:cNvPr>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9" name="133">
            <a:extLst>
              <a:ext uri="{FF2B5EF4-FFF2-40B4-BE49-F238E27FC236}">
                <a16:creationId xmlns:a16="http://schemas.microsoft.com/office/drawing/2014/main" id="{5F3ACF10-7DA6-A837-BF32-564D995E5E5D}"/>
              </a:ext>
            </a:extLst>
          </p:cNvPr>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1" name="21">
            <a:extLst>
              <a:ext uri="{FF2B5EF4-FFF2-40B4-BE49-F238E27FC236}">
                <a16:creationId xmlns:a16="http://schemas.microsoft.com/office/drawing/2014/main" id="{BFB7C337-E467-F168-2C96-46111FCAF134}"/>
              </a:ext>
            </a:extLst>
          </p:cNvPr>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3" name="133">
            <a:extLst>
              <a:ext uri="{FF2B5EF4-FFF2-40B4-BE49-F238E27FC236}">
                <a16:creationId xmlns:a16="http://schemas.microsoft.com/office/drawing/2014/main" id="{00053E1F-3FE7-D085-63BA-4776775D33DD}"/>
              </a:ext>
            </a:extLst>
          </p:cNvPr>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 name="21">
            <a:extLst>
              <a:ext uri="{FF2B5EF4-FFF2-40B4-BE49-F238E27FC236}">
                <a16:creationId xmlns:a16="http://schemas.microsoft.com/office/drawing/2014/main" id="{5FB9538F-E66D-D1A0-0D0C-114DD11695C4}"/>
              </a:ext>
            </a:extLst>
          </p:cNvPr>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7" name="133">
            <a:extLst>
              <a:ext uri="{FF2B5EF4-FFF2-40B4-BE49-F238E27FC236}">
                <a16:creationId xmlns:a16="http://schemas.microsoft.com/office/drawing/2014/main" id="{27637DD8-75F5-DF44-7E7E-26AD5CE1F324}"/>
              </a:ext>
            </a:extLst>
          </p:cNvPr>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9" name="21">
            <a:extLst>
              <a:ext uri="{FF2B5EF4-FFF2-40B4-BE49-F238E27FC236}">
                <a16:creationId xmlns:a16="http://schemas.microsoft.com/office/drawing/2014/main" id="{110E2B87-1A2E-CC70-F4E7-FD1122CBC9B4}"/>
              </a:ext>
            </a:extLst>
          </p:cNvPr>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 name="133">
            <a:extLst>
              <a:ext uri="{FF2B5EF4-FFF2-40B4-BE49-F238E27FC236}">
                <a16:creationId xmlns:a16="http://schemas.microsoft.com/office/drawing/2014/main" id="{C7BC2D61-6D63-77A6-EEDF-99D014476A15}"/>
              </a:ext>
            </a:extLst>
          </p:cNvPr>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3" name="21">
            <a:extLst>
              <a:ext uri="{FF2B5EF4-FFF2-40B4-BE49-F238E27FC236}">
                <a16:creationId xmlns:a16="http://schemas.microsoft.com/office/drawing/2014/main" id="{BE6680AD-4762-C970-763E-16C94A429696}"/>
              </a:ext>
            </a:extLst>
          </p:cNvPr>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5" name="133">
            <a:extLst>
              <a:ext uri="{FF2B5EF4-FFF2-40B4-BE49-F238E27FC236}">
                <a16:creationId xmlns:a16="http://schemas.microsoft.com/office/drawing/2014/main" id="{A912D0CA-65B6-F07A-BD6E-D029173CC376}"/>
              </a:ext>
            </a:extLst>
          </p:cNvPr>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7" name="67">
            <a:extLst>
              <a:ext uri="{FF2B5EF4-FFF2-40B4-BE49-F238E27FC236}">
                <a16:creationId xmlns:a16="http://schemas.microsoft.com/office/drawing/2014/main" id="{B9CED507-EDA5-5B03-1F86-944E77134C5A}"/>
              </a:ext>
            </a:extLst>
          </p:cNvPr>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9" name="53">
            <a:extLst>
              <a:ext uri="{FF2B5EF4-FFF2-40B4-BE49-F238E27FC236}">
                <a16:creationId xmlns:a16="http://schemas.microsoft.com/office/drawing/2014/main" id="{7E66D287-BD88-71DD-6A8E-DC13340ACE5A}"/>
              </a:ext>
            </a:extLst>
          </p:cNvPr>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1" name="21">
            <a:extLst>
              <a:ext uri="{FF2B5EF4-FFF2-40B4-BE49-F238E27FC236}">
                <a16:creationId xmlns:a16="http://schemas.microsoft.com/office/drawing/2014/main" id="{0563242E-AAE4-00E2-A9A4-361C41F73CDB}"/>
              </a:ext>
            </a:extLst>
          </p:cNvPr>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3" name="53">
            <a:extLst>
              <a:ext uri="{FF2B5EF4-FFF2-40B4-BE49-F238E27FC236}">
                <a16:creationId xmlns:a16="http://schemas.microsoft.com/office/drawing/2014/main" id="{D57661D4-3DE0-03FA-FEA5-850B13126F43}"/>
              </a:ext>
            </a:extLst>
          </p:cNvPr>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5" name="21">
            <a:extLst>
              <a:ext uri="{FF2B5EF4-FFF2-40B4-BE49-F238E27FC236}">
                <a16:creationId xmlns:a16="http://schemas.microsoft.com/office/drawing/2014/main" id="{B7315D02-20E9-7561-4614-DEAEF1DCB452}"/>
              </a:ext>
            </a:extLst>
          </p:cNvPr>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 name="53">
            <a:extLst>
              <a:ext uri="{FF2B5EF4-FFF2-40B4-BE49-F238E27FC236}">
                <a16:creationId xmlns:a16="http://schemas.microsoft.com/office/drawing/2014/main" id="{E9596D72-4901-5A1D-0BA1-389531ABB7FA}"/>
              </a:ext>
            </a:extLst>
          </p:cNvPr>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9" name="21">
            <a:extLst>
              <a:ext uri="{FF2B5EF4-FFF2-40B4-BE49-F238E27FC236}">
                <a16:creationId xmlns:a16="http://schemas.microsoft.com/office/drawing/2014/main" id="{3EF78819-8ADF-25DC-B2E0-ADA186C8E44C}"/>
              </a:ext>
            </a:extLst>
          </p:cNvPr>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1" name="53">
            <a:extLst>
              <a:ext uri="{FF2B5EF4-FFF2-40B4-BE49-F238E27FC236}">
                <a16:creationId xmlns:a16="http://schemas.microsoft.com/office/drawing/2014/main" id="{9B283A19-32BA-EF03-AC9E-C01760C150C2}"/>
              </a:ext>
            </a:extLst>
          </p:cNvPr>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3" name="21">
            <a:extLst>
              <a:ext uri="{FF2B5EF4-FFF2-40B4-BE49-F238E27FC236}">
                <a16:creationId xmlns:a16="http://schemas.microsoft.com/office/drawing/2014/main" id="{40636C20-8104-B909-4853-4A0D319AE9FD}"/>
              </a:ext>
            </a:extLst>
          </p:cNvPr>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5" name="53">
            <a:extLst>
              <a:ext uri="{FF2B5EF4-FFF2-40B4-BE49-F238E27FC236}">
                <a16:creationId xmlns:a16="http://schemas.microsoft.com/office/drawing/2014/main" id="{111B3989-FD09-5444-858C-F0AC24671CE6}"/>
              </a:ext>
            </a:extLst>
          </p:cNvPr>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7" name="21">
            <a:extLst>
              <a:ext uri="{FF2B5EF4-FFF2-40B4-BE49-F238E27FC236}">
                <a16:creationId xmlns:a16="http://schemas.microsoft.com/office/drawing/2014/main" id="{8A4A35C1-3868-FF03-0ED7-0F97593C54B6}"/>
              </a:ext>
            </a:extLst>
          </p:cNvPr>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9" name="53">
            <a:extLst>
              <a:ext uri="{FF2B5EF4-FFF2-40B4-BE49-F238E27FC236}">
                <a16:creationId xmlns:a16="http://schemas.microsoft.com/office/drawing/2014/main" id="{E3FEDD68-2BE1-3047-F1FE-E164E4F1F7C8}"/>
              </a:ext>
            </a:extLst>
          </p:cNvPr>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51" name="21">
            <a:extLst>
              <a:ext uri="{FF2B5EF4-FFF2-40B4-BE49-F238E27FC236}">
                <a16:creationId xmlns:a16="http://schemas.microsoft.com/office/drawing/2014/main" id="{8DC1A481-A1E8-89AF-27BD-0DE8341BE707}"/>
              </a:ext>
            </a:extLst>
          </p:cNvPr>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53" name="53">
            <a:extLst>
              <a:ext uri="{FF2B5EF4-FFF2-40B4-BE49-F238E27FC236}">
                <a16:creationId xmlns:a16="http://schemas.microsoft.com/office/drawing/2014/main" id="{36D62956-1907-0E9F-9AF1-16AB60BA3BDC}"/>
              </a:ext>
            </a:extLst>
          </p:cNvPr>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55" name="21">
            <a:extLst>
              <a:ext uri="{FF2B5EF4-FFF2-40B4-BE49-F238E27FC236}">
                <a16:creationId xmlns:a16="http://schemas.microsoft.com/office/drawing/2014/main" id="{8535E0B0-F619-63CC-833F-9CB775A2E534}"/>
              </a:ext>
            </a:extLst>
          </p:cNvPr>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57" name="53">
            <a:extLst>
              <a:ext uri="{FF2B5EF4-FFF2-40B4-BE49-F238E27FC236}">
                <a16:creationId xmlns:a16="http://schemas.microsoft.com/office/drawing/2014/main" id="{C38F9A2B-EE9B-691D-C89D-39A5A823609A}"/>
              </a:ext>
            </a:extLst>
          </p:cNvPr>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59" name="21">
            <a:extLst>
              <a:ext uri="{FF2B5EF4-FFF2-40B4-BE49-F238E27FC236}">
                <a16:creationId xmlns:a16="http://schemas.microsoft.com/office/drawing/2014/main" id="{8856C2FA-7218-2A8C-3BE4-6B490DB81E7C}"/>
              </a:ext>
            </a:extLst>
          </p:cNvPr>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61" name="53">
            <a:extLst>
              <a:ext uri="{FF2B5EF4-FFF2-40B4-BE49-F238E27FC236}">
                <a16:creationId xmlns:a16="http://schemas.microsoft.com/office/drawing/2014/main" id="{9AA37D91-ECCD-1A04-8FF0-3E694D92D793}"/>
              </a:ext>
            </a:extLst>
          </p:cNvPr>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67" name="Gruppieren">
            <a:extLst>
              <a:ext uri="{FF2B5EF4-FFF2-40B4-BE49-F238E27FC236}">
                <a16:creationId xmlns:a16="http://schemas.microsoft.com/office/drawing/2014/main" id="{DCB40B32-A2B4-9592-D6E8-61AD1FD5EF74}"/>
              </a:ext>
            </a:extLst>
          </p:cNvPr>
          <p:cNvGrpSpPr/>
          <p:nvPr/>
        </p:nvGrpSpPr>
        <p:grpSpPr>
          <a:xfrm>
            <a:off x="762000" y="9652000"/>
            <a:ext cx="11480803" cy="254000"/>
            <a:chOff x="0" y="0"/>
            <a:chExt cx="11480799" cy="254000"/>
          </a:xfrm>
        </p:grpSpPr>
        <p:sp>
          <p:nvSpPr>
            <p:cNvPr id="63" name="Rechteck">
              <a:extLst>
                <a:ext uri="{FF2B5EF4-FFF2-40B4-BE49-F238E27FC236}">
                  <a16:creationId xmlns:a16="http://schemas.microsoft.com/office/drawing/2014/main" id="{52FEB706-499B-C165-7442-697C5665F719}"/>
                </a:ext>
              </a:extLst>
            </p:cNvPr>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64" name="Rechteck">
              <a:extLst>
                <a:ext uri="{FF2B5EF4-FFF2-40B4-BE49-F238E27FC236}">
                  <a16:creationId xmlns:a16="http://schemas.microsoft.com/office/drawing/2014/main" id="{E4DFD743-F678-2ABD-0E0C-88B607D390BF}"/>
                </a:ext>
              </a:extLst>
            </p:cNvPr>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65" name="Rechteck">
              <a:extLst>
                <a:ext uri="{FF2B5EF4-FFF2-40B4-BE49-F238E27FC236}">
                  <a16:creationId xmlns:a16="http://schemas.microsoft.com/office/drawing/2014/main" id="{BF07D4A8-5EF0-A7DE-1395-80CFF6D29344}"/>
                </a:ext>
              </a:extLst>
            </p:cNvPr>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66" name="Rechteck">
              <a:extLst>
                <a:ext uri="{FF2B5EF4-FFF2-40B4-BE49-F238E27FC236}">
                  <a16:creationId xmlns:a16="http://schemas.microsoft.com/office/drawing/2014/main" id="{8447E88D-E56D-E0A5-358C-DAB1286EE990}"/>
                </a:ext>
              </a:extLst>
            </p:cNvPr>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69" name="Rechteck">
            <a:extLst>
              <a:ext uri="{FF2B5EF4-FFF2-40B4-BE49-F238E27FC236}">
                <a16:creationId xmlns:a16="http://schemas.microsoft.com/office/drawing/2014/main" id="{A53DC46A-7F55-034F-635A-3B06564EEBCD}"/>
              </a:ext>
            </a:extLst>
          </p:cNvPr>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71" name="Rechteck">
            <a:extLst>
              <a:ext uri="{FF2B5EF4-FFF2-40B4-BE49-F238E27FC236}">
                <a16:creationId xmlns:a16="http://schemas.microsoft.com/office/drawing/2014/main" id="{B644C2D1-0D20-B517-7B62-D503597C137B}"/>
              </a:ext>
            </a:extLst>
          </p:cNvPr>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73" name="Linie">
            <a:extLst>
              <a:ext uri="{FF2B5EF4-FFF2-40B4-BE49-F238E27FC236}">
                <a16:creationId xmlns:a16="http://schemas.microsoft.com/office/drawing/2014/main" id="{9024155C-F214-5BB5-413D-64B3AF226DB5}"/>
              </a:ext>
            </a:extLst>
          </p:cNvPr>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4" name="Grafik 3" descr="Ein Bild, das Text, Diagramm, Schrift, Karte enthält.&#10;&#10;Beschreibung automatisch generiert.">
            <a:extLst>
              <a:ext uri="{FF2B5EF4-FFF2-40B4-BE49-F238E27FC236}">
                <a16:creationId xmlns:a16="http://schemas.microsoft.com/office/drawing/2014/main" id="{92BE39A4-51B2-FD60-F60C-CD40622A8E58}"/>
              </a:ext>
            </a:extLst>
          </p:cNvPr>
          <p:cNvPicPr>
            <a:picLocks noChangeAspect="1"/>
          </p:cNvPicPr>
          <p:nvPr/>
        </p:nvPicPr>
        <p:blipFill>
          <a:blip r:embed="rId3"/>
          <a:stretch>
            <a:fillRect/>
          </a:stretch>
        </p:blipFill>
        <p:spPr>
          <a:xfrm>
            <a:off x="350" y="1195513"/>
            <a:ext cx="13003212" cy="7978423"/>
          </a:xfrm>
          <a:prstGeom prst="rect">
            <a:avLst/>
          </a:prstGeom>
        </p:spPr>
      </p:pic>
    </p:spTree>
    <p:extLst>
      <p:ext uri="{BB962C8B-B14F-4D97-AF65-F5344CB8AC3E}">
        <p14:creationId xmlns:p14="http://schemas.microsoft.com/office/powerpoint/2010/main" val="350905054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rößen und Abstände">
            <a:extLst>
              <a:ext uri="{FF2B5EF4-FFF2-40B4-BE49-F238E27FC236}">
                <a16:creationId xmlns:a16="http://schemas.microsoft.com/office/drawing/2014/main" id="{91B493B2-315F-3E20-1157-EC88183EA3D4}"/>
              </a:ext>
            </a:extLst>
          </p:cNvPr>
          <p:cNvSpPr txBox="1"/>
          <p:nvPr/>
        </p:nvSpPr>
        <p:spPr>
          <a:xfrm>
            <a:off x="766967" y="698988"/>
            <a:ext cx="9258945" cy="3231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a:t>Veränderungen in der Datenbankstruktur: Einführung von Bedingungen</a:t>
            </a:r>
          </a:p>
        </p:txBody>
      </p:sp>
      <p:sp>
        <p:nvSpPr>
          <p:cNvPr id="5" name="133">
            <a:extLst>
              <a:ext uri="{FF2B5EF4-FFF2-40B4-BE49-F238E27FC236}">
                <a16:creationId xmlns:a16="http://schemas.microsoft.com/office/drawing/2014/main" id="{874834CE-9922-C9D8-2948-F30195D0CF89}"/>
              </a:ext>
            </a:extLst>
          </p:cNvPr>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7" name="21">
            <a:extLst>
              <a:ext uri="{FF2B5EF4-FFF2-40B4-BE49-F238E27FC236}">
                <a16:creationId xmlns:a16="http://schemas.microsoft.com/office/drawing/2014/main" id="{4AD5E846-E7B8-65E3-1E73-ECAFF8249BF7}"/>
              </a:ext>
            </a:extLst>
          </p:cNvPr>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9" name="133">
            <a:extLst>
              <a:ext uri="{FF2B5EF4-FFF2-40B4-BE49-F238E27FC236}">
                <a16:creationId xmlns:a16="http://schemas.microsoft.com/office/drawing/2014/main" id="{5F3ACF10-7DA6-A837-BF32-564D995E5E5D}"/>
              </a:ext>
            </a:extLst>
          </p:cNvPr>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1" name="21">
            <a:extLst>
              <a:ext uri="{FF2B5EF4-FFF2-40B4-BE49-F238E27FC236}">
                <a16:creationId xmlns:a16="http://schemas.microsoft.com/office/drawing/2014/main" id="{BFB7C337-E467-F168-2C96-46111FCAF134}"/>
              </a:ext>
            </a:extLst>
          </p:cNvPr>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3" name="133">
            <a:extLst>
              <a:ext uri="{FF2B5EF4-FFF2-40B4-BE49-F238E27FC236}">
                <a16:creationId xmlns:a16="http://schemas.microsoft.com/office/drawing/2014/main" id="{00053E1F-3FE7-D085-63BA-4776775D33DD}"/>
              </a:ext>
            </a:extLst>
          </p:cNvPr>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 name="21">
            <a:extLst>
              <a:ext uri="{FF2B5EF4-FFF2-40B4-BE49-F238E27FC236}">
                <a16:creationId xmlns:a16="http://schemas.microsoft.com/office/drawing/2014/main" id="{5FB9538F-E66D-D1A0-0D0C-114DD11695C4}"/>
              </a:ext>
            </a:extLst>
          </p:cNvPr>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7" name="133">
            <a:extLst>
              <a:ext uri="{FF2B5EF4-FFF2-40B4-BE49-F238E27FC236}">
                <a16:creationId xmlns:a16="http://schemas.microsoft.com/office/drawing/2014/main" id="{27637DD8-75F5-DF44-7E7E-26AD5CE1F324}"/>
              </a:ext>
            </a:extLst>
          </p:cNvPr>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9" name="21">
            <a:extLst>
              <a:ext uri="{FF2B5EF4-FFF2-40B4-BE49-F238E27FC236}">
                <a16:creationId xmlns:a16="http://schemas.microsoft.com/office/drawing/2014/main" id="{110E2B87-1A2E-CC70-F4E7-FD1122CBC9B4}"/>
              </a:ext>
            </a:extLst>
          </p:cNvPr>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 name="133">
            <a:extLst>
              <a:ext uri="{FF2B5EF4-FFF2-40B4-BE49-F238E27FC236}">
                <a16:creationId xmlns:a16="http://schemas.microsoft.com/office/drawing/2014/main" id="{C7BC2D61-6D63-77A6-EEDF-99D014476A15}"/>
              </a:ext>
            </a:extLst>
          </p:cNvPr>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3" name="21">
            <a:extLst>
              <a:ext uri="{FF2B5EF4-FFF2-40B4-BE49-F238E27FC236}">
                <a16:creationId xmlns:a16="http://schemas.microsoft.com/office/drawing/2014/main" id="{BE6680AD-4762-C970-763E-16C94A429696}"/>
              </a:ext>
            </a:extLst>
          </p:cNvPr>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5" name="133">
            <a:extLst>
              <a:ext uri="{FF2B5EF4-FFF2-40B4-BE49-F238E27FC236}">
                <a16:creationId xmlns:a16="http://schemas.microsoft.com/office/drawing/2014/main" id="{A912D0CA-65B6-F07A-BD6E-D029173CC376}"/>
              </a:ext>
            </a:extLst>
          </p:cNvPr>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7" name="67">
            <a:extLst>
              <a:ext uri="{FF2B5EF4-FFF2-40B4-BE49-F238E27FC236}">
                <a16:creationId xmlns:a16="http://schemas.microsoft.com/office/drawing/2014/main" id="{B9CED507-EDA5-5B03-1F86-944E77134C5A}"/>
              </a:ext>
            </a:extLst>
          </p:cNvPr>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9" name="53">
            <a:extLst>
              <a:ext uri="{FF2B5EF4-FFF2-40B4-BE49-F238E27FC236}">
                <a16:creationId xmlns:a16="http://schemas.microsoft.com/office/drawing/2014/main" id="{7E66D287-BD88-71DD-6A8E-DC13340ACE5A}"/>
              </a:ext>
            </a:extLst>
          </p:cNvPr>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1" name="21">
            <a:extLst>
              <a:ext uri="{FF2B5EF4-FFF2-40B4-BE49-F238E27FC236}">
                <a16:creationId xmlns:a16="http://schemas.microsoft.com/office/drawing/2014/main" id="{0563242E-AAE4-00E2-A9A4-361C41F73CDB}"/>
              </a:ext>
            </a:extLst>
          </p:cNvPr>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3" name="53">
            <a:extLst>
              <a:ext uri="{FF2B5EF4-FFF2-40B4-BE49-F238E27FC236}">
                <a16:creationId xmlns:a16="http://schemas.microsoft.com/office/drawing/2014/main" id="{D57661D4-3DE0-03FA-FEA5-850B13126F43}"/>
              </a:ext>
            </a:extLst>
          </p:cNvPr>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5" name="21">
            <a:extLst>
              <a:ext uri="{FF2B5EF4-FFF2-40B4-BE49-F238E27FC236}">
                <a16:creationId xmlns:a16="http://schemas.microsoft.com/office/drawing/2014/main" id="{B7315D02-20E9-7561-4614-DEAEF1DCB452}"/>
              </a:ext>
            </a:extLst>
          </p:cNvPr>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 name="53">
            <a:extLst>
              <a:ext uri="{FF2B5EF4-FFF2-40B4-BE49-F238E27FC236}">
                <a16:creationId xmlns:a16="http://schemas.microsoft.com/office/drawing/2014/main" id="{E9596D72-4901-5A1D-0BA1-389531ABB7FA}"/>
              </a:ext>
            </a:extLst>
          </p:cNvPr>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9" name="21">
            <a:extLst>
              <a:ext uri="{FF2B5EF4-FFF2-40B4-BE49-F238E27FC236}">
                <a16:creationId xmlns:a16="http://schemas.microsoft.com/office/drawing/2014/main" id="{3EF78819-8ADF-25DC-B2E0-ADA186C8E44C}"/>
              </a:ext>
            </a:extLst>
          </p:cNvPr>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1" name="53">
            <a:extLst>
              <a:ext uri="{FF2B5EF4-FFF2-40B4-BE49-F238E27FC236}">
                <a16:creationId xmlns:a16="http://schemas.microsoft.com/office/drawing/2014/main" id="{9B283A19-32BA-EF03-AC9E-C01760C150C2}"/>
              </a:ext>
            </a:extLst>
          </p:cNvPr>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3" name="21">
            <a:extLst>
              <a:ext uri="{FF2B5EF4-FFF2-40B4-BE49-F238E27FC236}">
                <a16:creationId xmlns:a16="http://schemas.microsoft.com/office/drawing/2014/main" id="{40636C20-8104-B909-4853-4A0D319AE9FD}"/>
              </a:ext>
            </a:extLst>
          </p:cNvPr>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5" name="53">
            <a:extLst>
              <a:ext uri="{FF2B5EF4-FFF2-40B4-BE49-F238E27FC236}">
                <a16:creationId xmlns:a16="http://schemas.microsoft.com/office/drawing/2014/main" id="{111B3989-FD09-5444-858C-F0AC24671CE6}"/>
              </a:ext>
            </a:extLst>
          </p:cNvPr>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7" name="21">
            <a:extLst>
              <a:ext uri="{FF2B5EF4-FFF2-40B4-BE49-F238E27FC236}">
                <a16:creationId xmlns:a16="http://schemas.microsoft.com/office/drawing/2014/main" id="{8A4A35C1-3868-FF03-0ED7-0F97593C54B6}"/>
              </a:ext>
            </a:extLst>
          </p:cNvPr>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9" name="53">
            <a:extLst>
              <a:ext uri="{FF2B5EF4-FFF2-40B4-BE49-F238E27FC236}">
                <a16:creationId xmlns:a16="http://schemas.microsoft.com/office/drawing/2014/main" id="{E3FEDD68-2BE1-3047-F1FE-E164E4F1F7C8}"/>
              </a:ext>
            </a:extLst>
          </p:cNvPr>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51" name="21">
            <a:extLst>
              <a:ext uri="{FF2B5EF4-FFF2-40B4-BE49-F238E27FC236}">
                <a16:creationId xmlns:a16="http://schemas.microsoft.com/office/drawing/2014/main" id="{8DC1A481-A1E8-89AF-27BD-0DE8341BE707}"/>
              </a:ext>
            </a:extLst>
          </p:cNvPr>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53" name="53">
            <a:extLst>
              <a:ext uri="{FF2B5EF4-FFF2-40B4-BE49-F238E27FC236}">
                <a16:creationId xmlns:a16="http://schemas.microsoft.com/office/drawing/2014/main" id="{36D62956-1907-0E9F-9AF1-16AB60BA3BDC}"/>
              </a:ext>
            </a:extLst>
          </p:cNvPr>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55" name="21">
            <a:extLst>
              <a:ext uri="{FF2B5EF4-FFF2-40B4-BE49-F238E27FC236}">
                <a16:creationId xmlns:a16="http://schemas.microsoft.com/office/drawing/2014/main" id="{8535E0B0-F619-63CC-833F-9CB775A2E534}"/>
              </a:ext>
            </a:extLst>
          </p:cNvPr>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57" name="53">
            <a:extLst>
              <a:ext uri="{FF2B5EF4-FFF2-40B4-BE49-F238E27FC236}">
                <a16:creationId xmlns:a16="http://schemas.microsoft.com/office/drawing/2014/main" id="{C38F9A2B-EE9B-691D-C89D-39A5A823609A}"/>
              </a:ext>
            </a:extLst>
          </p:cNvPr>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59" name="21">
            <a:extLst>
              <a:ext uri="{FF2B5EF4-FFF2-40B4-BE49-F238E27FC236}">
                <a16:creationId xmlns:a16="http://schemas.microsoft.com/office/drawing/2014/main" id="{8856C2FA-7218-2A8C-3BE4-6B490DB81E7C}"/>
              </a:ext>
            </a:extLst>
          </p:cNvPr>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61" name="53">
            <a:extLst>
              <a:ext uri="{FF2B5EF4-FFF2-40B4-BE49-F238E27FC236}">
                <a16:creationId xmlns:a16="http://schemas.microsoft.com/office/drawing/2014/main" id="{9AA37D91-ECCD-1A04-8FF0-3E694D92D793}"/>
              </a:ext>
            </a:extLst>
          </p:cNvPr>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67" name="Gruppieren">
            <a:extLst>
              <a:ext uri="{FF2B5EF4-FFF2-40B4-BE49-F238E27FC236}">
                <a16:creationId xmlns:a16="http://schemas.microsoft.com/office/drawing/2014/main" id="{DCB40B32-A2B4-9592-D6E8-61AD1FD5EF74}"/>
              </a:ext>
            </a:extLst>
          </p:cNvPr>
          <p:cNvGrpSpPr/>
          <p:nvPr/>
        </p:nvGrpSpPr>
        <p:grpSpPr>
          <a:xfrm>
            <a:off x="762000" y="9652000"/>
            <a:ext cx="11480803" cy="254000"/>
            <a:chOff x="0" y="0"/>
            <a:chExt cx="11480799" cy="254000"/>
          </a:xfrm>
        </p:grpSpPr>
        <p:sp>
          <p:nvSpPr>
            <p:cNvPr id="63" name="Rechteck">
              <a:extLst>
                <a:ext uri="{FF2B5EF4-FFF2-40B4-BE49-F238E27FC236}">
                  <a16:creationId xmlns:a16="http://schemas.microsoft.com/office/drawing/2014/main" id="{52FEB706-499B-C165-7442-697C5665F719}"/>
                </a:ext>
              </a:extLst>
            </p:cNvPr>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64" name="Rechteck">
              <a:extLst>
                <a:ext uri="{FF2B5EF4-FFF2-40B4-BE49-F238E27FC236}">
                  <a16:creationId xmlns:a16="http://schemas.microsoft.com/office/drawing/2014/main" id="{E4DFD743-F678-2ABD-0E0C-88B607D390BF}"/>
                </a:ext>
              </a:extLst>
            </p:cNvPr>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65" name="Rechteck">
              <a:extLst>
                <a:ext uri="{FF2B5EF4-FFF2-40B4-BE49-F238E27FC236}">
                  <a16:creationId xmlns:a16="http://schemas.microsoft.com/office/drawing/2014/main" id="{BF07D4A8-5EF0-A7DE-1395-80CFF6D29344}"/>
                </a:ext>
              </a:extLst>
            </p:cNvPr>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66" name="Rechteck">
              <a:extLst>
                <a:ext uri="{FF2B5EF4-FFF2-40B4-BE49-F238E27FC236}">
                  <a16:creationId xmlns:a16="http://schemas.microsoft.com/office/drawing/2014/main" id="{8447E88D-E56D-E0A5-358C-DAB1286EE990}"/>
                </a:ext>
              </a:extLst>
            </p:cNvPr>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69" name="Rechteck">
            <a:extLst>
              <a:ext uri="{FF2B5EF4-FFF2-40B4-BE49-F238E27FC236}">
                <a16:creationId xmlns:a16="http://schemas.microsoft.com/office/drawing/2014/main" id="{A53DC46A-7F55-034F-635A-3B06564EEBCD}"/>
              </a:ext>
            </a:extLst>
          </p:cNvPr>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71" name="Rechteck">
            <a:extLst>
              <a:ext uri="{FF2B5EF4-FFF2-40B4-BE49-F238E27FC236}">
                <a16:creationId xmlns:a16="http://schemas.microsoft.com/office/drawing/2014/main" id="{B644C2D1-0D20-B517-7B62-D503597C137B}"/>
              </a:ext>
            </a:extLst>
          </p:cNvPr>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73" name="Linie">
            <a:extLst>
              <a:ext uri="{FF2B5EF4-FFF2-40B4-BE49-F238E27FC236}">
                <a16:creationId xmlns:a16="http://schemas.microsoft.com/office/drawing/2014/main" id="{9024155C-F214-5BB5-413D-64B3AF226DB5}"/>
              </a:ext>
            </a:extLst>
          </p:cNvPr>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4" name="Grafik 3" descr="Ein Bild, das Text, Screenshot, Schrift enthält.&#10;&#10;Beschreibung automatisch generiert.">
            <a:extLst>
              <a:ext uri="{FF2B5EF4-FFF2-40B4-BE49-F238E27FC236}">
                <a16:creationId xmlns:a16="http://schemas.microsoft.com/office/drawing/2014/main" id="{E54B718C-6E76-8C10-CD79-CFE0943D94F7}"/>
              </a:ext>
            </a:extLst>
          </p:cNvPr>
          <p:cNvPicPr>
            <a:picLocks noChangeAspect="1"/>
          </p:cNvPicPr>
          <p:nvPr/>
        </p:nvPicPr>
        <p:blipFill>
          <a:blip r:embed="rId3"/>
          <a:stretch>
            <a:fillRect/>
          </a:stretch>
        </p:blipFill>
        <p:spPr>
          <a:xfrm>
            <a:off x="3131292" y="1644853"/>
            <a:ext cx="6500813" cy="3383886"/>
          </a:xfrm>
          <a:prstGeom prst="rect">
            <a:avLst/>
          </a:prstGeom>
        </p:spPr>
      </p:pic>
      <p:sp>
        <p:nvSpPr>
          <p:cNvPr id="8" name="Textfeld 7">
            <a:extLst>
              <a:ext uri="{FF2B5EF4-FFF2-40B4-BE49-F238E27FC236}">
                <a16:creationId xmlns:a16="http://schemas.microsoft.com/office/drawing/2014/main" id="{52E42D02-7E75-AE7D-B160-63C7AF070E49}"/>
              </a:ext>
            </a:extLst>
          </p:cNvPr>
          <p:cNvSpPr txBox="1"/>
          <p:nvPr/>
        </p:nvSpPr>
        <p:spPr>
          <a:xfrm>
            <a:off x="3655236" y="5359152"/>
            <a:ext cx="5702455" cy="364202"/>
          </a:xfrm>
          <a:prstGeom prst="rect">
            <a:avLst/>
          </a:prstGeom>
          <a:solidFill>
            <a:schemeClr val="bg1"/>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r>
              <a:rPr lang="de-DE" sz="1700" b="0">
                <a:latin typeface="Roboto Slab Bold"/>
                <a:cs typeface="Arial"/>
              </a:rPr>
              <a:t>Das Event setzt diese Entscheidung voraus:</a:t>
            </a:r>
          </a:p>
        </p:txBody>
      </p:sp>
      <p:pic>
        <p:nvPicPr>
          <p:cNvPr id="14" name="Grafik 13" descr="Ein Bild, das Text, Screenshot, Schrift enthält.&#10;&#10;Beschreibung automatisch generiert.">
            <a:extLst>
              <a:ext uri="{FF2B5EF4-FFF2-40B4-BE49-F238E27FC236}">
                <a16:creationId xmlns:a16="http://schemas.microsoft.com/office/drawing/2014/main" id="{7C9FB822-0F82-8EF5-7186-487A5AB1096D}"/>
              </a:ext>
            </a:extLst>
          </p:cNvPr>
          <p:cNvPicPr>
            <a:picLocks noChangeAspect="1"/>
          </p:cNvPicPr>
          <p:nvPr/>
        </p:nvPicPr>
        <p:blipFill>
          <a:blip r:embed="rId4"/>
          <a:stretch>
            <a:fillRect/>
          </a:stretch>
        </p:blipFill>
        <p:spPr>
          <a:xfrm>
            <a:off x="3131292" y="5867815"/>
            <a:ext cx="6500813" cy="2799462"/>
          </a:xfrm>
          <a:prstGeom prst="rect">
            <a:avLst/>
          </a:prstGeom>
        </p:spPr>
      </p:pic>
      <p:sp>
        <p:nvSpPr>
          <p:cNvPr id="12" name="Ellipse 11">
            <a:extLst>
              <a:ext uri="{FF2B5EF4-FFF2-40B4-BE49-F238E27FC236}">
                <a16:creationId xmlns:a16="http://schemas.microsoft.com/office/drawing/2014/main" id="{E2E23A5F-1F2F-0FD6-E15D-F85D0C99A710}"/>
              </a:ext>
            </a:extLst>
          </p:cNvPr>
          <p:cNvSpPr/>
          <p:nvPr/>
        </p:nvSpPr>
        <p:spPr>
          <a:xfrm>
            <a:off x="4681444" y="7847425"/>
            <a:ext cx="1405397" cy="914400"/>
          </a:xfrm>
          <a:prstGeom prst="ellipse">
            <a:avLst/>
          </a:prstGeom>
          <a:noFill/>
          <a:ln w="28575"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de-DE" sz="2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267384077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rößen und Abstände">
            <a:extLst>
              <a:ext uri="{FF2B5EF4-FFF2-40B4-BE49-F238E27FC236}">
                <a16:creationId xmlns:a16="http://schemas.microsoft.com/office/drawing/2014/main" id="{91B493B2-315F-3E20-1157-EC88183EA3D4}"/>
              </a:ext>
            </a:extLst>
          </p:cNvPr>
          <p:cNvSpPr txBox="1"/>
          <p:nvPr/>
        </p:nvSpPr>
        <p:spPr>
          <a:xfrm>
            <a:off x="766967" y="698988"/>
            <a:ext cx="9258945" cy="32316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a:t>Veränderungen in der Datenbankstruktur: Einführung von Bedingungen</a:t>
            </a:r>
          </a:p>
        </p:txBody>
      </p:sp>
      <p:sp>
        <p:nvSpPr>
          <p:cNvPr id="5" name="133">
            <a:extLst>
              <a:ext uri="{FF2B5EF4-FFF2-40B4-BE49-F238E27FC236}">
                <a16:creationId xmlns:a16="http://schemas.microsoft.com/office/drawing/2014/main" id="{874834CE-9922-C9D8-2948-F30195D0CF89}"/>
              </a:ext>
            </a:extLst>
          </p:cNvPr>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7" name="21">
            <a:extLst>
              <a:ext uri="{FF2B5EF4-FFF2-40B4-BE49-F238E27FC236}">
                <a16:creationId xmlns:a16="http://schemas.microsoft.com/office/drawing/2014/main" id="{4AD5E846-E7B8-65E3-1E73-ECAFF8249BF7}"/>
              </a:ext>
            </a:extLst>
          </p:cNvPr>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9" name="133">
            <a:extLst>
              <a:ext uri="{FF2B5EF4-FFF2-40B4-BE49-F238E27FC236}">
                <a16:creationId xmlns:a16="http://schemas.microsoft.com/office/drawing/2014/main" id="{5F3ACF10-7DA6-A837-BF32-564D995E5E5D}"/>
              </a:ext>
            </a:extLst>
          </p:cNvPr>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1" name="21">
            <a:extLst>
              <a:ext uri="{FF2B5EF4-FFF2-40B4-BE49-F238E27FC236}">
                <a16:creationId xmlns:a16="http://schemas.microsoft.com/office/drawing/2014/main" id="{BFB7C337-E467-F168-2C96-46111FCAF134}"/>
              </a:ext>
            </a:extLst>
          </p:cNvPr>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3" name="133">
            <a:extLst>
              <a:ext uri="{FF2B5EF4-FFF2-40B4-BE49-F238E27FC236}">
                <a16:creationId xmlns:a16="http://schemas.microsoft.com/office/drawing/2014/main" id="{00053E1F-3FE7-D085-63BA-4776775D33DD}"/>
              </a:ext>
            </a:extLst>
          </p:cNvPr>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 name="21">
            <a:extLst>
              <a:ext uri="{FF2B5EF4-FFF2-40B4-BE49-F238E27FC236}">
                <a16:creationId xmlns:a16="http://schemas.microsoft.com/office/drawing/2014/main" id="{5FB9538F-E66D-D1A0-0D0C-114DD11695C4}"/>
              </a:ext>
            </a:extLst>
          </p:cNvPr>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7" name="133">
            <a:extLst>
              <a:ext uri="{FF2B5EF4-FFF2-40B4-BE49-F238E27FC236}">
                <a16:creationId xmlns:a16="http://schemas.microsoft.com/office/drawing/2014/main" id="{27637DD8-75F5-DF44-7E7E-26AD5CE1F324}"/>
              </a:ext>
            </a:extLst>
          </p:cNvPr>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9" name="21">
            <a:extLst>
              <a:ext uri="{FF2B5EF4-FFF2-40B4-BE49-F238E27FC236}">
                <a16:creationId xmlns:a16="http://schemas.microsoft.com/office/drawing/2014/main" id="{110E2B87-1A2E-CC70-F4E7-FD1122CBC9B4}"/>
              </a:ext>
            </a:extLst>
          </p:cNvPr>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 name="133">
            <a:extLst>
              <a:ext uri="{FF2B5EF4-FFF2-40B4-BE49-F238E27FC236}">
                <a16:creationId xmlns:a16="http://schemas.microsoft.com/office/drawing/2014/main" id="{C7BC2D61-6D63-77A6-EEDF-99D014476A15}"/>
              </a:ext>
            </a:extLst>
          </p:cNvPr>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3" name="21">
            <a:extLst>
              <a:ext uri="{FF2B5EF4-FFF2-40B4-BE49-F238E27FC236}">
                <a16:creationId xmlns:a16="http://schemas.microsoft.com/office/drawing/2014/main" id="{BE6680AD-4762-C970-763E-16C94A429696}"/>
              </a:ext>
            </a:extLst>
          </p:cNvPr>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5" name="133">
            <a:extLst>
              <a:ext uri="{FF2B5EF4-FFF2-40B4-BE49-F238E27FC236}">
                <a16:creationId xmlns:a16="http://schemas.microsoft.com/office/drawing/2014/main" id="{A912D0CA-65B6-F07A-BD6E-D029173CC376}"/>
              </a:ext>
            </a:extLst>
          </p:cNvPr>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7" name="67">
            <a:extLst>
              <a:ext uri="{FF2B5EF4-FFF2-40B4-BE49-F238E27FC236}">
                <a16:creationId xmlns:a16="http://schemas.microsoft.com/office/drawing/2014/main" id="{B9CED507-EDA5-5B03-1F86-944E77134C5A}"/>
              </a:ext>
            </a:extLst>
          </p:cNvPr>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9" name="53">
            <a:extLst>
              <a:ext uri="{FF2B5EF4-FFF2-40B4-BE49-F238E27FC236}">
                <a16:creationId xmlns:a16="http://schemas.microsoft.com/office/drawing/2014/main" id="{7E66D287-BD88-71DD-6A8E-DC13340ACE5A}"/>
              </a:ext>
            </a:extLst>
          </p:cNvPr>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1" name="21">
            <a:extLst>
              <a:ext uri="{FF2B5EF4-FFF2-40B4-BE49-F238E27FC236}">
                <a16:creationId xmlns:a16="http://schemas.microsoft.com/office/drawing/2014/main" id="{0563242E-AAE4-00E2-A9A4-361C41F73CDB}"/>
              </a:ext>
            </a:extLst>
          </p:cNvPr>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3" name="53">
            <a:extLst>
              <a:ext uri="{FF2B5EF4-FFF2-40B4-BE49-F238E27FC236}">
                <a16:creationId xmlns:a16="http://schemas.microsoft.com/office/drawing/2014/main" id="{D57661D4-3DE0-03FA-FEA5-850B13126F43}"/>
              </a:ext>
            </a:extLst>
          </p:cNvPr>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5" name="21">
            <a:extLst>
              <a:ext uri="{FF2B5EF4-FFF2-40B4-BE49-F238E27FC236}">
                <a16:creationId xmlns:a16="http://schemas.microsoft.com/office/drawing/2014/main" id="{B7315D02-20E9-7561-4614-DEAEF1DCB452}"/>
              </a:ext>
            </a:extLst>
          </p:cNvPr>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 name="53">
            <a:extLst>
              <a:ext uri="{FF2B5EF4-FFF2-40B4-BE49-F238E27FC236}">
                <a16:creationId xmlns:a16="http://schemas.microsoft.com/office/drawing/2014/main" id="{E9596D72-4901-5A1D-0BA1-389531ABB7FA}"/>
              </a:ext>
            </a:extLst>
          </p:cNvPr>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9" name="21">
            <a:extLst>
              <a:ext uri="{FF2B5EF4-FFF2-40B4-BE49-F238E27FC236}">
                <a16:creationId xmlns:a16="http://schemas.microsoft.com/office/drawing/2014/main" id="{3EF78819-8ADF-25DC-B2E0-ADA186C8E44C}"/>
              </a:ext>
            </a:extLst>
          </p:cNvPr>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1" name="53">
            <a:extLst>
              <a:ext uri="{FF2B5EF4-FFF2-40B4-BE49-F238E27FC236}">
                <a16:creationId xmlns:a16="http://schemas.microsoft.com/office/drawing/2014/main" id="{9B283A19-32BA-EF03-AC9E-C01760C150C2}"/>
              </a:ext>
            </a:extLst>
          </p:cNvPr>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3" name="21">
            <a:extLst>
              <a:ext uri="{FF2B5EF4-FFF2-40B4-BE49-F238E27FC236}">
                <a16:creationId xmlns:a16="http://schemas.microsoft.com/office/drawing/2014/main" id="{40636C20-8104-B909-4853-4A0D319AE9FD}"/>
              </a:ext>
            </a:extLst>
          </p:cNvPr>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5" name="53">
            <a:extLst>
              <a:ext uri="{FF2B5EF4-FFF2-40B4-BE49-F238E27FC236}">
                <a16:creationId xmlns:a16="http://schemas.microsoft.com/office/drawing/2014/main" id="{111B3989-FD09-5444-858C-F0AC24671CE6}"/>
              </a:ext>
            </a:extLst>
          </p:cNvPr>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7" name="21">
            <a:extLst>
              <a:ext uri="{FF2B5EF4-FFF2-40B4-BE49-F238E27FC236}">
                <a16:creationId xmlns:a16="http://schemas.microsoft.com/office/drawing/2014/main" id="{8A4A35C1-3868-FF03-0ED7-0F97593C54B6}"/>
              </a:ext>
            </a:extLst>
          </p:cNvPr>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9" name="53">
            <a:extLst>
              <a:ext uri="{FF2B5EF4-FFF2-40B4-BE49-F238E27FC236}">
                <a16:creationId xmlns:a16="http://schemas.microsoft.com/office/drawing/2014/main" id="{E3FEDD68-2BE1-3047-F1FE-E164E4F1F7C8}"/>
              </a:ext>
            </a:extLst>
          </p:cNvPr>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51" name="21">
            <a:extLst>
              <a:ext uri="{FF2B5EF4-FFF2-40B4-BE49-F238E27FC236}">
                <a16:creationId xmlns:a16="http://schemas.microsoft.com/office/drawing/2014/main" id="{8DC1A481-A1E8-89AF-27BD-0DE8341BE707}"/>
              </a:ext>
            </a:extLst>
          </p:cNvPr>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53" name="53">
            <a:extLst>
              <a:ext uri="{FF2B5EF4-FFF2-40B4-BE49-F238E27FC236}">
                <a16:creationId xmlns:a16="http://schemas.microsoft.com/office/drawing/2014/main" id="{36D62956-1907-0E9F-9AF1-16AB60BA3BDC}"/>
              </a:ext>
            </a:extLst>
          </p:cNvPr>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55" name="21">
            <a:extLst>
              <a:ext uri="{FF2B5EF4-FFF2-40B4-BE49-F238E27FC236}">
                <a16:creationId xmlns:a16="http://schemas.microsoft.com/office/drawing/2014/main" id="{8535E0B0-F619-63CC-833F-9CB775A2E534}"/>
              </a:ext>
            </a:extLst>
          </p:cNvPr>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57" name="53">
            <a:extLst>
              <a:ext uri="{FF2B5EF4-FFF2-40B4-BE49-F238E27FC236}">
                <a16:creationId xmlns:a16="http://schemas.microsoft.com/office/drawing/2014/main" id="{C38F9A2B-EE9B-691D-C89D-39A5A823609A}"/>
              </a:ext>
            </a:extLst>
          </p:cNvPr>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59" name="21">
            <a:extLst>
              <a:ext uri="{FF2B5EF4-FFF2-40B4-BE49-F238E27FC236}">
                <a16:creationId xmlns:a16="http://schemas.microsoft.com/office/drawing/2014/main" id="{8856C2FA-7218-2A8C-3BE4-6B490DB81E7C}"/>
              </a:ext>
            </a:extLst>
          </p:cNvPr>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61" name="53">
            <a:extLst>
              <a:ext uri="{FF2B5EF4-FFF2-40B4-BE49-F238E27FC236}">
                <a16:creationId xmlns:a16="http://schemas.microsoft.com/office/drawing/2014/main" id="{9AA37D91-ECCD-1A04-8FF0-3E694D92D793}"/>
              </a:ext>
            </a:extLst>
          </p:cNvPr>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67" name="Gruppieren">
            <a:extLst>
              <a:ext uri="{FF2B5EF4-FFF2-40B4-BE49-F238E27FC236}">
                <a16:creationId xmlns:a16="http://schemas.microsoft.com/office/drawing/2014/main" id="{DCB40B32-A2B4-9592-D6E8-61AD1FD5EF74}"/>
              </a:ext>
            </a:extLst>
          </p:cNvPr>
          <p:cNvGrpSpPr/>
          <p:nvPr/>
        </p:nvGrpSpPr>
        <p:grpSpPr>
          <a:xfrm>
            <a:off x="762000" y="9652000"/>
            <a:ext cx="11480803" cy="254000"/>
            <a:chOff x="0" y="0"/>
            <a:chExt cx="11480799" cy="254000"/>
          </a:xfrm>
        </p:grpSpPr>
        <p:sp>
          <p:nvSpPr>
            <p:cNvPr id="63" name="Rechteck">
              <a:extLst>
                <a:ext uri="{FF2B5EF4-FFF2-40B4-BE49-F238E27FC236}">
                  <a16:creationId xmlns:a16="http://schemas.microsoft.com/office/drawing/2014/main" id="{52FEB706-499B-C165-7442-697C5665F719}"/>
                </a:ext>
              </a:extLst>
            </p:cNvPr>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64" name="Rechteck">
              <a:extLst>
                <a:ext uri="{FF2B5EF4-FFF2-40B4-BE49-F238E27FC236}">
                  <a16:creationId xmlns:a16="http://schemas.microsoft.com/office/drawing/2014/main" id="{E4DFD743-F678-2ABD-0E0C-88B607D390BF}"/>
                </a:ext>
              </a:extLst>
            </p:cNvPr>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65" name="Rechteck">
              <a:extLst>
                <a:ext uri="{FF2B5EF4-FFF2-40B4-BE49-F238E27FC236}">
                  <a16:creationId xmlns:a16="http://schemas.microsoft.com/office/drawing/2014/main" id="{BF07D4A8-5EF0-A7DE-1395-80CFF6D29344}"/>
                </a:ext>
              </a:extLst>
            </p:cNvPr>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66" name="Rechteck">
              <a:extLst>
                <a:ext uri="{FF2B5EF4-FFF2-40B4-BE49-F238E27FC236}">
                  <a16:creationId xmlns:a16="http://schemas.microsoft.com/office/drawing/2014/main" id="{8447E88D-E56D-E0A5-358C-DAB1286EE990}"/>
                </a:ext>
              </a:extLst>
            </p:cNvPr>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69" name="Rechteck">
            <a:extLst>
              <a:ext uri="{FF2B5EF4-FFF2-40B4-BE49-F238E27FC236}">
                <a16:creationId xmlns:a16="http://schemas.microsoft.com/office/drawing/2014/main" id="{A53DC46A-7F55-034F-635A-3B06564EEBCD}"/>
              </a:ext>
            </a:extLst>
          </p:cNvPr>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71" name="Rechteck">
            <a:extLst>
              <a:ext uri="{FF2B5EF4-FFF2-40B4-BE49-F238E27FC236}">
                <a16:creationId xmlns:a16="http://schemas.microsoft.com/office/drawing/2014/main" id="{B644C2D1-0D20-B517-7B62-D503597C137B}"/>
              </a:ext>
            </a:extLst>
          </p:cNvPr>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73" name="Linie">
            <a:extLst>
              <a:ext uri="{FF2B5EF4-FFF2-40B4-BE49-F238E27FC236}">
                <a16:creationId xmlns:a16="http://schemas.microsoft.com/office/drawing/2014/main" id="{9024155C-F214-5BB5-413D-64B3AF226DB5}"/>
              </a:ext>
            </a:extLst>
          </p:cNvPr>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2" name="Grafik 1" descr="Ein Bild, das Text, Screenshot, Schrift, Diagramm enthält.&#10;&#10;Beschreibung automatisch generiert.">
            <a:extLst>
              <a:ext uri="{FF2B5EF4-FFF2-40B4-BE49-F238E27FC236}">
                <a16:creationId xmlns:a16="http://schemas.microsoft.com/office/drawing/2014/main" id="{A1AC9FC4-F0EB-FCD4-68D8-CAA40F131298}"/>
              </a:ext>
            </a:extLst>
          </p:cNvPr>
          <p:cNvPicPr>
            <a:picLocks noChangeAspect="1"/>
          </p:cNvPicPr>
          <p:nvPr/>
        </p:nvPicPr>
        <p:blipFill>
          <a:blip r:embed="rId3"/>
          <a:stretch>
            <a:fillRect/>
          </a:stretch>
        </p:blipFill>
        <p:spPr>
          <a:xfrm>
            <a:off x="-6061" y="2590058"/>
            <a:ext cx="12936862" cy="5696594"/>
          </a:xfrm>
          <a:prstGeom prst="rect">
            <a:avLst/>
          </a:prstGeom>
        </p:spPr>
      </p:pic>
    </p:spTree>
    <p:extLst>
      <p:ext uri="{BB962C8B-B14F-4D97-AF65-F5344CB8AC3E}">
        <p14:creationId xmlns:p14="http://schemas.microsoft.com/office/powerpoint/2010/main" val="132437372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rößen und Abstände">
            <a:extLst>
              <a:ext uri="{FF2B5EF4-FFF2-40B4-BE49-F238E27FC236}">
                <a16:creationId xmlns:a16="http://schemas.microsoft.com/office/drawing/2014/main" id="{0AF5E3F1-8A58-F6D3-5C53-9F9E2C504A70}"/>
              </a:ext>
            </a:extLst>
          </p:cNvPr>
          <p:cNvSpPr txBox="1"/>
          <p:nvPr/>
        </p:nvSpPr>
        <p:spPr>
          <a:xfrm>
            <a:off x="766967" y="698988"/>
            <a:ext cx="3223639" cy="3231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a:t>Neuerungen in der Szene</a:t>
            </a:r>
          </a:p>
        </p:txBody>
      </p:sp>
      <p:sp>
        <p:nvSpPr>
          <p:cNvPr id="5" name="133">
            <a:extLst>
              <a:ext uri="{FF2B5EF4-FFF2-40B4-BE49-F238E27FC236}">
                <a16:creationId xmlns:a16="http://schemas.microsoft.com/office/drawing/2014/main" id="{0E372D4B-57AC-9271-8C2E-6DA19A22452F}"/>
              </a:ext>
            </a:extLst>
          </p:cNvPr>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7" name="21">
            <a:extLst>
              <a:ext uri="{FF2B5EF4-FFF2-40B4-BE49-F238E27FC236}">
                <a16:creationId xmlns:a16="http://schemas.microsoft.com/office/drawing/2014/main" id="{1E4FF0DE-0602-B57F-8003-4E67A0B93A95}"/>
              </a:ext>
            </a:extLst>
          </p:cNvPr>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9" name="133">
            <a:extLst>
              <a:ext uri="{FF2B5EF4-FFF2-40B4-BE49-F238E27FC236}">
                <a16:creationId xmlns:a16="http://schemas.microsoft.com/office/drawing/2014/main" id="{5C8BEE54-7AC4-109F-19B3-1682E8E06F07}"/>
              </a:ext>
            </a:extLst>
          </p:cNvPr>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1" name="21">
            <a:extLst>
              <a:ext uri="{FF2B5EF4-FFF2-40B4-BE49-F238E27FC236}">
                <a16:creationId xmlns:a16="http://schemas.microsoft.com/office/drawing/2014/main" id="{1FE8271A-C126-D23D-C0C8-6FC28112893B}"/>
              </a:ext>
            </a:extLst>
          </p:cNvPr>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3" name="133">
            <a:extLst>
              <a:ext uri="{FF2B5EF4-FFF2-40B4-BE49-F238E27FC236}">
                <a16:creationId xmlns:a16="http://schemas.microsoft.com/office/drawing/2014/main" id="{F0C8EC35-D40B-E2D0-62AA-0EA3C812AED0}"/>
              </a:ext>
            </a:extLst>
          </p:cNvPr>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 name="21">
            <a:extLst>
              <a:ext uri="{FF2B5EF4-FFF2-40B4-BE49-F238E27FC236}">
                <a16:creationId xmlns:a16="http://schemas.microsoft.com/office/drawing/2014/main" id="{972579E6-FB97-7CAC-07F3-083B5F785656}"/>
              </a:ext>
            </a:extLst>
          </p:cNvPr>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7" name="133">
            <a:extLst>
              <a:ext uri="{FF2B5EF4-FFF2-40B4-BE49-F238E27FC236}">
                <a16:creationId xmlns:a16="http://schemas.microsoft.com/office/drawing/2014/main" id="{8E93322A-5ED7-2B69-3FC9-C9CF30E4C836}"/>
              </a:ext>
            </a:extLst>
          </p:cNvPr>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9" name="21">
            <a:extLst>
              <a:ext uri="{FF2B5EF4-FFF2-40B4-BE49-F238E27FC236}">
                <a16:creationId xmlns:a16="http://schemas.microsoft.com/office/drawing/2014/main" id="{F7A63D7F-7ABC-4F70-7539-46FD0E14576A}"/>
              </a:ext>
            </a:extLst>
          </p:cNvPr>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 name="133">
            <a:extLst>
              <a:ext uri="{FF2B5EF4-FFF2-40B4-BE49-F238E27FC236}">
                <a16:creationId xmlns:a16="http://schemas.microsoft.com/office/drawing/2014/main" id="{4961C95A-3058-E066-CE64-0D989ED7E2B0}"/>
              </a:ext>
            </a:extLst>
          </p:cNvPr>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3" name="21">
            <a:extLst>
              <a:ext uri="{FF2B5EF4-FFF2-40B4-BE49-F238E27FC236}">
                <a16:creationId xmlns:a16="http://schemas.microsoft.com/office/drawing/2014/main" id="{269B979D-1880-1B87-93C6-CA35852D2BD0}"/>
              </a:ext>
            </a:extLst>
          </p:cNvPr>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5" name="133">
            <a:extLst>
              <a:ext uri="{FF2B5EF4-FFF2-40B4-BE49-F238E27FC236}">
                <a16:creationId xmlns:a16="http://schemas.microsoft.com/office/drawing/2014/main" id="{4CA7A08B-BA45-C76D-C1F7-B57C1229E39E}"/>
              </a:ext>
            </a:extLst>
          </p:cNvPr>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7" name="67">
            <a:extLst>
              <a:ext uri="{FF2B5EF4-FFF2-40B4-BE49-F238E27FC236}">
                <a16:creationId xmlns:a16="http://schemas.microsoft.com/office/drawing/2014/main" id="{6AE13D19-DC66-C7D7-AF05-7DA6922C11F5}"/>
              </a:ext>
            </a:extLst>
          </p:cNvPr>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9" name="53">
            <a:extLst>
              <a:ext uri="{FF2B5EF4-FFF2-40B4-BE49-F238E27FC236}">
                <a16:creationId xmlns:a16="http://schemas.microsoft.com/office/drawing/2014/main" id="{DA3C3660-A82A-4187-16BC-6E6FC48C0996}"/>
              </a:ext>
            </a:extLst>
          </p:cNvPr>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1" name="21">
            <a:extLst>
              <a:ext uri="{FF2B5EF4-FFF2-40B4-BE49-F238E27FC236}">
                <a16:creationId xmlns:a16="http://schemas.microsoft.com/office/drawing/2014/main" id="{22D5A2F7-8F4C-BB85-6BA9-D6D2078B6E1C}"/>
              </a:ext>
            </a:extLst>
          </p:cNvPr>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3" name="53">
            <a:extLst>
              <a:ext uri="{FF2B5EF4-FFF2-40B4-BE49-F238E27FC236}">
                <a16:creationId xmlns:a16="http://schemas.microsoft.com/office/drawing/2014/main" id="{D573B88F-86ED-A20C-237D-F5FC72078D69}"/>
              </a:ext>
            </a:extLst>
          </p:cNvPr>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5" name="21">
            <a:extLst>
              <a:ext uri="{FF2B5EF4-FFF2-40B4-BE49-F238E27FC236}">
                <a16:creationId xmlns:a16="http://schemas.microsoft.com/office/drawing/2014/main" id="{92F2C369-B81D-9121-88C3-15B7CB3B314A}"/>
              </a:ext>
            </a:extLst>
          </p:cNvPr>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 name="53">
            <a:extLst>
              <a:ext uri="{FF2B5EF4-FFF2-40B4-BE49-F238E27FC236}">
                <a16:creationId xmlns:a16="http://schemas.microsoft.com/office/drawing/2014/main" id="{E47610B0-B0E8-9073-9781-2DEBC5D76853}"/>
              </a:ext>
            </a:extLst>
          </p:cNvPr>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9" name="21">
            <a:extLst>
              <a:ext uri="{FF2B5EF4-FFF2-40B4-BE49-F238E27FC236}">
                <a16:creationId xmlns:a16="http://schemas.microsoft.com/office/drawing/2014/main" id="{DD962968-2C2D-FBF5-75A7-6E8BE7F02B53}"/>
              </a:ext>
            </a:extLst>
          </p:cNvPr>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1" name="53">
            <a:extLst>
              <a:ext uri="{FF2B5EF4-FFF2-40B4-BE49-F238E27FC236}">
                <a16:creationId xmlns:a16="http://schemas.microsoft.com/office/drawing/2014/main" id="{EF06945A-7DCF-57C0-3AA6-83B36DE8108E}"/>
              </a:ext>
            </a:extLst>
          </p:cNvPr>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3" name="21">
            <a:extLst>
              <a:ext uri="{FF2B5EF4-FFF2-40B4-BE49-F238E27FC236}">
                <a16:creationId xmlns:a16="http://schemas.microsoft.com/office/drawing/2014/main" id="{1A9B0E86-B365-72CB-9AB4-B31903CFB60B}"/>
              </a:ext>
            </a:extLst>
          </p:cNvPr>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5" name="53">
            <a:extLst>
              <a:ext uri="{FF2B5EF4-FFF2-40B4-BE49-F238E27FC236}">
                <a16:creationId xmlns:a16="http://schemas.microsoft.com/office/drawing/2014/main" id="{2E6F03C5-BF5F-5962-5AA9-D57E8CEB36D5}"/>
              </a:ext>
            </a:extLst>
          </p:cNvPr>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7" name="21">
            <a:extLst>
              <a:ext uri="{FF2B5EF4-FFF2-40B4-BE49-F238E27FC236}">
                <a16:creationId xmlns:a16="http://schemas.microsoft.com/office/drawing/2014/main" id="{BBFF401A-ABE1-9497-7A53-0B520A441E00}"/>
              </a:ext>
            </a:extLst>
          </p:cNvPr>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9" name="53">
            <a:extLst>
              <a:ext uri="{FF2B5EF4-FFF2-40B4-BE49-F238E27FC236}">
                <a16:creationId xmlns:a16="http://schemas.microsoft.com/office/drawing/2014/main" id="{1400D30B-F705-C590-0C83-BF29E2E523D2}"/>
              </a:ext>
            </a:extLst>
          </p:cNvPr>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51" name="21">
            <a:extLst>
              <a:ext uri="{FF2B5EF4-FFF2-40B4-BE49-F238E27FC236}">
                <a16:creationId xmlns:a16="http://schemas.microsoft.com/office/drawing/2014/main" id="{E402A61A-FC4C-F689-1FE3-4455325CCEF6}"/>
              </a:ext>
            </a:extLst>
          </p:cNvPr>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53" name="53">
            <a:extLst>
              <a:ext uri="{FF2B5EF4-FFF2-40B4-BE49-F238E27FC236}">
                <a16:creationId xmlns:a16="http://schemas.microsoft.com/office/drawing/2014/main" id="{54F8AA40-A825-6D0D-AA6D-1DC1B6785E75}"/>
              </a:ext>
            </a:extLst>
          </p:cNvPr>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55" name="21">
            <a:extLst>
              <a:ext uri="{FF2B5EF4-FFF2-40B4-BE49-F238E27FC236}">
                <a16:creationId xmlns:a16="http://schemas.microsoft.com/office/drawing/2014/main" id="{4AE98690-BD98-BCDC-3DD1-C46D4578345B}"/>
              </a:ext>
            </a:extLst>
          </p:cNvPr>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57" name="53">
            <a:extLst>
              <a:ext uri="{FF2B5EF4-FFF2-40B4-BE49-F238E27FC236}">
                <a16:creationId xmlns:a16="http://schemas.microsoft.com/office/drawing/2014/main" id="{913BCDE1-41FA-8E30-44E1-A7303BD03E32}"/>
              </a:ext>
            </a:extLst>
          </p:cNvPr>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59" name="21">
            <a:extLst>
              <a:ext uri="{FF2B5EF4-FFF2-40B4-BE49-F238E27FC236}">
                <a16:creationId xmlns:a16="http://schemas.microsoft.com/office/drawing/2014/main" id="{3EFAC482-CA08-79B2-D5B5-CD19F395A8EF}"/>
              </a:ext>
            </a:extLst>
          </p:cNvPr>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61" name="53">
            <a:extLst>
              <a:ext uri="{FF2B5EF4-FFF2-40B4-BE49-F238E27FC236}">
                <a16:creationId xmlns:a16="http://schemas.microsoft.com/office/drawing/2014/main" id="{9ECE5866-1119-1D52-B6D1-F3D9F343235E}"/>
              </a:ext>
            </a:extLst>
          </p:cNvPr>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67" name="Gruppieren">
            <a:extLst>
              <a:ext uri="{FF2B5EF4-FFF2-40B4-BE49-F238E27FC236}">
                <a16:creationId xmlns:a16="http://schemas.microsoft.com/office/drawing/2014/main" id="{73C6CD9D-21DF-1D6E-9628-34A308B1C869}"/>
              </a:ext>
            </a:extLst>
          </p:cNvPr>
          <p:cNvGrpSpPr/>
          <p:nvPr/>
        </p:nvGrpSpPr>
        <p:grpSpPr>
          <a:xfrm>
            <a:off x="762000" y="9652000"/>
            <a:ext cx="11480803" cy="254000"/>
            <a:chOff x="0" y="0"/>
            <a:chExt cx="11480799" cy="254000"/>
          </a:xfrm>
        </p:grpSpPr>
        <p:sp>
          <p:nvSpPr>
            <p:cNvPr id="63" name="Rechteck">
              <a:extLst>
                <a:ext uri="{FF2B5EF4-FFF2-40B4-BE49-F238E27FC236}">
                  <a16:creationId xmlns:a16="http://schemas.microsoft.com/office/drawing/2014/main" id="{7BC97A68-F26B-642F-95A4-23481108C647}"/>
                </a:ext>
              </a:extLst>
            </p:cNvPr>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64" name="Rechteck">
              <a:extLst>
                <a:ext uri="{FF2B5EF4-FFF2-40B4-BE49-F238E27FC236}">
                  <a16:creationId xmlns:a16="http://schemas.microsoft.com/office/drawing/2014/main" id="{AA4045E9-1FE9-D303-FB84-A8B9E2C71787}"/>
                </a:ext>
              </a:extLst>
            </p:cNvPr>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65" name="Rechteck">
              <a:extLst>
                <a:ext uri="{FF2B5EF4-FFF2-40B4-BE49-F238E27FC236}">
                  <a16:creationId xmlns:a16="http://schemas.microsoft.com/office/drawing/2014/main" id="{88B06E67-5623-3C96-5F8C-587AC572C0E7}"/>
                </a:ext>
              </a:extLst>
            </p:cNvPr>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66" name="Rechteck">
              <a:extLst>
                <a:ext uri="{FF2B5EF4-FFF2-40B4-BE49-F238E27FC236}">
                  <a16:creationId xmlns:a16="http://schemas.microsoft.com/office/drawing/2014/main" id="{F1E8DC4A-A2B3-12C5-7C7D-284BB0066AAB}"/>
                </a:ext>
              </a:extLst>
            </p:cNvPr>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69" name="Rechteck">
            <a:extLst>
              <a:ext uri="{FF2B5EF4-FFF2-40B4-BE49-F238E27FC236}">
                <a16:creationId xmlns:a16="http://schemas.microsoft.com/office/drawing/2014/main" id="{6E88091A-4781-DFCE-0144-CA420B4C3ADA}"/>
              </a:ext>
            </a:extLst>
          </p:cNvPr>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71" name="Rechteck">
            <a:extLst>
              <a:ext uri="{FF2B5EF4-FFF2-40B4-BE49-F238E27FC236}">
                <a16:creationId xmlns:a16="http://schemas.microsoft.com/office/drawing/2014/main" id="{6067138C-19CD-3EF3-ACF2-FC7E997AD12B}"/>
              </a:ext>
            </a:extLst>
          </p:cNvPr>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73" name="Linie">
            <a:extLst>
              <a:ext uri="{FF2B5EF4-FFF2-40B4-BE49-F238E27FC236}">
                <a16:creationId xmlns:a16="http://schemas.microsoft.com/office/drawing/2014/main" id="{98A45D95-7A7A-1336-16D1-D29E23F81708}"/>
              </a:ext>
            </a:extLst>
          </p:cNvPr>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4" name="Grafik 3" descr="Ein Bild, das Screenshot, Text, Rechteck, Design enthält.&#10;&#10;Beschreibung automatisch generiert.">
            <a:extLst>
              <a:ext uri="{FF2B5EF4-FFF2-40B4-BE49-F238E27FC236}">
                <a16:creationId xmlns:a16="http://schemas.microsoft.com/office/drawing/2014/main" id="{26601CF6-CB12-F6B3-B121-8056D378111F}"/>
              </a:ext>
            </a:extLst>
          </p:cNvPr>
          <p:cNvPicPr>
            <a:picLocks noChangeAspect="1"/>
          </p:cNvPicPr>
          <p:nvPr/>
        </p:nvPicPr>
        <p:blipFill>
          <a:blip r:embed="rId3"/>
          <a:stretch>
            <a:fillRect/>
          </a:stretch>
        </p:blipFill>
        <p:spPr>
          <a:xfrm>
            <a:off x="7469822" y="2718369"/>
            <a:ext cx="4479392" cy="3628759"/>
          </a:xfrm>
          <a:prstGeom prst="rect">
            <a:avLst/>
          </a:prstGeom>
        </p:spPr>
      </p:pic>
      <p:pic>
        <p:nvPicPr>
          <p:cNvPr id="6" name="Grafik 5" descr="Ein Bild, das Screenshot, Wasser, Design enthält.&#10;&#10;Beschreibung automatisch generiert.">
            <a:extLst>
              <a:ext uri="{FF2B5EF4-FFF2-40B4-BE49-F238E27FC236}">
                <a16:creationId xmlns:a16="http://schemas.microsoft.com/office/drawing/2014/main" id="{920613DE-096C-9F1E-4D53-410884B76EC7}"/>
              </a:ext>
            </a:extLst>
          </p:cNvPr>
          <p:cNvPicPr>
            <a:picLocks noChangeAspect="1"/>
          </p:cNvPicPr>
          <p:nvPr/>
        </p:nvPicPr>
        <p:blipFill>
          <a:blip r:embed="rId4"/>
          <a:stretch>
            <a:fillRect/>
          </a:stretch>
        </p:blipFill>
        <p:spPr>
          <a:xfrm>
            <a:off x="768439" y="2725614"/>
            <a:ext cx="4477603" cy="3643272"/>
          </a:xfrm>
          <a:prstGeom prst="rect">
            <a:avLst/>
          </a:prstGeom>
        </p:spPr>
      </p:pic>
      <p:sp>
        <p:nvSpPr>
          <p:cNvPr id="12" name="Textfeld 11">
            <a:extLst>
              <a:ext uri="{FF2B5EF4-FFF2-40B4-BE49-F238E27FC236}">
                <a16:creationId xmlns:a16="http://schemas.microsoft.com/office/drawing/2014/main" id="{A6466A76-DE35-3823-8BCA-933E686FFFA2}"/>
              </a:ext>
            </a:extLst>
          </p:cNvPr>
          <p:cNvSpPr txBox="1"/>
          <p:nvPr/>
        </p:nvSpPr>
        <p:spPr>
          <a:xfrm>
            <a:off x="1629091" y="1901469"/>
            <a:ext cx="2743200" cy="364202"/>
          </a:xfrm>
          <a:prstGeom prst="rect">
            <a:avLst/>
          </a:prstGeom>
          <a:solidFill>
            <a:schemeClr val="bg1"/>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r>
              <a:rPr lang="de-DE" sz="1700" b="0">
                <a:latin typeface="Roboto Slab"/>
                <a:ea typeface="Roboto Slab"/>
                <a:cs typeface="Roboto Slab"/>
              </a:rPr>
              <a:t>Standard-Szene</a:t>
            </a:r>
          </a:p>
        </p:txBody>
      </p:sp>
      <p:sp>
        <p:nvSpPr>
          <p:cNvPr id="16" name="Textfeld 15">
            <a:extLst>
              <a:ext uri="{FF2B5EF4-FFF2-40B4-BE49-F238E27FC236}">
                <a16:creationId xmlns:a16="http://schemas.microsoft.com/office/drawing/2014/main" id="{E8319412-97E6-F7A7-8E5C-8D2E0F7BE998}"/>
              </a:ext>
            </a:extLst>
          </p:cNvPr>
          <p:cNvSpPr txBox="1"/>
          <p:nvPr/>
        </p:nvSpPr>
        <p:spPr>
          <a:xfrm>
            <a:off x="8332971" y="1784545"/>
            <a:ext cx="2743200" cy="6258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r>
              <a:rPr lang="de-DE" sz="1700" b="0">
                <a:latin typeface="Roboto Slab"/>
                <a:cs typeface="Arial"/>
              </a:rPr>
              <a:t>Neue-Szene nach bestimmter Bedingung</a:t>
            </a:r>
          </a:p>
        </p:txBody>
      </p:sp>
    </p:spTree>
    <p:extLst>
      <p:ext uri="{BB962C8B-B14F-4D97-AF65-F5344CB8AC3E}">
        <p14:creationId xmlns:p14="http://schemas.microsoft.com/office/powerpoint/2010/main" val="113593089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Größen und Abstände"/>
          <p:cNvSpPr txBox="1"/>
          <p:nvPr/>
        </p:nvSpPr>
        <p:spPr>
          <a:xfrm>
            <a:off x="766967" y="778217"/>
            <a:ext cx="2617704" cy="3231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a:t>Fazit und Reflektion</a:t>
            </a:r>
          </a:p>
        </p:txBody>
      </p:sp>
      <p:sp>
        <p:nvSpPr>
          <p:cNvPr id="21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2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2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248" name="Gruppieren"/>
          <p:cNvGrpSpPr/>
          <p:nvPr/>
        </p:nvGrpSpPr>
        <p:grpSpPr>
          <a:xfrm>
            <a:off x="762000" y="9652000"/>
            <a:ext cx="11480800" cy="254000"/>
            <a:chOff x="0" y="0"/>
            <a:chExt cx="11480798" cy="254000"/>
          </a:xfrm>
        </p:grpSpPr>
        <p:sp>
          <p:nvSpPr>
            <p:cNvPr id="244" name="Rechteck"/>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5" name="Rechteck"/>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6" name="Rechteck"/>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7" name="Rechteck"/>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249" name="Rechteck"/>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0" name="Rechteck"/>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 name="Textfeld 1">
            <a:extLst>
              <a:ext uri="{FF2B5EF4-FFF2-40B4-BE49-F238E27FC236}">
                <a16:creationId xmlns:a16="http://schemas.microsoft.com/office/drawing/2014/main" id="{9399D007-78F0-F599-E44A-70AD8EA7603F}"/>
              </a:ext>
            </a:extLst>
          </p:cNvPr>
          <p:cNvSpPr txBox="1"/>
          <p:nvPr/>
        </p:nvSpPr>
        <p:spPr>
          <a:xfrm>
            <a:off x="768350" y="1950554"/>
            <a:ext cx="673569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a:lnSpc>
                <a:spcPct val="100000"/>
              </a:lnSpc>
              <a:spcBef>
                <a:spcPts val="0"/>
              </a:spcBef>
              <a:spcAft>
                <a:spcPts val="0"/>
              </a:spcAft>
              <a:buNone/>
              <a:tabLst/>
            </a:pPr>
            <a:r>
              <a:rPr lang="de-DE" dirty="0">
                <a:latin typeface="Roboto Slab"/>
              </a:rPr>
              <a:t>Reflektion</a:t>
            </a:r>
          </a:p>
        </p:txBody>
      </p:sp>
      <p:sp>
        <p:nvSpPr>
          <p:cNvPr id="5" name="Textfeld 4">
            <a:extLst>
              <a:ext uri="{FF2B5EF4-FFF2-40B4-BE49-F238E27FC236}">
                <a16:creationId xmlns:a16="http://schemas.microsoft.com/office/drawing/2014/main" id="{D049A4FF-C052-7AD2-240C-86970198153E}"/>
              </a:ext>
            </a:extLst>
          </p:cNvPr>
          <p:cNvSpPr txBox="1"/>
          <p:nvPr/>
        </p:nvSpPr>
        <p:spPr>
          <a:xfrm>
            <a:off x="768350" y="2422478"/>
            <a:ext cx="6735693" cy="34265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584200">
              <a:lnSpc>
                <a:spcPct val="150000"/>
              </a:lnSpc>
              <a:spcBef>
                <a:spcPts val="0"/>
              </a:spcBef>
              <a:spcAft>
                <a:spcPts val="0"/>
              </a:spcAft>
              <a:buAutoNum type="arabicPeriod"/>
              <a:tabLst/>
            </a:pPr>
            <a:r>
              <a:rPr lang="de-DE" b="0" dirty="0">
                <a:latin typeface="Roboto Slab"/>
              </a:rPr>
              <a:t>Abstraktion gegenüber Realismus</a:t>
            </a:r>
          </a:p>
          <a:p>
            <a:pPr marL="457200" marR="0" indent="-457200" algn="l" defTabSz="584200">
              <a:lnSpc>
                <a:spcPct val="150000"/>
              </a:lnSpc>
              <a:spcBef>
                <a:spcPts val="0"/>
              </a:spcBef>
              <a:spcAft>
                <a:spcPts val="0"/>
              </a:spcAft>
              <a:buAutoNum type="arabicPeriod"/>
              <a:tabLst/>
            </a:pPr>
            <a:r>
              <a:rPr lang="de-DE" b="0" dirty="0">
                <a:latin typeface="Roboto Slab"/>
              </a:rPr>
              <a:t>Forschungsbeschränkung</a:t>
            </a:r>
          </a:p>
          <a:p>
            <a:pPr marL="457200" marR="0" indent="-457200" algn="l" defTabSz="584200">
              <a:lnSpc>
                <a:spcPct val="150000"/>
              </a:lnSpc>
              <a:spcBef>
                <a:spcPts val="0"/>
              </a:spcBef>
              <a:spcAft>
                <a:spcPts val="0"/>
              </a:spcAft>
              <a:buAutoNum type="arabicPeriod"/>
              <a:tabLst/>
            </a:pPr>
            <a:r>
              <a:rPr lang="de-DE" b="0" dirty="0">
                <a:latin typeface="Roboto Slab"/>
              </a:rPr>
              <a:t>Zielgruppenansprache</a:t>
            </a:r>
          </a:p>
          <a:p>
            <a:pPr marL="457200" marR="0" indent="-457200" algn="l" defTabSz="584200">
              <a:lnSpc>
                <a:spcPct val="150000"/>
              </a:lnSpc>
              <a:spcBef>
                <a:spcPts val="0"/>
              </a:spcBef>
              <a:spcAft>
                <a:spcPts val="0"/>
              </a:spcAft>
              <a:buAutoNum type="arabicPeriod"/>
              <a:tabLst/>
            </a:pPr>
            <a:r>
              <a:rPr lang="de-DE" b="0" dirty="0">
                <a:latin typeface="Roboto Slab"/>
              </a:rPr>
              <a:t>Einflussnahme auf die Debatte</a:t>
            </a:r>
          </a:p>
          <a:p>
            <a:pPr marL="457200" indent="-457200" algn="l">
              <a:lnSpc>
                <a:spcPct val="150000"/>
              </a:lnSpc>
              <a:buFontTx/>
              <a:buAutoNum type="arabicPeriod"/>
            </a:pPr>
            <a:r>
              <a:rPr lang="de-DE" b="0" dirty="0">
                <a:latin typeface="Roboto Slab"/>
              </a:rPr>
              <a:t>Einarbeitung in die Game-Engine</a:t>
            </a:r>
          </a:p>
          <a:p>
            <a:pPr marL="457200" marR="0" indent="-457200" algn="l" defTabSz="584200">
              <a:lnSpc>
                <a:spcPct val="150000"/>
              </a:lnSpc>
              <a:spcBef>
                <a:spcPts val="0"/>
              </a:spcBef>
              <a:spcAft>
                <a:spcPts val="0"/>
              </a:spcAft>
              <a:buAutoNum type="arabicPeriod"/>
              <a:tabLst/>
            </a:pPr>
            <a:r>
              <a:rPr lang="de-DE" b="0" dirty="0">
                <a:latin typeface="Roboto Slab"/>
              </a:rPr>
              <a:t>Weiterentwicklungsmöglichkeiten</a:t>
            </a:r>
          </a:p>
        </p:txBody>
      </p:sp>
    </p:spTree>
    <p:extLst>
      <p:ext uri="{BB962C8B-B14F-4D97-AF65-F5344CB8AC3E}">
        <p14:creationId xmlns:p14="http://schemas.microsoft.com/office/powerpoint/2010/main" val="167851002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rößen und Abstände">
            <a:extLst>
              <a:ext uri="{FF2B5EF4-FFF2-40B4-BE49-F238E27FC236}">
                <a16:creationId xmlns:a16="http://schemas.microsoft.com/office/drawing/2014/main" id="{1187707E-E0F9-A301-B43C-FB20FB488291}"/>
              </a:ext>
            </a:extLst>
          </p:cNvPr>
          <p:cNvSpPr txBox="1"/>
          <p:nvPr/>
        </p:nvSpPr>
        <p:spPr>
          <a:xfrm>
            <a:off x="766967" y="778217"/>
            <a:ext cx="2617704" cy="3231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a:t>Fazit und Reflektion</a:t>
            </a:r>
          </a:p>
        </p:txBody>
      </p:sp>
      <p:sp>
        <p:nvSpPr>
          <p:cNvPr id="3" name="133">
            <a:extLst>
              <a:ext uri="{FF2B5EF4-FFF2-40B4-BE49-F238E27FC236}">
                <a16:creationId xmlns:a16="http://schemas.microsoft.com/office/drawing/2014/main" id="{A2FDADA3-72C6-027C-1FD7-279004B5862C}"/>
              </a:ext>
            </a:extLst>
          </p:cNvPr>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 name="21">
            <a:extLst>
              <a:ext uri="{FF2B5EF4-FFF2-40B4-BE49-F238E27FC236}">
                <a16:creationId xmlns:a16="http://schemas.microsoft.com/office/drawing/2014/main" id="{0F8817E9-6D09-0A43-2366-A3AF68A7F9D1}"/>
              </a:ext>
            </a:extLst>
          </p:cNvPr>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5" name="133">
            <a:extLst>
              <a:ext uri="{FF2B5EF4-FFF2-40B4-BE49-F238E27FC236}">
                <a16:creationId xmlns:a16="http://schemas.microsoft.com/office/drawing/2014/main" id="{D872FF7F-7C95-FF84-0EE3-5EF82FFADC76}"/>
              </a:ext>
            </a:extLst>
          </p:cNvPr>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6" name="21">
            <a:extLst>
              <a:ext uri="{FF2B5EF4-FFF2-40B4-BE49-F238E27FC236}">
                <a16:creationId xmlns:a16="http://schemas.microsoft.com/office/drawing/2014/main" id="{D0554316-CE03-B637-1080-87FF43AA27BC}"/>
              </a:ext>
            </a:extLst>
          </p:cNvPr>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7" name="133">
            <a:extLst>
              <a:ext uri="{FF2B5EF4-FFF2-40B4-BE49-F238E27FC236}">
                <a16:creationId xmlns:a16="http://schemas.microsoft.com/office/drawing/2014/main" id="{03853891-EE7B-F1DA-6697-F1FB804DF563}"/>
              </a:ext>
            </a:extLst>
          </p:cNvPr>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8" name="21">
            <a:extLst>
              <a:ext uri="{FF2B5EF4-FFF2-40B4-BE49-F238E27FC236}">
                <a16:creationId xmlns:a16="http://schemas.microsoft.com/office/drawing/2014/main" id="{95D12CEA-0738-3939-11AF-E6FAE8BBD8F7}"/>
              </a:ext>
            </a:extLst>
          </p:cNvPr>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9" name="133">
            <a:extLst>
              <a:ext uri="{FF2B5EF4-FFF2-40B4-BE49-F238E27FC236}">
                <a16:creationId xmlns:a16="http://schemas.microsoft.com/office/drawing/2014/main" id="{A695FA4B-13EA-6BC4-3DA3-F0E0C5B6A0CC}"/>
              </a:ext>
            </a:extLst>
          </p:cNvPr>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0" name="21">
            <a:extLst>
              <a:ext uri="{FF2B5EF4-FFF2-40B4-BE49-F238E27FC236}">
                <a16:creationId xmlns:a16="http://schemas.microsoft.com/office/drawing/2014/main" id="{2623C0C1-2556-53B2-A251-A62FD58DA322}"/>
              </a:ext>
            </a:extLst>
          </p:cNvPr>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1" name="133">
            <a:extLst>
              <a:ext uri="{FF2B5EF4-FFF2-40B4-BE49-F238E27FC236}">
                <a16:creationId xmlns:a16="http://schemas.microsoft.com/office/drawing/2014/main" id="{DEB3FDF1-E305-3497-AA37-99D47949673F}"/>
              </a:ext>
            </a:extLst>
          </p:cNvPr>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2" name="21">
            <a:extLst>
              <a:ext uri="{FF2B5EF4-FFF2-40B4-BE49-F238E27FC236}">
                <a16:creationId xmlns:a16="http://schemas.microsoft.com/office/drawing/2014/main" id="{83106976-97CB-97DC-E62C-6066E05CFD90}"/>
              </a:ext>
            </a:extLst>
          </p:cNvPr>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3" name="133">
            <a:extLst>
              <a:ext uri="{FF2B5EF4-FFF2-40B4-BE49-F238E27FC236}">
                <a16:creationId xmlns:a16="http://schemas.microsoft.com/office/drawing/2014/main" id="{EDC81BBE-C88D-BEA9-AF0A-458697139607}"/>
              </a:ext>
            </a:extLst>
          </p:cNvPr>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4" name="67">
            <a:extLst>
              <a:ext uri="{FF2B5EF4-FFF2-40B4-BE49-F238E27FC236}">
                <a16:creationId xmlns:a16="http://schemas.microsoft.com/office/drawing/2014/main" id="{598BD9B2-4B0C-0E79-CDA9-70532C649621}"/>
              </a:ext>
            </a:extLst>
          </p:cNvPr>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15" name="53">
            <a:extLst>
              <a:ext uri="{FF2B5EF4-FFF2-40B4-BE49-F238E27FC236}">
                <a16:creationId xmlns:a16="http://schemas.microsoft.com/office/drawing/2014/main" id="{70E09915-BEF1-5AAC-7939-918204985ABB}"/>
              </a:ext>
            </a:extLst>
          </p:cNvPr>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 name="21">
            <a:extLst>
              <a:ext uri="{FF2B5EF4-FFF2-40B4-BE49-F238E27FC236}">
                <a16:creationId xmlns:a16="http://schemas.microsoft.com/office/drawing/2014/main" id="{FD410F27-231F-1D6B-7798-C0EBC0498E67}"/>
              </a:ext>
            </a:extLst>
          </p:cNvPr>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7" name="53">
            <a:extLst>
              <a:ext uri="{FF2B5EF4-FFF2-40B4-BE49-F238E27FC236}">
                <a16:creationId xmlns:a16="http://schemas.microsoft.com/office/drawing/2014/main" id="{6239DD37-19AB-22CE-A265-3008564C7AF0}"/>
              </a:ext>
            </a:extLst>
          </p:cNvPr>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8" name="21">
            <a:extLst>
              <a:ext uri="{FF2B5EF4-FFF2-40B4-BE49-F238E27FC236}">
                <a16:creationId xmlns:a16="http://schemas.microsoft.com/office/drawing/2014/main" id="{A9B26EA9-BFC8-8B48-E1BF-43596CC12005}"/>
              </a:ext>
            </a:extLst>
          </p:cNvPr>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9" name="53">
            <a:extLst>
              <a:ext uri="{FF2B5EF4-FFF2-40B4-BE49-F238E27FC236}">
                <a16:creationId xmlns:a16="http://schemas.microsoft.com/office/drawing/2014/main" id="{8330ED97-E830-31BC-8201-0C0F64DE88AC}"/>
              </a:ext>
            </a:extLst>
          </p:cNvPr>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0" name="21">
            <a:extLst>
              <a:ext uri="{FF2B5EF4-FFF2-40B4-BE49-F238E27FC236}">
                <a16:creationId xmlns:a16="http://schemas.microsoft.com/office/drawing/2014/main" id="{3B4ACFD5-D102-54C7-06F9-B7B899580325}"/>
              </a:ext>
            </a:extLst>
          </p:cNvPr>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 name="53">
            <a:extLst>
              <a:ext uri="{FF2B5EF4-FFF2-40B4-BE49-F238E27FC236}">
                <a16:creationId xmlns:a16="http://schemas.microsoft.com/office/drawing/2014/main" id="{791A9F5F-B365-4CCF-EBD5-F2677C26B40D}"/>
              </a:ext>
            </a:extLst>
          </p:cNvPr>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2" name="21">
            <a:extLst>
              <a:ext uri="{FF2B5EF4-FFF2-40B4-BE49-F238E27FC236}">
                <a16:creationId xmlns:a16="http://schemas.microsoft.com/office/drawing/2014/main" id="{D926DEB9-6B68-0EA4-C366-83192D6B76C3}"/>
              </a:ext>
            </a:extLst>
          </p:cNvPr>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 name="53">
            <a:extLst>
              <a:ext uri="{FF2B5EF4-FFF2-40B4-BE49-F238E27FC236}">
                <a16:creationId xmlns:a16="http://schemas.microsoft.com/office/drawing/2014/main" id="{4416931B-FE20-3AD2-F38F-A721C2DE49F5}"/>
              </a:ext>
            </a:extLst>
          </p:cNvPr>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 name="21">
            <a:extLst>
              <a:ext uri="{FF2B5EF4-FFF2-40B4-BE49-F238E27FC236}">
                <a16:creationId xmlns:a16="http://schemas.microsoft.com/office/drawing/2014/main" id="{C0B6B123-5BB2-B0AF-89F2-9519590DE543}"/>
              </a:ext>
            </a:extLst>
          </p:cNvPr>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5" name="53">
            <a:extLst>
              <a:ext uri="{FF2B5EF4-FFF2-40B4-BE49-F238E27FC236}">
                <a16:creationId xmlns:a16="http://schemas.microsoft.com/office/drawing/2014/main" id="{9485D20F-B5DC-5AC0-7B0A-366DD224E94E}"/>
              </a:ext>
            </a:extLst>
          </p:cNvPr>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6" name="21">
            <a:extLst>
              <a:ext uri="{FF2B5EF4-FFF2-40B4-BE49-F238E27FC236}">
                <a16:creationId xmlns:a16="http://schemas.microsoft.com/office/drawing/2014/main" id="{87F739D6-31D9-98FF-AAD9-33AD7E626108}"/>
              </a:ext>
            </a:extLst>
          </p:cNvPr>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 name="53">
            <a:extLst>
              <a:ext uri="{FF2B5EF4-FFF2-40B4-BE49-F238E27FC236}">
                <a16:creationId xmlns:a16="http://schemas.microsoft.com/office/drawing/2014/main" id="{086181FB-0E33-D514-FE5F-E022E2C3B5B8}"/>
              </a:ext>
            </a:extLst>
          </p:cNvPr>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8" name="21">
            <a:extLst>
              <a:ext uri="{FF2B5EF4-FFF2-40B4-BE49-F238E27FC236}">
                <a16:creationId xmlns:a16="http://schemas.microsoft.com/office/drawing/2014/main" id="{FD7E4D72-3AC3-5324-26FA-A01D4F4F08EF}"/>
              </a:ext>
            </a:extLst>
          </p:cNvPr>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9" name="53">
            <a:extLst>
              <a:ext uri="{FF2B5EF4-FFF2-40B4-BE49-F238E27FC236}">
                <a16:creationId xmlns:a16="http://schemas.microsoft.com/office/drawing/2014/main" id="{C0DE2D93-B884-690F-B2A5-DECD9937CCA9}"/>
              </a:ext>
            </a:extLst>
          </p:cNvPr>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0" name="21">
            <a:extLst>
              <a:ext uri="{FF2B5EF4-FFF2-40B4-BE49-F238E27FC236}">
                <a16:creationId xmlns:a16="http://schemas.microsoft.com/office/drawing/2014/main" id="{4AA5097E-A0AA-4B9E-F3D0-0E90FC89F9D4}"/>
              </a:ext>
            </a:extLst>
          </p:cNvPr>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1" name="53">
            <a:extLst>
              <a:ext uri="{FF2B5EF4-FFF2-40B4-BE49-F238E27FC236}">
                <a16:creationId xmlns:a16="http://schemas.microsoft.com/office/drawing/2014/main" id="{63471776-2AC8-9C0E-10D5-FE09259A8FB5}"/>
              </a:ext>
            </a:extLst>
          </p:cNvPr>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32" name="Gruppieren">
            <a:extLst>
              <a:ext uri="{FF2B5EF4-FFF2-40B4-BE49-F238E27FC236}">
                <a16:creationId xmlns:a16="http://schemas.microsoft.com/office/drawing/2014/main" id="{2B6404F9-BCA2-B66C-B6EB-9AD1FA35228A}"/>
              </a:ext>
            </a:extLst>
          </p:cNvPr>
          <p:cNvGrpSpPr/>
          <p:nvPr/>
        </p:nvGrpSpPr>
        <p:grpSpPr>
          <a:xfrm>
            <a:off x="762000" y="9652000"/>
            <a:ext cx="11480800" cy="254000"/>
            <a:chOff x="0" y="0"/>
            <a:chExt cx="11480798" cy="254000"/>
          </a:xfrm>
        </p:grpSpPr>
        <p:sp>
          <p:nvSpPr>
            <p:cNvPr id="33" name="Rechteck">
              <a:extLst>
                <a:ext uri="{FF2B5EF4-FFF2-40B4-BE49-F238E27FC236}">
                  <a16:creationId xmlns:a16="http://schemas.microsoft.com/office/drawing/2014/main" id="{D61DCF3D-E786-7CDA-BC58-4E327E274D0E}"/>
                </a:ext>
              </a:extLst>
            </p:cNvPr>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4" name="Rechteck">
              <a:extLst>
                <a:ext uri="{FF2B5EF4-FFF2-40B4-BE49-F238E27FC236}">
                  <a16:creationId xmlns:a16="http://schemas.microsoft.com/office/drawing/2014/main" id="{81370280-9BE2-C4D1-6B0D-5CA506CD39D6}"/>
                </a:ext>
              </a:extLst>
            </p:cNvPr>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5" name="Rechteck">
              <a:extLst>
                <a:ext uri="{FF2B5EF4-FFF2-40B4-BE49-F238E27FC236}">
                  <a16:creationId xmlns:a16="http://schemas.microsoft.com/office/drawing/2014/main" id="{838F4D1C-6961-0F12-59F0-DAC1A9242D96}"/>
                </a:ext>
              </a:extLst>
            </p:cNvPr>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6" name="Rechteck">
              <a:extLst>
                <a:ext uri="{FF2B5EF4-FFF2-40B4-BE49-F238E27FC236}">
                  <a16:creationId xmlns:a16="http://schemas.microsoft.com/office/drawing/2014/main" id="{0A3352CE-6B7B-66B0-CE48-9B3D7D04FE25}"/>
                </a:ext>
              </a:extLst>
            </p:cNvPr>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37" name="Rechteck">
            <a:extLst>
              <a:ext uri="{FF2B5EF4-FFF2-40B4-BE49-F238E27FC236}">
                <a16:creationId xmlns:a16="http://schemas.microsoft.com/office/drawing/2014/main" id="{60DE54FB-DABC-1D17-8873-0BCF12E8B210}"/>
              </a:ext>
            </a:extLst>
          </p:cNvPr>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38" name="Rechteck">
            <a:extLst>
              <a:ext uri="{FF2B5EF4-FFF2-40B4-BE49-F238E27FC236}">
                <a16:creationId xmlns:a16="http://schemas.microsoft.com/office/drawing/2014/main" id="{E28F9C22-2B98-7412-62C6-E935A3BBA3CC}"/>
              </a:ext>
            </a:extLst>
          </p:cNvPr>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39" name="Linie">
            <a:extLst>
              <a:ext uri="{FF2B5EF4-FFF2-40B4-BE49-F238E27FC236}">
                <a16:creationId xmlns:a16="http://schemas.microsoft.com/office/drawing/2014/main" id="{FE904517-8152-1CD3-172B-818EBB5B2582}"/>
              </a:ext>
            </a:extLst>
          </p:cNvPr>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40" name="Textfeld 39">
            <a:extLst>
              <a:ext uri="{FF2B5EF4-FFF2-40B4-BE49-F238E27FC236}">
                <a16:creationId xmlns:a16="http://schemas.microsoft.com/office/drawing/2014/main" id="{2EF5ACC5-A4BA-D515-1872-5C1CA2C55C9D}"/>
              </a:ext>
            </a:extLst>
          </p:cNvPr>
          <p:cNvSpPr txBox="1"/>
          <p:nvPr/>
        </p:nvSpPr>
        <p:spPr>
          <a:xfrm>
            <a:off x="768350" y="1950554"/>
            <a:ext cx="673569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a:lnSpc>
                <a:spcPct val="100000"/>
              </a:lnSpc>
              <a:spcBef>
                <a:spcPts val="0"/>
              </a:spcBef>
              <a:spcAft>
                <a:spcPts val="0"/>
              </a:spcAft>
              <a:buNone/>
              <a:tabLst/>
            </a:pPr>
            <a:r>
              <a:rPr lang="de-DE" dirty="0">
                <a:latin typeface="Roboto Slab"/>
              </a:rPr>
              <a:t>Fazit</a:t>
            </a:r>
          </a:p>
        </p:txBody>
      </p:sp>
      <p:sp>
        <p:nvSpPr>
          <p:cNvPr id="41" name="Textfeld 40">
            <a:extLst>
              <a:ext uri="{FF2B5EF4-FFF2-40B4-BE49-F238E27FC236}">
                <a16:creationId xmlns:a16="http://schemas.microsoft.com/office/drawing/2014/main" id="{FB998BE4-B39D-0A0D-38F7-9FE80E66F71B}"/>
              </a:ext>
            </a:extLst>
          </p:cNvPr>
          <p:cNvSpPr txBox="1"/>
          <p:nvPr/>
        </p:nvSpPr>
        <p:spPr>
          <a:xfrm>
            <a:off x="768350" y="2519243"/>
            <a:ext cx="11546233" cy="49039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584200">
              <a:lnSpc>
                <a:spcPct val="100000"/>
              </a:lnSpc>
              <a:spcBef>
                <a:spcPts val="0"/>
              </a:spcBef>
              <a:spcAft>
                <a:spcPts val="0"/>
              </a:spcAft>
              <a:tabLst/>
            </a:pPr>
            <a:r>
              <a:rPr lang="de-DE" b="0" dirty="0">
                <a:latin typeface="Roboto Slab"/>
              </a:rPr>
              <a:t>Es wurde ein funktionaler Prototyp umgesetzt, der die Kernfunktionalitäten eines interaktiven entscheidungsbasierten Landwirtschaftssimulators abbildet. </a:t>
            </a:r>
          </a:p>
          <a:p>
            <a:pPr marR="0" algn="l" defTabSz="584200">
              <a:lnSpc>
                <a:spcPct val="100000"/>
              </a:lnSpc>
              <a:spcBef>
                <a:spcPts val="0"/>
              </a:spcBef>
              <a:spcAft>
                <a:spcPts val="0"/>
              </a:spcAft>
              <a:tabLst/>
            </a:pPr>
            <a:endParaRPr lang="de-DE" b="0" dirty="0">
              <a:latin typeface="Roboto Slab"/>
            </a:endParaRPr>
          </a:p>
          <a:p>
            <a:pPr marR="0" algn="l" defTabSz="584200">
              <a:lnSpc>
                <a:spcPct val="100000"/>
              </a:lnSpc>
              <a:spcBef>
                <a:spcPts val="0"/>
              </a:spcBef>
              <a:spcAft>
                <a:spcPts val="0"/>
              </a:spcAft>
              <a:tabLst/>
            </a:pPr>
            <a:r>
              <a:rPr lang="de-DE" b="0" dirty="0">
                <a:latin typeface="Roboto Slab"/>
              </a:rPr>
              <a:t>Im Laufe des Entwicklungsprozesses wurde die Komplexität der Domäne der Landwirtschaft unterschätzt, sodass ein ursprüngliches Ziel, die Umsetzung einer Datenbank mit fundierten Daten, mit den Ressourcen des Teams nicht Umsetzbar war. </a:t>
            </a:r>
          </a:p>
          <a:p>
            <a:pPr marR="0" algn="l" defTabSz="584200">
              <a:lnSpc>
                <a:spcPct val="100000"/>
              </a:lnSpc>
              <a:spcBef>
                <a:spcPts val="0"/>
              </a:spcBef>
              <a:spcAft>
                <a:spcPts val="0"/>
              </a:spcAft>
              <a:tabLst/>
            </a:pPr>
            <a:endParaRPr lang="de-DE" b="0" dirty="0">
              <a:latin typeface="Roboto Slab"/>
            </a:endParaRPr>
          </a:p>
          <a:p>
            <a:pPr marR="0" algn="l" defTabSz="584200">
              <a:lnSpc>
                <a:spcPct val="100000"/>
              </a:lnSpc>
              <a:spcBef>
                <a:spcPts val="0"/>
              </a:spcBef>
              <a:spcAft>
                <a:spcPts val="0"/>
              </a:spcAft>
              <a:tabLst/>
            </a:pPr>
            <a:r>
              <a:rPr lang="de-DE" b="0" dirty="0">
                <a:latin typeface="Roboto Slab"/>
              </a:rPr>
              <a:t>Dennoch bietet das Projekt eine solide Grundlage für weiterführende Entwicklungen und Verbesserungen. Durch die Integration zusätzlicher Parameter, eine engere Zusammenarbeit mit Experten und die Nutzung externer Datenquellen könnte das Spiel seine Wirksamkeit steigern.</a:t>
            </a:r>
          </a:p>
        </p:txBody>
      </p:sp>
    </p:spTree>
    <p:extLst>
      <p:ext uri="{BB962C8B-B14F-4D97-AF65-F5344CB8AC3E}">
        <p14:creationId xmlns:p14="http://schemas.microsoft.com/office/powerpoint/2010/main" val="3210565968"/>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1819</Words>
  <Application>Microsoft Office PowerPoint</Application>
  <PresentationFormat>Benutzerdefiniert</PresentationFormat>
  <Paragraphs>320</Paragraphs>
  <Slides>9</Slides>
  <Notes>9</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9</vt:i4>
      </vt:variant>
    </vt:vector>
  </HeadingPairs>
  <TitlesOfParts>
    <vt:vector size="19" baseType="lpstr">
      <vt:lpstr>Calibri</vt:lpstr>
      <vt:lpstr>Helvetica Light</vt:lpstr>
      <vt:lpstr>Helvetica Neue</vt:lpstr>
      <vt:lpstr>Helvetica Neue Light</vt:lpstr>
      <vt:lpstr>Helvetica Neue Medium</vt:lpstr>
      <vt:lpstr>Helvetica Neue Thin</vt:lpstr>
      <vt:lpstr>Roboto Slab</vt:lpstr>
      <vt:lpstr>Roboto Slab Bold</vt:lpstr>
      <vt:lpstr>Söhne</vt:lpstr>
      <vt:lpstr>White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Meike Jungilligens</dc:creator>
  <cp:lastModifiedBy>Meike Jungilligens</cp:lastModifiedBy>
  <cp:revision>2</cp:revision>
  <dcterms:modified xsi:type="dcterms:W3CDTF">2024-02-22T23:32:53Z</dcterms:modified>
</cp:coreProperties>
</file>