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300" r:id="rId4"/>
    <p:sldId id="298" r:id="rId5"/>
    <p:sldId id="299" r:id="rId6"/>
    <p:sldId id="285" r:id="rId7"/>
    <p:sldId id="286" r:id="rId8"/>
    <p:sldId id="296" r:id="rId9"/>
    <p:sldId id="289" r:id="rId10"/>
    <p:sldId id="294" r:id="rId11"/>
    <p:sldId id="295" r:id="rId12"/>
    <p:sldId id="288" r:id="rId13"/>
    <p:sldId id="293" r:id="rId14"/>
    <p:sldId id="291"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2E0EE-E1C2-42A0-B833-611B394C7EA1}" v="77" dt="2023-11-09T16:47:58.856"/>
    <p1510:client id="{3CD4F07C-6A41-4EC8-9C0B-2BB2D9D1968B}" v="1833" dt="2023-11-09T18:56:53.003"/>
    <p1510:client id="{6B634ECE-CB52-4B77-B18C-994BE8D507A2}" v="2" dt="2023-11-09T15:05:11.980"/>
    <p1510:client id="{7D96F1FC-BA62-4A99-A534-EB6BA7D5C987}" v="8131" dt="2023-11-09T21:39:45.307"/>
    <p1510:client id="{D9971BBA-F0EA-443D-9D4B-DCDAEFFACF17}" v="938" dt="2023-11-09T17:10:19.90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41" autoAdjust="0"/>
  </p:normalViewPr>
  <p:slideViewPr>
    <p:cSldViewPr snapToGrid="0">
      <p:cViewPr>
        <p:scale>
          <a:sx n="50" d="100"/>
          <a:sy n="50" d="100"/>
        </p:scale>
        <p:origin x="214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1143000" y="685800"/>
            <a:ext cx="4572000" cy="3429000"/>
          </a:xfrm>
          <a:prstGeom prst="rect">
            <a:avLst/>
          </a:prstGeom>
        </p:spPr>
        <p:txBody>
          <a:bodyPr/>
          <a:lstStyle/>
          <a:p>
            <a:endParaRPr/>
          </a:p>
        </p:txBody>
      </p:sp>
      <p:sp>
        <p:nvSpPr>
          <p:cNvPr id="143" name="Shape 14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719633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277461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05472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weiteren Verlauf wollen wir neben der tieferen Einarbeitung in Methoden des Storytellings und der Game Engine Unity entsprechend unseres Fortschritts unsere Projektrisiken überarbeiten und ggf. weiter  konkretisieren/ergänzen, um mögliche Risiken frühzeitig erkennen und entsprechende Maßnahmen treffen können. Die PoCs sollen mit Weiterentwicklung der Story und des Entscheidungsbaums (Punkt 3) auch weiter konkretisiert und, im Laufe der Einarbeitung in Unity, besser kategorisiert (architektural, technisch, inhaltlich, etc.) werden. Dies strukturiert die Durchführung mehr, da die PoCs und die darin gesetzten Ziele/Fail-Kriterien klarer von den anderen separiert sind und somit ein effizienteres </a:t>
            </a:r>
            <a:r>
              <a:rPr lang="de-DE" dirty="0" err="1"/>
              <a:t>Testing</a:t>
            </a:r>
            <a:r>
              <a:rPr lang="de-DE" dirty="0"/>
              <a:t> sowie spezifizierte Verbesserungen vorgenommen werden können.</a:t>
            </a:r>
          </a:p>
          <a:p>
            <a:endParaRPr lang="de-DE" dirty="0"/>
          </a:p>
          <a:p>
            <a:r>
              <a:rPr lang="de-DE" dirty="0"/>
              <a:t>Der Entscheidungsbaum soll bis zum nächsten Audit schon eine gewisse Tiefe aufweisen und die ersten Events sollten stehen, sodass möglichst reibungslos und zeitnah mit der Implementation begonnen werden kann. </a:t>
            </a:r>
          </a:p>
        </p:txBody>
      </p:sp>
    </p:spTree>
    <p:extLst>
      <p:ext uri="{BB962C8B-B14F-4D97-AF65-F5344CB8AC3E}">
        <p14:creationId xmlns:p14="http://schemas.microsoft.com/office/powerpoint/2010/main" val="1132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unserem Projekt befassen wir uns mit der Domäne der Landwirtschaft (DE) und den Wechselwirkungen mit der Umwelt, denen sie unterliegt. Aufgrund der Aktualität der Thematik wollen wir die Auswirkungen bestimmter (gängiger/verbreiteter) landwirtschaftlicher Praktiken auf die gesamten CO2-Emissionen des Landes und somit auch auf die Umwelt und das Klima visualisieren. Spannend ist dabei auch, wie eben diese Auswirkungen wieder auf die Landwirtschaft zurückfallen und ihr schaden. Ein weiterer zentraler Aspekt ist der Zusammenhang zwischen wirtschaftlicher/konkurrenzfähiger und einer möglichst naturfreundlichen Hofbetriebsführung. Inwieweit spielt der Kapitalismus eine Rolle in der Landwirtschaft, wie umsetzbar ist unter den gegebenen Voraussetzungen (Bodenkauf von Aktiengesellschaften, Konkurrenz von riesigen Betrieben) die Führung eines komplett öko-freundlichen Hofes? Wo können bzw. müssen für die Existenzsicherung der Landwirte Kompromisse eingegangen werden? Welche Entscheidungen sind besonders schwierig zu treffen? Diese Fragestellungen und Nuancen halten wir für essentiell und in der öffentlichen Debatte noch zu wenig beleuchtet und wollen deswegen eine Sensibilisierung dafür schaffen. </a:t>
            </a:r>
          </a:p>
        </p:txBody>
      </p:sp>
    </p:spTree>
    <p:extLst>
      <p:ext uri="{BB962C8B-B14F-4D97-AF65-F5344CB8AC3E}">
        <p14:creationId xmlns:p14="http://schemas.microsoft.com/office/powerpoint/2010/main" val="2069186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die Umsetzung dieser Idee haben wir uns für das Medium des Spiels entschieden. Laut einer Umfrage von </a:t>
            </a:r>
            <a:r>
              <a:rPr lang="de-DE" dirty="0" err="1"/>
              <a:t>Bitcom</a:t>
            </a:r>
            <a:r>
              <a:rPr lang="de-DE" dirty="0"/>
              <a:t> Research spielten im Jahr 2023 53% der Deutschen Videospiele. Durch einen in dieser Form ausgestalteten Ansatz wollen wir die Nutzer spielerisch an das Thema Landwirtschaft, Klimawandelauswirkungen und Wirtschaftsentscheidungen heranführen und sie selbst diese moralische Zwickmühe erleben lassen. Dementsprechend ist unser wichtigster Gameplay-Aspekt auch genau das: Entscheidungen treffen. Die Spieler werden in die Rolle eines Familienbauern, unserem Protagonisten, schlüpfen, und mit der Leitung des landwirtschaftlichen Betriebes beauftragt sein. Es gilt zu entscheiden, was auf den Feldern angepflanzt und welche Tiere gehalten werden sollen, aber auch, ob Familienmitglieder weiter beschäftigt werden können oder ob man sich die Biogas-betriebene Maschine leisten kann oder doch nur die herkömmliche mit Dieselmotor. Im Verlauf des Spiels finden außerdem in gewissen Zeitintervallen bestimmte Ereignisse (folglich „Events“) statt. Verwendet der Spieler beispielsweise herkömmliche Pestizide, die auch die „helfenden“ Insekten töten, kann es dazu kommen, dass durch ein zu großes Insektensterben die Bestäubung der eigenen Pflanzen nicht mehr vorangeht und mit Ertragsverlusten umgegangen werden muss. Auch kann es zu Naturkatastrophen wie Dürren kommen. Diese Events spiegeln beispielhafte Szenarien der Auswirkung des Klimawandels auf die Landwirtschaft wider und haben einen gewissen Zufallseffekt, um die Ressourcenmanagement- und Katastrophenvorbereitungs-Skills des Spielers zu fordern.  </a:t>
            </a:r>
          </a:p>
        </p:txBody>
      </p:sp>
    </p:spTree>
    <p:extLst>
      <p:ext uri="{BB962C8B-B14F-4D97-AF65-F5344CB8AC3E}">
        <p14:creationId xmlns:p14="http://schemas.microsoft.com/office/powerpoint/2010/main" val="746867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526411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de-DE" dirty="0"/>
              <a:t>Die Recherche wurde arbeitsteilig durchgeführt. Quellen, die hierbei herangezogen wurden, umfassen Beiträge der Bundeszentrale für politische Bildung, des Bundesministeriums für Ernährung und Landwirtschaft sowie dem „Hintergrund“-Podcast vom Deutschlandfunk/Deutschlandradio und STUDIEN. Ziemlich schnell wurde uns die Menge an Informationen bewusst, mit der wir uns auseinanderzusetzen haben. Als Orientierung und „Mitschreibhilfe“ diente uns dabei eine vorherige (und immer wieder iterierte) Kategorisierung der verschiedenen Themengebiete/Arbeitsfelder der Landwirtschaft. Da dies in einem 5-seitigen Word-Dokument resultierte, welches zwar strukturiert war, aber aufgrund seiner schieren Länge doch nur wenig Übersicht bat, fertigten wir ein grundlegendes Domänenmodell an. Der Auswahl dieser Art von Modellierung lag der Wunsch nach einem schematisch übersichtlichen und leicht nachvollziehbaren Modell der gesamten Domäne zugrunde, in welchem anschließend (visuell (nicht textuell)) kleinere Teilbereiche genauer betrachtet und Problemräume hervorgehoben werden können. Das Domänenmodell ist (aufgrund der massiven Informationsgrundlage) auch recht massiv, bietet aber in jeder Hinsicht eine bessere Übersicht als ein Fließtext/Stichpunkte.</a:t>
            </a:r>
          </a:p>
          <a:p>
            <a:endParaRPr lang="de-DE" dirty="0"/>
          </a:p>
        </p:txBody>
      </p:sp>
    </p:spTree>
    <p:extLst>
      <p:ext uri="{BB962C8B-B14F-4D97-AF65-F5344CB8AC3E}">
        <p14:creationId xmlns:p14="http://schemas.microsoft.com/office/powerpoint/2010/main" val="3501393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einem weiteren Schritt, nachdem der Gruppe ein grundlegendes Verständnis der Domäne und ihrer Funktionalitäten hatte, wurden im Domänenmodell zusammengehörige Entitäten und Beziehungen gruppiert und entsprechend benannt. Die hierbei entstandenen Kategorien erlaubten es uns, auf einer übersichtlichen Basis abzuwägen, wie sehr die einzelnen Teilgebiete in unserem Spiel in den Fokus gerückt werden – wobei natürlich berücksichtigt wird, dass alles irgendwie immer miteinander zusammenhängt. In der Rolle des Protagonisten als Familien-/Kleinbauer steht dieser konstant in direkter Verbindung zur Bewirtschaftung der Ländereien und Tiere, und bekommt auch auf diese Weise direkt die Umwelteinflüsse mit. Politische Entscheidungen sind nicht so schnelllebig und haben eher einen abstrakteren Einfluss auf den (täglichen) Betriebslauf.</a:t>
            </a:r>
          </a:p>
          <a:p>
            <a:endParaRPr lang="de-DE" dirty="0"/>
          </a:p>
          <a:p>
            <a:r>
              <a:rPr lang="de-DE" dirty="0"/>
              <a:t>Da die Gameplay-Mechanik vorrangig darauf basiert, Entscheidungen zu treffen, haben wir uns entschieden, eine zu tiefe Einarbeitung in verschiedene Maschinerien und Abläufe wie jede einzelne Phase der Feldpflege oder die genaue Futtermenge der Tiere zu vermeiden. Die Auseinandersetzung findet in einem begrenzten Ausmaß statt, wenn es um ökologischen Anbau und z.B. die Nutzung von Biomasse/-diesel geht. Dennoch erschien uns die anfängliche Auseinandersetzung auch mit diesen Teilgebieten sinnvoll, um zu Beginn des Projekts einen möglichst umfassenden Wissensstand/Überblick über die Domäne zu erhalten, um z.B. konkretere Umsetzungsideen entwickeln zu können sowie in späteren Entwicklungsphasen die aufgewandte Zeit für zusätzliche Recherche zu minimieren.</a:t>
            </a:r>
          </a:p>
          <a:p>
            <a:endParaRPr lang="de-DE" dirty="0"/>
          </a:p>
          <a:p>
            <a:r>
              <a:rPr lang="de-DE" dirty="0"/>
              <a:t>All diese Dinge (besonders politische Einflüsse wie Subventionen) werden dennoch in dem Spiel in kleinerem Umfang in Form von Events thematisch angeschnitten werden. </a:t>
            </a:r>
          </a:p>
        </p:txBody>
      </p:sp>
    </p:spTree>
    <p:extLst>
      <p:ext uri="{BB962C8B-B14F-4D97-AF65-F5344CB8AC3E}">
        <p14:creationId xmlns:p14="http://schemas.microsoft.com/office/powerpoint/2010/main" val="317217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einem weiteren Schritt, nachdem der Gruppe ein grundlegendes Verständnis der Domäne und ihrer Funktionalitäten hatte, wurden im Domänenmodell zusammengehörige Entitäten und Beziehungen gruppiert und entsprechend benannt. Die hierbei entstandenen Kategorien erlaubten es uns, auf einer übersichtlichen Basis abzuwägen, wie sehr die einzelnen Teilgebiete in unserem Spiel in den Fokus gerückt werden – wobei natürlich berücksichtigt wird, dass alles irgendwie immer miteinander zusammenhängt. In der Rolle des Protagonisten als Familien-/Kleinbauer steht dieser konstant in direkter Verbindung zur Bewirtschaftung der Ländereien und Tiere, und bekommt auch auf diese Weise direkt die Umwelteinflüsse mit. Politische Entscheidungen sind nicht so schnelllebig und haben eher einen abstrakteren Einfluss auf den (täglichen) Betriebslauf.</a:t>
            </a:r>
          </a:p>
          <a:p>
            <a:endParaRPr lang="de-DE" dirty="0"/>
          </a:p>
          <a:p>
            <a:r>
              <a:rPr lang="de-DE" dirty="0"/>
              <a:t>Da die Gameplay-Mechanik vorrangig darauf basiert, Entscheidungen zu treffen, haben wir uns entschieden, eine zu tiefe Einarbeitung in verschiedene Maschinerien und Abläufe wie jede einzelne Phase der Feldpflege oder die genaue Futtermenge der Tiere zu vermeiden. Die Auseinandersetzung findet in einem begrenzten Ausmaß statt, wenn es um ökologischen Anbau und z.B. die Nutzung von Biomasse/-diesel geht. Dennoch erschien uns die anfängliche Auseinandersetzung auch mit diesen Teilgebieten sinnvoll, um zu Beginn des Projekts einen möglichst umfassenden Wissensstand/Überblick über die Domäne zu erhalten, um z.B. konkretere Umsetzungsideen entwickeln zu können sowie in späteren Entwicklungsphasen die aufgewandte Zeit für zusätzliche Recherche zu minimieren.</a:t>
            </a:r>
          </a:p>
          <a:p>
            <a:endParaRPr lang="de-DE" dirty="0"/>
          </a:p>
          <a:p>
            <a:r>
              <a:rPr lang="de-DE" dirty="0"/>
              <a:t>All diese Dinge (besonders politische Einflüsse wie Subventionen) werden dennoch in dem Spiel in kleinerem Umfang in Form von Events thematisch angeschnitten werden. </a:t>
            </a:r>
          </a:p>
          <a:p>
            <a:endParaRPr lang="de-DE" dirty="0"/>
          </a:p>
        </p:txBody>
      </p:sp>
    </p:spTree>
    <p:extLst>
      <p:ext uri="{BB962C8B-B14F-4D97-AF65-F5344CB8AC3E}">
        <p14:creationId xmlns:p14="http://schemas.microsoft.com/office/powerpoint/2010/main" val="341471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dirty="0"/>
              <a:t>Unrealistische Erwartungen</a:t>
            </a:r>
            <a:r>
              <a:rPr lang="de-DE" dirty="0"/>
              <a:t>: Da wir neu in der Spieleentwicklung in Unity sind, kann Mangelnde Erfahrung ein Problem werden und der Anfang kann erstmal schwer und eventuell frustrierend sein. Allerdings gibt es reichlich Tutorials, und verschiedene Quellen, die den Lernprozess erleichtern.</a:t>
            </a:r>
          </a:p>
          <a:p>
            <a:pPr algn="l"/>
            <a:r>
              <a:rPr lang="de-DE" b="1" dirty="0"/>
              <a:t>Zeit- und Ressourcenmanagement</a:t>
            </a:r>
            <a:r>
              <a:rPr lang="de-DE" dirty="0"/>
              <a:t>: Die Spieleentwicklung kann viel Zeit in Anspruch nehmen, und es kann schwierig sein, die richtige Balance zwischen was wirklich von unseren Projekt gefordert ist und was wir allgemein noch gerne hinzufügen wollen. Daher sollten wir uns früh klarmachen was genau wir alles schaffen wollen.</a:t>
            </a:r>
          </a:p>
          <a:p>
            <a:pPr algn="l"/>
            <a:r>
              <a:rPr lang="de-DE" b="1" dirty="0"/>
              <a:t>Technische Herausforderungen</a:t>
            </a:r>
            <a:r>
              <a:rPr lang="de-DE" dirty="0"/>
              <a:t>: Unity ist eine leistungsstarke Engine, aber sie kann auch technische Herausforderungen mit sich bringen. Probleme mit Performance, Bugs oder Kompatibilität können auftreten und die Entwicklung verzögern.</a:t>
            </a:r>
          </a:p>
          <a:p>
            <a:pPr algn="l"/>
            <a:r>
              <a:rPr lang="de-DE" b="1" dirty="0"/>
              <a:t>Rechtliche Risiken</a:t>
            </a:r>
            <a:r>
              <a:rPr lang="de-DE" dirty="0"/>
              <a:t>: Da wir größtenteils mit öffentlichen Assets arbeiten wollen, müssen wir darauf achten das diese nicht lizensiert sind und umsonst sind. Zur Not kann man auch noch selber Assets erstellen, was allerdings zu viel extra Aufwand führen kann.</a:t>
            </a:r>
          </a:p>
          <a:p>
            <a:endParaRPr lang="de-DE" dirty="0"/>
          </a:p>
        </p:txBody>
      </p:sp>
    </p:spTree>
    <p:extLst>
      <p:ext uri="{BB962C8B-B14F-4D97-AF65-F5344CB8AC3E}">
        <p14:creationId xmlns:p14="http://schemas.microsoft.com/office/powerpoint/2010/main" val="394206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606642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amp; Untertitel">
    <p:spTree>
      <p:nvGrpSpPr>
        <p:cNvPr id="1" name=""/>
        <p:cNvGrpSpPr/>
        <p:nvPr/>
      </p:nvGrpSpPr>
      <p:grpSpPr>
        <a:xfrm>
          <a:off x="0" y="0"/>
          <a:ext cx="0" cy="0"/>
          <a:chOff x="0" y="0"/>
          <a:chExt cx="0" cy="0"/>
        </a:xfrm>
      </p:grpSpPr>
      <p:sp>
        <p:nvSpPr>
          <p:cNvPr id="11" name="Titeltext"/>
          <p:cNvSpPr txBox="1">
            <a:spLocks noGrp="1"/>
          </p:cNvSpPr>
          <p:nvPr>
            <p:ph type="title"/>
          </p:nvPr>
        </p:nvSpPr>
        <p:spPr>
          <a:xfrm>
            <a:off x="1270000" y="1638300"/>
            <a:ext cx="10464800" cy="3302000"/>
          </a:xfrm>
          <a:prstGeom prst="rect">
            <a:avLst/>
          </a:prstGeom>
        </p:spPr>
        <p:txBody>
          <a:bodyPr anchor="b"/>
          <a:lstStyle/>
          <a:p>
            <a:r>
              <a:t>Titeltext</a:t>
            </a:r>
          </a:p>
        </p:txBody>
      </p:sp>
      <p:sp>
        <p:nvSpPr>
          <p:cNvPr id="12" name="Textebene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13" name="Foliennumm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94" name="–Christian Bauer"/>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–Christian Bauer</a:t>
            </a:r>
          </a:p>
        </p:txBody>
      </p:sp>
      <p:sp>
        <p:nvSpPr>
          <p:cNvPr id="95" name="„Zitat hier eingeben.“"/>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„Zitat hier eingeben.“ </a:t>
            </a:r>
          </a:p>
        </p:txBody>
      </p:sp>
      <p:sp>
        <p:nvSpPr>
          <p:cNvPr id="96"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3" name="Bild"/>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1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el - Oben">
    <p:spTree>
      <p:nvGrpSpPr>
        <p:cNvPr id="1" name=""/>
        <p:cNvGrpSpPr/>
        <p:nvPr/>
      </p:nvGrpSpPr>
      <p:grpSpPr>
        <a:xfrm>
          <a:off x="0" y="0"/>
          <a:ext cx="0" cy="0"/>
          <a:chOff x="0" y="0"/>
          <a:chExt cx="0" cy="0"/>
        </a:xfrm>
      </p:grpSpPr>
      <p:sp>
        <p:nvSpPr>
          <p:cNvPr id="118" name="Titeltext"/>
          <p:cNvSpPr txBox="1">
            <a:spLocks noGrp="1"/>
          </p:cNvSpPr>
          <p:nvPr>
            <p:ph type="title"/>
          </p:nvPr>
        </p:nvSpPr>
        <p:spPr>
          <a:xfrm>
            <a:off x="952500" y="444500"/>
            <a:ext cx="11099800" cy="2159000"/>
          </a:xfrm>
          <a:prstGeom prst="rect">
            <a:avLst/>
          </a:prstGeom>
        </p:spPr>
        <p:txBody>
          <a:bodyPr/>
          <a:lstStyle>
            <a:lvl1pPr>
              <a:defRPr sz="7000">
                <a:latin typeface="Helvetica Light"/>
                <a:ea typeface="Helvetica Light"/>
                <a:cs typeface="Helvetica Light"/>
                <a:sym typeface="Helvetica Light"/>
              </a:defRPr>
            </a:lvl1pPr>
          </a:lstStyle>
          <a:p>
            <a:r>
              <a:t>Titeltext</a:t>
            </a:r>
          </a:p>
        </p:txBody>
      </p:sp>
      <p:grpSp>
        <p:nvGrpSpPr>
          <p:cNvPr id="122" name="Gruppieren"/>
          <p:cNvGrpSpPr/>
          <p:nvPr/>
        </p:nvGrpSpPr>
        <p:grpSpPr>
          <a:xfrm>
            <a:off x="1285431" y="-1"/>
            <a:ext cx="11724801" cy="102401"/>
            <a:chOff x="0" y="0"/>
            <a:chExt cx="11724800" cy="102399"/>
          </a:xfrm>
        </p:grpSpPr>
        <p:sp>
          <p:nvSpPr>
            <p:cNvPr id="119"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0"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1"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pic>
        <p:nvPicPr>
          <p:cNvPr id="123" name="Logo_17pt.wmf" descr="Logo_17pt.wmf"/>
          <p:cNvPicPr>
            <a:picLocks noChangeAspect="1"/>
          </p:cNvPicPr>
          <p:nvPr/>
        </p:nvPicPr>
        <p:blipFill>
          <a:blip r:embed="rId2"/>
          <a:stretch>
            <a:fillRect/>
          </a:stretch>
        </p:blipFill>
        <p:spPr>
          <a:xfrm>
            <a:off x="11008500" y="8573622"/>
            <a:ext cx="1492393" cy="869245"/>
          </a:xfrm>
          <a:prstGeom prst="rect">
            <a:avLst/>
          </a:prstGeom>
          <a:ln w="12700">
            <a:miter lim="400000"/>
          </a:ln>
        </p:spPr>
      </p:pic>
      <p:sp>
        <p:nvSpPr>
          <p:cNvPr id="124"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131" name="Titeltext"/>
          <p:cNvSpPr txBox="1">
            <a:spLocks noGrp="1"/>
          </p:cNvSpPr>
          <p:nvPr>
            <p:ph type="title"/>
          </p:nvPr>
        </p:nvSpPr>
        <p:spPr>
          <a:xfrm>
            <a:off x="952500" y="444500"/>
            <a:ext cx="11099800" cy="2159000"/>
          </a:xfrm>
          <a:prstGeom prst="rect">
            <a:avLst/>
          </a:prstGeom>
        </p:spPr>
        <p:txBody>
          <a:bodyPr/>
          <a:lstStyle>
            <a:lvl1pPr>
              <a:defRPr>
                <a:latin typeface="Helvetica Light"/>
                <a:ea typeface="Helvetica Light"/>
                <a:cs typeface="Helvetica Light"/>
                <a:sym typeface="Helvetica Light"/>
              </a:defRPr>
            </a:lvl1pPr>
          </a:lstStyle>
          <a:p>
            <a:r>
              <a:t>Titeltext</a:t>
            </a:r>
          </a:p>
        </p:txBody>
      </p:sp>
      <p:grpSp>
        <p:nvGrpSpPr>
          <p:cNvPr id="135" name="Gruppieren"/>
          <p:cNvGrpSpPr/>
          <p:nvPr/>
        </p:nvGrpSpPr>
        <p:grpSpPr>
          <a:xfrm>
            <a:off x="1285431" y="-1"/>
            <a:ext cx="11724801" cy="102401"/>
            <a:chOff x="0" y="0"/>
            <a:chExt cx="11724800" cy="102399"/>
          </a:xfrm>
        </p:grpSpPr>
        <p:sp>
          <p:nvSpPr>
            <p:cNvPr id="132"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3"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4"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sp>
        <p:nvSpPr>
          <p:cNvPr id="136"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l">
    <p:spTree>
      <p:nvGrpSpPr>
        <p:cNvPr id="1" name=""/>
        <p:cNvGrpSpPr/>
        <p:nvPr/>
      </p:nvGrpSpPr>
      <p:grpSpPr>
        <a:xfrm>
          <a:off x="0" y="0"/>
          <a:ext cx="0" cy="0"/>
          <a:chOff x="0" y="0"/>
          <a:chExt cx="0" cy="0"/>
        </a:xfrm>
      </p:grpSpPr>
      <p:sp>
        <p:nvSpPr>
          <p:cNvPr id="20" name="Bild"/>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eltext"/>
          <p:cNvSpPr txBox="1">
            <a:spLocks noGrp="1"/>
          </p:cNvSpPr>
          <p:nvPr>
            <p:ph type="title"/>
          </p:nvPr>
        </p:nvSpPr>
        <p:spPr>
          <a:xfrm>
            <a:off x="1270000" y="6718300"/>
            <a:ext cx="10464800" cy="1422400"/>
          </a:xfrm>
          <a:prstGeom prst="rect">
            <a:avLst/>
          </a:prstGeom>
        </p:spPr>
        <p:txBody>
          <a:bodyPr anchor="b"/>
          <a:lstStyle/>
          <a:p>
            <a:r>
              <a:t>Titeltext</a:t>
            </a:r>
          </a:p>
        </p:txBody>
      </p:sp>
      <p:sp>
        <p:nvSpPr>
          <p:cNvPr id="22" name="Textebene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2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tte">
    <p:spTree>
      <p:nvGrpSpPr>
        <p:cNvPr id="1" name=""/>
        <p:cNvGrpSpPr/>
        <p:nvPr/>
      </p:nvGrpSpPr>
      <p:grpSpPr>
        <a:xfrm>
          <a:off x="0" y="0"/>
          <a:ext cx="0" cy="0"/>
          <a:chOff x="0" y="0"/>
          <a:chExt cx="0" cy="0"/>
        </a:xfrm>
      </p:grpSpPr>
      <p:sp>
        <p:nvSpPr>
          <p:cNvPr id="30" name="Titeltext"/>
          <p:cNvSpPr txBox="1">
            <a:spLocks noGrp="1"/>
          </p:cNvSpPr>
          <p:nvPr>
            <p:ph type="title"/>
          </p:nvPr>
        </p:nvSpPr>
        <p:spPr>
          <a:xfrm>
            <a:off x="1270000" y="3225800"/>
            <a:ext cx="10464800" cy="3302000"/>
          </a:xfrm>
          <a:prstGeom prst="rect">
            <a:avLst/>
          </a:prstGeom>
        </p:spPr>
        <p:txBody>
          <a:bodyPr/>
          <a:lstStyle/>
          <a:p>
            <a:r>
              <a:t>Titeltext</a:t>
            </a:r>
          </a:p>
        </p:txBody>
      </p:sp>
      <p:sp>
        <p:nvSpPr>
          <p:cNvPr id="3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kal">
    <p:spTree>
      <p:nvGrpSpPr>
        <p:cNvPr id="1" name=""/>
        <p:cNvGrpSpPr/>
        <p:nvPr/>
      </p:nvGrpSpPr>
      <p:grpSpPr>
        <a:xfrm>
          <a:off x="0" y="0"/>
          <a:ext cx="0" cy="0"/>
          <a:chOff x="0" y="0"/>
          <a:chExt cx="0" cy="0"/>
        </a:xfrm>
      </p:grpSpPr>
      <p:sp>
        <p:nvSpPr>
          <p:cNvPr id="38" name="Bild"/>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eltext"/>
          <p:cNvSpPr txBox="1">
            <a:spLocks noGrp="1"/>
          </p:cNvSpPr>
          <p:nvPr>
            <p:ph type="title"/>
          </p:nvPr>
        </p:nvSpPr>
        <p:spPr>
          <a:xfrm>
            <a:off x="952500" y="635000"/>
            <a:ext cx="5334000" cy="3987800"/>
          </a:xfrm>
          <a:prstGeom prst="rect">
            <a:avLst/>
          </a:prstGeom>
        </p:spPr>
        <p:txBody>
          <a:bodyPr anchor="b"/>
          <a:lstStyle>
            <a:lvl1pPr>
              <a:defRPr sz="6000"/>
            </a:lvl1pPr>
          </a:lstStyle>
          <a:p>
            <a:r>
              <a:t>Titeltext</a:t>
            </a:r>
          </a:p>
        </p:txBody>
      </p:sp>
      <p:sp>
        <p:nvSpPr>
          <p:cNvPr id="40" name="Textebene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4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el - Oben">
    <p:spTree>
      <p:nvGrpSpPr>
        <p:cNvPr id="1" name=""/>
        <p:cNvGrpSpPr/>
        <p:nvPr/>
      </p:nvGrpSpPr>
      <p:grpSpPr>
        <a:xfrm>
          <a:off x="0" y="0"/>
          <a:ext cx="0" cy="0"/>
          <a:chOff x="0" y="0"/>
          <a:chExt cx="0" cy="0"/>
        </a:xfrm>
      </p:grpSpPr>
      <p:sp>
        <p:nvSpPr>
          <p:cNvPr id="48" name="Titeltext"/>
          <p:cNvSpPr txBox="1">
            <a:spLocks noGrp="1"/>
          </p:cNvSpPr>
          <p:nvPr>
            <p:ph type="title"/>
          </p:nvPr>
        </p:nvSpPr>
        <p:spPr>
          <a:prstGeom prst="rect">
            <a:avLst/>
          </a:prstGeom>
        </p:spPr>
        <p:txBody>
          <a:bodyPr/>
          <a:lstStyle/>
          <a:p>
            <a:r>
              <a:t>Titeltext</a:t>
            </a:r>
          </a:p>
        </p:txBody>
      </p:sp>
      <p:sp>
        <p:nvSpPr>
          <p:cNvPr id="4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amp; Aufzählung">
    <p:spTree>
      <p:nvGrpSpPr>
        <p:cNvPr id="1" name=""/>
        <p:cNvGrpSpPr/>
        <p:nvPr/>
      </p:nvGrpSpPr>
      <p:grpSpPr>
        <a:xfrm>
          <a:off x="0" y="0"/>
          <a:ext cx="0" cy="0"/>
          <a:chOff x="0" y="0"/>
          <a:chExt cx="0" cy="0"/>
        </a:xfrm>
      </p:grpSpPr>
      <p:sp>
        <p:nvSpPr>
          <p:cNvPr id="56" name="Titeltext"/>
          <p:cNvSpPr txBox="1">
            <a:spLocks noGrp="1"/>
          </p:cNvSpPr>
          <p:nvPr>
            <p:ph type="title"/>
          </p:nvPr>
        </p:nvSpPr>
        <p:spPr>
          <a:prstGeom prst="rect">
            <a:avLst/>
          </a:prstGeom>
        </p:spPr>
        <p:txBody>
          <a:bodyPr/>
          <a:lstStyle/>
          <a:p>
            <a:r>
              <a:t>Titeltext</a:t>
            </a:r>
          </a:p>
        </p:txBody>
      </p:sp>
      <p:sp>
        <p:nvSpPr>
          <p:cNvPr id="57"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58" name="Rechteck"/>
          <p:cNvSpPr/>
          <p:nvPr/>
        </p:nvSpPr>
        <p:spPr>
          <a:xfrm>
            <a:off x="-87859" y="-876298"/>
            <a:ext cx="11651941" cy="1072156"/>
          </a:xfrm>
          <a:prstGeom prst="rect">
            <a:avLst/>
          </a:prstGeom>
          <a:solidFill>
            <a:schemeClr val="accent1">
              <a:hueOff val="114395"/>
              <a:lumOff val="-24975"/>
            </a:schemeClr>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5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Aufzählung &amp; Foto">
    <p:spTree>
      <p:nvGrpSpPr>
        <p:cNvPr id="1" name=""/>
        <p:cNvGrpSpPr/>
        <p:nvPr/>
      </p:nvGrpSpPr>
      <p:grpSpPr>
        <a:xfrm>
          <a:off x="0" y="0"/>
          <a:ext cx="0" cy="0"/>
          <a:chOff x="0" y="0"/>
          <a:chExt cx="0" cy="0"/>
        </a:xfrm>
      </p:grpSpPr>
      <p:sp>
        <p:nvSpPr>
          <p:cNvPr id="66" name="Bild"/>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7" name="Titeltext"/>
          <p:cNvSpPr txBox="1">
            <a:spLocks noGrp="1"/>
          </p:cNvSpPr>
          <p:nvPr>
            <p:ph type="title"/>
          </p:nvPr>
        </p:nvSpPr>
        <p:spPr>
          <a:prstGeom prst="rect">
            <a:avLst/>
          </a:prstGeom>
        </p:spPr>
        <p:txBody>
          <a:bodyPr/>
          <a:lstStyle/>
          <a:p>
            <a:r>
              <a:t>Titeltext</a:t>
            </a:r>
          </a:p>
        </p:txBody>
      </p:sp>
      <p:sp>
        <p:nvSpPr>
          <p:cNvPr id="68" name="Textebene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Textebene 1</a:t>
            </a:r>
          </a:p>
          <a:p>
            <a:pPr lvl="1"/>
            <a:r>
              <a:t>Textebene 2</a:t>
            </a:r>
          </a:p>
          <a:p>
            <a:pPr lvl="2"/>
            <a:r>
              <a:t>Textebene 3</a:t>
            </a:r>
          </a:p>
          <a:p>
            <a:pPr lvl="3"/>
            <a:r>
              <a:t>Textebene 4</a:t>
            </a:r>
          </a:p>
          <a:p>
            <a:pPr lvl="4"/>
            <a:r>
              <a:t>Textebene 5</a:t>
            </a:r>
          </a:p>
        </p:txBody>
      </p:sp>
      <p:sp>
        <p:nvSpPr>
          <p:cNvPr id="69" name="Foliennumm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76" name="Textebene 1…"/>
          <p:cNvSpPr txBox="1">
            <a:spLocks noGrp="1"/>
          </p:cNvSpPr>
          <p:nvPr>
            <p:ph type="body" idx="1"/>
          </p:nvPr>
        </p:nvSpPr>
        <p:spPr>
          <a:xfrm>
            <a:off x="952500" y="1270000"/>
            <a:ext cx="11099800" cy="7213600"/>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7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84" name="Bild"/>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5" name="Bild"/>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6" name="Bild"/>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Titeltext</a:t>
            </a:r>
          </a:p>
        </p:txBody>
      </p:sp>
      <p:sp>
        <p:nvSpPr>
          <p:cNvPr id="3" name="Textebene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Textebene 1</a:t>
            </a:r>
          </a:p>
          <a:p>
            <a:pPr lvl="1"/>
            <a:r>
              <a:t>Textebene 2</a:t>
            </a:r>
          </a:p>
          <a:p>
            <a:pPr lvl="2"/>
            <a:r>
              <a:t>Textebene 3</a:t>
            </a:r>
          </a:p>
          <a:p>
            <a:pPr lvl="3"/>
            <a:r>
              <a:t>Textebene 4</a:t>
            </a:r>
          </a:p>
          <a:p>
            <a:pPr lvl="4"/>
            <a:r>
              <a:t>Textebene 5</a:t>
            </a:r>
          </a:p>
        </p:txBody>
      </p:sp>
      <p:sp>
        <p:nvSpPr>
          <p:cNvPr id="4" name="Foliennumm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1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180" name="Gruppieren"/>
          <p:cNvGrpSpPr/>
          <p:nvPr/>
        </p:nvGrpSpPr>
        <p:grpSpPr>
          <a:xfrm>
            <a:off x="0" y="9652000"/>
            <a:ext cx="13004800" cy="254000"/>
            <a:chOff x="0" y="0"/>
            <a:chExt cx="13004800" cy="254000"/>
          </a:xfrm>
        </p:grpSpPr>
        <p:sp>
          <p:nvSpPr>
            <p:cNvPr id="1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181" name="Linie"/>
          <p:cNvSpPr/>
          <p:nvPr/>
        </p:nvSpPr>
        <p:spPr>
          <a:xfrm>
            <a:off x="762000" y="432435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2" name="Slideguide v0.1"/>
          <p:cNvSpPr txBox="1"/>
          <p:nvPr/>
        </p:nvSpPr>
        <p:spPr>
          <a:xfrm>
            <a:off x="766967" y="4603750"/>
            <a:ext cx="5735433"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lvl1pPr algn="l">
              <a:defRPr sz="1700" b="0">
                <a:latin typeface="PT Sans"/>
                <a:ea typeface="PT Sans"/>
                <a:cs typeface="PT Sans"/>
                <a:sym typeface="PT Sans"/>
              </a:defRPr>
            </a:lvl1pPr>
          </a:lstStyle>
          <a:p>
            <a:r>
              <a:rPr lang="de-DE"/>
              <a:t>Meike Jungilligens, Mauricio Köppen, Fabian Ngo</a:t>
            </a:r>
            <a:endParaRPr/>
          </a:p>
        </p:txBody>
      </p:sp>
      <p:sp>
        <p:nvSpPr>
          <p:cNvPr id="183" name="Advanced Media Institute"/>
          <p:cNvSpPr txBox="1"/>
          <p:nvPr/>
        </p:nvSpPr>
        <p:spPr>
          <a:xfrm>
            <a:off x="768350" y="3664652"/>
            <a:ext cx="9512301" cy="37394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b">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r>
              <a:rPr lang="de-DE"/>
              <a:t>Entwicklungsprojekt: Audit 1</a:t>
            </a: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4611840"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Festlegung erster Proof-</a:t>
            </a:r>
            <a:r>
              <a:rPr lang="de-DE" err="1"/>
              <a:t>of</a:t>
            </a:r>
            <a:r>
              <a:rPr lang="de-DE"/>
              <a:t>-</a:t>
            </a:r>
            <a:r>
              <a:rPr lang="de-DE" err="1"/>
              <a:t>Concepts</a:t>
            </a:r>
            <a:endParaRPr err="1"/>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Headlines im Folienbody: Roboto Slab, Fett, 17pt, dunkelgrau, Zeilenabstand 0.9 oder 90%">
            <a:extLst>
              <a:ext uri="{FF2B5EF4-FFF2-40B4-BE49-F238E27FC236}">
                <a16:creationId xmlns:a16="http://schemas.microsoft.com/office/drawing/2014/main" id="{73C268BA-2488-DA95-83F9-E70DDFAEC082}"/>
              </a:ext>
            </a:extLst>
          </p:cNvPr>
          <p:cNvSpPr txBox="1"/>
          <p:nvPr/>
        </p:nvSpPr>
        <p:spPr>
          <a:xfrm>
            <a:off x="762000" y="2457450"/>
            <a:ext cx="6140245" cy="265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algn="l">
              <a:lnSpc>
                <a:spcPts val="2200"/>
              </a:lnSpc>
              <a:defRPr sz="1700" b="0">
                <a:latin typeface="Roboto Slab Bold"/>
                <a:ea typeface="Roboto Slab Bold"/>
                <a:cs typeface="Roboto Slab Bold"/>
                <a:sym typeface="Roboto Slab Bold"/>
              </a:defRPr>
            </a:lvl1pPr>
          </a:lstStyle>
          <a:p>
            <a:r>
              <a:rPr lang="de-DE" b="1"/>
              <a:t>Proof </a:t>
            </a:r>
            <a:r>
              <a:rPr lang="de-DE" b="1" err="1"/>
              <a:t>of</a:t>
            </a:r>
            <a:r>
              <a:rPr lang="de-DE" b="1"/>
              <a:t> Concept 1: </a:t>
            </a:r>
            <a:r>
              <a:rPr lang="de-DE" b="1">
                <a:solidFill>
                  <a:schemeClr val="tx2">
                    <a:lumMod val="50000"/>
                  </a:schemeClr>
                </a:solidFill>
              </a:rPr>
              <a:t>Simulation</a:t>
            </a:r>
            <a:r>
              <a:rPr lang="de-DE" b="1"/>
              <a:t> von Umweltauswirkungen</a:t>
            </a:r>
          </a:p>
        </p:txBody>
      </p:sp>
      <p:sp>
        <p:nvSpPr>
          <p:cNvPr id="3" name="#00ad2f">
            <a:extLst>
              <a:ext uri="{FF2B5EF4-FFF2-40B4-BE49-F238E27FC236}">
                <a16:creationId xmlns:a16="http://schemas.microsoft.com/office/drawing/2014/main" id="{E8375FBE-381C-2B58-39ED-0A2CFE80B689}"/>
              </a:ext>
            </a:extLst>
          </p:cNvPr>
          <p:cNvSpPr/>
          <p:nvPr/>
        </p:nvSpPr>
        <p:spPr>
          <a:xfrm>
            <a:off x="761590" y="4352204"/>
            <a:ext cx="3648075" cy="667436"/>
          </a:xfrm>
          <a:prstGeom prst="roundRect">
            <a:avLst/>
          </a:prstGeom>
          <a:solidFill>
            <a:srgbClr val="2CAF3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FFFFFF"/>
                </a:solidFill>
                <a:latin typeface="PT Sans"/>
                <a:ea typeface="PT Sans"/>
                <a:cs typeface="PT Sans"/>
                <a:sym typeface="PT Sans"/>
              </a:defRPr>
            </a:lvl1pPr>
          </a:lstStyle>
          <a:p>
            <a:r>
              <a:rPr lang="de-DE"/>
              <a:t>EXIT-Kriterium</a:t>
            </a:r>
            <a:endParaRPr/>
          </a:p>
        </p:txBody>
      </p:sp>
      <p:sp>
        <p:nvSpPr>
          <p:cNvPr id="4" name="#5952e1">
            <a:extLst>
              <a:ext uri="{FF2B5EF4-FFF2-40B4-BE49-F238E27FC236}">
                <a16:creationId xmlns:a16="http://schemas.microsoft.com/office/drawing/2014/main" id="{0BED4AA3-F460-CAA0-796F-BE8B9B5FC00C}"/>
              </a:ext>
            </a:extLst>
          </p:cNvPr>
          <p:cNvSpPr/>
          <p:nvPr/>
        </p:nvSpPr>
        <p:spPr>
          <a:xfrm>
            <a:off x="8591550" y="4337015"/>
            <a:ext cx="3384000" cy="673100"/>
          </a:xfrm>
          <a:prstGeom prst="roundRect">
            <a:avLst/>
          </a:prstGeom>
          <a:solidFill>
            <a:srgbClr val="4F49E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FFFFFF"/>
                </a:solidFill>
                <a:latin typeface="PT Sans"/>
                <a:ea typeface="PT Sans"/>
                <a:cs typeface="PT Sans"/>
                <a:sym typeface="PT Sans"/>
              </a:defRPr>
            </a:lvl1pPr>
          </a:lstStyle>
          <a:p>
            <a:r>
              <a:rPr lang="de-DE"/>
              <a:t>FALLBACK</a:t>
            </a:r>
            <a:endParaRPr/>
          </a:p>
        </p:txBody>
      </p:sp>
      <p:sp>
        <p:nvSpPr>
          <p:cNvPr id="5" name="#dd1166">
            <a:extLst>
              <a:ext uri="{FF2B5EF4-FFF2-40B4-BE49-F238E27FC236}">
                <a16:creationId xmlns:a16="http://schemas.microsoft.com/office/drawing/2014/main" id="{F1436909-0DD1-5578-E7CD-CEA94BC02447}"/>
              </a:ext>
            </a:extLst>
          </p:cNvPr>
          <p:cNvSpPr/>
          <p:nvPr/>
        </p:nvSpPr>
        <p:spPr>
          <a:xfrm>
            <a:off x="4806950" y="4337015"/>
            <a:ext cx="3390899" cy="673100"/>
          </a:xfrm>
          <a:prstGeom prst="roundRect">
            <a:avLst/>
          </a:prstGeom>
          <a:solidFill>
            <a:srgbClr val="D6006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FFFFFF"/>
                </a:solidFill>
                <a:latin typeface="PT Sans"/>
                <a:ea typeface="PT Sans"/>
                <a:cs typeface="PT Sans"/>
                <a:sym typeface="PT Sans"/>
              </a:defRPr>
            </a:lvl1pPr>
          </a:lstStyle>
          <a:p>
            <a:r>
              <a:rPr lang="de-DE"/>
              <a:t>FAIL-Kriterium</a:t>
            </a:r>
            <a:endParaRPr/>
          </a:p>
        </p:txBody>
      </p:sp>
      <p:sp>
        <p:nvSpPr>
          <p:cNvPr id="6" name="Mengentexte nutzen die PT Sans, Regular in 17pt mit einem Zeilenabstand von 1 oder 100%. Alle Schriftfamilien stehen bei Google Fonts zum Download bereit.">
            <a:extLst>
              <a:ext uri="{FF2B5EF4-FFF2-40B4-BE49-F238E27FC236}">
                <a16:creationId xmlns:a16="http://schemas.microsoft.com/office/drawing/2014/main" id="{88BE3C42-A5D4-0448-350E-C84EB104BCF6}"/>
              </a:ext>
            </a:extLst>
          </p:cNvPr>
          <p:cNvSpPr txBox="1"/>
          <p:nvPr/>
        </p:nvSpPr>
        <p:spPr>
          <a:xfrm>
            <a:off x="761590" y="3120251"/>
            <a:ext cx="9513682"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defRPr sz="1700" b="0">
                <a:latin typeface="PT Sans"/>
                <a:ea typeface="PT Sans"/>
                <a:cs typeface="PT Sans"/>
                <a:sym typeface="PT Sans"/>
              </a:defRPr>
            </a:lvl1pPr>
          </a:lstStyle>
          <a:p>
            <a:r>
              <a:rPr lang="de-DE">
                <a:solidFill>
                  <a:srgbClr val="000000"/>
                </a:solidFill>
                <a:effectLst/>
                <a:latin typeface="PT Sans" panose="020B0503020203020204" pitchFamily="34" charset="0"/>
                <a:ea typeface="Calibri" panose="020F0502020204030204" pitchFamily="34" charset="0"/>
              </a:rPr>
              <a:t>Entwicklung eines Prototyps, der die Auswirkungen von Umweltfaktoren wie Dürre, Starkregen und Temperaturschwankungen auf die Felder, Tiere und Pflanzen im Spiel simuliert.</a:t>
            </a:r>
            <a:endParaRPr>
              <a:latin typeface="PT Sans" panose="020B0503020203020204" pitchFamily="34" charset="0"/>
            </a:endParaRPr>
          </a:p>
        </p:txBody>
      </p:sp>
      <p:sp>
        <p:nvSpPr>
          <p:cNvPr id="7" name="Mengentexte nutzen die PT Sans, Regular in 17pt mit einem Zeilenabstand von 1 oder 100%. Alle Schriftfamilien stehen bei Google Fonts zum Download bereit.">
            <a:extLst>
              <a:ext uri="{FF2B5EF4-FFF2-40B4-BE49-F238E27FC236}">
                <a16:creationId xmlns:a16="http://schemas.microsoft.com/office/drawing/2014/main" id="{EC93F0F5-80AE-78C5-264A-7AE5E53B8589}"/>
              </a:ext>
            </a:extLst>
          </p:cNvPr>
          <p:cNvSpPr txBox="1"/>
          <p:nvPr/>
        </p:nvSpPr>
        <p:spPr>
          <a:xfrm>
            <a:off x="768349" y="5222497"/>
            <a:ext cx="3240000" cy="1308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defRPr sz="1700" b="0">
                <a:latin typeface="PT Sans"/>
                <a:ea typeface="PT Sans"/>
                <a:cs typeface="PT Sans"/>
                <a:sym typeface="PT Sans"/>
              </a:defRPr>
            </a:lvl1pPr>
          </a:lstStyle>
          <a:p>
            <a:r>
              <a:rPr lang="de-DE">
                <a:solidFill>
                  <a:srgbClr val="000000"/>
                </a:solidFill>
                <a:effectLst/>
                <a:latin typeface="PT Sans" panose="020B0503020203020204" pitchFamily="34" charset="0"/>
                <a:ea typeface="Calibri" panose="020F0502020204030204" pitchFamily="34" charset="0"/>
              </a:rPr>
              <a:t>Realistische Darstellung der Umweltauswirkungen mit konsequenter Auswirkung auf den normalen Hofbetrieb (Profitverlust etc.).</a:t>
            </a:r>
            <a:endParaRPr>
              <a:latin typeface="PT Sans" panose="020B0503020203020204" pitchFamily="34" charset="0"/>
            </a:endParaRPr>
          </a:p>
        </p:txBody>
      </p:sp>
      <p:sp>
        <p:nvSpPr>
          <p:cNvPr id="8" name="Mengentexte nutzen die PT Sans, Regular in 17pt mit einem Zeilenabstand von 1 oder 100%. Alle Schriftfamilien stehen bei Google Fonts zum Download bereit.">
            <a:extLst>
              <a:ext uri="{FF2B5EF4-FFF2-40B4-BE49-F238E27FC236}">
                <a16:creationId xmlns:a16="http://schemas.microsoft.com/office/drawing/2014/main" id="{3905C766-8453-E6D7-09B3-FFA94A4FAF27}"/>
              </a:ext>
            </a:extLst>
          </p:cNvPr>
          <p:cNvSpPr txBox="1"/>
          <p:nvPr/>
        </p:nvSpPr>
        <p:spPr>
          <a:xfrm>
            <a:off x="4840750" y="5233899"/>
            <a:ext cx="3240000" cy="1308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defRPr sz="1700" b="0">
                <a:latin typeface="PT Sans"/>
                <a:ea typeface="PT Sans"/>
                <a:cs typeface="PT Sans"/>
                <a:sym typeface="PT Sans"/>
              </a:defRPr>
            </a:lvl1pPr>
          </a:lstStyle>
          <a:p>
            <a:pPr marR="14605">
              <a:spcAft>
                <a:spcPts val="15"/>
              </a:spcAft>
            </a:pPr>
            <a:r>
              <a:rPr lang="de-DE" kern="100">
                <a:solidFill>
                  <a:srgbClr val="000000"/>
                </a:solidFill>
                <a:effectLst/>
                <a:latin typeface="PT Sans" panose="020B0503020203020204" pitchFamily="34" charset="0"/>
                <a:ea typeface="Calibri" panose="020F0502020204030204" pitchFamily="34" charset="0"/>
              </a:rPr>
              <a:t>Unzureichende Simulation der Umweltauswirkungen und keine signifikanten Auswirkungen auf den Hofbetrieb; falscher technischer Ablauf (Bugs)</a:t>
            </a:r>
          </a:p>
        </p:txBody>
      </p:sp>
      <p:sp>
        <p:nvSpPr>
          <p:cNvPr id="9" name="Mengentexte nutzen die PT Sans, Regular in 17pt mit einem Zeilenabstand von 1 oder 100%. Alle Schriftfamilien stehen bei Google Fonts zum Download bereit.">
            <a:extLst>
              <a:ext uri="{FF2B5EF4-FFF2-40B4-BE49-F238E27FC236}">
                <a16:creationId xmlns:a16="http://schemas.microsoft.com/office/drawing/2014/main" id="{C526138D-96C3-AF0F-E64C-D373BDFAB2D7}"/>
              </a:ext>
            </a:extLst>
          </p:cNvPr>
          <p:cNvSpPr txBox="1"/>
          <p:nvPr/>
        </p:nvSpPr>
        <p:spPr>
          <a:xfrm>
            <a:off x="8623506" y="5250491"/>
            <a:ext cx="3240000" cy="1308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defRPr sz="1700" b="0">
                <a:latin typeface="PT Sans"/>
                <a:ea typeface="PT Sans"/>
                <a:cs typeface="PT Sans"/>
                <a:sym typeface="PT Sans"/>
              </a:defRPr>
            </a:lvl1pPr>
          </a:lstStyle>
          <a:p>
            <a:r>
              <a:rPr lang="de-DE">
                <a:solidFill>
                  <a:srgbClr val="000000"/>
                </a:solidFill>
                <a:effectLst/>
                <a:latin typeface="PT Sans" panose="020B0503020203020204" pitchFamily="34" charset="0"/>
                <a:ea typeface="Calibri" panose="020F0502020204030204" pitchFamily="34" charset="0"/>
              </a:rPr>
              <a:t>Verstärkung verwendeter Auswirkungsparameter oder Untersuchung und Implementierung alternativer Simulationsalgorithmen.</a:t>
            </a:r>
            <a:endParaRPr>
              <a:latin typeface="PT Sans" panose="020B0503020203020204" pitchFamily="34" charset="0"/>
            </a:endParaRPr>
          </a:p>
        </p:txBody>
      </p:sp>
    </p:spTree>
    <p:extLst>
      <p:ext uri="{BB962C8B-B14F-4D97-AF65-F5344CB8AC3E}">
        <p14:creationId xmlns:p14="http://schemas.microsoft.com/office/powerpoint/2010/main" val="41807617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4611840"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Festlegung erster Proof-of-Concepts</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Headlines im Folienbody: Roboto Slab, Fett, 17pt, dunkelgrau, Zeilenabstand 0.9 oder 90%">
            <a:extLst>
              <a:ext uri="{FF2B5EF4-FFF2-40B4-BE49-F238E27FC236}">
                <a16:creationId xmlns:a16="http://schemas.microsoft.com/office/drawing/2014/main" id="{73C268BA-2488-DA95-83F9-E70DDFAEC082}"/>
              </a:ext>
            </a:extLst>
          </p:cNvPr>
          <p:cNvSpPr txBox="1"/>
          <p:nvPr/>
        </p:nvSpPr>
        <p:spPr>
          <a:xfrm>
            <a:off x="762000" y="2457450"/>
            <a:ext cx="6681019" cy="265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nchor="t">
            <a:spAutoFit/>
          </a:bodyPr>
          <a:lstStyle>
            <a:lvl1pPr algn="l">
              <a:lnSpc>
                <a:spcPts val="2200"/>
              </a:lnSpc>
              <a:defRPr sz="1700" b="0">
                <a:latin typeface="Roboto Slab Bold"/>
                <a:ea typeface="Roboto Slab Bold"/>
                <a:cs typeface="Roboto Slab Bold"/>
                <a:sym typeface="Roboto Slab Bold"/>
              </a:defRPr>
            </a:lvl1pPr>
          </a:lstStyle>
          <a:p>
            <a:r>
              <a:rPr lang="de-DE" b="1"/>
              <a:t>Proof </a:t>
            </a:r>
            <a:r>
              <a:rPr lang="de-DE" b="1" err="1"/>
              <a:t>of</a:t>
            </a:r>
            <a:r>
              <a:rPr lang="de-DE" b="1"/>
              <a:t> Concept 2: Interaktive Entscheidungsbaum-Mechanik</a:t>
            </a:r>
          </a:p>
        </p:txBody>
      </p:sp>
      <p:sp>
        <p:nvSpPr>
          <p:cNvPr id="3" name="#00ad2f">
            <a:extLst>
              <a:ext uri="{FF2B5EF4-FFF2-40B4-BE49-F238E27FC236}">
                <a16:creationId xmlns:a16="http://schemas.microsoft.com/office/drawing/2014/main" id="{E8375FBE-381C-2B58-39ED-0A2CFE80B689}"/>
              </a:ext>
            </a:extLst>
          </p:cNvPr>
          <p:cNvSpPr/>
          <p:nvPr/>
        </p:nvSpPr>
        <p:spPr>
          <a:xfrm>
            <a:off x="761590" y="4352204"/>
            <a:ext cx="3648075" cy="667436"/>
          </a:xfrm>
          <a:prstGeom prst="roundRect">
            <a:avLst/>
          </a:prstGeom>
          <a:solidFill>
            <a:srgbClr val="2CAF30"/>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1700" b="0">
                <a:solidFill>
                  <a:srgbClr val="FFFFFF"/>
                </a:solidFill>
                <a:latin typeface="PT Sans"/>
                <a:ea typeface="PT Sans"/>
                <a:cs typeface="PT Sans"/>
                <a:sym typeface="PT Sans"/>
              </a:defRPr>
            </a:lvl1pPr>
          </a:lstStyle>
          <a:p>
            <a:r>
              <a:rPr lang="de-DE"/>
              <a:t>EXIT-Kriterium</a:t>
            </a:r>
            <a:endParaRPr/>
          </a:p>
        </p:txBody>
      </p:sp>
      <p:sp>
        <p:nvSpPr>
          <p:cNvPr id="4" name="#5952e1">
            <a:extLst>
              <a:ext uri="{FF2B5EF4-FFF2-40B4-BE49-F238E27FC236}">
                <a16:creationId xmlns:a16="http://schemas.microsoft.com/office/drawing/2014/main" id="{0BED4AA3-F460-CAA0-796F-BE8B9B5FC00C}"/>
              </a:ext>
            </a:extLst>
          </p:cNvPr>
          <p:cNvSpPr/>
          <p:nvPr/>
        </p:nvSpPr>
        <p:spPr>
          <a:xfrm>
            <a:off x="8591550" y="4337015"/>
            <a:ext cx="3384000" cy="673100"/>
          </a:xfrm>
          <a:prstGeom prst="roundRect">
            <a:avLst/>
          </a:prstGeom>
          <a:solidFill>
            <a:srgbClr val="4F49E0"/>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1700" b="0">
                <a:solidFill>
                  <a:srgbClr val="FFFFFF"/>
                </a:solidFill>
                <a:latin typeface="PT Sans"/>
                <a:ea typeface="PT Sans"/>
                <a:cs typeface="PT Sans"/>
                <a:sym typeface="PT Sans"/>
              </a:defRPr>
            </a:lvl1pPr>
          </a:lstStyle>
          <a:p>
            <a:r>
              <a:rPr lang="de-DE"/>
              <a:t>FALLBACK</a:t>
            </a:r>
            <a:endParaRPr/>
          </a:p>
        </p:txBody>
      </p:sp>
      <p:sp>
        <p:nvSpPr>
          <p:cNvPr id="5" name="#dd1166">
            <a:extLst>
              <a:ext uri="{FF2B5EF4-FFF2-40B4-BE49-F238E27FC236}">
                <a16:creationId xmlns:a16="http://schemas.microsoft.com/office/drawing/2014/main" id="{F1436909-0DD1-5578-E7CD-CEA94BC02447}"/>
              </a:ext>
            </a:extLst>
          </p:cNvPr>
          <p:cNvSpPr/>
          <p:nvPr/>
        </p:nvSpPr>
        <p:spPr>
          <a:xfrm>
            <a:off x="4806950" y="4337015"/>
            <a:ext cx="3390899" cy="673100"/>
          </a:xfrm>
          <a:prstGeom prst="roundRect">
            <a:avLst/>
          </a:prstGeom>
          <a:solidFill>
            <a:srgbClr val="D60067"/>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1700" b="0">
                <a:solidFill>
                  <a:srgbClr val="FFFFFF"/>
                </a:solidFill>
                <a:latin typeface="PT Sans"/>
                <a:ea typeface="PT Sans"/>
                <a:cs typeface="PT Sans"/>
                <a:sym typeface="PT Sans"/>
              </a:defRPr>
            </a:lvl1pPr>
          </a:lstStyle>
          <a:p>
            <a:r>
              <a:rPr lang="de-DE"/>
              <a:t>FAIL-Kriterium</a:t>
            </a:r>
            <a:endParaRPr/>
          </a:p>
        </p:txBody>
      </p:sp>
      <p:sp>
        <p:nvSpPr>
          <p:cNvPr id="6" name="Mengentexte nutzen die PT Sans, Regular in 17pt mit einem Zeilenabstand von 1 oder 100%. Alle Schriftfamilien stehen bei Google Fonts zum Download bereit.">
            <a:extLst>
              <a:ext uri="{FF2B5EF4-FFF2-40B4-BE49-F238E27FC236}">
                <a16:creationId xmlns:a16="http://schemas.microsoft.com/office/drawing/2014/main" id="{88BE3C42-A5D4-0448-350E-C84EB104BCF6}"/>
              </a:ext>
            </a:extLst>
          </p:cNvPr>
          <p:cNvSpPr txBox="1"/>
          <p:nvPr/>
        </p:nvSpPr>
        <p:spPr>
          <a:xfrm>
            <a:off x="761590" y="3120251"/>
            <a:ext cx="9591778" cy="10739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lvl1pPr algn="l">
              <a:defRPr sz="1700" b="0">
                <a:latin typeface="PT Sans"/>
                <a:ea typeface="PT Sans"/>
                <a:cs typeface="PT Sans"/>
                <a:sym typeface="PT Sans"/>
              </a:defRPr>
            </a:lvl1pPr>
          </a:lstStyle>
          <a:p>
            <a:pPr marR="14605">
              <a:spcAft>
                <a:spcPts val="15"/>
              </a:spcAft>
            </a:pPr>
            <a:r>
              <a:rPr lang="de-DE" kern="100">
                <a:solidFill>
                  <a:srgbClr val="000000"/>
                </a:solidFill>
                <a:effectLst/>
                <a:latin typeface="PT Sans" panose="020B0503020203020204" pitchFamily="34" charset="0"/>
                <a:ea typeface="Calibri" panose="020F0502020204030204" pitchFamily="34" charset="0"/>
              </a:rPr>
              <a:t>Implementierung einer interaktiven Entscheidungsbaum-Mechanik, die den Spielern erlaubt, verschiedene Entscheidungsoptionen zu erkunden und die Auswirkungen ihrer Entscheidungen auf den Bauernhof zu verstehen.</a:t>
            </a:r>
          </a:p>
          <a:p>
            <a:pPr marR="14605">
              <a:lnSpc>
                <a:spcPct val="118000"/>
              </a:lnSpc>
              <a:spcAft>
                <a:spcPts val="15"/>
              </a:spcAft>
            </a:pPr>
            <a:r>
              <a:rPr lang="de-DE" kern="100">
                <a:solidFill>
                  <a:srgbClr val="000000"/>
                </a:solidFill>
                <a:effectLst/>
                <a:latin typeface="PT Sans" panose="020B0503020203020204" pitchFamily="34" charset="0"/>
                <a:ea typeface="Calibri" panose="020F0502020204030204" pitchFamily="34" charset="0"/>
              </a:rPr>
              <a:t> </a:t>
            </a:r>
          </a:p>
        </p:txBody>
      </p:sp>
      <p:sp>
        <p:nvSpPr>
          <p:cNvPr id="7" name="Mengentexte nutzen die PT Sans, Regular in 17pt mit einem Zeilenabstand von 1 oder 100%. Alle Schriftfamilien stehen bei Google Fonts zum Download bereit.">
            <a:extLst>
              <a:ext uri="{FF2B5EF4-FFF2-40B4-BE49-F238E27FC236}">
                <a16:creationId xmlns:a16="http://schemas.microsoft.com/office/drawing/2014/main" id="{EC93F0F5-80AE-78C5-264A-7AE5E53B8589}"/>
              </a:ext>
            </a:extLst>
          </p:cNvPr>
          <p:cNvSpPr txBox="1"/>
          <p:nvPr/>
        </p:nvSpPr>
        <p:spPr>
          <a:xfrm>
            <a:off x="768349" y="5222497"/>
            <a:ext cx="3240000" cy="104644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lvl1pPr algn="l">
              <a:defRPr sz="1700" b="0">
                <a:latin typeface="PT Sans"/>
                <a:ea typeface="PT Sans"/>
                <a:cs typeface="PT Sans"/>
                <a:sym typeface="PT Sans"/>
              </a:defRPr>
            </a:lvl1pPr>
          </a:lstStyle>
          <a:p>
            <a:r>
              <a:rPr lang="de-DE">
                <a:solidFill>
                  <a:srgbClr val="000000"/>
                </a:solidFill>
                <a:effectLst/>
                <a:latin typeface="PT Sans" panose="020B0503020203020204" pitchFamily="34" charset="0"/>
                <a:ea typeface="Calibri" panose="020F0502020204030204" pitchFamily="34" charset="0"/>
              </a:rPr>
              <a:t>Funktionierende Entscheidungsbaum-Mechanik mit klaren Verzweigungen und visuell erkennbaren Konsequenzen</a:t>
            </a:r>
            <a:endParaRPr>
              <a:latin typeface="PT Sans" panose="020B0503020203020204" pitchFamily="34" charset="0"/>
            </a:endParaRPr>
          </a:p>
        </p:txBody>
      </p:sp>
      <p:sp>
        <p:nvSpPr>
          <p:cNvPr id="8" name="Mengentexte nutzen die PT Sans, Regular in 17pt mit einem Zeilenabstand von 1 oder 100%. Alle Schriftfamilien stehen bei Google Fonts zum Download bereit.">
            <a:extLst>
              <a:ext uri="{FF2B5EF4-FFF2-40B4-BE49-F238E27FC236}">
                <a16:creationId xmlns:a16="http://schemas.microsoft.com/office/drawing/2014/main" id="{3905C766-8453-E6D7-09B3-FFA94A4FAF27}"/>
              </a:ext>
            </a:extLst>
          </p:cNvPr>
          <p:cNvSpPr txBox="1"/>
          <p:nvPr/>
        </p:nvSpPr>
        <p:spPr>
          <a:xfrm>
            <a:off x="4840750" y="5233899"/>
            <a:ext cx="3240000" cy="104644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lvl1pPr algn="l">
              <a:defRPr sz="1700" b="0">
                <a:latin typeface="PT Sans"/>
                <a:ea typeface="PT Sans"/>
                <a:cs typeface="PT Sans"/>
                <a:sym typeface="PT Sans"/>
              </a:defRPr>
            </a:lvl1pPr>
          </a:lstStyle>
          <a:p>
            <a:pPr marR="14605">
              <a:spcAft>
                <a:spcPts val="15"/>
              </a:spcAft>
            </a:pPr>
            <a:r>
              <a:rPr lang="de-DE">
                <a:solidFill>
                  <a:srgbClr val="000000"/>
                </a:solidFill>
                <a:effectLst/>
                <a:latin typeface="PT Sans" panose="020B0503020203020204" pitchFamily="34" charset="0"/>
                <a:ea typeface="Calibri" panose="020F0502020204030204" pitchFamily="34" charset="0"/>
              </a:rPr>
              <a:t>Verwirrende oder inkonsistente Entscheidungsbaum-Struktur, die den Spielern keine klaren Informationen bietet</a:t>
            </a:r>
            <a:endParaRPr lang="de-DE" kern="100">
              <a:solidFill>
                <a:srgbClr val="000000"/>
              </a:solidFill>
              <a:effectLst/>
              <a:latin typeface="PT Sans" panose="020B0503020203020204" pitchFamily="34" charset="0"/>
              <a:ea typeface="Calibri" panose="020F0502020204030204" pitchFamily="34" charset="0"/>
            </a:endParaRPr>
          </a:p>
        </p:txBody>
      </p:sp>
      <p:sp>
        <p:nvSpPr>
          <p:cNvPr id="9" name="Mengentexte nutzen die PT Sans, Regular in 17pt mit einem Zeilenabstand von 1 oder 100%. Alle Schriftfamilien stehen bei Google Fonts zum Download bereit.">
            <a:extLst>
              <a:ext uri="{FF2B5EF4-FFF2-40B4-BE49-F238E27FC236}">
                <a16:creationId xmlns:a16="http://schemas.microsoft.com/office/drawing/2014/main" id="{C526138D-96C3-AF0F-E64C-D373BDFAB2D7}"/>
              </a:ext>
            </a:extLst>
          </p:cNvPr>
          <p:cNvSpPr txBox="1"/>
          <p:nvPr/>
        </p:nvSpPr>
        <p:spPr>
          <a:xfrm>
            <a:off x="8623506" y="5250491"/>
            <a:ext cx="3240000" cy="183127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lvl1pPr algn="l">
              <a:defRPr sz="1700" b="0">
                <a:latin typeface="PT Sans"/>
                <a:ea typeface="PT Sans"/>
                <a:cs typeface="PT Sans"/>
                <a:sym typeface="PT Sans"/>
              </a:defRPr>
            </a:lvl1pPr>
          </a:lstStyle>
          <a:p>
            <a:r>
              <a:rPr lang="de-DE">
                <a:solidFill>
                  <a:srgbClr val="000000"/>
                </a:solidFill>
                <a:effectLst/>
                <a:latin typeface="PT Sans" panose="020B0503020203020204" pitchFamily="34" charset="0"/>
                <a:ea typeface="Calibri" panose="020F0502020204030204" pitchFamily="34" charset="0"/>
              </a:rPr>
              <a:t>Überprüfung von Storytelling- sowie Spieldesignprinzipien und der Domänenanalyse, um eine benutzerfreundliche Entscheidungsbaum-Mechanik mit einschlagenden „Events“ zu entwickeln.</a:t>
            </a:r>
            <a:endParaRPr>
              <a:latin typeface="PT Sans" panose="020B0503020203020204" pitchFamily="34" charset="0"/>
            </a:endParaRPr>
          </a:p>
        </p:txBody>
      </p:sp>
    </p:spTree>
    <p:extLst>
      <p:ext uri="{BB962C8B-B14F-4D97-AF65-F5344CB8AC3E}">
        <p14:creationId xmlns:p14="http://schemas.microsoft.com/office/powerpoint/2010/main" val="39475850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1473160"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Projektplan</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4" name="Grafik 3" descr="Ein Bild, das Text, Screenshot, Schrift, Zahl enthält.&#10;&#10;Beschreibung automatisch generiert.">
            <a:extLst>
              <a:ext uri="{FF2B5EF4-FFF2-40B4-BE49-F238E27FC236}">
                <a16:creationId xmlns:a16="http://schemas.microsoft.com/office/drawing/2014/main" id="{D26557CF-EF90-D8D2-1121-461FBF760476}"/>
              </a:ext>
            </a:extLst>
          </p:cNvPr>
          <p:cNvPicPr>
            <a:picLocks noChangeAspect="1"/>
          </p:cNvPicPr>
          <p:nvPr/>
        </p:nvPicPr>
        <p:blipFill>
          <a:blip r:embed="rId3"/>
          <a:stretch>
            <a:fillRect/>
          </a:stretch>
        </p:blipFill>
        <p:spPr>
          <a:xfrm>
            <a:off x="754326" y="1792069"/>
            <a:ext cx="11477991" cy="6473359"/>
          </a:xfrm>
          <a:prstGeom prst="rect">
            <a:avLst/>
          </a:prstGeom>
        </p:spPr>
      </p:pic>
    </p:spTree>
    <p:extLst>
      <p:ext uri="{BB962C8B-B14F-4D97-AF65-F5344CB8AC3E}">
        <p14:creationId xmlns:p14="http://schemas.microsoft.com/office/powerpoint/2010/main" val="354810041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ößen und Abstände">
            <a:extLst>
              <a:ext uri="{FF2B5EF4-FFF2-40B4-BE49-F238E27FC236}">
                <a16:creationId xmlns:a16="http://schemas.microsoft.com/office/drawing/2014/main" id="{291B1AD9-FB35-4F44-A3C2-EB1A4737D975}"/>
              </a:ext>
            </a:extLst>
          </p:cNvPr>
          <p:cNvSpPr txBox="1"/>
          <p:nvPr/>
        </p:nvSpPr>
        <p:spPr>
          <a:xfrm>
            <a:off x="766967" y="778217"/>
            <a:ext cx="1506823"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b="1">
                <a:latin typeface="Roboto Slab" pitchFamily="2" charset="0"/>
                <a:ea typeface="Roboto Slab" pitchFamily="2" charset="0"/>
                <a:cs typeface="Roboto Slab" pitchFamily="2" charset="0"/>
              </a:rPr>
              <a:t>Projektplan</a:t>
            </a:r>
            <a:endParaRPr b="1">
              <a:latin typeface="Roboto Slab" pitchFamily="2" charset="0"/>
              <a:ea typeface="Roboto Slab" pitchFamily="2" charset="0"/>
              <a:cs typeface="Roboto Slab" pitchFamily="2" charset="0"/>
            </a:endParaRPr>
          </a:p>
        </p:txBody>
      </p:sp>
      <p:sp>
        <p:nvSpPr>
          <p:cNvPr id="5" name="133">
            <a:extLst>
              <a:ext uri="{FF2B5EF4-FFF2-40B4-BE49-F238E27FC236}">
                <a16:creationId xmlns:a16="http://schemas.microsoft.com/office/drawing/2014/main" id="{B3817A91-F2FB-DD51-4B7C-0EE6F61026A6}"/>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7" name="21">
            <a:extLst>
              <a:ext uri="{FF2B5EF4-FFF2-40B4-BE49-F238E27FC236}">
                <a16:creationId xmlns:a16="http://schemas.microsoft.com/office/drawing/2014/main" id="{EE4607A4-FA1F-A21B-C144-5FC7651E5339}"/>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0010A2EE-D82D-1542-B203-4DADC54BDD9E}"/>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1" name="21">
            <a:extLst>
              <a:ext uri="{FF2B5EF4-FFF2-40B4-BE49-F238E27FC236}">
                <a16:creationId xmlns:a16="http://schemas.microsoft.com/office/drawing/2014/main" id="{4E229CA1-E876-76EA-C2F5-681B59B99156}"/>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E40A9BF4-82B7-FB53-67C2-2120D6CAE8B2}"/>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 name="21">
            <a:extLst>
              <a:ext uri="{FF2B5EF4-FFF2-40B4-BE49-F238E27FC236}">
                <a16:creationId xmlns:a16="http://schemas.microsoft.com/office/drawing/2014/main" id="{852F9FBE-B639-E324-C689-F8F655A8A505}"/>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133">
            <a:extLst>
              <a:ext uri="{FF2B5EF4-FFF2-40B4-BE49-F238E27FC236}">
                <a16:creationId xmlns:a16="http://schemas.microsoft.com/office/drawing/2014/main" id="{22AA9457-75D9-BE66-6062-168AC8C088B5}"/>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9" name="21">
            <a:extLst>
              <a:ext uri="{FF2B5EF4-FFF2-40B4-BE49-F238E27FC236}">
                <a16:creationId xmlns:a16="http://schemas.microsoft.com/office/drawing/2014/main" id="{AF06CD24-20A6-C429-18B9-8359A4B73DCB}"/>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133">
            <a:extLst>
              <a:ext uri="{FF2B5EF4-FFF2-40B4-BE49-F238E27FC236}">
                <a16:creationId xmlns:a16="http://schemas.microsoft.com/office/drawing/2014/main" id="{38B6C1D4-0AA1-BEE3-FF06-95B48A7506D7}"/>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3" name="21">
            <a:extLst>
              <a:ext uri="{FF2B5EF4-FFF2-40B4-BE49-F238E27FC236}">
                <a16:creationId xmlns:a16="http://schemas.microsoft.com/office/drawing/2014/main" id="{CBDEE24C-557E-5C85-A6D6-988C18AE3E03}"/>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133">
            <a:extLst>
              <a:ext uri="{FF2B5EF4-FFF2-40B4-BE49-F238E27FC236}">
                <a16:creationId xmlns:a16="http://schemas.microsoft.com/office/drawing/2014/main" id="{417754FD-4F8B-E3FE-FF21-98DF1ADD2065}"/>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7" name="67">
            <a:extLst>
              <a:ext uri="{FF2B5EF4-FFF2-40B4-BE49-F238E27FC236}">
                <a16:creationId xmlns:a16="http://schemas.microsoft.com/office/drawing/2014/main" id="{46EACC83-53CC-B6C1-BBC9-6A78B1C69E72}"/>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9" name="53">
            <a:extLst>
              <a:ext uri="{FF2B5EF4-FFF2-40B4-BE49-F238E27FC236}">
                <a16:creationId xmlns:a16="http://schemas.microsoft.com/office/drawing/2014/main" id="{4B194649-33E9-4CC7-8529-F02D46649F95}"/>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 name="21">
            <a:extLst>
              <a:ext uri="{FF2B5EF4-FFF2-40B4-BE49-F238E27FC236}">
                <a16:creationId xmlns:a16="http://schemas.microsoft.com/office/drawing/2014/main" id="{FC116093-F0EB-7929-017C-FB1AAEB97DBE}"/>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 name="53">
            <a:extLst>
              <a:ext uri="{FF2B5EF4-FFF2-40B4-BE49-F238E27FC236}">
                <a16:creationId xmlns:a16="http://schemas.microsoft.com/office/drawing/2014/main" id="{EBC7A855-28C3-AA83-2990-38D9A3788CB2}"/>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 name="21">
            <a:extLst>
              <a:ext uri="{FF2B5EF4-FFF2-40B4-BE49-F238E27FC236}">
                <a16:creationId xmlns:a16="http://schemas.microsoft.com/office/drawing/2014/main" id="{CEB38688-6C9D-B9E3-CB14-69C6573C8C9C}"/>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 name="53">
            <a:extLst>
              <a:ext uri="{FF2B5EF4-FFF2-40B4-BE49-F238E27FC236}">
                <a16:creationId xmlns:a16="http://schemas.microsoft.com/office/drawing/2014/main" id="{0A910705-C16E-2F25-82EC-95FCE2644F4F}"/>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 name="21">
            <a:extLst>
              <a:ext uri="{FF2B5EF4-FFF2-40B4-BE49-F238E27FC236}">
                <a16:creationId xmlns:a16="http://schemas.microsoft.com/office/drawing/2014/main" id="{E18EB48A-8F5C-2C5F-58FC-032CFD0B8AB5}"/>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 name="53">
            <a:extLst>
              <a:ext uri="{FF2B5EF4-FFF2-40B4-BE49-F238E27FC236}">
                <a16:creationId xmlns:a16="http://schemas.microsoft.com/office/drawing/2014/main" id="{53D76EDB-A66F-075B-CF9F-B8F4857BB6CC}"/>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3" name="21">
            <a:extLst>
              <a:ext uri="{FF2B5EF4-FFF2-40B4-BE49-F238E27FC236}">
                <a16:creationId xmlns:a16="http://schemas.microsoft.com/office/drawing/2014/main" id="{0D93A8C8-02F7-A33A-0F58-7D0DC448FA7D}"/>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 name="53">
            <a:extLst>
              <a:ext uri="{FF2B5EF4-FFF2-40B4-BE49-F238E27FC236}">
                <a16:creationId xmlns:a16="http://schemas.microsoft.com/office/drawing/2014/main" id="{1F1E51CA-377B-E366-03D2-F6724664C358}"/>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7" name="21">
            <a:extLst>
              <a:ext uri="{FF2B5EF4-FFF2-40B4-BE49-F238E27FC236}">
                <a16:creationId xmlns:a16="http://schemas.microsoft.com/office/drawing/2014/main" id="{B06249CF-82CC-873B-60EE-EA6F1A2A720F}"/>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9" name="53">
            <a:extLst>
              <a:ext uri="{FF2B5EF4-FFF2-40B4-BE49-F238E27FC236}">
                <a16:creationId xmlns:a16="http://schemas.microsoft.com/office/drawing/2014/main" id="{86A09BE6-12E7-882D-AAA6-CD7B16530EEC}"/>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1" name="21">
            <a:extLst>
              <a:ext uri="{FF2B5EF4-FFF2-40B4-BE49-F238E27FC236}">
                <a16:creationId xmlns:a16="http://schemas.microsoft.com/office/drawing/2014/main" id="{A5FA407F-9232-685B-D47F-AC864ADF6CD8}"/>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3" name="53">
            <a:extLst>
              <a:ext uri="{FF2B5EF4-FFF2-40B4-BE49-F238E27FC236}">
                <a16:creationId xmlns:a16="http://schemas.microsoft.com/office/drawing/2014/main" id="{CF12F0A2-FC69-EABB-C170-906674ABDA9F}"/>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5" name="21">
            <a:extLst>
              <a:ext uri="{FF2B5EF4-FFF2-40B4-BE49-F238E27FC236}">
                <a16:creationId xmlns:a16="http://schemas.microsoft.com/office/drawing/2014/main" id="{E200D543-1701-4FB4-75EA-6418171C6A07}"/>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7" name="53">
            <a:extLst>
              <a:ext uri="{FF2B5EF4-FFF2-40B4-BE49-F238E27FC236}">
                <a16:creationId xmlns:a16="http://schemas.microsoft.com/office/drawing/2014/main" id="{3E6B27F4-9D12-1D06-B530-9B39887A6FC0}"/>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9" name="21">
            <a:extLst>
              <a:ext uri="{FF2B5EF4-FFF2-40B4-BE49-F238E27FC236}">
                <a16:creationId xmlns:a16="http://schemas.microsoft.com/office/drawing/2014/main" id="{931F6100-7168-B6F6-4B14-AAC742C4FDCE}"/>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1" name="53">
            <a:extLst>
              <a:ext uri="{FF2B5EF4-FFF2-40B4-BE49-F238E27FC236}">
                <a16:creationId xmlns:a16="http://schemas.microsoft.com/office/drawing/2014/main" id="{D6327ADA-0D22-3763-BF35-A18E42DB32EF}"/>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7" name="Gruppieren">
            <a:extLst>
              <a:ext uri="{FF2B5EF4-FFF2-40B4-BE49-F238E27FC236}">
                <a16:creationId xmlns:a16="http://schemas.microsoft.com/office/drawing/2014/main" id="{1D92435D-CB07-E43A-F5C3-487CDB0E368A}"/>
              </a:ext>
            </a:extLst>
          </p:cNvPr>
          <p:cNvGrpSpPr/>
          <p:nvPr/>
        </p:nvGrpSpPr>
        <p:grpSpPr>
          <a:xfrm>
            <a:off x="762000" y="9652000"/>
            <a:ext cx="11480803" cy="254000"/>
            <a:chOff x="0" y="0"/>
            <a:chExt cx="11480799" cy="254000"/>
          </a:xfrm>
        </p:grpSpPr>
        <p:sp>
          <p:nvSpPr>
            <p:cNvPr id="63" name="Rechteck">
              <a:extLst>
                <a:ext uri="{FF2B5EF4-FFF2-40B4-BE49-F238E27FC236}">
                  <a16:creationId xmlns:a16="http://schemas.microsoft.com/office/drawing/2014/main" id="{017595AD-A486-7DE5-B437-EDBCF082897E}"/>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4" name="Rechteck">
              <a:extLst>
                <a:ext uri="{FF2B5EF4-FFF2-40B4-BE49-F238E27FC236}">
                  <a16:creationId xmlns:a16="http://schemas.microsoft.com/office/drawing/2014/main" id="{4A990422-37E2-1301-375C-57BA16C70618}"/>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5" name="Rechteck">
              <a:extLst>
                <a:ext uri="{FF2B5EF4-FFF2-40B4-BE49-F238E27FC236}">
                  <a16:creationId xmlns:a16="http://schemas.microsoft.com/office/drawing/2014/main" id="{6A43D2E5-B80B-1FB1-0435-3B3207BE4E30}"/>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F5CAB8A1-27B9-9227-824E-E4AE8E0ABFB9}"/>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69" name="Rechteck">
            <a:extLst>
              <a:ext uri="{FF2B5EF4-FFF2-40B4-BE49-F238E27FC236}">
                <a16:creationId xmlns:a16="http://schemas.microsoft.com/office/drawing/2014/main" id="{9DCAAC33-9BCA-600E-5FF4-4C7EA62AFE15}"/>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1" name="Rechteck">
            <a:extLst>
              <a:ext uri="{FF2B5EF4-FFF2-40B4-BE49-F238E27FC236}">
                <a16:creationId xmlns:a16="http://schemas.microsoft.com/office/drawing/2014/main" id="{55FF6A23-4BA1-D2B5-32BB-85704571CF38}"/>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Linie">
            <a:extLst>
              <a:ext uri="{FF2B5EF4-FFF2-40B4-BE49-F238E27FC236}">
                <a16:creationId xmlns:a16="http://schemas.microsoft.com/office/drawing/2014/main" id="{9F173338-01E9-7846-15FA-E63ED9596E4A}"/>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78" name="Grafik 77" descr="Ein Bild, das Text, Screenshot, Schrift, Zahl enthält.&#10;&#10;Beschreibung automatisch generiert.">
            <a:extLst>
              <a:ext uri="{FF2B5EF4-FFF2-40B4-BE49-F238E27FC236}">
                <a16:creationId xmlns:a16="http://schemas.microsoft.com/office/drawing/2014/main" id="{5E953D67-6954-DEFE-25EB-A3B53D576906}"/>
              </a:ext>
            </a:extLst>
          </p:cNvPr>
          <p:cNvPicPr>
            <a:picLocks noChangeAspect="1"/>
          </p:cNvPicPr>
          <p:nvPr/>
        </p:nvPicPr>
        <p:blipFill>
          <a:blip r:embed="rId2"/>
          <a:stretch>
            <a:fillRect/>
          </a:stretch>
        </p:blipFill>
        <p:spPr>
          <a:xfrm>
            <a:off x="768886" y="1792895"/>
            <a:ext cx="11477990" cy="5173432"/>
          </a:xfrm>
          <a:prstGeom prst="rect">
            <a:avLst/>
          </a:prstGeom>
        </p:spPr>
      </p:pic>
    </p:spTree>
    <p:extLst>
      <p:ext uri="{BB962C8B-B14F-4D97-AF65-F5344CB8AC3E}">
        <p14:creationId xmlns:p14="http://schemas.microsoft.com/office/powerpoint/2010/main" val="274551443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4637488"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Festlegung der Artefakte für Audit 2</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Headlines im Folienbody: Roboto Slab, Fett, 17pt, dunkelgrau, Zeilenabstand 0.9 oder 90%">
            <a:extLst>
              <a:ext uri="{FF2B5EF4-FFF2-40B4-BE49-F238E27FC236}">
                <a16:creationId xmlns:a16="http://schemas.microsoft.com/office/drawing/2014/main" id="{9FD1E8E9-D607-631E-61AC-EB5A0358FB78}"/>
              </a:ext>
            </a:extLst>
          </p:cNvPr>
          <p:cNvSpPr txBox="1"/>
          <p:nvPr/>
        </p:nvSpPr>
        <p:spPr>
          <a:xfrm>
            <a:off x="761999" y="2457450"/>
            <a:ext cx="6140245" cy="265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lnSpc>
                <a:spcPts val="2200"/>
              </a:lnSpc>
              <a:defRPr sz="1700" b="0">
                <a:latin typeface="Roboto Slab Bold"/>
                <a:ea typeface="Roboto Slab Bold"/>
                <a:cs typeface="Roboto Slab Bold"/>
                <a:sym typeface="Roboto Slab Bold"/>
              </a:defRPr>
            </a:lvl1pPr>
          </a:lstStyle>
          <a:p>
            <a:r>
              <a:rPr lang="de-DE"/>
              <a:t>1. Überarbeitete Projektrisiken</a:t>
            </a:r>
            <a:endParaRPr/>
          </a:p>
        </p:txBody>
      </p:sp>
      <p:sp>
        <p:nvSpPr>
          <p:cNvPr id="3" name="Headlines im Folienbody: Roboto Slab, Fett, 17pt, dunkelgrau, Zeilenabstand 0.9 oder 90%">
            <a:extLst>
              <a:ext uri="{FF2B5EF4-FFF2-40B4-BE49-F238E27FC236}">
                <a16:creationId xmlns:a16="http://schemas.microsoft.com/office/drawing/2014/main" id="{33342DB8-DCC0-FECE-0A18-E82CDCC332F2}"/>
              </a:ext>
            </a:extLst>
          </p:cNvPr>
          <p:cNvSpPr txBox="1"/>
          <p:nvPr/>
        </p:nvSpPr>
        <p:spPr>
          <a:xfrm>
            <a:off x="761999" y="3398621"/>
            <a:ext cx="6140245" cy="265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lnSpc>
                <a:spcPts val="2200"/>
              </a:lnSpc>
              <a:defRPr sz="1700" b="0">
                <a:latin typeface="Roboto Slab Bold"/>
                <a:ea typeface="Roboto Slab Bold"/>
                <a:cs typeface="Roboto Slab Bold"/>
                <a:sym typeface="Roboto Slab Bold"/>
              </a:defRPr>
            </a:lvl1pPr>
          </a:lstStyle>
          <a:p>
            <a:r>
              <a:rPr lang="de-DE"/>
              <a:t>2. Weitergeführte/typisierte Proof-</a:t>
            </a:r>
            <a:r>
              <a:rPr lang="de-DE" err="1"/>
              <a:t>of</a:t>
            </a:r>
            <a:r>
              <a:rPr lang="de-DE"/>
              <a:t>-</a:t>
            </a:r>
            <a:r>
              <a:rPr lang="de-DE" err="1"/>
              <a:t>Concepts</a:t>
            </a:r>
            <a:r>
              <a:rPr lang="de-DE"/>
              <a:t> </a:t>
            </a:r>
            <a:endParaRPr/>
          </a:p>
        </p:txBody>
      </p:sp>
      <p:sp>
        <p:nvSpPr>
          <p:cNvPr id="4" name="Headlines im Folienbody: Roboto Slab, Fett, 17pt, dunkelgrau, Zeilenabstand 0.9 oder 90%">
            <a:extLst>
              <a:ext uri="{FF2B5EF4-FFF2-40B4-BE49-F238E27FC236}">
                <a16:creationId xmlns:a16="http://schemas.microsoft.com/office/drawing/2014/main" id="{8FBF1CB1-4C9C-C3B4-FFC9-FDC13A93D2E1}"/>
              </a:ext>
            </a:extLst>
          </p:cNvPr>
          <p:cNvSpPr txBox="1"/>
          <p:nvPr/>
        </p:nvSpPr>
        <p:spPr>
          <a:xfrm>
            <a:off x="761998" y="4338421"/>
            <a:ext cx="8170335" cy="547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l">
              <a:lnSpc>
                <a:spcPts val="2200"/>
              </a:lnSpc>
              <a:defRPr sz="1700" b="0">
                <a:latin typeface="Roboto Slab Bold"/>
                <a:ea typeface="Roboto Slab Bold"/>
                <a:cs typeface="Roboto Slab Bold"/>
                <a:sym typeface="Roboto Slab Bold"/>
              </a:defRPr>
            </a:lvl1pPr>
          </a:lstStyle>
          <a:p>
            <a:r>
              <a:rPr lang="de-DE"/>
              <a:t>3. Entscheidungsbaum (mindestens drei Ebenen) sowie Konzipierung erster Events (mindestens 6 </a:t>
            </a:r>
            <a:r>
              <a:rPr lang="de-DE" err="1"/>
              <a:t>Stk</a:t>
            </a:r>
            <a:r>
              <a:rPr lang="de-DE"/>
              <a:t>.)</a:t>
            </a:r>
            <a:endParaRPr/>
          </a:p>
        </p:txBody>
      </p:sp>
    </p:spTree>
    <p:extLst>
      <p:ext uri="{BB962C8B-B14F-4D97-AF65-F5344CB8AC3E}">
        <p14:creationId xmlns:p14="http://schemas.microsoft.com/office/powerpoint/2010/main" val="33974013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1391407"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Gliederung</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 name="Folientitel oder Titel von Zwischenfolien: Roboto Slab, Fett, 21pt, dunkelgrau, Zeilenabstand 0.9 oder 90%. Falls eine Ergänzung nötig ist: regular, mittelgrau">
            <a:extLst>
              <a:ext uri="{FF2B5EF4-FFF2-40B4-BE49-F238E27FC236}">
                <a16:creationId xmlns:a16="http://schemas.microsoft.com/office/drawing/2014/main" id="{4680E36D-32CE-B862-5B02-80F041126114}"/>
              </a:ext>
            </a:extLst>
          </p:cNvPr>
          <p:cNvSpPr txBox="1"/>
          <p:nvPr/>
        </p:nvSpPr>
        <p:spPr>
          <a:xfrm>
            <a:off x="768350" y="2724150"/>
            <a:ext cx="7410754" cy="3490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p>
            <a:pPr marL="457200" indent="-457200" algn="l">
              <a:lnSpc>
                <a:spcPct val="90000"/>
              </a:lnSpc>
              <a:buAutoNum type="arabicPeriod"/>
              <a:defRPr sz="2100" b="0">
                <a:latin typeface="Roboto Slab Bold"/>
                <a:ea typeface="Roboto Slab Bold"/>
                <a:cs typeface="Roboto Slab Bold"/>
                <a:sym typeface="Roboto Slab Bold"/>
              </a:defRPr>
            </a:pPr>
            <a:r>
              <a:rPr lang="de-DE" dirty="0"/>
              <a:t>Problemstellung, Zielsetzung und Begründung des Vorgehens</a:t>
            </a:r>
          </a:p>
          <a:p>
            <a:pPr marL="457200" indent="-457200" algn="l">
              <a:lnSpc>
                <a:spcPct val="90000"/>
              </a:lnSpc>
              <a:buAutoNum type="arabicPeriod"/>
              <a:defRPr sz="2100" b="0">
                <a:latin typeface="Roboto Slab Bold"/>
                <a:ea typeface="Roboto Slab Bold"/>
                <a:cs typeface="Roboto Slab Bold"/>
                <a:sym typeface="Roboto Slab Bold"/>
              </a:defRPr>
            </a:pPr>
            <a:endParaRPr lang="de-DE" dirty="0"/>
          </a:p>
          <a:p>
            <a:pPr marL="457200" indent="-457200" algn="l">
              <a:lnSpc>
                <a:spcPct val="90000"/>
              </a:lnSpc>
              <a:buAutoNum type="arabicPeriod"/>
              <a:defRPr sz="2100" b="0">
                <a:latin typeface="Roboto Slab Bold"/>
                <a:ea typeface="Roboto Slab Bold"/>
                <a:cs typeface="Roboto Slab Bold"/>
                <a:sym typeface="Roboto Slab Bold"/>
              </a:defRPr>
            </a:pPr>
            <a:r>
              <a:rPr lang="de-DE" dirty="0"/>
              <a:t>Domänenanalyse</a:t>
            </a:r>
            <a:r>
              <a:rPr lang="de-DE" dirty="0">
                <a:solidFill>
                  <a:srgbClr val="767574"/>
                </a:solidFill>
                <a:latin typeface="Roboto Slab Regular"/>
                <a:ea typeface="Roboto Slab Regular"/>
                <a:cs typeface="Roboto Slab Regular"/>
                <a:sym typeface="Roboto Slab Regular"/>
              </a:rPr>
              <a:t> </a:t>
            </a:r>
          </a:p>
          <a:p>
            <a:pPr marL="457200" indent="-457200" algn="l">
              <a:lnSpc>
                <a:spcPct val="90000"/>
              </a:lnSpc>
              <a:buAutoNum type="arabicPeriod"/>
              <a:defRPr sz="2100" b="0">
                <a:latin typeface="Roboto Slab Bold"/>
                <a:ea typeface="Roboto Slab Bold"/>
                <a:cs typeface="Roboto Slab Bold"/>
                <a:sym typeface="Roboto Slab Bold"/>
              </a:defRPr>
            </a:pPr>
            <a:endParaRPr lang="de-DE" dirty="0">
              <a:solidFill>
                <a:srgbClr val="767574"/>
              </a:solidFill>
              <a:latin typeface="Roboto Slab Regular"/>
              <a:ea typeface="Roboto Slab Regular"/>
              <a:cs typeface="Roboto Slab Regular"/>
              <a:sym typeface="Roboto Slab Regular"/>
            </a:endParaRPr>
          </a:p>
          <a:p>
            <a:pPr marL="457200" indent="-457200" algn="l">
              <a:lnSpc>
                <a:spcPct val="90000"/>
              </a:lnSpc>
              <a:buAutoNum type="arabicPeriod"/>
              <a:defRPr sz="2100" b="0">
                <a:latin typeface="Roboto Slab Bold"/>
                <a:ea typeface="Roboto Slab Bold"/>
                <a:cs typeface="Roboto Slab Bold"/>
                <a:sym typeface="Roboto Slab Bold"/>
              </a:defRPr>
            </a:pPr>
            <a:r>
              <a:rPr lang="de-DE" dirty="0">
                <a:solidFill>
                  <a:schemeClr val="tx1"/>
                </a:solidFill>
                <a:latin typeface="Roboto Slab Bold" pitchFamily="2" charset="0"/>
                <a:ea typeface="Roboto Slab Bold" pitchFamily="2" charset="0"/>
                <a:cs typeface="Roboto Slab Bold" pitchFamily="2" charset="0"/>
                <a:sym typeface="Roboto Slab Regular"/>
              </a:rPr>
              <a:t>Erste Projektrisiken</a:t>
            </a:r>
          </a:p>
          <a:p>
            <a:pPr marL="457200" indent="-457200" algn="l">
              <a:lnSpc>
                <a:spcPct val="90000"/>
              </a:lnSpc>
              <a:buAutoNum type="arabicPeriod"/>
              <a:defRPr sz="2100" b="0">
                <a:latin typeface="Roboto Slab Bold"/>
                <a:ea typeface="Roboto Slab Bold"/>
                <a:cs typeface="Roboto Slab Bold"/>
                <a:sym typeface="Roboto Slab Bold"/>
              </a:defRPr>
            </a:pPr>
            <a:endParaRPr lang="de-DE" dirty="0">
              <a:solidFill>
                <a:schemeClr val="tx1"/>
              </a:solidFill>
              <a:latin typeface="Roboto Slab Bold" pitchFamily="2" charset="0"/>
              <a:ea typeface="Roboto Slab Bold" pitchFamily="2" charset="0"/>
              <a:cs typeface="Roboto Slab Bold" pitchFamily="2" charset="0"/>
              <a:sym typeface="Roboto Slab Regular"/>
            </a:endParaRPr>
          </a:p>
          <a:p>
            <a:pPr marL="457200" indent="-457200" algn="l">
              <a:lnSpc>
                <a:spcPct val="90000"/>
              </a:lnSpc>
              <a:buAutoNum type="arabicPeriod"/>
              <a:defRPr sz="2100" b="0">
                <a:latin typeface="Roboto Slab Bold"/>
                <a:ea typeface="Roboto Slab Bold"/>
                <a:cs typeface="Roboto Slab Bold"/>
                <a:sym typeface="Roboto Slab Bold"/>
              </a:defRPr>
            </a:pPr>
            <a:r>
              <a:rPr lang="de-DE" dirty="0">
                <a:solidFill>
                  <a:schemeClr val="tx1"/>
                </a:solidFill>
                <a:latin typeface="Roboto Slab Bold" pitchFamily="2" charset="0"/>
                <a:ea typeface="Roboto Slab Bold" pitchFamily="2" charset="0"/>
                <a:cs typeface="Roboto Slab Bold" pitchFamily="2" charset="0"/>
                <a:sym typeface="Roboto Slab Regular"/>
              </a:rPr>
              <a:t>Erste Proof-</a:t>
            </a:r>
            <a:r>
              <a:rPr lang="de-DE" dirty="0" err="1">
                <a:solidFill>
                  <a:schemeClr val="tx1"/>
                </a:solidFill>
                <a:latin typeface="Roboto Slab Bold" pitchFamily="2" charset="0"/>
                <a:ea typeface="Roboto Slab Bold" pitchFamily="2" charset="0"/>
                <a:cs typeface="Roboto Slab Bold" pitchFamily="2" charset="0"/>
                <a:sym typeface="Roboto Slab Regular"/>
              </a:rPr>
              <a:t>of</a:t>
            </a:r>
            <a:r>
              <a:rPr lang="de-DE" dirty="0">
                <a:solidFill>
                  <a:schemeClr val="tx1"/>
                </a:solidFill>
                <a:latin typeface="Roboto Slab Bold" pitchFamily="2" charset="0"/>
                <a:ea typeface="Roboto Slab Bold" pitchFamily="2" charset="0"/>
                <a:cs typeface="Roboto Slab Bold" pitchFamily="2" charset="0"/>
                <a:sym typeface="Roboto Slab Regular"/>
              </a:rPr>
              <a:t>-</a:t>
            </a:r>
            <a:r>
              <a:rPr lang="de-DE" dirty="0" err="1">
                <a:solidFill>
                  <a:schemeClr val="tx1"/>
                </a:solidFill>
                <a:latin typeface="Roboto Slab Bold" pitchFamily="2" charset="0"/>
                <a:ea typeface="Roboto Slab Bold" pitchFamily="2" charset="0"/>
                <a:cs typeface="Roboto Slab Bold" pitchFamily="2" charset="0"/>
                <a:sym typeface="Roboto Slab Regular"/>
              </a:rPr>
              <a:t>Concepts</a:t>
            </a:r>
            <a:endParaRPr lang="de-DE" dirty="0">
              <a:solidFill>
                <a:schemeClr val="tx1"/>
              </a:solidFill>
              <a:latin typeface="Roboto Slab Bold" pitchFamily="2" charset="0"/>
              <a:ea typeface="Roboto Slab Bold" pitchFamily="2" charset="0"/>
              <a:cs typeface="Roboto Slab Bold" pitchFamily="2" charset="0"/>
              <a:sym typeface="Roboto Slab Regular"/>
            </a:endParaRPr>
          </a:p>
          <a:p>
            <a:pPr marL="457200" indent="-457200" algn="l">
              <a:lnSpc>
                <a:spcPct val="90000"/>
              </a:lnSpc>
              <a:buAutoNum type="arabicPeriod"/>
              <a:defRPr sz="2100" b="0">
                <a:latin typeface="Roboto Slab Bold"/>
                <a:ea typeface="Roboto Slab Bold"/>
                <a:cs typeface="Roboto Slab Bold"/>
                <a:sym typeface="Roboto Slab Bold"/>
              </a:defRPr>
            </a:pPr>
            <a:endParaRPr lang="de-DE" dirty="0">
              <a:solidFill>
                <a:schemeClr val="tx1"/>
              </a:solidFill>
              <a:latin typeface="Roboto Slab Bold" pitchFamily="2" charset="0"/>
              <a:ea typeface="Roboto Slab Bold" pitchFamily="2" charset="0"/>
              <a:cs typeface="Roboto Slab Bold" pitchFamily="2" charset="0"/>
              <a:sym typeface="Roboto Slab Regular"/>
            </a:endParaRPr>
          </a:p>
          <a:p>
            <a:pPr marL="457200" indent="-457200" algn="l">
              <a:lnSpc>
                <a:spcPct val="90000"/>
              </a:lnSpc>
              <a:buAutoNum type="arabicPeriod"/>
              <a:defRPr sz="2100" b="0">
                <a:latin typeface="Roboto Slab Bold"/>
                <a:ea typeface="Roboto Slab Bold"/>
                <a:cs typeface="Roboto Slab Bold"/>
                <a:sym typeface="Roboto Slab Bold"/>
              </a:defRPr>
            </a:pPr>
            <a:r>
              <a:rPr lang="de-DE" dirty="0">
                <a:solidFill>
                  <a:schemeClr val="tx1"/>
                </a:solidFill>
                <a:latin typeface="Roboto Slab Bold" pitchFamily="2" charset="0"/>
                <a:ea typeface="Roboto Slab Bold" pitchFamily="2" charset="0"/>
                <a:cs typeface="Roboto Slab Bold" pitchFamily="2" charset="0"/>
                <a:sym typeface="Roboto Slab Regular"/>
              </a:rPr>
              <a:t>Projektplan</a:t>
            </a:r>
          </a:p>
          <a:p>
            <a:pPr marL="457200" indent="-457200" algn="l">
              <a:lnSpc>
                <a:spcPct val="90000"/>
              </a:lnSpc>
              <a:buAutoNum type="arabicPeriod"/>
              <a:defRPr sz="2100" b="0">
                <a:latin typeface="Roboto Slab Bold"/>
                <a:ea typeface="Roboto Slab Bold"/>
                <a:cs typeface="Roboto Slab Bold"/>
                <a:sym typeface="Roboto Slab Bold"/>
              </a:defRPr>
            </a:pPr>
            <a:endParaRPr lang="de-DE" dirty="0">
              <a:solidFill>
                <a:schemeClr val="tx1"/>
              </a:solidFill>
              <a:latin typeface="Roboto Slab Bold" pitchFamily="2" charset="0"/>
              <a:ea typeface="Roboto Slab Bold" pitchFamily="2" charset="0"/>
              <a:cs typeface="Roboto Slab Bold" pitchFamily="2" charset="0"/>
              <a:sym typeface="Roboto Slab Regular"/>
            </a:endParaRPr>
          </a:p>
          <a:p>
            <a:pPr marL="457200" indent="-457200" algn="l">
              <a:lnSpc>
                <a:spcPct val="90000"/>
              </a:lnSpc>
              <a:buAutoNum type="arabicPeriod"/>
              <a:defRPr sz="2100" b="0">
                <a:latin typeface="Roboto Slab Bold"/>
                <a:ea typeface="Roboto Slab Bold"/>
                <a:cs typeface="Roboto Slab Bold"/>
                <a:sym typeface="Roboto Slab Bold"/>
              </a:defRPr>
            </a:pPr>
            <a:r>
              <a:rPr lang="de-DE" dirty="0">
                <a:solidFill>
                  <a:schemeClr val="tx1"/>
                </a:solidFill>
                <a:latin typeface="Roboto Slab Bold" pitchFamily="2" charset="0"/>
                <a:ea typeface="Roboto Slab Bold" pitchFamily="2" charset="0"/>
                <a:cs typeface="Roboto Slab Bold" pitchFamily="2" charset="0"/>
                <a:sym typeface="Roboto Slab Regular"/>
              </a:rPr>
              <a:t>Festlegung der Artefakte für Audit 2</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ößen und Abstände">
            <a:extLst>
              <a:ext uri="{FF2B5EF4-FFF2-40B4-BE49-F238E27FC236}">
                <a16:creationId xmlns:a16="http://schemas.microsoft.com/office/drawing/2014/main" id="{0AF5E3F1-8A58-F6D3-5C53-9F9E2C504A70}"/>
              </a:ext>
            </a:extLst>
          </p:cNvPr>
          <p:cNvSpPr txBox="1"/>
          <p:nvPr/>
        </p:nvSpPr>
        <p:spPr>
          <a:xfrm>
            <a:off x="766967" y="708820"/>
            <a:ext cx="6168355"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dirty="0"/>
              <a:t>Problemstellung und Herleitung der Zielsetzung</a:t>
            </a:r>
          </a:p>
        </p:txBody>
      </p:sp>
      <p:sp>
        <p:nvSpPr>
          <p:cNvPr id="5" name="133">
            <a:extLst>
              <a:ext uri="{FF2B5EF4-FFF2-40B4-BE49-F238E27FC236}">
                <a16:creationId xmlns:a16="http://schemas.microsoft.com/office/drawing/2014/main" id="{0E372D4B-57AC-9271-8C2E-6DA19A22452F}"/>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7" name="21">
            <a:extLst>
              <a:ext uri="{FF2B5EF4-FFF2-40B4-BE49-F238E27FC236}">
                <a16:creationId xmlns:a16="http://schemas.microsoft.com/office/drawing/2014/main" id="{1E4FF0DE-0602-B57F-8003-4E67A0B93A95}"/>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5C8BEE54-7AC4-109F-19B3-1682E8E06F07}"/>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1" name="21">
            <a:extLst>
              <a:ext uri="{FF2B5EF4-FFF2-40B4-BE49-F238E27FC236}">
                <a16:creationId xmlns:a16="http://schemas.microsoft.com/office/drawing/2014/main" id="{1FE8271A-C126-D23D-C0C8-6FC28112893B}"/>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F0C8EC35-D40B-E2D0-62AA-0EA3C812AED0}"/>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 name="21">
            <a:extLst>
              <a:ext uri="{FF2B5EF4-FFF2-40B4-BE49-F238E27FC236}">
                <a16:creationId xmlns:a16="http://schemas.microsoft.com/office/drawing/2014/main" id="{972579E6-FB97-7CAC-07F3-083B5F785656}"/>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133">
            <a:extLst>
              <a:ext uri="{FF2B5EF4-FFF2-40B4-BE49-F238E27FC236}">
                <a16:creationId xmlns:a16="http://schemas.microsoft.com/office/drawing/2014/main" id="{8E93322A-5ED7-2B69-3FC9-C9CF30E4C836}"/>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9" name="21">
            <a:extLst>
              <a:ext uri="{FF2B5EF4-FFF2-40B4-BE49-F238E27FC236}">
                <a16:creationId xmlns:a16="http://schemas.microsoft.com/office/drawing/2014/main" id="{F7A63D7F-7ABC-4F70-7539-46FD0E14576A}"/>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133">
            <a:extLst>
              <a:ext uri="{FF2B5EF4-FFF2-40B4-BE49-F238E27FC236}">
                <a16:creationId xmlns:a16="http://schemas.microsoft.com/office/drawing/2014/main" id="{4961C95A-3058-E066-CE64-0D989ED7E2B0}"/>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3" name="21">
            <a:extLst>
              <a:ext uri="{FF2B5EF4-FFF2-40B4-BE49-F238E27FC236}">
                <a16:creationId xmlns:a16="http://schemas.microsoft.com/office/drawing/2014/main" id="{269B979D-1880-1B87-93C6-CA35852D2BD0}"/>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133">
            <a:extLst>
              <a:ext uri="{FF2B5EF4-FFF2-40B4-BE49-F238E27FC236}">
                <a16:creationId xmlns:a16="http://schemas.microsoft.com/office/drawing/2014/main" id="{4CA7A08B-BA45-C76D-C1F7-B57C1229E39E}"/>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7" name="67">
            <a:extLst>
              <a:ext uri="{FF2B5EF4-FFF2-40B4-BE49-F238E27FC236}">
                <a16:creationId xmlns:a16="http://schemas.microsoft.com/office/drawing/2014/main" id="{6AE13D19-DC66-C7D7-AF05-7DA6922C11F5}"/>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9" name="53">
            <a:extLst>
              <a:ext uri="{FF2B5EF4-FFF2-40B4-BE49-F238E27FC236}">
                <a16:creationId xmlns:a16="http://schemas.microsoft.com/office/drawing/2014/main" id="{DA3C3660-A82A-4187-16BC-6E6FC48C0996}"/>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 name="21">
            <a:extLst>
              <a:ext uri="{FF2B5EF4-FFF2-40B4-BE49-F238E27FC236}">
                <a16:creationId xmlns:a16="http://schemas.microsoft.com/office/drawing/2014/main" id="{22D5A2F7-8F4C-BB85-6BA9-D6D2078B6E1C}"/>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 name="53">
            <a:extLst>
              <a:ext uri="{FF2B5EF4-FFF2-40B4-BE49-F238E27FC236}">
                <a16:creationId xmlns:a16="http://schemas.microsoft.com/office/drawing/2014/main" id="{D573B88F-86ED-A20C-237D-F5FC72078D69}"/>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 name="21">
            <a:extLst>
              <a:ext uri="{FF2B5EF4-FFF2-40B4-BE49-F238E27FC236}">
                <a16:creationId xmlns:a16="http://schemas.microsoft.com/office/drawing/2014/main" id="{92F2C369-B81D-9121-88C3-15B7CB3B314A}"/>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 name="53">
            <a:extLst>
              <a:ext uri="{FF2B5EF4-FFF2-40B4-BE49-F238E27FC236}">
                <a16:creationId xmlns:a16="http://schemas.microsoft.com/office/drawing/2014/main" id="{E47610B0-B0E8-9073-9781-2DEBC5D76853}"/>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 name="21">
            <a:extLst>
              <a:ext uri="{FF2B5EF4-FFF2-40B4-BE49-F238E27FC236}">
                <a16:creationId xmlns:a16="http://schemas.microsoft.com/office/drawing/2014/main" id="{DD962968-2C2D-FBF5-75A7-6E8BE7F02B53}"/>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 name="53">
            <a:extLst>
              <a:ext uri="{FF2B5EF4-FFF2-40B4-BE49-F238E27FC236}">
                <a16:creationId xmlns:a16="http://schemas.microsoft.com/office/drawing/2014/main" id="{EF06945A-7DCF-57C0-3AA6-83B36DE8108E}"/>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3" name="21">
            <a:extLst>
              <a:ext uri="{FF2B5EF4-FFF2-40B4-BE49-F238E27FC236}">
                <a16:creationId xmlns:a16="http://schemas.microsoft.com/office/drawing/2014/main" id="{1A9B0E86-B365-72CB-9AB4-B31903CFB60B}"/>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 name="53">
            <a:extLst>
              <a:ext uri="{FF2B5EF4-FFF2-40B4-BE49-F238E27FC236}">
                <a16:creationId xmlns:a16="http://schemas.microsoft.com/office/drawing/2014/main" id="{2E6F03C5-BF5F-5962-5AA9-D57E8CEB36D5}"/>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7" name="21">
            <a:extLst>
              <a:ext uri="{FF2B5EF4-FFF2-40B4-BE49-F238E27FC236}">
                <a16:creationId xmlns:a16="http://schemas.microsoft.com/office/drawing/2014/main" id="{BBFF401A-ABE1-9497-7A53-0B520A441E00}"/>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9" name="53">
            <a:extLst>
              <a:ext uri="{FF2B5EF4-FFF2-40B4-BE49-F238E27FC236}">
                <a16:creationId xmlns:a16="http://schemas.microsoft.com/office/drawing/2014/main" id="{1400D30B-F705-C590-0C83-BF29E2E523D2}"/>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1" name="21">
            <a:extLst>
              <a:ext uri="{FF2B5EF4-FFF2-40B4-BE49-F238E27FC236}">
                <a16:creationId xmlns:a16="http://schemas.microsoft.com/office/drawing/2014/main" id="{E402A61A-FC4C-F689-1FE3-4455325CCEF6}"/>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3" name="53">
            <a:extLst>
              <a:ext uri="{FF2B5EF4-FFF2-40B4-BE49-F238E27FC236}">
                <a16:creationId xmlns:a16="http://schemas.microsoft.com/office/drawing/2014/main" id="{54F8AA40-A825-6D0D-AA6D-1DC1B6785E75}"/>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5" name="21">
            <a:extLst>
              <a:ext uri="{FF2B5EF4-FFF2-40B4-BE49-F238E27FC236}">
                <a16:creationId xmlns:a16="http://schemas.microsoft.com/office/drawing/2014/main" id="{4AE98690-BD98-BCDC-3DD1-C46D4578345B}"/>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7" name="53">
            <a:extLst>
              <a:ext uri="{FF2B5EF4-FFF2-40B4-BE49-F238E27FC236}">
                <a16:creationId xmlns:a16="http://schemas.microsoft.com/office/drawing/2014/main" id="{913BCDE1-41FA-8E30-44E1-A7303BD03E32}"/>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9" name="21">
            <a:extLst>
              <a:ext uri="{FF2B5EF4-FFF2-40B4-BE49-F238E27FC236}">
                <a16:creationId xmlns:a16="http://schemas.microsoft.com/office/drawing/2014/main" id="{3EFAC482-CA08-79B2-D5B5-CD19F395A8EF}"/>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1" name="53">
            <a:extLst>
              <a:ext uri="{FF2B5EF4-FFF2-40B4-BE49-F238E27FC236}">
                <a16:creationId xmlns:a16="http://schemas.microsoft.com/office/drawing/2014/main" id="{9ECE5866-1119-1D52-B6D1-F3D9F343235E}"/>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7" name="Gruppieren">
            <a:extLst>
              <a:ext uri="{FF2B5EF4-FFF2-40B4-BE49-F238E27FC236}">
                <a16:creationId xmlns:a16="http://schemas.microsoft.com/office/drawing/2014/main" id="{73C6CD9D-21DF-1D6E-9628-34A308B1C869}"/>
              </a:ext>
            </a:extLst>
          </p:cNvPr>
          <p:cNvGrpSpPr/>
          <p:nvPr/>
        </p:nvGrpSpPr>
        <p:grpSpPr>
          <a:xfrm>
            <a:off x="762000" y="9652000"/>
            <a:ext cx="11480803" cy="254000"/>
            <a:chOff x="0" y="0"/>
            <a:chExt cx="11480799" cy="254000"/>
          </a:xfrm>
        </p:grpSpPr>
        <p:sp>
          <p:nvSpPr>
            <p:cNvPr id="63" name="Rechteck">
              <a:extLst>
                <a:ext uri="{FF2B5EF4-FFF2-40B4-BE49-F238E27FC236}">
                  <a16:creationId xmlns:a16="http://schemas.microsoft.com/office/drawing/2014/main" id="{7BC97A68-F26B-642F-95A4-23481108C647}"/>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4" name="Rechteck">
              <a:extLst>
                <a:ext uri="{FF2B5EF4-FFF2-40B4-BE49-F238E27FC236}">
                  <a16:creationId xmlns:a16="http://schemas.microsoft.com/office/drawing/2014/main" id="{AA4045E9-1FE9-D303-FB84-A8B9E2C71787}"/>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5" name="Rechteck">
              <a:extLst>
                <a:ext uri="{FF2B5EF4-FFF2-40B4-BE49-F238E27FC236}">
                  <a16:creationId xmlns:a16="http://schemas.microsoft.com/office/drawing/2014/main" id="{88B06E67-5623-3C96-5F8C-587AC572C0E7}"/>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F1E8DC4A-A2B3-12C5-7C7D-284BB0066AAB}"/>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69" name="Rechteck">
            <a:extLst>
              <a:ext uri="{FF2B5EF4-FFF2-40B4-BE49-F238E27FC236}">
                <a16:creationId xmlns:a16="http://schemas.microsoft.com/office/drawing/2014/main" id="{6E88091A-4781-DFCE-0144-CA420B4C3ADA}"/>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1" name="Rechteck">
            <a:extLst>
              <a:ext uri="{FF2B5EF4-FFF2-40B4-BE49-F238E27FC236}">
                <a16:creationId xmlns:a16="http://schemas.microsoft.com/office/drawing/2014/main" id="{6067138C-19CD-3EF3-ACF2-FC7E997AD12B}"/>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Linie">
            <a:extLst>
              <a:ext uri="{FF2B5EF4-FFF2-40B4-BE49-F238E27FC236}">
                <a16:creationId xmlns:a16="http://schemas.microsoft.com/office/drawing/2014/main" id="{98A45D95-7A7A-1336-16D1-D29E23F81708}"/>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5" name="Textfeld 74">
            <a:extLst>
              <a:ext uri="{FF2B5EF4-FFF2-40B4-BE49-F238E27FC236}">
                <a16:creationId xmlns:a16="http://schemas.microsoft.com/office/drawing/2014/main" id="{11BC9B46-622D-4CBF-736A-D52733155B7F}"/>
              </a:ext>
            </a:extLst>
          </p:cNvPr>
          <p:cNvSpPr txBox="1"/>
          <p:nvPr/>
        </p:nvSpPr>
        <p:spPr>
          <a:xfrm>
            <a:off x="765766" y="2450145"/>
            <a:ext cx="4480822"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solidFill>
                  <a:schemeClr val="tx2">
                    <a:lumMod val="50000"/>
                  </a:schemeClr>
                </a:solidFill>
                <a:latin typeface="Roboto Slab Bold"/>
                <a:ea typeface="Roboto Slab Bold"/>
                <a:cs typeface="Roboto Slab Bold"/>
              </a:rPr>
              <a:t>Problemstellung</a:t>
            </a:r>
            <a:endParaRPr lang="de-DE" dirty="0"/>
          </a:p>
        </p:txBody>
      </p:sp>
      <p:sp>
        <p:nvSpPr>
          <p:cNvPr id="77" name="Textfeld 76">
            <a:extLst>
              <a:ext uri="{FF2B5EF4-FFF2-40B4-BE49-F238E27FC236}">
                <a16:creationId xmlns:a16="http://schemas.microsoft.com/office/drawing/2014/main" id="{172851EB-8055-E23B-4D10-1DE63FC465F3}"/>
              </a:ext>
            </a:extLst>
          </p:cNvPr>
          <p:cNvSpPr txBox="1"/>
          <p:nvPr/>
        </p:nvSpPr>
        <p:spPr>
          <a:xfrm>
            <a:off x="765766" y="3094895"/>
            <a:ext cx="7229326"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285750" indent="-285750" algn="l">
              <a:buFont typeface="Arial"/>
              <a:buChar char="•"/>
            </a:pPr>
            <a:r>
              <a:rPr lang="de-DE" sz="1700" b="0" dirty="0">
                <a:solidFill>
                  <a:schemeClr val="tx2">
                    <a:lumMod val="75000"/>
                  </a:schemeClr>
                </a:solidFill>
                <a:latin typeface="PT Sans" panose="020B0503020203020204" pitchFamily="34" charset="0"/>
              </a:rPr>
              <a:t>Klimawandel und Auswirkungen auf die und von der Landwirtschaft</a:t>
            </a:r>
            <a:br>
              <a:rPr lang="de-DE" sz="1700" b="0" dirty="0">
                <a:solidFill>
                  <a:schemeClr val="tx2">
                    <a:lumMod val="75000"/>
                  </a:schemeClr>
                </a:solidFill>
                <a:latin typeface="PT Sans" panose="020B0503020203020204" pitchFamily="34" charset="0"/>
              </a:rPr>
            </a:br>
            <a:r>
              <a:rPr lang="de-DE" sz="1600" b="0" i="1" dirty="0">
                <a:solidFill>
                  <a:schemeClr val="tx2">
                    <a:lumMod val="75000"/>
                  </a:schemeClr>
                </a:solidFill>
                <a:latin typeface="PT Sans" panose="020B0503020203020204" pitchFamily="34" charset="0"/>
              </a:rPr>
              <a:t>In Deutschland stammen 7,4% der Treibhausemissionen stammen aus dem Agrarsektor (Quelle: Umweltbundesamt)</a:t>
            </a:r>
          </a:p>
          <a:p>
            <a:pPr marL="285750" indent="-285750" algn="l">
              <a:buFont typeface="Arial"/>
              <a:buChar char="•"/>
            </a:pPr>
            <a:r>
              <a:rPr lang="de-DE" sz="1700" b="0" dirty="0">
                <a:solidFill>
                  <a:schemeClr val="tx2">
                    <a:lumMod val="75000"/>
                  </a:schemeClr>
                </a:solidFill>
                <a:latin typeface="PT Sans" panose="020B0503020203020204" pitchFamily="34" charset="0"/>
              </a:rPr>
              <a:t>Einfluss des Kapitalismus auf lokale (Bio-)Landwirte</a:t>
            </a:r>
            <a:endParaRPr lang="de-DE" sz="1800" dirty="0">
              <a:solidFill>
                <a:schemeClr val="tx2">
                  <a:lumMod val="75000"/>
                </a:schemeClr>
              </a:solidFill>
              <a:latin typeface="PT Sans" panose="020B0503020203020204" pitchFamily="34" charset="0"/>
            </a:endParaRPr>
          </a:p>
        </p:txBody>
      </p:sp>
      <p:sp>
        <p:nvSpPr>
          <p:cNvPr id="79" name="Textfeld 78">
            <a:extLst>
              <a:ext uri="{FF2B5EF4-FFF2-40B4-BE49-F238E27FC236}">
                <a16:creationId xmlns:a16="http://schemas.microsoft.com/office/drawing/2014/main" id="{BA1DFBFA-9D44-D15D-350D-B2B33ED2AD45}"/>
              </a:ext>
            </a:extLst>
          </p:cNvPr>
          <p:cNvSpPr txBox="1"/>
          <p:nvPr/>
        </p:nvSpPr>
        <p:spPr>
          <a:xfrm>
            <a:off x="765766" y="4641184"/>
            <a:ext cx="4480822"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solidFill>
                  <a:schemeClr val="tx2">
                    <a:lumMod val="50000"/>
                  </a:schemeClr>
                </a:solidFill>
                <a:latin typeface="Roboto Slab Bold"/>
                <a:ea typeface="Roboto Slab Bold"/>
                <a:cs typeface="Roboto Slab Bold"/>
              </a:rPr>
              <a:t>Herleitung der Zielsetzung</a:t>
            </a:r>
            <a:endParaRPr lang="de-DE" dirty="0"/>
          </a:p>
        </p:txBody>
      </p:sp>
      <p:sp>
        <p:nvSpPr>
          <p:cNvPr id="81" name="Textfeld 80">
            <a:extLst>
              <a:ext uri="{FF2B5EF4-FFF2-40B4-BE49-F238E27FC236}">
                <a16:creationId xmlns:a16="http://schemas.microsoft.com/office/drawing/2014/main" id="{604F7CB0-7DD3-6CF3-9C84-013FAB0E71D5}"/>
              </a:ext>
            </a:extLst>
          </p:cNvPr>
          <p:cNvSpPr txBox="1"/>
          <p:nvPr/>
        </p:nvSpPr>
        <p:spPr>
          <a:xfrm>
            <a:off x="765766" y="5296188"/>
            <a:ext cx="7229326" cy="8874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285750" indent="-285750" algn="l">
              <a:buFont typeface="Arial"/>
              <a:buChar char="•"/>
            </a:pPr>
            <a:r>
              <a:rPr lang="de-DE" sz="1700" b="0" dirty="0">
                <a:solidFill>
                  <a:schemeClr val="tx2">
                    <a:lumMod val="75000"/>
                  </a:schemeClr>
                </a:solidFill>
                <a:latin typeface="PT Sans" panose="020B0503020203020204" pitchFamily="34" charset="0"/>
              </a:rPr>
              <a:t>Sensibilisierung für die Herausforderungen von Landwirten</a:t>
            </a:r>
            <a:endParaRPr lang="de-DE" sz="1800" dirty="0">
              <a:latin typeface="PT Sans" panose="020B0503020203020204" pitchFamily="34" charset="0"/>
            </a:endParaRPr>
          </a:p>
          <a:p>
            <a:pPr marL="285750" indent="-285750" algn="l">
              <a:buFont typeface="Arial"/>
              <a:buChar char="•"/>
            </a:pPr>
            <a:r>
              <a:rPr lang="de-DE" sz="1700" b="0" dirty="0">
                <a:solidFill>
                  <a:schemeClr val="tx2">
                    <a:lumMod val="75000"/>
                  </a:schemeClr>
                </a:solidFill>
                <a:latin typeface="PT Sans" panose="020B0503020203020204" pitchFamily="34" charset="0"/>
              </a:rPr>
              <a:t>Aufmerksamkeit auf umweltfreundliche Landwirtschaft und Moralitätskonflikte lenken</a:t>
            </a:r>
            <a:endParaRPr lang="de-DE" sz="1800" dirty="0">
              <a:solidFill>
                <a:schemeClr val="tx2">
                  <a:lumMod val="75000"/>
                </a:schemeClr>
              </a:solidFill>
              <a:latin typeface="PT Sans" panose="020B0503020203020204" pitchFamily="34" charset="0"/>
            </a:endParaRPr>
          </a:p>
        </p:txBody>
      </p:sp>
    </p:spTree>
    <p:extLst>
      <p:ext uri="{BB962C8B-B14F-4D97-AF65-F5344CB8AC3E}">
        <p14:creationId xmlns:p14="http://schemas.microsoft.com/office/powerpoint/2010/main" val="148486589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ößen und Abstände">
            <a:extLst>
              <a:ext uri="{FF2B5EF4-FFF2-40B4-BE49-F238E27FC236}">
                <a16:creationId xmlns:a16="http://schemas.microsoft.com/office/drawing/2014/main" id="{0AF5E3F1-8A58-F6D3-5C53-9F9E2C504A70}"/>
              </a:ext>
            </a:extLst>
          </p:cNvPr>
          <p:cNvSpPr txBox="1"/>
          <p:nvPr/>
        </p:nvSpPr>
        <p:spPr>
          <a:xfrm>
            <a:off x="766967" y="698988"/>
            <a:ext cx="5979201"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Zielsetzungen und Begründung des Vorgehens</a:t>
            </a:r>
          </a:p>
        </p:txBody>
      </p:sp>
      <p:sp>
        <p:nvSpPr>
          <p:cNvPr id="5" name="133">
            <a:extLst>
              <a:ext uri="{FF2B5EF4-FFF2-40B4-BE49-F238E27FC236}">
                <a16:creationId xmlns:a16="http://schemas.microsoft.com/office/drawing/2014/main" id="{0E372D4B-57AC-9271-8C2E-6DA19A22452F}"/>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7" name="21">
            <a:extLst>
              <a:ext uri="{FF2B5EF4-FFF2-40B4-BE49-F238E27FC236}">
                <a16:creationId xmlns:a16="http://schemas.microsoft.com/office/drawing/2014/main" id="{1E4FF0DE-0602-B57F-8003-4E67A0B93A95}"/>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5C8BEE54-7AC4-109F-19B3-1682E8E06F07}"/>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1" name="21">
            <a:extLst>
              <a:ext uri="{FF2B5EF4-FFF2-40B4-BE49-F238E27FC236}">
                <a16:creationId xmlns:a16="http://schemas.microsoft.com/office/drawing/2014/main" id="{1FE8271A-C126-D23D-C0C8-6FC28112893B}"/>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F0C8EC35-D40B-E2D0-62AA-0EA3C812AED0}"/>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 name="21">
            <a:extLst>
              <a:ext uri="{FF2B5EF4-FFF2-40B4-BE49-F238E27FC236}">
                <a16:creationId xmlns:a16="http://schemas.microsoft.com/office/drawing/2014/main" id="{972579E6-FB97-7CAC-07F3-083B5F785656}"/>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133">
            <a:extLst>
              <a:ext uri="{FF2B5EF4-FFF2-40B4-BE49-F238E27FC236}">
                <a16:creationId xmlns:a16="http://schemas.microsoft.com/office/drawing/2014/main" id="{8E93322A-5ED7-2B69-3FC9-C9CF30E4C836}"/>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9" name="21">
            <a:extLst>
              <a:ext uri="{FF2B5EF4-FFF2-40B4-BE49-F238E27FC236}">
                <a16:creationId xmlns:a16="http://schemas.microsoft.com/office/drawing/2014/main" id="{F7A63D7F-7ABC-4F70-7539-46FD0E14576A}"/>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133">
            <a:extLst>
              <a:ext uri="{FF2B5EF4-FFF2-40B4-BE49-F238E27FC236}">
                <a16:creationId xmlns:a16="http://schemas.microsoft.com/office/drawing/2014/main" id="{4961C95A-3058-E066-CE64-0D989ED7E2B0}"/>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3" name="21">
            <a:extLst>
              <a:ext uri="{FF2B5EF4-FFF2-40B4-BE49-F238E27FC236}">
                <a16:creationId xmlns:a16="http://schemas.microsoft.com/office/drawing/2014/main" id="{269B979D-1880-1B87-93C6-CA35852D2BD0}"/>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133">
            <a:extLst>
              <a:ext uri="{FF2B5EF4-FFF2-40B4-BE49-F238E27FC236}">
                <a16:creationId xmlns:a16="http://schemas.microsoft.com/office/drawing/2014/main" id="{4CA7A08B-BA45-C76D-C1F7-B57C1229E39E}"/>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7" name="67">
            <a:extLst>
              <a:ext uri="{FF2B5EF4-FFF2-40B4-BE49-F238E27FC236}">
                <a16:creationId xmlns:a16="http://schemas.microsoft.com/office/drawing/2014/main" id="{6AE13D19-DC66-C7D7-AF05-7DA6922C11F5}"/>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9" name="53">
            <a:extLst>
              <a:ext uri="{FF2B5EF4-FFF2-40B4-BE49-F238E27FC236}">
                <a16:creationId xmlns:a16="http://schemas.microsoft.com/office/drawing/2014/main" id="{DA3C3660-A82A-4187-16BC-6E6FC48C0996}"/>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 name="21">
            <a:extLst>
              <a:ext uri="{FF2B5EF4-FFF2-40B4-BE49-F238E27FC236}">
                <a16:creationId xmlns:a16="http://schemas.microsoft.com/office/drawing/2014/main" id="{22D5A2F7-8F4C-BB85-6BA9-D6D2078B6E1C}"/>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 name="53">
            <a:extLst>
              <a:ext uri="{FF2B5EF4-FFF2-40B4-BE49-F238E27FC236}">
                <a16:creationId xmlns:a16="http://schemas.microsoft.com/office/drawing/2014/main" id="{D573B88F-86ED-A20C-237D-F5FC72078D69}"/>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 name="21">
            <a:extLst>
              <a:ext uri="{FF2B5EF4-FFF2-40B4-BE49-F238E27FC236}">
                <a16:creationId xmlns:a16="http://schemas.microsoft.com/office/drawing/2014/main" id="{92F2C369-B81D-9121-88C3-15B7CB3B314A}"/>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 name="53">
            <a:extLst>
              <a:ext uri="{FF2B5EF4-FFF2-40B4-BE49-F238E27FC236}">
                <a16:creationId xmlns:a16="http://schemas.microsoft.com/office/drawing/2014/main" id="{E47610B0-B0E8-9073-9781-2DEBC5D76853}"/>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 name="21">
            <a:extLst>
              <a:ext uri="{FF2B5EF4-FFF2-40B4-BE49-F238E27FC236}">
                <a16:creationId xmlns:a16="http://schemas.microsoft.com/office/drawing/2014/main" id="{DD962968-2C2D-FBF5-75A7-6E8BE7F02B53}"/>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 name="53">
            <a:extLst>
              <a:ext uri="{FF2B5EF4-FFF2-40B4-BE49-F238E27FC236}">
                <a16:creationId xmlns:a16="http://schemas.microsoft.com/office/drawing/2014/main" id="{EF06945A-7DCF-57C0-3AA6-83B36DE8108E}"/>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3" name="21">
            <a:extLst>
              <a:ext uri="{FF2B5EF4-FFF2-40B4-BE49-F238E27FC236}">
                <a16:creationId xmlns:a16="http://schemas.microsoft.com/office/drawing/2014/main" id="{1A9B0E86-B365-72CB-9AB4-B31903CFB60B}"/>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 name="53">
            <a:extLst>
              <a:ext uri="{FF2B5EF4-FFF2-40B4-BE49-F238E27FC236}">
                <a16:creationId xmlns:a16="http://schemas.microsoft.com/office/drawing/2014/main" id="{2E6F03C5-BF5F-5962-5AA9-D57E8CEB36D5}"/>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7" name="21">
            <a:extLst>
              <a:ext uri="{FF2B5EF4-FFF2-40B4-BE49-F238E27FC236}">
                <a16:creationId xmlns:a16="http://schemas.microsoft.com/office/drawing/2014/main" id="{BBFF401A-ABE1-9497-7A53-0B520A441E00}"/>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9" name="53">
            <a:extLst>
              <a:ext uri="{FF2B5EF4-FFF2-40B4-BE49-F238E27FC236}">
                <a16:creationId xmlns:a16="http://schemas.microsoft.com/office/drawing/2014/main" id="{1400D30B-F705-C590-0C83-BF29E2E523D2}"/>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1" name="21">
            <a:extLst>
              <a:ext uri="{FF2B5EF4-FFF2-40B4-BE49-F238E27FC236}">
                <a16:creationId xmlns:a16="http://schemas.microsoft.com/office/drawing/2014/main" id="{E402A61A-FC4C-F689-1FE3-4455325CCEF6}"/>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3" name="53">
            <a:extLst>
              <a:ext uri="{FF2B5EF4-FFF2-40B4-BE49-F238E27FC236}">
                <a16:creationId xmlns:a16="http://schemas.microsoft.com/office/drawing/2014/main" id="{54F8AA40-A825-6D0D-AA6D-1DC1B6785E75}"/>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5" name="21">
            <a:extLst>
              <a:ext uri="{FF2B5EF4-FFF2-40B4-BE49-F238E27FC236}">
                <a16:creationId xmlns:a16="http://schemas.microsoft.com/office/drawing/2014/main" id="{4AE98690-BD98-BCDC-3DD1-C46D4578345B}"/>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7" name="53">
            <a:extLst>
              <a:ext uri="{FF2B5EF4-FFF2-40B4-BE49-F238E27FC236}">
                <a16:creationId xmlns:a16="http://schemas.microsoft.com/office/drawing/2014/main" id="{913BCDE1-41FA-8E30-44E1-A7303BD03E32}"/>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9" name="21">
            <a:extLst>
              <a:ext uri="{FF2B5EF4-FFF2-40B4-BE49-F238E27FC236}">
                <a16:creationId xmlns:a16="http://schemas.microsoft.com/office/drawing/2014/main" id="{3EFAC482-CA08-79B2-D5B5-CD19F395A8EF}"/>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1" name="53">
            <a:extLst>
              <a:ext uri="{FF2B5EF4-FFF2-40B4-BE49-F238E27FC236}">
                <a16:creationId xmlns:a16="http://schemas.microsoft.com/office/drawing/2014/main" id="{9ECE5866-1119-1D52-B6D1-F3D9F343235E}"/>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7" name="Gruppieren">
            <a:extLst>
              <a:ext uri="{FF2B5EF4-FFF2-40B4-BE49-F238E27FC236}">
                <a16:creationId xmlns:a16="http://schemas.microsoft.com/office/drawing/2014/main" id="{73C6CD9D-21DF-1D6E-9628-34A308B1C869}"/>
              </a:ext>
            </a:extLst>
          </p:cNvPr>
          <p:cNvGrpSpPr/>
          <p:nvPr/>
        </p:nvGrpSpPr>
        <p:grpSpPr>
          <a:xfrm>
            <a:off x="762000" y="9652000"/>
            <a:ext cx="11480803" cy="254000"/>
            <a:chOff x="0" y="0"/>
            <a:chExt cx="11480799" cy="254000"/>
          </a:xfrm>
        </p:grpSpPr>
        <p:sp>
          <p:nvSpPr>
            <p:cNvPr id="63" name="Rechteck">
              <a:extLst>
                <a:ext uri="{FF2B5EF4-FFF2-40B4-BE49-F238E27FC236}">
                  <a16:creationId xmlns:a16="http://schemas.microsoft.com/office/drawing/2014/main" id="{7BC97A68-F26B-642F-95A4-23481108C647}"/>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4" name="Rechteck">
              <a:extLst>
                <a:ext uri="{FF2B5EF4-FFF2-40B4-BE49-F238E27FC236}">
                  <a16:creationId xmlns:a16="http://schemas.microsoft.com/office/drawing/2014/main" id="{AA4045E9-1FE9-D303-FB84-A8B9E2C71787}"/>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5" name="Rechteck">
              <a:extLst>
                <a:ext uri="{FF2B5EF4-FFF2-40B4-BE49-F238E27FC236}">
                  <a16:creationId xmlns:a16="http://schemas.microsoft.com/office/drawing/2014/main" id="{88B06E67-5623-3C96-5F8C-587AC572C0E7}"/>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F1E8DC4A-A2B3-12C5-7C7D-284BB0066AAB}"/>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69" name="Rechteck">
            <a:extLst>
              <a:ext uri="{FF2B5EF4-FFF2-40B4-BE49-F238E27FC236}">
                <a16:creationId xmlns:a16="http://schemas.microsoft.com/office/drawing/2014/main" id="{6E88091A-4781-DFCE-0144-CA420B4C3ADA}"/>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1" name="Rechteck">
            <a:extLst>
              <a:ext uri="{FF2B5EF4-FFF2-40B4-BE49-F238E27FC236}">
                <a16:creationId xmlns:a16="http://schemas.microsoft.com/office/drawing/2014/main" id="{6067138C-19CD-3EF3-ACF2-FC7E997AD12B}"/>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Linie">
            <a:extLst>
              <a:ext uri="{FF2B5EF4-FFF2-40B4-BE49-F238E27FC236}">
                <a16:creationId xmlns:a16="http://schemas.microsoft.com/office/drawing/2014/main" id="{98A45D95-7A7A-1336-16D1-D29E23F81708}"/>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5" name="Textfeld 74">
            <a:extLst>
              <a:ext uri="{FF2B5EF4-FFF2-40B4-BE49-F238E27FC236}">
                <a16:creationId xmlns:a16="http://schemas.microsoft.com/office/drawing/2014/main" id="{11BC9B46-622D-4CBF-736A-D52733155B7F}"/>
              </a:ext>
            </a:extLst>
          </p:cNvPr>
          <p:cNvSpPr txBox="1"/>
          <p:nvPr/>
        </p:nvSpPr>
        <p:spPr>
          <a:xfrm>
            <a:off x="765766" y="2450145"/>
            <a:ext cx="4480822"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solidFill>
                  <a:schemeClr val="tx2">
                    <a:lumMod val="50000"/>
                  </a:schemeClr>
                </a:solidFill>
                <a:latin typeface="Roboto Slab Bold"/>
                <a:ea typeface="Roboto Slab Bold"/>
                <a:cs typeface="Roboto Slab Bold"/>
              </a:rPr>
              <a:t>Zielsetzungen</a:t>
            </a:r>
            <a:endParaRPr lang="de-DE" dirty="0"/>
          </a:p>
        </p:txBody>
      </p:sp>
      <p:sp>
        <p:nvSpPr>
          <p:cNvPr id="77" name="Textfeld 76">
            <a:extLst>
              <a:ext uri="{FF2B5EF4-FFF2-40B4-BE49-F238E27FC236}">
                <a16:creationId xmlns:a16="http://schemas.microsoft.com/office/drawing/2014/main" id="{172851EB-8055-E23B-4D10-1DE63FC465F3}"/>
              </a:ext>
            </a:extLst>
          </p:cNvPr>
          <p:cNvSpPr txBox="1"/>
          <p:nvPr/>
        </p:nvSpPr>
        <p:spPr>
          <a:xfrm>
            <a:off x="765766" y="3092327"/>
            <a:ext cx="7229326" cy="8874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285750" indent="-285750" algn="l">
              <a:buFont typeface="Arial"/>
              <a:buChar char="•"/>
            </a:pPr>
            <a:r>
              <a:rPr lang="de-DE" sz="1700" b="0" dirty="0">
                <a:solidFill>
                  <a:schemeClr val="tx2">
                    <a:lumMod val="75000"/>
                  </a:schemeClr>
                </a:solidFill>
                <a:latin typeface="PT Sans" panose="020B0503020203020204" pitchFamily="34" charset="0"/>
              </a:rPr>
              <a:t>Bewusstseinsbildung für Klimawandel und Kapitalismus-Folgen</a:t>
            </a:r>
            <a:endParaRPr lang="de-DE" dirty="0">
              <a:solidFill>
                <a:schemeClr val="tx2">
                  <a:lumMod val="75000"/>
                </a:schemeClr>
              </a:solidFill>
              <a:latin typeface="PT Sans" panose="020B0503020203020204" pitchFamily="34" charset="0"/>
            </a:endParaRPr>
          </a:p>
          <a:p>
            <a:pPr marL="285750" indent="-285750" algn="l">
              <a:buFont typeface="Arial"/>
              <a:buChar char="•"/>
            </a:pPr>
            <a:r>
              <a:rPr lang="de-DE" sz="1700" b="0" dirty="0">
                <a:solidFill>
                  <a:schemeClr val="tx2">
                    <a:lumMod val="75000"/>
                  </a:schemeClr>
                </a:solidFill>
                <a:latin typeface="PT Sans" panose="020B0503020203020204" pitchFamily="34" charset="0"/>
              </a:rPr>
              <a:t>Fokus auf umweltfreundliche Landwirtschaft und moralische Entscheidungen</a:t>
            </a:r>
            <a:endParaRPr lang="de-DE" dirty="0">
              <a:solidFill>
                <a:schemeClr val="tx2">
                  <a:lumMod val="75000"/>
                </a:schemeClr>
              </a:solidFill>
              <a:latin typeface="PT Sans" panose="020B0503020203020204" pitchFamily="34" charset="0"/>
            </a:endParaRPr>
          </a:p>
        </p:txBody>
      </p:sp>
      <p:sp>
        <p:nvSpPr>
          <p:cNvPr id="79" name="Textfeld 78">
            <a:extLst>
              <a:ext uri="{FF2B5EF4-FFF2-40B4-BE49-F238E27FC236}">
                <a16:creationId xmlns:a16="http://schemas.microsoft.com/office/drawing/2014/main" id="{BA1DFBFA-9D44-D15D-350D-B2B33ED2AD45}"/>
              </a:ext>
            </a:extLst>
          </p:cNvPr>
          <p:cNvSpPr txBox="1"/>
          <p:nvPr/>
        </p:nvSpPr>
        <p:spPr>
          <a:xfrm>
            <a:off x="765766" y="4641189"/>
            <a:ext cx="4480822"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solidFill>
                  <a:schemeClr val="tx2">
                    <a:lumMod val="50000"/>
                  </a:schemeClr>
                </a:solidFill>
                <a:latin typeface="Roboto Slab Bold"/>
                <a:ea typeface="Roboto Slab Bold"/>
                <a:cs typeface="Roboto Slab Bold"/>
              </a:rPr>
              <a:t>Begründung des Vorgehens</a:t>
            </a:r>
            <a:endParaRPr lang="de-DE" dirty="0"/>
          </a:p>
        </p:txBody>
      </p:sp>
      <p:sp>
        <p:nvSpPr>
          <p:cNvPr id="81" name="Textfeld 80">
            <a:extLst>
              <a:ext uri="{FF2B5EF4-FFF2-40B4-BE49-F238E27FC236}">
                <a16:creationId xmlns:a16="http://schemas.microsoft.com/office/drawing/2014/main" id="{604F7CB0-7DD3-6CF3-9C84-013FAB0E71D5}"/>
              </a:ext>
            </a:extLst>
          </p:cNvPr>
          <p:cNvSpPr txBox="1"/>
          <p:nvPr/>
        </p:nvSpPr>
        <p:spPr>
          <a:xfrm>
            <a:off x="765766" y="5283372"/>
            <a:ext cx="7229326" cy="11490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285750" indent="-285750" algn="l">
              <a:buFont typeface="Arial"/>
              <a:buChar char="•"/>
            </a:pPr>
            <a:r>
              <a:rPr lang="de-DE" sz="1700" dirty="0">
                <a:solidFill>
                  <a:schemeClr val="tx2">
                    <a:lumMod val="75000"/>
                  </a:schemeClr>
                </a:solidFill>
                <a:latin typeface="PT Sans" panose="020B0503020203020204" pitchFamily="34" charset="0"/>
              </a:rPr>
              <a:t>Spielerischer Ansatz</a:t>
            </a:r>
            <a:r>
              <a:rPr lang="de-DE" sz="1700" b="0" dirty="0">
                <a:solidFill>
                  <a:schemeClr val="tx2">
                    <a:lumMod val="75000"/>
                  </a:schemeClr>
                </a:solidFill>
                <a:latin typeface="PT Sans" panose="020B0503020203020204" pitchFamily="34" charset="0"/>
              </a:rPr>
              <a:t> für breite Zielgruppe (53% der Deutschen spielen Videospiele)</a:t>
            </a:r>
            <a:endParaRPr lang="de-DE" dirty="0">
              <a:solidFill>
                <a:schemeClr val="tx2">
                  <a:lumMod val="75000"/>
                </a:schemeClr>
              </a:solidFill>
              <a:latin typeface="PT Sans" panose="020B0503020203020204" pitchFamily="34" charset="0"/>
            </a:endParaRPr>
          </a:p>
          <a:p>
            <a:pPr marL="285750" indent="-285750" algn="l">
              <a:buFont typeface="Arial"/>
              <a:buChar char="•"/>
            </a:pPr>
            <a:r>
              <a:rPr lang="de-DE" sz="1700" b="0" dirty="0">
                <a:solidFill>
                  <a:schemeClr val="tx2">
                    <a:lumMod val="75000"/>
                  </a:schemeClr>
                </a:solidFill>
                <a:latin typeface="PT Sans" panose="020B0503020203020204" pitchFamily="34" charset="0"/>
              </a:rPr>
              <a:t>Nutzung von 2.5D Pixel-Art Style für visuelle Anziehungskraft</a:t>
            </a:r>
            <a:endParaRPr lang="de-DE" dirty="0">
              <a:solidFill>
                <a:schemeClr val="tx2">
                  <a:lumMod val="75000"/>
                </a:schemeClr>
              </a:solidFill>
              <a:latin typeface="PT Sans" panose="020B0503020203020204" pitchFamily="34" charset="0"/>
            </a:endParaRPr>
          </a:p>
          <a:p>
            <a:pPr marL="285750" indent="-285750" algn="l">
              <a:buFont typeface="Arial"/>
              <a:buChar char="•"/>
            </a:pPr>
            <a:r>
              <a:rPr lang="de-DE" sz="1700" b="0" dirty="0">
                <a:solidFill>
                  <a:schemeClr val="tx2">
                    <a:lumMod val="75000"/>
                  </a:schemeClr>
                </a:solidFill>
                <a:latin typeface="PT Sans" panose="020B0503020203020204" pitchFamily="34" charset="0"/>
              </a:rPr>
              <a:t>Betonung von </a:t>
            </a:r>
            <a:r>
              <a:rPr lang="de-DE" sz="1700" dirty="0">
                <a:solidFill>
                  <a:schemeClr val="tx2">
                    <a:lumMod val="75000"/>
                  </a:schemeClr>
                </a:solidFill>
                <a:latin typeface="PT Sans" panose="020B0503020203020204" pitchFamily="34" charset="0"/>
              </a:rPr>
              <a:t>Storytelling </a:t>
            </a:r>
            <a:r>
              <a:rPr lang="de-DE" sz="1700" b="0" dirty="0">
                <a:solidFill>
                  <a:schemeClr val="tx2">
                    <a:lumMod val="75000"/>
                  </a:schemeClr>
                </a:solidFill>
                <a:latin typeface="PT Sans" panose="020B0503020203020204" pitchFamily="34" charset="0"/>
              </a:rPr>
              <a:t>für emotionale Bindung</a:t>
            </a:r>
            <a:endParaRPr lang="de-DE" dirty="0">
              <a:solidFill>
                <a:schemeClr val="tx2">
                  <a:lumMod val="75000"/>
                </a:schemeClr>
              </a:solidFill>
              <a:latin typeface="PT Sans" panose="020B0503020203020204" pitchFamily="34" charset="0"/>
            </a:endParaRPr>
          </a:p>
        </p:txBody>
      </p:sp>
    </p:spTree>
    <p:extLst>
      <p:ext uri="{BB962C8B-B14F-4D97-AF65-F5344CB8AC3E}">
        <p14:creationId xmlns:p14="http://schemas.microsoft.com/office/powerpoint/2010/main" val="11359308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ößen und Abstände">
            <a:extLst>
              <a:ext uri="{FF2B5EF4-FFF2-40B4-BE49-F238E27FC236}">
                <a16:creationId xmlns:a16="http://schemas.microsoft.com/office/drawing/2014/main" id="{C712EDBE-BDB0-8DF0-C745-7299104F0D98}"/>
              </a:ext>
            </a:extLst>
          </p:cNvPr>
          <p:cNvSpPr txBox="1"/>
          <p:nvPr/>
        </p:nvSpPr>
        <p:spPr>
          <a:xfrm>
            <a:off x="766967" y="570470"/>
            <a:ext cx="5913478"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dirty="0"/>
              <a:t>Abwägung der Mittel: Unity VS Unreal Engine</a:t>
            </a:r>
          </a:p>
        </p:txBody>
      </p:sp>
      <p:sp>
        <p:nvSpPr>
          <p:cNvPr id="5" name="133">
            <a:extLst>
              <a:ext uri="{FF2B5EF4-FFF2-40B4-BE49-F238E27FC236}">
                <a16:creationId xmlns:a16="http://schemas.microsoft.com/office/drawing/2014/main" id="{EDCE125E-351C-0577-2967-F973CE0B3E3E}"/>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7" name="21">
            <a:extLst>
              <a:ext uri="{FF2B5EF4-FFF2-40B4-BE49-F238E27FC236}">
                <a16:creationId xmlns:a16="http://schemas.microsoft.com/office/drawing/2014/main" id="{796888AB-95B7-2218-EA6E-99E0A5E51B9D}"/>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4C5D25A9-649F-12B5-EA49-59A8A6434867}"/>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1" name="21">
            <a:extLst>
              <a:ext uri="{FF2B5EF4-FFF2-40B4-BE49-F238E27FC236}">
                <a16:creationId xmlns:a16="http://schemas.microsoft.com/office/drawing/2014/main" id="{24282DBF-729D-7B70-90EC-BFE3D84865EB}"/>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A7A91A01-D842-FC02-0F46-D93295E0D3DB}"/>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 name="21">
            <a:extLst>
              <a:ext uri="{FF2B5EF4-FFF2-40B4-BE49-F238E27FC236}">
                <a16:creationId xmlns:a16="http://schemas.microsoft.com/office/drawing/2014/main" id="{31297076-F1C1-8FB7-2215-2C4FEAF5DD1F}"/>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133">
            <a:extLst>
              <a:ext uri="{FF2B5EF4-FFF2-40B4-BE49-F238E27FC236}">
                <a16:creationId xmlns:a16="http://schemas.microsoft.com/office/drawing/2014/main" id="{943B535B-FB08-479B-47F8-B5614FBFBB35}"/>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9" name="21">
            <a:extLst>
              <a:ext uri="{FF2B5EF4-FFF2-40B4-BE49-F238E27FC236}">
                <a16:creationId xmlns:a16="http://schemas.microsoft.com/office/drawing/2014/main" id="{DE6D2D77-AA52-6F8F-37BF-99EA64CBEF08}"/>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133">
            <a:extLst>
              <a:ext uri="{FF2B5EF4-FFF2-40B4-BE49-F238E27FC236}">
                <a16:creationId xmlns:a16="http://schemas.microsoft.com/office/drawing/2014/main" id="{1A9BB4CB-D973-AEE6-D4B5-2DB1120133F3}"/>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3" name="21">
            <a:extLst>
              <a:ext uri="{FF2B5EF4-FFF2-40B4-BE49-F238E27FC236}">
                <a16:creationId xmlns:a16="http://schemas.microsoft.com/office/drawing/2014/main" id="{5D061920-6B3B-8B67-0AE5-8E6B3C4A8DBF}"/>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133">
            <a:extLst>
              <a:ext uri="{FF2B5EF4-FFF2-40B4-BE49-F238E27FC236}">
                <a16:creationId xmlns:a16="http://schemas.microsoft.com/office/drawing/2014/main" id="{4ED59A81-98E6-BEF3-8FED-F568D79EDEBA}"/>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7" name="67">
            <a:extLst>
              <a:ext uri="{FF2B5EF4-FFF2-40B4-BE49-F238E27FC236}">
                <a16:creationId xmlns:a16="http://schemas.microsoft.com/office/drawing/2014/main" id="{EE4E1B97-47F1-2977-0A1F-6718A52D7E85}"/>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9" name="53">
            <a:extLst>
              <a:ext uri="{FF2B5EF4-FFF2-40B4-BE49-F238E27FC236}">
                <a16:creationId xmlns:a16="http://schemas.microsoft.com/office/drawing/2014/main" id="{03DBC82D-626F-1F1E-D107-8E14FB1B6A80}"/>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 name="21">
            <a:extLst>
              <a:ext uri="{FF2B5EF4-FFF2-40B4-BE49-F238E27FC236}">
                <a16:creationId xmlns:a16="http://schemas.microsoft.com/office/drawing/2014/main" id="{B9164572-E767-10F5-AC82-0B041510D11D}"/>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 name="53">
            <a:extLst>
              <a:ext uri="{FF2B5EF4-FFF2-40B4-BE49-F238E27FC236}">
                <a16:creationId xmlns:a16="http://schemas.microsoft.com/office/drawing/2014/main" id="{B3FBAAC3-D242-092F-14A2-D3F7349F111B}"/>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 name="21">
            <a:extLst>
              <a:ext uri="{FF2B5EF4-FFF2-40B4-BE49-F238E27FC236}">
                <a16:creationId xmlns:a16="http://schemas.microsoft.com/office/drawing/2014/main" id="{20B3DF8F-9E9F-5064-880E-FD4D63C3E799}"/>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 name="53">
            <a:extLst>
              <a:ext uri="{FF2B5EF4-FFF2-40B4-BE49-F238E27FC236}">
                <a16:creationId xmlns:a16="http://schemas.microsoft.com/office/drawing/2014/main" id="{002EABCB-0636-AF68-3D89-F56989469E61}"/>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 name="21">
            <a:extLst>
              <a:ext uri="{FF2B5EF4-FFF2-40B4-BE49-F238E27FC236}">
                <a16:creationId xmlns:a16="http://schemas.microsoft.com/office/drawing/2014/main" id="{2A17E0B7-E128-366F-D890-87078B1882BC}"/>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 name="53">
            <a:extLst>
              <a:ext uri="{FF2B5EF4-FFF2-40B4-BE49-F238E27FC236}">
                <a16:creationId xmlns:a16="http://schemas.microsoft.com/office/drawing/2014/main" id="{24C09E20-04CD-5D55-4235-8CBD3558C354}"/>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3" name="21">
            <a:extLst>
              <a:ext uri="{FF2B5EF4-FFF2-40B4-BE49-F238E27FC236}">
                <a16:creationId xmlns:a16="http://schemas.microsoft.com/office/drawing/2014/main" id="{8D522507-407B-8567-6C66-9055F39E0816}"/>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 name="53">
            <a:extLst>
              <a:ext uri="{FF2B5EF4-FFF2-40B4-BE49-F238E27FC236}">
                <a16:creationId xmlns:a16="http://schemas.microsoft.com/office/drawing/2014/main" id="{CAEFE81F-3858-FD0C-2F03-D7393CB1543B}"/>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7" name="21">
            <a:extLst>
              <a:ext uri="{FF2B5EF4-FFF2-40B4-BE49-F238E27FC236}">
                <a16:creationId xmlns:a16="http://schemas.microsoft.com/office/drawing/2014/main" id="{022885B6-4083-DAA8-8889-8ABE86771B16}"/>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9" name="53">
            <a:extLst>
              <a:ext uri="{FF2B5EF4-FFF2-40B4-BE49-F238E27FC236}">
                <a16:creationId xmlns:a16="http://schemas.microsoft.com/office/drawing/2014/main" id="{249A2500-4F0F-922A-F307-0112A9B75B3B}"/>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1" name="21">
            <a:extLst>
              <a:ext uri="{FF2B5EF4-FFF2-40B4-BE49-F238E27FC236}">
                <a16:creationId xmlns:a16="http://schemas.microsoft.com/office/drawing/2014/main" id="{AD16F047-2933-07F7-4F26-0B89221CA7E5}"/>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3" name="53">
            <a:extLst>
              <a:ext uri="{FF2B5EF4-FFF2-40B4-BE49-F238E27FC236}">
                <a16:creationId xmlns:a16="http://schemas.microsoft.com/office/drawing/2014/main" id="{C6CDFA90-08D9-5EF2-A228-622D3655FA91}"/>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5" name="21">
            <a:extLst>
              <a:ext uri="{FF2B5EF4-FFF2-40B4-BE49-F238E27FC236}">
                <a16:creationId xmlns:a16="http://schemas.microsoft.com/office/drawing/2014/main" id="{B98E3BF8-B901-F926-6DBA-59C620ADBD72}"/>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7" name="53">
            <a:extLst>
              <a:ext uri="{FF2B5EF4-FFF2-40B4-BE49-F238E27FC236}">
                <a16:creationId xmlns:a16="http://schemas.microsoft.com/office/drawing/2014/main" id="{E0639A36-A044-90D9-684E-AE59071DCAD7}"/>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9" name="21">
            <a:extLst>
              <a:ext uri="{FF2B5EF4-FFF2-40B4-BE49-F238E27FC236}">
                <a16:creationId xmlns:a16="http://schemas.microsoft.com/office/drawing/2014/main" id="{2E0EC7D3-21DD-F934-8F35-28EC0EE7847F}"/>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1" name="53">
            <a:extLst>
              <a:ext uri="{FF2B5EF4-FFF2-40B4-BE49-F238E27FC236}">
                <a16:creationId xmlns:a16="http://schemas.microsoft.com/office/drawing/2014/main" id="{430B0595-F390-1E52-54DA-28F2F84F544F}"/>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7" name="Gruppieren">
            <a:extLst>
              <a:ext uri="{FF2B5EF4-FFF2-40B4-BE49-F238E27FC236}">
                <a16:creationId xmlns:a16="http://schemas.microsoft.com/office/drawing/2014/main" id="{F0FFE77B-F53A-B6AB-12E7-1DADF9FC88A3}"/>
              </a:ext>
            </a:extLst>
          </p:cNvPr>
          <p:cNvGrpSpPr/>
          <p:nvPr/>
        </p:nvGrpSpPr>
        <p:grpSpPr>
          <a:xfrm>
            <a:off x="762000" y="9652000"/>
            <a:ext cx="11480803" cy="254000"/>
            <a:chOff x="0" y="0"/>
            <a:chExt cx="11480799" cy="254000"/>
          </a:xfrm>
        </p:grpSpPr>
        <p:sp>
          <p:nvSpPr>
            <p:cNvPr id="63" name="Rechteck">
              <a:extLst>
                <a:ext uri="{FF2B5EF4-FFF2-40B4-BE49-F238E27FC236}">
                  <a16:creationId xmlns:a16="http://schemas.microsoft.com/office/drawing/2014/main" id="{461B6066-9900-A03D-0C0E-D01E806EC3C4}"/>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4" name="Rechteck">
              <a:extLst>
                <a:ext uri="{FF2B5EF4-FFF2-40B4-BE49-F238E27FC236}">
                  <a16:creationId xmlns:a16="http://schemas.microsoft.com/office/drawing/2014/main" id="{FCE9CBB9-CB81-E8FB-349F-47A066D48A96}"/>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5" name="Rechteck">
              <a:extLst>
                <a:ext uri="{FF2B5EF4-FFF2-40B4-BE49-F238E27FC236}">
                  <a16:creationId xmlns:a16="http://schemas.microsoft.com/office/drawing/2014/main" id="{F4F866E2-3FFD-7879-E045-2DB994E1A3DE}"/>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0FC440BC-6BC4-6D84-5A78-C03753FD35D3}"/>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69" name="Rechteck">
            <a:extLst>
              <a:ext uri="{FF2B5EF4-FFF2-40B4-BE49-F238E27FC236}">
                <a16:creationId xmlns:a16="http://schemas.microsoft.com/office/drawing/2014/main" id="{15C1D3C6-364A-4C1D-EA12-81828ED0FEA6}"/>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1" name="Rechteck">
            <a:extLst>
              <a:ext uri="{FF2B5EF4-FFF2-40B4-BE49-F238E27FC236}">
                <a16:creationId xmlns:a16="http://schemas.microsoft.com/office/drawing/2014/main" id="{10298CBE-2B09-0135-5E9D-139B792F0995}"/>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Linie">
            <a:extLst>
              <a:ext uri="{FF2B5EF4-FFF2-40B4-BE49-F238E27FC236}">
                <a16:creationId xmlns:a16="http://schemas.microsoft.com/office/drawing/2014/main" id="{F33FE7C0-48F0-FACF-22EC-64A9B4B8C3DF}"/>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83" name="Grafik 82" descr="Ein Bild, das Text, Screenshot, Zahl, Schrift enthält.&#10;&#10;Beschreibung automatisch generiert.">
            <a:extLst>
              <a:ext uri="{FF2B5EF4-FFF2-40B4-BE49-F238E27FC236}">
                <a16:creationId xmlns:a16="http://schemas.microsoft.com/office/drawing/2014/main" id="{97F7960E-6CCD-D4B6-E3E6-135125A6D2A5}"/>
              </a:ext>
            </a:extLst>
          </p:cNvPr>
          <p:cNvPicPr>
            <a:picLocks noChangeAspect="1"/>
          </p:cNvPicPr>
          <p:nvPr/>
        </p:nvPicPr>
        <p:blipFill>
          <a:blip r:embed="rId3"/>
          <a:stretch>
            <a:fillRect/>
          </a:stretch>
        </p:blipFill>
        <p:spPr>
          <a:xfrm>
            <a:off x="767554" y="1654787"/>
            <a:ext cx="9978265" cy="7244648"/>
          </a:xfrm>
          <a:prstGeom prst="rect">
            <a:avLst/>
          </a:prstGeom>
        </p:spPr>
      </p:pic>
    </p:spTree>
    <p:extLst>
      <p:ext uri="{BB962C8B-B14F-4D97-AF65-F5344CB8AC3E}">
        <p14:creationId xmlns:p14="http://schemas.microsoft.com/office/powerpoint/2010/main" val="19983633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285882"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Domänenanalyse</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 name="Bildunterschriften nutzen die PT Sans, Regular in 14pt mit einem Zeilenabstand von 1 oder 100%, werden auf 60% Transparenz reduziert.">
            <a:extLst>
              <a:ext uri="{FF2B5EF4-FFF2-40B4-BE49-F238E27FC236}">
                <a16:creationId xmlns:a16="http://schemas.microsoft.com/office/drawing/2014/main" id="{E137FDF2-D866-0882-BDBC-AE2C8BC1169E}"/>
              </a:ext>
            </a:extLst>
          </p:cNvPr>
          <p:cNvSpPr txBox="1"/>
          <p:nvPr/>
        </p:nvSpPr>
        <p:spPr>
          <a:xfrm>
            <a:off x="1344262" y="8536513"/>
            <a:ext cx="5735434" cy="215444"/>
          </a:xfrm>
          <a:prstGeom prst="rect">
            <a:avLst/>
          </a:prstGeom>
          <a:no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lvl1pPr algn="l">
              <a:defRPr sz="1400" b="0">
                <a:latin typeface="PT Sans"/>
                <a:ea typeface="PT Sans"/>
                <a:cs typeface="PT Sans"/>
                <a:sym typeface="PT Sans"/>
              </a:defRPr>
            </a:lvl1pPr>
          </a:lstStyle>
          <a:p>
            <a:r>
              <a:rPr lang="de-DE"/>
              <a:t>Deskriptives Domänenmodell: Landwirtschaft in Deutschland</a:t>
            </a:r>
            <a:endParaRPr/>
          </a:p>
        </p:txBody>
      </p:sp>
      <p:pic>
        <p:nvPicPr>
          <p:cNvPr id="5" name="Grafik 4" descr="Ein Bild, das Diagramm, Text, Plan, technische Zeichnung enthält.&#10;&#10;Automatisch generierte Beschreibung">
            <a:extLst>
              <a:ext uri="{FF2B5EF4-FFF2-40B4-BE49-F238E27FC236}">
                <a16:creationId xmlns:a16="http://schemas.microsoft.com/office/drawing/2014/main" id="{D5482EC0-E6DA-0235-B024-CCC2C2F49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875" y="1763444"/>
            <a:ext cx="10433050" cy="6773069"/>
          </a:xfrm>
          <a:prstGeom prst="rect">
            <a:avLst/>
          </a:prstGeom>
        </p:spPr>
      </p:pic>
    </p:spTree>
    <p:extLst>
      <p:ext uri="{BB962C8B-B14F-4D97-AF65-F5344CB8AC3E}">
        <p14:creationId xmlns:p14="http://schemas.microsoft.com/office/powerpoint/2010/main" val="32266212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285882"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Domänenanalyse</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4" name="Grafik 3" descr="Ein Bild, das Text, Klebezettel, Papierprodukt, Screenshot enthält.&#10;&#10;Automatisch generierte Beschreibung">
            <a:extLst>
              <a:ext uri="{FF2B5EF4-FFF2-40B4-BE49-F238E27FC236}">
                <a16:creationId xmlns:a16="http://schemas.microsoft.com/office/drawing/2014/main" id="{58B8085D-5118-606D-7FE4-C62D6628A09A}"/>
              </a:ext>
            </a:extLst>
          </p:cNvPr>
          <p:cNvPicPr>
            <a:picLocks noChangeAspect="1"/>
          </p:cNvPicPr>
          <p:nvPr/>
        </p:nvPicPr>
        <p:blipFill rotWithShape="1">
          <a:blip r:embed="rId3">
            <a:extLst>
              <a:ext uri="{28A0092B-C50C-407E-A947-70E740481C1C}">
                <a14:useLocalDpi xmlns:a14="http://schemas.microsoft.com/office/drawing/2010/main" val="0"/>
              </a:ext>
            </a:extLst>
          </a:blip>
          <a:srcRect l="4950" t="9374" r="6817" b="10469"/>
          <a:stretch/>
        </p:blipFill>
        <p:spPr>
          <a:xfrm>
            <a:off x="643754" y="1213051"/>
            <a:ext cx="11474451" cy="7266806"/>
          </a:xfrm>
          <a:prstGeom prst="rect">
            <a:avLst/>
          </a:prstGeom>
        </p:spPr>
      </p:pic>
      <p:sp>
        <p:nvSpPr>
          <p:cNvPr id="2" name="Bildunterschriften nutzen die PT Sans, Regular in 14pt mit einem Zeilenabstand von 1 oder 100%, werden auf 60% Transparenz reduziert.">
            <a:extLst>
              <a:ext uri="{FF2B5EF4-FFF2-40B4-BE49-F238E27FC236}">
                <a16:creationId xmlns:a16="http://schemas.microsoft.com/office/drawing/2014/main" id="{E21F38F4-A8B3-31B1-C24D-E39A6AA4407F}"/>
              </a:ext>
            </a:extLst>
          </p:cNvPr>
          <p:cNvSpPr txBox="1"/>
          <p:nvPr/>
        </p:nvSpPr>
        <p:spPr>
          <a:xfrm>
            <a:off x="1361195" y="8243474"/>
            <a:ext cx="5735434" cy="215444"/>
          </a:xfrm>
          <a:prstGeom prst="rect">
            <a:avLst/>
          </a:prstGeom>
          <a:no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lvl1pPr algn="l">
              <a:defRPr sz="1400" b="0">
                <a:latin typeface="PT Sans"/>
                <a:ea typeface="PT Sans"/>
                <a:cs typeface="PT Sans"/>
                <a:sym typeface="PT Sans"/>
              </a:defRPr>
            </a:lvl1pPr>
          </a:lstStyle>
          <a:p>
            <a:r>
              <a:rPr lang="de-DE"/>
              <a:t>Domänenmodell: schematisch vereinfacht</a:t>
            </a:r>
            <a:endParaRPr/>
          </a:p>
        </p:txBody>
      </p:sp>
    </p:spTree>
    <p:extLst>
      <p:ext uri="{BB962C8B-B14F-4D97-AF65-F5344CB8AC3E}">
        <p14:creationId xmlns:p14="http://schemas.microsoft.com/office/powerpoint/2010/main" val="225868475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285882"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Domänenanalyse</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4" name="Grafik 3" descr="Ein Bild, das Text, Klebezettel, Papierprodukt, Screenshot enthält.&#10;&#10;Automatisch generierte Beschreibung">
            <a:extLst>
              <a:ext uri="{FF2B5EF4-FFF2-40B4-BE49-F238E27FC236}">
                <a16:creationId xmlns:a16="http://schemas.microsoft.com/office/drawing/2014/main" id="{58B8085D-5118-606D-7FE4-C62D6628A09A}"/>
              </a:ext>
            </a:extLst>
          </p:cNvPr>
          <p:cNvPicPr>
            <a:picLocks noChangeAspect="1"/>
          </p:cNvPicPr>
          <p:nvPr/>
        </p:nvPicPr>
        <p:blipFill rotWithShape="1">
          <a:blip r:embed="rId3">
            <a:extLst>
              <a:ext uri="{28A0092B-C50C-407E-A947-70E740481C1C}">
                <a14:useLocalDpi xmlns:a14="http://schemas.microsoft.com/office/drawing/2010/main" val="0"/>
              </a:ext>
            </a:extLst>
          </a:blip>
          <a:srcRect l="4950" t="9374" r="6817" b="10469"/>
          <a:stretch/>
        </p:blipFill>
        <p:spPr>
          <a:xfrm>
            <a:off x="643754" y="1213051"/>
            <a:ext cx="11474451" cy="7266806"/>
          </a:xfrm>
          <a:prstGeom prst="rect">
            <a:avLst/>
          </a:prstGeom>
        </p:spPr>
      </p:pic>
      <p:sp>
        <p:nvSpPr>
          <p:cNvPr id="2" name="Bildunterschriften nutzen die PT Sans, Regular in 14pt mit einem Zeilenabstand von 1 oder 100%, werden auf 60% Transparenz reduziert.">
            <a:extLst>
              <a:ext uri="{FF2B5EF4-FFF2-40B4-BE49-F238E27FC236}">
                <a16:creationId xmlns:a16="http://schemas.microsoft.com/office/drawing/2014/main" id="{E21F38F4-A8B3-31B1-C24D-E39A6AA4407F}"/>
              </a:ext>
            </a:extLst>
          </p:cNvPr>
          <p:cNvSpPr txBox="1"/>
          <p:nvPr/>
        </p:nvSpPr>
        <p:spPr>
          <a:xfrm>
            <a:off x="1361196" y="8243474"/>
            <a:ext cx="5735434" cy="215444"/>
          </a:xfrm>
          <a:prstGeom prst="rect">
            <a:avLst/>
          </a:prstGeom>
          <a:no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lvl1pPr algn="l">
              <a:defRPr sz="1400" b="0">
                <a:latin typeface="PT Sans"/>
                <a:ea typeface="PT Sans"/>
                <a:cs typeface="PT Sans"/>
                <a:sym typeface="PT Sans"/>
              </a:defRPr>
            </a:lvl1pPr>
          </a:lstStyle>
          <a:p>
            <a:r>
              <a:rPr lang="de-DE"/>
              <a:t>Domänenmodell: schematisch vereinfacht</a:t>
            </a:r>
            <a:endParaRPr/>
          </a:p>
        </p:txBody>
      </p:sp>
      <p:sp>
        <p:nvSpPr>
          <p:cNvPr id="3" name="Rechteck 2">
            <a:extLst>
              <a:ext uri="{FF2B5EF4-FFF2-40B4-BE49-F238E27FC236}">
                <a16:creationId xmlns:a16="http://schemas.microsoft.com/office/drawing/2014/main" id="{FC999DD6-C6B0-13A6-E121-6D4F858B2519}"/>
              </a:ext>
            </a:extLst>
          </p:cNvPr>
          <p:cNvSpPr/>
          <p:nvPr/>
        </p:nvSpPr>
        <p:spPr>
          <a:xfrm>
            <a:off x="7251361" y="5812981"/>
            <a:ext cx="3044108" cy="2340000"/>
          </a:xfrm>
          <a:prstGeom prst="rect">
            <a:avLst/>
          </a:prstGeom>
          <a:solidFill>
            <a:schemeClr val="bg1">
              <a:lumMod val="95000"/>
              <a:alpha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de-DE"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 name="Rechteck 4">
            <a:extLst>
              <a:ext uri="{FF2B5EF4-FFF2-40B4-BE49-F238E27FC236}">
                <a16:creationId xmlns:a16="http://schemas.microsoft.com/office/drawing/2014/main" id="{21548B58-545C-98CD-4211-5C8FA64FB9C0}"/>
              </a:ext>
            </a:extLst>
          </p:cNvPr>
          <p:cNvSpPr/>
          <p:nvPr/>
        </p:nvSpPr>
        <p:spPr>
          <a:xfrm>
            <a:off x="8423150" y="3383540"/>
            <a:ext cx="3168000" cy="2448000"/>
          </a:xfrm>
          <a:prstGeom prst="rect">
            <a:avLst/>
          </a:prstGeom>
          <a:solidFill>
            <a:schemeClr val="bg1">
              <a:lumMod val="95000"/>
              <a:alpha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de-DE"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 name="Rechteck 5">
            <a:extLst>
              <a:ext uri="{FF2B5EF4-FFF2-40B4-BE49-F238E27FC236}">
                <a16:creationId xmlns:a16="http://schemas.microsoft.com/office/drawing/2014/main" id="{686A88F1-246D-5AAF-E699-7448F8E73963}"/>
              </a:ext>
            </a:extLst>
          </p:cNvPr>
          <p:cNvSpPr/>
          <p:nvPr/>
        </p:nvSpPr>
        <p:spPr>
          <a:xfrm>
            <a:off x="5939150" y="1410665"/>
            <a:ext cx="5652000" cy="1980000"/>
          </a:xfrm>
          <a:prstGeom prst="rect">
            <a:avLst/>
          </a:prstGeom>
          <a:solidFill>
            <a:schemeClr val="bg1">
              <a:lumMod val="95000"/>
              <a:alpha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de-DE"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04256340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596865"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Erste Projektrisiken</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DAFCB198-9256-D47B-A893-373DC9BFF0D6}"/>
              </a:ext>
            </a:extLst>
          </p:cNvPr>
          <p:cNvSpPr txBox="1"/>
          <p:nvPr/>
        </p:nvSpPr>
        <p:spPr>
          <a:xfrm>
            <a:off x="766654" y="2463730"/>
            <a:ext cx="4480822"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solidFill>
                  <a:schemeClr val="tx2">
                    <a:lumMod val="50000"/>
                  </a:schemeClr>
                </a:solidFill>
                <a:latin typeface="Roboto Slab Bold" pitchFamily="2" charset="0"/>
                <a:ea typeface="Roboto Slab Bold" pitchFamily="2" charset="0"/>
                <a:cs typeface="Roboto Slab Bold" pitchFamily="2" charset="0"/>
              </a:rPr>
              <a:t>Unrealistische</a:t>
            </a:r>
            <a:r>
              <a:rPr lang="de-DE" sz="1700" dirty="0">
                <a:solidFill>
                  <a:schemeClr val="tx2">
                    <a:lumMod val="50000"/>
                  </a:schemeClr>
                </a:solidFill>
                <a:latin typeface="Roboto Slab Bold" pitchFamily="2" charset="0"/>
                <a:ea typeface="Roboto Slab Bold" pitchFamily="2" charset="0"/>
                <a:cs typeface="Roboto Slab Bold" pitchFamily="2" charset="0"/>
              </a:rPr>
              <a:t> </a:t>
            </a:r>
            <a:r>
              <a:rPr lang="de-DE" sz="1700" b="0" dirty="0">
                <a:solidFill>
                  <a:schemeClr val="tx2">
                    <a:lumMod val="50000"/>
                  </a:schemeClr>
                </a:solidFill>
                <a:latin typeface="Roboto Slab Bold" pitchFamily="2" charset="0"/>
                <a:ea typeface="Roboto Slab Bold" pitchFamily="2" charset="0"/>
                <a:cs typeface="Roboto Slab Bold" pitchFamily="2" charset="0"/>
              </a:rPr>
              <a:t>Erwartungen</a:t>
            </a:r>
          </a:p>
        </p:txBody>
      </p:sp>
      <p:sp>
        <p:nvSpPr>
          <p:cNvPr id="9" name="Textfeld 8">
            <a:extLst>
              <a:ext uri="{FF2B5EF4-FFF2-40B4-BE49-F238E27FC236}">
                <a16:creationId xmlns:a16="http://schemas.microsoft.com/office/drawing/2014/main" id="{DACA86A1-671C-54CE-24A2-C4F739817916}"/>
              </a:ext>
            </a:extLst>
          </p:cNvPr>
          <p:cNvSpPr txBox="1"/>
          <p:nvPr/>
        </p:nvSpPr>
        <p:spPr>
          <a:xfrm>
            <a:off x="765765" y="3024764"/>
            <a:ext cx="7935783" cy="6258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solidFill>
                  <a:schemeClr val="tx2">
                    <a:lumMod val="75000"/>
                  </a:schemeClr>
                </a:solidFill>
                <a:latin typeface="PT Sans" panose="020B0503020203020204" pitchFamily="34" charset="0"/>
              </a:rPr>
              <a:t>Die Erwartungen an die gebrauchte Zeit und den Aufwand für die Spieleentwicklung stellen sich als unpassend heraus und führen zu Frustration und Verzögerungen.</a:t>
            </a:r>
            <a:endParaRPr lang="de-DE" dirty="0">
              <a:solidFill>
                <a:schemeClr val="tx2">
                  <a:lumMod val="75000"/>
                </a:schemeClr>
              </a:solidFill>
              <a:latin typeface="PT Sans" panose="020B0503020203020204" pitchFamily="34" charset="0"/>
            </a:endParaRPr>
          </a:p>
        </p:txBody>
      </p:sp>
      <p:sp>
        <p:nvSpPr>
          <p:cNvPr id="22" name="Textfeld 21">
            <a:extLst>
              <a:ext uri="{FF2B5EF4-FFF2-40B4-BE49-F238E27FC236}">
                <a16:creationId xmlns:a16="http://schemas.microsoft.com/office/drawing/2014/main" id="{E5D7FD28-A8C6-CBFB-50EB-3C6FECF04049}"/>
              </a:ext>
            </a:extLst>
          </p:cNvPr>
          <p:cNvSpPr txBox="1"/>
          <p:nvPr/>
        </p:nvSpPr>
        <p:spPr>
          <a:xfrm>
            <a:off x="765766" y="3847408"/>
            <a:ext cx="4480822"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solidFill>
                  <a:schemeClr val="tx2">
                    <a:lumMod val="50000"/>
                  </a:schemeClr>
                </a:solidFill>
                <a:latin typeface="Roboto Slab Bold" pitchFamily="2" charset="0"/>
                <a:ea typeface="Roboto Slab Bold" pitchFamily="2" charset="0"/>
                <a:cs typeface="Roboto Slab Bold" pitchFamily="2" charset="0"/>
              </a:rPr>
              <a:t>Zeit- und Ressourcenmanagement</a:t>
            </a:r>
            <a:endParaRPr lang="de-DE" b="0" dirty="0">
              <a:solidFill>
                <a:schemeClr val="tx2">
                  <a:lumMod val="50000"/>
                </a:schemeClr>
              </a:solidFill>
              <a:latin typeface="Roboto Slab Bold" pitchFamily="2" charset="0"/>
              <a:ea typeface="Roboto Slab Bold" pitchFamily="2" charset="0"/>
              <a:cs typeface="Roboto Slab Bold" pitchFamily="2" charset="0"/>
            </a:endParaRPr>
          </a:p>
        </p:txBody>
      </p:sp>
      <p:sp>
        <p:nvSpPr>
          <p:cNvPr id="23" name="Textfeld 22">
            <a:extLst>
              <a:ext uri="{FF2B5EF4-FFF2-40B4-BE49-F238E27FC236}">
                <a16:creationId xmlns:a16="http://schemas.microsoft.com/office/drawing/2014/main" id="{A4FA7E42-A4A0-7CDC-0427-1DDD00183891}"/>
              </a:ext>
            </a:extLst>
          </p:cNvPr>
          <p:cNvSpPr txBox="1"/>
          <p:nvPr/>
        </p:nvSpPr>
        <p:spPr>
          <a:xfrm>
            <a:off x="765766" y="4408442"/>
            <a:ext cx="6814905" cy="8874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solidFill>
                  <a:schemeClr val="tx2">
                    <a:lumMod val="75000"/>
                  </a:schemeClr>
                </a:solidFill>
                <a:latin typeface="PT Sans" panose="020B0503020203020204" pitchFamily="34" charset="0"/>
              </a:rPr>
              <a:t>Schwierigkeiten beim Zeiteinsatz und der Ressourcenallokation führen zu ungeplantem Mehraufwand und die Einhaltung des Zeitplans gefährden.</a:t>
            </a:r>
            <a:endParaRPr lang="de-DE" dirty="0">
              <a:solidFill>
                <a:schemeClr val="tx2">
                  <a:lumMod val="75000"/>
                </a:schemeClr>
              </a:solidFill>
              <a:latin typeface="PT Sans" panose="020B0503020203020204" pitchFamily="34" charset="0"/>
            </a:endParaRPr>
          </a:p>
        </p:txBody>
      </p:sp>
      <p:sp>
        <p:nvSpPr>
          <p:cNvPr id="24" name="Textfeld 23">
            <a:extLst>
              <a:ext uri="{FF2B5EF4-FFF2-40B4-BE49-F238E27FC236}">
                <a16:creationId xmlns:a16="http://schemas.microsoft.com/office/drawing/2014/main" id="{E5AEA87E-C5A6-4CD9-31A3-7FC551A55F9C}"/>
              </a:ext>
            </a:extLst>
          </p:cNvPr>
          <p:cNvSpPr txBox="1"/>
          <p:nvPr/>
        </p:nvSpPr>
        <p:spPr>
          <a:xfrm>
            <a:off x="765766" y="5492696"/>
            <a:ext cx="4480822"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solidFill>
                  <a:schemeClr val="tx2">
                    <a:lumMod val="50000"/>
                  </a:schemeClr>
                </a:solidFill>
                <a:latin typeface="Roboto Slab Bold"/>
                <a:ea typeface="Roboto Slab Bold"/>
                <a:cs typeface="Roboto Slab Bold"/>
              </a:rPr>
              <a:t>Technische Herausforderungen</a:t>
            </a:r>
          </a:p>
        </p:txBody>
      </p:sp>
      <p:sp>
        <p:nvSpPr>
          <p:cNvPr id="25" name="Textfeld 24">
            <a:extLst>
              <a:ext uri="{FF2B5EF4-FFF2-40B4-BE49-F238E27FC236}">
                <a16:creationId xmlns:a16="http://schemas.microsoft.com/office/drawing/2014/main" id="{59CE30AC-B422-CE6C-EC2E-3225E3F4119D}"/>
              </a:ext>
            </a:extLst>
          </p:cNvPr>
          <p:cNvSpPr txBox="1"/>
          <p:nvPr/>
        </p:nvSpPr>
        <p:spPr>
          <a:xfrm>
            <a:off x="765766" y="6053730"/>
            <a:ext cx="7229326" cy="8874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solidFill>
                  <a:schemeClr val="tx2">
                    <a:lumMod val="75000"/>
                  </a:schemeClr>
                </a:solidFill>
                <a:latin typeface="PT Sans" panose="020B0503020203020204" pitchFamily="34" charset="0"/>
              </a:rPr>
              <a:t>Performance-Probleme, Bugs und Kompatibilitätsprobleme sowie Probleme bei der Verwendung von GitHub oder Unity selbst verzögern die Entwicklung und beeinträchtigen schlimmstenfalls die Spielerfahrung.</a:t>
            </a:r>
            <a:endParaRPr lang="de-DE" dirty="0">
              <a:solidFill>
                <a:schemeClr val="tx2">
                  <a:lumMod val="75000"/>
                </a:schemeClr>
              </a:solidFill>
              <a:latin typeface="PT Sans" panose="020B0503020203020204" pitchFamily="34" charset="0"/>
            </a:endParaRPr>
          </a:p>
        </p:txBody>
      </p:sp>
      <p:sp>
        <p:nvSpPr>
          <p:cNvPr id="26" name="Textfeld 25">
            <a:extLst>
              <a:ext uri="{FF2B5EF4-FFF2-40B4-BE49-F238E27FC236}">
                <a16:creationId xmlns:a16="http://schemas.microsoft.com/office/drawing/2014/main" id="{7DEBCA79-1659-D4F6-9BBA-AAE989199AAF}"/>
              </a:ext>
            </a:extLst>
          </p:cNvPr>
          <p:cNvSpPr txBox="1"/>
          <p:nvPr/>
        </p:nvSpPr>
        <p:spPr>
          <a:xfrm>
            <a:off x="783235" y="7137984"/>
            <a:ext cx="4480822" cy="364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solidFill>
                  <a:schemeClr val="tx2">
                    <a:lumMod val="50000"/>
                  </a:schemeClr>
                </a:solidFill>
                <a:latin typeface="Roboto Slab Bold"/>
                <a:ea typeface="Roboto Slab Bold"/>
                <a:cs typeface="Roboto Slab Bold"/>
              </a:rPr>
              <a:t>Rechtliche Risiken</a:t>
            </a:r>
            <a:endParaRPr lang="de-DE" dirty="0">
              <a:solidFill>
                <a:schemeClr val="tx2">
                  <a:lumMod val="50000"/>
                </a:schemeClr>
              </a:solidFill>
            </a:endParaRPr>
          </a:p>
        </p:txBody>
      </p:sp>
      <p:sp>
        <p:nvSpPr>
          <p:cNvPr id="27" name="Textfeld 26">
            <a:extLst>
              <a:ext uri="{FF2B5EF4-FFF2-40B4-BE49-F238E27FC236}">
                <a16:creationId xmlns:a16="http://schemas.microsoft.com/office/drawing/2014/main" id="{B12E496D-C1E2-05B4-FFD3-E52D92320989}"/>
              </a:ext>
            </a:extLst>
          </p:cNvPr>
          <p:cNvSpPr txBox="1"/>
          <p:nvPr/>
        </p:nvSpPr>
        <p:spPr>
          <a:xfrm>
            <a:off x="765766" y="7699020"/>
            <a:ext cx="7229326" cy="6258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de-DE" sz="1700" b="0" dirty="0">
                <a:solidFill>
                  <a:schemeClr val="tx2">
                    <a:lumMod val="75000"/>
                  </a:schemeClr>
                </a:solidFill>
                <a:latin typeface="PT Sans" panose="020B0503020203020204" pitchFamily="34" charset="0"/>
              </a:rPr>
              <a:t>Nutzung von nicht lizenzierten oder kostenpflichtigen öffentlichen Assets könnte zu rechtlichen Konflikten führen.</a:t>
            </a:r>
            <a:endParaRPr lang="de-DE" dirty="0">
              <a:latin typeface="PT Sans" panose="020B0503020203020204" pitchFamily="34" charset="0"/>
            </a:endParaRPr>
          </a:p>
        </p:txBody>
      </p:sp>
    </p:spTree>
    <p:extLst>
      <p:ext uri="{BB962C8B-B14F-4D97-AF65-F5344CB8AC3E}">
        <p14:creationId xmlns:p14="http://schemas.microsoft.com/office/powerpoint/2010/main" val="2490607871"/>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2307</Words>
  <Application>Microsoft Office PowerPoint</Application>
  <PresentationFormat>Benutzerdefiniert</PresentationFormat>
  <Paragraphs>496</Paragraphs>
  <Slides>14</Slides>
  <Notes>12</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14</vt:i4>
      </vt:variant>
    </vt:vector>
  </HeadingPairs>
  <TitlesOfParts>
    <vt:vector size="26" baseType="lpstr">
      <vt:lpstr>Arial</vt:lpstr>
      <vt:lpstr>Gill Sans</vt:lpstr>
      <vt:lpstr>Helvetica Light</vt:lpstr>
      <vt:lpstr>Helvetica Neue</vt:lpstr>
      <vt:lpstr>Helvetica Neue Light</vt:lpstr>
      <vt:lpstr>Helvetica Neue Medium</vt:lpstr>
      <vt:lpstr>Helvetica Neue Thin</vt:lpstr>
      <vt:lpstr>PT Sans</vt:lpstr>
      <vt:lpstr>Roboto Slab</vt:lpstr>
      <vt:lpstr>Roboto Slab Bold</vt:lpstr>
      <vt:lpstr>Roboto Slab Regular</vt:lpstr>
      <vt:lpstr>White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Meike Jungilligens</dc:creator>
  <cp:lastModifiedBy>Meike Jungilligens</cp:lastModifiedBy>
  <cp:revision>2</cp:revision>
  <dcterms:modified xsi:type="dcterms:W3CDTF">2023-11-09T21:42:44Z</dcterms:modified>
</cp:coreProperties>
</file>