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300" r:id="rId4"/>
    <p:sldId id="303" r:id="rId5"/>
    <p:sldId id="304" r:id="rId6"/>
    <p:sldId id="298" r:id="rId7"/>
    <p:sldId id="285" r:id="rId8"/>
    <p:sldId id="296" r:id="rId9"/>
    <p:sldId id="288" r:id="rId10"/>
    <p:sldId id="302" r:id="rId11"/>
    <p:sldId id="293" r:id="rId12"/>
    <p:sldId id="301" r:id="rId13"/>
    <p:sldId id="294" r:id="rId14"/>
    <p:sldId id="291"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2E0EE-E1C2-42A0-B833-611B394C7EA1}" v="77" dt="2023-11-09T16:47:58.856"/>
    <p1510:client id="{22E1EB8D-09A9-45CC-BAF7-666307183FCB}" v="438" dt="2023-12-07T20:24:17.801"/>
    <p1510:client id="{2FD8540C-D6D1-4CB5-866E-797C6CD4E67D}" v="133" dt="2023-12-07T15:36:09.674"/>
    <p1510:client id="{39131599-0B75-475B-A5B7-5D3757F0029E}" v="1" dt="2023-12-07T20:27:45.618"/>
    <p1510:client id="{3CD4F07C-6A41-4EC8-9C0B-2BB2D9D1968B}" v="1833" dt="2023-11-09T18:56:53.003"/>
    <p1510:client id="{3E5B3B89-3FE2-4211-BEE2-C9EE49E97C11}" v="9" dt="2023-12-07T19:51:47.975"/>
    <p1510:client id="{3E6AC330-E27C-47CA-8995-3F0D8480B457}" v="261" dt="2023-12-07T19:40:34.249"/>
    <p1510:client id="{6B634ECE-CB52-4B77-B18C-994BE8D507A2}" v="2" dt="2023-11-09T15:05:11.980"/>
    <p1510:client id="{7A28F87C-A4F4-4DFA-B7EB-D15A64AEE289}" v="95" dt="2023-12-07T19:02:54.403"/>
    <p1510:client id="{7D96F1FC-BA62-4A99-A534-EB6BA7D5C987}" v="8131" dt="2023-11-09T21:39:45.307"/>
    <p1510:client id="{82D2FD6E-41F6-407E-8F49-6F6D82EF2A9E}" v="248" dt="2023-12-07T19:47:11.308"/>
    <p1510:client id="{9A308556-0DC1-4127-BC82-AFFE9C1A78A7}" v="1159" dt="2023-12-07T16:29:05.508"/>
    <p1510:client id="{A0BB407F-2FAF-4027-9077-937F1E3F8E3A}" v="131" dt="2023-12-07T20:04:18.720"/>
    <p1510:client id="{D9971BBA-F0EA-443D-9D4B-DCDAEFFACF17}" v="938" dt="2023-11-09T17:10:19.90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719633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atin typeface="Calibri"/>
                <a:cs typeface="Calibri"/>
              </a:rPr>
              <a:t>Die </a:t>
            </a:r>
            <a:r>
              <a:rPr lang="en-US" err="1">
                <a:latin typeface="Calibri"/>
                <a:cs typeface="Calibri"/>
              </a:rPr>
              <a:t>Modellierung</a:t>
            </a:r>
            <a:r>
              <a:rPr lang="en-US">
                <a:latin typeface="Calibri"/>
                <a:cs typeface="Calibri"/>
              </a:rPr>
              <a:t> der </a:t>
            </a:r>
            <a:r>
              <a:rPr lang="en-US" err="1">
                <a:latin typeface="Calibri"/>
                <a:cs typeface="Calibri"/>
              </a:rPr>
              <a:t>Anwendungslogik</a:t>
            </a:r>
            <a:r>
              <a:rPr lang="en-US">
                <a:latin typeface="Calibri"/>
                <a:cs typeface="Calibri"/>
              </a:rPr>
              <a:t> fand </a:t>
            </a:r>
            <a:r>
              <a:rPr lang="en-US" err="1">
                <a:latin typeface="Calibri"/>
                <a:cs typeface="Calibri"/>
              </a:rPr>
              <a:t>nach</a:t>
            </a:r>
            <a:r>
              <a:rPr lang="en-US">
                <a:latin typeface="Calibri"/>
                <a:cs typeface="Calibri"/>
              </a:rPr>
              <a:t> dem </a:t>
            </a:r>
            <a:r>
              <a:rPr lang="en-US" err="1">
                <a:latin typeface="Calibri"/>
                <a:cs typeface="Calibri"/>
              </a:rPr>
              <a:t>Aufstellen</a:t>
            </a:r>
            <a:r>
              <a:rPr lang="en-US">
                <a:latin typeface="Calibri"/>
                <a:cs typeface="Calibri"/>
              </a:rPr>
              <a:t> der </a:t>
            </a:r>
            <a:r>
              <a:rPr lang="en-US" err="1">
                <a:latin typeface="Calibri"/>
                <a:cs typeface="Calibri"/>
              </a:rPr>
              <a:t>Anforderungen</a:t>
            </a:r>
            <a:r>
              <a:rPr lang="en-US">
                <a:latin typeface="Calibri"/>
                <a:cs typeface="Calibri"/>
              </a:rPr>
              <a:t> </a:t>
            </a:r>
            <a:r>
              <a:rPr lang="en-US" err="1">
                <a:latin typeface="Calibri"/>
                <a:cs typeface="Calibri"/>
              </a:rPr>
              <a:t>statt</a:t>
            </a:r>
            <a:r>
              <a:rPr lang="en-US">
                <a:latin typeface="Calibri"/>
                <a:cs typeface="Calibri"/>
              </a:rPr>
              <a:t>. Es </a:t>
            </a:r>
            <a:r>
              <a:rPr lang="en-US" err="1">
                <a:latin typeface="Calibri"/>
                <a:cs typeface="Calibri"/>
              </a:rPr>
              <a:t>wurden</a:t>
            </a:r>
            <a:r>
              <a:rPr lang="en-US">
                <a:latin typeface="Calibri"/>
                <a:cs typeface="Calibri"/>
              </a:rPr>
              <a:t> </a:t>
            </a:r>
            <a:r>
              <a:rPr lang="en-US" err="1">
                <a:latin typeface="Calibri"/>
                <a:cs typeface="Calibri"/>
              </a:rPr>
              <a:t>verschiedene</a:t>
            </a:r>
            <a:r>
              <a:rPr lang="en-US">
                <a:latin typeface="Calibri"/>
                <a:cs typeface="Calibri"/>
              </a:rPr>
              <a:t> </a:t>
            </a:r>
            <a:r>
              <a:rPr lang="en-US" err="1">
                <a:latin typeface="Calibri"/>
                <a:cs typeface="Calibri"/>
              </a:rPr>
              <a:t>Möglichkeiten</a:t>
            </a:r>
            <a:r>
              <a:rPr lang="en-US">
                <a:latin typeface="Calibri"/>
                <a:cs typeface="Calibri"/>
              </a:rPr>
              <a:t> </a:t>
            </a:r>
            <a:r>
              <a:rPr lang="en-US" err="1">
                <a:latin typeface="Calibri"/>
                <a:cs typeface="Calibri"/>
              </a:rPr>
              <a:t>zur</a:t>
            </a:r>
            <a:r>
              <a:rPr lang="en-US">
                <a:latin typeface="Calibri"/>
                <a:cs typeface="Calibri"/>
              </a:rPr>
              <a:t> </a:t>
            </a:r>
            <a:r>
              <a:rPr lang="en-US" err="1">
                <a:latin typeface="Calibri"/>
                <a:cs typeface="Calibri"/>
              </a:rPr>
              <a:t>Strukturierung</a:t>
            </a:r>
            <a:r>
              <a:rPr lang="en-US">
                <a:latin typeface="Calibri"/>
                <a:cs typeface="Calibri"/>
              </a:rPr>
              <a:t> der Daten </a:t>
            </a:r>
            <a:r>
              <a:rPr lang="en-US" err="1">
                <a:latin typeface="Calibri"/>
                <a:cs typeface="Calibri"/>
              </a:rPr>
              <a:t>abgewägt</a:t>
            </a:r>
            <a:r>
              <a:rPr lang="en-US">
                <a:latin typeface="Calibri"/>
                <a:cs typeface="Calibri"/>
              </a:rPr>
              <a:t>: Eine </a:t>
            </a:r>
            <a:r>
              <a:rPr lang="en-US" err="1">
                <a:latin typeface="Calibri"/>
                <a:cs typeface="Calibri"/>
              </a:rPr>
              <a:t>einfache</a:t>
            </a:r>
            <a:r>
              <a:rPr lang="en-US">
                <a:latin typeface="Calibri"/>
                <a:cs typeface="Calibri"/>
              </a:rPr>
              <a:t> </a:t>
            </a:r>
            <a:r>
              <a:rPr lang="en-US" err="1">
                <a:latin typeface="Calibri"/>
                <a:cs typeface="Calibri"/>
              </a:rPr>
              <a:t>Möglichkeit</a:t>
            </a:r>
            <a:r>
              <a:rPr lang="en-US">
                <a:latin typeface="Calibri"/>
                <a:cs typeface="Calibri"/>
              </a:rPr>
              <a:t> </a:t>
            </a:r>
            <a:r>
              <a:rPr lang="en-US" err="1">
                <a:latin typeface="Calibri"/>
                <a:cs typeface="Calibri"/>
              </a:rPr>
              <a:t>besteht</a:t>
            </a:r>
            <a:r>
              <a:rPr lang="en-US">
                <a:latin typeface="Calibri"/>
                <a:cs typeface="Calibri"/>
              </a:rPr>
              <a:t> </a:t>
            </a:r>
            <a:r>
              <a:rPr lang="en-US" err="1">
                <a:latin typeface="Calibri"/>
                <a:cs typeface="Calibri"/>
              </a:rPr>
              <a:t>darin</a:t>
            </a:r>
            <a:r>
              <a:rPr lang="en-US">
                <a:latin typeface="Calibri"/>
                <a:cs typeface="Calibri"/>
              </a:rPr>
              <a:t>, </a:t>
            </a:r>
            <a:r>
              <a:rPr lang="en-US" err="1">
                <a:latin typeface="Calibri"/>
                <a:cs typeface="Calibri"/>
              </a:rPr>
              <a:t>nur</a:t>
            </a:r>
            <a:r>
              <a:rPr lang="en-US">
                <a:latin typeface="Calibri"/>
                <a:cs typeface="Calibri"/>
              </a:rPr>
              <a:t> </a:t>
            </a:r>
            <a:r>
              <a:rPr lang="en-US" err="1">
                <a:latin typeface="Calibri"/>
                <a:cs typeface="Calibri"/>
              </a:rPr>
              <a:t>eine</a:t>
            </a:r>
            <a:r>
              <a:rPr lang="en-US">
                <a:latin typeface="Calibri"/>
                <a:cs typeface="Calibri"/>
              </a:rPr>
              <a:t> </a:t>
            </a:r>
            <a:r>
              <a:rPr lang="en-US" err="1">
                <a:latin typeface="Calibri"/>
                <a:cs typeface="Calibri"/>
              </a:rPr>
              <a:t>Entität</a:t>
            </a:r>
            <a:r>
              <a:rPr lang="en-US">
                <a:latin typeface="Calibri"/>
                <a:cs typeface="Calibri"/>
              </a:rPr>
              <a:t>/Klasse "</a:t>
            </a:r>
            <a:r>
              <a:rPr lang="en-US" err="1">
                <a:latin typeface="Calibri"/>
                <a:cs typeface="Calibri"/>
              </a:rPr>
              <a:t>Entscheidungen</a:t>
            </a:r>
            <a:r>
              <a:rPr lang="en-US">
                <a:latin typeface="Calibri"/>
                <a:cs typeface="Calibri"/>
              </a:rPr>
              <a:t>" </a:t>
            </a:r>
            <a:r>
              <a:rPr lang="en-US" err="1">
                <a:latin typeface="Calibri"/>
                <a:cs typeface="Calibri"/>
              </a:rPr>
              <a:t>zu</a:t>
            </a:r>
            <a:r>
              <a:rPr lang="en-US">
                <a:latin typeface="Calibri"/>
                <a:cs typeface="Calibri"/>
              </a:rPr>
              <a:t> </a:t>
            </a:r>
            <a:r>
              <a:rPr lang="en-US" err="1">
                <a:latin typeface="Calibri"/>
                <a:cs typeface="Calibri"/>
              </a:rPr>
              <a:t>machen</a:t>
            </a:r>
            <a:r>
              <a:rPr lang="en-US">
                <a:latin typeface="Calibri"/>
                <a:cs typeface="Calibri"/>
              </a:rPr>
              <a:t>, die </a:t>
            </a:r>
            <a:r>
              <a:rPr lang="en-US" err="1">
                <a:latin typeface="Calibri"/>
                <a:cs typeface="Calibri"/>
              </a:rPr>
              <a:t>dann</a:t>
            </a:r>
            <a:r>
              <a:rPr lang="en-US">
                <a:latin typeface="Calibri"/>
                <a:cs typeface="Calibri"/>
              </a:rPr>
              <a:t> </a:t>
            </a:r>
            <a:r>
              <a:rPr lang="en-US" err="1">
                <a:latin typeface="Calibri"/>
                <a:cs typeface="Calibri"/>
              </a:rPr>
              <a:t>beide</a:t>
            </a:r>
            <a:r>
              <a:rPr lang="en-US">
                <a:latin typeface="Calibri"/>
                <a:cs typeface="Calibri"/>
              </a:rPr>
              <a:t> </a:t>
            </a:r>
            <a:r>
              <a:rPr lang="en-US" err="1">
                <a:latin typeface="Calibri"/>
                <a:cs typeface="Calibri"/>
              </a:rPr>
              <a:t>Antwortmöglichkeiten</a:t>
            </a:r>
            <a:r>
              <a:rPr lang="en-US">
                <a:latin typeface="Calibri"/>
                <a:cs typeface="Calibri"/>
              </a:rPr>
              <a:t> </a:t>
            </a:r>
            <a:r>
              <a:rPr lang="en-US" err="1">
                <a:latin typeface="Calibri"/>
                <a:cs typeface="Calibri"/>
              </a:rPr>
              <a:t>als</a:t>
            </a:r>
            <a:r>
              <a:rPr lang="en-US">
                <a:latin typeface="Calibri"/>
                <a:cs typeface="Calibri"/>
              </a:rPr>
              <a:t> Strings (antw-1, antw-2) </a:t>
            </a:r>
            <a:r>
              <a:rPr lang="en-US" err="1">
                <a:latin typeface="Calibri"/>
                <a:cs typeface="Calibri"/>
              </a:rPr>
              <a:t>speichert</a:t>
            </a:r>
            <a:r>
              <a:rPr lang="en-US">
                <a:latin typeface="Calibri"/>
                <a:cs typeface="Calibri"/>
              </a:rPr>
              <a:t> und </a:t>
            </a:r>
            <a:r>
              <a:rPr lang="en-US" err="1">
                <a:latin typeface="Calibri"/>
                <a:cs typeface="Calibri"/>
              </a:rPr>
              <a:t>zusätzlich</a:t>
            </a:r>
            <a:r>
              <a:rPr lang="en-US">
                <a:latin typeface="Calibri"/>
                <a:cs typeface="Calibri"/>
              </a:rPr>
              <a:t> die </a:t>
            </a:r>
            <a:r>
              <a:rPr lang="en-US" err="1">
                <a:latin typeface="Calibri"/>
                <a:cs typeface="Calibri"/>
              </a:rPr>
              <a:t>betroffenen</a:t>
            </a:r>
            <a:r>
              <a:rPr lang="en-US">
                <a:latin typeface="Calibri"/>
                <a:cs typeface="Calibri"/>
              </a:rPr>
              <a:t> Parameter + die </a:t>
            </a:r>
            <a:r>
              <a:rPr lang="en-US" err="1">
                <a:latin typeface="Calibri"/>
                <a:cs typeface="Calibri"/>
              </a:rPr>
              <a:t>zu</a:t>
            </a:r>
            <a:r>
              <a:rPr lang="en-US">
                <a:latin typeface="Calibri"/>
                <a:cs typeface="Calibri"/>
              </a:rPr>
              <a:t> </a:t>
            </a:r>
            <a:r>
              <a:rPr lang="en-US" err="1">
                <a:latin typeface="Calibri"/>
                <a:cs typeface="Calibri"/>
              </a:rPr>
              <a:t>ändernden</a:t>
            </a:r>
            <a:r>
              <a:rPr lang="en-US">
                <a:latin typeface="Calibri"/>
                <a:cs typeface="Calibri"/>
              </a:rPr>
              <a:t> </a:t>
            </a:r>
            <a:r>
              <a:rPr lang="en-US" err="1">
                <a:latin typeface="Calibri"/>
                <a:cs typeface="Calibri"/>
              </a:rPr>
              <a:t>Werte</a:t>
            </a:r>
            <a:r>
              <a:rPr lang="en-US">
                <a:latin typeface="Calibri"/>
                <a:cs typeface="Calibri"/>
              </a:rPr>
              <a:t> (param-typ-1, … &amp; param-wert-1, ...). Dies </a:t>
            </a:r>
            <a:r>
              <a:rPr lang="en-US" err="1">
                <a:latin typeface="Calibri"/>
                <a:cs typeface="Calibri"/>
              </a:rPr>
              <a:t>würde</a:t>
            </a:r>
            <a:r>
              <a:rPr lang="en-US">
                <a:latin typeface="Calibri"/>
                <a:cs typeface="Calibri"/>
              </a:rPr>
              <a:t> </a:t>
            </a:r>
            <a:r>
              <a:rPr lang="en-US" err="1">
                <a:latin typeface="Calibri"/>
                <a:cs typeface="Calibri"/>
              </a:rPr>
              <a:t>allerdings</a:t>
            </a:r>
            <a:r>
              <a:rPr lang="en-US">
                <a:latin typeface="Calibri"/>
                <a:cs typeface="Calibri"/>
              </a:rPr>
              <a:t> </a:t>
            </a:r>
            <a:r>
              <a:rPr lang="en-US" err="1">
                <a:latin typeface="Calibri"/>
                <a:cs typeface="Calibri"/>
              </a:rPr>
              <a:t>zu</a:t>
            </a:r>
            <a:r>
              <a:rPr lang="en-US">
                <a:latin typeface="Calibri"/>
                <a:cs typeface="Calibri"/>
              </a:rPr>
              <a:t> </a:t>
            </a:r>
            <a:r>
              <a:rPr lang="en-US" err="1">
                <a:latin typeface="Calibri"/>
                <a:cs typeface="Calibri"/>
              </a:rPr>
              <a:t>speicherineffizienten</a:t>
            </a:r>
            <a:r>
              <a:rPr lang="en-US">
                <a:latin typeface="Calibri"/>
                <a:cs typeface="Calibri"/>
              </a:rPr>
              <a:t> </a:t>
            </a:r>
            <a:r>
              <a:rPr lang="en-US" err="1">
                <a:latin typeface="Calibri"/>
                <a:cs typeface="Calibri"/>
              </a:rPr>
              <a:t>Redundanzen</a:t>
            </a:r>
            <a:r>
              <a:rPr lang="en-US">
                <a:latin typeface="Calibri"/>
                <a:cs typeface="Calibri"/>
              </a:rPr>
              <a:t> (</a:t>
            </a:r>
            <a:r>
              <a:rPr lang="en-US" err="1">
                <a:latin typeface="Calibri"/>
                <a:cs typeface="Calibri"/>
              </a:rPr>
              <a:t>u.a.</a:t>
            </a:r>
            <a:r>
              <a:rPr lang="en-US">
                <a:latin typeface="Calibri"/>
                <a:cs typeface="Calibri"/>
              </a:rPr>
              <a:t> </a:t>
            </a:r>
            <a:r>
              <a:rPr lang="en-US" err="1">
                <a:latin typeface="Calibri"/>
                <a:cs typeface="Calibri"/>
              </a:rPr>
              <a:t>wiederholte</a:t>
            </a:r>
            <a:r>
              <a:rPr lang="en-US">
                <a:latin typeface="Calibri"/>
                <a:cs typeface="Calibri"/>
              </a:rPr>
              <a:t> </a:t>
            </a:r>
            <a:r>
              <a:rPr lang="en-US" err="1">
                <a:latin typeface="Calibri"/>
                <a:cs typeface="Calibri"/>
              </a:rPr>
              <a:t>Nennung</a:t>
            </a:r>
            <a:r>
              <a:rPr lang="en-US">
                <a:latin typeface="Calibri"/>
                <a:cs typeface="Calibri"/>
              </a:rPr>
              <a:t> der Parameter, </a:t>
            </a:r>
            <a:r>
              <a:rPr lang="en-US" err="1">
                <a:latin typeface="Calibri"/>
                <a:cs typeface="Calibri"/>
              </a:rPr>
              <a:t>immer</a:t>
            </a:r>
            <a:r>
              <a:rPr lang="en-US">
                <a:latin typeface="Calibri"/>
                <a:cs typeface="Calibri"/>
              </a:rPr>
              <a:t> </a:t>
            </a:r>
            <a:r>
              <a:rPr lang="en-US" err="1">
                <a:latin typeface="Calibri"/>
                <a:cs typeface="Calibri"/>
              </a:rPr>
              <a:t>neues</a:t>
            </a:r>
            <a:r>
              <a:rPr lang="en-US">
                <a:latin typeface="Calibri"/>
                <a:cs typeface="Calibri"/>
              </a:rPr>
              <a:t> </a:t>
            </a:r>
            <a:r>
              <a:rPr lang="en-US" err="1">
                <a:latin typeface="Calibri"/>
                <a:cs typeface="Calibri"/>
              </a:rPr>
              <a:t>Speichern</a:t>
            </a:r>
            <a:r>
              <a:rPr lang="en-US">
                <a:latin typeface="Calibri"/>
                <a:cs typeface="Calibri"/>
              </a:rPr>
              <a:t> der </a:t>
            </a:r>
            <a:r>
              <a:rPr lang="en-US" err="1">
                <a:latin typeface="Calibri"/>
                <a:cs typeface="Calibri"/>
              </a:rPr>
              <a:t>Antwortmögl</a:t>
            </a:r>
            <a:r>
              <a:rPr lang="en-US">
                <a:latin typeface="Calibri"/>
                <a:cs typeface="Calibri"/>
              </a:rPr>
              <a:t>., </a:t>
            </a:r>
            <a:r>
              <a:rPr lang="en-US" err="1">
                <a:latin typeface="Calibri"/>
                <a:cs typeface="Calibri"/>
              </a:rPr>
              <a:t>auch</a:t>
            </a:r>
            <a:r>
              <a:rPr lang="en-US">
                <a:latin typeface="Calibri"/>
                <a:cs typeface="Calibri"/>
              </a:rPr>
              <a:t> </a:t>
            </a:r>
            <a:r>
              <a:rPr lang="en-US" err="1">
                <a:latin typeface="Calibri"/>
                <a:cs typeface="Calibri"/>
              </a:rPr>
              <a:t>bei</a:t>
            </a:r>
            <a:r>
              <a:rPr lang="en-US">
                <a:latin typeface="Calibri"/>
                <a:cs typeface="Calibri"/>
              </a:rPr>
              <a:t> </a:t>
            </a:r>
            <a:r>
              <a:rPr lang="en-US" err="1">
                <a:latin typeface="Calibri"/>
                <a:cs typeface="Calibri"/>
              </a:rPr>
              <a:t>ähnlichen</a:t>
            </a:r>
            <a:r>
              <a:rPr lang="en-US">
                <a:latin typeface="Calibri"/>
                <a:cs typeface="Calibri"/>
              </a:rPr>
              <a:t> </a:t>
            </a:r>
            <a:r>
              <a:rPr lang="en-US" err="1">
                <a:latin typeface="Calibri"/>
                <a:cs typeface="Calibri"/>
              </a:rPr>
              <a:t>Fragen</a:t>
            </a:r>
            <a:r>
              <a:rPr lang="en-US">
                <a:latin typeface="Calibri"/>
                <a:cs typeface="Calibri"/>
              </a:rPr>
              <a:t>) und </a:t>
            </a:r>
            <a:r>
              <a:rPr lang="en-US" err="1">
                <a:latin typeface="Calibri"/>
                <a:cs typeface="Calibri"/>
              </a:rPr>
              <a:t>einer</a:t>
            </a:r>
            <a:r>
              <a:rPr lang="en-US">
                <a:latin typeface="Calibri"/>
                <a:cs typeface="Calibri"/>
              </a:rPr>
              <a:t> </a:t>
            </a:r>
            <a:r>
              <a:rPr lang="en-US" err="1">
                <a:latin typeface="Calibri"/>
                <a:cs typeface="Calibri"/>
              </a:rPr>
              <a:t>mangelnden</a:t>
            </a:r>
            <a:r>
              <a:rPr lang="en-US">
                <a:latin typeface="Calibri"/>
                <a:cs typeface="Calibri"/>
              </a:rPr>
              <a:t> </a:t>
            </a:r>
            <a:r>
              <a:rPr lang="en-US" err="1">
                <a:latin typeface="Calibri"/>
                <a:cs typeface="Calibri"/>
              </a:rPr>
              <a:t>Übersichtlichkeit</a:t>
            </a:r>
            <a:r>
              <a:rPr lang="en-US">
                <a:latin typeface="Calibri"/>
                <a:cs typeface="Calibri"/>
              </a:rPr>
              <a:t> und </a:t>
            </a:r>
            <a:r>
              <a:rPr lang="en-US" err="1">
                <a:latin typeface="Calibri"/>
                <a:cs typeface="Calibri"/>
              </a:rPr>
              <a:t>somit</a:t>
            </a:r>
            <a:r>
              <a:rPr lang="en-US">
                <a:latin typeface="Calibri"/>
                <a:cs typeface="Calibri"/>
              </a:rPr>
              <a:t> </a:t>
            </a:r>
            <a:r>
              <a:rPr lang="en-US" err="1">
                <a:latin typeface="Calibri"/>
                <a:cs typeface="Calibri"/>
              </a:rPr>
              <a:t>Wartbarkeit</a:t>
            </a:r>
            <a:r>
              <a:rPr lang="en-US">
                <a:latin typeface="Calibri"/>
                <a:cs typeface="Calibri"/>
              </a:rPr>
              <a:t> </a:t>
            </a:r>
            <a:r>
              <a:rPr lang="en-US" err="1">
                <a:latin typeface="Calibri"/>
                <a:cs typeface="Calibri"/>
              </a:rPr>
              <a:t>führen</a:t>
            </a:r>
            <a:r>
              <a:rPr lang="en-US">
                <a:latin typeface="Calibri"/>
                <a:cs typeface="Calibri"/>
              </a:rPr>
              <a:t>. </a:t>
            </a:r>
            <a:r>
              <a:rPr lang="en-US" err="1">
                <a:latin typeface="Calibri"/>
                <a:cs typeface="Calibri"/>
              </a:rPr>
              <a:t>Deswegen</a:t>
            </a:r>
            <a:r>
              <a:rPr lang="en-US">
                <a:latin typeface="Calibri"/>
                <a:cs typeface="Calibri"/>
              </a:rPr>
              <a:t> </a:t>
            </a:r>
            <a:r>
              <a:rPr lang="en-US" err="1">
                <a:latin typeface="Calibri"/>
                <a:cs typeface="Calibri"/>
              </a:rPr>
              <a:t>entschieden</a:t>
            </a:r>
            <a:r>
              <a:rPr lang="en-US">
                <a:latin typeface="Calibri"/>
                <a:cs typeface="Calibri"/>
              </a:rPr>
              <a:t> </a:t>
            </a:r>
            <a:r>
              <a:rPr lang="en-US" err="1">
                <a:latin typeface="Calibri"/>
                <a:cs typeface="Calibri"/>
              </a:rPr>
              <a:t>wir</a:t>
            </a:r>
            <a:r>
              <a:rPr lang="en-US">
                <a:latin typeface="Calibri"/>
                <a:cs typeface="Calibri"/>
              </a:rPr>
              <a:t> </a:t>
            </a:r>
            <a:r>
              <a:rPr lang="en-US" err="1">
                <a:latin typeface="Calibri"/>
                <a:cs typeface="Calibri"/>
              </a:rPr>
              <a:t>uns</a:t>
            </a:r>
            <a:r>
              <a:rPr lang="en-US">
                <a:latin typeface="Calibri"/>
                <a:cs typeface="Calibri"/>
              </a:rPr>
              <a:t> für </a:t>
            </a:r>
            <a:r>
              <a:rPr lang="en-US" err="1">
                <a:latin typeface="Calibri"/>
                <a:cs typeface="Calibri"/>
              </a:rPr>
              <a:t>einen</a:t>
            </a:r>
            <a:r>
              <a:rPr lang="en-US">
                <a:latin typeface="Calibri"/>
                <a:cs typeface="Calibri"/>
              </a:rPr>
              <a:t> </a:t>
            </a:r>
            <a:r>
              <a:rPr lang="en-US" err="1">
                <a:latin typeface="Calibri"/>
                <a:cs typeface="Calibri"/>
              </a:rPr>
              <a:t>objektorientierten</a:t>
            </a:r>
            <a:r>
              <a:rPr lang="en-US">
                <a:latin typeface="Calibri"/>
                <a:cs typeface="Calibri"/>
              </a:rPr>
              <a:t> Ansatz und </a:t>
            </a:r>
            <a:r>
              <a:rPr lang="en-US" err="1">
                <a:latin typeface="Calibri"/>
                <a:cs typeface="Calibri"/>
              </a:rPr>
              <a:t>modellierten</a:t>
            </a:r>
            <a:r>
              <a:rPr lang="en-US">
                <a:latin typeface="Calibri"/>
                <a:cs typeface="Calibri"/>
              </a:rPr>
              <a:t> die </a:t>
            </a:r>
            <a:r>
              <a:rPr lang="en-US" err="1">
                <a:latin typeface="Calibri"/>
                <a:cs typeface="Calibri"/>
              </a:rPr>
              <a:t>Entscheidung</a:t>
            </a:r>
            <a:r>
              <a:rPr lang="en-US">
                <a:latin typeface="Calibri"/>
                <a:cs typeface="Calibri"/>
              </a:rPr>
              <a:t> (in </a:t>
            </a:r>
            <a:r>
              <a:rPr lang="en-US" err="1">
                <a:latin typeface="Calibri"/>
                <a:cs typeface="Calibri"/>
              </a:rPr>
              <a:t>Textform</a:t>
            </a:r>
            <a:r>
              <a:rPr lang="en-US">
                <a:latin typeface="Calibri"/>
                <a:cs typeface="Calibri"/>
              </a:rPr>
              <a:t>), die </a:t>
            </a:r>
            <a:r>
              <a:rPr lang="en-US" err="1">
                <a:latin typeface="Calibri"/>
                <a:cs typeface="Calibri"/>
              </a:rPr>
              <a:t>Antwortmöglichkeit</a:t>
            </a:r>
            <a:r>
              <a:rPr lang="en-US">
                <a:latin typeface="Calibri"/>
                <a:cs typeface="Calibri"/>
              </a:rPr>
              <a:t> (</a:t>
            </a:r>
            <a:r>
              <a:rPr lang="en-US" err="1">
                <a:latin typeface="Calibri"/>
                <a:cs typeface="Calibri"/>
              </a:rPr>
              <a:t>jede</a:t>
            </a:r>
            <a:r>
              <a:rPr lang="en-US">
                <a:latin typeface="Calibri"/>
                <a:cs typeface="Calibri"/>
              </a:rPr>
              <a:t> </a:t>
            </a:r>
            <a:r>
              <a:rPr lang="en-US" err="1">
                <a:latin typeface="Calibri"/>
                <a:cs typeface="Calibri"/>
              </a:rPr>
              <a:t>Entscheidung</a:t>
            </a:r>
            <a:r>
              <a:rPr lang="en-US">
                <a:latin typeface="Calibri"/>
                <a:cs typeface="Calibri"/>
              </a:rPr>
              <a:t> </a:t>
            </a:r>
            <a:r>
              <a:rPr lang="en-US" err="1">
                <a:latin typeface="Calibri"/>
                <a:cs typeface="Calibri"/>
              </a:rPr>
              <a:t>verfügt</a:t>
            </a:r>
            <a:r>
              <a:rPr lang="en-US">
                <a:latin typeface="Calibri"/>
                <a:cs typeface="Calibri"/>
              </a:rPr>
              <a:t> </a:t>
            </a:r>
            <a:r>
              <a:rPr lang="en-US" err="1">
                <a:latin typeface="Calibri"/>
                <a:cs typeface="Calibri"/>
              </a:rPr>
              <a:t>über</a:t>
            </a:r>
            <a:r>
              <a:rPr lang="en-US">
                <a:latin typeface="Calibri"/>
                <a:cs typeface="Calibri"/>
              </a:rPr>
              <a:t> </a:t>
            </a:r>
            <a:r>
              <a:rPr lang="en-US" err="1">
                <a:latin typeface="Calibri"/>
                <a:cs typeface="Calibri"/>
              </a:rPr>
              <a:t>genau</a:t>
            </a:r>
            <a:r>
              <a:rPr lang="en-US">
                <a:latin typeface="Calibri"/>
                <a:cs typeface="Calibri"/>
              </a:rPr>
              <a:t> </a:t>
            </a:r>
            <a:r>
              <a:rPr lang="en-US" err="1">
                <a:latin typeface="Calibri"/>
                <a:cs typeface="Calibri"/>
              </a:rPr>
              <a:t>zwei</a:t>
            </a:r>
            <a:r>
              <a:rPr lang="en-US">
                <a:latin typeface="Calibri"/>
                <a:cs typeface="Calibri"/>
              </a:rPr>
              <a:t> - </a:t>
            </a:r>
            <a:r>
              <a:rPr lang="en-US" err="1">
                <a:latin typeface="Calibri"/>
                <a:cs typeface="Calibri"/>
              </a:rPr>
              <a:t>näheres</a:t>
            </a:r>
            <a:r>
              <a:rPr lang="en-US">
                <a:latin typeface="Calibri"/>
                <a:cs typeface="Calibri"/>
              </a:rPr>
              <a:t> </a:t>
            </a:r>
            <a:r>
              <a:rPr lang="en-US" err="1">
                <a:latin typeface="Calibri"/>
                <a:cs typeface="Calibri"/>
              </a:rPr>
              <a:t>dazu</a:t>
            </a:r>
            <a:r>
              <a:rPr lang="en-US">
                <a:latin typeface="Calibri"/>
                <a:cs typeface="Calibri"/>
              </a:rPr>
              <a:t> auf Folie PoC – </a:t>
            </a:r>
            <a:r>
              <a:rPr lang="en-US" err="1">
                <a:latin typeface="Calibri"/>
                <a:cs typeface="Calibri"/>
              </a:rPr>
              <a:t>Entscheidungsmechanik</a:t>
            </a:r>
            <a:r>
              <a:rPr lang="en-US">
                <a:latin typeface="Calibri"/>
                <a:cs typeface="Calibri"/>
              </a:rPr>
              <a:t> - </a:t>
            </a:r>
            <a:r>
              <a:rPr lang="en-US" err="1">
                <a:latin typeface="Calibri"/>
                <a:cs typeface="Calibri"/>
              </a:rPr>
              <a:t>während</a:t>
            </a:r>
            <a:r>
              <a:rPr lang="en-US">
                <a:latin typeface="Calibri"/>
                <a:cs typeface="Calibri"/>
              </a:rPr>
              <a:t> </a:t>
            </a:r>
            <a:r>
              <a:rPr lang="en-US" err="1">
                <a:latin typeface="Calibri"/>
                <a:cs typeface="Calibri"/>
              </a:rPr>
              <a:t>eine</a:t>
            </a:r>
            <a:r>
              <a:rPr lang="en-US">
                <a:latin typeface="Calibri"/>
                <a:cs typeface="Calibri"/>
              </a:rPr>
              <a:t> </a:t>
            </a:r>
            <a:r>
              <a:rPr lang="en-US" err="1">
                <a:latin typeface="Calibri"/>
                <a:cs typeface="Calibri"/>
              </a:rPr>
              <a:t>Antwort</a:t>
            </a:r>
            <a:r>
              <a:rPr lang="en-US">
                <a:latin typeface="Calibri"/>
                <a:cs typeface="Calibri"/>
              </a:rPr>
              <a:t> </a:t>
            </a:r>
            <a:r>
              <a:rPr lang="en-US" err="1">
                <a:latin typeface="Calibri"/>
                <a:cs typeface="Calibri"/>
              </a:rPr>
              <a:t>zu</a:t>
            </a:r>
            <a:r>
              <a:rPr lang="en-US">
                <a:latin typeface="Calibri"/>
                <a:cs typeface="Calibri"/>
              </a:rPr>
              <a:t> </a:t>
            </a:r>
            <a:r>
              <a:rPr lang="en-US" err="1">
                <a:latin typeface="Calibri"/>
                <a:cs typeface="Calibri"/>
              </a:rPr>
              <a:t>einer</a:t>
            </a:r>
            <a:r>
              <a:rPr lang="en-US">
                <a:latin typeface="Calibri"/>
                <a:cs typeface="Calibri"/>
              </a:rPr>
              <a:t> </a:t>
            </a:r>
            <a:r>
              <a:rPr lang="en-US" err="1">
                <a:latin typeface="Calibri"/>
                <a:cs typeface="Calibri"/>
              </a:rPr>
              <a:t>Entscheidung</a:t>
            </a:r>
            <a:r>
              <a:rPr lang="en-US">
                <a:latin typeface="Calibri"/>
                <a:cs typeface="Calibri"/>
              </a:rPr>
              <a:t> </a:t>
            </a:r>
            <a:r>
              <a:rPr lang="en-US" err="1">
                <a:latin typeface="Calibri"/>
                <a:cs typeface="Calibri"/>
              </a:rPr>
              <a:t>gehört</a:t>
            </a:r>
            <a:r>
              <a:rPr lang="en-US">
                <a:latin typeface="Calibri"/>
                <a:cs typeface="Calibri"/>
              </a:rPr>
              <a:t>), und die Parameter </a:t>
            </a:r>
            <a:r>
              <a:rPr lang="en-US" err="1">
                <a:latin typeface="Calibri"/>
                <a:cs typeface="Calibri"/>
              </a:rPr>
              <a:t>jeweils</a:t>
            </a:r>
            <a:r>
              <a:rPr lang="en-US">
                <a:latin typeface="Calibri"/>
                <a:cs typeface="Calibri"/>
              </a:rPr>
              <a:t> </a:t>
            </a:r>
            <a:r>
              <a:rPr lang="en-US" err="1">
                <a:latin typeface="Calibri"/>
                <a:cs typeface="Calibri"/>
              </a:rPr>
              <a:t>als</a:t>
            </a:r>
            <a:r>
              <a:rPr lang="en-US">
                <a:latin typeface="Calibri"/>
                <a:cs typeface="Calibri"/>
              </a:rPr>
              <a:t> </a:t>
            </a:r>
            <a:r>
              <a:rPr lang="en-US" err="1">
                <a:latin typeface="Calibri"/>
                <a:cs typeface="Calibri"/>
              </a:rPr>
              <a:t>eigene</a:t>
            </a:r>
            <a:r>
              <a:rPr lang="en-US">
                <a:latin typeface="Calibri"/>
                <a:cs typeface="Calibri"/>
              </a:rPr>
              <a:t> </a:t>
            </a:r>
            <a:r>
              <a:rPr lang="en-US" err="1">
                <a:latin typeface="Calibri"/>
                <a:cs typeface="Calibri"/>
              </a:rPr>
              <a:t>Entität</a:t>
            </a:r>
            <a:r>
              <a:rPr lang="en-US">
                <a:latin typeface="Calibri"/>
                <a:cs typeface="Calibri"/>
              </a:rPr>
              <a:t>. Die </a:t>
            </a:r>
            <a:r>
              <a:rPr lang="en-US" err="1">
                <a:latin typeface="Calibri"/>
                <a:cs typeface="Calibri"/>
              </a:rPr>
              <a:t>Antworten</a:t>
            </a:r>
            <a:r>
              <a:rPr lang="en-US">
                <a:latin typeface="Calibri"/>
                <a:cs typeface="Calibri"/>
              </a:rPr>
              <a:t> </a:t>
            </a:r>
            <a:r>
              <a:rPr lang="en-US" err="1">
                <a:latin typeface="Calibri"/>
                <a:cs typeface="Calibri"/>
              </a:rPr>
              <a:t>haben</a:t>
            </a:r>
            <a:r>
              <a:rPr lang="en-US">
                <a:latin typeface="Calibri"/>
                <a:cs typeface="Calibri"/>
              </a:rPr>
              <a:t> auf </a:t>
            </a:r>
            <a:r>
              <a:rPr lang="en-US" err="1">
                <a:latin typeface="Calibri"/>
                <a:cs typeface="Calibri"/>
              </a:rPr>
              <a:t>jeden</a:t>
            </a:r>
            <a:r>
              <a:rPr lang="en-US">
                <a:latin typeface="Calibri"/>
                <a:cs typeface="Calibri"/>
              </a:rPr>
              <a:t> Fall </a:t>
            </a:r>
            <a:r>
              <a:rPr lang="en-US" err="1">
                <a:latin typeface="Calibri"/>
                <a:cs typeface="Calibri"/>
              </a:rPr>
              <a:t>Einfluss</a:t>
            </a:r>
            <a:r>
              <a:rPr lang="en-US">
                <a:latin typeface="Calibri"/>
                <a:cs typeface="Calibri"/>
              </a:rPr>
              <a:t> auf </a:t>
            </a:r>
            <a:r>
              <a:rPr lang="en-US" err="1">
                <a:latin typeface="Calibri"/>
                <a:cs typeface="Calibri"/>
              </a:rPr>
              <a:t>ein</a:t>
            </a:r>
            <a:r>
              <a:rPr lang="en-US">
                <a:latin typeface="Calibri"/>
                <a:cs typeface="Calibri"/>
              </a:rPr>
              <a:t> </a:t>
            </a:r>
            <a:r>
              <a:rPr lang="en-US" err="1">
                <a:latin typeface="Calibri"/>
                <a:cs typeface="Calibri"/>
              </a:rPr>
              <a:t>oder</a:t>
            </a:r>
            <a:r>
              <a:rPr lang="en-US">
                <a:latin typeface="Calibri"/>
                <a:cs typeface="Calibri"/>
              </a:rPr>
              <a:t> </a:t>
            </a:r>
            <a:r>
              <a:rPr lang="en-US" err="1">
                <a:latin typeface="Calibri"/>
                <a:cs typeface="Calibri"/>
              </a:rPr>
              <a:t>mehrere</a:t>
            </a:r>
            <a:r>
              <a:rPr lang="en-US">
                <a:latin typeface="Calibri"/>
                <a:cs typeface="Calibri"/>
              </a:rPr>
              <a:t> Parameter, </a:t>
            </a:r>
            <a:r>
              <a:rPr lang="en-US" err="1">
                <a:latin typeface="Calibri"/>
                <a:cs typeface="Calibri"/>
              </a:rPr>
              <a:t>während</a:t>
            </a:r>
            <a:r>
              <a:rPr lang="en-US">
                <a:latin typeface="Calibri"/>
                <a:cs typeface="Calibri"/>
              </a:rPr>
              <a:t> die Parameter </a:t>
            </a:r>
            <a:r>
              <a:rPr lang="en-US" err="1">
                <a:latin typeface="Calibri"/>
                <a:cs typeface="Calibri"/>
              </a:rPr>
              <a:t>nicht</a:t>
            </a:r>
            <a:r>
              <a:rPr lang="en-US">
                <a:latin typeface="Calibri"/>
                <a:cs typeface="Calibri"/>
              </a:rPr>
              <a:t> </a:t>
            </a:r>
            <a:r>
              <a:rPr lang="en-US" err="1">
                <a:latin typeface="Calibri"/>
                <a:cs typeface="Calibri"/>
              </a:rPr>
              <a:t>zwingend</a:t>
            </a:r>
            <a:r>
              <a:rPr lang="en-US">
                <a:latin typeface="Calibri"/>
                <a:cs typeface="Calibri"/>
              </a:rPr>
              <a:t> von </a:t>
            </a:r>
            <a:r>
              <a:rPr lang="en-US" err="1">
                <a:latin typeface="Calibri"/>
                <a:cs typeface="Calibri"/>
              </a:rPr>
              <a:t>einer</a:t>
            </a:r>
            <a:r>
              <a:rPr lang="en-US">
                <a:latin typeface="Calibri"/>
                <a:cs typeface="Calibri"/>
              </a:rPr>
              <a:t>/</a:t>
            </a:r>
            <a:r>
              <a:rPr lang="en-US" err="1">
                <a:latin typeface="Calibri"/>
                <a:cs typeface="Calibri"/>
              </a:rPr>
              <a:t>jeder</a:t>
            </a:r>
            <a:r>
              <a:rPr lang="en-US">
                <a:latin typeface="Calibri"/>
                <a:cs typeface="Calibri"/>
              </a:rPr>
              <a:t> </a:t>
            </a:r>
            <a:r>
              <a:rPr lang="en-US" err="1">
                <a:latin typeface="Calibri"/>
                <a:cs typeface="Calibri"/>
              </a:rPr>
              <a:t>Antwort</a:t>
            </a:r>
            <a:r>
              <a:rPr lang="en-US">
                <a:latin typeface="Calibri"/>
                <a:cs typeface="Calibri"/>
              </a:rPr>
              <a:t> </a:t>
            </a:r>
            <a:r>
              <a:rPr lang="en-US" err="1">
                <a:latin typeface="Calibri"/>
                <a:cs typeface="Calibri"/>
              </a:rPr>
              <a:t>beeinflusst</a:t>
            </a:r>
            <a:r>
              <a:rPr lang="en-US">
                <a:latin typeface="Calibri"/>
                <a:cs typeface="Calibri"/>
              </a:rPr>
              <a:t> </a:t>
            </a:r>
            <a:r>
              <a:rPr lang="en-US" err="1">
                <a:latin typeface="Calibri"/>
                <a:cs typeface="Calibri"/>
              </a:rPr>
              <a:t>werden</a:t>
            </a:r>
            <a:r>
              <a:rPr lang="en-US">
                <a:latin typeface="Calibri"/>
                <a:cs typeface="Calibri"/>
              </a:rPr>
              <a:t>. Die </a:t>
            </a:r>
            <a:r>
              <a:rPr lang="en-US" err="1">
                <a:latin typeface="Calibri"/>
                <a:cs typeface="Calibri"/>
              </a:rPr>
              <a:t>entsprechenden</a:t>
            </a:r>
            <a:r>
              <a:rPr lang="en-US">
                <a:latin typeface="Calibri"/>
                <a:cs typeface="Calibri"/>
              </a:rPr>
              <a:t> Texte </a:t>
            </a:r>
            <a:r>
              <a:rPr lang="en-US" err="1">
                <a:latin typeface="Calibri"/>
                <a:cs typeface="Calibri"/>
              </a:rPr>
              <a:t>werden</a:t>
            </a:r>
            <a:r>
              <a:rPr lang="en-US">
                <a:latin typeface="Calibri"/>
                <a:cs typeface="Calibri"/>
              </a:rPr>
              <a:t> </a:t>
            </a:r>
            <a:r>
              <a:rPr lang="en-US" err="1">
                <a:latin typeface="Calibri"/>
                <a:cs typeface="Calibri"/>
              </a:rPr>
              <a:t>im</a:t>
            </a:r>
            <a:r>
              <a:rPr lang="en-US">
                <a:latin typeface="Calibri"/>
                <a:cs typeface="Calibri"/>
              </a:rPr>
              <a:t> GUI dem </a:t>
            </a:r>
            <a:r>
              <a:rPr lang="en-US" err="1">
                <a:latin typeface="Calibri"/>
                <a:cs typeface="Calibri"/>
              </a:rPr>
              <a:t>Nutzer</a:t>
            </a:r>
            <a:r>
              <a:rPr lang="en-US">
                <a:latin typeface="Calibri"/>
                <a:cs typeface="Calibri"/>
              </a:rPr>
              <a:t> </a:t>
            </a:r>
            <a:r>
              <a:rPr lang="en-US" err="1">
                <a:latin typeface="Calibri"/>
                <a:cs typeface="Calibri"/>
              </a:rPr>
              <a:t>angezeigt</a:t>
            </a:r>
            <a:r>
              <a:rPr lang="en-US">
                <a:latin typeface="Calibri"/>
                <a:cs typeface="Calibri"/>
              </a:rPr>
              <a:t> </a:t>
            </a:r>
            <a:r>
              <a:rPr lang="en-US" err="1">
                <a:latin typeface="Calibri"/>
                <a:cs typeface="Calibri"/>
              </a:rPr>
              <a:t>während</a:t>
            </a:r>
            <a:r>
              <a:rPr lang="en-US">
                <a:latin typeface="Calibri"/>
                <a:cs typeface="Calibri"/>
              </a:rPr>
              <a:t> die </a:t>
            </a:r>
            <a:r>
              <a:rPr lang="en-US" err="1">
                <a:latin typeface="Calibri"/>
                <a:cs typeface="Calibri"/>
              </a:rPr>
              <a:t>Werte</a:t>
            </a:r>
            <a:r>
              <a:rPr lang="en-US">
                <a:latin typeface="Calibri"/>
                <a:cs typeface="Calibri"/>
              </a:rPr>
              <a:t> der Parameter </a:t>
            </a:r>
            <a:r>
              <a:rPr lang="en-US" err="1">
                <a:latin typeface="Calibri"/>
                <a:cs typeface="Calibri"/>
              </a:rPr>
              <a:t>bestimmen</a:t>
            </a:r>
            <a:r>
              <a:rPr lang="en-US">
                <a:latin typeface="Calibri"/>
                <a:cs typeface="Calibri"/>
              </a:rPr>
              <a:t>, </a:t>
            </a:r>
            <a:r>
              <a:rPr lang="en-US" err="1">
                <a:latin typeface="Calibri"/>
                <a:cs typeface="Calibri"/>
              </a:rPr>
              <a:t>wie</a:t>
            </a:r>
            <a:r>
              <a:rPr lang="en-US">
                <a:latin typeface="Calibri"/>
                <a:cs typeface="Calibri"/>
              </a:rPr>
              <a:t> </a:t>
            </a:r>
            <a:r>
              <a:rPr lang="en-US" err="1">
                <a:latin typeface="Calibri"/>
                <a:cs typeface="Calibri"/>
              </a:rPr>
              <a:t>sehr</a:t>
            </a:r>
            <a:r>
              <a:rPr lang="en-US">
                <a:latin typeface="Calibri"/>
                <a:cs typeface="Calibri"/>
              </a:rPr>
              <a:t> und </a:t>
            </a:r>
            <a:r>
              <a:rPr lang="en-US" err="1">
                <a:latin typeface="Calibri"/>
                <a:cs typeface="Calibri"/>
              </a:rPr>
              <a:t>mit</a:t>
            </a:r>
            <a:r>
              <a:rPr lang="en-US">
                <a:latin typeface="Calibri"/>
                <a:cs typeface="Calibri"/>
              </a:rPr>
              <a:t> </a:t>
            </a:r>
            <a:r>
              <a:rPr lang="en-US" err="1">
                <a:latin typeface="Calibri"/>
                <a:cs typeface="Calibri"/>
              </a:rPr>
              <a:t>welcher</a:t>
            </a:r>
            <a:r>
              <a:rPr lang="en-US">
                <a:latin typeface="Calibri"/>
                <a:cs typeface="Calibri"/>
              </a:rPr>
              <a:t> </a:t>
            </a:r>
            <a:r>
              <a:rPr lang="en-US" err="1">
                <a:latin typeface="Calibri"/>
                <a:cs typeface="Calibri"/>
              </a:rPr>
              <a:t>Farbe</a:t>
            </a:r>
            <a:r>
              <a:rPr lang="en-US">
                <a:latin typeface="Calibri"/>
                <a:cs typeface="Calibri"/>
              </a:rPr>
              <a:t> die Parameter-Icons </a:t>
            </a:r>
            <a:r>
              <a:rPr lang="en-US" err="1">
                <a:latin typeface="Calibri"/>
                <a:cs typeface="Calibri"/>
              </a:rPr>
              <a:t>gefüllt</a:t>
            </a:r>
            <a:r>
              <a:rPr lang="en-US">
                <a:latin typeface="Calibri"/>
                <a:cs typeface="Calibri"/>
              </a:rPr>
              <a:t> </a:t>
            </a:r>
            <a:r>
              <a:rPr lang="en-US" err="1">
                <a:latin typeface="Calibri"/>
                <a:cs typeface="Calibri"/>
              </a:rPr>
              <a:t>sind</a:t>
            </a:r>
            <a:r>
              <a:rPr lang="en-US">
                <a:latin typeface="Calibri"/>
                <a:cs typeface="Calibri"/>
              </a:rPr>
              <a:t>. Die Daten der </a:t>
            </a:r>
            <a:r>
              <a:rPr lang="en-US" err="1">
                <a:latin typeface="Calibri"/>
                <a:cs typeface="Calibri"/>
              </a:rPr>
              <a:t>Entscheidungen</a:t>
            </a:r>
            <a:r>
              <a:rPr lang="en-US">
                <a:latin typeface="Calibri"/>
                <a:cs typeface="Calibri"/>
              </a:rPr>
              <a:t>/</a:t>
            </a:r>
            <a:r>
              <a:rPr lang="en-US" err="1">
                <a:latin typeface="Calibri"/>
                <a:cs typeface="Calibri"/>
              </a:rPr>
              <a:t>Antwortmöglichkeiten</a:t>
            </a:r>
            <a:r>
              <a:rPr lang="en-US">
                <a:latin typeface="Calibri"/>
                <a:cs typeface="Calibri"/>
              </a:rPr>
              <a:t> und Parameter </a:t>
            </a:r>
            <a:r>
              <a:rPr lang="en-US" err="1">
                <a:latin typeface="Calibri"/>
                <a:cs typeface="Calibri"/>
              </a:rPr>
              <a:t>sowie</a:t>
            </a:r>
            <a:r>
              <a:rPr lang="en-US">
                <a:latin typeface="Calibri"/>
                <a:cs typeface="Calibri"/>
              </a:rPr>
              <a:t> </a:t>
            </a:r>
            <a:r>
              <a:rPr lang="en-US" err="1">
                <a:latin typeface="Calibri"/>
                <a:cs typeface="Calibri"/>
              </a:rPr>
              <a:t>deren</a:t>
            </a:r>
            <a:r>
              <a:rPr lang="en-US">
                <a:latin typeface="Calibri"/>
                <a:cs typeface="Calibri"/>
              </a:rPr>
              <a:t> </a:t>
            </a:r>
            <a:r>
              <a:rPr lang="en-US" err="1">
                <a:latin typeface="Calibri"/>
                <a:cs typeface="Calibri"/>
              </a:rPr>
              <a:t>Beziehungen</a:t>
            </a:r>
            <a:r>
              <a:rPr lang="en-US">
                <a:latin typeface="Calibri"/>
                <a:cs typeface="Calibri"/>
              </a:rPr>
              <a:t> </a:t>
            </a:r>
            <a:r>
              <a:rPr lang="en-US" err="1">
                <a:latin typeface="Calibri"/>
                <a:cs typeface="Calibri"/>
              </a:rPr>
              <a:t>untereinander</a:t>
            </a:r>
            <a:r>
              <a:rPr lang="en-US">
                <a:latin typeface="Calibri"/>
                <a:cs typeface="Calibri"/>
              </a:rPr>
              <a:t> </a:t>
            </a:r>
            <a:r>
              <a:rPr lang="en-US" err="1">
                <a:latin typeface="Calibri"/>
                <a:cs typeface="Calibri"/>
              </a:rPr>
              <a:t>werden</a:t>
            </a:r>
            <a:r>
              <a:rPr lang="en-US">
                <a:latin typeface="Calibri"/>
                <a:cs typeface="Calibri"/>
              </a:rPr>
              <a:t> in </a:t>
            </a:r>
            <a:r>
              <a:rPr lang="en-US" err="1">
                <a:latin typeface="Calibri"/>
                <a:cs typeface="Calibri"/>
              </a:rPr>
              <a:t>einer</a:t>
            </a:r>
            <a:r>
              <a:rPr lang="en-US">
                <a:latin typeface="Calibri"/>
                <a:cs typeface="Calibri"/>
              </a:rPr>
              <a:t> </a:t>
            </a:r>
            <a:r>
              <a:rPr lang="en-US" err="1">
                <a:latin typeface="Calibri"/>
                <a:cs typeface="Calibri"/>
              </a:rPr>
              <a:t>Datenbank</a:t>
            </a:r>
            <a:r>
              <a:rPr lang="en-US">
                <a:latin typeface="Calibri"/>
                <a:cs typeface="Calibri"/>
              </a:rPr>
              <a:t> </a:t>
            </a:r>
            <a:r>
              <a:rPr lang="en-US" err="1">
                <a:latin typeface="Calibri"/>
                <a:cs typeface="Calibri"/>
              </a:rPr>
              <a:t>gespeichert</a:t>
            </a:r>
            <a:r>
              <a:rPr lang="en-US">
                <a:latin typeface="Calibri"/>
                <a:cs typeface="Calibri"/>
              </a:rPr>
              <a:t> (</a:t>
            </a:r>
            <a:r>
              <a:rPr lang="en-US" err="1">
                <a:latin typeface="Calibri"/>
                <a:cs typeface="Calibri"/>
              </a:rPr>
              <a:t>näheres</a:t>
            </a:r>
            <a:r>
              <a:rPr lang="en-US">
                <a:latin typeface="Calibri"/>
                <a:cs typeface="Calibri"/>
              </a:rPr>
              <a:t> </a:t>
            </a:r>
            <a:r>
              <a:rPr lang="en-US" err="1">
                <a:latin typeface="Calibri"/>
                <a:cs typeface="Calibri"/>
              </a:rPr>
              <a:t>dazu</a:t>
            </a:r>
            <a:r>
              <a:rPr lang="en-US">
                <a:latin typeface="Calibri"/>
                <a:cs typeface="Calibri"/>
              </a:rPr>
              <a:t> auf Folie PoC – </a:t>
            </a:r>
            <a:r>
              <a:rPr lang="en-US" err="1">
                <a:latin typeface="Calibri"/>
                <a:cs typeface="Calibri"/>
              </a:rPr>
              <a:t>persistente</a:t>
            </a:r>
            <a:r>
              <a:rPr lang="en-US">
                <a:latin typeface="Calibri"/>
                <a:cs typeface="Calibri"/>
              </a:rPr>
              <a:t> </a:t>
            </a:r>
            <a:r>
              <a:rPr lang="en-US" err="1">
                <a:latin typeface="Calibri"/>
                <a:cs typeface="Calibri"/>
              </a:rPr>
              <a:t>Speicherung</a:t>
            </a:r>
            <a:r>
              <a:rPr lang="en-US">
                <a:latin typeface="Calibri"/>
                <a:cs typeface="Calibri"/>
              </a:rPr>
              <a:t>) - </a:t>
            </a:r>
            <a:r>
              <a:rPr lang="en-US" err="1">
                <a:latin typeface="Calibri"/>
                <a:cs typeface="Calibri"/>
              </a:rPr>
              <a:t>deswegen</a:t>
            </a:r>
            <a:r>
              <a:rPr lang="en-US">
                <a:latin typeface="Calibri"/>
                <a:cs typeface="Calibri"/>
              </a:rPr>
              <a:t> </a:t>
            </a:r>
            <a:r>
              <a:rPr lang="en-US" err="1">
                <a:latin typeface="Calibri"/>
                <a:cs typeface="Calibri"/>
              </a:rPr>
              <a:t>auch</a:t>
            </a:r>
            <a:r>
              <a:rPr lang="en-US">
                <a:latin typeface="Calibri"/>
                <a:cs typeface="Calibri"/>
              </a:rPr>
              <a:t> die </a:t>
            </a:r>
            <a:r>
              <a:rPr lang="en-US" err="1">
                <a:latin typeface="Calibri"/>
                <a:cs typeface="Calibri"/>
              </a:rPr>
              <a:t>datenbankähnliche</a:t>
            </a:r>
            <a:r>
              <a:rPr lang="en-US">
                <a:latin typeface="Calibri"/>
                <a:cs typeface="Calibri"/>
              </a:rPr>
              <a:t> </a:t>
            </a:r>
            <a:r>
              <a:rPr lang="en-US" err="1">
                <a:latin typeface="Calibri"/>
                <a:cs typeface="Calibri"/>
              </a:rPr>
              <a:t>Modellierung</a:t>
            </a:r>
            <a:r>
              <a:rPr lang="en-US">
                <a:latin typeface="Calibri"/>
                <a:cs typeface="Calibri"/>
              </a:rPr>
              <a:t>. Was die </a:t>
            </a:r>
            <a:r>
              <a:rPr lang="en-US" err="1">
                <a:latin typeface="Calibri"/>
                <a:cs typeface="Calibri"/>
              </a:rPr>
              <a:t>obige</a:t>
            </a:r>
            <a:r>
              <a:rPr lang="en-US">
                <a:latin typeface="Calibri"/>
                <a:cs typeface="Calibri"/>
              </a:rPr>
              <a:t> </a:t>
            </a:r>
            <a:r>
              <a:rPr lang="en-US" err="1">
                <a:latin typeface="Calibri"/>
                <a:cs typeface="Calibri"/>
              </a:rPr>
              <a:t>Modellierung</a:t>
            </a:r>
            <a:r>
              <a:rPr lang="en-US">
                <a:latin typeface="Calibri"/>
                <a:cs typeface="Calibri"/>
              </a:rPr>
              <a:t> </a:t>
            </a:r>
            <a:r>
              <a:rPr lang="en-US" err="1">
                <a:latin typeface="Calibri"/>
                <a:cs typeface="Calibri"/>
              </a:rPr>
              <a:t>nicht</a:t>
            </a:r>
            <a:r>
              <a:rPr lang="en-US">
                <a:latin typeface="Calibri"/>
                <a:cs typeface="Calibri"/>
              </a:rPr>
              <a:t> </a:t>
            </a:r>
            <a:r>
              <a:rPr lang="en-US" err="1">
                <a:latin typeface="Calibri"/>
                <a:cs typeface="Calibri"/>
              </a:rPr>
              <a:t>beinhaltet</a:t>
            </a:r>
            <a:r>
              <a:rPr lang="en-US">
                <a:latin typeface="Calibri"/>
                <a:cs typeface="Calibri"/>
              </a:rPr>
              <a:t> </a:t>
            </a:r>
            <a:r>
              <a:rPr lang="en-US" err="1">
                <a:latin typeface="Calibri"/>
                <a:cs typeface="Calibri"/>
              </a:rPr>
              <a:t>bzw</a:t>
            </a:r>
            <a:r>
              <a:rPr lang="en-US">
                <a:latin typeface="Calibri"/>
                <a:cs typeface="Calibri"/>
              </a:rPr>
              <a:t>. </a:t>
            </a:r>
            <a:r>
              <a:rPr lang="en-US" err="1">
                <a:latin typeface="Calibri"/>
                <a:cs typeface="Calibri"/>
              </a:rPr>
              <a:t>nur</a:t>
            </a:r>
            <a:r>
              <a:rPr lang="en-US">
                <a:latin typeface="Calibri"/>
                <a:cs typeface="Calibri"/>
              </a:rPr>
              <a:t> </a:t>
            </a:r>
            <a:r>
              <a:rPr lang="en-US" err="1">
                <a:latin typeface="Calibri"/>
                <a:cs typeface="Calibri"/>
              </a:rPr>
              <a:t>grob</a:t>
            </a:r>
            <a:r>
              <a:rPr lang="en-US">
                <a:latin typeface="Calibri"/>
                <a:cs typeface="Calibri"/>
              </a:rPr>
              <a:t> in Form von </a:t>
            </a:r>
            <a:r>
              <a:rPr lang="en-US" err="1">
                <a:latin typeface="Calibri"/>
                <a:cs typeface="Calibri"/>
              </a:rPr>
              <a:t>Beziehungen</a:t>
            </a:r>
            <a:r>
              <a:rPr lang="en-US">
                <a:latin typeface="Calibri"/>
                <a:cs typeface="Calibri"/>
              </a:rPr>
              <a:t> </a:t>
            </a:r>
            <a:r>
              <a:rPr lang="en-US" err="1">
                <a:latin typeface="Calibri"/>
                <a:cs typeface="Calibri"/>
              </a:rPr>
              <a:t>umreißt</a:t>
            </a:r>
            <a:r>
              <a:rPr lang="en-US">
                <a:latin typeface="Calibri"/>
                <a:cs typeface="Calibri"/>
              </a:rPr>
              <a:t> </a:t>
            </a:r>
            <a:r>
              <a:rPr lang="en-US" err="1">
                <a:latin typeface="Calibri"/>
                <a:cs typeface="Calibri"/>
              </a:rPr>
              <a:t>sind</a:t>
            </a:r>
            <a:r>
              <a:rPr lang="en-US">
                <a:latin typeface="Calibri"/>
                <a:cs typeface="Calibri"/>
              </a:rPr>
              <a:t> die </a:t>
            </a:r>
            <a:r>
              <a:rPr lang="en-US" err="1">
                <a:latin typeface="Calibri"/>
                <a:cs typeface="Calibri"/>
              </a:rPr>
              <a:t>im</a:t>
            </a:r>
            <a:r>
              <a:rPr lang="en-US">
                <a:latin typeface="Calibri"/>
                <a:cs typeface="Calibri"/>
              </a:rPr>
              <a:t> Code </a:t>
            </a:r>
            <a:r>
              <a:rPr lang="en-US" err="1">
                <a:latin typeface="Calibri"/>
                <a:cs typeface="Calibri"/>
              </a:rPr>
              <a:t>programmierten</a:t>
            </a:r>
            <a:r>
              <a:rPr lang="en-US">
                <a:latin typeface="Calibri"/>
                <a:cs typeface="Calibri"/>
              </a:rPr>
              <a:t> </a:t>
            </a:r>
            <a:r>
              <a:rPr lang="en-US" err="1">
                <a:latin typeface="Calibri"/>
                <a:cs typeface="Calibri"/>
              </a:rPr>
              <a:t>Funktionen</a:t>
            </a:r>
            <a:r>
              <a:rPr lang="en-US">
                <a:latin typeface="Calibri"/>
                <a:cs typeface="Calibri"/>
              </a:rPr>
              <a:t>. </a:t>
            </a:r>
            <a:r>
              <a:rPr lang="en-US" err="1">
                <a:latin typeface="Calibri"/>
                <a:cs typeface="Calibri"/>
              </a:rPr>
              <a:t>Diese</a:t>
            </a:r>
            <a:r>
              <a:rPr lang="en-US">
                <a:latin typeface="Calibri"/>
                <a:cs typeface="Calibri"/>
              </a:rPr>
              <a:t> </a:t>
            </a:r>
            <a:r>
              <a:rPr lang="en-US" err="1">
                <a:latin typeface="Calibri"/>
                <a:cs typeface="Calibri"/>
              </a:rPr>
              <a:t>umfassen</a:t>
            </a:r>
            <a:r>
              <a:rPr lang="en-US">
                <a:latin typeface="Calibri"/>
                <a:cs typeface="Calibri"/>
              </a:rPr>
              <a:t> </a:t>
            </a:r>
            <a:r>
              <a:rPr lang="en-US" err="1">
                <a:latin typeface="Calibri"/>
                <a:cs typeface="Calibri"/>
              </a:rPr>
              <a:t>einmal</a:t>
            </a:r>
            <a:r>
              <a:rPr lang="en-US">
                <a:latin typeface="Calibri"/>
                <a:cs typeface="Calibri"/>
              </a:rPr>
              <a:t> </a:t>
            </a:r>
            <a:r>
              <a:rPr lang="en-US" err="1">
                <a:latin typeface="Calibri"/>
                <a:cs typeface="Calibri"/>
              </a:rPr>
              <a:t>einen</a:t>
            </a:r>
            <a:r>
              <a:rPr lang="en-US">
                <a:latin typeface="Calibri"/>
                <a:cs typeface="Calibri"/>
              </a:rPr>
              <a:t> Setter für das </a:t>
            </a:r>
            <a:r>
              <a:rPr lang="en-US" err="1">
                <a:latin typeface="Calibri"/>
                <a:cs typeface="Calibri"/>
              </a:rPr>
              <a:t>Setzen</a:t>
            </a:r>
            <a:r>
              <a:rPr lang="en-US">
                <a:latin typeface="Calibri"/>
                <a:cs typeface="Calibri"/>
              </a:rPr>
              <a:t> der </a:t>
            </a:r>
            <a:r>
              <a:rPr lang="en-US" err="1">
                <a:latin typeface="Calibri"/>
                <a:cs typeface="Calibri"/>
              </a:rPr>
              <a:t>Parameterwerte</a:t>
            </a:r>
            <a:r>
              <a:rPr lang="en-US">
                <a:latin typeface="Calibri"/>
                <a:cs typeface="Calibri"/>
              </a:rPr>
              <a:t> (</a:t>
            </a:r>
            <a:r>
              <a:rPr lang="en-US" err="1">
                <a:latin typeface="Calibri"/>
                <a:cs typeface="Calibri"/>
              </a:rPr>
              <a:t>mit</a:t>
            </a:r>
            <a:r>
              <a:rPr lang="en-US">
                <a:latin typeface="Calibri"/>
                <a:cs typeface="Calibri"/>
              </a:rPr>
              <a:t> </a:t>
            </a:r>
            <a:r>
              <a:rPr lang="en-US" err="1">
                <a:latin typeface="Calibri"/>
                <a:cs typeface="Calibri"/>
              </a:rPr>
              <a:t>einem</a:t>
            </a:r>
            <a:r>
              <a:rPr lang="en-US">
                <a:latin typeface="Calibri"/>
                <a:cs typeface="Calibri"/>
              </a:rPr>
              <a:t> min- und max-Wert), die </a:t>
            </a:r>
            <a:r>
              <a:rPr lang="en-US" err="1">
                <a:latin typeface="Calibri"/>
                <a:cs typeface="Calibri"/>
              </a:rPr>
              <a:t>Funktion</a:t>
            </a:r>
            <a:r>
              <a:rPr lang="en-US">
                <a:latin typeface="Calibri"/>
                <a:cs typeface="Calibri"/>
              </a:rPr>
              <a:t> "</a:t>
            </a:r>
            <a:r>
              <a:rPr lang="en-US" err="1">
                <a:latin typeface="Calibri"/>
                <a:cs typeface="Calibri"/>
              </a:rPr>
              <a:t>antwortWaehlen</a:t>
            </a:r>
            <a:r>
              <a:rPr lang="en-US">
                <a:latin typeface="Calibri"/>
                <a:cs typeface="Calibri"/>
              </a:rPr>
              <a:t>" </a:t>
            </a:r>
            <a:r>
              <a:rPr lang="en-US" err="1">
                <a:latin typeface="Calibri"/>
                <a:cs typeface="Calibri"/>
              </a:rPr>
              <a:t>bei</a:t>
            </a:r>
            <a:r>
              <a:rPr lang="en-US">
                <a:latin typeface="Calibri"/>
                <a:cs typeface="Calibri"/>
              </a:rPr>
              <a:t> den </a:t>
            </a:r>
            <a:r>
              <a:rPr lang="en-US" err="1">
                <a:latin typeface="Calibri"/>
                <a:cs typeface="Calibri"/>
              </a:rPr>
              <a:t>Antwortmöglichkeiten</a:t>
            </a:r>
            <a:r>
              <a:rPr lang="en-US">
                <a:latin typeface="Calibri"/>
                <a:cs typeface="Calibri"/>
              </a:rPr>
              <a:t> und die </a:t>
            </a:r>
            <a:r>
              <a:rPr lang="en-US" err="1">
                <a:latin typeface="Calibri"/>
                <a:cs typeface="Calibri"/>
              </a:rPr>
              <a:t>Funktion</a:t>
            </a:r>
            <a:r>
              <a:rPr lang="en-US">
                <a:latin typeface="Calibri"/>
                <a:cs typeface="Calibri"/>
              </a:rPr>
              <a:t> </a:t>
            </a:r>
            <a:r>
              <a:rPr lang="en-US" err="1">
                <a:latin typeface="Calibri"/>
                <a:cs typeface="Calibri"/>
              </a:rPr>
              <a:t>wertAendern</a:t>
            </a:r>
            <a:r>
              <a:rPr lang="en-US">
                <a:latin typeface="Calibri"/>
                <a:cs typeface="Calibri"/>
              </a:rPr>
              <a:t> </a:t>
            </a:r>
            <a:r>
              <a:rPr lang="en-US" err="1">
                <a:latin typeface="Calibri"/>
                <a:cs typeface="Calibri"/>
              </a:rPr>
              <a:t>bei</a:t>
            </a:r>
            <a:r>
              <a:rPr lang="en-US">
                <a:latin typeface="Calibri"/>
                <a:cs typeface="Calibri"/>
              </a:rPr>
              <a:t> den </a:t>
            </a:r>
            <a:r>
              <a:rPr lang="en-US" err="1">
                <a:latin typeface="Calibri"/>
                <a:cs typeface="Calibri"/>
              </a:rPr>
              <a:t>Parametern</a:t>
            </a:r>
            <a:r>
              <a:rPr lang="en-US">
                <a:latin typeface="Calibri"/>
                <a:cs typeface="Calibri"/>
              </a:rPr>
              <a:t>. </a:t>
            </a:r>
            <a:r>
              <a:rPr lang="en-US" err="1">
                <a:latin typeface="Calibri"/>
                <a:cs typeface="Calibri"/>
              </a:rPr>
              <a:t>Zusätzlich</a:t>
            </a:r>
            <a:r>
              <a:rPr lang="en-US">
                <a:latin typeface="Calibri"/>
                <a:cs typeface="Calibri"/>
              </a:rPr>
              <a:t> </a:t>
            </a:r>
            <a:r>
              <a:rPr lang="en-US" err="1">
                <a:latin typeface="Calibri"/>
                <a:cs typeface="Calibri"/>
              </a:rPr>
              <a:t>soll</a:t>
            </a:r>
            <a:r>
              <a:rPr lang="en-US">
                <a:latin typeface="Calibri"/>
                <a:cs typeface="Calibri"/>
              </a:rPr>
              <a:t> </a:t>
            </a:r>
            <a:r>
              <a:rPr lang="en-US" err="1">
                <a:latin typeface="Calibri"/>
                <a:cs typeface="Calibri"/>
              </a:rPr>
              <a:t>noch</a:t>
            </a:r>
            <a:r>
              <a:rPr lang="en-US">
                <a:latin typeface="Calibri"/>
                <a:cs typeface="Calibri"/>
              </a:rPr>
              <a:t> die </a:t>
            </a:r>
            <a:r>
              <a:rPr lang="en-US" err="1">
                <a:latin typeface="Calibri"/>
                <a:cs typeface="Calibri"/>
              </a:rPr>
              <a:t>Kopplung</a:t>
            </a:r>
            <a:r>
              <a:rPr lang="en-US">
                <a:latin typeface="Calibri"/>
                <a:cs typeface="Calibri"/>
              </a:rPr>
              <a:t> </a:t>
            </a:r>
            <a:r>
              <a:rPr lang="en-US" err="1">
                <a:latin typeface="Calibri"/>
                <a:cs typeface="Calibri"/>
              </a:rPr>
              <a:t>zwischen</a:t>
            </a:r>
            <a:r>
              <a:rPr lang="en-US">
                <a:latin typeface="Calibri"/>
                <a:cs typeface="Calibri"/>
              </a:rPr>
              <a:t> Daten und </a:t>
            </a:r>
            <a:r>
              <a:rPr lang="en-US" err="1">
                <a:latin typeface="Calibri"/>
                <a:cs typeface="Calibri"/>
              </a:rPr>
              <a:t>Nutzeroberfläche</a:t>
            </a:r>
            <a:r>
              <a:rPr lang="en-US">
                <a:latin typeface="Calibri"/>
                <a:cs typeface="Calibri"/>
              </a:rPr>
              <a:t> </a:t>
            </a:r>
            <a:r>
              <a:rPr lang="en-US" err="1">
                <a:latin typeface="Calibri"/>
                <a:cs typeface="Calibri"/>
              </a:rPr>
              <a:t>implementiert</a:t>
            </a:r>
            <a:r>
              <a:rPr lang="en-US">
                <a:latin typeface="Calibri"/>
                <a:cs typeface="Calibri"/>
              </a:rPr>
              <a:t> </a:t>
            </a:r>
            <a:r>
              <a:rPr lang="en-US" err="1">
                <a:latin typeface="Calibri"/>
                <a:cs typeface="Calibri"/>
              </a:rPr>
              <a:t>werden</a:t>
            </a:r>
            <a:r>
              <a:rPr lang="en-US">
                <a:latin typeface="Calibri"/>
                <a:cs typeface="Calibri"/>
              </a:rPr>
              <a:t>, die </a:t>
            </a:r>
            <a:r>
              <a:rPr lang="en-US" err="1">
                <a:latin typeface="Calibri"/>
                <a:cs typeface="Calibri"/>
              </a:rPr>
              <a:t>festlegt</a:t>
            </a:r>
            <a:r>
              <a:rPr lang="en-US">
                <a:latin typeface="Calibri"/>
                <a:cs typeface="Calibri"/>
              </a:rPr>
              <a:t>, ab </a:t>
            </a:r>
            <a:r>
              <a:rPr lang="en-US" err="1">
                <a:latin typeface="Calibri"/>
                <a:cs typeface="Calibri"/>
              </a:rPr>
              <a:t>welchem</a:t>
            </a:r>
            <a:r>
              <a:rPr lang="en-US">
                <a:latin typeface="Calibri"/>
                <a:cs typeface="Calibri"/>
              </a:rPr>
              <a:t> </a:t>
            </a:r>
            <a:r>
              <a:rPr lang="en-US" err="1">
                <a:latin typeface="Calibri"/>
                <a:cs typeface="Calibri"/>
              </a:rPr>
              <a:t>Schwellwert</a:t>
            </a:r>
            <a:r>
              <a:rPr lang="en-US">
                <a:latin typeface="Calibri"/>
                <a:cs typeface="Calibri"/>
              </a:rPr>
              <a:t> das GUI </a:t>
            </a:r>
            <a:r>
              <a:rPr lang="en-US" err="1">
                <a:latin typeface="Calibri"/>
                <a:cs typeface="Calibri"/>
              </a:rPr>
              <a:t>eine</a:t>
            </a:r>
            <a:r>
              <a:rPr lang="en-US">
                <a:latin typeface="Calibri"/>
                <a:cs typeface="Calibri"/>
              </a:rPr>
              <a:t> </a:t>
            </a:r>
            <a:r>
              <a:rPr lang="en-US" err="1">
                <a:latin typeface="Calibri"/>
                <a:cs typeface="Calibri"/>
              </a:rPr>
              <a:t>visuelle</a:t>
            </a:r>
            <a:r>
              <a:rPr lang="en-US">
                <a:latin typeface="Calibri"/>
                <a:cs typeface="Calibri"/>
              </a:rPr>
              <a:t> </a:t>
            </a:r>
            <a:r>
              <a:rPr lang="en-US" err="1">
                <a:latin typeface="Calibri"/>
                <a:cs typeface="Calibri"/>
              </a:rPr>
              <a:t>Änderung</a:t>
            </a:r>
            <a:r>
              <a:rPr lang="en-US">
                <a:latin typeface="Calibri"/>
                <a:cs typeface="Calibri"/>
              </a:rPr>
              <a:t> </a:t>
            </a:r>
            <a:r>
              <a:rPr lang="en-US" err="1">
                <a:latin typeface="Calibri"/>
                <a:cs typeface="Calibri"/>
              </a:rPr>
              <a:t>anzeigt</a:t>
            </a:r>
            <a:r>
              <a:rPr lang="en-US">
                <a:latin typeface="Calibri"/>
                <a:cs typeface="Calibri"/>
              </a:rPr>
              <a:t> (</a:t>
            </a:r>
            <a:r>
              <a:rPr lang="en-US" err="1">
                <a:latin typeface="Calibri"/>
                <a:cs typeface="Calibri"/>
              </a:rPr>
              <a:t>z.B.</a:t>
            </a:r>
            <a:r>
              <a:rPr lang="en-US">
                <a:latin typeface="Calibri"/>
                <a:cs typeface="Calibri"/>
              </a:rPr>
              <a:t> </a:t>
            </a:r>
            <a:r>
              <a:rPr lang="en-US" err="1">
                <a:latin typeface="Calibri"/>
                <a:cs typeface="Calibri"/>
              </a:rPr>
              <a:t>Parameterwerte</a:t>
            </a:r>
            <a:r>
              <a:rPr lang="en-US">
                <a:latin typeface="Calibri"/>
                <a:cs typeface="Calibri"/>
              </a:rPr>
              <a:t> </a:t>
            </a:r>
            <a:r>
              <a:rPr lang="en-US" err="1">
                <a:latin typeface="Calibri"/>
                <a:cs typeface="Calibri"/>
              </a:rPr>
              <a:t>als</a:t>
            </a:r>
            <a:r>
              <a:rPr lang="en-US">
                <a:latin typeface="Calibri"/>
                <a:cs typeface="Calibri"/>
              </a:rPr>
              <a:t> </a:t>
            </a:r>
            <a:r>
              <a:rPr lang="en-US" err="1">
                <a:latin typeface="Calibri"/>
                <a:cs typeface="Calibri"/>
              </a:rPr>
              <a:t>Ampelsystem</a:t>
            </a:r>
            <a:r>
              <a:rPr lang="en-US">
                <a:latin typeface="Calibri"/>
                <a:cs typeface="Calibri"/>
              </a:rPr>
              <a:t>: rot, </a:t>
            </a:r>
            <a:r>
              <a:rPr lang="en-US" err="1">
                <a:latin typeface="Calibri"/>
                <a:cs typeface="Calibri"/>
              </a:rPr>
              <a:t>gelb</a:t>
            </a:r>
            <a:r>
              <a:rPr lang="en-US">
                <a:latin typeface="Calibri"/>
                <a:cs typeface="Calibri"/>
              </a:rPr>
              <a:t>, </a:t>
            </a:r>
            <a:r>
              <a:rPr lang="en-US" err="1">
                <a:latin typeface="Calibri"/>
                <a:cs typeface="Calibri"/>
              </a:rPr>
              <a:t>grün</a:t>
            </a:r>
            <a:r>
              <a:rPr lang="en-US">
                <a:latin typeface="Calibri"/>
                <a:cs typeface="Calibri"/>
              </a:rPr>
              <a:t>).</a:t>
            </a:r>
            <a:endParaRPr lang="en-US" err="1">
              <a:solidFill>
                <a:srgbClr val="000000"/>
              </a:solidFill>
              <a:latin typeface="Calibri"/>
              <a:cs typeface="Calibri"/>
            </a:endParaRPr>
          </a:p>
        </p:txBody>
      </p:sp>
    </p:spTree>
    <p:extLst>
      <p:ext uri="{BB962C8B-B14F-4D97-AF65-F5344CB8AC3E}">
        <p14:creationId xmlns:p14="http://schemas.microsoft.com/office/powerpoint/2010/main" val="3635334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die Arbeitsweise und aufeinanderfolgenden Handlungsfragen des Landwirts den Spielern auf eine nachvollziehbare Weise näher bringen zu können, haben wir uns entschieden, eine interaktive Entscheidungsmechanik zum zentralen Spielprinzip unseres Systems zu machen. Die Komplexität und Abundanz an z.B. Mitteln zur Pflege der Pflanzen galt es hierbei soweit zu reduzieren/abstrahieren, dass die Spielinhalte nicht zu weit von der Realität abweichen, aber trotzdem der Anforderung, die Realität des Kleinbauern *prägnant und verständlich* zu vermitteln, gerecht zu werden. Dies erreichen wir mit der Vorgabe zweier Entscheidungsmöglichkeiten, die im Großen und Ganzen einmal eine gewinnorientierte Hofführungsstrategie repräsentieren und einmal eine nachhaltige – die Folgen der Entscheidungen (die textuell angedeutet werden, um auch Laien ein grobes Verständnis zu geben, was sie gerade tun) sind aber nicht immer genau einem der Bereiche zuzuordnen und sollen dem Nutzer so auch die Ambivalenzen bestimmter Entscheidungen in der Landwirtschaft nahelegen. Für die technische Umsetzung der Entscheidungsmechanik, die in diesem PoC funktional implementiert werden soll, werden im Code Klassen für die Entscheidungen und möglichen Antworten angelegt sowie ein eigener Typ zur Identifikation des nach der Entscheidung zu verändernden Parameterwerts. Die beschreibenden Texte müssen dem Spieler angezeigt werden und eine der Auswahloptionen ausgewählt werden können. Daraufhin sollen die aktuellen Parameterwerte entsprechend vordefinierter Sets an Änderungswerten angepasst werden. (Beispiel: "Du kannst den Boden deines Feldes düngen, um eine ertragreichere Ernte hervorzubringen. Beachte aber, dass der Boden nicht unendlich viel Dünger aufnehmen kann und überflüssige Chemikalien ins Grundwasser übertreten können." Antwort A: "Feld düngen" (Bodenfruchtbarkeit: +10%, Grundwassersauberkeit: -10%) Antwort B: "Feld nicht düngen" (Bodenfruchtbarkeit: -10%, Grundwassersauberkeit: +10%) (Beispielwerte)) Wenn dies funktioniert, ist das EXIT-Kriterium erreicht. Wenn nicht, wird mit dem Debuggen des Codes fortgefahren und Dinge wie Referenzen zwischen den Klassen/Objekten überprüft bzw. die Funktionen für die Berechnung der Werteänderungen überprüft.</a:t>
            </a:r>
            <a:endParaRPr lang="de-DE" err="1">
              <a:solidFill>
                <a:srgbClr val="000000"/>
              </a:solidFill>
            </a:endParaRPr>
          </a:p>
        </p:txBody>
      </p:sp>
    </p:spTree>
    <p:extLst>
      <p:ext uri="{BB962C8B-B14F-4D97-AF65-F5344CB8AC3E}">
        <p14:creationId xmlns:p14="http://schemas.microsoft.com/office/powerpoint/2010/main" val="2463693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solidFill>
                  <a:srgbClr val="000000"/>
                </a:solidFill>
              </a:rPr>
              <a:t>Im Verlauf des Spiels geht es darum, die Gesamtwirkung der getroffenen Entscheidungen am Ende eines Farmjahres sowie im Laufe der Jahre zu spüren zu bekommen. Die technologische Anforderung, die daraus entspringt, ist die persistente Speicherung der Parameterwerte über Entscheidungen (und Programmstopps) hinweg. Die Speicherung in Variablen wurde von uns als nicht angemessen empfunden, zumal der Code dadurch schnell an Übersichtlichkeit verliert und – viel wichtiger – die Variablen bei jedem Start des Programms neu initialisiert werden würden und somit keine Persistenz vorliegt. Aus diesem Grunde wird eine lokale Datenbank eingebunden, die mit den Texten der Entscheidungen/Auswahlmöglichkeiten sowie den zu verändernden Parametern und deren Werten gefüllt wird. Somit soll die Speicherung der Parameterwerte gesichert werden. Für die Auswahl der Datenbank ist das erste Kriterium die Kompatibilität mit der Unity Game Engine. Unity selber verfügt über eine Funktion "</a:t>
            </a:r>
            <a:r>
              <a:rPr lang="de-DE" err="1">
                <a:solidFill>
                  <a:srgbClr val="000000"/>
                </a:solidFill>
              </a:rPr>
              <a:t>PlayerPrefs</a:t>
            </a:r>
            <a:r>
              <a:rPr lang="de-DE">
                <a:solidFill>
                  <a:srgbClr val="000000"/>
                </a:solidFill>
              </a:rPr>
              <a:t>", die kleine Datenmengen als Key-Value-Paare speichern kann, allerdings ohne die Möglichkeit, Beziehungen zwischen Entitäten zu modellieren. Weil die Beziehungen allerdings in unserer Modellierung (siehe Anwendungsmodell) eine essenzielle Rolle spielen (z.B. die Verbindung zwischen Entscheidung und Auswahlmöglichkeiten), sind wir zu der Entscheidung gekommen, eine SQL-DB zu integrieren, nicht zuletzt auch,  weil die Gruppenmitglieder, wenn es um Datenbanken geht, mit SQL im Studium schon gelernt haben umzugehen. Außerdem ausschlaggebend ist die Menge an Plugin-Support und verfügbaren Hilfestellungen, sollte es zu Problemen bei der Implementierung kommen. SQLite ist eine Datenbank-Engine, die die SQL-Sprache benutzt. Die Integration in ein Unity-Projekt ist unkompliziert und erfolgt über das Hinzufügen von SQLite in den Plugin-Ordner. Unity hat leider keine eigene Datenbank-Engine, und die Verwendung von SQLite ist weit verbreitet. Die Datenbanktabellen können somit entsprechend des Anwendungsmodells problemlos (und inklusive Beziehungen) gebaut und nachher im Spiel aufgerufen werden. Die erfolgreiche Speicherung und der Abruf der Daten wird in diesem PoC implementiert.         </a:t>
            </a:r>
          </a:p>
        </p:txBody>
      </p:sp>
    </p:spTree>
    <p:extLst>
      <p:ext uri="{BB962C8B-B14F-4D97-AF65-F5344CB8AC3E}">
        <p14:creationId xmlns:p14="http://schemas.microsoft.com/office/powerpoint/2010/main" val="260664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Im weiteren Verlauf wollen wir neben der tieferen Einarbeitung in Methoden des Storytellings und der Game Engine Unity entsprechend unseres Fortschritts unsere Projektrisiken überarbeiten und ggf. weiter  konkretisieren/ergänzen, um mögliche Risiken frühzeitig erkennen und entsprechende Maßnahmen treffen können. Die PoCs sollen mit Weiterentwicklung der Story und des Entscheidungsbaums (Punkt 3) auch weiter konkretisiert und, im Laufe der Einarbeitung in Unity, besser kategorisiert (architektural, technisch, inhaltlich, etc.) werden. Dies strukturiert die Durchführung mehr, da die PoCs und die darin gesetzten Ziele/Fail-Kriterien klarer von den anderen separiert sind und somit ein effizienteres </a:t>
            </a:r>
            <a:r>
              <a:rPr lang="de-DE" err="1"/>
              <a:t>Testing</a:t>
            </a:r>
            <a:r>
              <a:rPr lang="de-DE"/>
              <a:t> sowie spezifizierte Verbesserungen vorgenommen werden können.</a:t>
            </a:r>
          </a:p>
          <a:p>
            <a:endParaRPr lang="de-DE"/>
          </a:p>
          <a:p>
            <a:r>
              <a:rPr lang="de-DE"/>
              <a:t>Der Entscheidungsbaum soll bis zum nächsten Audit schon eine gewisse Tiefe aufweisen und die ersten Events sollten stehen, sodass möglichst reibungslos und zeitnah mit der Implementation begonnen werden kann. </a:t>
            </a:r>
          </a:p>
        </p:txBody>
      </p:sp>
    </p:spTree>
    <p:extLst>
      <p:ext uri="{BB962C8B-B14F-4D97-AF65-F5344CB8AC3E}">
        <p14:creationId xmlns:p14="http://schemas.microsoft.com/office/powerpoint/2010/main" val="1132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Nach einigen Überlegungen seit dem 1. Audit entschieden wir uns ein neues Domänenmodell zu erstellen. Dieses Modell bildet nun präziser die Problemdomäne ab und erlaubt es uns im Anschluss ein präskriptives Modell anzufertigen. Unsere Problemdomäne ist sozialer Natur und thematisiert die Erwartung der Gesellschaft an die Landwirtschaft. Die Debatte über die Transformation der Landwirtschaft hin zu einer Nachhaltigeren ist einerseits von einem Unverständnis und andererseits von immer steigenden moralischen Erwartungen geprägt. Die Landwirte befinden sich in einem Dilemma. Einerseits lastet ein gesellschaftlicher Druck in Form von radikaleren </a:t>
            </a:r>
            <a:r>
              <a:rPr lang="de-DE" err="1"/>
              <a:t>Nachhaltigkeitforderungen</a:t>
            </a:r>
            <a:r>
              <a:rPr lang="de-DE"/>
              <a:t> und ethischer Deutungshoheit von Außenstehenden. Auf der anderen Seite lastet auf ihnen ein großer steigender Wettbewerbsdruck, die ihre wirtschaftliche Existenz unmittelbar bedroht. Unter diesen Gesichtspunkten müssen Landwirte Entscheidungen für ihren landwirtschaftlichen Betrieb treffen, die häufig eine Abwägung aller Aspekte darstellt.</a:t>
            </a:r>
            <a:endParaRPr lang="de-DE">
              <a:solidFill>
                <a:srgbClr val="000000"/>
              </a:solidFill>
            </a:endParaRPr>
          </a:p>
        </p:txBody>
      </p:sp>
    </p:spTree>
    <p:extLst>
      <p:ext uri="{BB962C8B-B14F-4D97-AF65-F5344CB8AC3E}">
        <p14:creationId xmlns:p14="http://schemas.microsoft.com/office/powerpoint/2010/main" val="2069186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atin typeface="Calibri"/>
                <a:ea typeface="Calibri"/>
                <a:cs typeface="Calibri"/>
              </a:rPr>
              <a:t>Die </a:t>
            </a:r>
            <a:r>
              <a:rPr lang="en-US" err="1">
                <a:latin typeface="Calibri"/>
                <a:ea typeface="Calibri"/>
                <a:cs typeface="Calibri"/>
              </a:rPr>
              <a:t>Domäne</a:t>
            </a:r>
            <a:r>
              <a:rPr lang="en-US">
                <a:latin typeface="Calibri"/>
                <a:ea typeface="Calibri"/>
                <a:cs typeface="Calibri"/>
              </a:rPr>
              <a:t> </a:t>
            </a:r>
            <a:r>
              <a:rPr lang="en-US" err="1">
                <a:latin typeface="Calibri"/>
                <a:ea typeface="Calibri"/>
                <a:cs typeface="Calibri"/>
              </a:rPr>
              <a:t>umfasst</a:t>
            </a:r>
            <a:r>
              <a:rPr lang="en-US">
                <a:latin typeface="Calibri"/>
                <a:ea typeface="Calibri"/>
                <a:cs typeface="Calibri"/>
              </a:rPr>
              <a:t> </a:t>
            </a:r>
            <a:r>
              <a:rPr lang="en-US" err="1">
                <a:latin typeface="Calibri"/>
                <a:ea typeface="Calibri"/>
                <a:cs typeface="Calibri"/>
              </a:rPr>
              <a:t>Soziale</a:t>
            </a:r>
            <a:r>
              <a:rPr lang="en-US">
                <a:latin typeface="Calibri"/>
                <a:ea typeface="Calibri"/>
                <a:cs typeface="Calibri"/>
              </a:rPr>
              <a:t>-, Umwelt-, Klima-, </a:t>
            </a:r>
            <a:r>
              <a:rPr lang="en-US" err="1">
                <a:latin typeface="Calibri"/>
                <a:ea typeface="Calibri"/>
                <a:cs typeface="Calibri"/>
              </a:rPr>
              <a:t>wirtschaftliche</a:t>
            </a:r>
            <a:r>
              <a:rPr lang="en-US">
                <a:latin typeface="Calibri"/>
                <a:ea typeface="Calibri"/>
                <a:cs typeface="Calibri"/>
              </a:rPr>
              <a:t> und </a:t>
            </a:r>
            <a:r>
              <a:rPr lang="en-US" err="1">
                <a:latin typeface="Calibri"/>
                <a:ea typeface="Calibri"/>
                <a:cs typeface="Calibri"/>
              </a:rPr>
              <a:t>ethische</a:t>
            </a:r>
            <a:r>
              <a:rPr lang="en-US">
                <a:latin typeface="Calibri"/>
                <a:ea typeface="Calibri"/>
                <a:cs typeface="Calibri"/>
              </a:rPr>
              <a:t> </a:t>
            </a:r>
            <a:r>
              <a:rPr lang="en-US" err="1">
                <a:latin typeface="Calibri"/>
                <a:ea typeface="Calibri"/>
                <a:cs typeface="Calibri"/>
              </a:rPr>
              <a:t>Aspekte</a:t>
            </a:r>
            <a:r>
              <a:rPr lang="en-US">
                <a:latin typeface="Calibri"/>
                <a:ea typeface="Calibri"/>
                <a:cs typeface="Calibri"/>
              </a:rPr>
              <a:t>, </a:t>
            </a:r>
            <a:r>
              <a:rPr lang="en-US" err="1">
                <a:latin typeface="Calibri"/>
                <a:ea typeface="Calibri"/>
                <a:cs typeface="Calibri"/>
              </a:rPr>
              <a:t>wobei</a:t>
            </a:r>
            <a:r>
              <a:rPr lang="en-US">
                <a:latin typeface="Calibri"/>
                <a:ea typeface="Calibri"/>
                <a:cs typeface="Calibri"/>
              </a:rPr>
              <a:t> </a:t>
            </a:r>
            <a:r>
              <a:rPr lang="en-US" err="1">
                <a:latin typeface="Calibri"/>
                <a:ea typeface="Calibri"/>
                <a:cs typeface="Calibri"/>
              </a:rPr>
              <a:t>unser</a:t>
            </a:r>
            <a:r>
              <a:rPr lang="en-US">
                <a:latin typeface="Calibri"/>
                <a:ea typeface="Calibri"/>
                <a:cs typeface="Calibri"/>
              </a:rPr>
              <a:t> Spiel an der </a:t>
            </a:r>
            <a:r>
              <a:rPr lang="en-US" err="1">
                <a:latin typeface="Calibri"/>
                <a:ea typeface="Calibri"/>
                <a:cs typeface="Calibri"/>
              </a:rPr>
              <a:t>Lösung</a:t>
            </a:r>
            <a:r>
              <a:rPr lang="en-US">
                <a:latin typeface="Calibri"/>
                <a:ea typeface="Calibri"/>
                <a:cs typeface="Calibri"/>
              </a:rPr>
              <a:t> der </a:t>
            </a:r>
            <a:r>
              <a:rPr lang="en-US" err="1">
                <a:latin typeface="Calibri"/>
                <a:ea typeface="Calibri"/>
                <a:cs typeface="Calibri"/>
              </a:rPr>
              <a:t>sozialen</a:t>
            </a:r>
            <a:r>
              <a:rPr lang="en-US">
                <a:latin typeface="Calibri"/>
                <a:ea typeface="Calibri"/>
                <a:cs typeface="Calibri"/>
              </a:rPr>
              <a:t> Dimension </a:t>
            </a:r>
            <a:r>
              <a:rPr lang="en-US" err="1">
                <a:latin typeface="Calibri"/>
                <a:ea typeface="Calibri"/>
                <a:cs typeface="Calibri"/>
              </a:rPr>
              <a:t>ansetzt</a:t>
            </a:r>
            <a:r>
              <a:rPr lang="en-US">
                <a:latin typeface="Calibri"/>
                <a:ea typeface="Calibri"/>
                <a:cs typeface="Calibri"/>
              </a:rPr>
              <a:t>.  </a:t>
            </a:r>
            <a:r>
              <a:rPr lang="en-US" err="1">
                <a:latin typeface="Calibri"/>
                <a:ea typeface="Calibri"/>
                <a:cs typeface="Calibri"/>
              </a:rPr>
              <a:t>Während</a:t>
            </a:r>
            <a:r>
              <a:rPr lang="en-US">
                <a:latin typeface="Calibri"/>
                <a:ea typeface="Calibri"/>
                <a:cs typeface="Calibri"/>
              </a:rPr>
              <a:t> die </a:t>
            </a:r>
            <a:r>
              <a:rPr lang="en-US" err="1">
                <a:latin typeface="Calibri"/>
                <a:ea typeface="Calibri"/>
                <a:cs typeface="Calibri"/>
              </a:rPr>
              <a:t>restlichen</a:t>
            </a:r>
            <a:r>
              <a:rPr lang="en-US">
                <a:latin typeface="Calibri"/>
                <a:ea typeface="Calibri"/>
                <a:cs typeface="Calibri"/>
              </a:rPr>
              <a:t> </a:t>
            </a:r>
            <a:r>
              <a:rPr lang="en-US" err="1">
                <a:latin typeface="Calibri"/>
                <a:ea typeface="Calibri"/>
                <a:cs typeface="Calibri"/>
              </a:rPr>
              <a:t>Aspekte</a:t>
            </a:r>
            <a:r>
              <a:rPr lang="en-US">
                <a:latin typeface="Calibri"/>
                <a:ea typeface="Calibri"/>
                <a:cs typeface="Calibri"/>
              </a:rPr>
              <a:t> </a:t>
            </a:r>
            <a:r>
              <a:rPr lang="en-US" err="1">
                <a:latin typeface="Calibri"/>
                <a:ea typeface="Calibri"/>
                <a:cs typeface="Calibri"/>
              </a:rPr>
              <a:t>innerhalb</a:t>
            </a:r>
            <a:r>
              <a:rPr lang="en-US">
                <a:latin typeface="Calibri"/>
                <a:ea typeface="Calibri"/>
                <a:cs typeface="Calibri"/>
              </a:rPr>
              <a:t> des Spiels </a:t>
            </a:r>
            <a:r>
              <a:rPr lang="en-US" err="1">
                <a:latin typeface="Calibri"/>
                <a:ea typeface="Calibri"/>
                <a:cs typeface="Calibri"/>
              </a:rPr>
              <a:t>veranschaulicht</a:t>
            </a:r>
            <a:r>
              <a:rPr lang="en-US">
                <a:latin typeface="Calibri"/>
                <a:ea typeface="Calibri"/>
                <a:cs typeface="Calibri"/>
              </a:rPr>
              <a:t> </a:t>
            </a:r>
            <a:r>
              <a:rPr lang="en-US" err="1">
                <a:latin typeface="Calibri"/>
                <a:ea typeface="Calibri"/>
                <a:cs typeface="Calibri"/>
              </a:rPr>
              <a:t>werden</a:t>
            </a:r>
            <a:r>
              <a:rPr lang="en-US">
                <a:latin typeface="Calibri"/>
                <a:ea typeface="Calibri"/>
                <a:cs typeface="Calibri"/>
              </a:rPr>
              <a:t> </a:t>
            </a:r>
            <a:r>
              <a:rPr lang="en-US" err="1">
                <a:latin typeface="Calibri"/>
                <a:ea typeface="Calibri"/>
                <a:cs typeface="Calibri"/>
              </a:rPr>
              <a:t>sollen</a:t>
            </a:r>
            <a:r>
              <a:rPr lang="en-US">
                <a:latin typeface="Calibri"/>
                <a:ea typeface="Calibri"/>
                <a:cs typeface="Calibri"/>
              </a:rPr>
              <a:t>. </a:t>
            </a:r>
            <a:endParaRPr lang="en-US">
              <a:solidFill>
                <a:srgbClr val="000000"/>
              </a:solidFill>
              <a:latin typeface="Calibri"/>
              <a:ea typeface="Calibri"/>
              <a:cs typeface="Calibri"/>
            </a:endParaRPr>
          </a:p>
        </p:txBody>
      </p:sp>
    </p:spTree>
    <p:extLst>
      <p:ext uri="{BB962C8B-B14F-4D97-AF65-F5344CB8AC3E}">
        <p14:creationId xmlns:p14="http://schemas.microsoft.com/office/powerpoint/2010/main" val="428893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atin typeface="Calibri"/>
                <a:ea typeface="Calibri"/>
                <a:cs typeface="Calibri"/>
              </a:rPr>
              <a:t>Hier </a:t>
            </a:r>
            <a:r>
              <a:rPr lang="en-US" err="1">
                <a:latin typeface="Calibri"/>
                <a:ea typeface="Calibri"/>
                <a:cs typeface="Calibri"/>
              </a:rPr>
              <a:t>sieht</a:t>
            </a:r>
            <a:r>
              <a:rPr lang="en-US">
                <a:latin typeface="Calibri"/>
                <a:ea typeface="Calibri"/>
                <a:cs typeface="Calibri"/>
              </a:rPr>
              <a:t> man den </a:t>
            </a:r>
            <a:r>
              <a:rPr lang="en-US" err="1">
                <a:latin typeface="Calibri"/>
                <a:ea typeface="Calibri"/>
                <a:cs typeface="Calibri"/>
              </a:rPr>
              <a:t>Unterschied</a:t>
            </a:r>
            <a:r>
              <a:rPr lang="en-US">
                <a:latin typeface="Calibri"/>
                <a:ea typeface="Calibri"/>
                <a:cs typeface="Calibri"/>
              </a:rPr>
              <a:t>  des </a:t>
            </a:r>
            <a:r>
              <a:rPr lang="en-US" err="1">
                <a:latin typeface="Calibri"/>
                <a:ea typeface="Calibri"/>
                <a:cs typeface="Calibri"/>
              </a:rPr>
              <a:t>deskriptiven</a:t>
            </a:r>
            <a:r>
              <a:rPr lang="en-US">
                <a:latin typeface="Calibri"/>
                <a:ea typeface="Calibri"/>
                <a:cs typeface="Calibri"/>
              </a:rPr>
              <a:t> und </a:t>
            </a:r>
            <a:r>
              <a:rPr lang="en-US" err="1">
                <a:latin typeface="Calibri"/>
                <a:ea typeface="Calibri"/>
                <a:cs typeface="Calibri"/>
              </a:rPr>
              <a:t>präskriptiven</a:t>
            </a:r>
            <a:r>
              <a:rPr lang="en-US">
                <a:latin typeface="Calibri"/>
                <a:ea typeface="Calibri"/>
                <a:cs typeface="Calibri"/>
              </a:rPr>
              <a:t> </a:t>
            </a:r>
            <a:r>
              <a:rPr lang="en-US" err="1">
                <a:latin typeface="Calibri"/>
                <a:ea typeface="Calibri"/>
                <a:cs typeface="Calibri"/>
              </a:rPr>
              <a:t>Domänenmodells</a:t>
            </a:r>
            <a:r>
              <a:rPr lang="en-US">
                <a:latin typeface="Calibri"/>
                <a:ea typeface="Calibri"/>
                <a:cs typeface="Calibri"/>
              </a:rPr>
              <a:t>.</a:t>
            </a:r>
          </a:p>
        </p:txBody>
      </p:sp>
    </p:spTree>
    <p:extLst>
      <p:ext uri="{BB962C8B-B14F-4D97-AF65-F5344CB8AC3E}">
        <p14:creationId xmlns:p14="http://schemas.microsoft.com/office/powerpoint/2010/main" val="55144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den gesellschaftlichen Diskurs konstruktiv zu beeinflussen, wollen wir ein Spiel entwickeln, dass die schwierige Situation der Kleinbauern in einer verständlichen Form simuliert, sodass ein besseres gesellschaftliches Verständnis entsteht, indem es die Situation der Landwirte veranschaulicht.</a:t>
            </a:r>
          </a:p>
        </p:txBody>
      </p:sp>
    </p:spTree>
    <p:extLst>
      <p:ext uri="{BB962C8B-B14F-4D97-AF65-F5344CB8AC3E}">
        <p14:creationId xmlns:p14="http://schemas.microsoft.com/office/powerpoint/2010/main" val="746867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de-DE"/>
              <a:t>Die Recherche wurde arbeitsteilig durchgeführt. Quellen, die hierbei herangezogen wurden, umfassen Beiträge der Bundeszentrale für politische Bildung, des Bundesministeriums für Ernährung und Landwirtschaft sowie dem „Hintergrund“-Podcast vom Deutschlandfunk/Deutschlandradio und STUDIEN. Ziemlich schnell wurde uns die Menge an Informationen bewusst, mit der wir uns auseinanderzusetzen haben. Als Orientierung und „Mitschreibhilfe“ diente uns dabei eine vorherige (und immer wieder iterierte) Kategorisierung der verschiedenen Themengebiete/Arbeitsfelder der Landwirtschaft. Da dies in einem 5-seitigen Word-Dokument resultierte, welches zwar strukturiert war, aber aufgrund seiner schieren Länge doch nur wenig Übersicht bat, fertigten wir ein grundlegendes Domänenmodell an. Der Auswahl dieser Art von Modellierung lag der Wunsch nach einem schematisch übersichtlichen und leicht nachvollziehbaren Modell der gesamten Domäne zugrunde, in welchem anschließend (visuell (nicht textuell)) kleinere Teilbereiche genauer betrachtet und Problemräume hervorgehoben werden können. Das Domänenmodell ist (aufgrund der massiven Informationsgrundlage) auch recht massiv, bietet aber in jeder Hinsicht eine bessere Übersicht als ein Fließtext/Stichpunkte.</a:t>
            </a:r>
          </a:p>
          <a:p>
            <a:endParaRPr lang="de-DE"/>
          </a:p>
        </p:txBody>
      </p:sp>
    </p:spTree>
    <p:extLst>
      <p:ext uri="{BB962C8B-B14F-4D97-AF65-F5344CB8AC3E}">
        <p14:creationId xmlns:p14="http://schemas.microsoft.com/office/powerpoint/2010/main" val="350139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In einem weiteren Schritt, nachdem der Gruppe ein grundlegendes Verständnis der Domäne und ihrer Funktionalitäten hatte, wurden im Domänenmodell zusammengehörige Entitäten und Beziehungen gruppiert und entsprechend benannt. Die hierbei entstandenen Kategorien erlaubten es uns, auf einer übersichtlichen Basis abzuwägen, wie sehr die einzelnen Teilgebiete in unserem Spiel in den Fokus gerückt werden – wobei natürlich berücksichtigt wird, dass alles irgendwie immer miteinander zusammenhängt. In der Rolle des Protagonisten als Familien-/Kleinbauer steht dieser konstant in direkter Verbindung zur Bewirtschaftung der Ländereien und Tiere, und bekommt auch auf diese Weise direkt die Umwelteinflüsse mit. Politische Entscheidungen sind nicht so schnelllebig und haben eher einen abstrakteren Einfluss auf den (täglichen) Betriebslauf.</a:t>
            </a:r>
          </a:p>
          <a:p>
            <a:endParaRPr lang="de-DE"/>
          </a:p>
          <a:p>
            <a:r>
              <a:rPr lang="de-DE"/>
              <a:t>Da die Gameplay-Mechanik vorrangig darauf basiert, Entscheidungen zu treffen, haben wir uns entschieden, eine zu tiefe Einarbeitung in verschiedene Maschinerien und Abläufe wie jede einzelne Phase der Feldpflege oder die genaue Futtermenge der Tiere zu vermeiden. Die Auseinandersetzung findet in einem begrenzten Ausmaß statt, wenn es um ökologischen Anbau und z.B. die Nutzung von Biomasse/-diesel geht. Dennoch erschien uns die anfängliche Auseinandersetzung auch mit diesen Teilgebieten sinnvoll, um zu Beginn des Projekts einen möglichst umfassenden Wissensstand/Überblick über die Domäne zu erhalten, um z.B. konkretere Umsetzungsideen entwickeln zu können sowie in späteren Entwicklungsphasen die aufgewandte Zeit für zusätzliche Recherche zu minimieren.</a:t>
            </a:r>
          </a:p>
          <a:p>
            <a:endParaRPr lang="de-DE"/>
          </a:p>
          <a:p>
            <a:r>
              <a:rPr lang="de-DE"/>
              <a:t>All diese Dinge (besonders politische Einflüsse wie Subventionen) werden dennoch in dem Spiel in kleinerem Umfang in Form von Events thematisch angeschnitten werden. </a:t>
            </a:r>
          </a:p>
          <a:p>
            <a:endParaRPr lang="de-DE"/>
          </a:p>
        </p:txBody>
      </p:sp>
    </p:spTree>
    <p:extLst>
      <p:ext uri="{BB962C8B-B14F-4D97-AF65-F5344CB8AC3E}">
        <p14:creationId xmlns:p14="http://schemas.microsoft.com/office/powerpoint/2010/main" val="341471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solidFill>
                  <a:srgbClr val="000000"/>
                </a:solidFill>
              </a:rPr>
              <a:t>Auf Basis der Anforderungen wurde ein Mock-</a:t>
            </a:r>
            <a:r>
              <a:rPr lang="de-DE" err="1">
                <a:solidFill>
                  <a:srgbClr val="000000"/>
                </a:solidFill>
              </a:rPr>
              <a:t>up</a:t>
            </a:r>
            <a:r>
              <a:rPr lang="de-DE">
                <a:solidFill>
                  <a:srgbClr val="000000"/>
                </a:solidFill>
              </a:rPr>
              <a:t> erstellt um besser zu veranschaulichen wie unser Spiel letztendlich aussieht und ablaufen soll. Man hat in der oberen Leiste mehrere wichtige Daten, wie die Zeit, Saison und die Aktionen in dieser Saison. Außerdem sieht man dort 4 Icons die, die wichtigsten Faktoren eines Landwirten sehr vereinfacht darstellt. Man sieht außerdem die Farm selber, sodass man im späteren Spielverlauf auch die Auswirkungen und Veränderungen durch Entscheidungen sehen kann. Außerdem sieht man auch noch die </a:t>
            </a:r>
            <a:r>
              <a:rPr lang="de-DE" err="1">
                <a:solidFill>
                  <a:srgbClr val="000000"/>
                </a:solidFill>
              </a:rPr>
              <a:t>Hofdaten</a:t>
            </a:r>
            <a:r>
              <a:rPr lang="de-DE">
                <a:solidFill>
                  <a:srgbClr val="000000"/>
                </a:solidFill>
              </a:rPr>
              <a:t> um zu sehen was die Farm alles besitzt und wie es den Tieren und Pflanzen geht.  </a:t>
            </a:r>
          </a:p>
        </p:txBody>
      </p:sp>
    </p:spTree>
    <p:extLst>
      <p:ext uri="{BB962C8B-B14F-4D97-AF65-F5344CB8AC3E}">
        <p14:creationId xmlns:p14="http://schemas.microsoft.com/office/powerpoint/2010/main" val="290547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Im zweiten Mock-</a:t>
            </a:r>
            <a:r>
              <a:rPr lang="de-DE" err="1"/>
              <a:t>up</a:t>
            </a:r>
            <a:r>
              <a:rPr lang="de-DE"/>
              <a:t> ist das Entscheidungs-Event zu sehen, das nun den Platz der </a:t>
            </a:r>
            <a:r>
              <a:rPr lang="de-DE" err="1"/>
              <a:t>Hofdaten</a:t>
            </a:r>
            <a:r>
              <a:rPr lang="de-DE"/>
              <a:t> einnimmt. Dadurch ist der Spieler sofort dazu gezwungen, sich mit der Entscheidung auseinanderzusetzen. Der Entscheidungstext wird kurz gehalten und die wichtigsten Aspekte farblich markiert, um den Spieler zu unterstützen. Danach hat der Spieler immer zwei Entscheidungsoptionen bei einem Event, die sich unterschiedlich auf die Icons auswirken. Die Icons, die durch die Entscheidung beeinflusst werden, sind markiert, sodass der Spieler eine kleine Hilfe erhält, um die Auswirkungen der Entscheidungen besser zu verstehen, ohne konkret zu erfahren, wie stark sich das auswirkt. Auf diese Weise haben Spieler, die nicht so viel Ahnung von der Domäne haben, eine Hilfe und können die Auswirkungen besser erfassen. Allerdings werden dem Spieler keine konkreten Daten oder Zahlen präsentiert, da der Spieler sich weiterhin Gedanken über die Entscheidungen machen soll und nicht nur auf Zahlen achten soll.</a:t>
            </a:r>
          </a:p>
        </p:txBody>
      </p:sp>
    </p:spTree>
    <p:extLst>
      <p:ext uri="{BB962C8B-B14F-4D97-AF65-F5344CB8AC3E}">
        <p14:creationId xmlns:p14="http://schemas.microsoft.com/office/powerpoint/2010/main" val="156361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1270000" y="1638300"/>
            <a:ext cx="10464800" cy="3302000"/>
          </a:xfrm>
          <a:prstGeom prst="rect">
            <a:avLst/>
          </a:prstGeom>
        </p:spPr>
        <p:txBody>
          <a:bodyPr anchor="b"/>
          <a:lstStyle/>
          <a:p>
            <a:r>
              <a:t>Titeltext</a:t>
            </a:r>
          </a:p>
        </p:txBody>
      </p:sp>
      <p:sp>
        <p:nvSpPr>
          <p:cNvPr id="12" name="Textebene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94" name="–Christian Bauer"/>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–Christian Bauer</a:t>
            </a:r>
          </a:p>
        </p:txBody>
      </p:sp>
      <p:sp>
        <p:nvSpPr>
          <p:cNvPr id="95" name="„Zitat hier eingeben.“"/>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„Zitat hier eingeben.“ </a:t>
            </a:r>
          </a:p>
        </p:txBody>
      </p:sp>
      <p:sp>
        <p:nvSpPr>
          <p:cNvPr id="96"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3" name="Bild"/>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1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el - Oben">
    <p:spTree>
      <p:nvGrpSpPr>
        <p:cNvPr id="1" name=""/>
        <p:cNvGrpSpPr/>
        <p:nvPr/>
      </p:nvGrpSpPr>
      <p:grpSpPr>
        <a:xfrm>
          <a:off x="0" y="0"/>
          <a:ext cx="0" cy="0"/>
          <a:chOff x="0" y="0"/>
          <a:chExt cx="0" cy="0"/>
        </a:xfrm>
      </p:grpSpPr>
      <p:sp>
        <p:nvSpPr>
          <p:cNvPr id="118" name="Titeltext"/>
          <p:cNvSpPr txBox="1">
            <a:spLocks noGrp="1"/>
          </p:cNvSpPr>
          <p:nvPr>
            <p:ph type="title"/>
          </p:nvPr>
        </p:nvSpPr>
        <p:spPr>
          <a:xfrm>
            <a:off x="952500" y="444500"/>
            <a:ext cx="11099800" cy="2159000"/>
          </a:xfrm>
          <a:prstGeom prst="rect">
            <a:avLst/>
          </a:prstGeom>
        </p:spPr>
        <p:txBody>
          <a:bodyPr/>
          <a:lstStyle>
            <a:lvl1pPr>
              <a:defRPr sz="7000">
                <a:latin typeface="Helvetica Light"/>
                <a:ea typeface="Helvetica Light"/>
                <a:cs typeface="Helvetica Light"/>
                <a:sym typeface="Helvetica Light"/>
              </a:defRPr>
            </a:lvl1pPr>
          </a:lstStyle>
          <a:p>
            <a:r>
              <a:t>Titeltext</a:t>
            </a:r>
          </a:p>
        </p:txBody>
      </p:sp>
      <p:grpSp>
        <p:nvGrpSpPr>
          <p:cNvPr id="122" name="Gruppieren"/>
          <p:cNvGrpSpPr/>
          <p:nvPr/>
        </p:nvGrpSpPr>
        <p:grpSpPr>
          <a:xfrm>
            <a:off x="1285431" y="-1"/>
            <a:ext cx="11724801" cy="102401"/>
            <a:chOff x="0" y="0"/>
            <a:chExt cx="11724800" cy="102399"/>
          </a:xfrm>
        </p:grpSpPr>
        <p:sp>
          <p:nvSpPr>
            <p:cNvPr id="119"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0"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1"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pic>
        <p:nvPicPr>
          <p:cNvPr id="123" name="Logo_17pt.wmf" descr="Logo_17pt.wmf"/>
          <p:cNvPicPr>
            <a:picLocks noChangeAspect="1"/>
          </p:cNvPicPr>
          <p:nvPr/>
        </p:nvPicPr>
        <p:blipFill>
          <a:blip r:embed="rId2"/>
          <a:stretch>
            <a:fillRect/>
          </a:stretch>
        </p:blipFill>
        <p:spPr>
          <a:xfrm>
            <a:off x="11008500" y="8573622"/>
            <a:ext cx="1492393" cy="869245"/>
          </a:xfrm>
          <a:prstGeom prst="rect">
            <a:avLst/>
          </a:prstGeom>
          <a:ln w="12700">
            <a:miter lim="400000"/>
          </a:ln>
        </p:spPr>
      </p:pic>
      <p:sp>
        <p:nvSpPr>
          <p:cNvPr id="124"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31" name="Titeltext"/>
          <p:cNvSpPr txBox="1">
            <a:spLocks noGrp="1"/>
          </p:cNvSpPr>
          <p:nvPr>
            <p:ph type="title"/>
          </p:nvPr>
        </p:nvSpPr>
        <p:spPr>
          <a:xfrm>
            <a:off x="952500" y="444500"/>
            <a:ext cx="11099800" cy="2159000"/>
          </a:xfrm>
          <a:prstGeom prst="rect">
            <a:avLst/>
          </a:prstGeom>
        </p:spPr>
        <p:txBody>
          <a:bodyPr/>
          <a:lstStyle>
            <a:lvl1pPr>
              <a:defRPr>
                <a:latin typeface="Helvetica Light"/>
                <a:ea typeface="Helvetica Light"/>
                <a:cs typeface="Helvetica Light"/>
                <a:sym typeface="Helvetica Light"/>
              </a:defRPr>
            </a:lvl1pPr>
          </a:lstStyle>
          <a:p>
            <a:r>
              <a:t>Titeltext</a:t>
            </a:r>
          </a:p>
        </p:txBody>
      </p:sp>
      <p:grpSp>
        <p:nvGrpSpPr>
          <p:cNvPr id="135" name="Gruppieren"/>
          <p:cNvGrpSpPr/>
          <p:nvPr/>
        </p:nvGrpSpPr>
        <p:grpSpPr>
          <a:xfrm>
            <a:off x="1285431" y="-1"/>
            <a:ext cx="11724801" cy="102401"/>
            <a:chOff x="0" y="0"/>
            <a:chExt cx="11724800" cy="102399"/>
          </a:xfrm>
        </p:grpSpPr>
        <p:sp>
          <p:nvSpPr>
            <p:cNvPr id="132"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3"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4"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sp>
        <p:nvSpPr>
          <p:cNvPr id="136"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20" name="Bild"/>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eltext"/>
          <p:cNvSpPr txBox="1">
            <a:spLocks noGrp="1"/>
          </p:cNvSpPr>
          <p:nvPr>
            <p:ph type="title"/>
          </p:nvPr>
        </p:nvSpPr>
        <p:spPr>
          <a:xfrm>
            <a:off x="1270000" y="6718300"/>
            <a:ext cx="10464800" cy="1422400"/>
          </a:xfrm>
          <a:prstGeom prst="rect">
            <a:avLst/>
          </a:prstGeom>
        </p:spPr>
        <p:txBody>
          <a:bodyPr anchor="b"/>
          <a:lstStyle/>
          <a:p>
            <a:r>
              <a:t>Titeltext</a:t>
            </a:r>
          </a:p>
        </p:txBody>
      </p:sp>
      <p:sp>
        <p:nvSpPr>
          <p:cNvPr id="22" name="Textebene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2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30" name="Titeltext"/>
          <p:cNvSpPr txBox="1">
            <a:spLocks noGrp="1"/>
          </p:cNvSpPr>
          <p:nvPr>
            <p:ph type="title"/>
          </p:nvPr>
        </p:nvSpPr>
        <p:spPr>
          <a:xfrm>
            <a:off x="1270000" y="3225800"/>
            <a:ext cx="10464800" cy="3302000"/>
          </a:xfrm>
          <a:prstGeom prst="rect">
            <a:avLst/>
          </a:prstGeom>
        </p:spPr>
        <p:txBody>
          <a:bodyPr/>
          <a:lstStyle/>
          <a:p>
            <a:r>
              <a:t>Titeltext</a:t>
            </a:r>
          </a:p>
        </p:txBody>
      </p:sp>
      <p:sp>
        <p:nvSpPr>
          <p:cNvPr id="3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38" name="Bild"/>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eltext"/>
          <p:cNvSpPr txBox="1">
            <a:spLocks noGrp="1"/>
          </p:cNvSpPr>
          <p:nvPr>
            <p:ph type="title"/>
          </p:nvPr>
        </p:nvSpPr>
        <p:spPr>
          <a:xfrm>
            <a:off x="952500" y="635000"/>
            <a:ext cx="5334000" cy="3987800"/>
          </a:xfrm>
          <a:prstGeom prst="rect">
            <a:avLst/>
          </a:prstGeom>
        </p:spPr>
        <p:txBody>
          <a:bodyPr anchor="b"/>
          <a:lstStyle>
            <a:lvl1pPr>
              <a:defRPr sz="6000"/>
            </a:lvl1pPr>
          </a:lstStyle>
          <a:p>
            <a:r>
              <a:t>Titeltext</a:t>
            </a:r>
          </a:p>
        </p:txBody>
      </p:sp>
      <p:sp>
        <p:nvSpPr>
          <p:cNvPr id="40" name="Textebene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4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el - Oben">
    <p:spTree>
      <p:nvGrpSpPr>
        <p:cNvPr id="1" name=""/>
        <p:cNvGrpSpPr/>
        <p:nvPr/>
      </p:nvGrpSpPr>
      <p:grpSpPr>
        <a:xfrm>
          <a:off x="0" y="0"/>
          <a:ext cx="0" cy="0"/>
          <a:chOff x="0" y="0"/>
          <a:chExt cx="0" cy="0"/>
        </a:xfrm>
      </p:grpSpPr>
      <p:sp>
        <p:nvSpPr>
          <p:cNvPr id="48" name="Titeltext"/>
          <p:cNvSpPr txBox="1">
            <a:spLocks noGrp="1"/>
          </p:cNvSpPr>
          <p:nvPr>
            <p:ph type="title"/>
          </p:nvPr>
        </p:nvSpPr>
        <p:spPr>
          <a:prstGeom prst="rect">
            <a:avLst/>
          </a:prstGeom>
        </p:spPr>
        <p:txBody>
          <a:bodyPr/>
          <a:lstStyle/>
          <a:p>
            <a:r>
              <a:t>Titeltext</a:t>
            </a:r>
          </a:p>
        </p:txBody>
      </p:sp>
      <p:sp>
        <p:nvSpPr>
          <p:cNvPr id="4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56" name="Titeltext"/>
          <p:cNvSpPr txBox="1">
            <a:spLocks noGrp="1"/>
          </p:cNvSpPr>
          <p:nvPr>
            <p:ph type="title"/>
          </p:nvPr>
        </p:nvSpPr>
        <p:spPr>
          <a:prstGeom prst="rect">
            <a:avLst/>
          </a:prstGeom>
        </p:spPr>
        <p:txBody>
          <a:bodyPr/>
          <a:lstStyle/>
          <a:p>
            <a:r>
              <a:t>Titeltext</a:t>
            </a:r>
          </a:p>
        </p:txBody>
      </p:sp>
      <p:sp>
        <p:nvSpPr>
          <p:cNvPr id="57"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58" name="Rechteck"/>
          <p:cNvSpPr/>
          <p:nvPr/>
        </p:nvSpPr>
        <p:spPr>
          <a:xfrm>
            <a:off x="-87859" y="-876298"/>
            <a:ext cx="11651941" cy="1072156"/>
          </a:xfrm>
          <a:prstGeom prst="rect">
            <a:avLst/>
          </a:prstGeom>
          <a:solidFill>
            <a:schemeClr val="accent1">
              <a:hueOff val="114395"/>
              <a:lumOff val="-24975"/>
            </a:scheme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66" name="Bild"/>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7" name="Titeltext"/>
          <p:cNvSpPr txBox="1">
            <a:spLocks noGrp="1"/>
          </p:cNvSpPr>
          <p:nvPr>
            <p:ph type="title"/>
          </p:nvPr>
        </p:nvSpPr>
        <p:spPr>
          <a:prstGeom prst="rect">
            <a:avLst/>
          </a:prstGeom>
        </p:spPr>
        <p:txBody>
          <a:bodyPr/>
          <a:lstStyle/>
          <a:p>
            <a:r>
              <a:t>Titeltext</a:t>
            </a:r>
          </a:p>
        </p:txBody>
      </p:sp>
      <p:sp>
        <p:nvSpPr>
          <p:cNvPr id="68" name="Textebene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Textebene 1</a:t>
            </a:r>
          </a:p>
          <a:p>
            <a:pPr lvl="1"/>
            <a:r>
              <a:t>Textebene 2</a:t>
            </a:r>
          </a:p>
          <a:p>
            <a:pPr lvl="2"/>
            <a:r>
              <a:t>Textebene 3</a:t>
            </a:r>
          </a:p>
          <a:p>
            <a:pPr lvl="3"/>
            <a:r>
              <a:t>Textebene 4</a:t>
            </a:r>
          </a:p>
          <a:p>
            <a:pPr lvl="4"/>
            <a:r>
              <a:t>Textebene 5</a:t>
            </a:r>
          </a:p>
        </p:txBody>
      </p:sp>
      <p:sp>
        <p:nvSpPr>
          <p:cNvPr id="69" name="Foliennumm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76" name="Textebene 1…"/>
          <p:cNvSpPr txBox="1">
            <a:spLocks noGrp="1"/>
          </p:cNvSpPr>
          <p:nvPr>
            <p:ph type="body" idx="1"/>
          </p:nvPr>
        </p:nvSpPr>
        <p:spPr>
          <a:xfrm>
            <a:off x="952500" y="1270000"/>
            <a:ext cx="11099800" cy="721360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7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84" name="Bild"/>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5" name="Bild"/>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6" name="Bild"/>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Titeltext</a:t>
            </a:r>
          </a:p>
        </p:txBody>
      </p:sp>
      <p:sp>
        <p:nvSpPr>
          <p:cNvPr id="3" name="Textebene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180" name="Gruppieren"/>
          <p:cNvGrpSpPr/>
          <p:nvPr/>
        </p:nvGrpSpPr>
        <p:grpSpPr>
          <a:xfrm>
            <a:off x="0" y="9652000"/>
            <a:ext cx="13004800" cy="254000"/>
            <a:chOff x="0" y="0"/>
            <a:chExt cx="13004800" cy="254000"/>
          </a:xfrm>
        </p:grpSpPr>
        <p:sp>
          <p:nvSpPr>
            <p:cNvPr id="1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2" name="Slideguide v0.1"/>
          <p:cNvSpPr txBox="1"/>
          <p:nvPr/>
        </p:nvSpPr>
        <p:spPr>
          <a:xfrm>
            <a:off x="766967" y="4603750"/>
            <a:ext cx="5735433"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l">
              <a:defRPr sz="1700" b="0">
                <a:latin typeface="PT Sans"/>
                <a:ea typeface="PT Sans"/>
                <a:cs typeface="PT Sans"/>
                <a:sym typeface="PT Sans"/>
              </a:defRPr>
            </a:lvl1pPr>
          </a:lstStyle>
          <a:p>
            <a:r>
              <a:rPr lang="de-DE"/>
              <a:t>Meike Jungilligens, Mauricio Köppen, Fabian Ngo</a:t>
            </a:r>
            <a:endParaRPr/>
          </a:p>
        </p:txBody>
      </p:sp>
      <p:sp>
        <p:nvSpPr>
          <p:cNvPr id="183" name="Advanced Media Institute"/>
          <p:cNvSpPr txBox="1"/>
          <p:nvPr/>
        </p:nvSpPr>
        <p:spPr>
          <a:xfrm>
            <a:off x="768350" y="3664652"/>
            <a:ext cx="9512301" cy="373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rPr lang="de-DE"/>
              <a:t>Entwicklungsprojekt: Audit 2</a:t>
            </a:r>
            <a:endParaRPr/>
          </a:p>
        </p:txBody>
      </p:sp>
      <p:sp>
        <p:nvSpPr>
          <p:cNvPr id="2" name="Textfeld 1">
            <a:extLst>
              <a:ext uri="{FF2B5EF4-FFF2-40B4-BE49-F238E27FC236}">
                <a16:creationId xmlns:a16="http://schemas.microsoft.com/office/drawing/2014/main" id="{B5178759-0932-FC5C-F591-B8B6C140A3DC}"/>
              </a:ext>
            </a:extLst>
          </p:cNvPr>
          <p:cNvSpPr txBox="1"/>
          <p:nvPr/>
        </p:nvSpPr>
        <p:spPr>
          <a:xfrm>
            <a:off x="4105108" y="5063936"/>
            <a:ext cx="2743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117820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Mock-</a:t>
            </a:r>
            <a:r>
              <a:rPr lang="de-DE" err="1"/>
              <a:t>up</a:t>
            </a: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1" descr="Ein Bild, das Text, Screenshot, Taschenrechner enthält.&#10;&#10;Beschreibung automatisch generiert.">
            <a:extLst>
              <a:ext uri="{FF2B5EF4-FFF2-40B4-BE49-F238E27FC236}">
                <a16:creationId xmlns:a16="http://schemas.microsoft.com/office/drawing/2014/main" id="{94B1ACC2-373A-4B46-53C2-1156A245793A}"/>
              </a:ext>
            </a:extLst>
          </p:cNvPr>
          <p:cNvPicPr>
            <a:picLocks noChangeAspect="1"/>
          </p:cNvPicPr>
          <p:nvPr/>
        </p:nvPicPr>
        <p:blipFill>
          <a:blip r:embed="rId3"/>
          <a:stretch>
            <a:fillRect/>
          </a:stretch>
        </p:blipFill>
        <p:spPr>
          <a:xfrm>
            <a:off x="762614" y="1521677"/>
            <a:ext cx="11486843" cy="6694641"/>
          </a:xfrm>
          <a:prstGeom prst="rect">
            <a:avLst/>
          </a:prstGeom>
        </p:spPr>
      </p:pic>
    </p:spTree>
    <p:extLst>
      <p:ext uri="{BB962C8B-B14F-4D97-AF65-F5344CB8AC3E}">
        <p14:creationId xmlns:p14="http://schemas.microsoft.com/office/powerpoint/2010/main" val="16785100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291B1AD9-FB35-4F44-A3C2-EB1A4737D975}"/>
              </a:ext>
            </a:extLst>
          </p:cNvPr>
          <p:cNvSpPr txBox="1"/>
          <p:nvPr/>
        </p:nvSpPr>
        <p:spPr>
          <a:xfrm>
            <a:off x="766967" y="778217"/>
            <a:ext cx="4693593"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latin typeface="Roboto Slab"/>
                <a:ea typeface="Roboto Slab"/>
                <a:cs typeface="Roboto Slab"/>
              </a:rPr>
              <a:t>Anwendungslogik - Entscheidungen</a:t>
            </a:r>
            <a:endParaRPr lang="de-DE">
              <a:latin typeface="Roboto Slab" pitchFamily="2" charset="0"/>
              <a:ea typeface="Roboto Slab" pitchFamily="2" charset="0"/>
              <a:cs typeface="Roboto Slab" pitchFamily="2" charset="0"/>
            </a:endParaRPr>
          </a:p>
        </p:txBody>
      </p:sp>
      <p:sp>
        <p:nvSpPr>
          <p:cNvPr id="5" name="133">
            <a:extLst>
              <a:ext uri="{FF2B5EF4-FFF2-40B4-BE49-F238E27FC236}">
                <a16:creationId xmlns:a16="http://schemas.microsoft.com/office/drawing/2014/main" id="{B3817A91-F2FB-DD51-4B7C-0EE6F61026A6}"/>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EE4607A4-FA1F-A21B-C144-5FC7651E5339}"/>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0010A2EE-D82D-1542-B203-4DADC54BDD9E}"/>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4E229CA1-E876-76EA-C2F5-681B59B99156}"/>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E40A9BF4-82B7-FB53-67C2-2120D6CAE8B2}"/>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852F9FBE-B639-E324-C689-F8F655A8A505}"/>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22AA9457-75D9-BE66-6062-168AC8C088B5}"/>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AF06CD24-20A6-C429-18B9-8359A4B73DCB}"/>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38B6C1D4-0AA1-BEE3-FF06-95B48A7506D7}"/>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CBDEE24C-557E-5C85-A6D6-988C18AE3E03}"/>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417754FD-4F8B-E3FE-FF21-98DF1ADD2065}"/>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46EACC83-53CC-B6C1-BBC9-6A78B1C69E72}"/>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4B194649-33E9-4CC7-8529-F02D46649F95}"/>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FC116093-F0EB-7929-017C-FB1AAEB97DBE}"/>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EBC7A855-28C3-AA83-2990-38D9A3788CB2}"/>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CEB38688-6C9D-B9E3-CB14-69C6573C8C9C}"/>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0A910705-C16E-2F25-82EC-95FCE2644F4F}"/>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E18EB48A-8F5C-2C5F-58FC-032CFD0B8AB5}"/>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53D76EDB-A66F-075B-CF9F-B8F4857BB6CC}"/>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0D93A8C8-02F7-A33A-0F58-7D0DC448FA7D}"/>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1F1E51CA-377B-E366-03D2-F6724664C358}"/>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B06249CF-82CC-873B-60EE-EA6F1A2A720F}"/>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86A09BE6-12E7-882D-AAA6-CD7B16530EEC}"/>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A5FA407F-9232-685B-D47F-AC864ADF6CD8}"/>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CF12F0A2-FC69-EABB-C170-906674ABDA9F}"/>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E200D543-1701-4FB4-75EA-6418171C6A07}"/>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3E6B27F4-9D12-1D06-B530-9B39887A6FC0}"/>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931F6100-7168-B6F6-4B14-AAC742C4FDCE}"/>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D6327ADA-0D22-3763-BF35-A18E42DB32EF}"/>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1D92435D-CB07-E43A-F5C3-487CDB0E368A}"/>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017595AD-A486-7DE5-B437-EDBCF082897E}"/>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4A990422-37E2-1301-375C-57BA16C70618}"/>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6A43D2E5-B80B-1FB1-0435-3B3207BE4E30}"/>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F5CAB8A1-27B9-9227-824E-E4AE8E0ABFB9}"/>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9DCAAC33-9BCA-600E-5FF4-4C7EA62AFE15}"/>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55FF6A23-4BA1-D2B5-32BB-85704571CF38}"/>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F173338-01E9-7846-15FA-E63ED9596E4A}"/>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6" name="Grafik 5" descr="Ein Bild, das Text, Screenshot, Diagramm, Schrift enthält.&#10;&#10;Beschreibung automatisch generiert.">
            <a:extLst>
              <a:ext uri="{FF2B5EF4-FFF2-40B4-BE49-F238E27FC236}">
                <a16:creationId xmlns:a16="http://schemas.microsoft.com/office/drawing/2014/main" id="{5D6EFCA9-19B8-2129-DB4E-ECAEBD8E423D}"/>
              </a:ext>
            </a:extLst>
          </p:cNvPr>
          <p:cNvPicPr>
            <a:picLocks noChangeAspect="1"/>
          </p:cNvPicPr>
          <p:nvPr/>
        </p:nvPicPr>
        <p:blipFill>
          <a:blip r:embed="rId3"/>
          <a:stretch>
            <a:fillRect/>
          </a:stretch>
        </p:blipFill>
        <p:spPr>
          <a:xfrm>
            <a:off x="772484" y="1652338"/>
            <a:ext cx="11648546" cy="5779117"/>
          </a:xfrm>
          <a:prstGeom prst="rect">
            <a:avLst/>
          </a:prstGeom>
        </p:spPr>
      </p:pic>
      <p:sp>
        <p:nvSpPr>
          <p:cNvPr id="2" name="Textfeld 1">
            <a:extLst>
              <a:ext uri="{FF2B5EF4-FFF2-40B4-BE49-F238E27FC236}">
                <a16:creationId xmlns:a16="http://schemas.microsoft.com/office/drawing/2014/main" id="{DAB0B5DC-E52E-6196-7984-B93E99BC82BC}"/>
              </a:ext>
            </a:extLst>
          </p:cNvPr>
          <p:cNvSpPr txBox="1"/>
          <p:nvPr/>
        </p:nvSpPr>
        <p:spPr>
          <a:xfrm>
            <a:off x="10790549" y="4971034"/>
            <a:ext cx="1568952"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l" defTabSz="584200" rtl="0" fontAlgn="auto" latinLnBrk="0" hangingPunct="0">
              <a:lnSpc>
                <a:spcPct val="100000"/>
              </a:lnSpc>
              <a:spcBef>
                <a:spcPts val="0"/>
              </a:spcBef>
              <a:spcAft>
                <a:spcPts val="0"/>
              </a:spcAft>
              <a:buClrTx/>
              <a:buSzTx/>
              <a:buFontTx/>
              <a:buNone/>
              <a:tabLst/>
            </a:pPr>
            <a:r>
              <a:rPr lang="de-DE" sz="1200" b="0"/>
              <a:t>&lt;</a:t>
            </a:r>
            <a:r>
              <a:rPr lang="de-DE" sz="1200" b="0" err="1"/>
              <a:t>pk</a:t>
            </a:r>
            <a:r>
              <a:rPr lang="de-DE" sz="1200" b="0"/>
              <a:t>&gt;</a:t>
            </a:r>
            <a:endParaRPr lang="de-DE" sz="1200" b="0" i="0" u="none" strike="noStrike" cap="none" spc="0" normalizeH="0" baseline="0">
              <a:ln>
                <a:noFill/>
              </a:ln>
              <a:solidFill>
                <a:srgbClr val="000000"/>
              </a:solidFill>
              <a:effectLst/>
              <a:uFillTx/>
              <a:latin typeface="Helvetica Neue"/>
              <a:ea typeface="Helvetica Neue"/>
              <a:cs typeface="Helvetica Neue"/>
            </a:endParaRPr>
          </a:p>
        </p:txBody>
      </p:sp>
    </p:spTree>
    <p:extLst>
      <p:ext uri="{BB962C8B-B14F-4D97-AF65-F5344CB8AC3E}">
        <p14:creationId xmlns:p14="http://schemas.microsoft.com/office/powerpoint/2010/main" val="274551443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4733668"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Spezifikation von Proof-</a:t>
            </a:r>
            <a:r>
              <a:rPr lang="de-DE" err="1"/>
              <a:t>Of</a:t>
            </a:r>
            <a:r>
              <a:rPr lang="de-DE"/>
              <a:t>-</a:t>
            </a:r>
            <a:r>
              <a:rPr lang="de-DE" err="1"/>
              <a:t>Concepts</a:t>
            </a: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Grafik 3" descr="Ein Bild, das Text, Screenshot, Farbigkeit, Design enthält.&#10;&#10;Beschreibung automatisch generiert.">
            <a:extLst>
              <a:ext uri="{FF2B5EF4-FFF2-40B4-BE49-F238E27FC236}">
                <a16:creationId xmlns:a16="http://schemas.microsoft.com/office/drawing/2014/main" id="{5C5628E3-C9FF-9182-AFF2-0306FC52B2E1}"/>
              </a:ext>
            </a:extLst>
          </p:cNvPr>
          <p:cNvPicPr>
            <a:picLocks noChangeAspect="1"/>
          </p:cNvPicPr>
          <p:nvPr/>
        </p:nvPicPr>
        <p:blipFill>
          <a:blip r:embed="rId3"/>
          <a:stretch>
            <a:fillRect/>
          </a:stretch>
        </p:blipFill>
        <p:spPr>
          <a:xfrm>
            <a:off x="764965" y="1787365"/>
            <a:ext cx="11498544" cy="6155629"/>
          </a:xfrm>
          <a:prstGeom prst="rect">
            <a:avLst/>
          </a:prstGeom>
        </p:spPr>
      </p:pic>
    </p:spTree>
    <p:extLst>
      <p:ext uri="{BB962C8B-B14F-4D97-AF65-F5344CB8AC3E}">
        <p14:creationId xmlns:p14="http://schemas.microsoft.com/office/powerpoint/2010/main" val="408329719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4733668"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Spezifikation von Proof-</a:t>
            </a:r>
            <a:r>
              <a:rPr lang="de-DE" err="1"/>
              <a:t>Of</a:t>
            </a:r>
            <a:r>
              <a:rPr lang="de-DE"/>
              <a:t>-</a:t>
            </a:r>
            <a:r>
              <a:rPr lang="de-DE" err="1"/>
              <a:t>Concepts</a:t>
            </a: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5" name="Grafik 4" descr="Ein Bild, das Text, Screenshot, Farbigkeit, Design enthält.&#10;&#10;Beschreibung automatisch generiert.">
            <a:extLst>
              <a:ext uri="{FF2B5EF4-FFF2-40B4-BE49-F238E27FC236}">
                <a16:creationId xmlns:a16="http://schemas.microsoft.com/office/drawing/2014/main" id="{0F873883-A7A4-DE02-0FBD-65BB490A779A}"/>
              </a:ext>
            </a:extLst>
          </p:cNvPr>
          <p:cNvPicPr>
            <a:picLocks noChangeAspect="1"/>
          </p:cNvPicPr>
          <p:nvPr/>
        </p:nvPicPr>
        <p:blipFill>
          <a:blip r:embed="rId3"/>
          <a:stretch>
            <a:fillRect/>
          </a:stretch>
        </p:blipFill>
        <p:spPr>
          <a:xfrm>
            <a:off x="764965" y="1783778"/>
            <a:ext cx="11361171" cy="5027420"/>
          </a:xfrm>
          <a:prstGeom prst="rect">
            <a:avLst/>
          </a:prstGeom>
        </p:spPr>
      </p:pic>
    </p:spTree>
    <p:extLst>
      <p:ext uri="{BB962C8B-B14F-4D97-AF65-F5344CB8AC3E}">
        <p14:creationId xmlns:p14="http://schemas.microsoft.com/office/powerpoint/2010/main" val="41807617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4637488"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Festlegung der Artefakte für Audit 3</a:t>
            </a: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BD816D95-A1A0-EFEB-CB34-25EDCE59329B}"/>
              </a:ext>
            </a:extLst>
          </p:cNvPr>
          <p:cNvSpPr txBox="1"/>
          <p:nvPr/>
        </p:nvSpPr>
        <p:spPr>
          <a:xfrm>
            <a:off x="782090" y="1564020"/>
            <a:ext cx="11436466" cy="14106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a:latin typeface="Roboto Slab Bold"/>
              </a:rPr>
              <a:t>-Durchgeführte </a:t>
            </a:r>
            <a:r>
              <a:rPr lang="de-DE" sz="1700" b="0" err="1">
                <a:latin typeface="Roboto Slab Bold"/>
              </a:rPr>
              <a:t>POC's</a:t>
            </a:r>
            <a:endParaRPr lang="de-DE" sz="1700" b="0">
              <a:latin typeface="Roboto Slab Bold"/>
            </a:endParaRPr>
          </a:p>
          <a:p>
            <a:pPr algn="l"/>
            <a:endParaRPr lang="de-DE" sz="1700" b="0">
              <a:latin typeface="Roboto Slab Bold"/>
            </a:endParaRPr>
          </a:p>
          <a:p>
            <a:pPr algn="l"/>
            <a:r>
              <a:rPr lang="de-DE" sz="1700" b="0">
                <a:latin typeface="Roboto Slab Bold"/>
              </a:rPr>
              <a:t>-Prototyp des Spiels</a:t>
            </a:r>
          </a:p>
          <a:p>
            <a:pPr algn="l"/>
            <a:endParaRPr lang="de-DE" sz="1700" b="0">
              <a:latin typeface="Roboto Slab Bold"/>
            </a:endParaRPr>
          </a:p>
          <a:p>
            <a:pPr algn="l"/>
            <a:r>
              <a:rPr lang="de-DE" sz="1700" b="0">
                <a:latin typeface="Roboto Slab Bold"/>
              </a:rPr>
              <a:t>-Fachspezifische Modellierungsbegründungen</a:t>
            </a:r>
          </a:p>
        </p:txBody>
      </p:sp>
    </p:spTree>
    <p:extLst>
      <p:ext uri="{BB962C8B-B14F-4D97-AF65-F5344CB8AC3E}">
        <p14:creationId xmlns:p14="http://schemas.microsoft.com/office/powerpoint/2010/main" val="33974013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1391407"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Gliederung</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 name="Folientitel oder Titel von Zwischenfolien: Roboto Slab, Fett, 21pt, dunkelgrau, Zeilenabstand 0.9 oder 90%. Falls eine Ergänzung nötig ist: regular, mittelgrau">
            <a:extLst>
              <a:ext uri="{FF2B5EF4-FFF2-40B4-BE49-F238E27FC236}">
                <a16:creationId xmlns:a16="http://schemas.microsoft.com/office/drawing/2014/main" id="{4680E36D-32CE-B862-5B02-80F041126114}"/>
              </a:ext>
            </a:extLst>
          </p:cNvPr>
          <p:cNvSpPr txBox="1"/>
          <p:nvPr/>
        </p:nvSpPr>
        <p:spPr>
          <a:xfrm>
            <a:off x="768350" y="2724150"/>
            <a:ext cx="7410754" cy="527740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457200" indent="-457200" algn="l">
              <a:lnSpc>
                <a:spcPct val="150000"/>
              </a:lnSpc>
              <a:buAutoNum type="arabicPeriod"/>
              <a:defRPr sz="2100" b="0">
                <a:latin typeface="Roboto Slab Bold"/>
                <a:ea typeface="Roboto Slab Bold"/>
                <a:cs typeface="Roboto Slab Bold"/>
                <a:sym typeface="Roboto Slab Bold"/>
              </a:defRPr>
            </a:pPr>
            <a:r>
              <a:rPr lang="de-DE"/>
              <a:t>Deskriptives Domänenmodell</a:t>
            </a:r>
          </a:p>
          <a:p>
            <a:pPr marL="457200" indent="-457200" algn="l">
              <a:lnSpc>
                <a:spcPct val="150000"/>
              </a:lnSpc>
              <a:buAutoNum type="arabicPeriod"/>
              <a:defRPr sz="2100" b="0">
                <a:latin typeface="Roboto Slab Bold"/>
                <a:ea typeface="Roboto Slab Bold"/>
                <a:cs typeface="Roboto Slab Bold"/>
                <a:sym typeface="Roboto Slab Bold"/>
              </a:defRPr>
            </a:pPr>
            <a:r>
              <a:rPr lang="de-DE">
                <a:latin typeface="Roboto Slab Bold"/>
                <a:ea typeface="Roboto Slab Bold"/>
                <a:cs typeface="Roboto Slab Bold"/>
              </a:rPr>
              <a:t>Präskriptives Domänenmodell</a:t>
            </a:r>
            <a:endParaRPr lang="de-DE">
              <a:latin typeface="Roboto Slab Bold" pitchFamily="2" charset="0"/>
              <a:ea typeface="Roboto Slab Bold" pitchFamily="2" charset="0"/>
              <a:cs typeface="Roboto Slab Bold" pitchFamily="2" charset="0"/>
            </a:endParaRPr>
          </a:p>
          <a:p>
            <a:pPr marL="457200" indent="-457200" algn="l">
              <a:lnSpc>
                <a:spcPct val="150000"/>
              </a:lnSpc>
              <a:buAutoNum type="arabicPeriod"/>
              <a:defRPr sz="2100" b="0">
                <a:latin typeface="Roboto Slab Bold"/>
                <a:ea typeface="Roboto Slab Bold"/>
                <a:cs typeface="Roboto Slab Bold"/>
                <a:sym typeface="Roboto Slab Bold"/>
              </a:defRPr>
            </a:pPr>
            <a:r>
              <a:rPr lang="de-DE">
                <a:ea typeface="Roboto Slab Bold"/>
                <a:cs typeface="Roboto Slab Bold"/>
              </a:rPr>
              <a:t>Anforderungen</a:t>
            </a:r>
            <a:endParaRPr lang="de-DE">
              <a:latin typeface="Roboto Slab Bold"/>
              <a:ea typeface="Roboto Slab Bold"/>
              <a:cs typeface="Roboto Slab Bold"/>
            </a:endParaRPr>
          </a:p>
          <a:p>
            <a:pPr marL="457200" indent="-457200" algn="l">
              <a:lnSpc>
                <a:spcPct val="150000"/>
              </a:lnSpc>
              <a:buAutoNum type="arabicPeriod"/>
              <a:defRPr sz="2100" b="0">
                <a:latin typeface="Roboto Slab Bold"/>
                <a:ea typeface="Roboto Slab Bold"/>
                <a:cs typeface="Roboto Slab Bold"/>
                <a:sym typeface="Roboto Slab Bold"/>
              </a:defRPr>
            </a:pPr>
            <a:r>
              <a:rPr lang="de-DE">
                <a:latin typeface="Roboto Slab Bold"/>
                <a:ea typeface="Roboto Slab Bold"/>
                <a:cs typeface="Roboto Slab Bold"/>
              </a:rPr>
              <a:t>Anwendungslogik</a:t>
            </a:r>
          </a:p>
          <a:p>
            <a:pPr marL="457200" indent="-457200" algn="l">
              <a:lnSpc>
                <a:spcPct val="150000"/>
              </a:lnSpc>
              <a:buAutoNum type="arabicPeriod"/>
              <a:defRPr sz="2100" b="0">
                <a:latin typeface="Roboto Slab Bold"/>
                <a:ea typeface="Roboto Slab Bold"/>
                <a:cs typeface="Roboto Slab Bold"/>
                <a:sym typeface="Roboto Slab Bold"/>
              </a:defRPr>
            </a:pPr>
            <a:r>
              <a:rPr lang="de-DE">
                <a:latin typeface="Roboto Slab Bold"/>
                <a:ea typeface="Roboto Slab Bold"/>
                <a:cs typeface="Roboto Slab Bold"/>
              </a:rPr>
              <a:t>Proof </a:t>
            </a:r>
            <a:r>
              <a:rPr lang="de-DE" err="1">
                <a:latin typeface="Roboto Slab Bold"/>
                <a:ea typeface="Roboto Slab Bold"/>
                <a:cs typeface="Roboto Slab Bold"/>
              </a:rPr>
              <a:t>of</a:t>
            </a:r>
            <a:r>
              <a:rPr lang="de-DE">
                <a:latin typeface="Roboto Slab Bold"/>
                <a:ea typeface="Roboto Slab Bold"/>
                <a:cs typeface="Roboto Slab Bold"/>
              </a:rPr>
              <a:t> Concept</a:t>
            </a:r>
            <a:endParaRPr lang="de-DE">
              <a:latin typeface="Roboto Slab Bold" pitchFamily="2" charset="0"/>
              <a:ea typeface="Roboto Slab Bold" pitchFamily="2" charset="0"/>
              <a:cs typeface="Roboto Slab Bold" pitchFamily="2" charset="0"/>
            </a:endParaRPr>
          </a:p>
          <a:p>
            <a:pPr marL="457200" indent="-457200" algn="l">
              <a:lnSpc>
                <a:spcPct val="150000"/>
              </a:lnSpc>
              <a:buAutoNum type="arabicPeriod"/>
              <a:defRPr sz="2100" b="0">
                <a:latin typeface="Roboto Slab Bold"/>
                <a:ea typeface="Roboto Slab Bold"/>
                <a:cs typeface="Roboto Slab Bold"/>
                <a:sym typeface="Roboto Slab Bold"/>
              </a:defRPr>
            </a:pPr>
            <a:r>
              <a:rPr lang="de-DE">
                <a:latin typeface="Roboto Slab Bold"/>
                <a:ea typeface="Roboto Slab Bold"/>
                <a:cs typeface="Roboto Slab Bold"/>
              </a:rPr>
              <a:t>Mock-up</a:t>
            </a:r>
          </a:p>
          <a:p>
            <a:pPr marL="457200" indent="-457200" algn="l">
              <a:lnSpc>
                <a:spcPct val="150000"/>
              </a:lnSpc>
              <a:buAutoNum type="arabicPeriod"/>
              <a:defRPr sz="2100" b="0">
                <a:latin typeface="Roboto Slab Bold"/>
                <a:ea typeface="Roboto Slab Bold"/>
                <a:cs typeface="Roboto Slab Bold"/>
                <a:sym typeface="Roboto Slab Bold"/>
              </a:defRPr>
            </a:pPr>
            <a:r>
              <a:rPr lang="de-DE">
                <a:latin typeface="Roboto Slab Bold"/>
                <a:ea typeface="Roboto Slab Bold"/>
                <a:cs typeface="Roboto Slab Bold"/>
              </a:rPr>
              <a:t>Festlegen der Artefakte für Audit 3</a:t>
            </a:r>
            <a:endParaRPr lang="de-DE">
              <a:latin typeface="Roboto Slab Bold" pitchFamily="2" charset="0"/>
              <a:ea typeface="Roboto Slab Bold" pitchFamily="2" charset="0"/>
              <a:cs typeface="Roboto Slab Bold" pitchFamily="2" charset="0"/>
            </a:endParaRPr>
          </a:p>
          <a:p>
            <a:pPr marL="457200" indent="-457200" algn="l">
              <a:lnSpc>
                <a:spcPct val="150000"/>
              </a:lnSpc>
              <a:buAutoNum type="arabicPeriod"/>
              <a:defRPr sz="2100" b="0">
                <a:latin typeface="Roboto Slab Bold"/>
                <a:ea typeface="Roboto Slab Bold"/>
                <a:cs typeface="Roboto Slab Bold"/>
                <a:sym typeface="Roboto Slab Bold"/>
              </a:defRPr>
            </a:pPr>
            <a:endParaRPr lang="de-DE">
              <a:latin typeface="Roboto Slab Bold" pitchFamily="2" charset="0"/>
              <a:ea typeface="Roboto Slab Bold" pitchFamily="2" charset="0"/>
              <a:cs typeface="Roboto Slab Bold" pitchFamily="2" charset="0"/>
            </a:endParaRPr>
          </a:p>
          <a:p>
            <a:pPr marL="457200" indent="-457200" algn="l">
              <a:lnSpc>
                <a:spcPct val="150000"/>
              </a:lnSpc>
              <a:buAutoNum type="arabicPeriod"/>
              <a:defRPr sz="2100" b="0">
                <a:latin typeface="Roboto Slab Bold"/>
                <a:ea typeface="Roboto Slab Bold"/>
                <a:cs typeface="Roboto Slab Bold"/>
                <a:sym typeface="Roboto Slab Bold"/>
              </a:defRPr>
            </a:pPr>
            <a:endParaRPr lang="de-DE">
              <a:latin typeface="Roboto Slab Bold" pitchFamily="2" charset="0"/>
              <a:ea typeface="Roboto Slab Bold" pitchFamily="2" charset="0"/>
              <a:cs typeface="Roboto Slab Bold" pitchFamily="2" charset="0"/>
            </a:endParaRPr>
          </a:p>
          <a:p>
            <a:pPr marL="457200" indent="-457200" algn="l">
              <a:lnSpc>
                <a:spcPct val="150000"/>
              </a:lnSpc>
              <a:buAutoNum type="arabicPeriod"/>
              <a:defRPr sz="2100" b="0">
                <a:latin typeface="Roboto Slab Bold"/>
                <a:ea typeface="Roboto Slab Bold"/>
                <a:cs typeface="Roboto Slab Bold"/>
                <a:sym typeface="Roboto Slab Bold"/>
              </a:defRPr>
            </a:pPr>
            <a:endParaRPr lang="de-DE">
              <a:latin typeface="Roboto Slab Bold" pitchFamily="2" charset="0"/>
              <a:ea typeface="Roboto Slab Bold" pitchFamily="2" charset="0"/>
              <a:cs typeface="Roboto Slab Bold" pitchFamily="2" charset="0"/>
            </a:endParaRPr>
          </a:p>
          <a:p>
            <a:pPr marL="457200" indent="-457200" algn="l">
              <a:lnSpc>
                <a:spcPct val="150000"/>
              </a:lnSpc>
              <a:buAutoNum type="arabicPeriod"/>
              <a:defRPr sz="2100" b="0">
                <a:latin typeface="Roboto Slab Bold"/>
                <a:ea typeface="Roboto Slab Bold"/>
                <a:cs typeface="Roboto Slab Bold"/>
                <a:sym typeface="Roboto Slab Bold"/>
              </a:defRPr>
            </a:pPr>
            <a:endParaRPr lang="de-DE">
              <a:latin typeface="Roboto Slab Bold" pitchFamily="2" charset="0"/>
              <a:ea typeface="Roboto Slab Bold" pitchFamily="2" charset="0"/>
              <a:cs typeface="Roboto Slab Bold" pitchFamily="2"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0AF5E3F1-8A58-F6D3-5C53-9F9E2C504A70}"/>
              </a:ext>
            </a:extLst>
          </p:cNvPr>
          <p:cNvSpPr txBox="1"/>
          <p:nvPr/>
        </p:nvSpPr>
        <p:spPr>
          <a:xfrm>
            <a:off x="766967" y="708820"/>
            <a:ext cx="3864841"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Deskriptives Domänenmodell </a:t>
            </a:r>
          </a:p>
        </p:txBody>
      </p:sp>
      <p:sp>
        <p:nvSpPr>
          <p:cNvPr id="5" name="133">
            <a:extLst>
              <a:ext uri="{FF2B5EF4-FFF2-40B4-BE49-F238E27FC236}">
                <a16:creationId xmlns:a16="http://schemas.microsoft.com/office/drawing/2014/main" id="{0E372D4B-57AC-9271-8C2E-6DA19A22452F}"/>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1E4FF0DE-0602-B57F-8003-4E67A0B93A95}"/>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5C8BEE54-7AC4-109F-19B3-1682E8E06F07}"/>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1FE8271A-C126-D23D-C0C8-6FC28112893B}"/>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F0C8EC35-D40B-E2D0-62AA-0EA3C812AED0}"/>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972579E6-FB97-7CAC-07F3-083B5F785656}"/>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8E93322A-5ED7-2B69-3FC9-C9CF30E4C836}"/>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F7A63D7F-7ABC-4F70-7539-46FD0E14576A}"/>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4961C95A-3058-E066-CE64-0D989ED7E2B0}"/>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269B979D-1880-1B87-93C6-CA35852D2BD0}"/>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4CA7A08B-BA45-C76D-C1F7-B57C1229E39E}"/>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6AE13D19-DC66-C7D7-AF05-7DA6922C11F5}"/>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DA3C3660-A82A-4187-16BC-6E6FC48C0996}"/>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22D5A2F7-8F4C-BB85-6BA9-D6D2078B6E1C}"/>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D573B88F-86ED-A20C-237D-F5FC72078D69}"/>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92F2C369-B81D-9121-88C3-15B7CB3B314A}"/>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E47610B0-B0E8-9073-9781-2DEBC5D76853}"/>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DD962968-2C2D-FBF5-75A7-6E8BE7F02B53}"/>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EF06945A-7DCF-57C0-3AA6-83B36DE8108E}"/>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1A9B0E86-B365-72CB-9AB4-B31903CFB60B}"/>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2E6F03C5-BF5F-5962-5AA9-D57E8CEB36D5}"/>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BBFF401A-ABE1-9497-7A53-0B520A441E00}"/>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1400D30B-F705-C590-0C83-BF29E2E523D2}"/>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E402A61A-FC4C-F689-1FE3-4455325CCEF6}"/>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54F8AA40-A825-6D0D-AA6D-1DC1B6785E75}"/>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4AE98690-BD98-BCDC-3DD1-C46D4578345B}"/>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913BCDE1-41FA-8E30-44E1-A7303BD03E32}"/>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3EFAC482-CA08-79B2-D5B5-CD19F395A8EF}"/>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9ECE5866-1119-1D52-B6D1-F3D9F343235E}"/>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73C6CD9D-21DF-1D6E-9628-34A308B1C869}"/>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7BC97A68-F26B-642F-95A4-23481108C647}"/>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AA4045E9-1FE9-D303-FB84-A8B9E2C71787}"/>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88B06E67-5623-3C96-5F8C-587AC572C0E7}"/>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F1E8DC4A-A2B3-12C5-7C7D-284BB0066AAB}"/>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6E88091A-4781-DFCE-0144-CA420B4C3ADA}"/>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6067138C-19CD-3EF3-ACF2-FC7E997AD12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8A45D95-7A7A-1336-16D1-D29E23F81708}"/>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1" name="Textfeld 80">
            <a:extLst>
              <a:ext uri="{FF2B5EF4-FFF2-40B4-BE49-F238E27FC236}">
                <a16:creationId xmlns:a16="http://schemas.microsoft.com/office/drawing/2014/main" id="{604F7CB0-7DD3-6CF3-9C84-013FAB0E71D5}"/>
              </a:ext>
            </a:extLst>
          </p:cNvPr>
          <p:cNvSpPr txBox="1"/>
          <p:nvPr/>
        </p:nvSpPr>
        <p:spPr>
          <a:xfrm>
            <a:off x="765766" y="5557798"/>
            <a:ext cx="7229326"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endParaRPr lang="de-DE" sz="1700" b="0">
              <a:solidFill>
                <a:schemeClr val="tx2">
                  <a:lumMod val="75000"/>
                </a:schemeClr>
              </a:solidFill>
              <a:latin typeface="PT Sans" panose="020B0503020203020204" pitchFamily="34" charset="0"/>
            </a:endParaRPr>
          </a:p>
        </p:txBody>
      </p:sp>
      <p:pic>
        <p:nvPicPr>
          <p:cNvPr id="4" name="Grafik 3" descr="Ein Bild, das Text, Diagramm, Plan, technische Zeichnung enthält.&#10;&#10;Beschreibung automatisch generiert.">
            <a:extLst>
              <a:ext uri="{FF2B5EF4-FFF2-40B4-BE49-F238E27FC236}">
                <a16:creationId xmlns:a16="http://schemas.microsoft.com/office/drawing/2014/main" id="{C0D51CEC-9C99-4093-D4B3-0EF72A15DFAE}"/>
              </a:ext>
            </a:extLst>
          </p:cNvPr>
          <p:cNvPicPr>
            <a:picLocks noChangeAspect="1"/>
          </p:cNvPicPr>
          <p:nvPr/>
        </p:nvPicPr>
        <p:blipFill>
          <a:blip r:embed="rId3"/>
          <a:stretch>
            <a:fillRect/>
          </a:stretch>
        </p:blipFill>
        <p:spPr>
          <a:xfrm>
            <a:off x="764217" y="1269911"/>
            <a:ext cx="11458088" cy="8389894"/>
          </a:xfrm>
          <a:prstGeom prst="rect">
            <a:avLst/>
          </a:prstGeom>
        </p:spPr>
      </p:pic>
    </p:spTree>
    <p:extLst>
      <p:ext uri="{BB962C8B-B14F-4D97-AF65-F5344CB8AC3E}">
        <p14:creationId xmlns:p14="http://schemas.microsoft.com/office/powerpoint/2010/main" val="14848658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91B493B2-315F-3E20-1157-EC88183EA3D4}"/>
              </a:ext>
            </a:extLst>
          </p:cNvPr>
          <p:cNvSpPr txBox="1"/>
          <p:nvPr/>
        </p:nvSpPr>
        <p:spPr>
          <a:xfrm>
            <a:off x="766967" y="698988"/>
            <a:ext cx="3864841"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Deskriptives Domänenmodell </a:t>
            </a:r>
          </a:p>
        </p:txBody>
      </p:sp>
      <p:sp>
        <p:nvSpPr>
          <p:cNvPr id="5" name="133">
            <a:extLst>
              <a:ext uri="{FF2B5EF4-FFF2-40B4-BE49-F238E27FC236}">
                <a16:creationId xmlns:a16="http://schemas.microsoft.com/office/drawing/2014/main" id="{874834CE-9922-C9D8-2948-F30195D0CF89}"/>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4AD5E846-E7B8-65E3-1E73-ECAFF8249BF7}"/>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5F3ACF10-7DA6-A837-BF32-564D995E5E5D}"/>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BFB7C337-E467-F168-2C96-46111FCAF134}"/>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00053E1F-3FE7-D085-63BA-4776775D33DD}"/>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5FB9538F-E66D-D1A0-0D0C-114DD11695C4}"/>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27637DD8-75F5-DF44-7E7E-26AD5CE1F324}"/>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110E2B87-1A2E-CC70-F4E7-FD1122CBC9B4}"/>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C7BC2D61-6D63-77A6-EEDF-99D014476A15}"/>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BE6680AD-4762-C970-763E-16C94A429696}"/>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A912D0CA-65B6-F07A-BD6E-D029173CC376}"/>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B9CED507-EDA5-5B03-1F86-944E77134C5A}"/>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7E66D287-BD88-71DD-6A8E-DC13340ACE5A}"/>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0563242E-AAE4-00E2-A9A4-361C41F73CDB}"/>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D57661D4-3DE0-03FA-FEA5-850B13126F43}"/>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B7315D02-20E9-7561-4614-DEAEF1DCB452}"/>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E9596D72-4901-5A1D-0BA1-389531ABB7FA}"/>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3EF78819-8ADF-25DC-B2E0-ADA186C8E44C}"/>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9B283A19-32BA-EF03-AC9E-C01760C150C2}"/>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40636C20-8104-B909-4853-4A0D319AE9FD}"/>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111B3989-FD09-5444-858C-F0AC24671CE6}"/>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8A4A35C1-3868-FF03-0ED7-0F97593C54B6}"/>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E3FEDD68-2BE1-3047-F1FE-E164E4F1F7C8}"/>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8DC1A481-A1E8-89AF-27BD-0DE8341BE707}"/>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36D62956-1907-0E9F-9AF1-16AB60BA3BDC}"/>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8535E0B0-F619-63CC-833F-9CB775A2E534}"/>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C38F9A2B-EE9B-691D-C89D-39A5A823609A}"/>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8856C2FA-7218-2A8C-3BE4-6B490DB81E7C}"/>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9AA37D91-ECCD-1A04-8FF0-3E694D92D793}"/>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DCB40B32-A2B4-9592-D6E8-61AD1FD5EF74}"/>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52FEB706-499B-C165-7442-697C5665F719}"/>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E4DFD743-F678-2ABD-0E0C-88B607D390BF}"/>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BF07D4A8-5EF0-A7DE-1395-80CFF6D29344}"/>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8447E88D-E56D-E0A5-358C-DAB1286EE990}"/>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A53DC46A-7F55-034F-635A-3B06564EEBCD}"/>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B644C2D1-0D20-B517-7B62-D503597C137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024155C-F214-5BB5-413D-64B3AF226DB5}"/>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77" name="Grafik 76" descr="Ein Bild, das Text, Diagramm, Screenshot, Rechteck enthält.&#10;&#10;Beschreibung automatisch generiert.">
            <a:extLst>
              <a:ext uri="{FF2B5EF4-FFF2-40B4-BE49-F238E27FC236}">
                <a16:creationId xmlns:a16="http://schemas.microsoft.com/office/drawing/2014/main" id="{03F082AA-0BFC-84B9-3520-870C58556006}"/>
              </a:ext>
            </a:extLst>
          </p:cNvPr>
          <p:cNvPicPr>
            <a:picLocks noChangeAspect="1"/>
          </p:cNvPicPr>
          <p:nvPr/>
        </p:nvPicPr>
        <p:blipFill>
          <a:blip r:embed="rId3"/>
          <a:stretch>
            <a:fillRect/>
          </a:stretch>
        </p:blipFill>
        <p:spPr>
          <a:xfrm>
            <a:off x="764217" y="1269911"/>
            <a:ext cx="11474183" cy="8293324"/>
          </a:xfrm>
          <a:prstGeom prst="rect">
            <a:avLst/>
          </a:prstGeom>
        </p:spPr>
      </p:pic>
    </p:spTree>
    <p:extLst>
      <p:ext uri="{BB962C8B-B14F-4D97-AF65-F5344CB8AC3E}">
        <p14:creationId xmlns:p14="http://schemas.microsoft.com/office/powerpoint/2010/main" val="4288350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rößen und Abstände">
            <a:extLst>
              <a:ext uri="{FF2B5EF4-FFF2-40B4-BE49-F238E27FC236}">
                <a16:creationId xmlns:a16="http://schemas.microsoft.com/office/drawing/2014/main" id="{63C38A3A-BEAB-B945-A056-CEE32EDE7E35}"/>
              </a:ext>
            </a:extLst>
          </p:cNvPr>
          <p:cNvSpPr txBox="1"/>
          <p:nvPr/>
        </p:nvSpPr>
        <p:spPr>
          <a:xfrm>
            <a:off x="766967" y="698988"/>
            <a:ext cx="7295267"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Unterschied Deskriptiv / Präskriptives Domänenmodell</a:t>
            </a:r>
          </a:p>
        </p:txBody>
      </p:sp>
      <p:sp>
        <p:nvSpPr>
          <p:cNvPr id="7" name="133">
            <a:extLst>
              <a:ext uri="{FF2B5EF4-FFF2-40B4-BE49-F238E27FC236}">
                <a16:creationId xmlns:a16="http://schemas.microsoft.com/office/drawing/2014/main" id="{B90C3D21-56ED-E4AE-F0EB-57CE24A43616}"/>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9" name="21">
            <a:extLst>
              <a:ext uri="{FF2B5EF4-FFF2-40B4-BE49-F238E27FC236}">
                <a16:creationId xmlns:a16="http://schemas.microsoft.com/office/drawing/2014/main" id="{175C263C-2990-A933-3AB2-7BE5FE6DCD48}"/>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1" name="133">
            <a:extLst>
              <a:ext uri="{FF2B5EF4-FFF2-40B4-BE49-F238E27FC236}">
                <a16:creationId xmlns:a16="http://schemas.microsoft.com/office/drawing/2014/main" id="{EB15E9FB-F249-320D-C2C0-1881FDC734D7}"/>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3" name="21">
            <a:extLst>
              <a:ext uri="{FF2B5EF4-FFF2-40B4-BE49-F238E27FC236}">
                <a16:creationId xmlns:a16="http://schemas.microsoft.com/office/drawing/2014/main" id="{05FF2F5A-2ABE-FAC2-7C7F-5132BDF3534B}"/>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 name="133">
            <a:extLst>
              <a:ext uri="{FF2B5EF4-FFF2-40B4-BE49-F238E27FC236}">
                <a16:creationId xmlns:a16="http://schemas.microsoft.com/office/drawing/2014/main" id="{2FBF1A9A-ADEB-83DE-3374-809EBD58F9D5}"/>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7" name="21">
            <a:extLst>
              <a:ext uri="{FF2B5EF4-FFF2-40B4-BE49-F238E27FC236}">
                <a16:creationId xmlns:a16="http://schemas.microsoft.com/office/drawing/2014/main" id="{E3446A6B-2F65-CAD1-873E-3F8046DD7A80}"/>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9" name="133">
            <a:extLst>
              <a:ext uri="{FF2B5EF4-FFF2-40B4-BE49-F238E27FC236}">
                <a16:creationId xmlns:a16="http://schemas.microsoft.com/office/drawing/2014/main" id="{F1DF2A54-C56E-DC27-ADFE-DBD47F658097}"/>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 name="21">
            <a:extLst>
              <a:ext uri="{FF2B5EF4-FFF2-40B4-BE49-F238E27FC236}">
                <a16:creationId xmlns:a16="http://schemas.microsoft.com/office/drawing/2014/main" id="{1A946DC0-A4B3-E8A8-1F94-1FAD7387188F}"/>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 name="133">
            <a:extLst>
              <a:ext uri="{FF2B5EF4-FFF2-40B4-BE49-F238E27FC236}">
                <a16:creationId xmlns:a16="http://schemas.microsoft.com/office/drawing/2014/main" id="{4FC6D2E2-BB8E-04DE-5092-4DCF0E5F5683}"/>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 name="21">
            <a:extLst>
              <a:ext uri="{FF2B5EF4-FFF2-40B4-BE49-F238E27FC236}">
                <a16:creationId xmlns:a16="http://schemas.microsoft.com/office/drawing/2014/main" id="{D2FE4CF5-FCCD-0AC9-CC01-906A2E591872}"/>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 name="133">
            <a:extLst>
              <a:ext uri="{FF2B5EF4-FFF2-40B4-BE49-F238E27FC236}">
                <a16:creationId xmlns:a16="http://schemas.microsoft.com/office/drawing/2014/main" id="{C9AA8885-06C6-5E80-2B52-0DCDDE2E0081}"/>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9" name="67">
            <a:extLst>
              <a:ext uri="{FF2B5EF4-FFF2-40B4-BE49-F238E27FC236}">
                <a16:creationId xmlns:a16="http://schemas.microsoft.com/office/drawing/2014/main" id="{3B5185FC-7AFF-428D-EBDB-933D15038086}"/>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1" name="53">
            <a:extLst>
              <a:ext uri="{FF2B5EF4-FFF2-40B4-BE49-F238E27FC236}">
                <a16:creationId xmlns:a16="http://schemas.microsoft.com/office/drawing/2014/main" id="{B92CF970-6374-DA49-9226-71BC06FCD410}"/>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3" name="21">
            <a:extLst>
              <a:ext uri="{FF2B5EF4-FFF2-40B4-BE49-F238E27FC236}">
                <a16:creationId xmlns:a16="http://schemas.microsoft.com/office/drawing/2014/main" id="{B5E095E7-0CEB-344E-2B02-2BA4B58722E2}"/>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 name="53">
            <a:extLst>
              <a:ext uri="{FF2B5EF4-FFF2-40B4-BE49-F238E27FC236}">
                <a16:creationId xmlns:a16="http://schemas.microsoft.com/office/drawing/2014/main" id="{965257F0-0C0B-8B41-FA26-158610C49C5D}"/>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 name="21">
            <a:extLst>
              <a:ext uri="{FF2B5EF4-FFF2-40B4-BE49-F238E27FC236}">
                <a16:creationId xmlns:a16="http://schemas.microsoft.com/office/drawing/2014/main" id="{4E1707ED-ACAD-0133-07C5-F6257BD573E0}"/>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9" name="53">
            <a:extLst>
              <a:ext uri="{FF2B5EF4-FFF2-40B4-BE49-F238E27FC236}">
                <a16:creationId xmlns:a16="http://schemas.microsoft.com/office/drawing/2014/main" id="{35473785-5C9C-9B7E-6BF4-AF6BE6082FDE}"/>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1" name="21">
            <a:extLst>
              <a:ext uri="{FF2B5EF4-FFF2-40B4-BE49-F238E27FC236}">
                <a16:creationId xmlns:a16="http://schemas.microsoft.com/office/drawing/2014/main" id="{94BEC706-835F-76DE-66A3-C3379F5347AA}"/>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 name="53">
            <a:extLst>
              <a:ext uri="{FF2B5EF4-FFF2-40B4-BE49-F238E27FC236}">
                <a16:creationId xmlns:a16="http://schemas.microsoft.com/office/drawing/2014/main" id="{596C08D3-1219-F8D1-25D0-A25E6A8F60E8}"/>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 name="21">
            <a:extLst>
              <a:ext uri="{FF2B5EF4-FFF2-40B4-BE49-F238E27FC236}">
                <a16:creationId xmlns:a16="http://schemas.microsoft.com/office/drawing/2014/main" id="{4E249F09-F4E6-41FB-AABF-557B582FE211}"/>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7" name="53">
            <a:extLst>
              <a:ext uri="{FF2B5EF4-FFF2-40B4-BE49-F238E27FC236}">
                <a16:creationId xmlns:a16="http://schemas.microsoft.com/office/drawing/2014/main" id="{9B0D0F07-5DAF-BD83-62DF-DF001956B042}"/>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9" name="21">
            <a:extLst>
              <a:ext uri="{FF2B5EF4-FFF2-40B4-BE49-F238E27FC236}">
                <a16:creationId xmlns:a16="http://schemas.microsoft.com/office/drawing/2014/main" id="{8B7422B3-AB91-5087-902B-87581C0D09FA}"/>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1" name="53">
            <a:extLst>
              <a:ext uri="{FF2B5EF4-FFF2-40B4-BE49-F238E27FC236}">
                <a16:creationId xmlns:a16="http://schemas.microsoft.com/office/drawing/2014/main" id="{B2A804CE-50FA-3780-50E2-88F19DC4F7E2}"/>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3" name="21">
            <a:extLst>
              <a:ext uri="{FF2B5EF4-FFF2-40B4-BE49-F238E27FC236}">
                <a16:creationId xmlns:a16="http://schemas.microsoft.com/office/drawing/2014/main" id="{96515E3A-5E05-0EC1-1E80-D666BDD68E27}"/>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5" name="53">
            <a:extLst>
              <a:ext uri="{FF2B5EF4-FFF2-40B4-BE49-F238E27FC236}">
                <a16:creationId xmlns:a16="http://schemas.microsoft.com/office/drawing/2014/main" id="{C1F03627-2C62-CD41-FC71-2D1DF99B8858}"/>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7" name="21">
            <a:extLst>
              <a:ext uri="{FF2B5EF4-FFF2-40B4-BE49-F238E27FC236}">
                <a16:creationId xmlns:a16="http://schemas.microsoft.com/office/drawing/2014/main" id="{C136560E-6DAD-961D-E8A5-DAB03702F089}"/>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9" name="53">
            <a:extLst>
              <a:ext uri="{FF2B5EF4-FFF2-40B4-BE49-F238E27FC236}">
                <a16:creationId xmlns:a16="http://schemas.microsoft.com/office/drawing/2014/main" id="{A2C88E85-CB97-74ED-0FF5-43CC037AA68F}"/>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61" name="21">
            <a:extLst>
              <a:ext uri="{FF2B5EF4-FFF2-40B4-BE49-F238E27FC236}">
                <a16:creationId xmlns:a16="http://schemas.microsoft.com/office/drawing/2014/main" id="{C9E48DBF-3FC9-B5C3-B0A4-F3312EF7BF24}"/>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3" name="53">
            <a:extLst>
              <a:ext uri="{FF2B5EF4-FFF2-40B4-BE49-F238E27FC236}">
                <a16:creationId xmlns:a16="http://schemas.microsoft.com/office/drawing/2014/main" id="{2A11C2CC-F15A-F717-9912-4472F7A448E7}"/>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9" name="Gruppieren">
            <a:extLst>
              <a:ext uri="{FF2B5EF4-FFF2-40B4-BE49-F238E27FC236}">
                <a16:creationId xmlns:a16="http://schemas.microsoft.com/office/drawing/2014/main" id="{B9097E04-882B-B320-64E8-3EF749D1E985}"/>
              </a:ext>
            </a:extLst>
          </p:cNvPr>
          <p:cNvGrpSpPr/>
          <p:nvPr/>
        </p:nvGrpSpPr>
        <p:grpSpPr>
          <a:xfrm>
            <a:off x="762000" y="9652000"/>
            <a:ext cx="11480803" cy="254000"/>
            <a:chOff x="0" y="0"/>
            <a:chExt cx="11480799" cy="254000"/>
          </a:xfrm>
        </p:grpSpPr>
        <p:sp>
          <p:nvSpPr>
            <p:cNvPr id="65" name="Rechteck">
              <a:extLst>
                <a:ext uri="{FF2B5EF4-FFF2-40B4-BE49-F238E27FC236}">
                  <a16:creationId xmlns:a16="http://schemas.microsoft.com/office/drawing/2014/main" id="{D0BB2325-92DC-07CE-7DEE-EEFF7C22E5F7}"/>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EBDCF289-71DF-C1BF-31AB-040FEF64E733}"/>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7" name="Rechteck">
              <a:extLst>
                <a:ext uri="{FF2B5EF4-FFF2-40B4-BE49-F238E27FC236}">
                  <a16:creationId xmlns:a16="http://schemas.microsoft.com/office/drawing/2014/main" id="{D8F710D2-E180-5E5E-4C47-DF12F2C2AF87}"/>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8" name="Rechteck">
              <a:extLst>
                <a:ext uri="{FF2B5EF4-FFF2-40B4-BE49-F238E27FC236}">
                  <a16:creationId xmlns:a16="http://schemas.microsoft.com/office/drawing/2014/main" id="{CE186C53-BE81-3135-80AB-9E3BF04024E3}"/>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71" name="Rechteck">
            <a:extLst>
              <a:ext uri="{FF2B5EF4-FFF2-40B4-BE49-F238E27FC236}">
                <a16:creationId xmlns:a16="http://schemas.microsoft.com/office/drawing/2014/main" id="{9B3C1F3C-7CF6-50D4-B225-DB0E77DEAD92}"/>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Rechteck">
            <a:extLst>
              <a:ext uri="{FF2B5EF4-FFF2-40B4-BE49-F238E27FC236}">
                <a16:creationId xmlns:a16="http://schemas.microsoft.com/office/drawing/2014/main" id="{41E48C85-1947-570A-65B4-713676C8B20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5" name="Linie">
            <a:extLst>
              <a:ext uri="{FF2B5EF4-FFF2-40B4-BE49-F238E27FC236}">
                <a16:creationId xmlns:a16="http://schemas.microsoft.com/office/drawing/2014/main" id="{1033EA2A-ECF6-EF1C-B00B-916CCF9D48E8}"/>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r>
              <a:rPr lang="de-DE"/>
              <a:t>t</a:t>
            </a:r>
            <a:endParaRPr/>
          </a:p>
        </p:txBody>
      </p:sp>
      <p:sp>
        <p:nvSpPr>
          <p:cNvPr id="80" name="Textfeld 79">
            <a:extLst>
              <a:ext uri="{FF2B5EF4-FFF2-40B4-BE49-F238E27FC236}">
                <a16:creationId xmlns:a16="http://schemas.microsoft.com/office/drawing/2014/main" id="{2FB19071-16C4-3FF6-AAD4-97289BDB7AC4}"/>
              </a:ext>
            </a:extLst>
          </p:cNvPr>
          <p:cNvSpPr txBox="1"/>
          <p:nvPr/>
        </p:nvSpPr>
        <p:spPr>
          <a:xfrm>
            <a:off x="4988229" y="1799395"/>
            <a:ext cx="244403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584200" rtl="0" fontAlgn="auto" latinLnBrk="0" hangingPunct="0">
              <a:lnSpc>
                <a:spcPct val="100000"/>
              </a:lnSpc>
              <a:spcBef>
                <a:spcPts val="0"/>
              </a:spcBef>
              <a:spcAft>
                <a:spcPts val="0"/>
              </a:spcAft>
              <a:buClrTx/>
              <a:buSzTx/>
              <a:buFontTx/>
              <a:buNone/>
              <a:tabLst/>
            </a:pPr>
            <a:r>
              <a:rPr lang="de-DE"/>
              <a:t>Deskriptiv</a:t>
            </a:r>
          </a:p>
        </p:txBody>
      </p:sp>
      <p:sp>
        <p:nvSpPr>
          <p:cNvPr id="82" name="Textfeld 81">
            <a:extLst>
              <a:ext uri="{FF2B5EF4-FFF2-40B4-BE49-F238E27FC236}">
                <a16:creationId xmlns:a16="http://schemas.microsoft.com/office/drawing/2014/main" id="{808D6786-85E8-5054-4E63-793394F2F7B3}"/>
              </a:ext>
            </a:extLst>
          </p:cNvPr>
          <p:cNvSpPr txBox="1"/>
          <p:nvPr/>
        </p:nvSpPr>
        <p:spPr>
          <a:xfrm>
            <a:off x="5053286" y="5550532"/>
            <a:ext cx="244403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defTabSz="584200">
              <a:lnSpc>
                <a:spcPct val="100000"/>
              </a:lnSpc>
              <a:spcBef>
                <a:spcPts val="0"/>
              </a:spcBef>
              <a:spcAft>
                <a:spcPts val="0"/>
              </a:spcAft>
              <a:buNone/>
              <a:tabLst/>
            </a:pPr>
            <a:r>
              <a:rPr lang="de-DE"/>
              <a:t>Präskriptiv</a:t>
            </a:r>
          </a:p>
        </p:txBody>
      </p:sp>
      <p:pic>
        <p:nvPicPr>
          <p:cNvPr id="83" name="Grafik 82" descr="Ein Bild, das Text, Screenshot, Reihe, Diagramm enthält.&#10;&#10;Beschreibung automatisch generiert.">
            <a:extLst>
              <a:ext uri="{FF2B5EF4-FFF2-40B4-BE49-F238E27FC236}">
                <a16:creationId xmlns:a16="http://schemas.microsoft.com/office/drawing/2014/main" id="{5B3DBD12-E63F-B980-20F4-E44ACFA3B186}"/>
              </a:ext>
            </a:extLst>
          </p:cNvPr>
          <p:cNvPicPr>
            <a:picLocks noChangeAspect="1"/>
          </p:cNvPicPr>
          <p:nvPr/>
        </p:nvPicPr>
        <p:blipFill>
          <a:blip r:embed="rId3"/>
          <a:stretch>
            <a:fillRect/>
          </a:stretch>
        </p:blipFill>
        <p:spPr>
          <a:xfrm>
            <a:off x="1556867" y="2296462"/>
            <a:ext cx="9358264" cy="2762868"/>
          </a:xfrm>
          <a:prstGeom prst="rect">
            <a:avLst/>
          </a:prstGeom>
        </p:spPr>
      </p:pic>
      <p:pic>
        <p:nvPicPr>
          <p:cNvPr id="84" name="Grafik 83" descr="Ein Bild, das Text, Diagramm, Reihe, Screenshot enthält.&#10;&#10;Beschreibung automatisch generiert.">
            <a:extLst>
              <a:ext uri="{FF2B5EF4-FFF2-40B4-BE49-F238E27FC236}">
                <a16:creationId xmlns:a16="http://schemas.microsoft.com/office/drawing/2014/main" id="{30552AFF-9203-A015-D540-A2C6376DDDD2}"/>
              </a:ext>
            </a:extLst>
          </p:cNvPr>
          <p:cNvPicPr>
            <a:picLocks noChangeAspect="1"/>
          </p:cNvPicPr>
          <p:nvPr/>
        </p:nvPicPr>
        <p:blipFill>
          <a:blip r:embed="rId4"/>
          <a:stretch>
            <a:fillRect/>
          </a:stretch>
        </p:blipFill>
        <p:spPr>
          <a:xfrm>
            <a:off x="1699555" y="6010815"/>
            <a:ext cx="9358264" cy="2843455"/>
          </a:xfrm>
          <a:prstGeom prst="rect">
            <a:avLst/>
          </a:prstGeom>
        </p:spPr>
      </p:pic>
    </p:spTree>
    <p:extLst>
      <p:ext uri="{BB962C8B-B14F-4D97-AF65-F5344CB8AC3E}">
        <p14:creationId xmlns:p14="http://schemas.microsoft.com/office/powerpoint/2010/main" val="424584937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0AF5E3F1-8A58-F6D3-5C53-9F9E2C504A70}"/>
              </a:ext>
            </a:extLst>
          </p:cNvPr>
          <p:cNvSpPr txBox="1"/>
          <p:nvPr/>
        </p:nvSpPr>
        <p:spPr>
          <a:xfrm>
            <a:off x="766967" y="698988"/>
            <a:ext cx="4034759"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Präskriptives Domänenmodell </a:t>
            </a:r>
          </a:p>
        </p:txBody>
      </p:sp>
      <p:sp>
        <p:nvSpPr>
          <p:cNvPr id="5" name="133">
            <a:extLst>
              <a:ext uri="{FF2B5EF4-FFF2-40B4-BE49-F238E27FC236}">
                <a16:creationId xmlns:a16="http://schemas.microsoft.com/office/drawing/2014/main" id="{0E372D4B-57AC-9271-8C2E-6DA19A22452F}"/>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1E4FF0DE-0602-B57F-8003-4E67A0B93A95}"/>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5C8BEE54-7AC4-109F-19B3-1682E8E06F07}"/>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1FE8271A-C126-D23D-C0C8-6FC28112893B}"/>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F0C8EC35-D40B-E2D0-62AA-0EA3C812AED0}"/>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972579E6-FB97-7CAC-07F3-083B5F785656}"/>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8E93322A-5ED7-2B69-3FC9-C9CF30E4C836}"/>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F7A63D7F-7ABC-4F70-7539-46FD0E14576A}"/>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4961C95A-3058-E066-CE64-0D989ED7E2B0}"/>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269B979D-1880-1B87-93C6-CA35852D2BD0}"/>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4CA7A08B-BA45-C76D-C1F7-B57C1229E39E}"/>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6AE13D19-DC66-C7D7-AF05-7DA6922C11F5}"/>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DA3C3660-A82A-4187-16BC-6E6FC48C0996}"/>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22D5A2F7-8F4C-BB85-6BA9-D6D2078B6E1C}"/>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D573B88F-86ED-A20C-237D-F5FC72078D69}"/>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92F2C369-B81D-9121-88C3-15B7CB3B314A}"/>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E47610B0-B0E8-9073-9781-2DEBC5D76853}"/>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DD962968-2C2D-FBF5-75A7-6E8BE7F02B53}"/>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EF06945A-7DCF-57C0-3AA6-83B36DE8108E}"/>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1A9B0E86-B365-72CB-9AB4-B31903CFB60B}"/>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2E6F03C5-BF5F-5962-5AA9-D57E8CEB36D5}"/>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BBFF401A-ABE1-9497-7A53-0B520A441E00}"/>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1400D30B-F705-C590-0C83-BF29E2E523D2}"/>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E402A61A-FC4C-F689-1FE3-4455325CCEF6}"/>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54F8AA40-A825-6D0D-AA6D-1DC1B6785E75}"/>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4AE98690-BD98-BCDC-3DD1-C46D4578345B}"/>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913BCDE1-41FA-8E30-44E1-A7303BD03E32}"/>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3EFAC482-CA08-79B2-D5B5-CD19F395A8EF}"/>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9ECE5866-1119-1D52-B6D1-F3D9F343235E}"/>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73C6CD9D-21DF-1D6E-9628-34A308B1C869}"/>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7BC97A68-F26B-642F-95A4-23481108C647}"/>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AA4045E9-1FE9-D303-FB84-A8B9E2C71787}"/>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88B06E67-5623-3C96-5F8C-587AC572C0E7}"/>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F1E8DC4A-A2B3-12C5-7C7D-284BB0066AAB}"/>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6E88091A-4781-DFCE-0144-CA420B4C3ADA}"/>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6067138C-19CD-3EF3-ACF2-FC7E997AD12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8A45D95-7A7A-1336-16D1-D29E23F81708}"/>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12" name="Grafik 11" descr="Ein Bild, das Text, Diagramm, Plan, technische Zeichnung enthält.&#10;&#10;Beschreibung automatisch generiert.">
            <a:extLst>
              <a:ext uri="{FF2B5EF4-FFF2-40B4-BE49-F238E27FC236}">
                <a16:creationId xmlns:a16="http://schemas.microsoft.com/office/drawing/2014/main" id="{8EBBB5BC-FC07-A8BB-2953-957CF90161F1}"/>
              </a:ext>
            </a:extLst>
          </p:cNvPr>
          <p:cNvPicPr>
            <a:picLocks noChangeAspect="1"/>
          </p:cNvPicPr>
          <p:nvPr/>
        </p:nvPicPr>
        <p:blipFill>
          <a:blip r:embed="rId3"/>
          <a:stretch>
            <a:fillRect/>
          </a:stretch>
        </p:blipFill>
        <p:spPr>
          <a:xfrm>
            <a:off x="760210" y="1277925"/>
            <a:ext cx="11506373" cy="8389894"/>
          </a:xfrm>
          <a:prstGeom prst="rect">
            <a:avLst/>
          </a:prstGeom>
        </p:spPr>
      </p:pic>
    </p:spTree>
    <p:extLst>
      <p:ext uri="{BB962C8B-B14F-4D97-AF65-F5344CB8AC3E}">
        <p14:creationId xmlns:p14="http://schemas.microsoft.com/office/powerpoint/2010/main" val="113593089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1971694"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Anforderungen</a:t>
            </a: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6" name="Grafik 5" descr="Ein Bild, das Text, Screenshot, Schrift, Zahl enthält.&#10;&#10;Beschreibung automatisch generiert.">
            <a:extLst>
              <a:ext uri="{FF2B5EF4-FFF2-40B4-BE49-F238E27FC236}">
                <a16:creationId xmlns:a16="http://schemas.microsoft.com/office/drawing/2014/main" id="{1EAFD391-8F9D-D509-7D76-0FC69525B354}"/>
              </a:ext>
            </a:extLst>
          </p:cNvPr>
          <p:cNvPicPr>
            <a:picLocks noChangeAspect="1"/>
          </p:cNvPicPr>
          <p:nvPr/>
        </p:nvPicPr>
        <p:blipFill>
          <a:blip r:embed="rId3"/>
          <a:stretch>
            <a:fillRect/>
          </a:stretch>
        </p:blipFill>
        <p:spPr>
          <a:xfrm>
            <a:off x="770022" y="1789279"/>
            <a:ext cx="11481604" cy="2734216"/>
          </a:xfrm>
          <a:prstGeom prst="rect">
            <a:avLst/>
          </a:prstGeom>
        </p:spPr>
      </p:pic>
      <p:pic>
        <p:nvPicPr>
          <p:cNvPr id="7" name="Grafik 6" descr="Ein Bild, das Text, Screenshot, Schrift, Zahl enthält.&#10;&#10;Beschreibung automatisch generiert.">
            <a:extLst>
              <a:ext uri="{FF2B5EF4-FFF2-40B4-BE49-F238E27FC236}">
                <a16:creationId xmlns:a16="http://schemas.microsoft.com/office/drawing/2014/main" id="{DF0F90AB-9151-D5B0-14CC-EA75C890F000}"/>
              </a:ext>
            </a:extLst>
          </p:cNvPr>
          <p:cNvPicPr>
            <a:picLocks noChangeAspect="1"/>
          </p:cNvPicPr>
          <p:nvPr/>
        </p:nvPicPr>
        <p:blipFill>
          <a:blip r:embed="rId4"/>
          <a:stretch>
            <a:fillRect/>
          </a:stretch>
        </p:blipFill>
        <p:spPr>
          <a:xfrm>
            <a:off x="770022" y="4869501"/>
            <a:ext cx="11481602" cy="4102175"/>
          </a:xfrm>
          <a:prstGeom prst="rect">
            <a:avLst/>
          </a:prstGeom>
        </p:spPr>
      </p:pic>
    </p:spTree>
    <p:extLst>
      <p:ext uri="{BB962C8B-B14F-4D97-AF65-F5344CB8AC3E}">
        <p14:creationId xmlns:p14="http://schemas.microsoft.com/office/powerpoint/2010/main" val="322662127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1971694"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Anforderungen</a:t>
            </a: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8" name="Grafik 7" descr="Ein Bild, das Text, Screenshot, Schrift, Zahl enthält.&#10;&#10;Beschreibung automatisch generiert.">
            <a:extLst>
              <a:ext uri="{FF2B5EF4-FFF2-40B4-BE49-F238E27FC236}">
                <a16:creationId xmlns:a16="http://schemas.microsoft.com/office/drawing/2014/main" id="{7C440117-A50C-F2FD-D9A5-0312EACC2320}"/>
              </a:ext>
            </a:extLst>
          </p:cNvPr>
          <p:cNvPicPr>
            <a:picLocks noChangeAspect="1"/>
          </p:cNvPicPr>
          <p:nvPr/>
        </p:nvPicPr>
        <p:blipFill>
          <a:blip r:embed="rId3"/>
          <a:stretch>
            <a:fillRect/>
          </a:stretch>
        </p:blipFill>
        <p:spPr>
          <a:xfrm>
            <a:off x="770021" y="1783591"/>
            <a:ext cx="11481603" cy="4916165"/>
          </a:xfrm>
          <a:prstGeom prst="rect">
            <a:avLst/>
          </a:prstGeom>
        </p:spPr>
      </p:pic>
    </p:spTree>
    <p:extLst>
      <p:ext uri="{BB962C8B-B14F-4D97-AF65-F5344CB8AC3E}">
        <p14:creationId xmlns:p14="http://schemas.microsoft.com/office/powerpoint/2010/main" val="304256340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1178208"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Mock-</a:t>
            </a:r>
            <a:r>
              <a:rPr lang="de-DE" err="1"/>
              <a:t>up</a:t>
            </a: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1" descr="Ein Bild, das Screenshot, Text, Taschenrechner enthält.&#10;&#10;Beschreibung automatisch generiert.">
            <a:extLst>
              <a:ext uri="{FF2B5EF4-FFF2-40B4-BE49-F238E27FC236}">
                <a16:creationId xmlns:a16="http://schemas.microsoft.com/office/drawing/2014/main" id="{0D4BDE43-D83E-514A-7E1B-C3603BC9C9E5}"/>
              </a:ext>
            </a:extLst>
          </p:cNvPr>
          <p:cNvPicPr>
            <a:picLocks noChangeAspect="1"/>
          </p:cNvPicPr>
          <p:nvPr/>
        </p:nvPicPr>
        <p:blipFill>
          <a:blip r:embed="rId3"/>
          <a:stretch>
            <a:fillRect/>
          </a:stretch>
        </p:blipFill>
        <p:spPr>
          <a:xfrm>
            <a:off x="762614" y="1515591"/>
            <a:ext cx="11486843" cy="6656089"/>
          </a:xfrm>
          <a:prstGeom prst="rect">
            <a:avLst/>
          </a:prstGeom>
        </p:spPr>
      </p:pic>
    </p:spTree>
    <p:extLst>
      <p:ext uri="{BB962C8B-B14F-4D97-AF65-F5344CB8AC3E}">
        <p14:creationId xmlns:p14="http://schemas.microsoft.com/office/powerpoint/2010/main" val="3548100416"/>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Benutzerdefiniert</PresentationFormat>
  <Slides>14</Slides>
  <Notes>13</Notes>
  <HiddenSlides>0</HiddenSlide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Meike Jungilligens</dc:creator>
  <cp:revision>3</cp:revision>
  <dcterms:modified xsi:type="dcterms:W3CDTF">2023-12-07T21:12:50Z</dcterms:modified>
</cp:coreProperties>
</file>