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700" r:id="rId2"/>
  </p:sldMasterIdLst>
  <p:notesMasterIdLst>
    <p:notesMasterId r:id="rId18"/>
  </p:notesMasterIdLst>
  <p:sldIdLst>
    <p:sldId id="256" r:id="rId3"/>
    <p:sldId id="25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18" r:id="rId1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6D424-9A63-42C6-851E-A0A58B8A0D77}">
  <a:tblStyle styleId="{8B66D424-9A63-42C6-851E-A0A58B8A0D77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tcBdr/>
        <a:fill>
          <a:solidFill>
            <a:srgbClr val="CCE2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2F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7F1F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7F1F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7" autoAdjust="0"/>
  </p:normalViewPr>
  <p:slideViewPr>
    <p:cSldViewPr snapToGrid="0">
      <p:cViewPr varScale="1">
        <p:scale>
          <a:sx n="98" d="100"/>
          <a:sy n="98" d="100"/>
        </p:scale>
        <p:origin x="101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03d611d05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a03d611d05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3d611d05_1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3d611d05_1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06d83d319_6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3" name="Google Shape;903;ga06d83d319_6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slovni slajd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8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3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3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196301" y="1035051"/>
            <a:ext cx="64311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30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999309" y="4412456"/>
            <a:ext cx="324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pis">
  <p:cSld name="Naslov i opi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113234" y="514350"/>
            <a:ext cx="75141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s opisom">
  <p:cSld name="Citat s opisom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198959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8170069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656159" y="514350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1827608" y="2571749"/>
            <a:ext cx="6399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000"/>
              <a:buFont typeface="Corbel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200"/>
              <a:buFont typeface="Corbel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2000"/>
              <a:buFont typeface="Corbel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700"/>
              <a:buFont typeface="Corbel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Font typeface="Corbel"/>
              <a:buNone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113233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ica s nazivom">
  <p:cSld name="Kartica s naziv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1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ica s nazivom citata">
  <p:cSld name="Kartica s nazivom citata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198959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8170069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656159" y="514350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1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ili False">
  <p:cSld name="True ili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100" cy="20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1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113233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komiti teks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3698567" y="-585151"/>
            <a:ext cx="2343300" cy="7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omiti naslov i teks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6048918" y="1764900"/>
            <a:ext cx="3828900" cy="13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206240" y="-578550"/>
            <a:ext cx="3828900" cy="6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sadržaj" type="obj">
  <p:cSld name="OBJEC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body" idx="1"/>
          </p:nvPr>
        </p:nvSpPr>
        <p:spPr>
          <a:xfrm>
            <a:off x="1113232" y="2000249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02" name="Google Shape;302;p39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sadržaja" type="twoObj">
  <p:cSld name="TWO_OBJEC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body" idx="1"/>
          </p:nvPr>
        </p:nvSpPr>
        <p:spPr>
          <a:xfrm>
            <a:off x="1113234" y="2000249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311" name="Google Shape;311;p41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13" name="Google Shape;313;p41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14" name="Google Shape;314;p41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poredba" type="twoTxTwoObj">
  <p:cSld name="TWO_OBJECTS_WITH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700"/>
              <a:buNone/>
              <a:defRPr sz="1200" b="1"/>
            </a:lvl9pPr>
          </a:lstStyle>
          <a:p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3"/>
          </p:nvPr>
        </p:nvSpPr>
        <p:spPr>
          <a:xfrm>
            <a:off x="5160365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700"/>
              <a:buNone/>
              <a:defRPr sz="1200" b="1"/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22" name="Google Shape;322;p42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sadržaj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13232" y="2000249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8213892" y="4400348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TITLE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27" name="Google Shape;327;p43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28" name="Google Shape;328;p43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držaj s opisom" type="objTx">
  <p:cSld name="OBJECT_WITH_CAPTION_TEX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body" idx="1"/>
          </p:nvPr>
        </p:nvSpPr>
        <p:spPr>
          <a:xfrm>
            <a:off x="3946525" y="514349"/>
            <a:ext cx="4680742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3pPr>
            <a:lvl4pPr marL="1828800" lvl="3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4pPr>
            <a:lvl5pPr marL="2286000" lvl="4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5pPr>
            <a:lvl6pPr marL="2743200" lvl="5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6pPr>
            <a:lvl7pPr marL="3200400" lvl="6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7pPr>
            <a:lvl8pPr marL="3657600" lvl="7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8pPr>
            <a:lvl9pPr marL="4114800" lvl="8" indent="-3238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Char char="•"/>
              <a:defRPr sz="1100"/>
            </a:lvl9pPr>
          </a:lstStyle>
          <a:p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34" name="Google Shape;334;p44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35" name="Google Shape;335;p44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ka s opisom" type="picTx">
  <p:cSld name="PICTURE_WITH_CAPTION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5"/>
          <p:cNvSpPr>
            <a:spLocks noGrp="1"/>
          </p:cNvSpPr>
          <p:nvPr>
            <p:ph type="pic" idx="2"/>
          </p:nvPr>
        </p:nvSpPr>
        <p:spPr>
          <a:xfrm>
            <a:off x="5696012" y="685800"/>
            <a:ext cx="2460730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339" name="Google Shape;339;p45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340" name="Google Shape;340;p45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1" name="Google Shape;341;p45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2" name="Google Shape;342;p45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ska slika s opisom">
  <p:cSld name="Panoramska slika s opisom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1113233" y="3549649"/>
            <a:ext cx="7514033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6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1"/>
          </p:nvPr>
        </p:nvSpPr>
        <p:spPr>
          <a:xfrm>
            <a:off x="1113233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8" name="Google Shape;348;p46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pis">
  <p:cSld name="Naslov i opis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>
            <a:spLocks noGrp="1"/>
          </p:cNvSpPr>
          <p:nvPr>
            <p:ph type="title"/>
          </p:nvPr>
        </p:nvSpPr>
        <p:spPr>
          <a:xfrm>
            <a:off x="1113234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7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7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47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s opisom">
  <p:cSld name="Citat s opisom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1656159" y="514350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1827608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Corbe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orbel"/>
              <a:buNone/>
              <a:defRPr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2"/>
          </p:nvPr>
        </p:nvSpPr>
        <p:spPr>
          <a:xfrm>
            <a:off x="1113233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3" name="Google Shape;363;p48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ica s nazivom">
  <p:cSld name="Kartica s nazivom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9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9" name="Google Shape;369;p49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0" name="Google Shape;370;p49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ica s nazivom citata">
  <p:cSld name="Kartica s nazivom citata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hr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0"/>
          <p:cNvSpPr txBox="1">
            <a:spLocks noGrp="1"/>
          </p:cNvSpPr>
          <p:nvPr>
            <p:ph type="title"/>
          </p:nvPr>
        </p:nvSpPr>
        <p:spPr>
          <a:xfrm>
            <a:off x="1656159" y="514350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50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0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8" name="Google Shape;378;p50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9" name="Google Shape;379;p50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ili False">
  <p:cSld name="True ili Fals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1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83" name="Google Shape;383;p51"/>
          <p:cNvSpPr txBox="1">
            <a:spLocks noGrp="1"/>
          </p:cNvSpPr>
          <p:nvPr>
            <p:ph type="body" idx="2"/>
          </p:nvPr>
        </p:nvSpPr>
        <p:spPr>
          <a:xfrm>
            <a:off x="1113233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51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5" name="Google Shape;385;p51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6" name="Google Shape;386;p51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komiti tekst" type="vertTx">
  <p:cSld name="VERTICAL_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2"/>
          <p:cNvSpPr txBox="1">
            <a:spLocks noGrp="1"/>
          </p:cNvSpPr>
          <p:nvPr>
            <p:ph type="body" idx="1"/>
          </p:nvPr>
        </p:nvSpPr>
        <p:spPr>
          <a:xfrm rot="5400000">
            <a:off x="3698674" y="-585193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1" name="Google Shape;391;p52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2" name="Google Shape;392;p52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glavlje sekcije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929209" y="2000249"/>
            <a:ext cx="66981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929208" y="3583036"/>
            <a:ext cx="6698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omiti naslov i tekst" type="vertTitleAndTx">
  <p:cSld name="VERTICAL_TITLE_AND_VERTICAL_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title"/>
          </p:nvPr>
        </p:nvSpPr>
        <p:spPr>
          <a:xfrm rot="5400000">
            <a:off x="6048855" y="1764987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7" name="Google Shape;397;p53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8" name="Google Shape;398;p53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sadržaja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113234" y="2000249"/>
            <a:ext cx="36714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4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poredba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7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5160365" y="2000250"/>
            <a:ext cx="3466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7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držaj s opisom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946525" y="514349"/>
            <a:ext cx="4680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68300" algn="l"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1500"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3pPr>
            <a:lvl4pPr marL="1828800" lvl="3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4pPr>
            <a:lvl5pPr marL="2286000" lvl="4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5pPr>
            <a:lvl6pPr marL="2743200" lvl="5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6pPr>
            <a:lvl7pPr marL="3200400" lvl="6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7pPr>
            <a:lvl8pPr marL="3657600" lvl="7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8pPr>
            <a:lvl9pPr marL="4114800" lvl="8" indent="-323850" algn="l">
              <a:spcBef>
                <a:spcPts val="500"/>
              </a:spcBef>
              <a:spcAft>
                <a:spcPts val="500"/>
              </a:spcAft>
              <a:buSzPts val="1500"/>
              <a:buChar char="•"/>
              <a:defRPr sz="11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700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ka s opisom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5696012" y="685800"/>
            <a:ext cx="2460600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ska slika s opisom">
  <p:cSld name="Panoramska slika s opis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13233" y="3549649"/>
            <a:ext cx="7514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500" cy="237360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113233" y="3974702"/>
            <a:ext cx="75141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500"/>
              <a:buNone/>
              <a:defRPr sz="11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13109" y="0"/>
            <a:ext cx="1827610" cy="5143500"/>
            <a:chOff x="1320800" y="0"/>
            <a:chExt cx="2436813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2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113232" y="2000249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393700" algn="l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65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3850" algn="l" rtl="0"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7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273" name="Google Shape;273;p37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4" name="Google Shape;274;p37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5" name="Google Shape;275;p37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6" name="Google Shape;276;p37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77" name="Google Shape;277;p37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78" name="Google Shape;278;p37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body" idx="1"/>
          </p:nvPr>
        </p:nvSpPr>
        <p:spPr>
          <a:xfrm>
            <a:off x="1113232" y="2000249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 dirty="0"/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6498" y="4565373"/>
            <a:ext cx="1121569" cy="41755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>
            <a:spLocks noGrp="1"/>
          </p:cNvSpPr>
          <p:nvPr>
            <p:ph type="ctrTitle"/>
          </p:nvPr>
        </p:nvSpPr>
        <p:spPr>
          <a:xfrm>
            <a:off x="2271834" y="1072426"/>
            <a:ext cx="4578896" cy="87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</a:pPr>
            <a:r>
              <a:rPr lang="en-GB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ZAVRŠNI RAD</a:t>
            </a:r>
            <a:br>
              <a:rPr lang="hr" sz="2100" dirty="0">
                <a:latin typeface="Arial"/>
                <a:ea typeface="Arial"/>
                <a:cs typeface="Arial"/>
                <a:sym typeface="Arial"/>
              </a:rPr>
            </a:br>
            <a:endParaRPr sz="19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4"/>
          <p:cNvSpPr txBox="1">
            <a:spLocks noGrp="1"/>
          </p:cNvSpPr>
          <p:nvPr>
            <p:ph type="subTitle" idx="1"/>
          </p:nvPr>
        </p:nvSpPr>
        <p:spPr>
          <a:xfrm>
            <a:off x="3482609" y="3733203"/>
            <a:ext cx="2157345" cy="51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hr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Mijo Jurić-Pešić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405" name="Google Shape;405;p54"/>
          <p:cNvSpPr txBox="1"/>
          <p:nvPr/>
        </p:nvSpPr>
        <p:spPr>
          <a:xfrm>
            <a:off x="2346722" y="135327"/>
            <a:ext cx="4450556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SVEUČILIŠTE U SPLITU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FAKULTET ELEKTROTEHNIKE, STROJARSTVA I BRODOGRADNJE</a:t>
            </a:r>
          </a:p>
        </p:txBody>
      </p:sp>
      <p:sp>
        <p:nvSpPr>
          <p:cNvPr id="406" name="Google Shape;406;p54"/>
          <p:cNvSpPr txBox="1"/>
          <p:nvPr/>
        </p:nvSpPr>
        <p:spPr>
          <a:xfrm>
            <a:off x="6391922" y="4547587"/>
            <a:ext cx="258340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Split,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-H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Rujan</a:t>
            </a:r>
            <a:r>
              <a:rPr lang="h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dirty="0"/>
          </a:p>
        </p:txBody>
      </p:sp>
      <p:sp>
        <p:nvSpPr>
          <p:cNvPr id="2" name="Google Shape;403;p54">
            <a:extLst>
              <a:ext uri="{FF2B5EF4-FFF2-40B4-BE49-F238E27FC236}">
                <a16:creationId xmlns:a16="http://schemas.microsoft.com/office/drawing/2014/main" id="{0F9F1143-FBD0-910E-C546-17D5DA219ED4}"/>
              </a:ext>
            </a:extLst>
          </p:cNvPr>
          <p:cNvSpPr txBox="1">
            <a:spLocks/>
          </p:cNvSpPr>
          <p:nvPr/>
        </p:nvSpPr>
        <p:spPr>
          <a:xfrm>
            <a:off x="851209" y="1943086"/>
            <a:ext cx="7441581" cy="148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4"/>
              </a:buClr>
              <a:buSzPts val="2600"/>
              <a:buFont typeface="Arial"/>
              <a:buNone/>
            </a:pPr>
            <a:r>
              <a:rPr lang="hr-HR" sz="2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IZRADA APLIKACIJE ZA OBRADU REZULTATA 3D SKENIRANJA IZ OBLAKA TOČAKA I PRIPREMA MODELA ZA 3D ISPIS</a:t>
            </a:r>
            <a:br>
              <a:rPr lang="hr-HR" sz="2100" dirty="0">
                <a:latin typeface="Arial"/>
                <a:ea typeface="Arial"/>
                <a:cs typeface="Arial"/>
                <a:sym typeface="Arial"/>
              </a:rPr>
            </a:br>
            <a:endParaRPr lang="hr-HR" sz="19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07;p54">
            <a:extLst>
              <a:ext uri="{FF2B5EF4-FFF2-40B4-BE49-F238E27FC236}">
                <a16:creationId xmlns:a16="http://schemas.microsoft.com/office/drawing/2014/main" id="{D0A0608D-9324-BEC9-5F4F-D3C060C23C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2F007-EF02-A8DD-90A9-CBFE4E20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293" y="1034979"/>
            <a:ext cx="7173951" cy="1599294"/>
          </a:xfrm>
        </p:spPr>
        <p:txBody>
          <a:bodyPr/>
          <a:lstStyle/>
          <a:p>
            <a:pPr marL="571500" indent="-342900" algn="l">
              <a:buFont typeface="+mj-lt"/>
              <a:buAutoNum type="arabicPeriod" startAt="4"/>
            </a:pPr>
            <a:r>
              <a:rPr lang="en-GB" dirty="0" err="1">
                <a:latin typeface="+mn-lt"/>
              </a:rPr>
              <a:t>Kada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naiđemo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novi</a:t>
            </a:r>
            <a:r>
              <a:rPr lang="en-GB" dirty="0">
                <a:latin typeface="+mn-lt"/>
              </a:rPr>
              <a:t> rub, </a:t>
            </a:r>
            <a:r>
              <a:rPr lang="en-GB" dirty="0" err="1">
                <a:latin typeface="+mn-lt"/>
              </a:rPr>
              <a:t>spremamo</a:t>
            </a:r>
            <a:r>
              <a:rPr lang="en-GB" dirty="0">
                <a:latin typeface="+mn-lt"/>
              </a:rPr>
              <a:t> ga u </a:t>
            </a:r>
            <a:r>
              <a:rPr lang="en-GB" dirty="0" err="1">
                <a:latin typeface="+mn-lt"/>
              </a:rPr>
              <a:t>rječnik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brojem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ponavljanja</a:t>
            </a:r>
            <a:r>
              <a:rPr lang="en-GB" dirty="0">
                <a:latin typeface="+mn-lt"/>
              </a:rPr>
              <a:t> 1 (</a:t>
            </a:r>
            <a:r>
              <a:rPr lang="en-GB" dirty="0" err="1">
                <a:latin typeface="+mn-lt"/>
              </a:rPr>
              <a:t>linija</a:t>
            </a:r>
            <a:r>
              <a:rPr lang="en-GB" dirty="0">
                <a:latin typeface="+mn-lt"/>
              </a:rPr>
              <a:t> 23)</a:t>
            </a:r>
          </a:p>
          <a:p>
            <a:pPr marL="571500" indent="-342900" algn="l">
              <a:buFont typeface="+mj-lt"/>
              <a:buAutoNum type="arabicPeriod" startAt="4"/>
            </a:pPr>
            <a:r>
              <a:rPr lang="en-GB" dirty="0" err="1">
                <a:latin typeface="+mn-lt"/>
              </a:rPr>
              <a:t>Ako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iterirajući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naiđemo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neki</a:t>
            </a:r>
            <a:r>
              <a:rPr lang="en-GB" dirty="0">
                <a:latin typeface="+mn-lt"/>
              </a:rPr>
              <a:t> rub </a:t>
            </a:r>
            <a:r>
              <a:rPr lang="en-GB" dirty="0" err="1">
                <a:latin typeface="+mn-lt"/>
              </a:rPr>
              <a:t>više</a:t>
            </a:r>
            <a:r>
              <a:rPr lang="en-GB" dirty="0">
                <a:latin typeface="+mn-lt"/>
              </a:rPr>
              <a:t> od </a:t>
            </a:r>
            <a:r>
              <a:rPr lang="en-GB" dirty="0" err="1">
                <a:latin typeface="+mn-lt"/>
              </a:rPr>
              <a:t>jednom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njegov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broj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ponavljanja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povećamo</a:t>
            </a:r>
            <a:r>
              <a:rPr lang="en-GB" dirty="0">
                <a:latin typeface="+mn-lt"/>
              </a:rPr>
              <a:t> za 1 (</a:t>
            </a:r>
            <a:r>
              <a:rPr lang="en-GB" dirty="0" err="1">
                <a:latin typeface="+mn-lt"/>
              </a:rPr>
              <a:t>linija</a:t>
            </a:r>
            <a:r>
              <a:rPr lang="en-GB" dirty="0">
                <a:latin typeface="+mn-lt"/>
              </a:rPr>
              <a:t> 21)</a:t>
            </a:r>
          </a:p>
          <a:p>
            <a:pPr marL="571500" indent="-342900" algn="l">
              <a:buFont typeface="+mj-lt"/>
              <a:buAutoNum type="arabicPeriod" startAt="4"/>
            </a:pPr>
            <a:r>
              <a:rPr lang="en-GB" dirty="0" err="1">
                <a:latin typeface="+mn-lt"/>
              </a:rPr>
              <a:t>Definiramo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bound_edges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tj</a:t>
            </a:r>
            <a:r>
              <a:rPr lang="en-GB" dirty="0">
                <a:latin typeface="+mn-lt"/>
              </a:rPr>
              <a:t>. </a:t>
            </a:r>
            <a:r>
              <a:rPr lang="en-GB" dirty="0" err="1">
                <a:latin typeface="+mn-lt"/>
              </a:rPr>
              <a:t>sve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rubove</a:t>
            </a:r>
            <a:r>
              <a:rPr lang="en-GB" dirty="0">
                <a:latin typeface="+mn-lt"/>
              </a:rPr>
              <a:t> koji se </a:t>
            </a:r>
            <a:r>
              <a:rPr lang="en-GB" dirty="0" err="1">
                <a:latin typeface="+mn-lt"/>
              </a:rPr>
              <a:t>ponavljaju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jednom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način</a:t>
            </a:r>
            <a:r>
              <a:rPr lang="en-GB" dirty="0">
                <a:latin typeface="+mn-lt"/>
              </a:rPr>
              <a:t> da </a:t>
            </a:r>
            <a:r>
              <a:rPr lang="en-GB" dirty="0" err="1">
                <a:latin typeface="+mn-lt"/>
              </a:rPr>
              <a:t>prođemo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kroz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sve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rubove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spremimo</a:t>
            </a:r>
            <a:r>
              <a:rPr lang="en-GB" dirty="0">
                <a:latin typeface="+mn-lt"/>
              </a:rPr>
              <a:t> u </a:t>
            </a:r>
            <a:r>
              <a:rPr lang="en-GB" dirty="0" err="1">
                <a:latin typeface="+mn-lt"/>
              </a:rPr>
              <a:t>bound_edges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ako</a:t>
            </a:r>
            <a:r>
              <a:rPr lang="en-GB" dirty="0">
                <a:latin typeface="+mn-lt"/>
              </a:rPr>
              <a:t> je count (</a:t>
            </a:r>
            <a:r>
              <a:rPr lang="en-GB" dirty="0" err="1">
                <a:latin typeface="+mn-lt"/>
              </a:rPr>
              <a:t>broj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ponavljanja</a:t>
            </a:r>
            <a:r>
              <a:rPr lang="en-GB" dirty="0">
                <a:latin typeface="+mn-lt"/>
              </a:rPr>
              <a:t>) tog </a:t>
            </a:r>
            <a:r>
              <a:rPr lang="en-GB" dirty="0" err="1">
                <a:latin typeface="+mn-lt"/>
              </a:rPr>
              <a:t>ruba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jednak</a:t>
            </a:r>
            <a:r>
              <a:rPr lang="en-GB" dirty="0">
                <a:latin typeface="+mn-lt"/>
              </a:rPr>
              <a:t> 1</a:t>
            </a:r>
            <a:endParaRPr lang="hr-HR" dirty="0">
              <a:latin typeface="+mn-lt"/>
            </a:endParaRPr>
          </a:p>
        </p:txBody>
      </p:sp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808485B-7EB0-368A-6C02-1C9E1EF5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8" y="2735098"/>
            <a:ext cx="5517921" cy="2344057"/>
          </a:xfrm>
          <a:prstGeom prst="rect">
            <a:avLst/>
          </a:prstGeom>
        </p:spPr>
      </p:pic>
      <p:pic>
        <p:nvPicPr>
          <p:cNvPr id="3" name="Google Shape;407;p54">
            <a:extLst>
              <a:ext uri="{FF2B5EF4-FFF2-40B4-BE49-F238E27FC236}">
                <a16:creationId xmlns:a16="http://schemas.microsoft.com/office/drawing/2014/main" id="{3448EF9B-3D20-1204-9315-173EAD0AF7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D9FA6-8E0F-D4E5-4D92-936794CD9437}"/>
              </a:ext>
            </a:extLst>
          </p:cNvPr>
          <p:cNvSpPr txBox="1">
            <a:spLocks/>
          </p:cNvSpPr>
          <p:nvPr/>
        </p:nvSpPr>
        <p:spPr>
          <a:xfrm>
            <a:off x="985024" y="181941"/>
            <a:ext cx="7173951" cy="9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+mj-lt"/>
              </a:rPr>
              <a:t>2.2 </a:t>
            </a:r>
            <a:r>
              <a:rPr lang="en-GB" sz="3000" dirty="0" err="1">
                <a:latin typeface="+mj-lt"/>
              </a:rPr>
              <a:t>Izrada</a:t>
            </a:r>
            <a:r>
              <a:rPr lang="en-GB" sz="3000" dirty="0">
                <a:latin typeface="+mj-lt"/>
              </a:rPr>
              <a:t> </a:t>
            </a:r>
            <a:r>
              <a:rPr lang="en-GB" sz="3000" dirty="0" err="1">
                <a:latin typeface="+mj-lt"/>
              </a:rPr>
              <a:t>softvera</a:t>
            </a:r>
            <a:r>
              <a:rPr lang="en-GB" sz="3000" dirty="0">
                <a:latin typeface="+mj-lt"/>
              </a:rPr>
              <a:t> za </a:t>
            </a:r>
            <a:r>
              <a:rPr lang="en-GB" sz="3000" dirty="0" err="1">
                <a:latin typeface="+mj-lt"/>
              </a:rPr>
              <a:t>detekciju</a:t>
            </a:r>
            <a:r>
              <a:rPr lang="en-GB" sz="3000" dirty="0">
                <a:latin typeface="+mj-lt"/>
              </a:rPr>
              <a:t> </a:t>
            </a:r>
            <a:r>
              <a:rPr lang="en-GB" sz="3000" dirty="0" err="1">
                <a:latin typeface="+mj-lt"/>
              </a:rPr>
              <a:t>šupljina</a:t>
            </a:r>
            <a:r>
              <a:rPr lang="en-GB" sz="3000" dirty="0">
                <a:latin typeface="+mj-lt"/>
              </a:rPr>
              <a:t> u STL </a:t>
            </a:r>
            <a:r>
              <a:rPr lang="en-GB" sz="3000" dirty="0" err="1">
                <a:latin typeface="+mj-lt"/>
              </a:rPr>
              <a:t>datoteci</a:t>
            </a:r>
            <a:endParaRPr lang="hr-HR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04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3F69-D4A9-0C31-2606-678A8A6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88" y="169038"/>
            <a:ext cx="7843023" cy="819537"/>
          </a:xfrm>
        </p:spPr>
        <p:txBody>
          <a:bodyPr>
            <a:noAutofit/>
          </a:bodyPr>
          <a:lstStyle/>
          <a:p>
            <a:r>
              <a:rPr lang="en-GB" dirty="0">
                <a:latin typeface="+mj-lt"/>
              </a:rPr>
              <a:t>3. PLOTANJE STL DATOTEKE SA PRONAĐENIM ŠUPLJINAMA</a:t>
            </a:r>
            <a:endParaRPr lang="hr-HR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80721" y="1058942"/>
            <a:ext cx="6982553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Kada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smo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pronašli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sve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rubove</a:t>
            </a:r>
            <a:r>
              <a:rPr lang="en-GB" dirty="0">
                <a:sym typeface="Wingdings" panose="05000000000000000000" pitchFamily="2" charset="2"/>
              </a:rPr>
              <a:t> koji </a:t>
            </a:r>
            <a:r>
              <a:rPr lang="en-GB" dirty="0" err="1">
                <a:sym typeface="Wingdings" panose="05000000000000000000" pitchFamily="2" charset="2"/>
              </a:rPr>
              <a:t>okružuju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šupljinu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potrebno</a:t>
            </a:r>
            <a:r>
              <a:rPr lang="en-GB" dirty="0">
                <a:sym typeface="Wingdings" panose="05000000000000000000" pitchFamily="2" charset="2"/>
              </a:rPr>
              <a:t> je </a:t>
            </a:r>
            <a:r>
              <a:rPr lang="en-GB" dirty="0" err="1">
                <a:sym typeface="Wingdings" panose="05000000000000000000" pitchFamily="2" charset="2"/>
              </a:rPr>
              <a:t>nacrtati</a:t>
            </a:r>
            <a:r>
              <a:rPr lang="en-GB" dirty="0">
                <a:sym typeface="Wingdings" panose="05000000000000000000" pitchFamily="2" charset="2"/>
              </a:rPr>
              <a:t> 3D </a:t>
            </a:r>
            <a:r>
              <a:rPr lang="en-GB" dirty="0" err="1">
                <a:sym typeface="Wingdings" panose="05000000000000000000" pitchFamily="2" charset="2"/>
              </a:rPr>
              <a:t>plotati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originalnu</a:t>
            </a:r>
            <a:r>
              <a:rPr lang="en-GB" dirty="0">
                <a:sym typeface="Wingdings" panose="05000000000000000000" pitchFamily="2" charset="2"/>
              </a:rPr>
              <a:t> STL </a:t>
            </a:r>
            <a:r>
              <a:rPr lang="en-GB" dirty="0" err="1">
                <a:sym typeface="Wingdings" panose="05000000000000000000" pitchFamily="2" charset="2"/>
              </a:rPr>
              <a:t>datoteku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 err="1">
                <a:sym typeface="Wingdings" panose="05000000000000000000" pitchFamily="2" charset="2"/>
              </a:rPr>
              <a:t>metalni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vijak</a:t>
            </a:r>
            <a:r>
              <a:rPr lang="en-GB" dirty="0">
                <a:sym typeface="Wingdings" panose="05000000000000000000" pitchFamily="2" charset="2"/>
              </a:rPr>
              <a:t>) </a:t>
            </a:r>
            <a:r>
              <a:rPr lang="en-GB" dirty="0" err="1">
                <a:sym typeface="Wingdings" panose="05000000000000000000" pitchFamily="2" charset="2"/>
              </a:rPr>
              <a:t>sa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pronađenim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šupljinama</a:t>
            </a:r>
            <a:endParaRPr lang="en-GB" dirty="0">
              <a:sym typeface="Wingdings" panose="05000000000000000000" pitchFamily="2" charset="2"/>
            </a:endParaRP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Originalan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vijak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ćemo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prikazati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plavoj</a:t>
            </a:r>
            <a:r>
              <a:rPr lang="en-US" dirty="0">
                <a:sym typeface="Wingdings" panose="05000000000000000000" pitchFamily="2" charset="2"/>
              </a:rPr>
              <a:t>, a </a:t>
            </a:r>
            <a:r>
              <a:rPr lang="en-US" dirty="0" err="1">
                <a:sym typeface="Wingdings" panose="05000000000000000000" pitchFamily="2" charset="2"/>
              </a:rPr>
              <a:t>sve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rubove</a:t>
            </a:r>
            <a:r>
              <a:rPr lang="en-US" dirty="0">
                <a:sym typeface="Wingdings" panose="05000000000000000000" pitchFamily="2" charset="2"/>
              </a:rPr>
              <a:t> koji </a:t>
            </a:r>
            <a:r>
              <a:rPr lang="en-US" dirty="0" err="1">
                <a:sym typeface="Wingdings" panose="05000000000000000000" pitchFamily="2" charset="2"/>
              </a:rPr>
              <a:t>okružuju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šupljine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crvenoj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boji</a:t>
            </a:r>
            <a:endParaRPr lang="en-US" dirty="0">
              <a:sym typeface="Wingdings" panose="05000000000000000000" pitchFamily="2" charset="2"/>
            </a:endParaRP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Funkcija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plot_screw_and_holes</a:t>
            </a:r>
            <a:r>
              <a:rPr lang="en-US" dirty="0">
                <a:sym typeface="Wingdings" panose="05000000000000000000" pitchFamily="2" charset="2"/>
              </a:rPr>
              <a:t>(triangles, holes) </a:t>
            </a:r>
            <a:r>
              <a:rPr lang="en-US" dirty="0" err="1">
                <a:sym typeface="Wingdings" panose="05000000000000000000" pitchFamily="2" charset="2"/>
              </a:rPr>
              <a:t>će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imati</a:t>
            </a:r>
            <a:r>
              <a:rPr lang="en-US" dirty="0">
                <a:sym typeface="Wingdings" panose="05000000000000000000" pitchFamily="2" charset="2"/>
              </a:rPr>
              <a:t> 2 argumenta</a:t>
            </a: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Triangles – </a:t>
            </a:r>
            <a:r>
              <a:rPr lang="en-US" dirty="0" err="1">
                <a:sym typeface="Wingdings" panose="05000000000000000000" pitchFamily="2" charset="2"/>
              </a:rPr>
              <a:t>svi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učitani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trokuti </a:t>
            </a:r>
            <a:r>
              <a:rPr lang="en-US" dirty="0" err="1">
                <a:sym typeface="Wingdings" panose="05000000000000000000" pitchFamily="2" charset="2"/>
              </a:rPr>
              <a:t>iz</a:t>
            </a:r>
            <a:r>
              <a:rPr lang="en-US" dirty="0">
                <a:sym typeface="Wingdings" panose="05000000000000000000" pitchFamily="2" charset="2"/>
              </a:rPr>
              <a:t> STL </a:t>
            </a:r>
            <a:r>
              <a:rPr lang="en-US" dirty="0" err="1">
                <a:sym typeface="Wingdings" panose="05000000000000000000" pitchFamily="2" charset="2"/>
              </a:rPr>
              <a:t>datoteke</a:t>
            </a:r>
            <a:endParaRPr lang="en-US" dirty="0">
              <a:sym typeface="Wingdings" panose="05000000000000000000" pitchFamily="2" charset="2"/>
            </a:endParaRP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Holes – </a:t>
            </a:r>
            <a:r>
              <a:rPr lang="en-US" dirty="0" err="1">
                <a:sym typeface="Wingdings" panose="05000000000000000000" pitchFamily="2" charset="2"/>
              </a:rPr>
              <a:t>rezultat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funkcije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find_holes</a:t>
            </a:r>
            <a:r>
              <a:rPr lang="en-US" dirty="0">
                <a:sym typeface="Wingdings" panose="05000000000000000000" pitchFamily="2" charset="2"/>
              </a:rPr>
              <a:t>() </a:t>
            </a:r>
            <a:r>
              <a:rPr lang="en-US" dirty="0" err="1">
                <a:sym typeface="Wingdings" panose="05000000000000000000" pitchFamily="2" charset="2"/>
              </a:rPr>
              <a:t>tj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svi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rubovi</a:t>
            </a:r>
            <a:r>
              <a:rPr lang="en-US" dirty="0">
                <a:sym typeface="Wingdings" panose="05000000000000000000" pitchFamily="2" charset="2"/>
              </a:rPr>
              <a:t> koji </a:t>
            </a:r>
            <a:r>
              <a:rPr lang="en-US" dirty="0" err="1">
                <a:sym typeface="Wingdings" panose="05000000000000000000" pitchFamily="2" charset="2"/>
              </a:rPr>
              <a:t>okružuju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šupljinu</a:t>
            </a:r>
            <a:endParaRPr lang="en-US" dirty="0">
              <a:sym typeface="Wingdings" panose="05000000000000000000" pitchFamily="2" charset="2"/>
            </a:endParaRP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Koraci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Definiranje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novog</a:t>
            </a:r>
            <a:r>
              <a:rPr lang="en-US" dirty="0">
                <a:sym typeface="Wingdings" panose="05000000000000000000" pitchFamily="2" charset="2"/>
              </a:rPr>
              <a:t> 3D </a:t>
            </a:r>
            <a:r>
              <a:rPr lang="en-US" dirty="0" err="1">
                <a:sym typeface="Wingdings" panose="05000000000000000000" pitchFamily="2" charset="2"/>
              </a:rPr>
              <a:t>plota</a:t>
            </a:r>
            <a:endParaRPr lang="en-US" dirty="0">
              <a:sym typeface="Wingdings" panose="05000000000000000000" pitchFamily="2" charset="2"/>
            </a:endParaRP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Crtanje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svih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trokuta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plavoj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boji</a:t>
            </a:r>
            <a:endParaRPr lang="en-US" dirty="0">
              <a:sym typeface="Wingdings" panose="05000000000000000000" pitchFamily="2" charset="2"/>
            </a:endParaRP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Iteriramo</a:t>
            </a:r>
            <a:r>
              <a:rPr lang="en-US" dirty="0">
                <a:sym typeface="Wingdings" panose="05000000000000000000" pitchFamily="2" charset="2"/>
              </a:rPr>
              <a:t> po </a:t>
            </a:r>
            <a:r>
              <a:rPr lang="en-US" dirty="0" err="1">
                <a:sym typeface="Wingdings" panose="05000000000000000000" pitchFamily="2" charset="2"/>
              </a:rPr>
              <a:t>svim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rubovima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prikazujemo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crvenoj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boji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izvlačeći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njihove</a:t>
            </a:r>
            <a:r>
              <a:rPr lang="en-US" dirty="0">
                <a:sym typeface="Wingdings" panose="05000000000000000000" pitchFamily="2" charset="2"/>
              </a:rPr>
              <a:t> X, Y I Z </a:t>
            </a:r>
            <a:r>
              <a:rPr lang="en-US" dirty="0" err="1">
                <a:sym typeface="Wingdings" panose="05000000000000000000" pitchFamily="2" charset="2"/>
              </a:rPr>
              <a:t>koordinate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Odradimo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skaliranje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kako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bismo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cijeli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vijak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prikazali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proporcijama</a:t>
            </a:r>
            <a:endParaRPr lang="en-US" dirty="0">
              <a:sym typeface="Wingdings" panose="05000000000000000000" pitchFamily="2" charset="2"/>
            </a:endParaRP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GB" dirty="0"/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4" name="Google Shape;407;p54">
            <a:extLst>
              <a:ext uri="{FF2B5EF4-FFF2-40B4-BE49-F238E27FC236}">
                <a16:creationId xmlns:a16="http://schemas.microsoft.com/office/drawing/2014/main" id="{4FBC9952-5213-B0F3-73E8-09AD3E4AE4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2560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38891" y="1008042"/>
            <a:ext cx="5213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Prikaz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kôda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funkcije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plot_screw_and_holes</a:t>
            </a:r>
            <a:r>
              <a:rPr lang="en-GB" dirty="0">
                <a:sym typeface="Wingdings" panose="05000000000000000000" pitchFamily="2" charset="2"/>
              </a:rPr>
              <a:t>()</a:t>
            </a:r>
          </a:p>
        </p:txBody>
      </p:sp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44DBB4F8-E661-DB9A-D6D1-4F097DA2D3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3DD35C-B970-D2FA-926C-EAFC73EF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41" y="1385277"/>
            <a:ext cx="6535917" cy="3597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1F789-6782-6F7A-F3E2-7FC98ABA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88" y="169038"/>
            <a:ext cx="7843023" cy="819537"/>
          </a:xfrm>
        </p:spPr>
        <p:txBody>
          <a:bodyPr>
            <a:noAutofit/>
          </a:bodyPr>
          <a:lstStyle/>
          <a:p>
            <a:r>
              <a:rPr lang="en-GB" dirty="0">
                <a:latin typeface="+mj-lt"/>
              </a:rPr>
              <a:t>3. PLOTANJE STL DATOTEKE SA PRONAĐENIM ŠUPLJINAMA</a:t>
            </a:r>
            <a:endParaRPr lang="hr-H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88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53759" y="1034703"/>
            <a:ext cx="5213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Rezultat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funkcije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plot_screw_and_holes</a:t>
            </a:r>
            <a:r>
              <a:rPr lang="en-GB" dirty="0">
                <a:sym typeface="Wingdings" panose="05000000000000000000" pitchFamily="2" charset="2"/>
              </a:rPr>
              <a:t>()</a:t>
            </a:r>
          </a:p>
        </p:txBody>
      </p:sp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44DBB4F8-E661-DB9A-D6D1-4F097DA2D3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DFF3AE-1B03-88F7-A5FF-4E376E55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96" y="1388609"/>
            <a:ext cx="4196007" cy="3594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0860A-5A6A-464B-A4C4-18B3B05B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88" y="169038"/>
            <a:ext cx="7843023" cy="819537"/>
          </a:xfrm>
        </p:spPr>
        <p:txBody>
          <a:bodyPr>
            <a:noAutofit/>
          </a:bodyPr>
          <a:lstStyle/>
          <a:p>
            <a:r>
              <a:rPr lang="en-GB" dirty="0">
                <a:latin typeface="+mj-lt"/>
              </a:rPr>
              <a:t>3. PLOTANJE STL DATOTEKE SA PRONAĐENIM ŠUPLJINAMA</a:t>
            </a:r>
            <a:endParaRPr lang="hr-H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22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852122" y="1090601"/>
            <a:ext cx="743975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Koristeći</a:t>
            </a:r>
            <a:r>
              <a:rPr lang="en-GB" dirty="0">
                <a:sym typeface="Wingdings" panose="05000000000000000000" pitchFamily="2" charset="2"/>
              </a:rPr>
              <a:t> 3D </a:t>
            </a:r>
            <a:r>
              <a:rPr lang="en-GB" dirty="0" err="1">
                <a:sym typeface="Wingdings" panose="05000000000000000000" pitchFamily="2" charset="2"/>
              </a:rPr>
              <a:t>skener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strukturnim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svjetlom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dvije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kamere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moguće</a:t>
            </a:r>
            <a:r>
              <a:rPr lang="en-GB" dirty="0">
                <a:sym typeface="Wingdings" panose="05000000000000000000" pitchFamily="2" charset="2"/>
              </a:rPr>
              <a:t> je </a:t>
            </a:r>
            <a:r>
              <a:rPr lang="en-GB" dirty="0" err="1">
                <a:sym typeface="Wingdings" panose="05000000000000000000" pitchFamily="2" charset="2"/>
              </a:rPr>
              <a:t>precizno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skeniranje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jednostavnijih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složenijih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modela</a:t>
            </a:r>
            <a:endParaRPr lang="en-GB" dirty="0">
              <a:sym typeface="Wingdings" panose="05000000000000000000" pitchFamily="2" charset="2"/>
            </a:endParaRPr>
          </a:p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STL format </a:t>
            </a:r>
            <a:r>
              <a:rPr lang="en-GB" dirty="0" err="1">
                <a:sym typeface="Wingdings" panose="05000000000000000000" pitchFamily="2" charset="2"/>
              </a:rPr>
              <a:t>datoteke</a:t>
            </a:r>
            <a:r>
              <a:rPr lang="en-GB" dirty="0">
                <a:sym typeface="Wingdings" panose="05000000000000000000" pitchFamily="2" charset="2"/>
              </a:rPr>
              <a:t> je format u </a:t>
            </a:r>
            <a:r>
              <a:rPr lang="en-GB" dirty="0" err="1">
                <a:sym typeface="Wingdings" panose="05000000000000000000" pitchFamily="2" charset="2"/>
              </a:rPr>
              <a:t>kojem</a:t>
            </a:r>
            <a:r>
              <a:rPr lang="en-GB" dirty="0">
                <a:sym typeface="Wingdings" panose="05000000000000000000" pitchFamily="2" charset="2"/>
              </a:rPr>
              <a:t> je 3D </a:t>
            </a:r>
            <a:r>
              <a:rPr lang="en-GB" dirty="0" err="1">
                <a:sym typeface="Wingdings" panose="05000000000000000000" pitchFamily="2" charset="2"/>
              </a:rPr>
              <a:t>objekt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pohranjen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niz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trokuta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definiran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sa</a:t>
            </a:r>
            <a:r>
              <a:rPr lang="en-GB" dirty="0">
                <a:sym typeface="Wingdings" panose="05000000000000000000" pitchFamily="2" charset="2"/>
              </a:rPr>
              <a:t> 3 </a:t>
            </a:r>
            <a:r>
              <a:rPr lang="en-GB" dirty="0" err="1">
                <a:sym typeface="Wingdings" panose="05000000000000000000" pitchFamily="2" charset="2"/>
              </a:rPr>
              <a:t>vrha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vektorom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normale</a:t>
            </a:r>
            <a:endParaRPr lang="en-GB" dirty="0">
              <a:sym typeface="Wingdings" panose="05000000000000000000" pitchFamily="2" charset="2"/>
            </a:endParaRPr>
          </a:p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STL </a:t>
            </a:r>
            <a:r>
              <a:rPr lang="en-GB" dirty="0" err="1">
                <a:sym typeface="Wingdings" panose="05000000000000000000" pitchFamily="2" charset="2"/>
              </a:rPr>
              <a:t>datoteku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daljnjom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obradom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možemo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pripremiti</a:t>
            </a:r>
            <a:r>
              <a:rPr lang="en-GB" dirty="0">
                <a:sym typeface="Wingdings" panose="05000000000000000000" pitchFamily="2" charset="2"/>
              </a:rPr>
              <a:t> za </a:t>
            </a:r>
            <a:r>
              <a:rPr lang="en-GB" dirty="0" err="1">
                <a:sym typeface="Wingdings" panose="05000000000000000000" pitchFamily="2" charset="2"/>
              </a:rPr>
              <a:t>ispis</a:t>
            </a:r>
            <a:endParaRPr lang="en-GB" dirty="0">
              <a:sym typeface="Wingdings" panose="05000000000000000000" pitchFamily="2" charset="2"/>
            </a:endParaRPr>
          </a:p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Koristeći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svojstvo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zatvorenosti</a:t>
            </a:r>
            <a:r>
              <a:rPr lang="en-GB" dirty="0">
                <a:sym typeface="Wingdings" panose="05000000000000000000" pitchFamily="2" charset="2"/>
              </a:rPr>
              <a:t> STL </a:t>
            </a:r>
            <a:r>
              <a:rPr lang="en-GB" dirty="0" err="1">
                <a:sym typeface="Wingdings" panose="05000000000000000000" pitchFamily="2" charset="2"/>
              </a:rPr>
              <a:t>datoteke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jednostavnim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iteriranjem</a:t>
            </a:r>
            <a:r>
              <a:rPr lang="en-GB" dirty="0">
                <a:sym typeface="Wingdings" panose="05000000000000000000" pitchFamily="2" charset="2"/>
              </a:rPr>
              <a:t> po </a:t>
            </a:r>
            <a:r>
              <a:rPr lang="en-GB" dirty="0" err="1">
                <a:sym typeface="Wingdings" panose="05000000000000000000" pitchFamily="2" charset="2"/>
              </a:rPr>
              <a:t>rubovima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objekta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možemo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pronaći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šupljine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ostale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posljedica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nepravilnog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skeniranja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ili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svojstvo</a:t>
            </a:r>
            <a:r>
              <a:rPr lang="en-GB" dirty="0">
                <a:sym typeface="Wingdings" panose="05000000000000000000" pitchFamily="2" charset="2"/>
              </a:rPr>
              <a:t> tog </a:t>
            </a:r>
            <a:r>
              <a:rPr lang="en-GB" dirty="0" err="1">
                <a:sym typeface="Wingdings" panose="05000000000000000000" pitchFamily="2" charset="2"/>
              </a:rPr>
              <a:t>objekta</a:t>
            </a:r>
            <a:endParaRPr lang="en-GB" dirty="0">
              <a:sym typeface="Wingdings" panose="05000000000000000000" pitchFamily="2" charset="2"/>
            </a:endParaRPr>
          </a:p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3D </a:t>
            </a:r>
            <a:r>
              <a:rPr lang="en-GB" dirty="0" err="1">
                <a:sym typeface="Wingdings" panose="05000000000000000000" pitchFamily="2" charset="2"/>
              </a:rPr>
              <a:t>skeniranje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ispis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danas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često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korištene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tehnologije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čiji</a:t>
            </a:r>
            <a:r>
              <a:rPr lang="en-GB" dirty="0">
                <a:sym typeface="Wingdings" panose="05000000000000000000" pitchFamily="2" charset="2"/>
              </a:rPr>
              <a:t> se </a:t>
            </a:r>
            <a:r>
              <a:rPr lang="en-GB" dirty="0" err="1">
                <a:sym typeface="Wingdings" panose="05000000000000000000" pitchFamily="2" charset="2"/>
              </a:rPr>
              <a:t>alati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tehnike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neprestano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razvijaju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primjenu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pronalaze</a:t>
            </a:r>
            <a:r>
              <a:rPr lang="en-GB" dirty="0">
                <a:sym typeface="Wingdings" panose="05000000000000000000" pitchFamily="2" charset="2"/>
              </a:rPr>
              <a:t> u </a:t>
            </a:r>
            <a:r>
              <a:rPr lang="en-GB" dirty="0" err="1">
                <a:sym typeface="Wingdings" panose="05000000000000000000" pitchFamily="2" charset="2"/>
              </a:rPr>
              <a:t>sve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više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sfera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ljudskog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života</a:t>
            </a:r>
            <a:endParaRPr lang="en-GB" dirty="0">
              <a:sym typeface="Wingdings" panose="05000000000000000000" pitchFamily="2" charset="2"/>
            </a:endParaRPr>
          </a:p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44DBB4F8-E661-DB9A-D6D1-4F097DA2D3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2FE2A-9AD6-A0FA-FD73-7C1F37FCF61C}"/>
              </a:ext>
            </a:extLst>
          </p:cNvPr>
          <p:cNvSpPr txBox="1">
            <a:spLocks/>
          </p:cNvSpPr>
          <p:nvPr/>
        </p:nvSpPr>
        <p:spPr>
          <a:xfrm>
            <a:off x="650487" y="239405"/>
            <a:ext cx="7843023" cy="62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+mj-lt"/>
              </a:rPr>
              <a:t>4. ZAKLJUČAK</a:t>
            </a:r>
            <a:endParaRPr lang="hr-H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7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C1E88-E79B-B2EB-5C0B-86D0AB9E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82" y="1914525"/>
            <a:ext cx="7514035" cy="1314449"/>
          </a:xfrm>
        </p:spPr>
        <p:txBody>
          <a:bodyPr/>
          <a:lstStyle/>
          <a:p>
            <a:r>
              <a:rPr lang="en-GB" dirty="0">
                <a:latin typeface="+mj-lt"/>
              </a:rPr>
              <a:t>HVALA NA PAŽNJI!</a:t>
            </a:r>
            <a:br>
              <a:rPr lang="en-GB" dirty="0">
                <a:latin typeface="+mj-lt"/>
              </a:rPr>
            </a:br>
            <a:r>
              <a:rPr lang="en-GB" dirty="0" err="1">
                <a:latin typeface="+mj-lt"/>
              </a:rPr>
              <a:t>Imate</a:t>
            </a:r>
            <a:r>
              <a:rPr lang="en-GB" dirty="0">
                <a:latin typeface="+mj-lt"/>
              </a:rPr>
              <a:t> li </a:t>
            </a:r>
            <a:r>
              <a:rPr lang="en-GB" dirty="0" err="1">
                <a:latin typeface="+mj-lt"/>
              </a:rPr>
              <a:t>pitanja</a:t>
            </a:r>
            <a:r>
              <a:rPr lang="en-GB" dirty="0">
                <a:latin typeface="+mj-lt"/>
              </a:rPr>
              <a:t>?</a:t>
            </a:r>
            <a:endParaRPr lang="hr-HR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C57998-BC81-4304-31C1-5572AB08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95" y="428741"/>
            <a:ext cx="5029206" cy="631753"/>
          </a:xfrm>
        </p:spPr>
        <p:txBody>
          <a:bodyPr/>
          <a:lstStyle/>
          <a:p>
            <a:r>
              <a:rPr lang="en-GB" dirty="0">
                <a:latin typeface="+mj-lt"/>
              </a:rPr>
              <a:t>ZADATAK ZAVRŠNOG RADA</a:t>
            </a:r>
            <a:endParaRPr lang="hr-HR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0FB62-73D1-E733-D37E-D5B9CED2049C}"/>
              </a:ext>
            </a:extLst>
          </p:cNvPr>
          <p:cNvSpPr txBox="1"/>
          <p:nvPr/>
        </p:nvSpPr>
        <p:spPr>
          <a:xfrm>
            <a:off x="1660924" y="1317774"/>
            <a:ext cx="57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NASLOV: Izrada aplikacije za </a:t>
            </a:r>
            <a:r>
              <a:rPr lang="en-GB" dirty="0" err="1"/>
              <a:t>obradu</a:t>
            </a:r>
            <a:r>
              <a:rPr lang="en-GB" dirty="0"/>
              <a:t> </a:t>
            </a:r>
            <a:r>
              <a:rPr lang="en-GB" dirty="0" err="1"/>
              <a:t>rezultata</a:t>
            </a:r>
            <a:r>
              <a:rPr lang="en-GB" dirty="0"/>
              <a:t> 3D </a:t>
            </a:r>
            <a:r>
              <a:rPr lang="en-GB" dirty="0" err="1"/>
              <a:t>skeniranja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oblaka</a:t>
            </a:r>
            <a:r>
              <a:rPr lang="en-GB" dirty="0"/>
              <a:t> </a:t>
            </a:r>
            <a:r>
              <a:rPr lang="en-GB" dirty="0" err="1"/>
              <a:t>točaka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priprema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za 3D </a:t>
            </a:r>
            <a:r>
              <a:rPr lang="en-GB" dirty="0" err="1"/>
              <a:t>ispis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97F71-4EAC-102E-CAF2-409AA65657AC}"/>
              </a:ext>
            </a:extLst>
          </p:cNvPr>
          <p:cNvSpPr txBox="1"/>
          <p:nvPr/>
        </p:nvSpPr>
        <p:spPr>
          <a:xfrm>
            <a:off x="891916" y="2101986"/>
            <a:ext cx="73601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ZADATAK: </a:t>
            </a:r>
            <a:r>
              <a:rPr lang="en-GB" dirty="0" err="1"/>
              <a:t>Objasniti</a:t>
            </a:r>
            <a:r>
              <a:rPr lang="en-GB" dirty="0"/>
              <a:t> </a:t>
            </a:r>
            <a:r>
              <a:rPr lang="en-GB" dirty="0" err="1"/>
              <a:t>postupak</a:t>
            </a:r>
            <a:r>
              <a:rPr lang="en-GB" dirty="0"/>
              <a:t> 3D </a:t>
            </a:r>
            <a:r>
              <a:rPr lang="en-GB" dirty="0" err="1"/>
              <a:t>skeniranja</a:t>
            </a:r>
            <a:r>
              <a:rPr lang="en-GB" dirty="0"/>
              <a:t> </a:t>
            </a:r>
            <a:r>
              <a:rPr lang="en-GB" dirty="0" err="1"/>
              <a:t>strukturiranim</a:t>
            </a:r>
            <a:r>
              <a:rPr lang="en-GB" dirty="0"/>
              <a:t> </a:t>
            </a:r>
            <a:r>
              <a:rPr lang="en-GB" dirty="0" err="1"/>
              <a:t>svjetlom</a:t>
            </a:r>
            <a:r>
              <a:rPr lang="en-GB" dirty="0"/>
              <a:t>. </a:t>
            </a:r>
            <a:r>
              <a:rPr lang="en-GB" dirty="0" err="1"/>
              <a:t>Objasniti</a:t>
            </a:r>
            <a:r>
              <a:rPr lang="en-GB" dirty="0"/>
              <a:t> </a:t>
            </a:r>
            <a:r>
              <a:rPr lang="en-GB" dirty="0" err="1"/>
              <a:t>postupak</a:t>
            </a:r>
            <a:r>
              <a:rPr lang="en-GB" dirty="0"/>
              <a:t> 3D</a:t>
            </a:r>
          </a:p>
          <a:p>
            <a:r>
              <a:rPr lang="en-GB" dirty="0" err="1"/>
              <a:t>ispisa</a:t>
            </a:r>
            <a:r>
              <a:rPr lang="en-GB" dirty="0"/>
              <a:t> FFF </a:t>
            </a:r>
            <a:r>
              <a:rPr lang="en-GB" dirty="0" err="1"/>
              <a:t>tehnologijom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oblik</a:t>
            </a:r>
            <a:r>
              <a:rPr lang="en-GB" dirty="0"/>
              <a:t> </a:t>
            </a:r>
            <a:r>
              <a:rPr lang="en-GB" dirty="0" err="1"/>
              <a:t>potrebne</a:t>
            </a:r>
            <a:r>
              <a:rPr lang="en-GB" dirty="0"/>
              <a:t> </a:t>
            </a:r>
            <a:r>
              <a:rPr lang="en-GB" dirty="0" err="1"/>
              <a:t>datoteke</a:t>
            </a:r>
            <a:r>
              <a:rPr lang="en-GB" dirty="0"/>
              <a:t> (</a:t>
            </a:r>
            <a:r>
              <a:rPr lang="en-GB" dirty="0" err="1"/>
              <a:t>stl</a:t>
            </a:r>
            <a:r>
              <a:rPr lang="en-GB" dirty="0"/>
              <a:t>,...) za </a:t>
            </a:r>
            <a:r>
              <a:rPr lang="en-GB" dirty="0" err="1"/>
              <a:t>postojeće</a:t>
            </a:r>
            <a:r>
              <a:rPr lang="en-GB" dirty="0"/>
              <a:t> aplikacije za</a:t>
            </a:r>
          </a:p>
          <a:p>
            <a:r>
              <a:rPr lang="en-GB" dirty="0" err="1"/>
              <a:t>generiranje</a:t>
            </a:r>
            <a:r>
              <a:rPr lang="en-GB" dirty="0"/>
              <a:t> g-</a:t>
            </a:r>
            <a:r>
              <a:rPr lang="en-GB" dirty="0" err="1"/>
              <a:t>koda</a:t>
            </a:r>
            <a:r>
              <a:rPr lang="en-GB" dirty="0"/>
              <a:t>. Za </a:t>
            </a:r>
            <a:r>
              <a:rPr lang="en-GB" dirty="0" err="1"/>
              <a:t>jedan</a:t>
            </a:r>
            <a:r>
              <a:rPr lang="en-GB" dirty="0"/>
              <a:t> </a:t>
            </a:r>
            <a:r>
              <a:rPr lang="en-GB" dirty="0" err="1"/>
              <a:t>primjer</a:t>
            </a:r>
            <a:r>
              <a:rPr lang="en-GB" dirty="0"/>
              <a:t> </a:t>
            </a:r>
            <a:r>
              <a:rPr lang="en-GB" dirty="0" err="1"/>
              <a:t>napraviti</a:t>
            </a:r>
            <a:r>
              <a:rPr lang="en-GB" dirty="0"/>
              <a:t> </a:t>
            </a:r>
            <a:r>
              <a:rPr lang="en-GB" dirty="0" err="1"/>
              <a:t>postupak</a:t>
            </a:r>
            <a:r>
              <a:rPr lang="en-GB" dirty="0"/>
              <a:t> 3D </a:t>
            </a:r>
            <a:r>
              <a:rPr lang="en-GB" dirty="0" err="1"/>
              <a:t>skeniranja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dobivanje</a:t>
            </a:r>
            <a:endParaRPr lang="en-GB" dirty="0"/>
          </a:p>
          <a:p>
            <a:r>
              <a:rPr lang="en-GB" dirty="0"/>
              <a:t>3D </a:t>
            </a:r>
            <a:r>
              <a:rPr lang="en-GB" dirty="0" err="1"/>
              <a:t>geometrije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oblaka</a:t>
            </a:r>
            <a:r>
              <a:rPr lang="en-GB" dirty="0"/>
              <a:t> </a:t>
            </a:r>
            <a:r>
              <a:rPr lang="en-GB" dirty="0" err="1"/>
              <a:t>točaka</a:t>
            </a:r>
            <a:r>
              <a:rPr lang="en-GB" dirty="0"/>
              <a:t>. </a:t>
            </a:r>
            <a:r>
              <a:rPr lang="en-GB" dirty="0" err="1"/>
              <a:t>Napisati</a:t>
            </a:r>
            <a:r>
              <a:rPr lang="en-GB" dirty="0"/>
              <a:t> </a:t>
            </a:r>
            <a:r>
              <a:rPr lang="en-GB" dirty="0" err="1"/>
              <a:t>skriptu</a:t>
            </a:r>
            <a:r>
              <a:rPr lang="en-GB" dirty="0"/>
              <a:t> za </a:t>
            </a:r>
            <a:r>
              <a:rPr lang="en-GB" dirty="0" err="1"/>
              <a:t>pripremu</a:t>
            </a:r>
            <a:r>
              <a:rPr lang="en-GB" dirty="0"/>
              <a:t> </a:t>
            </a:r>
            <a:r>
              <a:rPr lang="en-GB" dirty="0" err="1"/>
              <a:t>oblaka</a:t>
            </a:r>
            <a:r>
              <a:rPr lang="en-GB" dirty="0"/>
              <a:t> </a:t>
            </a:r>
            <a:r>
              <a:rPr lang="en-GB" dirty="0" err="1"/>
              <a:t>točaka</a:t>
            </a:r>
            <a:r>
              <a:rPr lang="en-GB" dirty="0"/>
              <a:t> </a:t>
            </a:r>
            <a:r>
              <a:rPr lang="en-GB" dirty="0" err="1"/>
              <a:t>te</a:t>
            </a:r>
            <a:endParaRPr lang="en-GB" dirty="0"/>
          </a:p>
          <a:p>
            <a:r>
              <a:rPr lang="en-GB" dirty="0" err="1"/>
              <a:t>izvoz</a:t>
            </a:r>
            <a:r>
              <a:rPr lang="en-GB" dirty="0"/>
              <a:t> u </a:t>
            </a:r>
            <a:r>
              <a:rPr lang="en-GB" dirty="0" err="1"/>
              <a:t>prikladni</a:t>
            </a:r>
            <a:r>
              <a:rPr lang="en-GB" dirty="0"/>
              <a:t> </a:t>
            </a:r>
            <a:r>
              <a:rPr lang="en-GB" dirty="0" err="1"/>
              <a:t>geometrijski</a:t>
            </a:r>
            <a:r>
              <a:rPr lang="en-GB" dirty="0"/>
              <a:t> format za 3D </a:t>
            </a:r>
            <a:r>
              <a:rPr lang="en-GB" dirty="0" err="1"/>
              <a:t>ispis</a:t>
            </a:r>
            <a:r>
              <a:rPr lang="en-GB"/>
              <a:t>.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7B2D9-08D0-F301-E63D-0BA88EFFA6DA}"/>
              </a:ext>
            </a:extLst>
          </p:cNvPr>
          <p:cNvSpPr txBox="1"/>
          <p:nvPr/>
        </p:nvSpPr>
        <p:spPr>
          <a:xfrm>
            <a:off x="6512312" y="4532186"/>
            <a:ext cx="242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Datum </a:t>
            </a:r>
            <a:r>
              <a:rPr lang="en-GB" dirty="0" err="1"/>
              <a:t>obrane</a:t>
            </a:r>
            <a:r>
              <a:rPr lang="en-GB" dirty="0"/>
              <a:t>: 17.09.2024.</a:t>
            </a:r>
            <a:endParaRPr lang="hr-HR" dirty="0"/>
          </a:p>
        </p:txBody>
      </p:sp>
      <p:pic>
        <p:nvPicPr>
          <p:cNvPr id="7" name="Google Shape;407;p54">
            <a:extLst>
              <a:ext uri="{FF2B5EF4-FFF2-40B4-BE49-F238E27FC236}">
                <a16:creationId xmlns:a16="http://schemas.microsoft.com/office/drawing/2014/main" id="{08178995-1CBA-8A3B-C03F-BE315FE39A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3F69-D4A9-0C31-2606-678A8A6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2" y="514350"/>
            <a:ext cx="2046279" cy="623074"/>
          </a:xfrm>
        </p:spPr>
        <p:txBody>
          <a:bodyPr/>
          <a:lstStyle/>
          <a:p>
            <a:r>
              <a:rPr lang="en-GB" dirty="0">
                <a:latin typeface="+mj-lt"/>
              </a:rPr>
              <a:t>SADRŽAJ</a:t>
            </a:r>
            <a:endParaRPr lang="hr-HR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113233" y="1152292"/>
            <a:ext cx="69453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UVOD</a:t>
            </a:r>
          </a:p>
          <a:p>
            <a:pPr>
              <a:spcAft>
                <a:spcPts val="600"/>
              </a:spcAft>
            </a:pPr>
            <a:r>
              <a:rPr lang="en-GB" dirty="0"/>
              <a:t>        1.1 </a:t>
            </a:r>
            <a:r>
              <a:rPr lang="en-GB" dirty="0" err="1"/>
              <a:t>Općenito</a:t>
            </a:r>
            <a:r>
              <a:rPr lang="en-GB" dirty="0"/>
              <a:t> o 3D </a:t>
            </a:r>
            <a:r>
              <a:rPr lang="en-GB" dirty="0" err="1"/>
              <a:t>skeniranju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        1.2 STL format </a:t>
            </a:r>
            <a:r>
              <a:rPr lang="hr-HR" dirty="0"/>
              <a:t>datoteke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 startAt="2"/>
            </a:pPr>
            <a:r>
              <a:rPr lang="en-GB" dirty="0"/>
              <a:t> IZRADA SOFTVERA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        2.1 </a:t>
            </a:r>
            <a:r>
              <a:rPr lang="hr-HR" dirty="0"/>
              <a:t>Izrada</a:t>
            </a:r>
            <a:r>
              <a:rPr lang="en-GB" dirty="0"/>
              <a:t> </a:t>
            </a:r>
            <a:r>
              <a:rPr lang="hr-HR" dirty="0"/>
              <a:t>softvera</a:t>
            </a:r>
            <a:r>
              <a:rPr lang="en-GB" dirty="0"/>
              <a:t> za </a:t>
            </a:r>
            <a:r>
              <a:rPr lang="en-GB" dirty="0" err="1"/>
              <a:t>plotanje</a:t>
            </a:r>
            <a:r>
              <a:rPr lang="en-GB" dirty="0"/>
              <a:t> STL </a:t>
            </a:r>
            <a:r>
              <a:rPr lang="en-GB" dirty="0" err="1"/>
              <a:t>datoteke</a:t>
            </a:r>
            <a:endParaRPr lang="en-GB" dirty="0"/>
          </a:p>
          <a:p>
            <a:pPr lvl="2">
              <a:spcAft>
                <a:spcPts val="600"/>
              </a:spcAft>
            </a:pPr>
            <a:r>
              <a:rPr lang="en-GB" dirty="0"/>
              <a:t>        2.2 </a:t>
            </a:r>
            <a:r>
              <a:rPr lang="en-GB" dirty="0" err="1"/>
              <a:t>Izrada</a:t>
            </a:r>
            <a:r>
              <a:rPr lang="en-GB" dirty="0"/>
              <a:t> </a:t>
            </a:r>
            <a:r>
              <a:rPr lang="en-GB" dirty="0" err="1"/>
              <a:t>softvera</a:t>
            </a:r>
            <a:r>
              <a:rPr lang="en-GB" dirty="0"/>
              <a:t> za </a:t>
            </a:r>
            <a:r>
              <a:rPr lang="en-GB" dirty="0" err="1"/>
              <a:t>detekciju</a:t>
            </a:r>
            <a:r>
              <a:rPr lang="en-GB" dirty="0"/>
              <a:t> </a:t>
            </a:r>
            <a:r>
              <a:rPr lang="en-GB" dirty="0" err="1"/>
              <a:t>šupljina</a:t>
            </a:r>
            <a:r>
              <a:rPr lang="en-GB" dirty="0"/>
              <a:t> u STL </a:t>
            </a:r>
            <a:r>
              <a:rPr lang="en-GB" dirty="0" err="1"/>
              <a:t>datoteci</a:t>
            </a:r>
            <a:endParaRPr lang="en-GB" dirty="0"/>
          </a:p>
          <a:p>
            <a:pPr marL="228600" lvl="2" indent="-228600">
              <a:spcAft>
                <a:spcPts val="600"/>
              </a:spcAft>
              <a:buFont typeface="+mj-lt"/>
              <a:buAutoNum type="arabicPeriod" startAt="3"/>
            </a:pPr>
            <a:r>
              <a:rPr lang="en-GB" dirty="0"/>
              <a:t>PLOTANJE STL DATOTEKE SA PRONAĐENIM ŠUPLJINAMA</a:t>
            </a:r>
          </a:p>
          <a:p>
            <a:pPr marL="228600" lvl="2" indent="-228600">
              <a:spcAft>
                <a:spcPts val="600"/>
              </a:spcAft>
              <a:buFont typeface="+mj-lt"/>
              <a:buAutoNum type="arabicPeriod" startAt="3"/>
            </a:pPr>
            <a:r>
              <a:rPr lang="en-GB" dirty="0"/>
              <a:t>ZAKLJUČAK</a:t>
            </a:r>
          </a:p>
          <a:p>
            <a:pPr marL="228600" lvl="8" indent="-228600">
              <a:buFont typeface="+mj-lt"/>
              <a:buAutoNum type="arabicPeriod"/>
            </a:pPr>
            <a:endParaRPr lang="hr-HR" sz="1200" dirty="0"/>
          </a:p>
        </p:txBody>
      </p:sp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9D08E6EC-9B3C-A568-CD0A-4577E5475A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402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3F69-D4A9-0C31-2606-678A8A6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456" y="296203"/>
            <a:ext cx="5065088" cy="623074"/>
          </a:xfrm>
        </p:spPr>
        <p:txBody>
          <a:bodyPr>
            <a:noAutofit/>
          </a:bodyPr>
          <a:lstStyle/>
          <a:p>
            <a:r>
              <a:rPr lang="en-GB" dirty="0">
                <a:latin typeface="+mj-lt"/>
              </a:rPr>
              <a:t>1.1 </a:t>
            </a:r>
            <a:r>
              <a:rPr lang="en-GB" dirty="0" err="1">
                <a:latin typeface="+mj-lt"/>
              </a:rPr>
              <a:t>Općenito</a:t>
            </a:r>
            <a:r>
              <a:rPr lang="en-GB" dirty="0">
                <a:latin typeface="+mj-lt"/>
              </a:rPr>
              <a:t> o 3D </a:t>
            </a:r>
            <a:r>
              <a:rPr lang="en-GB" dirty="0" err="1">
                <a:latin typeface="+mj-lt"/>
              </a:rPr>
              <a:t>skeniranju</a:t>
            </a:r>
            <a:endParaRPr lang="hr-HR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38891" y="1011043"/>
            <a:ext cx="5339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Koristimo</a:t>
            </a:r>
            <a:r>
              <a:rPr lang="en-GB" dirty="0"/>
              <a:t> 3D </a:t>
            </a:r>
            <a:r>
              <a:rPr lang="en-GB" dirty="0" err="1"/>
              <a:t>skener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strukturnim</a:t>
            </a:r>
            <a:r>
              <a:rPr lang="en-GB" dirty="0"/>
              <a:t> </a:t>
            </a:r>
            <a:r>
              <a:rPr lang="en-GB" dirty="0" err="1"/>
              <a:t>svjetlom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2 </a:t>
            </a:r>
            <a:r>
              <a:rPr lang="en-GB" dirty="0" err="1"/>
              <a:t>kamere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Prije</a:t>
            </a:r>
            <a:r>
              <a:rPr lang="en-GB" dirty="0"/>
              <a:t> </a:t>
            </a:r>
            <a:r>
              <a:rPr lang="en-GB" dirty="0" err="1"/>
              <a:t>samog</a:t>
            </a:r>
            <a:r>
              <a:rPr lang="en-GB" dirty="0"/>
              <a:t> </a:t>
            </a:r>
            <a:r>
              <a:rPr lang="en-GB" dirty="0" err="1"/>
              <a:t>skeniranja</a:t>
            </a:r>
            <a:r>
              <a:rPr lang="en-GB" dirty="0"/>
              <a:t> </a:t>
            </a:r>
            <a:r>
              <a:rPr lang="en-GB" dirty="0" err="1"/>
              <a:t>potrebno</a:t>
            </a:r>
            <a:r>
              <a:rPr lang="en-GB" dirty="0"/>
              <a:t> je </a:t>
            </a:r>
            <a:r>
              <a:rPr lang="en-GB" dirty="0" err="1"/>
              <a:t>pravilno</a:t>
            </a:r>
            <a:r>
              <a:rPr lang="en-GB" dirty="0"/>
              <a:t> </a:t>
            </a:r>
            <a:r>
              <a:rPr lang="en-GB" dirty="0" err="1"/>
              <a:t>pripremiti</a:t>
            </a:r>
            <a:r>
              <a:rPr lang="en-GB" dirty="0"/>
              <a:t> </a:t>
            </a:r>
            <a:r>
              <a:rPr lang="en-GB" dirty="0" err="1"/>
              <a:t>predmet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Skeniranje</a:t>
            </a:r>
            <a:r>
              <a:rPr lang="en-GB" dirty="0"/>
              <a:t> </a:t>
            </a:r>
            <a:r>
              <a:rPr lang="en-GB" dirty="0" err="1"/>
              <a:t>obavljamo</a:t>
            </a:r>
            <a:r>
              <a:rPr lang="en-GB" dirty="0"/>
              <a:t> u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mjerenja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Nakon</a:t>
            </a:r>
            <a:r>
              <a:rPr lang="en-GB" dirty="0"/>
              <a:t> </a:t>
            </a:r>
            <a:r>
              <a:rPr lang="en-GB" dirty="0" err="1"/>
              <a:t>skeniranja</a:t>
            </a:r>
            <a:r>
              <a:rPr lang="en-GB" dirty="0"/>
              <a:t> </a:t>
            </a:r>
            <a:r>
              <a:rPr lang="en-GB" dirty="0" err="1"/>
              <a:t>slijedi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poligonizacije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6" name="Picture 5" descr="A computer screen shot of a machine&#10;&#10;Description automatically generated">
            <a:extLst>
              <a:ext uri="{FF2B5EF4-FFF2-40B4-BE49-F238E27FC236}">
                <a16:creationId xmlns:a16="http://schemas.microsoft.com/office/drawing/2014/main" id="{CEF09926-8662-E67B-1CFB-D3C11C35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55" y="2673036"/>
            <a:ext cx="3508916" cy="2193072"/>
          </a:xfrm>
          <a:prstGeom prst="rect">
            <a:avLst/>
          </a:prstGeom>
        </p:spPr>
      </p:pic>
      <p:pic>
        <p:nvPicPr>
          <p:cNvPr id="8" name="Picture 7" descr="A metal bolt on a wood surface&#10;&#10;Description automatically generated">
            <a:extLst>
              <a:ext uri="{FF2B5EF4-FFF2-40B4-BE49-F238E27FC236}">
                <a16:creationId xmlns:a16="http://schemas.microsoft.com/office/drawing/2014/main" id="{A797835D-32DD-9567-0A8A-E3D42854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26917" y="1945714"/>
            <a:ext cx="3439921" cy="1937644"/>
          </a:xfrm>
          <a:prstGeom prst="rect">
            <a:avLst/>
          </a:prstGeom>
        </p:spPr>
      </p:pic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F7FC505E-577F-2B93-60C6-71CA142E41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951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3F69-D4A9-0C31-2606-678A8A6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05" y="227357"/>
            <a:ext cx="4821989" cy="623074"/>
          </a:xfrm>
        </p:spPr>
        <p:txBody>
          <a:bodyPr>
            <a:noAutofit/>
          </a:bodyPr>
          <a:lstStyle/>
          <a:p>
            <a:r>
              <a:rPr lang="en-GB" dirty="0">
                <a:latin typeface="+mj-lt"/>
              </a:rPr>
              <a:t>1.2 STL format </a:t>
            </a:r>
            <a:r>
              <a:rPr lang="en-GB" dirty="0" err="1">
                <a:latin typeface="+mj-lt"/>
              </a:rPr>
              <a:t>datoteke</a:t>
            </a:r>
            <a:endParaRPr lang="hr-HR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38891" y="1011043"/>
            <a:ext cx="5213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STL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Standard Triangle Language </a:t>
            </a:r>
            <a:r>
              <a:rPr lang="en-US" dirty="0" err="1">
                <a:sym typeface="Wingdings" panose="05000000000000000000" pitchFamily="2" charset="2"/>
              </a:rPr>
              <a:t>ili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STereoLithography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Format </a:t>
            </a:r>
            <a:r>
              <a:rPr lang="en-US" dirty="0" err="1">
                <a:sym typeface="Wingdings" panose="05000000000000000000" pitchFamily="2" charset="2"/>
              </a:rPr>
              <a:t>trokutastih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poligona</a:t>
            </a:r>
            <a:endParaRPr lang="en-US" dirty="0">
              <a:sym typeface="Wingdings" panose="05000000000000000000" pitchFamily="2" charset="2"/>
            </a:endParaRP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ASCII </a:t>
            </a:r>
            <a:r>
              <a:rPr lang="en-US" dirty="0" err="1">
                <a:sym typeface="Wingdings" panose="05000000000000000000" pitchFamily="2" charset="2"/>
              </a:rPr>
              <a:t>ili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binarni</a:t>
            </a:r>
            <a:r>
              <a:rPr lang="en-US" dirty="0">
                <a:sym typeface="Wingdings" panose="05000000000000000000" pitchFamily="2" charset="2"/>
              </a:rPr>
              <a:t> format</a:t>
            </a: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Sastoji</a:t>
            </a:r>
            <a:r>
              <a:rPr lang="en-US" dirty="0">
                <a:sym typeface="Wingdings" panose="05000000000000000000" pitchFamily="2" charset="2"/>
              </a:rPr>
              <a:t> se od 3 </a:t>
            </a:r>
            <a:r>
              <a:rPr lang="en-US" dirty="0" err="1">
                <a:sym typeface="Wingdings" panose="05000000000000000000" pitchFamily="2" charset="2"/>
              </a:rPr>
              <a:t>vrha</a:t>
            </a:r>
            <a:r>
              <a:rPr lang="en-US" dirty="0">
                <a:sym typeface="Wingdings" panose="05000000000000000000" pitchFamily="2" charset="2"/>
              </a:rPr>
              <a:t> (3D </a:t>
            </a:r>
            <a:r>
              <a:rPr lang="en-US" dirty="0" err="1">
                <a:sym typeface="Wingdings" panose="05000000000000000000" pitchFamily="2" charset="2"/>
              </a:rPr>
              <a:t>koordinate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vektora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normale</a:t>
            </a: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GB" dirty="0"/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7" name="Picture 6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1B71778-2464-C151-4940-1A54297F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73" y="2571750"/>
            <a:ext cx="2998052" cy="2278519"/>
          </a:xfrm>
          <a:prstGeom prst="rect">
            <a:avLst/>
          </a:prstGeom>
        </p:spPr>
      </p:pic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2F50866A-AC12-A58C-6DA2-575E800163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1435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3F69-D4A9-0C31-2606-678A8A6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3046"/>
            <a:ext cx="7214839" cy="623074"/>
          </a:xfrm>
        </p:spPr>
        <p:txBody>
          <a:bodyPr>
            <a:noAutofit/>
          </a:bodyPr>
          <a:lstStyle/>
          <a:p>
            <a:r>
              <a:rPr lang="en-GB" dirty="0">
                <a:latin typeface="+mj-lt"/>
              </a:rPr>
              <a:t>2.1 </a:t>
            </a:r>
            <a:r>
              <a:rPr lang="en-GB" dirty="0" err="1">
                <a:latin typeface="+mj-lt"/>
              </a:rPr>
              <a:t>Izrada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softvera</a:t>
            </a:r>
            <a:r>
              <a:rPr lang="en-GB" dirty="0">
                <a:latin typeface="+mj-lt"/>
              </a:rPr>
              <a:t> za </a:t>
            </a:r>
            <a:r>
              <a:rPr lang="en-GB" dirty="0" err="1">
                <a:latin typeface="+mj-lt"/>
              </a:rPr>
              <a:t>plotanje</a:t>
            </a:r>
            <a:r>
              <a:rPr lang="en-GB" dirty="0">
                <a:latin typeface="+mj-lt"/>
              </a:rPr>
              <a:t> STL </a:t>
            </a:r>
            <a:r>
              <a:rPr lang="en-GB" dirty="0" err="1">
                <a:latin typeface="+mj-lt"/>
              </a:rPr>
              <a:t>datoteke</a:t>
            </a:r>
            <a:endParaRPr lang="hr-HR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42833" y="1011043"/>
            <a:ext cx="521322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Provjeravamo</a:t>
            </a:r>
            <a:r>
              <a:rPr lang="en-GB" dirty="0"/>
              <a:t> da li je STL </a:t>
            </a:r>
            <a:r>
              <a:rPr lang="en-GB" dirty="0" err="1"/>
              <a:t>datoteka</a:t>
            </a:r>
            <a:r>
              <a:rPr lang="en-GB" dirty="0"/>
              <a:t> </a:t>
            </a:r>
            <a:r>
              <a:rPr lang="en-GB" dirty="0" err="1"/>
              <a:t>pravilno</a:t>
            </a:r>
            <a:r>
              <a:rPr lang="en-GB" dirty="0"/>
              <a:t> </a:t>
            </a:r>
            <a:r>
              <a:rPr lang="en-GB" dirty="0" err="1"/>
              <a:t>skenirana</a:t>
            </a:r>
            <a:r>
              <a:rPr lang="en-GB" dirty="0"/>
              <a:t> </a:t>
            </a:r>
            <a:r>
              <a:rPr lang="en-GB" dirty="0" err="1"/>
              <a:t>izradom</a:t>
            </a:r>
            <a:r>
              <a:rPr lang="en-GB" dirty="0"/>
              <a:t> </a:t>
            </a:r>
            <a:r>
              <a:rPr lang="en-GB" dirty="0" err="1"/>
              <a:t>kratke</a:t>
            </a:r>
            <a:r>
              <a:rPr lang="en-GB" dirty="0"/>
              <a:t> Python </a:t>
            </a:r>
            <a:r>
              <a:rPr lang="en-GB" dirty="0" err="1"/>
              <a:t>skripte</a:t>
            </a:r>
            <a:r>
              <a:rPr lang="en-GB" dirty="0"/>
              <a:t> za 3D </a:t>
            </a:r>
            <a:r>
              <a:rPr lang="en-GB" dirty="0" err="1"/>
              <a:t>ploting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Koraci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izrade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kôda</a:t>
            </a:r>
            <a:r>
              <a:rPr lang="en-GB" dirty="0">
                <a:sym typeface="Wingdings" panose="05000000000000000000" pitchFamily="2" charset="2"/>
              </a:rPr>
              <a:t>:</a:t>
            </a: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Uključivanje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biblioteka</a:t>
            </a:r>
            <a:endParaRPr lang="en-GB" dirty="0">
              <a:sym typeface="Wingdings" panose="05000000000000000000" pitchFamily="2" charset="2"/>
            </a:endParaRP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Kreiranje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novog</a:t>
            </a:r>
            <a:r>
              <a:rPr lang="en-GB" dirty="0">
                <a:sym typeface="Wingdings" panose="05000000000000000000" pitchFamily="2" charset="2"/>
              </a:rPr>
              <a:t> 3D </a:t>
            </a:r>
            <a:r>
              <a:rPr lang="en-GB" dirty="0" err="1">
                <a:sym typeface="Wingdings" panose="05000000000000000000" pitchFamily="2" charset="2"/>
              </a:rPr>
              <a:t>plota</a:t>
            </a:r>
            <a:endParaRPr lang="en-GB" dirty="0">
              <a:sym typeface="Wingdings" panose="05000000000000000000" pitchFamily="2" charset="2"/>
            </a:endParaRP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Učitavanje</a:t>
            </a:r>
            <a:r>
              <a:rPr lang="en-GB" dirty="0">
                <a:sym typeface="Wingdings" panose="05000000000000000000" pitchFamily="2" charset="2"/>
              </a:rPr>
              <a:t> STL </a:t>
            </a:r>
            <a:r>
              <a:rPr lang="en-GB" dirty="0" err="1">
                <a:sym typeface="Wingdings" panose="05000000000000000000" pitchFamily="2" charset="2"/>
              </a:rPr>
              <a:t>datoteke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 err="1">
                <a:sym typeface="Wingdings" panose="05000000000000000000" pitchFamily="2" charset="2"/>
              </a:rPr>
              <a:t>cijelog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mesha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svih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vektora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Skaliranje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koordinatnih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osi</a:t>
            </a:r>
            <a:endParaRPr lang="en-GB" dirty="0">
              <a:sym typeface="Wingdings" panose="05000000000000000000" pitchFamily="2" charset="2"/>
            </a:endParaRP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Prikaz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plota</a:t>
            </a:r>
            <a:endParaRPr lang="en-GB" dirty="0">
              <a:sym typeface="Wingdings" panose="05000000000000000000" pitchFamily="2" charset="2"/>
            </a:endParaRPr>
          </a:p>
          <a:p>
            <a:pPr marL="342900" lvl="8" indent="-342900">
              <a:spcAft>
                <a:spcPts val="600"/>
              </a:spcAft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r>
              <a:rPr lang="en-GB" dirty="0">
                <a:sym typeface="Wingdings" panose="05000000000000000000" pitchFamily="2" charset="2"/>
              </a:rPr>
              <a:t>        </a:t>
            </a: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GB" dirty="0"/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A9E1CFC-02FF-09F0-60A0-198E39E9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39" y="2865397"/>
            <a:ext cx="5092841" cy="2002237"/>
          </a:xfrm>
          <a:prstGeom prst="rect">
            <a:avLst/>
          </a:prstGeom>
        </p:spPr>
      </p:pic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6EADA41E-63B4-B8A6-2287-E82762C628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4705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38891" y="914400"/>
            <a:ext cx="5213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Rezultat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napisane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skripte</a:t>
            </a:r>
            <a:endParaRPr lang="en-GB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r>
              <a:rPr lang="en-GB" dirty="0">
                <a:sym typeface="Wingdings" panose="05000000000000000000" pitchFamily="2" charset="2"/>
              </a:rPr>
              <a:t>        </a:t>
            </a: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GB" dirty="0"/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38489D-C712-CAEA-D155-33F329E1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45" y="1268496"/>
            <a:ext cx="4066109" cy="3473560"/>
          </a:xfrm>
          <a:prstGeom prst="rect">
            <a:avLst/>
          </a:prstGeom>
        </p:spPr>
      </p:pic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44DBB4F8-E661-DB9A-D6D1-4F097DA2D3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FE0D992-4E80-B80D-B5CD-CA3228D33D2A}"/>
              </a:ext>
            </a:extLst>
          </p:cNvPr>
          <p:cNvSpPr txBox="1">
            <a:spLocks/>
          </p:cNvSpPr>
          <p:nvPr/>
        </p:nvSpPr>
        <p:spPr>
          <a:xfrm>
            <a:off x="914400" y="243046"/>
            <a:ext cx="7214839" cy="62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+mj-lt"/>
              </a:rPr>
              <a:t>2.1 </a:t>
            </a:r>
            <a:r>
              <a:rPr lang="en-GB" dirty="0" err="1">
                <a:latin typeface="+mj-lt"/>
              </a:rPr>
              <a:t>Izrada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softvera</a:t>
            </a:r>
            <a:r>
              <a:rPr lang="en-GB" dirty="0">
                <a:latin typeface="+mj-lt"/>
              </a:rPr>
              <a:t> za </a:t>
            </a:r>
            <a:r>
              <a:rPr lang="en-GB" dirty="0" err="1">
                <a:latin typeface="+mj-lt"/>
              </a:rPr>
              <a:t>plotanje</a:t>
            </a:r>
            <a:r>
              <a:rPr lang="en-GB" dirty="0">
                <a:latin typeface="+mj-lt"/>
              </a:rPr>
              <a:t> STL </a:t>
            </a:r>
            <a:r>
              <a:rPr lang="en-GB" dirty="0" err="1">
                <a:latin typeface="+mj-lt"/>
              </a:rPr>
              <a:t>datoteke</a:t>
            </a:r>
            <a:endParaRPr lang="hr-H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7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3F69-D4A9-0C31-2606-678A8A6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024" y="349491"/>
            <a:ext cx="7173951" cy="623074"/>
          </a:xfrm>
        </p:spPr>
        <p:txBody>
          <a:bodyPr>
            <a:noAutofit/>
          </a:bodyPr>
          <a:lstStyle/>
          <a:p>
            <a:r>
              <a:rPr lang="en-GB" dirty="0">
                <a:latin typeface="+mj-lt"/>
              </a:rPr>
              <a:t>2.2 </a:t>
            </a:r>
            <a:r>
              <a:rPr lang="en-GB" dirty="0" err="1">
                <a:latin typeface="+mj-lt"/>
              </a:rPr>
              <a:t>Izrada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softvera</a:t>
            </a:r>
            <a:r>
              <a:rPr lang="en-GB" dirty="0">
                <a:latin typeface="+mj-lt"/>
              </a:rPr>
              <a:t> za </a:t>
            </a:r>
            <a:r>
              <a:rPr lang="en-GB" dirty="0" err="1">
                <a:latin typeface="+mj-lt"/>
              </a:rPr>
              <a:t>detekciju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šupljina</a:t>
            </a:r>
            <a:r>
              <a:rPr lang="en-GB" dirty="0">
                <a:latin typeface="+mj-lt"/>
              </a:rPr>
              <a:t> u STL </a:t>
            </a:r>
            <a:r>
              <a:rPr lang="en-GB" dirty="0" err="1">
                <a:latin typeface="+mj-lt"/>
              </a:rPr>
              <a:t>datoteci</a:t>
            </a:r>
            <a:endParaRPr lang="hr-HR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51284-FBF7-BFF8-D478-3BCE2F5280CA}"/>
              </a:ext>
            </a:extLst>
          </p:cNvPr>
          <p:cNvSpPr txBox="1"/>
          <p:nvPr/>
        </p:nvSpPr>
        <p:spPr>
          <a:xfrm>
            <a:off x="1035399" y="1241502"/>
            <a:ext cx="76625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Glavni</a:t>
            </a:r>
            <a:r>
              <a:rPr lang="en-GB" dirty="0"/>
              <a:t> </a:t>
            </a:r>
            <a:r>
              <a:rPr lang="en-GB" dirty="0" err="1"/>
              <a:t>dio</a:t>
            </a:r>
            <a:r>
              <a:rPr lang="en-GB" dirty="0"/>
              <a:t> </a:t>
            </a:r>
            <a:r>
              <a:rPr lang="en-GB" dirty="0" err="1"/>
              <a:t>ovog</a:t>
            </a:r>
            <a:r>
              <a:rPr lang="en-GB" dirty="0"/>
              <a:t> </a:t>
            </a:r>
            <a:r>
              <a:rPr lang="en-GB" dirty="0" err="1"/>
              <a:t>završnog</a:t>
            </a:r>
            <a:r>
              <a:rPr lang="en-GB" dirty="0"/>
              <a:t> rada</a:t>
            </a: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Cilj</a:t>
            </a:r>
            <a:r>
              <a:rPr lang="en-GB" dirty="0"/>
              <a:t>: </a:t>
            </a:r>
            <a:r>
              <a:rPr lang="en-GB" dirty="0" err="1"/>
              <a:t>pronaći</a:t>
            </a:r>
            <a:r>
              <a:rPr lang="en-GB" dirty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nepravilnosti</a:t>
            </a:r>
            <a:r>
              <a:rPr lang="en-GB" dirty="0"/>
              <a:t> </a:t>
            </a:r>
            <a:r>
              <a:rPr lang="en-GB" dirty="0" err="1"/>
              <a:t>tj</a:t>
            </a:r>
            <a:r>
              <a:rPr lang="en-GB" dirty="0"/>
              <a:t>. </a:t>
            </a:r>
            <a:r>
              <a:rPr lang="en-GB" dirty="0" err="1"/>
              <a:t>šupljine</a:t>
            </a:r>
            <a:r>
              <a:rPr lang="en-GB" dirty="0"/>
              <a:t> u </a:t>
            </a:r>
            <a:r>
              <a:rPr lang="en-GB" dirty="0" err="1"/>
              <a:t>danoj</a:t>
            </a:r>
            <a:r>
              <a:rPr lang="en-GB" dirty="0"/>
              <a:t> STL </a:t>
            </a:r>
            <a:r>
              <a:rPr lang="en-GB" dirty="0" err="1"/>
              <a:t>datoteci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Šupljine</a:t>
            </a:r>
            <a:r>
              <a:rPr lang="en-GB" dirty="0"/>
              <a:t> </a:t>
            </a:r>
            <a:r>
              <a:rPr lang="en-GB" dirty="0" err="1"/>
              <a:t>ćemo</a:t>
            </a:r>
            <a:r>
              <a:rPr lang="en-GB" dirty="0"/>
              <a:t> </a:t>
            </a:r>
            <a:r>
              <a:rPr lang="en-GB" dirty="0" err="1"/>
              <a:t>pronaći</a:t>
            </a:r>
            <a:r>
              <a:rPr lang="en-GB" dirty="0"/>
              <a:t> </a:t>
            </a:r>
            <a:r>
              <a:rPr lang="en-GB" dirty="0" err="1"/>
              <a:t>koristeći</a:t>
            </a:r>
            <a:r>
              <a:rPr lang="en-GB" dirty="0"/>
              <a:t> </a:t>
            </a:r>
            <a:r>
              <a:rPr lang="en-GB" dirty="0" err="1"/>
              <a:t>svojstvo</a:t>
            </a:r>
            <a:r>
              <a:rPr lang="en-GB" dirty="0"/>
              <a:t> </a:t>
            </a:r>
            <a:r>
              <a:rPr lang="en-GB" dirty="0" err="1"/>
              <a:t>zatvorenosti</a:t>
            </a:r>
            <a:r>
              <a:rPr lang="en-GB" dirty="0"/>
              <a:t> </a:t>
            </a:r>
            <a:r>
              <a:rPr lang="en-GB" dirty="0" err="1"/>
              <a:t>predmeta</a:t>
            </a:r>
            <a:r>
              <a:rPr lang="en-GB" dirty="0"/>
              <a:t> u STL </a:t>
            </a:r>
            <a:r>
              <a:rPr lang="en-GB" dirty="0" err="1"/>
              <a:t>datoteci</a:t>
            </a:r>
            <a:r>
              <a:rPr lang="en-GB" dirty="0"/>
              <a:t> </a:t>
            </a:r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Svojstvo</a:t>
            </a:r>
            <a:r>
              <a:rPr lang="en-GB" dirty="0"/>
              <a:t> </a:t>
            </a:r>
            <a:r>
              <a:rPr lang="en-GB" dirty="0" err="1"/>
              <a:t>zatvorenosti</a:t>
            </a:r>
            <a:r>
              <a:rPr lang="en-GB" dirty="0"/>
              <a:t> – </a:t>
            </a:r>
            <a:r>
              <a:rPr lang="en-GB" dirty="0" err="1"/>
              <a:t>svaki</a:t>
            </a:r>
            <a:r>
              <a:rPr lang="en-GB" dirty="0"/>
              <a:t> rub se </a:t>
            </a:r>
            <a:r>
              <a:rPr lang="en-GB" dirty="0" err="1"/>
              <a:t>nalazi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točno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trokuta</a:t>
            </a:r>
            <a:r>
              <a:rPr lang="en-GB" dirty="0"/>
              <a:t>, 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znači</a:t>
            </a:r>
            <a:r>
              <a:rPr lang="en-GB" dirty="0"/>
              <a:t> da </a:t>
            </a:r>
            <a:r>
              <a:rPr lang="en-GB" dirty="0" err="1"/>
              <a:t>nema</a:t>
            </a:r>
            <a:r>
              <a:rPr lang="en-GB" dirty="0"/>
              <a:t> </a:t>
            </a:r>
            <a:r>
              <a:rPr lang="en-GB" dirty="0" err="1"/>
              <a:t>nigdje</a:t>
            </a:r>
            <a:r>
              <a:rPr lang="en-GB" dirty="0"/>
              <a:t> </a:t>
            </a:r>
            <a:r>
              <a:rPr lang="en-GB" dirty="0" err="1"/>
              <a:t>ruba</a:t>
            </a:r>
            <a:r>
              <a:rPr lang="en-GB" dirty="0"/>
              <a:t> koji bi </a:t>
            </a:r>
            <a:r>
              <a:rPr lang="en-GB" dirty="0" err="1"/>
              <a:t>okruživao</a:t>
            </a:r>
            <a:r>
              <a:rPr lang="en-GB" dirty="0"/>
              <a:t> </a:t>
            </a:r>
            <a:r>
              <a:rPr lang="en-GB" dirty="0" err="1"/>
              <a:t>šupljinu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Detekciju</a:t>
            </a:r>
            <a:r>
              <a:rPr lang="en-GB" dirty="0"/>
              <a:t> </a:t>
            </a:r>
            <a:r>
              <a:rPr lang="en-GB" dirty="0" err="1"/>
              <a:t>šupljina</a:t>
            </a:r>
            <a:r>
              <a:rPr lang="en-GB" dirty="0"/>
              <a:t> </a:t>
            </a:r>
            <a:r>
              <a:rPr lang="en-GB" dirty="0" err="1"/>
              <a:t>obavljamo</a:t>
            </a:r>
            <a:r>
              <a:rPr lang="en-GB" dirty="0"/>
              <a:t> </a:t>
            </a:r>
            <a:r>
              <a:rPr lang="en-GB" dirty="0" err="1"/>
              <a:t>iteriranjem</a:t>
            </a:r>
            <a:r>
              <a:rPr lang="en-GB" dirty="0"/>
              <a:t> po </a:t>
            </a:r>
            <a:r>
              <a:rPr lang="en-GB" dirty="0" err="1"/>
              <a:t>svim</a:t>
            </a:r>
            <a:r>
              <a:rPr lang="en-GB" dirty="0"/>
              <a:t> </a:t>
            </a:r>
            <a:r>
              <a:rPr lang="en-GB" dirty="0" err="1"/>
              <a:t>rubovima</a:t>
            </a:r>
            <a:r>
              <a:rPr lang="en-GB" dirty="0"/>
              <a:t> </a:t>
            </a:r>
            <a:r>
              <a:rPr lang="en-GB" dirty="0" err="1"/>
              <a:t>svakog</a:t>
            </a:r>
            <a:r>
              <a:rPr lang="en-GB" dirty="0"/>
              <a:t> </a:t>
            </a:r>
            <a:r>
              <a:rPr lang="en-GB" dirty="0" err="1"/>
              <a:t>trokuta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brojimo</a:t>
            </a:r>
            <a:r>
              <a:rPr lang="en-GB" dirty="0"/>
              <a:t> </a:t>
            </a:r>
            <a:r>
              <a:rPr lang="en-GB" dirty="0" err="1"/>
              <a:t>koliko</a:t>
            </a:r>
            <a:r>
              <a:rPr lang="en-GB" dirty="0"/>
              <a:t> se puta </a:t>
            </a:r>
            <a:r>
              <a:rPr lang="en-GB" dirty="0" err="1"/>
              <a:t>određeni</a:t>
            </a:r>
            <a:r>
              <a:rPr lang="en-GB" dirty="0"/>
              <a:t> rub </a:t>
            </a:r>
            <a:r>
              <a:rPr lang="en-GB" dirty="0" err="1"/>
              <a:t>pojavio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Ako</a:t>
            </a:r>
            <a:r>
              <a:rPr lang="en-GB" dirty="0"/>
              <a:t> je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ponavljanja</a:t>
            </a:r>
            <a:r>
              <a:rPr lang="en-GB" dirty="0"/>
              <a:t> 2 – rub se </a:t>
            </a:r>
            <a:r>
              <a:rPr lang="en-GB" dirty="0" err="1"/>
              <a:t>nalazi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2 </a:t>
            </a:r>
            <a:r>
              <a:rPr lang="en-GB" dirty="0" err="1"/>
              <a:t>trokuta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Ako</a:t>
            </a:r>
            <a:r>
              <a:rPr lang="en-GB" dirty="0"/>
              <a:t> je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ponavljanja</a:t>
            </a:r>
            <a:r>
              <a:rPr lang="en-GB" dirty="0"/>
              <a:t> 1 – taj rub </a:t>
            </a:r>
            <a:r>
              <a:rPr lang="en-GB" dirty="0" err="1"/>
              <a:t>okružuje</a:t>
            </a:r>
            <a:r>
              <a:rPr lang="en-GB" dirty="0"/>
              <a:t> </a:t>
            </a:r>
            <a:r>
              <a:rPr lang="en-GB" dirty="0" err="1"/>
              <a:t>šupljinu</a:t>
            </a:r>
            <a:endParaRPr lang="en-GB" dirty="0"/>
          </a:p>
          <a:p>
            <a:pPr marL="171450" lvl="8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Kroz</a:t>
            </a:r>
            <a:r>
              <a:rPr lang="en-GB" dirty="0"/>
              <a:t> </a:t>
            </a:r>
            <a:r>
              <a:rPr lang="en-GB" dirty="0" err="1"/>
              <a:t>iduće</a:t>
            </a:r>
            <a:r>
              <a:rPr lang="en-GB" dirty="0"/>
              <a:t> </a:t>
            </a:r>
            <a:r>
              <a:rPr lang="en-GB" dirty="0" err="1"/>
              <a:t>slajdove</a:t>
            </a:r>
            <a:r>
              <a:rPr lang="en-GB" dirty="0"/>
              <a:t> </a:t>
            </a:r>
            <a:r>
              <a:rPr lang="en-GB" dirty="0" err="1"/>
              <a:t>ćemo</a:t>
            </a:r>
            <a:r>
              <a:rPr lang="en-GB" dirty="0"/>
              <a:t> </a:t>
            </a:r>
            <a:r>
              <a:rPr lang="en-GB" dirty="0" err="1"/>
              <a:t>detaljno</a:t>
            </a:r>
            <a:r>
              <a:rPr lang="en-GB" dirty="0"/>
              <a:t> </a:t>
            </a:r>
            <a:r>
              <a:rPr lang="en-GB" dirty="0" err="1"/>
              <a:t>proučiti</a:t>
            </a:r>
            <a:r>
              <a:rPr lang="en-GB" dirty="0"/>
              <a:t> </a:t>
            </a:r>
            <a:r>
              <a:rPr lang="en-GB" dirty="0" err="1"/>
              <a:t>kôd</a:t>
            </a:r>
            <a:endParaRPr lang="en-GB" dirty="0"/>
          </a:p>
          <a:p>
            <a:pPr marL="285750" lvl="8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r>
              <a:rPr lang="en-GB" dirty="0">
                <a:sym typeface="Wingdings" panose="05000000000000000000" pitchFamily="2" charset="2"/>
              </a:rPr>
              <a:t>        </a:t>
            </a: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lvl="8">
              <a:spcAft>
                <a:spcPts val="600"/>
              </a:spcAft>
            </a:pPr>
            <a:endParaRPr lang="en-GB" dirty="0"/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5" name="Google Shape;407;p54">
            <a:extLst>
              <a:ext uri="{FF2B5EF4-FFF2-40B4-BE49-F238E27FC236}">
                <a16:creationId xmlns:a16="http://schemas.microsoft.com/office/drawing/2014/main" id="{81DFCEBB-163A-C692-BB06-BC4694AEF0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0208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2F007-EF02-A8DD-90A9-CBFE4E20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24" y="1129991"/>
            <a:ext cx="7305590" cy="1597450"/>
          </a:xfrm>
        </p:spPr>
        <p:txBody>
          <a:bodyPr/>
          <a:lstStyle/>
          <a:p>
            <a:pPr marL="571500" indent="-342900" algn="l">
              <a:buFont typeface="+mj-lt"/>
              <a:buAutoNum type="arabicPeriod"/>
            </a:pPr>
            <a:r>
              <a:rPr lang="en-GB" dirty="0" err="1">
                <a:latin typeface="+mn-lt"/>
              </a:rPr>
              <a:t>Definiramo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funkciju</a:t>
            </a:r>
            <a:r>
              <a:rPr lang="en-GB" dirty="0">
                <a:latin typeface="+mn-lt"/>
              </a:rPr>
              <a:t> za </a:t>
            </a:r>
            <a:r>
              <a:rPr lang="en-GB" dirty="0" err="1">
                <a:latin typeface="+mn-lt"/>
              </a:rPr>
              <a:t>pronalazak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šupljina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čije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će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ulazni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kojoj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ćemo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proslijediti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sve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trokute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iz</a:t>
            </a:r>
            <a:r>
              <a:rPr lang="en-GB" dirty="0">
                <a:latin typeface="+mn-lt"/>
              </a:rPr>
              <a:t> STL </a:t>
            </a:r>
            <a:r>
              <a:rPr lang="en-GB" dirty="0" err="1">
                <a:latin typeface="+mn-lt"/>
              </a:rPr>
              <a:t>datoteke</a:t>
            </a:r>
            <a:r>
              <a:rPr lang="en-GB" dirty="0">
                <a:latin typeface="+mn-lt"/>
              </a:rPr>
              <a:t>, a </a:t>
            </a:r>
            <a:r>
              <a:rPr lang="en-GB" dirty="0" err="1">
                <a:latin typeface="+mn-lt"/>
              </a:rPr>
              <a:t>kao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rezultat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vraća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sve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rubove</a:t>
            </a:r>
            <a:r>
              <a:rPr lang="en-GB" dirty="0">
                <a:latin typeface="+mn-lt"/>
              </a:rPr>
              <a:t> koji </a:t>
            </a:r>
            <a:r>
              <a:rPr lang="en-GB" dirty="0" err="1">
                <a:latin typeface="+mn-lt"/>
              </a:rPr>
              <a:t>okružju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šupljinu</a:t>
            </a:r>
            <a:r>
              <a:rPr lang="en-GB" dirty="0">
                <a:latin typeface="+mn-lt"/>
              </a:rPr>
              <a:t> (</a:t>
            </a:r>
            <a:r>
              <a:rPr lang="en-GB" dirty="0" err="1">
                <a:latin typeface="+mn-lt"/>
              </a:rPr>
              <a:t>bound_edges</a:t>
            </a:r>
            <a:r>
              <a:rPr lang="en-GB" dirty="0">
                <a:latin typeface="+mn-lt"/>
              </a:rPr>
              <a:t>)</a:t>
            </a:r>
          </a:p>
          <a:p>
            <a:pPr marL="571500" indent="-342900" algn="l">
              <a:buFont typeface="+mj-lt"/>
              <a:buAutoNum type="arabicPeriod"/>
            </a:pPr>
            <a:r>
              <a:rPr lang="en-GB" dirty="0" err="1">
                <a:latin typeface="+mn-lt"/>
              </a:rPr>
              <a:t>Definiramo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rječnik</a:t>
            </a:r>
            <a:r>
              <a:rPr lang="en-GB" dirty="0">
                <a:latin typeface="+mn-lt"/>
              </a:rPr>
              <a:t> edges{} u koji </a:t>
            </a:r>
            <a:r>
              <a:rPr lang="en-GB" dirty="0" err="1">
                <a:latin typeface="+mn-lt"/>
              </a:rPr>
              <a:t>ćemo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pohraniti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sve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rubove</a:t>
            </a:r>
            <a:endParaRPr lang="en-GB" dirty="0">
              <a:latin typeface="+mn-lt"/>
            </a:endParaRPr>
          </a:p>
          <a:p>
            <a:pPr marL="571500" indent="-342900" algn="l">
              <a:buFont typeface="+mj-lt"/>
              <a:buAutoNum type="arabicPeriod"/>
            </a:pPr>
            <a:r>
              <a:rPr lang="en-GB" dirty="0" err="1">
                <a:latin typeface="+mn-lt"/>
              </a:rPr>
              <a:t>Iteriramo</a:t>
            </a:r>
            <a:r>
              <a:rPr lang="en-GB" dirty="0">
                <a:latin typeface="+mn-lt"/>
              </a:rPr>
              <a:t> po </a:t>
            </a:r>
            <a:r>
              <a:rPr lang="en-GB" dirty="0" err="1">
                <a:latin typeface="+mn-lt"/>
              </a:rPr>
              <a:t>svim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rubovima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spremamo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sortirane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radi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mogućnosti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pronalaska</a:t>
            </a:r>
            <a:endParaRPr lang="en-GB" dirty="0">
              <a:latin typeface="+mn-lt"/>
            </a:endParaRPr>
          </a:p>
          <a:p>
            <a:pPr marL="571500" indent="-342900" algn="l">
              <a:buFont typeface="+mj-lt"/>
              <a:buAutoNum type="arabicPeriod"/>
            </a:pPr>
            <a:endParaRPr lang="hr-HR" dirty="0"/>
          </a:p>
        </p:txBody>
      </p:sp>
      <p:pic>
        <p:nvPicPr>
          <p:cNvPr id="19" name="Google Shape;407;p54">
            <a:extLst>
              <a:ext uri="{FF2B5EF4-FFF2-40B4-BE49-F238E27FC236}">
                <a16:creationId xmlns:a16="http://schemas.microsoft.com/office/drawing/2014/main" id="{BFDC0198-7DFB-E41B-BE2D-8F7F64E160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98" y="4571999"/>
            <a:ext cx="945795" cy="410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293644-12C2-1F6F-F78E-9B3BD827598C}"/>
              </a:ext>
            </a:extLst>
          </p:cNvPr>
          <p:cNvSpPr txBox="1">
            <a:spLocks/>
          </p:cNvSpPr>
          <p:nvPr/>
        </p:nvSpPr>
        <p:spPr>
          <a:xfrm>
            <a:off x="985024" y="181941"/>
            <a:ext cx="7173951" cy="9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+mj-lt"/>
              </a:rPr>
              <a:t>2.2 </a:t>
            </a:r>
            <a:r>
              <a:rPr lang="en-GB" sz="3000" dirty="0" err="1">
                <a:latin typeface="+mj-lt"/>
              </a:rPr>
              <a:t>Izrada</a:t>
            </a:r>
            <a:r>
              <a:rPr lang="en-GB" sz="3000" dirty="0">
                <a:latin typeface="+mj-lt"/>
              </a:rPr>
              <a:t> </a:t>
            </a:r>
            <a:r>
              <a:rPr lang="en-GB" sz="3000" dirty="0" err="1">
                <a:latin typeface="+mj-lt"/>
              </a:rPr>
              <a:t>softvera</a:t>
            </a:r>
            <a:r>
              <a:rPr lang="en-GB" sz="3000" dirty="0">
                <a:latin typeface="+mj-lt"/>
              </a:rPr>
              <a:t> za </a:t>
            </a:r>
            <a:r>
              <a:rPr lang="en-GB" sz="3000" dirty="0" err="1">
                <a:latin typeface="+mj-lt"/>
              </a:rPr>
              <a:t>detekciju</a:t>
            </a:r>
            <a:r>
              <a:rPr lang="en-GB" sz="3000" dirty="0">
                <a:latin typeface="+mj-lt"/>
              </a:rPr>
              <a:t> </a:t>
            </a:r>
            <a:r>
              <a:rPr lang="en-GB" sz="3000" dirty="0" err="1">
                <a:latin typeface="+mj-lt"/>
              </a:rPr>
              <a:t>šupljina</a:t>
            </a:r>
            <a:r>
              <a:rPr lang="en-GB" sz="3000" dirty="0">
                <a:latin typeface="+mj-lt"/>
              </a:rPr>
              <a:t> u STL </a:t>
            </a:r>
            <a:r>
              <a:rPr lang="en-GB" sz="3000" dirty="0" err="1">
                <a:latin typeface="+mj-lt"/>
              </a:rPr>
              <a:t>datoteci</a:t>
            </a:r>
            <a:endParaRPr lang="hr-HR" sz="3000" dirty="0">
              <a:latin typeface="+mj-lt"/>
            </a:endParaRPr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8E0D87D-374C-6630-6861-B882270A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08" y="2735098"/>
            <a:ext cx="5517921" cy="23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6609"/>
      </p:ext>
    </p:extLst>
  </p:cSld>
  <p:clrMapOvr>
    <a:masterClrMapping/>
  </p:clrMapOvr>
</p:sld>
</file>

<file path=ppt/theme/theme1.xml><?xml version="1.0" encoding="utf-8"?>
<a:theme xmlns:a="http://schemas.openxmlformats.org/drawingml/2006/main" name="Paralaksa">
  <a:themeElements>
    <a:clrScheme name="Paralaksa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aksa">
  <a:themeElements>
    <a:clrScheme name="Paralaksa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808</Words>
  <Application>Microsoft Office PowerPoint</Application>
  <PresentationFormat>On-screen Show (16:9)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Wingdings</vt:lpstr>
      <vt:lpstr>Paralaksa</vt:lpstr>
      <vt:lpstr>Paralaksa</vt:lpstr>
      <vt:lpstr>ZAVRŠNI RAD </vt:lpstr>
      <vt:lpstr>ZADATAK ZAVRŠNOG RADA</vt:lpstr>
      <vt:lpstr>SADRŽAJ</vt:lpstr>
      <vt:lpstr>1.1 Općenito o 3D skeniranju</vt:lpstr>
      <vt:lpstr>1.2 STL format datoteke</vt:lpstr>
      <vt:lpstr>2.1 Izrada softvera za plotanje STL datoteke</vt:lpstr>
      <vt:lpstr>PowerPoint Presentation</vt:lpstr>
      <vt:lpstr>2.2 Izrada softvera za detekciju šupljina u STL datoteci</vt:lpstr>
      <vt:lpstr>PowerPoint Presentation</vt:lpstr>
      <vt:lpstr>PowerPoint Presentation</vt:lpstr>
      <vt:lpstr>3. PLOTANJE STL DATOTEKE SA PRONAĐENIM ŠUPLJINAMA</vt:lpstr>
      <vt:lpstr>3. PLOTANJE STL DATOTEKE SA PRONAĐENIM ŠUPLJINAMA</vt:lpstr>
      <vt:lpstr>3. PLOTANJE STL DATOTEKE SA PRONAĐENIM ŠUPLJINAMA</vt:lpstr>
      <vt:lpstr>PowerPoint Presentation</vt:lpstr>
      <vt:lpstr>HVALA NA PAŽNJI! Imate li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Mijo Jurić-Pešić</cp:lastModifiedBy>
  <cp:revision>54</cp:revision>
  <dcterms:modified xsi:type="dcterms:W3CDTF">2024-09-17T05:36:29Z</dcterms:modified>
</cp:coreProperties>
</file>