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</p:sldIdLst>
  <p:sldSz cx="12188825" cy="6858000"/>
  <p:notesSz cx="6858000" cy="9144000"/>
  <p:defaultTextStyle>
    <a:defPPr rtl="0">
      <a:defRPr lang="hr-H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22" autoAdjust="0"/>
  </p:normalViewPr>
  <p:slideViewPr>
    <p:cSldViewPr>
      <p:cViewPr varScale="1">
        <p:scale>
          <a:sx n="81" d="100"/>
          <a:sy n="81" d="100"/>
        </p:scale>
        <p:origin x="706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456BB6F-F4DF-4FB4-8D4F-3FB0EF70A452}" type="datetime1">
              <a:rPr lang="hr-HR" smtClean="0"/>
              <a:pPr algn="r" rtl="0"/>
              <a:t>22.5.2024.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hr-HR" smtClean="0"/>
              <a:pPr algn="r" rtl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5B4E10AB-1A35-42F1-B8D1-BBAD9C4D3D6E}" type="datetime1">
              <a:rPr lang="hr-HR" smtClean="0"/>
              <a:pPr/>
              <a:t>22.5.2024.</a:t>
            </a:fld>
            <a:endParaRPr lang="hr-HR" dirty="0"/>
          </a:p>
        </p:txBody>
      </p:sp>
      <p:sp>
        <p:nvSpPr>
          <p:cNvPr id="4" name="Rezervirano mjesto za sliku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dirty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dirty="0"/>
              <a:t>Kliknite da biste uredili stilove teksta matrice</a:t>
            </a:r>
          </a:p>
          <a:p>
            <a:pPr lvl="1" rtl="0"/>
            <a:r>
              <a:rPr lang="hr-HR" dirty="0"/>
              <a:t>Druga razina</a:t>
            </a:r>
          </a:p>
          <a:p>
            <a:pPr lvl="2" rtl="0"/>
            <a:r>
              <a:rPr lang="hr-HR" dirty="0"/>
              <a:t>Treća razina</a:t>
            </a:r>
          </a:p>
          <a:p>
            <a:pPr lvl="3" rtl="0"/>
            <a:r>
              <a:rPr lang="hr-HR" dirty="0"/>
              <a:t>Četvrta razina</a:t>
            </a:r>
          </a:p>
          <a:p>
            <a:pPr lvl="4" rtl="0"/>
            <a:r>
              <a:rPr lang="hr-HR" dirty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hr-HR" smtClean="0"/>
              <a:pPr algn="r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hr-HR" smtClean="0"/>
              <a:pPr algn="r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2715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hr-HR" smtClean="0"/>
              <a:pPr algn="r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648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jagonale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Ravni poveznik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Ravni poveznik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Ravni poveznik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crte na dnu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Prostoručni oblik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r-HR" dirty="0"/>
            </a:p>
          </p:txBody>
        </p:sp>
        <p:sp>
          <p:nvSpPr>
            <p:cNvPr id="10" name="Prostoručni oblik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r-HR" dirty="0"/>
            </a:p>
          </p:txBody>
        </p:sp>
        <p:sp>
          <p:nvSpPr>
            <p:cNvPr id="11" name="Prostoručni oblik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r-HR" dirty="0"/>
            </a:p>
          </p:txBody>
        </p: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hr-HR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r-HR"/>
              <a:t>Uredite stil podnaslova matrice</a:t>
            </a:r>
            <a:endParaRPr lang="hr-HR" dirty="0"/>
          </a:p>
        </p:txBody>
      </p:sp>
      <p:sp>
        <p:nvSpPr>
          <p:cNvPr id="22" name="Rezervirano mjesto za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84BAA47-6998-406B-ADB9-879323366578}" type="datetime1">
              <a:rPr lang="hr-HR" smtClean="0"/>
              <a:pPr/>
              <a:t>22.5.2024.</a:t>
            </a:fld>
            <a:endParaRPr lang="hr-HR" dirty="0"/>
          </a:p>
        </p:txBody>
      </p:sp>
      <p:sp>
        <p:nvSpPr>
          <p:cNvPr id="23" name="Rezervirano mjesto za podnožj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24" name="Rezervirano mjesto za broj slajd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hr-HR" smtClean="0"/>
              <a:pPr algn="r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Uredite stil naslova matrice</a:t>
            </a:r>
            <a:endParaRPr lang="hr-HR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C38EAC-FB61-4EB9-94D5-C8B041E5E601}" type="datetime1">
              <a:rPr lang="hr-HR" smtClean="0"/>
              <a:pPr/>
              <a:t>22.5.2024.</a:t>
            </a:fld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hr-HR" smtClean="0"/>
              <a:pPr algn="r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r-HR"/>
              <a:t>Uredite stil naslova matrice</a:t>
            </a:r>
            <a:endParaRPr lang="hr-HR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647D76-AABA-4392-B285-61F6EB9E8389}" type="datetime1">
              <a:rPr lang="hr-HR" smtClean="0"/>
              <a:pPr/>
              <a:t>22.5.2024.</a:t>
            </a:fld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hr-HR" smtClean="0"/>
              <a:pPr algn="r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Uredite stil naslova matrice</a:t>
            </a:r>
            <a:endParaRPr lang="hr-HR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7770CC-7ABF-469F-A106-7BDEF4C5A995}" type="datetime1">
              <a:rPr lang="hr-HR" smtClean="0"/>
              <a:pPr/>
              <a:t>22.5.2024.</a:t>
            </a:fld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hr-HR" smtClean="0"/>
              <a:pPr algn="r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jagonale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Ravni poveznik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avni poveznik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avni poveznik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hr-HR"/>
              <a:t>Uredite stil naslova matrice</a:t>
            </a:r>
            <a:endParaRPr lang="hr-HR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7666B5-1DD8-4C1A-A5EB-9BE0B7A819CA}" type="datetime1">
              <a:rPr lang="hr-HR" smtClean="0"/>
              <a:pPr/>
              <a:t>22.5.2024.</a:t>
            </a:fld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hr-HR" smtClean="0"/>
              <a:pPr algn="r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Uredite stil naslova matrice</a:t>
            </a:r>
            <a:endParaRPr lang="hr-HR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 dirty="0"/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B4C4C1-C42E-46DC-8640-2F0ED64E58C7}" type="datetime1">
              <a:rPr lang="hr-HR" smtClean="0"/>
              <a:pPr/>
              <a:t>22.5.2024.</a:t>
            </a:fld>
            <a:endParaRPr lang="hr-HR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hr-HR" smtClean="0"/>
              <a:pPr algn="r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hr-HR"/>
              <a:t>Uredite stil naslova matrice</a:t>
            </a:r>
            <a:endParaRPr lang="hr-HR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 dirty="0"/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 dirty="0"/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6187DB-4979-4EDD-AF71-92E3ACB712FA}" type="datetime1">
              <a:rPr lang="hr-HR" smtClean="0"/>
              <a:pPr/>
              <a:t>22.5.2024.</a:t>
            </a:fld>
            <a:endParaRPr lang="hr-HR" dirty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hr-HR" smtClean="0"/>
              <a:pPr algn="r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Uredite stil naslova matrice</a:t>
            </a:r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377F21-1872-4EB2-BE35-5FA42D45EEE2}" type="datetime1">
              <a:rPr lang="hr-HR" smtClean="0"/>
              <a:pPr/>
              <a:t>22.5.2024.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F4DD28-D6EF-4886-BB96-B144CE1C73B8}" type="datetime1">
              <a:rPr lang="hr-HR" smtClean="0"/>
              <a:pPr/>
              <a:t>22.5.2024.</a:t>
            </a:fld>
            <a:endParaRPr lang="hr-HR" dirty="0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hr-HR" smtClean="0"/>
              <a:pPr algn="r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r-HR"/>
              <a:t>Uredite stil naslova matrice</a:t>
            </a:r>
            <a:endParaRPr lang="hr-HR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r-HR"/>
              <a:t>Uredite stilove teksta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CB5749-BF85-448F-84D5-B5C951BCA919}" type="datetime1">
              <a:rPr lang="hr-HR" smtClean="0"/>
              <a:pPr/>
              <a:t>22.5.2024.</a:t>
            </a:fld>
            <a:endParaRPr lang="hr-HR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hr-HR" smtClean="0"/>
              <a:pPr algn="r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r-HR"/>
              <a:t>Uredite stil naslova matrice</a:t>
            </a:r>
            <a:endParaRPr lang="hr-HR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Rezervirano mjesto za sliku 2" descr="Prazno rezervirano mjesto za dodavanje slike. Kliknite rezervirano mjesto i odaberite sliku koju želite dodati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hr-HR"/>
              <a:t>Kliknite ikonu da biste dodali  sliku</a:t>
            </a:r>
            <a:endParaRPr lang="hr-HR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DA9A26-0D68-4CE1-A2A9-2F98C3B1C524}" type="datetime1">
              <a:rPr lang="hr-HR" smtClean="0"/>
              <a:pPr/>
              <a:t>22.5.2024.</a:t>
            </a:fld>
            <a:endParaRPr lang="hr-HR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hr-HR" smtClean="0"/>
              <a:pPr algn="r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crte slijev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Prostoručni oblik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dirty="0"/>
            </a:p>
          </p:txBody>
        </p:sp>
        <p:sp>
          <p:nvSpPr>
            <p:cNvPr id="11" name="Prostoručni oblik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dirty="0"/>
            </a:p>
          </p:txBody>
        </p:sp>
        <p:sp>
          <p:nvSpPr>
            <p:cNvPr id="14" name="Prostoručni oblik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r-HR" dirty="0"/>
            </a:p>
          </p:txBody>
        </p:sp>
      </p:grpSp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hr-HR" dirty="0"/>
              <a:t>Uredite stilove teksta matrice</a:t>
            </a:r>
          </a:p>
          <a:p>
            <a:pPr lvl="1" rtl="0"/>
            <a:r>
              <a:rPr lang="hr-HR" dirty="0"/>
              <a:t>Druga razina</a:t>
            </a:r>
          </a:p>
          <a:p>
            <a:pPr lvl="2" rtl="0"/>
            <a:r>
              <a:rPr lang="hr-HR" dirty="0"/>
              <a:t>Treća razina</a:t>
            </a:r>
          </a:p>
          <a:p>
            <a:pPr lvl="3" rtl="0"/>
            <a:r>
              <a:rPr lang="hr-HR" dirty="0"/>
              <a:t>Četvrta razina</a:t>
            </a:r>
          </a:p>
          <a:p>
            <a:pPr lvl="4" rtl="0"/>
            <a:r>
              <a:rPr lang="hr-HR" dirty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A5D5-FD51-4EA2-B2D3-29FCD060EAB2}" type="datetime1">
              <a:rPr lang="hr-HR" smtClean="0"/>
              <a:pPr/>
              <a:t>22.5.2024.</a:t>
            </a:fld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hr-HR" smtClean="0"/>
              <a:pPr algn="r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hr-HR" sz="6000" dirty="0"/>
              <a:t>REACT</a:t>
            </a:r>
          </a:p>
        </p:txBody>
      </p:sp>
      <p:sp>
        <p:nvSpPr>
          <p:cNvPr id="5" name="Podnaslov 4"/>
          <p:cNvSpPr>
            <a:spLocks noGrp="1"/>
          </p:cNvSpPr>
          <p:nvPr>
            <p:ph type="subTitle" idx="1"/>
          </p:nvPr>
        </p:nvSpPr>
        <p:spPr>
          <a:xfrm>
            <a:off x="1625175" y="3068960"/>
            <a:ext cx="8735325" cy="2901032"/>
          </a:xfrm>
        </p:spPr>
        <p:txBody>
          <a:bodyPr rtlCol="0">
            <a:normAutofit/>
          </a:bodyPr>
          <a:lstStyle/>
          <a:p>
            <a:pPr rtl="0"/>
            <a:r>
              <a:rPr lang="hr-HR" dirty="0"/>
              <a:t>Seminarski Rad</a:t>
            </a:r>
          </a:p>
          <a:p>
            <a:pPr rtl="0"/>
            <a:endParaRPr lang="hr-HR" dirty="0"/>
          </a:p>
          <a:p>
            <a:pPr rtl="0"/>
            <a:r>
              <a:rPr lang="hr-HR" sz="2000" dirty="0"/>
              <a:t>Mijo Jurić-</a:t>
            </a:r>
            <a:r>
              <a:rPr lang="hr-HR" sz="2000" dirty="0" err="1"/>
              <a:t>Pešić</a:t>
            </a:r>
            <a:endParaRPr lang="hr-HR" sz="2000" dirty="0"/>
          </a:p>
          <a:p>
            <a:pPr rtl="0"/>
            <a:r>
              <a:rPr lang="hr-HR" sz="2000" dirty="0"/>
              <a:t>Roko </a:t>
            </a:r>
            <a:r>
              <a:rPr lang="hr-HR" sz="2000" dirty="0" err="1"/>
              <a:t>Jaman</a:t>
            </a:r>
            <a:endParaRPr lang="hr-HR" sz="2000" dirty="0"/>
          </a:p>
          <a:p>
            <a:pPr rtl="0"/>
            <a:r>
              <a:rPr lang="hr-HR" sz="2000" dirty="0"/>
              <a:t>Marko Jokić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s </a:t>
            </a:r>
            <a:r>
              <a:rPr lang="hr-HR" dirty="0" err="1"/>
              <a:t>NextJS</a:t>
            </a:r>
            <a:r>
              <a:rPr lang="hr-HR" dirty="0"/>
              <a:t>-om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18883" y="1701796"/>
            <a:ext cx="10636169" cy="4823547"/>
          </a:xfrm>
        </p:spPr>
        <p:txBody>
          <a:bodyPr>
            <a:normAutofit/>
          </a:bodyPr>
          <a:lstStyle/>
          <a:p>
            <a:r>
              <a:rPr lang="hr-HR" dirty="0"/>
              <a:t>Jedna od ključnih značajki Next.js-a je podrška za server-side </a:t>
            </a:r>
            <a:r>
              <a:rPr lang="hr-HR" dirty="0" err="1"/>
              <a:t>rendering</a:t>
            </a:r>
            <a:r>
              <a:rPr lang="hr-HR" dirty="0"/>
              <a:t> (SSR). Umjesto da se HTML dokument generira na klijentskoj strani (u pregledniku), Next.js omogućuje generiranje HTML-a na serveru prije nego što se pošalje klijentu</a:t>
            </a:r>
          </a:p>
          <a:p>
            <a:r>
              <a:rPr lang="hr-HR" dirty="0"/>
              <a:t>Next.js podržava i </a:t>
            </a:r>
            <a:r>
              <a:rPr lang="hr-HR" dirty="0" err="1"/>
              <a:t>static</a:t>
            </a:r>
            <a:r>
              <a:rPr lang="hr-HR" dirty="0"/>
              <a:t> site </a:t>
            </a:r>
            <a:r>
              <a:rPr lang="hr-HR" dirty="0" err="1"/>
              <a:t>generation</a:t>
            </a:r>
            <a:r>
              <a:rPr lang="hr-HR" dirty="0"/>
              <a:t> (SSG) što omogućuje generiranje potpuno statičkih web stranica, što je izuzetno korisno za brzo učitavanje i skalabilnost web stranica</a:t>
            </a:r>
          </a:p>
          <a:p>
            <a:r>
              <a:rPr lang="hr-HR" dirty="0"/>
              <a:t>Next.js dolazi s naprednim sustavom usmjeravanja (</a:t>
            </a:r>
            <a:r>
              <a:rPr lang="hr-HR" dirty="0" err="1"/>
              <a:t>routing</a:t>
            </a:r>
            <a:r>
              <a:rPr lang="hr-HR" dirty="0"/>
              <a:t>) koji olakšava organizaciju i upravljanje rutama u aplikaciji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3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s </a:t>
            </a:r>
            <a:r>
              <a:rPr lang="hr-HR" dirty="0" err="1"/>
              <a:t>NextJS</a:t>
            </a:r>
            <a:r>
              <a:rPr lang="hr-HR" dirty="0"/>
              <a:t>-om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18883" y="1701796"/>
            <a:ext cx="10636169" cy="4823547"/>
          </a:xfrm>
        </p:spPr>
        <p:txBody>
          <a:bodyPr>
            <a:normAutofit/>
          </a:bodyPr>
          <a:lstStyle/>
          <a:p>
            <a:r>
              <a:rPr lang="hr-HR" dirty="0"/>
              <a:t>Next.js olakšava integraciju s vanjskim API-ima i servisima. Koristeći ugrađene alate i biblioteke, možete jednostavno komunicirati s API-ima i obraditi podatke u vašoj aplikaciji</a:t>
            </a:r>
          </a:p>
          <a:p>
            <a:r>
              <a:rPr lang="hr-HR" dirty="0"/>
              <a:t>Next.js donosi niz naprednih značajki koje nadopunjuju </a:t>
            </a:r>
            <a:r>
              <a:rPr lang="hr-HR" dirty="0" err="1"/>
              <a:t>React</a:t>
            </a:r>
            <a:r>
              <a:rPr lang="hr-HR" dirty="0"/>
              <a:t> biblioteku i čine ga snažnim alatom za razvoj web aplikacija</a:t>
            </a:r>
          </a:p>
          <a:p>
            <a:r>
              <a:rPr lang="hr-HR" dirty="0"/>
              <a:t>ZAKLJUČAK: Next.js nudi mnogo više od osnovnog </a:t>
            </a:r>
            <a:r>
              <a:rPr lang="hr-HR" dirty="0" err="1"/>
              <a:t>Reacta</a:t>
            </a:r>
            <a:r>
              <a:rPr lang="hr-HR" dirty="0"/>
              <a:t>. Odluka između </a:t>
            </a:r>
            <a:r>
              <a:rPr lang="hr-HR" dirty="0" err="1"/>
              <a:t>Reacta</a:t>
            </a:r>
            <a:r>
              <a:rPr lang="hr-HR" dirty="0"/>
              <a:t> i Next.js-a ovisi o složenosti projekta i potrebama za naprednijim značajkama, ali Next.js pruža odlično rješenje za razvoj modernih web aplikacija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2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s </a:t>
            </a:r>
            <a:r>
              <a:rPr lang="hr-HR" dirty="0" err="1"/>
              <a:t>Angularom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18883" y="1701796"/>
            <a:ext cx="10969942" cy="4823547"/>
          </a:xfrm>
        </p:spPr>
        <p:txBody>
          <a:bodyPr>
            <a:normAutofit lnSpcReduction="10000"/>
          </a:bodyPr>
          <a:lstStyle/>
          <a:p>
            <a:r>
              <a:rPr lang="hr-HR" dirty="0" err="1"/>
              <a:t>Angular</a:t>
            </a:r>
            <a:r>
              <a:rPr lang="hr-HR" dirty="0"/>
              <a:t> je još jedan moćan </a:t>
            </a:r>
            <a:r>
              <a:rPr lang="hr-HR" dirty="0" err="1"/>
              <a:t>framework</a:t>
            </a:r>
            <a:r>
              <a:rPr lang="hr-HR" dirty="0"/>
              <a:t> za razvoj web aplikacija, koji se ističe svojom integracijom s </a:t>
            </a:r>
            <a:r>
              <a:rPr lang="hr-HR" dirty="0" err="1"/>
              <a:t>TypeScriptom</a:t>
            </a:r>
            <a:r>
              <a:rPr lang="hr-HR" dirty="0"/>
              <a:t>, </a:t>
            </a:r>
            <a:r>
              <a:rPr lang="hr-HR" dirty="0" err="1"/>
              <a:t>supersetom</a:t>
            </a:r>
            <a:r>
              <a:rPr lang="hr-HR" dirty="0"/>
              <a:t> </a:t>
            </a:r>
            <a:r>
              <a:rPr lang="hr-HR" dirty="0" err="1"/>
              <a:t>JavaScripta</a:t>
            </a:r>
            <a:endParaRPr lang="hr-HR" dirty="0"/>
          </a:p>
          <a:p>
            <a:r>
              <a:rPr lang="hr-HR" dirty="0"/>
              <a:t>Jedna od najznačajnijih razlika između </a:t>
            </a:r>
            <a:r>
              <a:rPr lang="hr-HR" dirty="0" err="1"/>
              <a:t>Angulara</a:t>
            </a:r>
            <a:r>
              <a:rPr lang="hr-HR" dirty="0"/>
              <a:t> i </a:t>
            </a:r>
            <a:r>
              <a:rPr lang="hr-HR" dirty="0" err="1"/>
              <a:t>Reacta</a:t>
            </a:r>
            <a:r>
              <a:rPr lang="hr-HR" dirty="0"/>
              <a:t> je u tome što </a:t>
            </a:r>
            <a:r>
              <a:rPr lang="hr-HR" dirty="0" err="1"/>
              <a:t>Angular</a:t>
            </a:r>
            <a:r>
              <a:rPr lang="hr-HR" dirty="0"/>
              <a:t> koristi </a:t>
            </a:r>
            <a:r>
              <a:rPr lang="hr-HR" dirty="0" err="1"/>
              <a:t>TypeScript</a:t>
            </a:r>
            <a:r>
              <a:rPr lang="hr-HR" dirty="0"/>
              <a:t>, dok je </a:t>
            </a:r>
            <a:r>
              <a:rPr lang="hr-HR" dirty="0" err="1"/>
              <a:t>React</a:t>
            </a:r>
            <a:r>
              <a:rPr lang="hr-HR" dirty="0"/>
              <a:t> orijentiran prema </a:t>
            </a:r>
            <a:r>
              <a:rPr lang="hr-HR" dirty="0" err="1"/>
              <a:t>JavaScriptu</a:t>
            </a:r>
            <a:r>
              <a:rPr lang="hr-HR" dirty="0"/>
              <a:t>. </a:t>
            </a:r>
            <a:r>
              <a:rPr lang="hr-HR" dirty="0" err="1"/>
              <a:t>TypeScript</a:t>
            </a:r>
            <a:r>
              <a:rPr lang="hr-HR" dirty="0"/>
              <a:t> donosi tipizaciju i strožu statičku analizu koda, što može olakšati otkrivanje grešaka pri razvoju aplikacija</a:t>
            </a:r>
          </a:p>
          <a:p>
            <a:r>
              <a:rPr lang="hr-HR" dirty="0" err="1"/>
              <a:t>Angular</a:t>
            </a:r>
            <a:r>
              <a:rPr lang="hr-HR" dirty="0"/>
              <a:t> se temelji na arhitekturi Model-</a:t>
            </a:r>
            <a:r>
              <a:rPr lang="hr-HR" dirty="0" err="1"/>
              <a:t>View</a:t>
            </a:r>
            <a:r>
              <a:rPr lang="hr-HR" dirty="0"/>
              <a:t>-</a:t>
            </a:r>
            <a:r>
              <a:rPr lang="hr-HR" dirty="0" err="1"/>
              <a:t>Controller</a:t>
            </a:r>
            <a:r>
              <a:rPr lang="hr-HR" dirty="0"/>
              <a:t> (MVC), dok </a:t>
            </a:r>
            <a:r>
              <a:rPr lang="hr-HR" dirty="0" err="1"/>
              <a:t>React</a:t>
            </a:r>
            <a:r>
              <a:rPr lang="hr-HR" dirty="0"/>
              <a:t> preferira komponentni pristup. U </a:t>
            </a:r>
            <a:r>
              <a:rPr lang="hr-HR" dirty="0" err="1"/>
              <a:t>Angularu</a:t>
            </a:r>
            <a:r>
              <a:rPr lang="hr-HR" dirty="0"/>
              <a:t>, aplikacija se dijeli na tri glavna dijela: modele (Model), koji su odgovorni za pohranu podataka, prikaze (</a:t>
            </a:r>
            <a:r>
              <a:rPr lang="hr-HR" dirty="0" err="1"/>
              <a:t>View</a:t>
            </a:r>
            <a:r>
              <a:rPr lang="hr-HR" dirty="0"/>
              <a:t>), koji prikazuju podatke iz modela korisnicima, i </a:t>
            </a:r>
            <a:r>
              <a:rPr lang="hr-HR" dirty="0" err="1"/>
              <a:t>kontrolere</a:t>
            </a:r>
            <a:r>
              <a:rPr lang="hr-HR" dirty="0"/>
              <a:t> (</a:t>
            </a:r>
            <a:r>
              <a:rPr lang="hr-HR" dirty="0" err="1"/>
              <a:t>Controller</a:t>
            </a:r>
            <a:r>
              <a:rPr lang="hr-HR" dirty="0"/>
              <a:t>), koji upravljaju interakcijom između modela i prikaza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3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s </a:t>
            </a:r>
            <a:r>
              <a:rPr lang="hr-HR" dirty="0" err="1"/>
              <a:t>Angularom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18883" y="1701797"/>
            <a:ext cx="10708177" cy="1367164"/>
          </a:xfrm>
        </p:spPr>
        <p:txBody>
          <a:bodyPr>
            <a:normAutofit/>
          </a:bodyPr>
          <a:lstStyle/>
          <a:p>
            <a:r>
              <a:rPr lang="hr-HR" dirty="0"/>
              <a:t>Jedna od bitnih razlika između </a:t>
            </a:r>
            <a:r>
              <a:rPr lang="hr-HR" dirty="0" err="1"/>
              <a:t>Angulara</a:t>
            </a:r>
            <a:r>
              <a:rPr lang="hr-HR" dirty="0"/>
              <a:t> i </a:t>
            </a:r>
            <a:r>
              <a:rPr lang="hr-HR" dirty="0" err="1"/>
              <a:t>Reacta</a:t>
            </a:r>
            <a:r>
              <a:rPr lang="hr-HR" dirty="0"/>
              <a:t> je u tome kako svaki od ovih alata upravlja DOM-om. </a:t>
            </a:r>
            <a:r>
              <a:rPr lang="hr-HR" dirty="0" err="1"/>
              <a:t>Angular</a:t>
            </a:r>
            <a:r>
              <a:rPr lang="hr-HR" dirty="0"/>
              <a:t> koristi stvarni DOM, dok </a:t>
            </a:r>
            <a:r>
              <a:rPr lang="hr-HR" dirty="0" err="1"/>
              <a:t>React</a:t>
            </a:r>
            <a:r>
              <a:rPr lang="hr-HR" dirty="0"/>
              <a:t> koristi virtualni DOM</a:t>
            </a:r>
          </a:p>
        </p:txBody>
      </p:sp>
      <p:pic>
        <p:nvPicPr>
          <p:cNvPr id="4" name="Picture 3" descr="A group of logos on a white background&#10;&#10;Description automatically generated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502" y="3154855"/>
            <a:ext cx="5189090" cy="3091142"/>
          </a:xfrm>
          <a:prstGeom prst="rect">
            <a:avLst/>
          </a:prstGeom>
        </p:spPr>
      </p:pic>
      <p:sp>
        <p:nvSpPr>
          <p:cNvPr id="5" name="Rezervirano mjesto sadržaja 2"/>
          <p:cNvSpPr txBox="1">
            <a:spLocks/>
          </p:cNvSpPr>
          <p:nvPr/>
        </p:nvSpPr>
        <p:spPr>
          <a:xfrm>
            <a:off x="1193203" y="3102047"/>
            <a:ext cx="5549282" cy="327928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ZAKLJUČAK: Odabir između </a:t>
            </a:r>
            <a:r>
              <a:rPr lang="hr-HR" dirty="0" err="1"/>
              <a:t>Angulara</a:t>
            </a:r>
            <a:r>
              <a:rPr lang="hr-HR" dirty="0"/>
              <a:t> i </a:t>
            </a:r>
            <a:r>
              <a:rPr lang="hr-HR" dirty="0" err="1"/>
              <a:t>Reacta</a:t>
            </a:r>
            <a:r>
              <a:rPr lang="hr-HR" dirty="0"/>
              <a:t> ovisi o specifičnim potrebama projekta, kao i preferencijama i iskustvu razvojnog tima. </a:t>
            </a:r>
            <a:r>
              <a:rPr lang="hr-HR" dirty="0" err="1"/>
              <a:t>Angular</a:t>
            </a:r>
            <a:r>
              <a:rPr lang="hr-HR" dirty="0"/>
              <a:t> je idealan za veće projekte koji zahtijevaju strožu organizaciju i arhitekturu, te integraciju s </a:t>
            </a:r>
            <a:r>
              <a:rPr lang="hr-HR" dirty="0" err="1"/>
              <a:t>TypeScriptom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525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s </a:t>
            </a:r>
            <a:r>
              <a:rPr lang="hr-HR" dirty="0" err="1"/>
              <a:t>Angularom</a:t>
            </a:r>
            <a:endParaRPr lang="en-GB" dirty="0"/>
          </a:p>
        </p:txBody>
      </p:sp>
      <p:pic>
        <p:nvPicPr>
          <p:cNvPr id="5" name="Slika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1870770"/>
            <a:ext cx="5743575" cy="4124325"/>
          </a:xfrm>
          <a:prstGeom prst="rect">
            <a:avLst/>
          </a:prstGeom>
          <a:noFill/>
        </p:spPr>
      </p:pic>
      <p:sp>
        <p:nvSpPr>
          <p:cNvPr id="6" name="Rezervirano mjesto sadržaja 5"/>
          <p:cNvSpPr>
            <a:spLocks noGrp="1"/>
          </p:cNvSpPr>
          <p:nvPr>
            <p:ph idx="1"/>
          </p:nvPr>
        </p:nvSpPr>
        <p:spPr>
          <a:xfrm>
            <a:off x="1218883" y="1701797"/>
            <a:ext cx="4731513" cy="4462272"/>
          </a:xfrm>
        </p:spPr>
        <p:txBody>
          <a:bodyPr>
            <a:normAutofit fontScale="92500"/>
          </a:bodyPr>
          <a:lstStyle/>
          <a:p>
            <a:r>
              <a:rPr lang="en-GB" dirty="0"/>
              <a:t>Sa </a:t>
            </a:r>
            <a:r>
              <a:rPr lang="en-GB" dirty="0" err="1"/>
              <a:t>svojom</a:t>
            </a:r>
            <a:r>
              <a:rPr lang="en-GB" dirty="0"/>
              <a:t> MVC </a:t>
            </a:r>
            <a:r>
              <a:rPr lang="en-GB" dirty="0" err="1"/>
              <a:t>arhitekturom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stvarnim</a:t>
            </a:r>
            <a:r>
              <a:rPr lang="en-GB" dirty="0"/>
              <a:t> DOM-om, Angular </a:t>
            </a:r>
            <a:r>
              <a:rPr lang="en-GB" dirty="0" err="1"/>
              <a:t>nudi</a:t>
            </a:r>
            <a:r>
              <a:rPr lang="en-GB" dirty="0"/>
              <a:t> </a:t>
            </a:r>
            <a:r>
              <a:rPr lang="en-GB" dirty="0" err="1"/>
              <a:t>snažan</a:t>
            </a:r>
            <a:r>
              <a:rPr lang="en-GB" dirty="0"/>
              <a:t> </a:t>
            </a:r>
            <a:r>
              <a:rPr lang="en-GB" dirty="0" err="1"/>
              <a:t>alat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razvoj</a:t>
            </a:r>
            <a:r>
              <a:rPr lang="en-GB" dirty="0"/>
              <a:t> </a:t>
            </a:r>
            <a:r>
              <a:rPr lang="en-GB" dirty="0" err="1"/>
              <a:t>kompleksnih</a:t>
            </a:r>
            <a:r>
              <a:rPr lang="en-GB" dirty="0"/>
              <a:t> web </a:t>
            </a:r>
            <a:r>
              <a:rPr lang="en-GB" dirty="0" err="1"/>
              <a:t>aplikacija</a:t>
            </a:r>
            <a:r>
              <a:rPr lang="en-GB" dirty="0"/>
              <a:t>. S </a:t>
            </a:r>
            <a:r>
              <a:rPr lang="en-GB" dirty="0" err="1"/>
              <a:t>druge</a:t>
            </a:r>
            <a:r>
              <a:rPr lang="en-GB" dirty="0"/>
              <a:t> </a:t>
            </a:r>
            <a:r>
              <a:rPr lang="en-GB" dirty="0" err="1"/>
              <a:t>strane</a:t>
            </a:r>
            <a:r>
              <a:rPr lang="en-GB" dirty="0"/>
              <a:t>, React je </a:t>
            </a:r>
            <a:r>
              <a:rPr lang="en-GB" dirty="0" err="1"/>
              <a:t>popularan</a:t>
            </a:r>
            <a:r>
              <a:rPr lang="en-GB" dirty="0"/>
              <a:t> </a:t>
            </a:r>
            <a:r>
              <a:rPr lang="en-GB" dirty="0" err="1"/>
              <a:t>zbog</a:t>
            </a:r>
            <a:r>
              <a:rPr lang="en-GB" dirty="0"/>
              <a:t> </a:t>
            </a:r>
            <a:r>
              <a:rPr lang="en-GB" dirty="0" err="1"/>
              <a:t>svoje</a:t>
            </a:r>
            <a:r>
              <a:rPr lang="en-GB" dirty="0"/>
              <a:t> </a:t>
            </a:r>
            <a:r>
              <a:rPr lang="en-GB" dirty="0" err="1"/>
              <a:t>jednostavnosti</a:t>
            </a:r>
            <a:r>
              <a:rPr lang="en-GB" dirty="0"/>
              <a:t>, </a:t>
            </a:r>
            <a:r>
              <a:rPr lang="en-GB" dirty="0" err="1"/>
              <a:t>virtualnog</a:t>
            </a:r>
            <a:r>
              <a:rPr lang="en-GB" dirty="0"/>
              <a:t> DOM-a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fleksibilnosti</a:t>
            </a:r>
            <a:r>
              <a:rPr lang="en-GB" dirty="0"/>
              <a:t>, </a:t>
            </a:r>
            <a:r>
              <a:rPr lang="en-GB" dirty="0" err="1"/>
              <a:t>što</a:t>
            </a:r>
            <a:r>
              <a:rPr lang="en-GB" dirty="0"/>
              <a:t> </a:t>
            </a:r>
            <a:r>
              <a:rPr lang="en-GB" dirty="0" err="1"/>
              <a:t>ga</a:t>
            </a:r>
            <a:r>
              <a:rPr lang="en-GB" dirty="0"/>
              <a:t> </a:t>
            </a:r>
            <a:r>
              <a:rPr lang="en-GB" dirty="0" err="1"/>
              <a:t>čini</a:t>
            </a:r>
            <a:r>
              <a:rPr lang="en-GB" dirty="0"/>
              <a:t> </a:t>
            </a:r>
            <a:r>
              <a:rPr lang="en-GB" dirty="0" err="1"/>
              <a:t>dobrom</a:t>
            </a:r>
            <a:r>
              <a:rPr lang="en-GB" dirty="0"/>
              <a:t> </a:t>
            </a:r>
            <a:r>
              <a:rPr lang="en-GB" dirty="0" err="1"/>
              <a:t>opcijom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/>
              <a:t>projekte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one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zahtijevaju</a:t>
            </a:r>
            <a:r>
              <a:rPr lang="en-GB" dirty="0"/>
              <a:t> </a:t>
            </a:r>
            <a:r>
              <a:rPr lang="en-GB" dirty="0" err="1"/>
              <a:t>veću</a:t>
            </a:r>
            <a:r>
              <a:rPr lang="en-GB" dirty="0"/>
              <a:t> </a:t>
            </a:r>
            <a:r>
              <a:rPr lang="en-GB" dirty="0" err="1"/>
              <a:t>fleksibilnost</a:t>
            </a:r>
            <a:r>
              <a:rPr lang="en-GB" dirty="0"/>
              <a:t> u </a:t>
            </a:r>
            <a:r>
              <a:rPr lang="en-GB" dirty="0" err="1"/>
              <a:t>dizajnu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arhitekturi</a:t>
            </a:r>
            <a:r>
              <a:rPr lang="en-GB" dirty="0"/>
              <a:t> </a:t>
            </a:r>
            <a:r>
              <a:rPr lang="en-GB" dirty="0" err="1"/>
              <a:t>aplikacije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1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8C3B52-E26B-5CA7-1061-F6C0DCF8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GLAVNE ZNAČAJKE </a:t>
            </a:r>
            <a:r>
              <a:rPr lang="hr-HR" dirty="0" err="1"/>
              <a:t>REACTA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44EB49A-ECC1-3189-4069-03A991B9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err="1"/>
              <a:t>React</a:t>
            </a:r>
            <a:r>
              <a:rPr lang="hr-HR" dirty="0"/>
              <a:t> olakšava razvoj modernih web aplikacija pomoću komponentne arhitekture, </a:t>
            </a:r>
            <a:r>
              <a:rPr lang="hr-HR" dirty="0" err="1"/>
              <a:t>JSX</a:t>
            </a:r>
            <a:r>
              <a:rPr lang="hr-HR" dirty="0"/>
              <a:t>-a za intuitivno strukturiranje koda, virtualnog DOM-a za visoku učinkovitost prikazivanja te podrške za mobilne aplikacije kroz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Native</a:t>
            </a:r>
            <a:endParaRPr lang="hr-HR" dirty="0"/>
          </a:p>
          <a:p>
            <a:r>
              <a:rPr lang="hr-HR" dirty="0"/>
              <a:t>Upravljanje stanjem u </a:t>
            </a:r>
            <a:r>
              <a:rPr lang="hr-HR" dirty="0" err="1"/>
              <a:t>Reactu</a:t>
            </a:r>
            <a:r>
              <a:rPr lang="hr-HR" dirty="0"/>
              <a:t> je fleksibilno kroz ugrađene opcije i biblioteke trećih strana poput </a:t>
            </a:r>
            <a:r>
              <a:rPr lang="hr-HR" dirty="0" err="1"/>
              <a:t>Reduxa</a:t>
            </a:r>
            <a:r>
              <a:rPr lang="hr-HR" dirty="0"/>
              <a:t>, a iako početno učitavanje može biti sporije zbog </a:t>
            </a:r>
            <a:r>
              <a:rPr lang="hr-HR" dirty="0" err="1"/>
              <a:t>bundle.js</a:t>
            </a:r>
            <a:r>
              <a:rPr lang="hr-HR" dirty="0"/>
              <a:t> datoteke, kasnija učitavanja stranica su brža, uz podršku za razvoj web i mobilnih aplikacija kroz </a:t>
            </a:r>
            <a:r>
              <a:rPr lang="hr-HR" dirty="0" err="1"/>
              <a:t>react</a:t>
            </a:r>
            <a:r>
              <a:rPr lang="hr-HR" dirty="0"/>
              <a:t>-dom i </a:t>
            </a:r>
            <a:r>
              <a:rPr lang="hr-HR" dirty="0" err="1"/>
              <a:t>react-native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4006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C275D5D-114B-3BAD-42A9-C2386007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556792"/>
            <a:ext cx="10360501" cy="4607277"/>
          </a:xfrm>
        </p:spPr>
        <p:txBody>
          <a:bodyPr>
            <a:normAutofit/>
          </a:bodyPr>
          <a:lstStyle/>
          <a:p>
            <a:r>
              <a:rPr lang="hr-HR" b="1" dirty="0"/>
              <a:t>Alati: </a:t>
            </a:r>
            <a:r>
              <a:rPr lang="hr-HR" dirty="0" err="1"/>
              <a:t>React</a:t>
            </a:r>
            <a:r>
              <a:rPr lang="hr-HR" dirty="0"/>
              <a:t> dolazi s bogatim ekosistemom alata, uključujući </a:t>
            </a:r>
            <a:r>
              <a:rPr lang="hr-HR" dirty="0" err="1"/>
              <a:t>React</a:t>
            </a:r>
            <a:r>
              <a:rPr lang="hr-HR" dirty="0"/>
              <a:t> Developer </a:t>
            </a:r>
            <a:r>
              <a:rPr lang="hr-HR" dirty="0" err="1"/>
              <a:t>Tools</a:t>
            </a:r>
            <a:r>
              <a:rPr lang="hr-HR" dirty="0"/>
              <a:t>, koji pomažu razvojnim timovima u izgradnji </a:t>
            </a:r>
            <a:r>
              <a:rPr lang="hr-HR" dirty="0" err="1"/>
              <a:t>performantnih</a:t>
            </a:r>
            <a:r>
              <a:rPr lang="hr-HR" dirty="0"/>
              <a:t> aplikacija i omogućuju učinkovito dijagnosticiranje performansi i pregled stanja komponenti u stvarnom vremenu</a:t>
            </a:r>
          </a:p>
          <a:p>
            <a:r>
              <a:rPr lang="hr-HR" b="1" dirty="0"/>
              <a:t>Varijable:</a:t>
            </a:r>
            <a:r>
              <a:rPr lang="hr-HR" dirty="0"/>
              <a:t> Varijable u </a:t>
            </a:r>
            <a:r>
              <a:rPr lang="hr-HR" dirty="0" err="1"/>
              <a:t>Reactu</a:t>
            </a:r>
            <a:r>
              <a:rPr lang="hr-HR" dirty="0"/>
              <a:t> omogućuju dinamičko upravljanje podacima i stanjem komponenti, olakšavajući manipulaciju podacima i ubrzavajući razvoj aplikacija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hr-HR" b="1" dirty="0"/>
          </a:p>
          <a:p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4080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48A0C8E-FF2D-8497-D232-60623808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302" y="1052736"/>
            <a:ext cx="10276129" cy="2160240"/>
          </a:xfrm>
        </p:spPr>
        <p:txBody>
          <a:bodyPr/>
          <a:lstStyle/>
          <a:p>
            <a:r>
              <a:rPr lang="hr-HR" b="1" dirty="0" err="1"/>
              <a:t>Redux</a:t>
            </a:r>
            <a:r>
              <a:rPr lang="hr-HR" b="1" dirty="0"/>
              <a:t>: </a:t>
            </a:r>
            <a:r>
              <a:rPr lang="hr-HR" dirty="0"/>
              <a:t>biblioteka otvorenog koda koja olakšava praćenje i dijeljenje stanja među komponentama u složenim aplikacijama, omogućava prijenos stanja putem centralizirane trgovine, te pruža izvrsne alate za otklanjanje grešaka poput vremenskog putovanja i istraživanja stabla stanja kroz </a:t>
            </a:r>
            <a:r>
              <a:rPr lang="hr-HR" dirty="0" err="1"/>
              <a:t>Redux</a:t>
            </a:r>
            <a:r>
              <a:rPr lang="hr-HR" dirty="0"/>
              <a:t> </a:t>
            </a:r>
            <a:r>
              <a:rPr lang="hr-HR" dirty="0" err="1"/>
              <a:t>Devtools</a:t>
            </a:r>
            <a:endParaRPr lang="hr-HR" dirty="0"/>
          </a:p>
        </p:txBody>
      </p:sp>
      <p:pic>
        <p:nvPicPr>
          <p:cNvPr id="4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3E35B52C-CB61-5353-438E-F775D9BF2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3212976"/>
            <a:ext cx="4896266" cy="3277492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F5C00D66-666C-5C7C-CE90-33CE67DBF6CC}"/>
              </a:ext>
            </a:extLst>
          </p:cNvPr>
          <p:cNvSpPr txBox="1"/>
          <p:nvPr/>
        </p:nvSpPr>
        <p:spPr>
          <a:xfrm>
            <a:off x="1177302" y="3351714"/>
            <a:ext cx="59046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r-HR" sz="2800" b="1" dirty="0" err="1"/>
              <a:t>Flux</a:t>
            </a:r>
            <a:r>
              <a:rPr lang="hr-HR" sz="2800" b="1" dirty="0"/>
              <a:t>:</a:t>
            </a:r>
            <a:r>
              <a:rPr lang="hr-HR" sz="2800" dirty="0"/>
              <a:t> aplikacijska arhitektura koju Facebook koristi za izgradnju klijentskih web aplikacija s </a:t>
            </a:r>
            <a:r>
              <a:rPr lang="hr-HR" sz="2800" dirty="0" err="1"/>
              <a:t>Reactom</a:t>
            </a:r>
            <a:r>
              <a:rPr lang="hr-HR" sz="2800" dirty="0"/>
              <a:t>, korisna za učinkovito ažuriranje dinamičkih podataka i smanjenje pogrešaka tijekom izvođenja</a:t>
            </a:r>
          </a:p>
          <a:p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0179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B2461CF-B261-22F0-5060-D38FB3B0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1412776"/>
            <a:ext cx="10360501" cy="4462272"/>
          </a:xfrm>
        </p:spPr>
        <p:txBody>
          <a:bodyPr/>
          <a:lstStyle/>
          <a:p>
            <a:r>
              <a:rPr lang="hr-HR" b="1" dirty="0" err="1"/>
              <a:t>JSX</a:t>
            </a:r>
            <a:r>
              <a:rPr lang="hr-HR" b="1" dirty="0"/>
              <a:t> (JavaScript </a:t>
            </a:r>
            <a:r>
              <a:rPr lang="hr-HR" b="1" dirty="0" err="1"/>
              <a:t>XML</a:t>
            </a:r>
            <a:r>
              <a:rPr lang="hr-HR" b="1" dirty="0"/>
              <a:t>) </a:t>
            </a:r>
            <a:r>
              <a:rPr lang="hr-HR" dirty="0"/>
              <a:t>je proširenje JavaScripta koje omogućuje stvaranje DOM stabala sintaksom sličnom </a:t>
            </a:r>
            <a:r>
              <a:rPr lang="hr-HR" dirty="0" err="1"/>
              <a:t>XML</a:t>
            </a:r>
            <a:r>
              <a:rPr lang="hr-HR" dirty="0"/>
              <a:t>-u, kreirano od strane Facebooka za </a:t>
            </a:r>
            <a:r>
              <a:rPr lang="hr-HR" dirty="0" err="1"/>
              <a:t>React</a:t>
            </a:r>
            <a:r>
              <a:rPr lang="hr-HR" dirty="0"/>
              <a:t>, što pomaže u integraciji oznake i logike unutar komponenti, omogućuje vizualnu pomoć pri radu s korisničkim sučeljem i prikaz korisnijih poruka o pogrešci, te je usvojeno od više web okvira</a:t>
            </a:r>
          </a:p>
          <a:p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30F0A9E1-A0E2-6F68-0B18-5139CDAAB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04" y="3643912"/>
            <a:ext cx="5544616" cy="2514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9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73004A-A64E-74D9-7509-B35B5C2F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NEDOSTACI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994C2BF-646C-9E43-4CBA-879B3089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16832"/>
            <a:ext cx="10360501" cy="4247236"/>
          </a:xfrm>
        </p:spPr>
        <p:txBody>
          <a:bodyPr/>
          <a:lstStyle/>
          <a:p>
            <a:r>
              <a:rPr lang="hr-HR" dirty="0"/>
              <a:t>Nedostaci </a:t>
            </a:r>
            <a:r>
              <a:rPr lang="hr-HR" dirty="0" err="1"/>
              <a:t>Reacta</a:t>
            </a:r>
            <a:r>
              <a:rPr lang="hr-HR" dirty="0"/>
              <a:t>:</a:t>
            </a:r>
          </a:p>
          <a:p>
            <a:pPr lvl="1"/>
            <a:r>
              <a:rPr lang="hr-HR" dirty="0"/>
              <a:t>strma krivulja učenja</a:t>
            </a:r>
          </a:p>
          <a:p>
            <a:pPr lvl="1"/>
            <a:r>
              <a:rPr lang="hr-HR" dirty="0"/>
              <a:t>složena konfiguracija</a:t>
            </a:r>
          </a:p>
          <a:p>
            <a:pPr lvl="1"/>
            <a:r>
              <a:rPr lang="hr-HR" dirty="0"/>
              <a:t>povezanost s drugim alatima</a:t>
            </a:r>
          </a:p>
          <a:p>
            <a:pPr lvl="1"/>
            <a:r>
              <a:rPr lang="hr-HR" dirty="0"/>
              <a:t>izazovi </a:t>
            </a:r>
            <a:r>
              <a:rPr lang="hr-HR" dirty="0" err="1"/>
              <a:t>SEO</a:t>
            </a:r>
            <a:r>
              <a:rPr lang="hr-HR" dirty="0"/>
              <a:t>-a</a:t>
            </a:r>
            <a:br>
              <a:rPr lang="hr-HR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574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Sadržaj prezentacije</a:t>
            </a:r>
          </a:p>
        </p:txBody>
      </p:sp>
      <p:sp>
        <p:nvSpPr>
          <p:cNvPr id="14" name="Rezervirano mjesto za sadržaj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hr-HR" dirty="0"/>
              <a:t>Što je </a:t>
            </a:r>
            <a:r>
              <a:rPr lang="hr-HR" dirty="0" err="1"/>
              <a:t>React</a:t>
            </a:r>
            <a:r>
              <a:rPr lang="hr-HR" dirty="0"/>
              <a:t>?</a:t>
            </a:r>
          </a:p>
          <a:p>
            <a:r>
              <a:rPr lang="hr-HR" dirty="0"/>
              <a:t>Uvod u </a:t>
            </a:r>
            <a:r>
              <a:rPr lang="hr-HR" dirty="0" err="1"/>
              <a:t>React</a:t>
            </a:r>
            <a:endParaRPr lang="hr-HR" dirty="0"/>
          </a:p>
          <a:p>
            <a:r>
              <a:rPr lang="hr-HR" dirty="0"/>
              <a:t>Što ga čini boljim</a:t>
            </a:r>
          </a:p>
          <a:p>
            <a:r>
              <a:rPr lang="hr-HR" dirty="0"/>
              <a:t>Glavne značajke</a:t>
            </a:r>
          </a:p>
          <a:p>
            <a:r>
              <a:rPr lang="hr-HR" dirty="0"/>
              <a:t>Nedostatci</a:t>
            </a:r>
          </a:p>
          <a:p>
            <a:r>
              <a:rPr lang="hr-HR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48D821-DEB4-A89E-5800-937C7420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Strma krivulja učenja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E980766-F0B2-3FAB-DB2F-BD58C2A05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Jedan od glavnih nedostataka </a:t>
            </a:r>
            <a:r>
              <a:rPr lang="hr-HR" dirty="0" err="1"/>
              <a:t>Reacta</a:t>
            </a:r>
            <a:r>
              <a:rPr lang="hr-HR" dirty="0"/>
              <a:t> je strma krivulja učenja zbog koncepata poput virtualnog DOM-a, </a:t>
            </a:r>
            <a:r>
              <a:rPr lang="hr-HR" dirty="0" err="1"/>
              <a:t>JSX</a:t>
            </a:r>
            <a:r>
              <a:rPr lang="hr-HR" dirty="0"/>
              <a:t>-a i upravljanja stanjem kroz </a:t>
            </a:r>
            <a:r>
              <a:rPr lang="hr-HR" dirty="0" err="1"/>
              <a:t>Redux</a:t>
            </a:r>
            <a:r>
              <a:rPr lang="hr-HR" dirty="0"/>
              <a:t>, što može biti izazovno i za iskusne i za nove programere te zahtijeva vrijeme i praksu za potpuno osposobljavanje.</a:t>
            </a:r>
          </a:p>
          <a:p>
            <a:r>
              <a:rPr lang="hr-HR" dirty="0"/>
              <a:t>Svi problemi mogu se riješiti izbjegavanjem </a:t>
            </a:r>
            <a:r>
              <a:rPr lang="hr-HR" dirty="0" err="1"/>
              <a:t>JSX</a:t>
            </a:r>
            <a:r>
              <a:rPr lang="hr-HR" dirty="0"/>
              <a:t>-a, jer sve što se napravi s </a:t>
            </a:r>
            <a:r>
              <a:rPr lang="hr-HR" dirty="0" err="1"/>
              <a:t>JSX</a:t>
            </a:r>
            <a:r>
              <a:rPr lang="hr-HR" dirty="0"/>
              <a:t>-om može se postići i u samom JavaScriptu, ako konfiguracija to dopušta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882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E53E50-1C7B-2A47-CD69-2F5ABF45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Složena konfiguracija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7D380AD-B79E-EF30-4302-739E1EF7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552745"/>
            <a:ext cx="10360501" cy="1583187"/>
          </a:xfrm>
        </p:spPr>
        <p:txBody>
          <a:bodyPr/>
          <a:lstStyle/>
          <a:p>
            <a:r>
              <a:rPr lang="hr-HR" dirty="0"/>
              <a:t>Integracija s drugim alatima i bibliotekama često je potrebna pri izradi </a:t>
            </a:r>
            <a:r>
              <a:rPr lang="hr-HR" dirty="0" err="1"/>
              <a:t>React</a:t>
            </a:r>
            <a:r>
              <a:rPr lang="hr-HR" dirty="0"/>
              <a:t> web aplikacija radi postizanja određene funkcionalnosti ili povećanja produktivnosti razvoja.</a:t>
            </a:r>
          </a:p>
        </p:txBody>
      </p:sp>
      <p:pic>
        <p:nvPicPr>
          <p:cNvPr id="1026" name="Picture 2" descr="javascript - where is create-react-app webpack config and files? - Stack  Overflow">
            <a:extLst>
              <a:ext uri="{FF2B5EF4-FFF2-40B4-BE49-F238E27FC236}">
                <a16:creationId xmlns:a16="http://schemas.microsoft.com/office/drawing/2014/main" id="{88709DB9-98E8-765D-25F5-224F3802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33" y="3135932"/>
            <a:ext cx="5451594" cy="273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73DDC527-D42A-0EC6-03BA-5BA4A9EBD3D3}"/>
              </a:ext>
            </a:extLst>
          </p:cNvPr>
          <p:cNvSpPr txBox="1"/>
          <p:nvPr/>
        </p:nvSpPr>
        <p:spPr>
          <a:xfrm>
            <a:off x="837828" y="2780928"/>
            <a:ext cx="54515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r-HR" sz="2800" dirty="0"/>
              <a:t>Problemi kao što su konfiguracija </a:t>
            </a:r>
            <a:r>
              <a:rPr lang="hr-HR" sz="2800" dirty="0" err="1"/>
              <a:t>Reduxa</a:t>
            </a:r>
            <a:r>
              <a:rPr lang="hr-HR" sz="2800" dirty="0"/>
              <a:t> i integracija </a:t>
            </a:r>
            <a:r>
              <a:rPr lang="hr-HR" sz="2800" dirty="0" err="1"/>
              <a:t>React</a:t>
            </a:r>
            <a:r>
              <a:rPr lang="hr-HR" sz="2800" dirty="0"/>
              <a:t> </a:t>
            </a:r>
            <a:r>
              <a:rPr lang="hr-HR" sz="2800" dirty="0" err="1"/>
              <a:t>Routera</a:t>
            </a:r>
            <a:r>
              <a:rPr lang="hr-HR" sz="2800" dirty="0"/>
              <a:t> rješavaju se kroz praksu, edukaciju tima te korištenje dokumentacije i gotovih predložaka, što omogućuje bolje razumijevanje funkcionalnosti aplikacije i produbljivanje znanja tima</a:t>
            </a:r>
          </a:p>
          <a:p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66195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D03757-53E4-AE41-F13E-3C083A48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Povezanost s drugim alatima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1C65143-DF50-FFD8-A883-EE801CFC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Razvoj web-aplikacija često zahtijeva integraciju </a:t>
            </a:r>
            <a:r>
              <a:rPr lang="hr-HR" dirty="0" err="1"/>
              <a:t>Reacta</a:t>
            </a:r>
            <a:r>
              <a:rPr lang="hr-HR" dirty="0"/>
              <a:t> s dodatnim alatima kako bi se postigla napredna funkcionalnost i poboljšalo korisničko iskustvo, kao što su </a:t>
            </a:r>
            <a:r>
              <a:rPr lang="hr-HR" dirty="0" err="1"/>
              <a:t>Redux</a:t>
            </a:r>
            <a:r>
              <a:rPr lang="hr-HR" dirty="0"/>
              <a:t> za globalno upravljanje aplikacijom i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Router</a:t>
            </a:r>
            <a:r>
              <a:rPr lang="hr-HR" dirty="0"/>
              <a:t> za rješavanje problema ruta i omogućavanje interaktivnosti među stranicama</a:t>
            </a:r>
          </a:p>
          <a:p>
            <a:r>
              <a:rPr lang="hr-HR" dirty="0"/>
              <a:t>Rješavanje ove ovisnosti </a:t>
            </a:r>
            <a:r>
              <a:rPr lang="hr-HR" dirty="0" err="1"/>
              <a:t>Reacta</a:t>
            </a:r>
            <a:r>
              <a:rPr lang="hr-HR" dirty="0"/>
              <a:t> o drugim bibliotekama zahtijeva pravilno planiranje aplikacije, pravovremenu integraciju biblioteka i korištenje ažurne dokumentacije kako bi se olakšalo upoznavanje s njihovom funkcionalnošću i poboljšalo korisničko iskustvo</a:t>
            </a:r>
          </a:p>
        </p:txBody>
      </p:sp>
    </p:spTree>
    <p:extLst>
      <p:ext uri="{BB962C8B-B14F-4D97-AF65-F5344CB8AC3E}">
        <p14:creationId xmlns:p14="http://schemas.microsoft.com/office/powerpoint/2010/main" val="317146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78B0C6B-1E2F-7D9D-4837-6D4F3B78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SEO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FC1A0F9-EF95-7E87-B312-EAC3A2A1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Razvoj web stranica s </a:t>
            </a:r>
            <a:r>
              <a:rPr lang="hr-HR" dirty="0" err="1"/>
              <a:t>Reactom</a:t>
            </a:r>
            <a:r>
              <a:rPr lang="hr-HR" dirty="0"/>
              <a:t> zahtijeva rješavanje izazova vezanih uz optimizaciju za pretraživače (</a:t>
            </a:r>
            <a:r>
              <a:rPr lang="hr-HR" dirty="0" err="1"/>
              <a:t>SEO</a:t>
            </a:r>
            <a:r>
              <a:rPr lang="hr-HR" dirty="0"/>
              <a:t>), osobito kod statičkih stranica ili SPA (Single Page </a:t>
            </a:r>
            <a:r>
              <a:rPr lang="hr-HR" dirty="0" err="1"/>
              <a:t>Application</a:t>
            </a:r>
            <a:r>
              <a:rPr lang="hr-HR" dirty="0"/>
              <a:t>) koje generiraju dinamički sadržaj.</a:t>
            </a:r>
          </a:p>
          <a:p>
            <a:r>
              <a:rPr lang="hr-HR" dirty="0"/>
              <a:t>Google preferira statički HTML koji je lako indeksirati, što može biti izazov kod dinamički generiranog sadržaja koji koristi JavaScript, poput </a:t>
            </a:r>
            <a:r>
              <a:rPr lang="hr-HR" dirty="0" err="1"/>
              <a:t>Reacta</a:t>
            </a:r>
            <a:r>
              <a:rPr lang="hr-HR" dirty="0"/>
              <a:t>.</a:t>
            </a:r>
          </a:p>
          <a:p>
            <a:r>
              <a:rPr lang="hr-HR" dirty="0"/>
              <a:t>Za prevladavanje ovih problema preporučuje se korištenje Server Side </a:t>
            </a:r>
            <a:r>
              <a:rPr lang="hr-HR" dirty="0" err="1"/>
              <a:t>Rendering</a:t>
            </a:r>
            <a:r>
              <a:rPr lang="hr-HR" dirty="0"/>
              <a:t> (</a:t>
            </a:r>
            <a:r>
              <a:rPr lang="hr-HR" dirty="0" err="1"/>
              <a:t>SSR</a:t>
            </a:r>
            <a:r>
              <a:rPr lang="hr-HR" dirty="0"/>
              <a:t>) i pravilna upotreba meta tagova kako bi se osigurala uspješna </a:t>
            </a:r>
            <a:r>
              <a:rPr lang="hr-HR" dirty="0" err="1"/>
              <a:t>indeksacija</a:t>
            </a:r>
            <a:r>
              <a:rPr lang="hr-HR" dirty="0"/>
              <a:t> i razvoj aplikacije.</a:t>
            </a:r>
          </a:p>
        </p:txBody>
      </p:sp>
    </p:spTree>
    <p:extLst>
      <p:ext uri="{BB962C8B-B14F-4D97-AF65-F5344CB8AC3E}">
        <p14:creationId xmlns:p14="http://schemas.microsoft.com/office/powerpoint/2010/main" val="185352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E8621E2-FF6E-F9C1-B6D4-6D2F3DF8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44F673D-ECD8-5DA5-39A9-DD92BE8D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Seminarski rad detaljno istražuje ključne značajke, prednosti i nedostatke </a:t>
            </a:r>
            <a:r>
              <a:rPr lang="hr-HR" dirty="0" err="1"/>
              <a:t>Reacta</a:t>
            </a:r>
            <a:r>
              <a:rPr lang="hr-HR" dirty="0"/>
              <a:t>, pružajući analizu početaka, uloge osnivača Jordana </a:t>
            </a:r>
            <a:r>
              <a:rPr lang="hr-HR" dirty="0" err="1"/>
              <a:t>Walkea</a:t>
            </a:r>
            <a:r>
              <a:rPr lang="hr-HR" dirty="0"/>
              <a:t> te analizu tri glavna rješenja koja </a:t>
            </a:r>
            <a:r>
              <a:rPr lang="hr-HR" dirty="0" err="1"/>
              <a:t>React</a:t>
            </a:r>
            <a:r>
              <a:rPr lang="hr-HR" dirty="0"/>
              <a:t> nudi za olakšavanje razvoja modernih web aplikacija.</a:t>
            </a:r>
          </a:p>
          <a:p>
            <a:r>
              <a:rPr lang="hr-HR" dirty="0"/>
              <a:t>Kroz dublje istraživanje značajki poput </a:t>
            </a:r>
            <a:r>
              <a:rPr lang="hr-HR" dirty="0" err="1"/>
              <a:t>JSX</a:t>
            </a:r>
            <a:r>
              <a:rPr lang="hr-HR" dirty="0"/>
              <a:t>-a, virtualnog DOM-a, upravljanja stanjem i podrške za mobilni razvoj, zaključuje se da </a:t>
            </a:r>
            <a:r>
              <a:rPr lang="hr-HR" dirty="0" err="1"/>
              <a:t>React</a:t>
            </a:r>
            <a:r>
              <a:rPr lang="hr-HR" dirty="0"/>
              <a:t> pruža moćan alat za izgradnju visokokvalitetnih aplikacija, uz naglasak na podršku razvojnom timu, fleksibilnost i skalabilnost. Unatoč složenoj konfiguraciji i procesu učenja, </a:t>
            </a:r>
            <a:r>
              <a:rPr lang="hr-HR" dirty="0" err="1"/>
              <a:t>React</a:t>
            </a:r>
            <a:r>
              <a:rPr lang="hr-HR" dirty="0"/>
              <a:t> ostaje ključan u modernom web razvoju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9196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7A1AE1-D1D9-459C-473A-2E611CDD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2708920"/>
            <a:ext cx="8735325" cy="2000251"/>
          </a:xfrm>
        </p:spPr>
        <p:txBody>
          <a:bodyPr/>
          <a:lstStyle/>
          <a:p>
            <a:r>
              <a:rPr lang="hr-HR" dirty="0"/>
              <a:t>HVALA NA POZORNOSTI</a:t>
            </a:r>
          </a:p>
        </p:txBody>
      </p:sp>
    </p:spTree>
    <p:extLst>
      <p:ext uri="{BB962C8B-B14F-4D97-AF65-F5344CB8AC3E}">
        <p14:creationId xmlns:p14="http://schemas.microsoft.com/office/powerpoint/2010/main" val="30581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REACT?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18883" y="1701797"/>
            <a:ext cx="6819745" cy="4462272"/>
          </a:xfrm>
        </p:spPr>
        <p:txBody>
          <a:bodyPr>
            <a:normAutofit/>
          </a:bodyPr>
          <a:lstStyle/>
          <a:p>
            <a:r>
              <a:rPr lang="hr-HR" dirty="0" err="1"/>
              <a:t>React</a:t>
            </a:r>
            <a:r>
              <a:rPr lang="hr-HR" dirty="0"/>
              <a:t> je </a:t>
            </a:r>
            <a:r>
              <a:rPr lang="hr-HR" dirty="0" err="1"/>
              <a:t>JavaScript</a:t>
            </a:r>
            <a:r>
              <a:rPr lang="hr-HR" dirty="0"/>
              <a:t> biblioteka otvorenog kôda koju je razvio Facebook 2013. godine pod vodstvom Jordan </a:t>
            </a:r>
            <a:r>
              <a:rPr lang="hr-HR" dirty="0" err="1"/>
              <a:t>Walkea</a:t>
            </a:r>
            <a:r>
              <a:rPr lang="hr-HR" dirty="0"/>
              <a:t> da riješi probleme kod izrade korisničkih sučelja</a:t>
            </a:r>
          </a:p>
          <a:p>
            <a:r>
              <a:rPr lang="hr-HR" dirty="0" err="1"/>
              <a:t>Facebookov</a:t>
            </a:r>
            <a:r>
              <a:rPr lang="hr-HR" dirty="0"/>
              <a:t> tim je uvidio da sučelja postaju sve kompleksnija, a samim time i teže održiva i manje </a:t>
            </a:r>
            <a:r>
              <a:rPr lang="hr-HR" dirty="0" err="1"/>
              <a:t>responzivna</a:t>
            </a:r>
            <a:r>
              <a:rPr lang="hr-HR" dirty="0"/>
              <a:t> krajnjem korisniku.  </a:t>
            </a:r>
          </a:p>
          <a:p>
            <a:endParaRPr lang="en-GB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1701797"/>
            <a:ext cx="3222691" cy="29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8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18883" y="694576"/>
            <a:ext cx="7899865" cy="2276872"/>
          </a:xfrm>
        </p:spPr>
        <p:txBody>
          <a:bodyPr>
            <a:normAutofit/>
          </a:bodyPr>
          <a:lstStyle/>
          <a:p>
            <a:r>
              <a:rPr lang="hr-HR" dirty="0" err="1"/>
              <a:t>React</a:t>
            </a:r>
            <a:r>
              <a:rPr lang="hr-HR" dirty="0"/>
              <a:t> je nastao kao odgovor na sve ove probleme, koristeći komponentni pristup, JSX (</a:t>
            </a:r>
            <a:r>
              <a:rPr lang="hr-HR" dirty="0" err="1"/>
              <a:t>JavaScript</a:t>
            </a:r>
            <a:r>
              <a:rPr lang="hr-HR" dirty="0"/>
              <a:t> i XML), virtualni DOM (</a:t>
            </a:r>
            <a:r>
              <a:rPr lang="hr-HR" dirty="0" err="1"/>
              <a:t>Document</a:t>
            </a:r>
            <a:r>
              <a:rPr lang="hr-HR" dirty="0"/>
              <a:t> </a:t>
            </a:r>
            <a:r>
              <a:rPr lang="hr-HR" dirty="0" err="1"/>
              <a:t>Object</a:t>
            </a:r>
            <a:r>
              <a:rPr lang="hr-HR" dirty="0"/>
              <a:t> Model) i brojna druga rješenja, </a:t>
            </a:r>
            <a:r>
              <a:rPr lang="hr-HR" dirty="0" err="1"/>
              <a:t>React</a:t>
            </a:r>
            <a:r>
              <a:rPr lang="hr-HR" dirty="0"/>
              <a:t> postaje rješenje za korisnička sučelja.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181538"/>
            <a:ext cx="2579357" cy="2579357"/>
          </a:xfrm>
          <a:prstGeom prst="rect">
            <a:avLst/>
          </a:prstGeom>
        </p:spPr>
      </p:pic>
      <p:sp>
        <p:nvSpPr>
          <p:cNvPr id="7" name="Rezervirano mjesto sadržaja 2"/>
          <p:cNvSpPr txBox="1">
            <a:spLocks/>
          </p:cNvSpPr>
          <p:nvPr/>
        </p:nvSpPr>
        <p:spPr>
          <a:xfrm>
            <a:off x="1218883" y="3182000"/>
            <a:ext cx="10047174" cy="305531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Jordan </a:t>
            </a:r>
            <a:r>
              <a:rPr lang="hr-HR" dirty="0" err="1"/>
              <a:t>Walke</a:t>
            </a:r>
            <a:r>
              <a:rPr lang="hr-HR" dirty="0"/>
              <a:t> je bio vođa tima programera koji su zajedno radili na ovom projektu. Osim </a:t>
            </a:r>
            <a:r>
              <a:rPr lang="hr-HR" dirty="0" err="1"/>
              <a:t>Reacta</a:t>
            </a:r>
            <a:r>
              <a:rPr lang="hr-HR" dirty="0"/>
              <a:t>, </a:t>
            </a:r>
            <a:r>
              <a:rPr lang="hr-HR" dirty="0" err="1"/>
              <a:t>Walke</a:t>
            </a:r>
            <a:r>
              <a:rPr lang="hr-HR" dirty="0"/>
              <a:t> se može pohvaliti da je i autor </a:t>
            </a:r>
            <a:r>
              <a:rPr lang="hr-HR" dirty="0" err="1"/>
              <a:t>ReasonML</a:t>
            </a:r>
            <a:r>
              <a:rPr lang="hr-HR" dirty="0"/>
              <a:t>-a, programskog jezika koji je utemeljen na </a:t>
            </a:r>
            <a:r>
              <a:rPr lang="hr-HR" dirty="0" err="1"/>
              <a:t>OCamilu</a:t>
            </a:r>
            <a:r>
              <a:rPr lang="hr-HR" dirty="0"/>
              <a:t>.</a:t>
            </a:r>
          </a:p>
          <a:p>
            <a:r>
              <a:rPr lang="hr-HR" dirty="0" err="1"/>
              <a:t>React</a:t>
            </a:r>
            <a:r>
              <a:rPr lang="hr-HR" dirty="0"/>
              <a:t> i </a:t>
            </a:r>
            <a:r>
              <a:rPr lang="hr-HR" dirty="0" err="1"/>
              <a:t>ReasonML</a:t>
            </a:r>
            <a:r>
              <a:rPr lang="hr-HR" dirty="0"/>
              <a:t> su tehnologije koje su danas neizostavne komponente prilikom razvoja bilo koje web aplikacije sa dinamičkim korisničkim sučeljem.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96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 U REACT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18883" y="1701797"/>
            <a:ext cx="9556049" cy="4462272"/>
          </a:xfrm>
        </p:spPr>
        <p:txBody>
          <a:bodyPr>
            <a:normAutofit/>
          </a:bodyPr>
          <a:lstStyle/>
          <a:p>
            <a:r>
              <a:rPr lang="hr-HR" dirty="0"/>
              <a:t>Razmatrat ćemo tri glavna rješenja koja </a:t>
            </a:r>
            <a:r>
              <a:rPr lang="hr-HR" dirty="0" err="1"/>
              <a:t>React</a:t>
            </a:r>
            <a:r>
              <a:rPr lang="hr-HR" dirty="0"/>
              <a:t> nudi, a to su: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r-HR" dirty="0"/>
              <a:t> Dinamičko ažuriranje korisničkog sučelja (</a:t>
            </a:r>
            <a:r>
              <a:rPr lang="hr-HR" dirty="0" err="1"/>
              <a:t>Dynamic</a:t>
            </a:r>
            <a:r>
              <a:rPr lang="hr-HR" dirty="0"/>
              <a:t> UI </a:t>
            </a:r>
            <a:r>
              <a:rPr lang="hr-HR" dirty="0" err="1"/>
              <a:t>Updates</a:t>
            </a:r>
            <a:r>
              <a:rPr lang="hr-HR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r-HR" dirty="0"/>
              <a:t> Upravljanje stanjem (State </a:t>
            </a:r>
            <a:r>
              <a:rPr lang="hr-HR" dirty="0" err="1"/>
              <a:t>Managment</a:t>
            </a:r>
            <a:r>
              <a:rPr lang="hr-HR" dirty="0"/>
              <a:t>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r-HR" dirty="0"/>
              <a:t> Komponentni pristup (</a:t>
            </a:r>
            <a:r>
              <a:rPr lang="hr-HR" dirty="0" err="1"/>
              <a:t>Component-based</a:t>
            </a:r>
            <a:r>
              <a:rPr lang="hr-HR" dirty="0"/>
              <a:t> </a:t>
            </a:r>
            <a:r>
              <a:rPr lang="hr-HR" dirty="0" err="1"/>
              <a:t>Approach</a:t>
            </a:r>
            <a:r>
              <a:rPr lang="hr-HR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7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Dinamičko ažuriranje korisničkog sučelja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18883" y="1701797"/>
            <a:ext cx="6819745" cy="4462272"/>
          </a:xfrm>
        </p:spPr>
        <p:txBody>
          <a:bodyPr>
            <a:normAutofit/>
          </a:bodyPr>
          <a:lstStyle/>
          <a:p>
            <a:r>
              <a:rPr lang="hr-HR" dirty="0"/>
              <a:t>Kada dođe do promjene u stanju aplikacije, umjesto da odmah ažurira stvarni DOM, </a:t>
            </a:r>
            <a:r>
              <a:rPr lang="hr-HR" dirty="0" err="1"/>
              <a:t>React</a:t>
            </a:r>
            <a:r>
              <a:rPr lang="hr-HR" dirty="0"/>
              <a:t> prvo ažurira virtualni DOM</a:t>
            </a:r>
          </a:p>
          <a:p>
            <a:r>
              <a:rPr lang="hr-HR" dirty="0"/>
              <a:t>Umjesto da ažurira cijeli DOM svaki put kada se dogodi promjena, </a:t>
            </a:r>
            <a:r>
              <a:rPr lang="hr-HR" dirty="0" err="1"/>
              <a:t>React</a:t>
            </a:r>
            <a:r>
              <a:rPr lang="hr-HR" dirty="0"/>
              <a:t> uspoređuje virtualni DOM prije i nakon promjene</a:t>
            </a:r>
          </a:p>
          <a:p>
            <a:r>
              <a:rPr lang="hr-HR" dirty="0"/>
              <a:t>Zatim identificira samo dijelove koji su se promijenili i ažurira samo te dijelove na stvarnom DOM-u</a:t>
            </a:r>
            <a:endParaRPr lang="en-GB" dirty="0"/>
          </a:p>
        </p:txBody>
      </p:sp>
      <p:pic>
        <p:nvPicPr>
          <p:cNvPr id="6" name="Slika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28" y="1701797"/>
            <a:ext cx="3920123" cy="28793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232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Upravljanje stanjem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18883" y="1701796"/>
            <a:ext cx="10636169" cy="4823547"/>
          </a:xfrm>
        </p:spPr>
        <p:txBody>
          <a:bodyPr>
            <a:normAutofit fontScale="92500"/>
          </a:bodyPr>
          <a:lstStyle/>
          <a:p>
            <a:r>
              <a:rPr lang="hr-HR" dirty="0"/>
              <a:t>Kako web aplikacija raste, tako se povećava i složenost njezine strukture, što može dovesti do problema u održavanju i upravljanju kodom</a:t>
            </a:r>
          </a:p>
          <a:p>
            <a:r>
              <a:rPr lang="hr-HR" dirty="0"/>
              <a:t>Korištenjem </a:t>
            </a:r>
            <a:r>
              <a:rPr lang="hr-HR" dirty="0" err="1"/>
              <a:t>Reacta</a:t>
            </a:r>
            <a:r>
              <a:rPr lang="hr-HR" dirty="0"/>
              <a:t>, programeri se usredotočuju samo na kreiranje komponenata i upravljanje prikazom podataka, dok se kompleksno upravljanje stanjem prepušta specijaliziranim bibliotekama i arhitekturama</a:t>
            </a:r>
          </a:p>
          <a:p>
            <a:r>
              <a:rPr lang="hr-HR" dirty="0"/>
              <a:t> Ovaj pristup omogućuje razdvajanje odgovornosti između različitih dijelova aplikacije, čime se olakšava razvoj, testiranje i održavanje koda.</a:t>
            </a:r>
          </a:p>
          <a:p>
            <a:r>
              <a:rPr lang="hr-HR" dirty="0"/>
              <a:t>Jedan od ključnih alata koji nadopunjuje </a:t>
            </a:r>
            <a:r>
              <a:rPr lang="hr-HR" dirty="0" err="1"/>
              <a:t>React</a:t>
            </a:r>
            <a:r>
              <a:rPr lang="hr-HR" dirty="0"/>
              <a:t> u upravljanju stanjem je </a:t>
            </a:r>
            <a:r>
              <a:rPr lang="hr-HR" dirty="0" err="1"/>
              <a:t>Flux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48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Komponentni pristup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18882" y="1701797"/>
            <a:ext cx="6315689" cy="3124945"/>
          </a:xfrm>
        </p:spPr>
        <p:txBody>
          <a:bodyPr>
            <a:normAutofit/>
          </a:bodyPr>
          <a:lstStyle/>
          <a:p>
            <a:r>
              <a:rPr lang="hr-HR" dirty="0"/>
              <a:t>Koristeći komponente iz prethodnih projekata ili već postojeća softverska rješenja, možemo značajno uštedjeti vrijeme, resurse i trud </a:t>
            </a:r>
            <a:r>
              <a:rPr lang="hr-HR" dirty="0" err="1"/>
              <a:t>developera</a:t>
            </a:r>
            <a:endParaRPr lang="hr-HR" dirty="0"/>
          </a:p>
          <a:p>
            <a:r>
              <a:rPr lang="hr-HR" dirty="0"/>
              <a:t>Jedna od ključnih prednosti komponentnog pristupa je mogućnost razvoja aplikacije "dio po dio"</a:t>
            </a:r>
          </a:p>
        </p:txBody>
      </p:sp>
      <p:pic>
        <p:nvPicPr>
          <p:cNvPr id="5" name="Picture 1" descr="A diagram of components of a component stat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750" y="1744214"/>
            <a:ext cx="4332844" cy="3082528"/>
          </a:xfrm>
          <a:prstGeom prst="rect">
            <a:avLst/>
          </a:prstGeom>
        </p:spPr>
      </p:pic>
      <p:sp>
        <p:nvSpPr>
          <p:cNvPr id="7" name="Rezervirano mjesto sadržaja 2"/>
          <p:cNvSpPr txBox="1">
            <a:spLocks/>
          </p:cNvSpPr>
          <p:nvPr/>
        </p:nvSpPr>
        <p:spPr>
          <a:xfrm>
            <a:off x="1216768" y="5131093"/>
            <a:ext cx="10657184" cy="13942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Omogućava programerima da se fokusiraju na razvoj specifičnih funkcionalnosti ili dijelova aplikacije, umjesto da se moraju baviti kompleksnim cijelim sučeljem odjednom</a:t>
            </a:r>
          </a:p>
        </p:txBody>
      </p:sp>
    </p:spTree>
    <p:extLst>
      <p:ext uri="{BB962C8B-B14F-4D97-AF65-F5344CB8AC3E}">
        <p14:creationId xmlns:p14="http://schemas.microsoft.com/office/powerpoint/2010/main" val="31659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ČINI REACT BOLJIM?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18883" y="1701797"/>
            <a:ext cx="9916089" cy="4462272"/>
          </a:xfrm>
        </p:spPr>
        <p:txBody>
          <a:bodyPr>
            <a:normAutofit/>
          </a:bodyPr>
          <a:lstStyle/>
          <a:p>
            <a:r>
              <a:rPr lang="hr-HR" dirty="0"/>
              <a:t>Odaberemo li pogodan </a:t>
            </a:r>
            <a:r>
              <a:rPr lang="hr-HR" dirty="0" err="1"/>
              <a:t>framework</a:t>
            </a:r>
            <a:r>
              <a:rPr lang="hr-HR" dirty="0"/>
              <a:t> ili biblioteku za naš projekt, možemo značajno olakšati proces razvoja i poboljšati kvalitetu našeg softvera</a:t>
            </a:r>
          </a:p>
          <a:p>
            <a:r>
              <a:rPr lang="hr-HR" dirty="0" err="1"/>
              <a:t>JavaScript</a:t>
            </a:r>
            <a:r>
              <a:rPr lang="hr-HR" dirty="0"/>
              <a:t>, kao temeljna tehnologija za front-</a:t>
            </a:r>
            <a:r>
              <a:rPr lang="hr-HR" dirty="0" err="1"/>
              <a:t>end</a:t>
            </a:r>
            <a:r>
              <a:rPr lang="hr-HR" dirty="0"/>
              <a:t> development, nudi širok spektar opcija poput: </a:t>
            </a:r>
            <a:r>
              <a:rPr lang="hr-HR" dirty="0" err="1"/>
              <a:t>Vue</a:t>
            </a:r>
            <a:r>
              <a:rPr lang="hr-HR" dirty="0"/>
              <a:t>, </a:t>
            </a:r>
            <a:r>
              <a:rPr lang="hr-HR" dirty="0" err="1"/>
              <a:t>Ember</a:t>
            </a:r>
            <a:r>
              <a:rPr lang="hr-HR" dirty="0"/>
              <a:t>, </a:t>
            </a:r>
            <a:r>
              <a:rPr lang="hr-HR" dirty="0" err="1"/>
              <a:t>Backbone</a:t>
            </a:r>
            <a:r>
              <a:rPr lang="hr-HR" dirty="0"/>
              <a:t>, </a:t>
            </a:r>
            <a:r>
              <a:rPr lang="hr-HR" dirty="0" err="1"/>
              <a:t>jQuery</a:t>
            </a:r>
            <a:r>
              <a:rPr lang="hr-HR" dirty="0"/>
              <a:t>, </a:t>
            </a:r>
            <a:r>
              <a:rPr lang="hr-HR" dirty="0" err="1"/>
              <a:t>Svelte</a:t>
            </a:r>
            <a:r>
              <a:rPr lang="hr-HR" dirty="0"/>
              <a:t> i mnogih drugih</a:t>
            </a:r>
          </a:p>
          <a:p>
            <a:r>
              <a:rPr lang="hr-HR" dirty="0" err="1"/>
              <a:t>Sljedi</a:t>
            </a:r>
            <a:r>
              <a:rPr lang="hr-HR" dirty="0"/>
              <a:t> usporedba </a:t>
            </a:r>
            <a:r>
              <a:rPr lang="hr-HR" dirty="0" err="1"/>
              <a:t>Reacta</a:t>
            </a:r>
            <a:r>
              <a:rPr lang="hr-HR" dirty="0"/>
              <a:t> s dva najpopularnija </a:t>
            </a:r>
            <a:r>
              <a:rPr lang="hr-HR" dirty="0" err="1"/>
              <a:t>frameworka</a:t>
            </a:r>
            <a:r>
              <a:rPr lang="hr-HR" dirty="0"/>
              <a:t> u ovom trenutku: Next.js i </a:t>
            </a:r>
            <a:r>
              <a:rPr lang="hr-HR" dirty="0" err="1"/>
              <a:t>Angular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2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hnološka tema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4_TF02787990_TF02787990" id="{EAB5DCA0-4ADB-446F-8D1B-6305CACE01F2}" vid="{316F2EB5-90FD-48A9-89CF-1D6009ACD231}"/>
    </a:ext>
  </a:extLst>
</a:theme>
</file>

<file path=ppt/theme/theme2.xml><?xml version="1.0" encoding="utf-8"?>
<a:theme xmlns:a="http://schemas.openxmlformats.org/drawingml/2006/main" name="Tema sustav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sustav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Prezentacija s trostrukim crtama strujnog kruga (široki zaslon)</Template>
  <TotalTime>235</TotalTime>
  <Words>1578</Words>
  <Application>Microsoft Office PowerPoint</Application>
  <PresentationFormat>Prilagođeno</PresentationFormat>
  <Paragraphs>100</Paragraphs>
  <Slides>25</Slides>
  <Notes>2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Tehnološka tema 16 x 9</vt:lpstr>
      <vt:lpstr>REACT</vt:lpstr>
      <vt:lpstr>Sadržaj prezentacije</vt:lpstr>
      <vt:lpstr>ŠTO JE REACT?</vt:lpstr>
      <vt:lpstr>PowerPoint prezentacija</vt:lpstr>
      <vt:lpstr>UVOD U REACT</vt:lpstr>
      <vt:lpstr>Dinamičko ažuriranje korisničkog sučelja</vt:lpstr>
      <vt:lpstr>Upravljanje stanjem</vt:lpstr>
      <vt:lpstr>Komponentni pristup</vt:lpstr>
      <vt:lpstr>ŠTO ČINI REACT BOLJIM?</vt:lpstr>
      <vt:lpstr>Usporedba s NextJS-om</vt:lpstr>
      <vt:lpstr>Usporedba s NextJS-om</vt:lpstr>
      <vt:lpstr>Usporedba s Angularom</vt:lpstr>
      <vt:lpstr>Usporedba s Angularom</vt:lpstr>
      <vt:lpstr>Usporedba s Angularom</vt:lpstr>
      <vt:lpstr>GLAVNE ZNAČAJKE REACTA</vt:lpstr>
      <vt:lpstr>PowerPoint prezentacija</vt:lpstr>
      <vt:lpstr>PowerPoint prezentacija</vt:lpstr>
      <vt:lpstr>PowerPoint prezentacija</vt:lpstr>
      <vt:lpstr>NEDOSTACI</vt:lpstr>
      <vt:lpstr>Strma krivulja učenja</vt:lpstr>
      <vt:lpstr>Složena konfiguracija</vt:lpstr>
      <vt:lpstr>Povezanost s drugim alatima</vt:lpstr>
      <vt:lpstr>SEO</vt:lpstr>
      <vt:lpstr>ZAKLJUČAK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Windows korisnik</dc:creator>
  <cp:lastModifiedBy>Roko Jaman</cp:lastModifiedBy>
  <cp:revision>11</cp:revision>
  <dcterms:created xsi:type="dcterms:W3CDTF">2024-05-21T12:22:35Z</dcterms:created>
  <dcterms:modified xsi:type="dcterms:W3CDTF">2024-05-22T16:49:16Z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