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66344"/>
                </a:moveTo>
                <a:lnTo>
                  <a:pt x="0" y="466344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66344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347472"/>
                </a:lnTo>
                <a:lnTo>
                  <a:pt x="12192000" y="3474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6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47472"/>
            <a:ext cx="12189460" cy="119380"/>
          </a:xfrm>
          <a:custGeom>
            <a:avLst/>
            <a:gdLst/>
            <a:ahLst/>
            <a:cxnLst/>
            <a:rect l="l" t="t" r="r" b="b"/>
            <a:pathLst>
              <a:path w="12189460" h="119379">
                <a:moveTo>
                  <a:pt x="12188952" y="0"/>
                </a:moveTo>
                <a:lnTo>
                  <a:pt x="0" y="0"/>
                </a:lnTo>
                <a:lnTo>
                  <a:pt x="0" y="118872"/>
                </a:lnTo>
                <a:lnTo>
                  <a:pt x="12188952" y="118872"/>
                </a:lnTo>
                <a:lnTo>
                  <a:pt x="12188952" y="0"/>
                </a:lnTo>
                <a:close/>
              </a:path>
            </a:pathLst>
          </a:custGeom>
          <a:solidFill>
            <a:srgbClr val="DDC2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7200"/>
            <a:ext cx="12188952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044" y="606374"/>
            <a:ext cx="1051626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4E6D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2008387"/>
            <a:ext cx="10606405" cy="427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B464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python.org/downloads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523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639" y="1371600"/>
            <a:ext cx="9359265" cy="2971800"/>
          </a:xfrm>
          <a:prstGeom prst="rect"/>
          <a:solidFill>
            <a:srgbClr val="E4E6DA"/>
          </a:solidFill>
        </p:spPr>
        <p:txBody>
          <a:bodyPr wrap="square" lIns="0" tIns="4362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35"/>
              </a:spcBef>
            </a:pPr>
            <a:endParaRPr sz="4400">
              <a:latin typeface="Times New Roman"/>
              <a:cs typeface="Times New Roman"/>
            </a:endParaRPr>
          </a:p>
          <a:p>
            <a:pPr marL="1361440" marR="887730" indent="-640715">
              <a:lnSpc>
                <a:spcPts val="4760"/>
              </a:lnSpc>
            </a:pPr>
            <a:r>
              <a:rPr dirty="0" sz="4400" spc="-10" b="1">
                <a:solidFill>
                  <a:srgbClr val="3B4643"/>
                </a:solidFill>
                <a:latin typeface="Calibri"/>
                <a:cs typeface="Calibri"/>
              </a:rPr>
              <a:t>Introduction</a:t>
            </a:r>
            <a:r>
              <a:rPr dirty="0" sz="4400" spc="-10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4400" spc="-1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4400" spc="-1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dirty="0" sz="4400" spc="-1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spc="-25" b="1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Basic</a:t>
            </a:r>
            <a:r>
              <a:rPr dirty="0" sz="4400" spc="-9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44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4400" spc="-9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3B4643"/>
                </a:solidFill>
                <a:latin typeface="Calibri"/>
                <a:cs typeface="Calibri"/>
              </a:rPr>
              <a:t>Structure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34639" y="4462271"/>
            <a:ext cx="9359265" cy="1033780"/>
          </a:xfrm>
          <a:prstGeom prst="rect">
            <a:avLst/>
          </a:prstGeom>
          <a:solidFill>
            <a:srgbClr val="DDC237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 marR="163830">
              <a:lnSpc>
                <a:spcPct val="100000"/>
              </a:lnSpc>
              <a:spcBef>
                <a:spcPts val="730"/>
              </a:spcBef>
            </a:pPr>
            <a:r>
              <a:rPr dirty="0" sz="4000" spc="-35" b="1">
                <a:solidFill>
                  <a:srgbClr val="FF0000"/>
                </a:solidFill>
                <a:latin typeface="Calibri"/>
                <a:cs typeface="Calibri"/>
              </a:rPr>
              <a:t>Unit-</a:t>
            </a:r>
            <a:r>
              <a:rPr dirty="0" sz="4000" spc="-5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45520" y="6373774"/>
            <a:ext cx="18859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50">
                <a:solidFill>
                  <a:srgbClr val="3B464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Science</a:t>
            </a:r>
            <a:r>
              <a:rPr dirty="0" spc="-70"/>
              <a:t> </a:t>
            </a:r>
            <a:r>
              <a:rPr dirty="0" spc="-10"/>
              <a:t>Process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156536"/>
            <a:ext cx="10000615" cy="3788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6715" indent="-374015">
              <a:lnSpc>
                <a:spcPts val="3565"/>
              </a:lnSpc>
              <a:spcBef>
                <a:spcPts val="90"/>
              </a:spcBef>
              <a:buFont typeface="Calibri"/>
              <a:buAutoNum type="arabicPeriod"/>
              <a:tabLst>
                <a:tab pos="386715" algn="l"/>
              </a:tabLst>
            </a:pP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Discovery:</a:t>
            </a:r>
            <a:endParaRPr sz="3000">
              <a:latin typeface="Calibri"/>
              <a:cs typeface="Calibri"/>
            </a:endParaRPr>
          </a:p>
          <a:p>
            <a:pPr lvl="1" marL="698500" marR="5080" indent="-228600">
              <a:lnSpc>
                <a:spcPts val="3240"/>
              </a:lnSpc>
              <a:spcBef>
                <a:spcPts val="37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Discovery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step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involves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acquiring</a:t>
            </a:r>
            <a:r>
              <a:rPr dirty="0" sz="3000" spc="-1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identified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internal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&amp;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external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sources,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3000" spc="-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answer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business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question.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2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be:</a:t>
            </a:r>
            <a:endParaRPr sz="3000">
              <a:latin typeface="Calibri"/>
              <a:cs typeface="Calibri"/>
            </a:endParaRPr>
          </a:p>
          <a:p>
            <a:pPr lvl="2" marL="1155065" indent="-227965">
              <a:lnSpc>
                <a:spcPts val="3110"/>
              </a:lnSpc>
              <a:spcBef>
                <a:spcPts val="1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Logs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webservers</a:t>
            </a:r>
            <a:endParaRPr sz="2600">
              <a:latin typeface="Calibri"/>
              <a:cs typeface="Calibri"/>
            </a:endParaRPr>
          </a:p>
          <a:p>
            <a:pPr lvl="2" marL="1155065" indent="-227965">
              <a:lnSpc>
                <a:spcPts val="3110"/>
              </a:lnSpc>
              <a:buFont typeface="Wingdings"/>
              <a:buChar char=""/>
              <a:tabLst>
                <a:tab pos="1155065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gathered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6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social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media</a:t>
            </a:r>
            <a:endParaRPr sz="2600">
              <a:latin typeface="Calibri"/>
              <a:cs typeface="Calibri"/>
            </a:endParaRPr>
          </a:p>
          <a:p>
            <a:pPr lvl="2" marL="1155065" indent="-227965">
              <a:lnSpc>
                <a:spcPts val="3110"/>
              </a:lnSpc>
              <a:spcBef>
                <a:spcPts val="1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Census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 datasets</a:t>
            </a:r>
            <a:endParaRPr sz="2600">
              <a:latin typeface="Calibri"/>
              <a:cs typeface="Calibri"/>
            </a:endParaRPr>
          </a:p>
          <a:p>
            <a:pPr lvl="2" marL="1155065" indent="-227965">
              <a:lnSpc>
                <a:spcPts val="3110"/>
              </a:lnSpc>
              <a:buFont typeface="Wingdings"/>
              <a:buChar char=""/>
              <a:tabLst>
                <a:tab pos="1155065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streamed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online</a:t>
            </a:r>
            <a:r>
              <a:rPr dirty="0" sz="26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sources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6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APIs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49257" y="6337503"/>
            <a:ext cx="24415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Department</a:t>
            </a:r>
            <a:r>
              <a:rPr dirty="0" sz="12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1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Computer Science &amp;</a:t>
            </a:r>
            <a:r>
              <a:rPr dirty="0" sz="1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3B4643"/>
                </a:solidFill>
                <a:latin typeface="Calibri"/>
                <a:cs typeface="Calibri"/>
              </a:rPr>
              <a:t>I.T.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input()….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17201"/>
            <a:ext cx="5651500" cy="3923029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#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input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2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calculate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sum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a=int(input("enter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first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no..."))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print(a)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b=int(input("enter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second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no..."))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print(b)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c=a+b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print("sum</a:t>
            </a:r>
            <a:r>
              <a:rPr dirty="0" sz="3000" spc="-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is",c)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0" b="1">
                <a:latin typeface="Calibri"/>
                <a:cs typeface="Calibri"/>
              </a:rPr>
              <a:t>Operators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8058"/>
            <a:ext cx="10567035" cy="3724910"/>
          </a:xfrm>
          <a:prstGeom prst="rect">
            <a:avLst/>
          </a:prstGeom>
        </p:spPr>
        <p:txBody>
          <a:bodyPr wrap="square" lIns="0" tIns="2051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symbol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performs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operation.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acts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some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variables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operands.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If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acts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single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variable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unary</a:t>
            </a:r>
            <a:r>
              <a:rPr dirty="0" sz="3000" spc="-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if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acts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variables,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binary</a:t>
            </a:r>
            <a:r>
              <a:rPr dirty="0" sz="3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865505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If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acts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three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variables,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then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ternary operator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1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Python</a:t>
            </a:r>
            <a:r>
              <a:rPr dirty="0" sz="5400" spc="-70"/>
              <a:t> </a:t>
            </a:r>
            <a:r>
              <a:rPr dirty="0" sz="5400"/>
              <a:t>Basic</a:t>
            </a:r>
            <a:r>
              <a:rPr dirty="0" sz="5400" spc="-55"/>
              <a:t> </a:t>
            </a:r>
            <a:r>
              <a:rPr dirty="0" sz="5400" spc="-20"/>
              <a:t>Operators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560019" y="1874012"/>
            <a:ext cx="4405630" cy="4330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ts val="3795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dirty="0" sz="32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3200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54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Arithmetic</a:t>
            </a:r>
            <a:r>
              <a:rPr dirty="0" sz="3200" spc="-1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54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Assignment</a:t>
            </a:r>
            <a:r>
              <a:rPr dirty="0" sz="3200" spc="-1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6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Relational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54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Logical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6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Boolean</a:t>
            </a:r>
            <a:r>
              <a:rPr dirty="0" sz="32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6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Bitwise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76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Identity</a:t>
            </a:r>
            <a:r>
              <a:rPr dirty="0" sz="3200" spc="-1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lvl="1" marL="697865" indent="-227965">
              <a:lnSpc>
                <a:spcPts val="3804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Membership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43859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Arithmetic</a:t>
            </a:r>
            <a:r>
              <a:rPr dirty="0" spc="-90"/>
              <a:t> </a:t>
            </a: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970912"/>
            <a:ext cx="940498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Assume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variable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holds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13</a:t>
            </a:r>
            <a:r>
              <a:rPr dirty="0" sz="3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variable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holds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5,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59853" y="2736850"/>
          <a:ext cx="1120584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915"/>
                <a:gridCol w="6414135"/>
                <a:gridCol w="2207895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Addition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Addition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4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Subtraction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Subtracts</a:t>
                      </a:r>
                      <a:r>
                        <a:rPr dirty="0" sz="2400" spc="-1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– b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Multiplication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Multiplication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4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65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Division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Division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b/a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2.6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24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Modulus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Found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modulus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4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24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Floor</a:t>
                      </a:r>
                      <a:r>
                        <a:rPr dirty="0" sz="24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Division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Perform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division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b//a=</a:t>
                      </a:r>
                      <a:r>
                        <a:rPr dirty="0" sz="2400" spc="-1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61404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530860" algn="l"/>
                        </a:tabLst>
                      </a:pP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Calculates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exponential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value.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a**b=371293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4606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Assignment</a:t>
            </a:r>
            <a:r>
              <a:rPr dirty="0" spc="-140"/>
              <a:t> </a:t>
            </a:r>
            <a:r>
              <a:rPr dirty="0" spc="-10"/>
              <a:t>Operators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00808" y="1901189"/>
          <a:ext cx="6951345" cy="465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060"/>
                <a:gridCol w="4984749"/>
              </a:tblGrid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 spc="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417320" algn="l"/>
                        </a:tabLst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+= 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(c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430020" algn="l"/>
                        </a:tabLst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-=</a:t>
                      </a:r>
                      <a:r>
                        <a:rPr dirty="0" sz="3200" spc="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(c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 c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417320" algn="l"/>
                        </a:tabLst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*=</a:t>
                      </a:r>
                      <a:r>
                        <a:rPr dirty="0" sz="3200" spc="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(c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371600" algn="l"/>
                        </a:tabLst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/=</a:t>
                      </a:r>
                      <a:r>
                        <a:rPr dirty="0" sz="3200" spc="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(c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32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**=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1342390" algn="l"/>
                        </a:tabLst>
                      </a:pP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c**=a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(c=c**a)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//=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1341755" algn="l"/>
                        </a:tabLst>
                      </a:pP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c//=a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(c=c//a)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42589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dirty="0" spc="-200"/>
              <a:t> </a:t>
            </a: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5124" y="1881632"/>
            <a:ext cx="44519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6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6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3B4643"/>
                </a:solidFill>
                <a:latin typeface="Calibri"/>
                <a:cs typeface="Calibri"/>
              </a:rPr>
              <a:t>ex:</a:t>
            </a:r>
            <a:r>
              <a:rPr dirty="0" sz="36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3B4643"/>
                </a:solidFill>
                <a:latin typeface="Calibri"/>
                <a:cs typeface="Calibri"/>
              </a:rPr>
              <a:t>a=10</a:t>
            </a:r>
            <a:r>
              <a:rPr dirty="0" sz="3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6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3B4643"/>
                </a:solidFill>
                <a:latin typeface="Calibri"/>
                <a:cs typeface="Calibri"/>
              </a:rPr>
              <a:t>b=</a:t>
            </a:r>
            <a:r>
              <a:rPr dirty="0" sz="3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3B4643"/>
                </a:solidFill>
                <a:latin typeface="Calibri"/>
                <a:cs typeface="Calibri"/>
              </a:rPr>
              <a:t>20</a:t>
            </a:r>
            <a:endParaRPr sz="36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05508" y="2736850"/>
          <a:ext cx="7468870" cy="362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/>
                <a:gridCol w="5616575"/>
              </a:tblGrid>
              <a:tr h="521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!=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8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8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 &lt;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dirty="0" sz="28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800" spc="-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28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Logical</a:t>
            </a:r>
            <a:r>
              <a:rPr dirty="0" spc="-75"/>
              <a:t> </a:t>
            </a:r>
            <a:r>
              <a:rPr dirty="0" spc="-2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4151" y="1847850"/>
            <a:ext cx="399351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ex: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a=10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b=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31925" y="2772536"/>
          <a:ext cx="9493250" cy="33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5814"/>
                <a:gridCol w="7328534"/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32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32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32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not(a</a:t>
                      </a:r>
                      <a:r>
                        <a:rPr dirty="0" sz="32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32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32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32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false.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36957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Bitwise</a:t>
            </a:r>
            <a:r>
              <a:rPr dirty="0" spc="-85"/>
              <a:t> </a:t>
            </a:r>
            <a:r>
              <a:rPr dirty="0" spc="-10"/>
              <a:t>Operators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93356" y="1850517"/>
          <a:ext cx="10737215" cy="491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955"/>
                <a:gridCol w="1932939"/>
                <a:gridCol w="6335395"/>
                <a:gridCol w="1214754"/>
              </a:tblGrid>
              <a:tr h="488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0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638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638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1,if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dirty="0" sz="2000" spc="-8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</a:t>
                      </a:r>
                      <a:r>
                        <a:rPr dirty="0" sz="20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000" spc="-8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1;otherwise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0.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000" spc="-1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000" spc="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638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1,if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otherwise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results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0.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000" spc="-1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| </a:t>
                      </a:r>
                      <a:r>
                        <a:rPr dirty="0" sz="2000" spc="-5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~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inverts</a:t>
                      </a:r>
                      <a:r>
                        <a:rPr dirty="0" sz="20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individual</a:t>
                      </a:r>
                      <a:r>
                        <a:rPr dirty="0" sz="2000" spc="-1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~x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^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1,if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both,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otherwise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dirty="0" sz="20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0.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0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^</a:t>
                      </a:r>
                      <a:r>
                        <a:rPr dirty="0" sz="2000" spc="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815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operand’s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moved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toward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2000" spc="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20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x&gt;&gt;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  <a:tr h="815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6409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operand’s</a:t>
                      </a:r>
                      <a:r>
                        <a:rPr dirty="0" sz="20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moved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toward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dirty="0" sz="2000" spc="3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2000" spc="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dirty="0" sz="20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operand.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20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x&lt;&lt;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DEB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Python</a:t>
            </a:r>
            <a:r>
              <a:rPr dirty="0" spc="-75"/>
              <a:t> </a:t>
            </a:r>
            <a:r>
              <a:rPr dirty="0"/>
              <a:t>Identity</a:t>
            </a:r>
            <a:r>
              <a:rPr dirty="0" spc="-85"/>
              <a:t> </a:t>
            </a: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941957"/>
            <a:ext cx="101111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Identity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r>
              <a:rPr dirty="0" sz="24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compare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memory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locations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objects.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two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Identity</a:t>
            </a:r>
            <a:r>
              <a:rPr dirty="0" sz="24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r>
              <a:rPr dirty="0" sz="24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explained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04303" y="2941447"/>
          <a:ext cx="10304145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5264785"/>
                <a:gridCol w="3496945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14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either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otherwise.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y,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id(x)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equals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id(y).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13042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14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either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otherwise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5656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y,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id(x)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id(y).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Python</a:t>
            </a:r>
            <a:r>
              <a:rPr dirty="0" spc="-100"/>
              <a:t> </a:t>
            </a:r>
            <a:r>
              <a:rPr dirty="0"/>
              <a:t>Membership</a:t>
            </a:r>
            <a:r>
              <a:rPr dirty="0" spc="-95"/>
              <a:t> </a:t>
            </a: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797558"/>
            <a:ext cx="105632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Python’s</a:t>
            </a:r>
            <a:r>
              <a:rPr dirty="0" sz="24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membership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test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membership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sequence,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strings,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lists,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tuples.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membership</a:t>
            </a:r>
            <a:r>
              <a:rPr dirty="0" sz="24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explained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15263" y="2984754"/>
          <a:ext cx="1068895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8945"/>
                <a:gridCol w="5379720"/>
                <a:gridCol w="3500754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28575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946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finds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false otherwise..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485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y,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400" spc="-7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member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2400" spc="-1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28575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926D8F">
                        <a:alpha val="19999"/>
                      </a:srgbClr>
                    </a:solidFill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524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7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finds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dirty="0" sz="2400" spc="-8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2400" spc="-6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2400" spc="-1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otherwise.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495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y,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dirty="0" sz="2400" spc="-4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400" spc="-6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400" spc="-2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1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3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3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member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2400" spc="-80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926D8F"/>
                      </a:solidFill>
                      <a:prstDash val="solid"/>
                    </a:lnL>
                    <a:lnR w="12700">
                      <a:solidFill>
                        <a:srgbClr val="926D8F"/>
                      </a:solidFill>
                      <a:prstDash val="solid"/>
                    </a:lnR>
                    <a:lnT w="12700">
                      <a:solidFill>
                        <a:srgbClr val="926D8F"/>
                      </a:solidFill>
                      <a:prstDash val="solid"/>
                    </a:lnT>
                    <a:lnB w="12700">
                      <a:solidFill>
                        <a:srgbClr val="926D8F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Science</a:t>
            </a:r>
            <a:r>
              <a:rPr dirty="0" spc="-70"/>
              <a:t> </a:t>
            </a:r>
            <a:r>
              <a:rPr dirty="0" spc="-10"/>
              <a:t>Process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845386"/>
            <a:ext cx="10643870" cy="448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885" indent="-337185">
              <a:lnSpc>
                <a:spcPts val="3060"/>
              </a:lnSpc>
              <a:spcBef>
                <a:spcPts val="100"/>
              </a:spcBef>
              <a:buFont typeface="Calibri"/>
              <a:buAutoNum type="arabicPeriod" startAt="2"/>
              <a:tabLst>
                <a:tab pos="349885" algn="l"/>
              </a:tabLst>
            </a:pPr>
            <a:r>
              <a:rPr dirty="0" sz="2700" spc="-10" b="1">
                <a:solidFill>
                  <a:srgbClr val="3B4643"/>
                </a:solidFill>
                <a:latin typeface="Calibri"/>
                <a:cs typeface="Calibri"/>
              </a:rPr>
              <a:t>Preparation:</a:t>
            </a:r>
            <a:endParaRPr sz="2700">
              <a:latin typeface="Calibri"/>
              <a:cs typeface="Calibri"/>
            </a:endParaRPr>
          </a:p>
          <a:p>
            <a:pPr lvl="1" marL="698500" marR="112395" indent="-228600">
              <a:lnSpc>
                <a:spcPts val="2600"/>
              </a:lnSpc>
              <a:spcBef>
                <a:spcPts val="44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inconsistencies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like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missing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values,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blank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columns,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incorrect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format,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needs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cleaned.</a:t>
            </a:r>
            <a:endParaRPr sz="2700">
              <a:latin typeface="Calibri"/>
              <a:cs typeface="Calibri"/>
            </a:endParaRPr>
          </a:p>
          <a:p>
            <a:pPr lvl="1" marL="697865" indent="-227965">
              <a:lnSpc>
                <a:spcPts val="275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need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process,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explore,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condition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modelling.</a:t>
            </a:r>
            <a:endParaRPr sz="2700">
              <a:latin typeface="Calibri"/>
              <a:cs typeface="Calibri"/>
            </a:endParaRPr>
          </a:p>
          <a:p>
            <a:pPr lvl="1" marL="697865" indent="-227965">
              <a:lnSpc>
                <a:spcPts val="306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cleaner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your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data,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better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your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predictions.</a:t>
            </a:r>
            <a:endParaRPr sz="2700">
              <a:latin typeface="Calibri"/>
              <a:cs typeface="Calibri"/>
            </a:endParaRPr>
          </a:p>
          <a:p>
            <a:pPr marL="349885" indent="-337185">
              <a:lnSpc>
                <a:spcPts val="3060"/>
              </a:lnSpc>
              <a:spcBef>
                <a:spcPts val="870"/>
              </a:spcBef>
              <a:buFont typeface="Calibri"/>
              <a:buAutoNum type="arabicPeriod" startAt="2"/>
              <a:tabLst>
                <a:tab pos="349885" algn="l"/>
              </a:tabLst>
            </a:pP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27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3B4643"/>
                </a:solidFill>
                <a:latin typeface="Calibri"/>
                <a:cs typeface="Calibri"/>
              </a:rPr>
              <a:t>Planning:</a:t>
            </a:r>
            <a:endParaRPr sz="27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44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stage,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need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determine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technique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draw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relation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between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input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variables.</a:t>
            </a:r>
            <a:endParaRPr sz="2700">
              <a:latin typeface="Calibri"/>
              <a:cs typeface="Calibri"/>
            </a:endParaRPr>
          </a:p>
          <a:p>
            <a:pPr lvl="1" marL="698500" marR="18415" indent="-228600">
              <a:lnSpc>
                <a:spcPct val="80000"/>
              </a:lnSpc>
              <a:spcBef>
                <a:spcPts val="32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Planning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performed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different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statistical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formulas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visualization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tools.</a:t>
            </a:r>
            <a:endParaRPr sz="2700">
              <a:latin typeface="Calibri"/>
              <a:cs typeface="Calibri"/>
            </a:endParaRPr>
          </a:p>
          <a:p>
            <a:pPr lvl="1" marL="698500" marR="180340" indent="-228600">
              <a:lnSpc>
                <a:spcPts val="2590"/>
              </a:lnSpc>
              <a:spcBef>
                <a:spcPts val="3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SQL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services,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R,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SAS/access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some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tools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for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purpose.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Science</a:t>
            </a:r>
            <a:r>
              <a:rPr dirty="0" spc="-70"/>
              <a:t> </a:t>
            </a:r>
            <a:r>
              <a:rPr dirty="0" spc="-10"/>
              <a:t>Process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823161"/>
            <a:ext cx="10544175" cy="4676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6715" indent="-374015">
              <a:lnSpc>
                <a:spcPts val="3385"/>
              </a:lnSpc>
              <a:spcBef>
                <a:spcPts val="90"/>
              </a:spcBef>
              <a:buFont typeface="Calibri"/>
              <a:buAutoNum type="arabicPeriod" startAt="4"/>
              <a:tabLst>
                <a:tab pos="386715" algn="l"/>
              </a:tabLst>
            </a:pP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30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Building:</a:t>
            </a:r>
            <a:endParaRPr sz="3000">
              <a:latin typeface="Calibri"/>
              <a:cs typeface="Calibri"/>
            </a:endParaRPr>
          </a:p>
          <a:p>
            <a:pPr lvl="1" marL="698500" marR="5080" indent="-228600">
              <a:lnSpc>
                <a:spcPts val="2880"/>
              </a:lnSpc>
              <a:spcBef>
                <a:spcPts val="48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step,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actual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building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process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starts.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Here,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Data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scientist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distributes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datasets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training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testing.</a:t>
            </a:r>
            <a:endParaRPr sz="3000">
              <a:latin typeface="Calibri"/>
              <a:cs typeface="Calibri"/>
            </a:endParaRPr>
          </a:p>
          <a:p>
            <a:pPr marL="390525" indent="-377825">
              <a:lnSpc>
                <a:spcPts val="3385"/>
              </a:lnSpc>
              <a:spcBef>
                <a:spcPts val="819"/>
              </a:spcBef>
              <a:buFont typeface="Calibri"/>
              <a:buAutoNum type="arabicPeriod" startAt="4"/>
              <a:tabLst>
                <a:tab pos="390525" algn="l"/>
              </a:tabLst>
            </a:pP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Operationalize:</a:t>
            </a:r>
            <a:endParaRPr sz="3000">
              <a:latin typeface="Calibri"/>
              <a:cs typeface="Calibri"/>
            </a:endParaRPr>
          </a:p>
          <a:p>
            <a:pPr lvl="1" marL="698500" marR="663575" indent="-228600">
              <a:lnSpc>
                <a:spcPts val="2880"/>
              </a:lnSpc>
              <a:spcBef>
                <a:spcPts val="48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deliver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final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baseline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reports,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code,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technical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documents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stage.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22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29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950" spc="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deployed</a:t>
            </a:r>
            <a:r>
              <a:rPr dirty="0" sz="29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9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95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real-time</a:t>
            </a:r>
            <a:r>
              <a:rPr dirty="0" sz="2950" spc="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production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3B4643"/>
                </a:solidFill>
                <a:latin typeface="Calibri"/>
                <a:cs typeface="Calibri"/>
              </a:rPr>
              <a:t>environment.</a:t>
            </a:r>
            <a:endParaRPr sz="2950">
              <a:latin typeface="Calibri"/>
              <a:cs typeface="Calibri"/>
            </a:endParaRPr>
          </a:p>
          <a:p>
            <a:pPr marL="386715" indent="-374015">
              <a:lnSpc>
                <a:spcPts val="3404"/>
              </a:lnSpc>
              <a:spcBef>
                <a:spcPts val="770"/>
              </a:spcBef>
              <a:buFont typeface="Calibri"/>
              <a:buAutoNum type="arabicPeriod" startAt="4"/>
              <a:tabLst>
                <a:tab pos="386715" algn="l"/>
              </a:tabLst>
            </a:pP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Communicate</a:t>
            </a:r>
            <a:r>
              <a:rPr dirty="0" sz="3000" spc="-9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Results</a:t>
            </a:r>
            <a:endParaRPr sz="3000">
              <a:latin typeface="Calibri"/>
              <a:cs typeface="Calibri"/>
            </a:endParaRPr>
          </a:p>
          <a:p>
            <a:pPr lvl="1" marL="698500" marR="678180" indent="-228600">
              <a:lnSpc>
                <a:spcPct val="80700"/>
              </a:lnSpc>
              <a:spcBef>
                <a:spcPts val="50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stage,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key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findings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communicated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team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members.</a:t>
            </a:r>
            <a:r>
              <a:rPr dirty="0" sz="2950" spc="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9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2950" spc="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95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decide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if</a:t>
            </a:r>
            <a:r>
              <a:rPr dirty="0" sz="2950" spc="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95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project</a:t>
            </a:r>
            <a:r>
              <a:rPr dirty="0" sz="295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results</a:t>
            </a:r>
            <a:r>
              <a:rPr dirty="0" sz="2950" spc="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9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spc="-50">
                <a:solidFill>
                  <a:srgbClr val="3B4643"/>
                </a:solidFill>
                <a:latin typeface="Calibri"/>
                <a:cs typeface="Calibri"/>
              </a:rPr>
              <a:t>a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success</a:t>
            </a:r>
            <a:r>
              <a:rPr dirty="0" sz="30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failure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based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inputs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model.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Tools</a:t>
            </a:r>
            <a:r>
              <a:rPr dirty="0" spc="-125"/>
              <a:t> </a:t>
            </a: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-110"/>
              <a:t> </a:t>
            </a:r>
            <a:r>
              <a:rPr dirty="0" spc="-10"/>
              <a:t>Science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3903" y="1947672"/>
            <a:ext cx="5733288" cy="234086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049257" y="6337503"/>
            <a:ext cx="24415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Department</a:t>
            </a:r>
            <a:r>
              <a:rPr dirty="0" sz="12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1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B4643"/>
                </a:solidFill>
                <a:latin typeface="Calibri"/>
                <a:cs typeface="Calibri"/>
              </a:rPr>
              <a:t>Computer Science &amp;</a:t>
            </a:r>
            <a:r>
              <a:rPr dirty="0" sz="1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3B4643"/>
                </a:solidFill>
                <a:latin typeface="Calibri"/>
                <a:cs typeface="Calibri"/>
              </a:rPr>
              <a:t>I.T.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482850" y="4365371"/>
          <a:ext cx="9224010" cy="205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864"/>
                <a:gridCol w="2012314"/>
                <a:gridCol w="2094864"/>
                <a:gridCol w="2933699"/>
              </a:tblGrid>
              <a:tr h="816610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Analysis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Warehousing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Visualization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solidFill>
                      <a:srgbClr val="EC7C30"/>
                    </a:solidFill>
                  </a:tcPr>
                </a:tc>
              </a:tr>
              <a:tr h="12344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25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99695" marR="149860">
                        <a:lnSpc>
                          <a:spcPct val="150100"/>
                        </a:lnSpc>
                      </a:pPr>
                      <a:r>
                        <a:rPr dirty="0" sz="180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Spark,</a:t>
                      </a:r>
                      <a:r>
                        <a:rPr dirty="0" sz="1800" spc="15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800" spc="-6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2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4AF83"/>
                      </a:solidFill>
                      <a:prstDash val="solid"/>
                    </a:lnL>
                    <a:lnR w="12700">
                      <a:solidFill>
                        <a:srgbClr val="F4AF83"/>
                      </a:solidFill>
                      <a:prstDash val="solid"/>
                    </a:lnR>
                    <a:lnB w="12700">
                      <a:solidFill>
                        <a:srgbClr val="F4AF83"/>
                      </a:solidFill>
                      <a:prstDash val="solid"/>
                    </a:lnB>
                    <a:solidFill>
                      <a:srgbClr val="FAE3D4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Hadoop,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SQL,</a:t>
                      </a:r>
                      <a:r>
                        <a:rPr dirty="0" sz="2400" spc="-5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Hive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0490">
                    <a:lnL w="12700">
                      <a:solidFill>
                        <a:srgbClr val="F4AF83"/>
                      </a:solidFill>
                      <a:prstDash val="solid"/>
                    </a:lnL>
                    <a:lnR w="12700">
                      <a:solidFill>
                        <a:srgbClr val="F4AF83"/>
                      </a:solidFill>
                      <a:prstDash val="solid"/>
                    </a:lnR>
                    <a:lnB w="12700">
                      <a:solidFill>
                        <a:srgbClr val="F4AF83"/>
                      </a:solidFill>
                      <a:prstDash val="solid"/>
                    </a:lnB>
                    <a:solidFill>
                      <a:srgbClr val="FAE3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R,</a:t>
                      </a:r>
                      <a:r>
                        <a:rPr dirty="0" sz="1800" spc="-114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Tableau</a:t>
                      </a:r>
                      <a:r>
                        <a:rPr dirty="0" sz="18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2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Raw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4AF83"/>
                      </a:solidFill>
                      <a:prstDash val="solid"/>
                    </a:lnL>
                    <a:lnR w="12700">
                      <a:solidFill>
                        <a:srgbClr val="F4AF83"/>
                      </a:solidFill>
                      <a:prstDash val="solid"/>
                    </a:lnR>
                    <a:lnB w="12700">
                      <a:solidFill>
                        <a:srgbClr val="F4AF83"/>
                      </a:solidFill>
                      <a:prstDash val="solid"/>
                    </a:lnB>
                    <a:solidFill>
                      <a:srgbClr val="FAE3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Spark</a:t>
                      </a:r>
                      <a:r>
                        <a:rPr dirty="0" sz="18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Azure</a:t>
                      </a:r>
                      <a:r>
                        <a:rPr dirty="0" sz="1800" spc="1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1800" spc="-9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studio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4AF83"/>
                      </a:solidFill>
                      <a:prstDash val="solid"/>
                    </a:lnL>
                    <a:lnR w="12700">
                      <a:solidFill>
                        <a:srgbClr val="F4AF83"/>
                      </a:solidFill>
                      <a:prstDash val="solid"/>
                    </a:lnR>
                    <a:lnB w="12700">
                      <a:solidFill>
                        <a:srgbClr val="F4AF83"/>
                      </a:solidFill>
                      <a:prstDash val="solid"/>
                    </a:lnB>
                    <a:solidFill>
                      <a:srgbClr val="FAE3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492074"/>
            <a:ext cx="6828155" cy="1216025"/>
          </a:xfrm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27000" marR="5080" indent="-114300">
              <a:lnSpc>
                <a:spcPts val="4570"/>
              </a:lnSpc>
              <a:spcBef>
                <a:spcPts val="430"/>
              </a:spcBef>
            </a:pPr>
            <a:r>
              <a:rPr dirty="0" spc="-10"/>
              <a:t>Difference</a:t>
            </a:r>
            <a:r>
              <a:rPr dirty="0" spc="-155"/>
              <a:t> </a:t>
            </a:r>
            <a:r>
              <a:rPr dirty="0"/>
              <a:t>Between</a:t>
            </a:r>
            <a:r>
              <a:rPr dirty="0" spc="-90"/>
              <a:t> </a:t>
            </a:r>
            <a:r>
              <a:rPr dirty="0"/>
              <a:t>Data</a:t>
            </a:r>
            <a:r>
              <a:rPr dirty="0" spc="-170"/>
              <a:t> </a:t>
            </a:r>
            <a:r>
              <a:rPr dirty="0" spc="-10"/>
              <a:t>Science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BI</a:t>
            </a:r>
            <a:r>
              <a:rPr dirty="0" spc="-35"/>
              <a:t> </a:t>
            </a:r>
            <a:r>
              <a:rPr dirty="0"/>
              <a:t>(Business</a:t>
            </a:r>
            <a:r>
              <a:rPr dirty="0" spc="-20"/>
              <a:t> </a:t>
            </a:r>
            <a:r>
              <a:rPr dirty="0" spc="-10"/>
              <a:t>Intelligence)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91120" y="1900301"/>
          <a:ext cx="10412730" cy="436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3996690"/>
                <a:gridCol w="4738370"/>
              </a:tblGrid>
              <a:tr h="471805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667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2000" spc="-8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Intelligence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Science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Perception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Looking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Backward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Looking</a:t>
                      </a:r>
                      <a:r>
                        <a:rPr dirty="0" sz="2000" spc="-7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Forward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3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Structured</a:t>
                      </a:r>
                      <a:r>
                        <a:rPr dirty="0" sz="2000" spc="-10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Data.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Mostly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SQL,</a:t>
                      </a:r>
                      <a:r>
                        <a:rPr dirty="0" sz="2000" spc="7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dirty="0" sz="2000" spc="-1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000" spc="-1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Warehouse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Structured</a:t>
                      </a:r>
                      <a:r>
                        <a:rPr dirty="0" sz="2000" spc="-1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Unstructured</a:t>
                      </a:r>
                      <a:r>
                        <a:rPr dirty="0" sz="2000" spc="-10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data:Like</a:t>
                      </a:r>
                      <a:r>
                        <a:rPr dirty="0" sz="2000" spc="4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logs,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SQL,</a:t>
                      </a:r>
                      <a:r>
                        <a:rPr dirty="0" sz="2000" spc="-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NoSQL,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9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Approach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Statistics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Visualization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Statistics,</a:t>
                      </a:r>
                      <a:r>
                        <a:rPr dirty="0" sz="2000" spc="-12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2000" spc="-8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dirty="0" sz="2000" spc="2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Graph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Analytical: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historical</a:t>
                      </a:r>
                      <a:r>
                        <a:rPr dirty="0" sz="2000" spc="-12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25755">
                        <a:lnSpc>
                          <a:spcPts val="3600"/>
                        </a:lnSpc>
                        <a:spcBef>
                          <a:spcPts val="204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Scientific: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goes</a:t>
                      </a:r>
                      <a:r>
                        <a:rPr dirty="0" sz="2000" spc="-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deeper</a:t>
                      </a:r>
                      <a:r>
                        <a:rPr dirty="0" sz="2000" spc="-6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dirty="0" sz="2000" spc="-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reason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the data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Emphasis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Past</a:t>
                      </a:r>
                      <a:r>
                        <a:rPr dirty="0" sz="2000" spc="-5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2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Present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2000" spc="-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4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Neuro-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linguistic</a:t>
                      </a:r>
                      <a:r>
                        <a:rPr dirty="0" sz="2000" spc="-6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Programming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Tools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Pentaho,</a:t>
                      </a:r>
                      <a:r>
                        <a:rPr dirty="0" sz="2000" spc="-85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Microsoft</a:t>
                      </a:r>
                      <a:r>
                        <a:rPr dirty="0" sz="2000" spc="-9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Bl,</a:t>
                      </a:r>
                      <a:r>
                        <a:rPr dirty="0" sz="2000" spc="3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QlikView,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R,</a:t>
                      </a:r>
                      <a:r>
                        <a:rPr dirty="0" sz="2000" spc="-50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3B4643"/>
                          </a:solidFill>
                          <a:latin typeface="Times New Roman"/>
                          <a:cs typeface="Times New Roman"/>
                        </a:rPr>
                        <a:t>TensorFlow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8EAADB"/>
                      </a:solidFill>
                      <a:prstDash val="solid"/>
                    </a:lnL>
                    <a:lnR w="12700">
                      <a:solidFill>
                        <a:srgbClr val="8EAADB"/>
                      </a:solidFill>
                      <a:prstDash val="solid"/>
                    </a:lnR>
                    <a:lnT w="12700">
                      <a:solidFill>
                        <a:srgbClr val="8EAADB"/>
                      </a:solidFill>
                      <a:prstDash val="solid"/>
                    </a:lnT>
                    <a:lnB w="1270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/>
              <a:t>Data</a:t>
            </a:r>
            <a:r>
              <a:rPr dirty="0" spc="-100"/>
              <a:t> </a:t>
            </a:r>
            <a:r>
              <a:rPr dirty="0" spc="-10"/>
              <a:t>Science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37743" y="1844497"/>
            <a:ext cx="10786745" cy="4766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2525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dirty="0" sz="22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recognition</a:t>
            </a:r>
            <a:r>
              <a:rPr dirty="0" sz="22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2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speech</a:t>
            </a:r>
            <a:r>
              <a:rPr dirty="0" sz="22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recognition: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41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currently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Image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speech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recognition.</a:t>
            </a:r>
            <a:endParaRPr sz="2200">
              <a:latin typeface="Calibri"/>
              <a:cs typeface="Calibri"/>
            </a:endParaRPr>
          </a:p>
          <a:p>
            <a:pPr lvl="1" marL="698500" marR="224154" indent="-228600">
              <a:lnSpc>
                <a:spcPct val="79900"/>
              </a:lnSpc>
              <a:spcBef>
                <a:spcPts val="42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When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upload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image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Facebook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start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getting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suggestion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tag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your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friends.</a:t>
            </a:r>
            <a:r>
              <a:rPr dirty="0" sz="2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automatic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tagging</a:t>
            </a:r>
            <a:r>
              <a:rPr dirty="0" sz="2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suggestion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image</a:t>
            </a:r>
            <a:r>
              <a:rPr dirty="0" sz="2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recognition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algorithm,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2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is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part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science.</a:t>
            </a:r>
            <a:endParaRPr sz="2200">
              <a:latin typeface="Calibri"/>
              <a:cs typeface="Calibri"/>
            </a:endParaRPr>
          </a:p>
          <a:p>
            <a:pPr lvl="1" marL="698500" marR="5080" indent="-228600">
              <a:lnSpc>
                <a:spcPts val="2130"/>
              </a:lnSpc>
              <a:spcBef>
                <a:spcPts val="26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When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say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something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using,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"Ok</a:t>
            </a:r>
            <a:r>
              <a:rPr dirty="0" sz="2200" spc="-2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Google/Siri“</a:t>
            </a:r>
            <a:r>
              <a:rPr dirty="0" sz="22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these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devices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respond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per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voice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control,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so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possible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speech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recognition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algorithm.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25"/>
              </a:lnSpc>
              <a:spcBef>
                <a:spcPts val="97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Gaming</a:t>
            </a:r>
            <a:r>
              <a:rPr dirty="0" sz="22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world: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41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gaming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world,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Machine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learning</a:t>
            </a:r>
            <a:r>
              <a:rPr dirty="0" sz="22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algorithms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increasing day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day.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52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EA</a:t>
            </a:r>
            <a:r>
              <a:rPr dirty="0" sz="22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Sports,</a:t>
            </a:r>
            <a:r>
              <a:rPr dirty="0" sz="2200" spc="-7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3B4643"/>
                </a:solidFill>
                <a:latin typeface="Calibri"/>
                <a:cs typeface="Calibri"/>
              </a:rPr>
              <a:t>Sony,</a:t>
            </a:r>
            <a:r>
              <a:rPr dirty="0" sz="2200" spc="-7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Nintendo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widely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enhancing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user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experience.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25"/>
              </a:lnSpc>
              <a:spcBef>
                <a:spcPts val="10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Internet</a:t>
            </a:r>
            <a:r>
              <a:rPr dirty="0" sz="2200" spc="-10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search: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5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When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want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search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something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internet,</a:t>
            </a:r>
            <a:r>
              <a:rPr dirty="0" sz="220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then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different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types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250"/>
              </a:lnSpc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search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engines such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Google,</a:t>
            </a:r>
            <a:r>
              <a:rPr dirty="0" sz="2200" spc="-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30" b="1">
                <a:solidFill>
                  <a:srgbClr val="3B4643"/>
                </a:solidFill>
                <a:latin typeface="Calibri"/>
                <a:cs typeface="Calibri"/>
              </a:rPr>
              <a:t>Yahoo,</a:t>
            </a:r>
            <a:r>
              <a:rPr dirty="0" sz="2200" spc="-9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Bing,</a:t>
            </a:r>
            <a:r>
              <a:rPr dirty="0" sz="2200" spc="-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Ask,</a:t>
            </a:r>
            <a:r>
              <a:rPr dirty="0" sz="22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3B4643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these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search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engines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technology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make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search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experience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85"/>
              </a:lnSpc>
            </a:pP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better,</a:t>
            </a:r>
            <a:r>
              <a:rPr dirty="0" sz="22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get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search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result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fraction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seconds.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Applications…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7710" y="2359863"/>
            <a:ext cx="11024235" cy="405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0665" indent="-227965">
              <a:lnSpc>
                <a:spcPts val="2155"/>
              </a:lnSpc>
              <a:spcBef>
                <a:spcPts val="11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Transport: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ts val="1925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Transport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industries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0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technology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 create</a:t>
            </a:r>
            <a:r>
              <a:rPr dirty="0" sz="2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self-driving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cars.</a:t>
            </a:r>
            <a:r>
              <a:rPr dirty="0" sz="2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self-driving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170"/>
              </a:lnSpc>
            </a:pP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cars,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will</a:t>
            </a:r>
            <a:r>
              <a:rPr dirty="0" sz="2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0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easy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reduce</a:t>
            </a:r>
            <a:r>
              <a:rPr dirty="0" sz="2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road</a:t>
            </a:r>
            <a:r>
              <a:rPr dirty="0" sz="2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accidents.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185"/>
              </a:lnSpc>
              <a:spcBef>
                <a:spcPts val="7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Healthcare: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ts val="1995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05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50" spc="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healthcare</a:t>
            </a:r>
            <a:r>
              <a:rPr dirty="0" sz="2050" spc="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sector,</a:t>
            </a:r>
            <a:r>
              <a:rPr dirty="0" sz="20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05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providing</a:t>
            </a:r>
            <a:r>
              <a:rPr dirty="0" sz="2050" spc="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lots</a:t>
            </a:r>
            <a:r>
              <a:rPr dirty="0" sz="205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benefits.</a:t>
            </a:r>
            <a:r>
              <a:rPr dirty="0" sz="2050" spc="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05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being</a:t>
            </a:r>
            <a:r>
              <a:rPr dirty="0" sz="2050" spc="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2050" spc="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endParaRPr sz="2050">
              <a:latin typeface="Calibri"/>
              <a:cs typeface="Calibri"/>
            </a:endParaRPr>
          </a:p>
          <a:p>
            <a:pPr marL="698500">
              <a:lnSpc>
                <a:spcPts val="2275"/>
              </a:lnSpc>
            </a:pP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tumor</a:t>
            </a:r>
            <a:r>
              <a:rPr dirty="0" sz="21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detection,</a:t>
            </a:r>
            <a:r>
              <a:rPr dirty="0" sz="21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drug</a:t>
            </a:r>
            <a:r>
              <a:rPr dirty="0" sz="21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3B4643"/>
                </a:solidFill>
                <a:latin typeface="Calibri"/>
                <a:cs typeface="Calibri"/>
              </a:rPr>
              <a:t>discovery,</a:t>
            </a:r>
            <a:r>
              <a:rPr dirty="0" sz="21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medical</a:t>
            </a:r>
            <a:r>
              <a:rPr dirty="0" sz="21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image</a:t>
            </a:r>
            <a:r>
              <a:rPr dirty="0" sz="21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analysis,</a:t>
            </a:r>
            <a:r>
              <a:rPr dirty="0" sz="21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virtual</a:t>
            </a:r>
            <a:r>
              <a:rPr dirty="0" sz="21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medical</a:t>
            </a:r>
            <a:r>
              <a:rPr dirty="0" sz="21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bots,</a:t>
            </a:r>
            <a:r>
              <a:rPr dirty="0" sz="21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3B4643"/>
                </a:solidFill>
                <a:latin typeface="Calibri"/>
                <a:cs typeface="Calibri"/>
              </a:rPr>
              <a:t>etc.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ts val="2165"/>
              </a:lnSpc>
              <a:spcBef>
                <a:spcPts val="7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Recommendation</a:t>
            </a:r>
            <a:r>
              <a:rPr dirty="0" sz="2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systems: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ts val="1980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Most</a:t>
            </a:r>
            <a:r>
              <a:rPr dirty="0" sz="20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companies,</a:t>
            </a:r>
            <a:r>
              <a:rPr dirty="0" sz="2050" spc="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05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Amazon,</a:t>
            </a:r>
            <a:r>
              <a:rPr dirty="0" sz="205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Netflix,</a:t>
            </a:r>
            <a:r>
              <a:rPr dirty="0" sz="2050" spc="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Google</a:t>
            </a:r>
            <a:r>
              <a:rPr dirty="0" sz="20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Play,</a:t>
            </a:r>
            <a:r>
              <a:rPr dirty="0" sz="2050" spc="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etc.,</a:t>
            </a:r>
            <a:r>
              <a:rPr dirty="0" sz="205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0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050" spc="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050" spc="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endParaRPr sz="2050">
              <a:latin typeface="Calibri"/>
              <a:cs typeface="Calibri"/>
            </a:endParaRPr>
          </a:p>
          <a:p>
            <a:pPr marL="698500">
              <a:lnSpc>
                <a:spcPts val="2275"/>
              </a:lnSpc>
            </a:pP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technology</a:t>
            </a:r>
            <a:r>
              <a:rPr dirty="0" sz="21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1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making</a:t>
            </a:r>
            <a:r>
              <a:rPr dirty="0" sz="21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1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better</a:t>
            </a:r>
            <a:r>
              <a:rPr dirty="0" sz="21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user</a:t>
            </a:r>
            <a:r>
              <a:rPr dirty="0" sz="21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experience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1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personalized</a:t>
            </a:r>
            <a:r>
              <a:rPr dirty="0" sz="21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recommendations.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ts val="2165"/>
              </a:lnSpc>
              <a:spcBef>
                <a:spcPts val="75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dirty="0" sz="2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detection: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ts val="1980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Finance</a:t>
            </a:r>
            <a:r>
              <a:rPr dirty="0" sz="2050" spc="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industries</a:t>
            </a:r>
            <a:r>
              <a:rPr dirty="0" sz="2050" spc="1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always</a:t>
            </a:r>
            <a:r>
              <a:rPr dirty="0" sz="2050" spc="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had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issue</a:t>
            </a:r>
            <a:r>
              <a:rPr dirty="0" sz="2050" spc="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fraud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risk</a:t>
            </a:r>
            <a:r>
              <a:rPr dirty="0" sz="2050" spc="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losses,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but</a:t>
            </a:r>
            <a:r>
              <a:rPr dirty="0" sz="20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050" spc="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50" spc="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help</a:t>
            </a:r>
            <a:r>
              <a:rPr dirty="0" sz="2050" spc="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endParaRPr sz="2050">
              <a:latin typeface="Calibri"/>
              <a:cs typeface="Calibri"/>
            </a:endParaRPr>
          </a:p>
          <a:p>
            <a:pPr marL="698500">
              <a:lnSpc>
                <a:spcPts val="2045"/>
              </a:lnSpc>
            </a:pP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science,</a:t>
            </a:r>
            <a:r>
              <a:rPr dirty="0" sz="21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1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1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 rescued.</a:t>
            </a:r>
            <a:endParaRPr sz="2100">
              <a:latin typeface="Calibri"/>
              <a:cs typeface="Calibri"/>
            </a:endParaRPr>
          </a:p>
          <a:p>
            <a:pPr lvl="1" marL="698500" indent="-228600">
              <a:lnSpc>
                <a:spcPts val="1985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Most</a:t>
            </a:r>
            <a:r>
              <a:rPr dirty="0" sz="205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50" spc="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finance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companies</a:t>
            </a:r>
            <a:r>
              <a:rPr dirty="0" sz="2050" spc="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looking</a:t>
            </a:r>
            <a:r>
              <a:rPr dirty="0" sz="2050" spc="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05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050" spc="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scientist</a:t>
            </a:r>
            <a:r>
              <a:rPr dirty="0" sz="2050" spc="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avoid</a:t>
            </a:r>
            <a:r>
              <a:rPr dirty="0" sz="2050" spc="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risk</a:t>
            </a:r>
            <a:r>
              <a:rPr dirty="0" sz="20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05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20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3B4643"/>
                </a:solidFill>
                <a:latin typeface="Calibri"/>
                <a:cs typeface="Calibri"/>
              </a:rPr>
              <a:t>type</a:t>
            </a:r>
            <a:r>
              <a:rPr dirty="0" sz="2050" spc="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endParaRPr sz="2050">
              <a:latin typeface="Calibri"/>
              <a:cs typeface="Calibri"/>
            </a:endParaRPr>
          </a:p>
          <a:p>
            <a:pPr marL="698500">
              <a:lnSpc>
                <a:spcPts val="2275"/>
              </a:lnSpc>
            </a:pP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losses</a:t>
            </a:r>
            <a:r>
              <a:rPr dirty="0" sz="21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1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1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increase</a:t>
            </a:r>
            <a:r>
              <a:rPr dirty="0" sz="21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1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B4643"/>
                </a:solidFill>
                <a:latin typeface="Calibri"/>
                <a:cs typeface="Calibri"/>
              </a:rPr>
              <a:t>customer</a:t>
            </a:r>
            <a:r>
              <a:rPr dirty="0" sz="2100" spc="-10">
                <a:solidFill>
                  <a:srgbClr val="3B4643"/>
                </a:solidFill>
                <a:latin typeface="Calibri"/>
                <a:cs typeface="Calibri"/>
              </a:rPr>
              <a:t> satisfaction.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Introduction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 spc="-10"/>
              <a:t>Python?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36244" y="1952701"/>
            <a:ext cx="10913110" cy="4643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high-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level,</a:t>
            </a:r>
            <a:r>
              <a:rPr dirty="0" sz="2000" spc="-1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interpreted,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interactive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object-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oriented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scripting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designed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highly</a:t>
            </a:r>
            <a:r>
              <a:rPr dirty="0" sz="2000" spc="-9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readable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r>
              <a:rPr dirty="0" sz="2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uses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English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keywords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frequently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where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0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punctuation,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00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fewer</a:t>
            </a:r>
            <a:r>
              <a:rPr dirty="0" sz="2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syntactical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constructions</a:t>
            </a:r>
            <a:r>
              <a:rPr dirty="0" sz="2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than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241300" marR="264795" indent="-228600">
              <a:lnSpc>
                <a:spcPct val="100600"/>
              </a:lnSpc>
              <a:spcBef>
                <a:spcPts val="148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5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B4643"/>
                </a:solidFill>
                <a:latin typeface="Calibri"/>
                <a:cs typeface="Calibri"/>
              </a:rPr>
              <a:t>Interpreted:</a:t>
            </a:r>
            <a:r>
              <a:rPr dirty="0" sz="2000" spc="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processed</a:t>
            </a:r>
            <a:r>
              <a:rPr dirty="0" sz="2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at runtime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interpreter.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do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need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compile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your</a:t>
            </a:r>
            <a:r>
              <a:rPr dirty="0" sz="2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program</a:t>
            </a:r>
            <a:r>
              <a:rPr dirty="0" sz="2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executing</a:t>
            </a:r>
            <a:r>
              <a:rPr dirty="0" sz="2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it.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0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similar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PERL</a:t>
            </a:r>
            <a:r>
              <a:rPr dirty="0" sz="2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PHP.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B4643"/>
                </a:solidFill>
                <a:latin typeface="Calibri"/>
                <a:cs typeface="Calibri"/>
              </a:rPr>
              <a:t>Interactive:</a:t>
            </a:r>
            <a:r>
              <a:rPr dirty="0" sz="2000" spc="1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actually</a:t>
            </a:r>
            <a:r>
              <a:rPr dirty="0" sz="2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sit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prompt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 interact</a:t>
            </a:r>
            <a:r>
              <a:rPr dirty="0" sz="2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directly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write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your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programs.</a:t>
            </a:r>
            <a:endParaRPr sz="2000">
              <a:latin typeface="Calibri"/>
              <a:cs typeface="Calibri"/>
            </a:endParaRPr>
          </a:p>
          <a:p>
            <a:pPr marL="241300" marR="247015" indent="-228600">
              <a:lnSpc>
                <a:spcPct val="100600"/>
              </a:lnSpc>
              <a:spcBef>
                <a:spcPts val="147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B4643"/>
                </a:solidFill>
                <a:latin typeface="Calibri"/>
                <a:cs typeface="Calibri"/>
              </a:rPr>
              <a:t>Object-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Oriented:</a:t>
            </a:r>
            <a:r>
              <a:rPr dirty="0" sz="2000" spc="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supports</a:t>
            </a:r>
            <a:r>
              <a:rPr dirty="0" sz="2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Object-Oriented</a:t>
            </a:r>
            <a:r>
              <a:rPr dirty="0" sz="2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style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 technique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programming</a:t>
            </a:r>
            <a:r>
              <a:rPr dirty="0" sz="2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B4643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encapsulates</a:t>
            </a:r>
            <a:r>
              <a:rPr dirty="0" sz="2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code</a:t>
            </a:r>
            <a:r>
              <a:rPr dirty="0" sz="2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within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241300" marR="249554" indent="-228600">
              <a:lnSpc>
                <a:spcPct val="100600"/>
              </a:lnSpc>
              <a:spcBef>
                <a:spcPts val="148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000" spc="-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Beginner's</a:t>
            </a:r>
            <a:r>
              <a:rPr dirty="0" sz="2000" spc="-8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:</a:t>
            </a:r>
            <a:r>
              <a:rPr dirty="0" sz="2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great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beginner-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programmers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supports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development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wide</a:t>
            </a:r>
            <a:r>
              <a:rPr dirty="0" sz="2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2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applications</a:t>
            </a:r>
            <a:r>
              <a:rPr dirty="0" sz="2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simple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text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processing</a:t>
            </a:r>
            <a:r>
              <a:rPr dirty="0" sz="2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WWW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browsers</a:t>
            </a:r>
            <a:r>
              <a:rPr dirty="0" sz="2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games.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Python…</a:t>
            </a:r>
            <a:r>
              <a:rPr dirty="0">
                <a:solidFill>
                  <a:srgbClr val="FF0000"/>
                </a:solidFill>
              </a:rPr>
              <a:t>High</a:t>
            </a:r>
            <a:r>
              <a:rPr dirty="0" spc="-114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Level</a:t>
            </a:r>
            <a:r>
              <a:rPr dirty="0" spc="-8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Language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129104"/>
            <a:ext cx="10563860" cy="36449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marR="160655" indent="-228600">
              <a:lnSpc>
                <a:spcPts val="2590"/>
              </a:lnSpc>
              <a:spcBef>
                <a:spcPts val="73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example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high-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7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language;</a:t>
            </a:r>
            <a:r>
              <a:rPr dirty="0" sz="27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high-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7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languages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might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heard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C++,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PHP,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Pascal,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C#,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Java.</a:t>
            </a:r>
            <a:endParaRPr sz="2700">
              <a:latin typeface="Calibri"/>
              <a:cs typeface="Calibri"/>
            </a:endParaRPr>
          </a:p>
          <a:p>
            <a:pPr marL="241300" marR="106680" indent="-228600">
              <a:lnSpc>
                <a:spcPts val="2590"/>
              </a:lnSpc>
              <a:spcBef>
                <a:spcPts val="152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Thus,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programs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written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high-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translated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into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something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suitable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run.</a:t>
            </a:r>
            <a:endParaRPr sz="27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80000"/>
              </a:lnSpc>
              <a:spcBef>
                <a:spcPts val="15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much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easier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program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high-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so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programs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take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less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time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write,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shorter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easier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read,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likely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correct.</a:t>
            </a:r>
            <a:endParaRPr sz="2700">
              <a:latin typeface="Calibri"/>
              <a:cs typeface="Calibri"/>
            </a:endParaRPr>
          </a:p>
          <a:p>
            <a:pPr marL="241300" marR="160020" indent="-228600">
              <a:lnSpc>
                <a:spcPts val="2590"/>
              </a:lnSpc>
              <a:spcBef>
                <a:spcPts val="14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Portable,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meaning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run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different</a:t>
            </a:r>
            <a:r>
              <a:rPr dirty="0" sz="27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kinds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computers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with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few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no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modifications.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Python…</a:t>
            </a:r>
            <a:r>
              <a:rPr dirty="0" spc="-10">
                <a:solidFill>
                  <a:srgbClr val="FF0000"/>
                </a:solidFill>
              </a:rPr>
              <a:t>Interpreted</a:t>
            </a:r>
            <a:r>
              <a:rPr dirty="0" spc="-204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Language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08482" y="1961464"/>
            <a:ext cx="10760075" cy="2049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engine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translates</a:t>
            </a:r>
            <a:r>
              <a:rPr dirty="0" sz="24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runs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program</a:t>
            </a:r>
            <a:r>
              <a:rPr dirty="0" sz="24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24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Interpreter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: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ways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it:</a:t>
            </a:r>
            <a:endParaRPr sz="2400">
              <a:latin typeface="Calibri"/>
              <a:cs typeface="Calibri"/>
            </a:endParaRPr>
          </a:p>
          <a:p>
            <a:pPr marL="241300" marR="8382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immediate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mode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script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mode.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immediate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mode,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type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expressions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window,</a:t>
            </a:r>
            <a:r>
              <a:rPr dirty="0" sz="24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immediately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shows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result: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75002" y="6424066"/>
            <a:ext cx="21780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B4643"/>
                </a:solidFill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5727" y="3634740"/>
            <a:ext cx="7402068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Outline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017531"/>
            <a:ext cx="10031730" cy="39236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What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Science?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Why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Science?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Process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Tools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1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Difference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between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BI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(Business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Intelligence)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Applications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18294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Pyhton…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56919" y="1973960"/>
            <a:ext cx="10569575" cy="4085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0665" marR="364490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&gt;&gt;&gt;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prompt.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prompt</a:t>
            </a:r>
            <a:r>
              <a:rPr dirty="0" sz="24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indicate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ready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instructions.</a:t>
            </a:r>
            <a:endParaRPr sz="2400"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typed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2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+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2,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evaluated</a:t>
            </a:r>
            <a:r>
              <a:rPr dirty="0" sz="24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our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expression,</a:t>
            </a:r>
            <a:r>
              <a:rPr dirty="0" sz="24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replied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4,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next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line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gave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new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prompt,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indicating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ready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4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 marL="240665" marR="357505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Alternatively,</a:t>
            </a:r>
            <a:r>
              <a:rPr dirty="0" sz="240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write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program</a:t>
            </a:r>
            <a:r>
              <a:rPr dirty="0" sz="24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file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execute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contents</a:t>
            </a:r>
            <a:r>
              <a:rPr dirty="0" sz="24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file.</a:t>
            </a:r>
            <a:r>
              <a:rPr dirty="0" sz="24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file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24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script.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dirty="0" sz="24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advantage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saved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disk,</a:t>
            </a:r>
            <a:r>
              <a:rPr dirty="0" sz="2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printed,</a:t>
            </a:r>
            <a:r>
              <a:rPr dirty="0" sz="24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240665" marR="8128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Working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directly</a:t>
            </a:r>
            <a:r>
              <a:rPr dirty="0" sz="24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interpreter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 is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convenient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testing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short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bits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code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because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get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immediate</a:t>
            </a:r>
            <a:r>
              <a:rPr dirty="0" sz="2400" spc="-10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dirty="0" spc="-45"/>
              <a:t> </a:t>
            </a:r>
            <a:r>
              <a:rPr dirty="0" spc="-10"/>
              <a:t>History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029155"/>
            <a:ext cx="10643870" cy="435419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3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Invented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dirty="0" sz="27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dirty="0" sz="27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Institute</a:t>
            </a:r>
            <a:r>
              <a:rPr dirty="0" sz="2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Mathematics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Computer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Netherlands,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early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90s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Guido</a:t>
            </a:r>
            <a:r>
              <a:rPr dirty="0" sz="27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Van</a:t>
            </a:r>
            <a:r>
              <a:rPr dirty="0" sz="2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Rossum</a:t>
            </a:r>
            <a:endParaRPr sz="2700">
              <a:latin typeface="Calibri"/>
              <a:cs typeface="Calibri"/>
            </a:endParaRPr>
          </a:p>
          <a:p>
            <a:pPr marL="241300" marR="1000125" indent="-228600">
              <a:lnSpc>
                <a:spcPts val="2590"/>
              </a:lnSpc>
              <a:spcBef>
                <a:spcPts val="152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was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conceived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late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1980s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its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implementation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was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started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December</a:t>
            </a:r>
            <a:r>
              <a:rPr dirty="0" sz="2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FF0000"/>
                </a:solidFill>
                <a:latin typeface="Calibri"/>
                <a:cs typeface="Calibri"/>
              </a:rPr>
              <a:t>1989</a:t>
            </a:r>
            <a:endParaRPr sz="2700">
              <a:latin typeface="Calibri"/>
              <a:cs typeface="Calibri"/>
            </a:endParaRPr>
          </a:p>
          <a:p>
            <a:pPr marL="241300" marR="59690" indent="-228600">
              <a:lnSpc>
                <a:spcPts val="2590"/>
              </a:lnSpc>
              <a:spcBef>
                <a:spcPts val="14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derived from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languages,</a:t>
            </a:r>
            <a:r>
              <a:rPr dirty="0" sz="270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including</a:t>
            </a:r>
            <a:r>
              <a:rPr dirty="0" sz="27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ABC,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Modula-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3,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C,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C++,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Algol-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68,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SmallTalk,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Unix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shell,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scripting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languages.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27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sourced</a:t>
            </a:r>
            <a:r>
              <a:rPr dirty="0" sz="27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beginning</a:t>
            </a:r>
            <a:endParaRPr sz="2700">
              <a:latin typeface="Calibri"/>
              <a:cs typeface="Calibri"/>
            </a:endParaRPr>
          </a:p>
          <a:p>
            <a:pPr marL="241300" marR="1129030" indent="-228600">
              <a:lnSpc>
                <a:spcPts val="2590"/>
              </a:lnSpc>
              <a:spcBef>
                <a:spcPts val="14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Considered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scripting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language,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but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much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Scalable,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object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oriented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functional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beginning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27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Google</a:t>
            </a:r>
            <a:r>
              <a:rPr dirty="0" sz="2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beginning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Python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007672"/>
            <a:ext cx="10273665" cy="3915410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Author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Guido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Van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Rossum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Convinced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95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Late</a:t>
            </a:r>
            <a:r>
              <a:rPr dirty="0" sz="29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spc="-20">
                <a:solidFill>
                  <a:srgbClr val="3B4643"/>
                </a:solidFill>
                <a:latin typeface="Calibri"/>
                <a:cs typeface="Calibri"/>
              </a:rPr>
              <a:t>1980</a:t>
            </a:r>
            <a:endParaRPr sz="29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Finally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released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1991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Start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implementation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December</a:t>
            </a:r>
            <a:r>
              <a:rPr dirty="0" sz="30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1989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CWI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Netherland.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Successor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ABC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Programming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language.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Name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came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BBC’s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TV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Show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–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‘Monty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Python’s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Flying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Circus’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dirty="0" spc="-45"/>
              <a:t> </a:t>
            </a:r>
            <a:r>
              <a:rPr dirty="0" spc="-40"/>
              <a:t>Version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57237" y="2094928"/>
          <a:ext cx="4497070" cy="304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270"/>
                <a:gridCol w="3012439"/>
              </a:tblGrid>
              <a:tr h="334645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5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10">
                          <a:latin typeface="Times New Roman"/>
                          <a:cs typeface="Times New Roman"/>
                        </a:rPr>
                        <a:t>Version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9525">
                      <a:solidFill>
                        <a:srgbClr val="90B8AC"/>
                      </a:solidFill>
                      <a:prstDash val="solid"/>
                    </a:lnL>
                    <a:lnR w="9525">
                      <a:solidFill>
                        <a:srgbClr val="90B8AC"/>
                      </a:solidFill>
                      <a:prstDash val="solid"/>
                    </a:lnR>
                    <a:lnT w="9525">
                      <a:solidFill>
                        <a:srgbClr val="90B8A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Released</a:t>
                      </a:r>
                      <a:r>
                        <a:rPr dirty="0" sz="15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20">
                          <a:latin typeface="Times New Roman"/>
                          <a:cs typeface="Times New Roman"/>
                        </a:rPr>
                        <a:t>Date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9525">
                      <a:solidFill>
                        <a:srgbClr val="90B8AC"/>
                      </a:solidFill>
                      <a:prstDash val="solid"/>
                    </a:lnL>
                    <a:lnR w="9525">
                      <a:solidFill>
                        <a:srgbClr val="90B8AC"/>
                      </a:solidFill>
                      <a:prstDash val="solid"/>
                    </a:lnR>
                    <a:lnT w="9525">
                      <a:solidFill>
                        <a:srgbClr val="90B8A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1.0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January</a:t>
                      </a:r>
                      <a:r>
                        <a:rPr dirty="0" sz="1550" spc="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1994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1.5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December</a:t>
                      </a:r>
                      <a:r>
                        <a:rPr dirty="0" sz="1550" spc="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31,</a:t>
                      </a:r>
                      <a:r>
                        <a:rPr dirty="0" sz="155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1997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1.6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September</a:t>
                      </a:r>
                      <a:r>
                        <a:rPr dirty="0" sz="1550" spc="2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5,</a:t>
                      </a:r>
                      <a:r>
                        <a:rPr dirty="0" sz="15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October</a:t>
                      </a:r>
                      <a:r>
                        <a:rPr dirty="0" sz="1550" spc="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16,</a:t>
                      </a:r>
                      <a:r>
                        <a:rPr dirty="0" sz="1550" spc="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April</a:t>
                      </a:r>
                      <a:r>
                        <a:rPr dirty="0" sz="1550" spc="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17,</a:t>
                      </a:r>
                      <a:r>
                        <a:rPr dirty="0" sz="1550" spc="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2.2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December</a:t>
                      </a:r>
                      <a:r>
                        <a:rPr dirty="0" sz="1550" spc="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21,</a:t>
                      </a:r>
                      <a:r>
                        <a:rPr dirty="0" sz="155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2.3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July</a:t>
                      </a:r>
                      <a:r>
                        <a:rPr dirty="0" sz="15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29,</a:t>
                      </a:r>
                      <a:r>
                        <a:rPr dirty="0" sz="1550" spc="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2003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November</a:t>
                      </a:r>
                      <a:r>
                        <a:rPr dirty="0" sz="1550" spc="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30,</a:t>
                      </a:r>
                      <a:r>
                        <a:rPr dirty="0" sz="1550" spc="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2.5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September</a:t>
                      </a:r>
                      <a:r>
                        <a:rPr dirty="0" sz="1550" spc="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19,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557837" y="2120963"/>
          <a:ext cx="5445125" cy="3043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/>
                <a:gridCol w="3651885"/>
              </a:tblGrid>
              <a:tr h="33464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5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10">
                          <a:latin typeface="Times New Roman"/>
                          <a:cs typeface="Times New Roman"/>
                        </a:rPr>
                        <a:t>Version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9525">
                      <a:solidFill>
                        <a:srgbClr val="90B8AC"/>
                      </a:solidFill>
                      <a:prstDash val="solid"/>
                    </a:lnL>
                    <a:lnR w="9525">
                      <a:solidFill>
                        <a:srgbClr val="90B8AC"/>
                      </a:solidFill>
                      <a:prstDash val="solid"/>
                    </a:lnR>
                    <a:lnT w="9525">
                      <a:solidFill>
                        <a:srgbClr val="90B8A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Released</a:t>
                      </a:r>
                      <a:r>
                        <a:rPr dirty="0" sz="15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20">
                          <a:latin typeface="Times New Roman"/>
                          <a:cs typeface="Times New Roman"/>
                        </a:rPr>
                        <a:t>Date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9525">
                      <a:solidFill>
                        <a:srgbClr val="90B8AC"/>
                      </a:solidFill>
                      <a:prstDash val="solid"/>
                    </a:lnL>
                    <a:lnR w="9525">
                      <a:solidFill>
                        <a:srgbClr val="90B8AC"/>
                      </a:solidFill>
                      <a:prstDash val="solid"/>
                    </a:lnR>
                    <a:lnT w="9525">
                      <a:solidFill>
                        <a:srgbClr val="90B8A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October</a:t>
                      </a:r>
                      <a:r>
                        <a:rPr dirty="0" sz="1550" spc="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1,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2008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2.7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July</a:t>
                      </a:r>
                      <a:r>
                        <a:rPr dirty="0" sz="1550" spc="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3,</a:t>
                      </a:r>
                      <a:r>
                        <a:rPr dirty="0" sz="15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December</a:t>
                      </a:r>
                      <a:r>
                        <a:rPr dirty="0" sz="1550" spc="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3,</a:t>
                      </a:r>
                      <a:r>
                        <a:rPr dirty="0" sz="155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2008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June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27,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2009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3.2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February</a:t>
                      </a:r>
                      <a:r>
                        <a:rPr dirty="0" sz="1550" spc="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550" spc="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3.3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September</a:t>
                      </a:r>
                      <a:r>
                        <a:rPr dirty="0" sz="1550" spc="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29,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2012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March</a:t>
                      </a:r>
                      <a:r>
                        <a:rPr dirty="0" sz="1550" spc="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16,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3.5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September</a:t>
                      </a:r>
                      <a:r>
                        <a:rPr dirty="0" sz="1550" spc="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13,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2015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1550" spc="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3.6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December</a:t>
                      </a:r>
                      <a:r>
                        <a:rPr dirty="0" sz="1550" spc="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23,</a:t>
                      </a:r>
                      <a:r>
                        <a:rPr dirty="0" sz="155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2016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3619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271837" y="5708650"/>
          <a:ext cx="5343525" cy="43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</a:tblGrid>
              <a:tr h="439420"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20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3.7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June 27,</a:t>
                      </a:r>
                      <a:r>
                        <a:rPr dirty="0" sz="20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2018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dirty="0" spc="-45"/>
              <a:t> </a:t>
            </a:r>
            <a:r>
              <a:rPr dirty="0" spc="-20"/>
              <a:t>Features: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953209"/>
            <a:ext cx="10499725" cy="435419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marR="400685" indent="-228600">
              <a:lnSpc>
                <a:spcPts val="2590"/>
              </a:lnSpc>
              <a:spcBef>
                <a:spcPts val="73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 spc="-25">
                <a:solidFill>
                  <a:srgbClr val="FF0000"/>
                </a:solidFill>
                <a:latin typeface="Calibri"/>
                <a:cs typeface="Calibri"/>
              </a:rPr>
              <a:t>Easy-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to-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learn:</a:t>
            </a:r>
            <a:r>
              <a:rPr dirty="0" sz="27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few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keywords,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simple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structure,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clearly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defined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syntax.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 spc="-25">
                <a:solidFill>
                  <a:srgbClr val="FF0000"/>
                </a:solidFill>
                <a:latin typeface="Calibri"/>
                <a:cs typeface="Calibri"/>
              </a:rPr>
              <a:t>Easy-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to-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read:</a:t>
            </a:r>
            <a:r>
              <a:rPr dirty="0" sz="27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code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clearly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defined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visible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eyes.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 spc="-25">
                <a:solidFill>
                  <a:srgbClr val="FF0000"/>
                </a:solidFill>
                <a:latin typeface="Calibri"/>
                <a:cs typeface="Calibri"/>
              </a:rPr>
              <a:t>Easy-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to-maintain:</a:t>
            </a:r>
            <a:r>
              <a:rPr dirty="0" sz="27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Python's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source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code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fairly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easy-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to-maintain.</a:t>
            </a:r>
            <a:endParaRPr sz="2700">
              <a:latin typeface="Calibri"/>
              <a:cs typeface="Calibri"/>
            </a:endParaRPr>
          </a:p>
          <a:p>
            <a:pPr marL="241300" marR="151130" indent="-228600">
              <a:lnSpc>
                <a:spcPts val="259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  <a:tab pos="2492375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7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broad</a:t>
            </a:r>
            <a:r>
              <a:rPr dirty="0" sz="2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dirty="0" sz="27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library: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Python's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bulk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library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very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portable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cross-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platform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	compatible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UNIX,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Windows,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Macintosh.</a:t>
            </a:r>
            <a:endParaRPr sz="2700">
              <a:latin typeface="Calibri"/>
              <a:cs typeface="Calibri"/>
            </a:endParaRPr>
          </a:p>
          <a:p>
            <a:pPr marL="241300" marR="747395" indent="-228600">
              <a:lnSpc>
                <a:spcPts val="2590"/>
              </a:lnSpc>
              <a:spcBef>
                <a:spcPts val="15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Interactive</a:t>
            </a:r>
            <a:r>
              <a:rPr dirty="0" sz="2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Mode:</a:t>
            </a:r>
            <a:r>
              <a:rPr dirty="0" sz="2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support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interactive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mode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which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interactive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testing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debugging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snippets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code.</a:t>
            </a: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48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Portable:</a:t>
            </a:r>
            <a:r>
              <a:rPr dirty="0" sz="27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run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wide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variety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hardware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platforms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has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same</a:t>
            </a:r>
            <a:r>
              <a:rPr dirty="0" sz="27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interface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platforms.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Features…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993849"/>
            <a:ext cx="10471150" cy="3973829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marR="85725" indent="-228600">
              <a:lnSpc>
                <a:spcPts val="2920"/>
              </a:lnSpc>
              <a:spcBef>
                <a:spcPts val="4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Extendable: 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add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low-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level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modules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interpreter.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These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modules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enable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programmers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add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customize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their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tools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to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efficient.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Databases:</a:t>
            </a:r>
            <a:r>
              <a:rPr dirty="0" sz="2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provides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interfaces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major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commercial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databases.</a:t>
            </a:r>
            <a:endParaRPr sz="2700">
              <a:latin typeface="Calibri"/>
              <a:cs typeface="Calibri"/>
            </a:endParaRPr>
          </a:p>
          <a:p>
            <a:pPr algn="just" marL="241300" marR="114935" indent="-228600">
              <a:lnSpc>
                <a:spcPts val="2920"/>
              </a:lnSpc>
              <a:spcBef>
                <a:spcPts val="155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GUI</a:t>
            </a:r>
            <a:r>
              <a:rPr dirty="0" sz="27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Programming: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supports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GUI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applications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created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ported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system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calls,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libraries,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windows</a:t>
            </a:r>
            <a:r>
              <a:rPr dirty="0" sz="27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systems,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as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Windows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MFC,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Macintosh,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Window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system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UNIX.</a:t>
            </a:r>
            <a:endParaRPr sz="2700">
              <a:latin typeface="Calibri"/>
              <a:cs typeface="Calibri"/>
            </a:endParaRPr>
          </a:p>
          <a:p>
            <a:pPr marL="241300" marR="1141730" indent="-228600">
              <a:lnSpc>
                <a:spcPts val="2920"/>
              </a:lnSpc>
              <a:spcBef>
                <a:spcPts val="147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Scalable:</a:t>
            </a:r>
            <a:r>
              <a:rPr dirty="0" sz="2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provides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better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structure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support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large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programs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than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shell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scripting.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Where</a:t>
            </a:r>
            <a:r>
              <a:rPr dirty="0" spc="-75"/>
              <a:t> </a:t>
            </a:r>
            <a:r>
              <a:rPr dirty="0"/>
              <a:t>Python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 spc="-10"/>
              <a:t>USED??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938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Google</a:t>
            </a:r>
            <a:r>
              <a:rPr dirty="0" sz="3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/>
              <a:t>makes</a:t>
            </a:r>
            <a:r>
              <a:rPr dirty="0" sz="3000" spc="-65"/>
              <a:t> </a:t>
            </a:r>
            <a:r>
              <a:rPr dirty="0" sz="3000" spc="-10"/>
              <a:t>extensive</a:t>
            </a:r>
            <a:r>
              <a:rPr dirty="0" sz="3000" spc="-25"/>
              <a:t> </a:t>
            </a:r>
            <a:r>
              <a:rPr dirty="0" sz="3000"/>
              <a:t>use</a:t>
            </a:r>
            <a:r>
              <a:rPr dirty="0" sz="3000" spc="-90"/>
              <a:t> </a:t>
            </a:r>
            <a:r>
              <a:rPr dirty="0" sz="3000"/>
              <a:t>of</a:t>
            </a:r>
            <a:r>
              <a:rPr dirty="0" sz="3000" spc="-55"/>
              <a:t> </a:t>
            </a:r>
            <a:r>
              <a:rPr dirty="0" sz="3000"/>
              <a:t>Python</a:t>
            </a:r>
            <a:r>
              <a:rPr dirty="0" sz="3000" spc="-95"/>
              <a:t> </a:t>
            </a:r>
            <a:r>
              <a:rPr dirty="0" sz="3000"/>
              <a:t>in</a:t>
            </a:r>
            <a:r>
              <a:rPr dirty="0" sz="3000" spc="-80"/>
              <a:t> </a:t>
            </a:r>
            <a:r>
              <a:rPr dirty="0" sz="3000"/>
              <a:t>its</a:t>
            </a:r>
            <a:r>
              <a:rPr dirty="0" sz="3000" spc="-100"/>
              <a:t> </a:t>
            </a:r>
            <a:r>
              <a:rPr dirty="0" sz="3000"/>
              <a:t>web</a:t>
            </a:r>
            <a:r>
              <a:rPr dirty="0" sz="3000" spc="-35"/>
              <a:t> </a:t>
            </a:r>
            <a:r>
              <a:rPr dirty="0" sz="3000"/>
              <a:t>search</a:t>
            </a:r>
            <a:r>
              <a:rPr dirty="0" sz="3000" spc="-40"/>
              <a:t> </a:t>
            </a:r>
            <a:r>
              <a:rPr dirty="0" sz="3000" spc="-10"/>
              <a:t>system.</a:t>
            </a:r>
            <a:endParaRPr sz="3000">
              <a:latin typeface="Calibri"/>
              <a:cs typeface="Calibri"/>
            </a:endParaRPr>
          </a:p>
          <a:p>
            <a:pPr marL="241300" marR="1042669" indent="-228600">
              <a:lnSpc>
                <a:spcPts val="3240"/>
              </a:lnSpc>
              <a:spcBef>
                <a:spcPts val="15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/>
              <a:t>Intel,</a:t>
            </a:r>
            <a:r>
              <a:rPr dirty="0" sz="3000" spc="-114"/>
              <a:t> </a:t>
            </a:r>
            <a:r>
              <a:rPr dirty="0" sz="3000"/>
              <a:t>Cisco,</a:t>
            </a:r>
            <a:r>
              <a:rPr dirty="0" sz="3000" spc="-80"/>
              <a:t> </a:t>
            </a:r>
            <a:r>
              <a:rPr dirty="0" sz="3000" spc="-110"/>
              <a:t>HP,</a:t>
            </a:r>
            <a:r>
              <a:rPr dirty="0" sz="3000" spc="-60"/>
              <a:t> </a:t>
            </a:r>
            <a:r>
              <a:rPr dirty="0" sz="3000" spc="-10"/>
              <a:t>Seagate,</a:t>
            </a:r>
            <a:r>
              <a:rPr dirty="0" sz="3000" spc="-50"/>
              <a:t> </a:t>
            </a:r>
            <a:r>
              <a:rPr dirty="0" sz="3000"/>
              <a:t>Qualcomm,</a:t>
            </a:r>
            <a:r>
              <a:rPr dirty="0" sz="3000" spc="-55"/>
              <a:t> </a:t>
            </a:r>
            <a:r>
              <a:rPr dirty="0" sz="3000"/>
              <a:t>and</a:t>
            </a:r>
            <a:r>
              <a:rPr dirty="0" sz="3000" spc="-110"/>
              <a:t> </a:t>
            </a:r>
            <a:r>
              <a:rPr dirty="0" sz="3000"/>
              <a:t>IBM</a:t>
            </a:r>
            <a:r>
              <a:rPr dirty="0" sz="3000" spc="-95"/>
              <a:t> </a:t>
            </a:r>
            <a:r>
              <a:rPr dirty="0" sz="3000"/>
              <a:t>use</a:t>
            </a:r>
            <a:r>
              <a:rPr dirty="0" sz="3000" spc="-70"/>
              <a:t> </a:t>
            </a:r>
            <a:r>
              <a:rPr dirty="0" sz="3000"/>
              <a:t>Python</a:t>
            </a:r>
            <a:r>
              <a:rPr dirty="0" sz="3000" spc="-85"/>
              <a:t> </a:t>
            </a:r>
            <a:r>
              <a:rPr dirty="0" sz="3000" spc="-25"/>
              <a:t>for </a:t>
            </a:r>
            <a:r>
              <a:rPr dirty="0" sz="3000" spc="-10"/>
              <a:t>hardware</a:t>
            </a:r>
            <a:r>
              <a:rPr dirty="0" sz="3000" spc="-130"/>
              <a:t> </a:t>
            </a:r>
            <a:r>
              <a:rPr dirty="0" sz="3000" spc="-10"/>
              <a:t>testing.</a:t>
            </a:r>
            <a:endParaRPr sz="3000"/>
          </a:p>
          <a:p>
            <a:pPr marL="241300" marR="5080" indent="-228600">
              <a:lnSpc>
                <a:spcPts val="3240"/>
              </a:lnSpc>
              <a:spcBef>
                <a:spcPts val="148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950"/>
              <a:t>ESRI(</a:t>
            </a:r>
            <a:r>
              <a:rPr dirty="0" sz="2950" b="1">
                <a:latin typeface="Calibri"/>
                <a:cs typeface="Calibri"/>
              </a:rPr>
              <a:t>Environmental</a:t>
            </a:r>
            <a:r>
              <a:rPr dirty="0" sz="2950" spc="90" b="1">
                <a:latin typeface="Calibri"/>
                <a:cs typeface="Calibri"/>
              </a:rPr>
              <a:t> </a:t>
            </a:r>
            <a:r>
              <a:rPr dirty="0" sz="2950" b="1">
                <a:latin typeface="Calibri"/>
                <a:cs typeface="Calibri"/>
              </a:rPr>
              <a:t>Systems</a:t>
            </a:r>
            <a:r>
              <a:rPr dirty="0" sz="2950" spc="105" b="1">
                <a:latin typeface="Calibri"/>
                <a:cs typeface="Calibri"/>
              </a:rPr>
              <a:t> </a:t>
            </a:r>
            <a:r>
              <a:rPr dirty="0" sz="2950" b="1">
                <a:latin typeface="Calibri"/>
                <a:cs typeface="Calibri"/>
              </a:rPr>
              <a:t>Research Institute</a:t>
            </a:r>
            <a:r>
              <a:rPr dirty="0" sz="2950"/>
              <a:t>)</a:t>
            </a:r>
            <a:r>
              <a:rPr dirty="0" sz="2950" spc="90"/>
              <a:t> </a:t>
            </a:r>
            <a:r>
              <a:rPr dirty="0" sz="2950"/>
              <a:t>uses</a:t>
            </a:r>
            <a:r>
              <a:rPr dirty="0" sz="2950" spc="80"/>
              <a:t> </a:t>
            </a:r>
            <a:r>
              <a:rPr dirty="0" sz="2950"/>
              <a:t>Python</a:t>
            </a:r>
            <a:r>
              <a:rPr dirty="0" sz="2950" spc="70"/>
              <a:t> </a:t>
            </a:r>
            <a:r>
              <a:rPr dirty="0" sz="2950"/>
              <a:t>as</a:t>
            </a:r>
            <a:r>
              <a:rPr dirty="0" sz="2950" spc="35"/>
              <a:t> </a:t>
            </a:r>
            <a:r>
              <a:rPr dirty="0" sz="2950" spc="-25"/>
              <a:t>an </a:t>
            </a:r>
            <a:r>
              <a:rPr dirty="0" sz="2950"/>
              <a:t>popular</a:t>
            </a:r>
            <a:r>
              <a:rPr dirty="0" sz="2950" spc="70"/>
              <a:t> </a:t>
            </a:r>
            <a:r>
              <a:rPr dirty="0" sz="2950"/>
              <a:t>GIS</a:t>
            </a:r>
            <a:r>
              <a:rPr dirty="0" sz="2950" spc="105"/>
              <a:t> </a:t>
            </a:r>
            <a:r>
              <a:rPr dirty="0" sz="2950"/>
              <a:t>mapping</a:t>
            </a:r>
            <a:r>
              <a:rPr dirty="0" sz="2950" spc="100"/>
              <a:t> </a:t>
            </a:r>
            <a:r>
              <a:rPr dirty="0" sz="2950" spc="-10"/>
              <a:t>products.</a:t>
            </a:r>
            <a:endParaRPr sz="29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/>
              <a:t>The</a:t>
            </a:r>
            <a:r>
              <a:rPr dirty="0" sz="3000" spc="-90"/>
              <a:t> 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YouTube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/>
              <a:t>video</a:t>
            </a:r>
            <a:r>
              <a:rPr dirty="0" sz="3000" spc="-50"/>
              <a:t> </a:t>
            </a:r>
            <a:r>
              <a:rPr dirty="0" sz="3000"/>
              <a:t>sharing</a:t>
            </a:r>
            <a:r>
              <a:rPr dirty="0" sz="3000" spc="-85"/>
              <a:t> </a:t>
            </a:r>
            <a:r>
              <a:rPr dirty="0" sz="3000"/>
              <a:t>service</a:t>
            </a:r>
            <a:r>
              <a:rPr dirty="0" sz="3000" spc="-40"/>
              <a:t> </a:t>
            </a:r>
            <a:r>
              <a:rPr dirty="0" sz="3000"/>
              <a:t>is</a:t>
            </a:r>
            <a:r>
              <a:rPr dirty="0" sz="3000" spc="-105"/>
              <a:t> </a:t>
            </a:r>
            <a:r>
              <a:rPr dirty="0" sz="3000"/>
              <a:t>largely</a:t>
            </a:r>
            <a:r>
              <a:rPr dirty="0" sz="3000" spc="-40"/>
              <a:t> </a:t>
            </a:r>
            <a:r>
              <a:rPr dirty="0" sz="3000"/>
              <a:t>written</a:t>
            </a:r>
            <a:r>
              <a:rPr dirty="0" sz="3000" spc="-80"/>
              <a:t> </a:t>
            </a:r>
            <a:r>
              <a:rPr dirty="0" sz="3000"/>
              <a:t>in</a:t>
            </a:r>
            <a:r>
              <a:rPr dirty="0" sz="3000" spc="-75"/>
              <a:t> </a:t>
            </a:r>
            <a:r>
              <a:rPr dirty="0" sz="3000" spc="-10"/>
              <a:t>Python.</a:t>
            </a:r>
            <a:endParaRPr sz="3000">
              <a:latin typeface="Calibri"/>
              <a:cs typeface="Calibri"/>
            </a:endParaRPr>
          </a:p>
          <a:p>
            <a:pPr marL="241300" marR="630555" indent="-228600">
              <a:lnSpc>
                <a:spcPts val="324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Widely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dirty="0" sz="30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/>
              <a:t>(Google,</a:t>
            </a:r>
            <a:r>
              <a:rPr dirty="0" sz="3000" spc="-10"/>
              <a:t> </a:t>
            </a:r>
            <a:r>
              <a:rPr dirty="0" sz="3000"/>
              <a:t>NASA,</a:t>
            </a:r>
            <a:r>
              <a:rPr dirty="0" sz="3000" spc="-75"/>
              <a:t> </a:t>
            </a:r>
            <a:r>
              <a:rPr dirty="0" sz="3000" spc="-35"/>
              <a:t>Yahoo,</a:t>
            </a:r>
            <a:r>
              <a:rPr dirty="0" sz="3000" spc="-105"/>
              <a:t> </a:t>
            </a:r>
            <a:r>
              <a:rPr dirty="0" sz="3000" spc="-10"/>
              <a:t>Electronic</a:t>
            </a:r>
            <a:r>
              <a:rPr dirty="0" sz="3000" spc="-120"/>
              <a:t> </a:t>
            </a:r>
            <a:r>
              <a:rPr dirty="0" sz="3000"/>
              <a:t>Arts,</a:t>
            </a:r>
            <a:r>
              <a:rPr dirty="0" sz="3000" spc="-45"/>
              <a:t> </a:t>
            </a:r>
            <a:r>
              <a:rPr dirty="0" sz="3000"/>
              <a:t>some</a:t>
            </a:r>
            <a:r>
              <a:rPr dirty="0" sz="3000" spc="-65"/>
              <a:t> </a:t>
            </a:r>
            <a:r>
              <a:rPr dirty="0" sz="3000" spc="-20"/>
              <a:t>UNIX </a:t>
            </a:r>
            <a:r>
              <a:rPr dirty="0" sz="3000"/>
              <a:t>scripts</a:t>
            </a:r>
            <a:r>
              <a:rPr dirty="0" sz="3000" spc="-85"/>
              <a:t> </a:t>
            </a:r>
            <a:r>
              <a:rPr dirty="0" sz="3000" spc="-10"/>
              <a:t>etc.)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E4E6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596" y="193624"/>
            <a:ext cx="3605529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3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072" y="900683"/>
            <a:ext cx="8810244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Installing</a:t>
            </a:r>
            <a:r>
              <a:rPr dirty="0" spc="-140"/>
              <a:t> </a:t>
            </a:r>
            <a:r>
              <a:rPr dirty="0" spc="-10"/>
              <a:t>Python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197684"/>
            <a:ext cx="10637520" cy="3336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375920" indent="-228600">
              <a:lnSpc>
                <a:spcPct val="1004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pre-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installed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most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Unix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systems,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including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Linux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MAC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OS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241300" marR="229870" indent="-228600">
              <a:lnSpc>
                <a:spcPct val="100400"/>
              </a:lnSpc>
              <a:spcBef>
                <a:spcPts val="147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But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Windows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Operating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Systems,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user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download</a:t>
            </a:r>
            <a:r>
              <a:rPr dirty="0" sz="32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from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u="sng" sz="3200" spc="-10">
                <a:solidFill>
                  <a:srgbClr val="6387A2"/>
                </a:solidFill>
                <a:uFill>
                  <a:solidFill>
                    <a:srgbClr val="6387A2"/>
                  </a:solidFill>
                </a:uFill>
                <a:latin typeface="Calibri"/>
                <a:cs typeface="Calibri"/>
                <a:hlinkClick r:id="rId3"/>
              </a:rPr>
              <a:t>https://www.python.org/downloads/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0400"/>
              </a:lnSpc>
              <a:spcBef>
                <a:spcPts val="147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Form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above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link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download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latest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version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IDE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install.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Compiling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interpreting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49935" y="1929206"/>
            <a:ext cx="994727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dirty="0" sz="2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languages</a:t>
            </a:r>
            <a:r>
              <a:rPr dirty="0" sz="2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require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compile</a:t>
            </a:r>
            <a:r>
              <a:rPr dirty="0" sz="2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(translate)</a:t>
            </a:r>
            <a:r>
              <a:rPr dirty="0" sz="2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your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program</a:t>
            </a:r>
            <a:r>
              <a:rPr dirty="0" sz="2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form</a:t>
            </a:r>
            <a:r>
              <a:rPr dirty="0" sz="2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535" y="2235784"/>
            <a:ext cx="137223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solidFill>
                  <a:srgbClr val="3B4643"/>
                </a:solidFill>
                <a:latin typeface="Calibri"/>
                <a:cs typeface="Calibri"/>
              </a:rPr>
              <a:t>understands.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216652" y="3304032"/>
            <a:ext cx="388620" cy="76200"/>
          </a:xfrm>
          <a:custGeom>
            <a:avLst/>
            <a:gdLst/>
            <a:ahLst/>
            <a:cxnLst/>
            <a:rect l="l" t="t" r="r" b="b"/>
            <a:pathLst>
              <a:path w="388620" h="76200">
                <a:moveTo>
                  <a:pt x="312420" y="0"/>
                </a:moveTo>
                <a:lnTo>
                  <a:pt x="312420" y="76200"/>
                </a:lnTo>
                <a:lnTo>
                  <a:pt x="375920" y="44450"/>
                </a:lnTo>
                <a:lnTo>
                  <a:pt x="325120" y="44450"/>
                </a:lnTo>
                <a:lnTo>
                  <a:pt x="325120" y="31750"/>
                </a:lnTo>
                <a:lnTo>
                  <a:pt x="375920" y="31750"/>
                </a:lnTo>
                <a:lnTo>
                  <a:pt x="312420" y="0"/>
                </a:lnTo>
                <a:close/>
              </a:path>
              <a:path w="388620" h="76200">
                <a:moveTo>
                  <a:pt x="3124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2420" y="44450"/>
                </a:lnTo>
                <a:lnTo>
                  <a:pt x="312420" y="31750"/>
                </a:lnTo>
                <a:close/>
              </a:path>
              <a:path w="388620" h="76200">
                <a:moveTo>
                  <a:pt x="375920" y="31750"/>
                </a:moveTo>
                <a:lnTo>
                  <a:pt x="325120" y="31750"/>
                </a:lnTo>
                <a:lnTo>
                  <a:pt x="325120" y="44450"/>
                </a:lnTo>
                <a:lnTo>
                  <a:pt x="375920" y="44450"/>
                </a:lnTo>
                <a:lnTo>
                  <a:pt x="388620" y="38100"/>
                </a:lnTo>
                <a:lnTo>
                  <a:pt x="3759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21707" y="2446543"/>
            <a:ext cx="7956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5" i="1">
                <a:latin typeface="Tahoma"/>
                <a:cs typeface="Tahoma"/>
              </a:rPr>
              <a:t>compile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4634" y="2870469"/>
            <a:ext cx="1028065" cy="60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i="1">
                <a:latin typeface="Tahoma"/>
                <a:cs typeface="Tahoma"/>
              </a:rPr>
              <a:t>execute</a:t>
            </a:r>
            <a:endParaRPr sz="19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dirty="0" sz="1800" spc="-10"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77539" y="2761488"/>
            <a:ext cx="2039620" cy="1211580"/>
          </a:xfrm>
          <a:prstGeom prst="rect">
            <a:avLst/>
          </a:prstGeom>
          <a:solidFill>
            <a:srgbClr val="E4E6DA"/>
          </a:solidFill>
          <a:ln w="9144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5621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source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algn="ctr" marL="156210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first.c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60135" y="2761488"/>
            <a:ext cx="2039620" cy="1211580"/>
          </a:xfrm>
          <a:prstGeom prst="rect">
            <a:avLst/>
          </a:prstGeom>
          <a:solidFill>
            <a:srgbClr val="E4E6DA"/>
          </a:solidFill>
          <a:ln w="9144">
            <a:solidFill>
              <a:srgbClr val="00000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1800">
              <a:latin typeface="Times New Roman"/>
              <a:cs typeface="Times New Roman"/>
            </a:endParaRPr>
          </a:p>
          <a:p>
            <a:pPr marL="807085" marR="346075" indent="-32512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Object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 </a:t>
            </a:r>
            <a:r>
              <a:rPr dirty="0" sz="1800" spc="-10">
                <a:latin typeface="Tahoma"/>
                <a:cs typeface="Tahoma"/>
              </a:rPr>
              <a:t>first.c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99247" y="3304032"/>
            <a:ext cx="388620" cy="76200"/>
          </a:xfrm>
          <a:custGeom>
            <a:avLst/>
            <a:gdLst/>
            <a:ahLst/>
            <a:cxnLst/>
            <a:rect l="l" t="t" r="r" b="b"/>
            <a:pathLst>
              <a:path w="388620" h="76200">
                <a:moveTo>
                  <a:pt x="312420" y="0"/>
                </a:moveTo>
                <a:lnTo>
                  <a:pt x="312420" y="76200"/>
                </a:lnTo>
                <a:lnTo>
                  <a:pt x="375920" y="44450"/>
                </a:lnTo>
                <a:lnTo>
                  <a:pt x="325120" y="44450"/>
                </a:lnTo>
                <a:lnTo>
                  <a:pt x="325120" y="31750"/>
                </a:lnTo>
                <a:lnTo>
                  <a:pt x="375920" y="31750"/>
                </a:lnTo>
                <a:lnTo>
                  <a:pt x="312420" y="0"/>
                </a:lnTo>
                <a:close/>
              </a:path>
              <a:path w="388620" h="76200">
                <a:moveTo>
                  <a:pt x="31242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2420" y="44450"/>
                </a:lnTo>
                <a:lnTo>
                  <a:pt x="312420" y="31750"/>
                </a:lnTo>
                <a:close/>
              </a:path>
              <a:path w="388620" h="76200">
                <a:moveTo>
                  <a:pt x="375920" y="31750"/>
                </a:moveTo>
                <a:lnTo>
                  <a:pt x="325120" y="31750"/>
                </a:lnTo>
                <a:lnTo>
                  <a:pt x="325120" y="44450"/>
                </a:lnTo>
                <a:lnTo>
                  <a:pt x="375920" y="44450"/>
                </a:lnTo>
                <a:lnTo>
                  <a:pt x="388620" y="38100"/>
                </a:lnTo>
                <a:lnTo>
                  <a:pt x="3759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6121908" y="5335523"/>
            <a:ext cx="2382520" cy="873760"/>
            <a:chOff x="6121908" y="5335523"/>
            <a:chExt cx="2382520" cy="873760"/>
          </a:xfrm>
        </p:grpSpPr>
        <p:sp>
          <p:nvSpPr>
            <p:cNvPr id="16" name="object 16" descr=""/>
            <p:cNvSpPr/>
            <p:nvPr/>
          </p:nvSpPr>
          <p:spPr>
            <a:xfrm>
              <a:off x="6121908" y="5644895"/>
              <a:ext cx="498475" cy="76200"/>
            </a:xfrm>
            <a:custGeom>
              <a:avLst/>
              <a:gdLst/>
              <a:ahLst/>
              <a:cxnLst/>
              <a:rect l="l" t="t" r="r" b="b"/>
              <a:pathLst>
                <a:path w="498475" h="76200">
                  <a:moveTo>
                    <a:pt x="422147" y="0"/>
                  </a:moveTo>
                  <a:lnTo>
                    <a:pt x="422147" y="76199"/>
                  </a:lnTo>
                  <a:lnTo>
                    <a:pt x="485647" y="44449"/>
                  </a:lnTo>
                  <a:lnTo>
                    <a:pt x="434847" y="44449"/>
                  </a:lnTo>
                  <a:lnTo>
                    <a:pt x="434847" y="31749"/>
                  </a:lnTo>
                  <a:lnTo>
                    <a:pt x="485647" y="31749"/>
                  </a:lnTo>
                  <a:lnTo>
                    <a:pt x="422147" y="0"/>
                  </a:lnTo>
                  <a:close/>
                </a:path>
                <a:path w="498475" h="76200">
                  <a:moveTo>
                    <a:pt x="422147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22147" y="44449"/>
                  </a:lnTo>
                  <a:lnTo>
                    <a:pt x="422147" y="31749"/>
                  </a:lnTo>
                  <a:close/>
                </a:path>
                <a:path w="498475" h="76200">
                  <a:moveTo>
                    <a:pt x="485647" y="31749"/>
                  </a:moveTo>
                  <a:lnTo>
                    <a:pt x="434847" y="31749"/>
                  </a:lnTo>
                  <a:lnTo>
                    <a:pt x="434847" y="44449"/>
                  </a:lnTo>
                  <a:lnTo>
                    <a:pt x="485647" y="44449"/>
                  </a:lnTo>
                  <a:lnTo>
                    <a:pt x="498347" y="38099"/>
                  </a:lnTo>
                  <a:lnTo>
                    <a:pt x="485647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832" y="5335523"/>
              <a:ext cx="1847087" cy="873251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49935" y="3927462"/>
            <a:ext cx="8119745" cy="7753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instead</a:t>
            </a:r>
            <a:r>
              <a:rPr dirty="0"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directly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interpreted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 into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dirty="0" sz="2400" spc="-1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instructions.</a:t>
            </a:r>
            <a:endParaRPr sz="2400">
              <a:latin typeface="Calibri"/>
              <a:cs typeface="Calibri"/>
            </a:endParaRPr>
          </a:p>
          <a:p>
            <a:pPr marL="5208270">
              <a:lnSpc>
                <a:spcPct val="100000"/>
              </a:lnSpc>
              <a:spcBef>
                <a:spcPts val="320"/>
              </a:spcBef>
            </a:pPr>
            <a:r>
              <a:rPr dirty="0" sz="1900" spc="-10" i="1">
                <a:latin typeface="Tahoma"/>
                <a:cs typeface="Tahoma"/>
              </a:rPr>
              <a:t>interpret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45605" y="4929962"/>
            <a:ext cx="686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88435" y="4850891"/>
            <a:ext cx="2633980" cy="1737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19380">
              <a:lnSpc>
                <a:spcPts val="2070"/>
              </a:lnSpc>
              <a:spcBef>
                <a:spcPts val="725"/>
              </a:spcBef>
            </a:pPr>
            <a:r>
              <a:rPr dirty="0" sz="1800">
                <a:latin typeface="Tahoma"/>
                <a:cs typeface="Tahoma"/>
              </a:rPr>
              <a:t>source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19380">
              <a:lnSpc>
                <a:spcPts val="2070"/>
              </a:lnSpc>
            </a:pPr>
            <a:r>
              <a:rPr dirty="0" sz="1800" spc="-10">
                <a:latin typeface="Courier New"/>
                <a:cs typeface="Courier New"/>
              </a:rPr>
              <a:t>Hello.py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4820" y="5669279"/>
            <a:ext cx="832103" cy="886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 spc="-10"/>
              <a:t>Science?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129104"/>
            <a:ext cx="10314940" cy="416623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41300" marR="123189" indent="-228600">
              <a:lnSpc>
                <a:spcPct val="80000"/>
              </a:lnSpc>
              <a:spcBef>
                <a:spcPts val="75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area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study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involves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extracting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insights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from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vast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amounts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various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scientific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methods,</a:t>
            </a:r>
            <a:r>
              <a:rPr dirty="0" sz="27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algorithms,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processes.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discover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hidden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patterns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raw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 marL="241300" marR="1196340" indent="-228600">
              <a:lnSpc>
                <a:spcPct val="80000"/>
              </a:lnSpc>
              <a:spcBef>
                <a:spcPts val="148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term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emerged</a:t>
            </a:r>
            <a:r>
              <a:rPr dirty="0" sz="27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because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evolution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of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mathematical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statistics,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analysis,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big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endParaRPr sz="2700">
              <a:latin typeface="Calibri"/>
              <a:cs typeface="Calibri"/>
            </a:endParaRPr>
          </a:p>
          <a:p>
            <a:pPr marL="241300" marR="982980" indent="-228600">
              <a:lnSpc>
                <a:spcPts val="2590"/>
              </a:lnSpc>
              <a:spcBef>
                <a:spcPts val="15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interdisciplinary</a:t>
            </a:r>
            <a:r>
              <a:rPr dirty="0" sz="2700" spc="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field</a:t>
            </a:r>
            <a:r>
              <a:rPr dirty="0" sz="27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extract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knowledge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structured</a:t>
            </a:r>
            <a:r>
              <a:rPr dirty="0" sz="27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7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FF0000"/>
                </a:solidFill>
                <a:latin typeface="Calibri"/>
                <a:cs typeface="Calibri"/>
              </a:rPr>
              <a:t>unstructured</a:t>
            </a:r>
            <a:r>
              <a:rPr dirty="0" sz="27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enables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translate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business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problem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research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project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then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translate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back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practical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solution.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33686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Reserved</a:t>
            </a:r>
            <a:r>
              <a:rPr dirty="0" spc="-185"/>
              <a:t> </a:t>
            </a:r>
            <a:r>
              <a:rPr dirty="0" spc="-25"/>
              <a:t>Words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940763"/>
            <a:ext cx="10683875" cy="19227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41300" marR="5080" indent="-228600">
              <a:lnSpc>
                <a:spcPts val="3350"/>
              </a:lnSpc>
              <a:spcBef>
                <a:spcPts val="229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following</a:t>
            </a:r>
            <a:r>
              <a:rPr dirty="0" sz="28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list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shows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80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keywords.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These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reserved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words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cannot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them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constant or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variable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identifier names.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2321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Python 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keywords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contain</a:t>
            </a:r>
            <a:r>
              <a:rPr dirty="0" sz="28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lowercase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letters</a:t>
            </a:r>
            <a:r>
              <a:rPr dirty="0" sz="28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391411" y="3938651"/>
          <a:ext cx="91154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305"/>
                <a:gridCol w="1805305"/>
                <a:gridCol w="1805305"/>
                <a:gridCol w="1805304"/>
                <a:gridCol w="1805304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28575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28575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28575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28575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28575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28575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assert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28575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exec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28575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28575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28575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try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finally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import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pass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elif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25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continue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except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Raise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2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3B4643"/>
                          </a:solidFill>
                          <a:latin typeface="Calibri"/>
                          <a:cs typeface="Calibri"/>
                        </a:rPr>
                        <a:t>lambda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387A2"/>
                      </a:solidFill>
                      <a:prstDash val="solid"/>
                    </a:lnL>
                    <a:lnR w="12700">
                      <a:solidFill>
                        <a:srgbClr val="6387A2"/>
                      </a:solidFill>
                      <a:prstDash val="solid"/>
                    </a:lnR>
                    <a:lnT w="12700">
                      <a:solidFill>
                        <a:srgbClr val="6387A2"/>
                      </a:solidFill>
                      <a:prstDash val="solid"/>
                    </a:lnT>
                    <a:lnB w="12700">
                      <a:solidFill>
                        <a:srgbClr val="6387A2"/>
                      </a:solidFill>
                      <a:prstDash val="solid"/>
                    </a:lnB>
                    <a:solidFill>
                      <a:srgbClr val="6387A2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36836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dirty="0" spc="-45"/>
              <a:t> </a:t>
            </a:r>
            <a:r>
              <a:rPr dirty="0" spc="-10"/>
              <a:t>Identifiers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202256"/>
            <a:ext cx="10655300" cy="3798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215265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identifier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name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identify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variable,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function,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class,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3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dirty="0" sz="3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object.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spcBef>
                <a:spcPts val="15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95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identifier</a:t>
            </a:r>
            <a:r>
              <a:rPr dirty="0" sz="295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starts</a:t>
            </a:r>
            <a:r>
              <a:rPr dirty="0" sz="2950" spc="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letter</a:t>
            </a:r>
            <a:r>
              <a:rPr dirty="0" sz="2950" spc="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9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9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29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9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9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9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29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9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950" spc="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spc="-10" b="1">
                <a:solidFill>
                  <a:srgbClr val="FF0000"/>
                </a:solidFill>
                <a:latin typeface="Calibri"/>
                <a:cs typeface="Calibri"/>
              </a:rPr>
              <a:t>underscore</a:t>
            </a:r>
            <a:r>
              <a:rPr dirty="0" sz="2950" spc="7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(_)</a:t>
            </a:r>
            <a:r>
              <a:rPr dirty="0" sz="29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followed</a:t>
            </a:r>
            <a:r>
              <a:rPr dirty="0" sz="2950" spc="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95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zero</a:t>
            </a:r>
            <a:r>
              <a:rPr dirty="0" sz="295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95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2950" spc="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letters,</a:t>
            </a:r>
            <a:r>
              <a:rPr dirty="0" sz="295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underscores</a:t>
            </a:r>
            <a:r>
              <a:rPr dirty="0" sz="2950" spc="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95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digits</a:t>
            </a:r>
            <a:r>
              <a:rPr dirty="0" sz="295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(0</a:t>
            </a:r>
            <a:r>
              <a:rPr dirty="0" sz="2950" spc="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95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spc="-25">
                <a:solidFill>
                  <a:srgbClr val="3B4643"/>
                </a:solidFill>
                <a:latin typeface="Calibri"/>
                <a:cs typeface="Calibri"/>
              </a:rPr>
              <a:t>9).</a:t>
            </a:r>
            <a:endParaRPr sz="2950">
              <a:latin typeface="Calibri"/>
              <a:cs typeface="Calibri"/>
            </a:endParaRPr>
          </a:p>
          <a:p>
            <a:pPr marL="241300" marR="128905" indent="-228600">
              <a:lnSpc>
                <a:spcPct val="100000"/>
              </a:lnSpc>
              <a:spcBef>
                <a:spcPts val="14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does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allow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punctuation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as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@,</a:t>
            </a:r>
            <a:r>
              <a:rPr dirty="0" sz="3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$,</a:t>
            </a:r>
            <a:r>
              <a:rPr dirty="0" sz="3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%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within</a:t>
            </a:r>
            <a:r>
              <a:rPr dirty="0" sz="3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identifiers.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2950" spc="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950" spc="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950" spc="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dirty="0" sz="29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sensitive</a:t>
            </a:r>
            <a:r>
              <a:rPr dirty="0" sz="2950" spc="1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FF0000"/>
                </a:solidFill>
                <a:latin typeface="Calibri"/>
                <a:cs typeface="Calibri"/>
              </a:rPr>
              <a:t>programming</a:t>
            </a:r>
            <a:r>
              <a:rPr dirty="0" sz="2950" spc="10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56310" y="2065985"/>
            <a:ext cx="6718300" cy="459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dirty="0" sz="2600" spc="-1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Python</a:t>
            </a:r>
            <a:r>
              <a:rPr dirty="0" sz="2600" spc="-3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program</a:t>
            </a:r>
            <a:r>
              <a:rPr dirty="0" sz="2600" spc="-3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dirty="0" sz="2600" spc="-2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 spc="-10">
                <a:solidFill>
                  <a:srgbClr val="008200"/>
                </a:solidFill>
                <a:latin typeface="Consolas"/>
                <a:cs typeface="Consolas"/>
              </a:rPr>
              <a:t>print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2965"/>
              </a:lnSpc>
            </a:pPr>
            <a:r>
              <a:rPr dirty="0" sz="2600" b="1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dirty="0" sz="2600">
                <a:latin typeface="Consolas"/>
                <a:cs typeface="Consolas"/>
              </a:rPr>
              <a:t>("Hello</a:t>
            </a:r>
            <a:r>
              <a:rPr dirty="0" sz="2600" spc="-35">
                <a:latin typeface="Consolas"/>
                <a:cs typeface="Consolas"/>
              </a:rPr>
              <a:t> </a:t>
            </a:r>
            <a:r>
              <a:rPr dirty="0" sz="2600" spc="-10">
                <a:latin typeface="Consolas"/>
                <a:cs typeface="Consolas"/>
              </a:rPr>
              <a:t>Student")</a:t>
            </a:r>
            <a:endParaRPr sz="2600">
              <a:latin typeface="Consolas"/>
              <a:cs typeface="Consolas"/>
            </a:endParaRPr>
          </a:p>
          <a:p>
            <a:pPr marL="12700" marR="5080">
              <a:lnSpc>
                <a:spcPts val="2810"/>
              </a:lnSpc>
              <a:spcBef>
                <a:spcPts val="2850"/>
              </a:spcBef>
            </a:pP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# Python</a:t>
            </a:r>
            <a:r>
              <a:rPr dirty="0" sz="2600" spc="-3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program</a:t>
            </a:r>
            <a:r>
              <a:rPr dirty="0" sz="2600" spc="-2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dirty="0" sz="2600" spc="-3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>
                <a:solidFill>
                  <a:srgbClr val="008200"/>
                </a:solidFill>
                <a:latin typeface="Consolas"/>
                <a:cs typeface="Consolas"/>
              </a:rPr>
              <a:t>declare</a:t>
            </a:r>
            <a:r>
              <a:rPr dirty="0" sz="2600" spc="-2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2600" spc="-10">
                <a:solidFill>
                  <a:srgbClr val="008200"/>
                </a:solidFill>
                <a:latin typeface="Consolas"/>
                <a:cs typeface="Consolas"/>
              </a:rPr>
              <a:t>variables </a:t>
            </a:r>
            <a:r>
              <a:rPr dirty="0" sz="2600">
                <a:latin typeface="Consolas"/>
                <a:cs typeface="Consolas"/>
              </a:rPr>
              <a:t>myNumber</a:t>
            </a:r>
            <a:r>
              <a:rPr dirty="0" sz="2600" spc="-5">
                <a:latin typeface="Consolas"/>
                <a:cs typeface="Consolas"/>
              </a:rPr>
              <a:t> </a:t>
            </a:r>
            <a:r>
              <a:rPr dirty="0" sz="2600" b="1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dirty="0" sz="260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2600" spc="-50">
                <a:solidFill>
                  <a:srgbClr val="009900"/>
                </a:solidFill>
                <a:latin typeface="Consolas"/>
                <a:cs typeface="Consolas"/>
              </a:rPr>
              <a:t>3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ts val="2765"/>
              </a:lnSpc>
            </a:pPr>
            <a:r>
              <a:rPr dirty="0" sz="2600" spc="-10" b="1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dirty="0" sz="2600" spc="-10">
                <a:latin typeface="Consolas"/>
                <a:cs typeface="Consolas"/>
              </a:rPr>
              <a:t>(myNumber)</a:t>
            </a:r>
            <a:endParaRPr sz="2600">
              <a:latin typeface="Consolas"/>
              <a:cs typeface="Consolas"/>
            </a:endParaRPr>
          </a:p>
          <a:p>
            <a:pPr marL="12700" marR="3801110">
              <a:lnSpc>
                <a:spcPts val="2810"/>
              </a:lnSpc>
              <a:spcBef>
                <a:spcPts val="2855"/>
              </a:spcBef>
            </a:pPr>
            <a:r>
              <a:rPr dirty="0" sz="2600">
                <a:latin typeface="Consolas"/>
                <a:cs typeface="Consolas"/>
              </a:rPr>
              <a:t>myNumber2</a:t>
            </a:r>
            <a:r>
              <a:rPr dirty="0" sz="2600" spc="-10">
                <a:latin typeface="Consolas"/>
                <a:cs typeface="Consolas"/>
              </a:rPr>
              <a:t> </a:t>
            </a:r>
            <a:r>
              <a:rPr dirty="0" sz="2600" b="1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dirty="0" sz="2600" spc="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2600" spc="-25">
                <a:solidFill>
                  <a:srgbClr val="009900"/>
                </a:solidFill>
                <a:latin typeface="Consolas"/>
                <a:cs typeface="Consolas"/>
              </a:rPr>
              <a:t>4.5 </a:t>
            </a:r>
            <a:r>
              <a:rPr dirty="0" sz="2600" spc="-10">
                <a:solidFill>
                  <a:srgbClr val="FF1392"/>
                </a:solidFill>
                <a:latin typeface="Consolas"/>
                <a:cs typeface="Consolas"/>
              </a:rPr>
              <a:t>print</a:t>
            </a:r>
            <a:r>
              <a:rPr dirty="0" sz="2600" spc="-10">
                <a:latin typeface="Consolas"/>
                <a:cs typeface="Consolas"/>
              </a:rPr>
              <a:t>(myNumber2)</a:t>
            </a:r>
            <a:endParaRPr sz="2600">
              <a:latin typeface="Consolas"/>
              <a:cs typeface="Consolas"/>
            </a:endParaRPr>
          </a:p>
          <a:p>
            <a:pPr marL="12700" marR="2710815">
              <a:lnSpc>
                <a:spcPts val="2810"/>
              </a:lnSpc>
              <a:spcBef>
                <a:spcPts val="2805"/>
              </a:spcBef>
            </a:pPr>
            <a:r>
              <a:rPr dirty="0" sz="2600">
                <a:latin typeface="Consolas"/>
                <a:cs typeface="Consolas"/>
              </a:rPr>
              <a:t>myNumber</a:t>
            </a:r>
            <a:r>
              <a:rPr dirty="0" sz="2600" spc="-5">
                <a:latin typeface="Consolas"/>
                <a:cs typeface="Consolas"/>
              </a:rPr>
              <a:t> </a:t>
            </a:r>
            <a:r>
              <a:rPr dirty="0" sz="2600" spc="-10" b="1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dirty="0" sz="2600" spc="-10">
                <a:solidFill>
                  <a:srgbClr val="0000FF"/>
                </a:solidFill>
                <a:latin typeface="Consolas"/>
                <a:cs typeface="Consolas"/>
              </a:rPr>
              <a:t>"helloworld" </a:t>
            </a:r>
            <a:r>
              <a:rPr dirty="0" sz="2600" spc="-10">
                <a:solidFill>
                  <a:srgbClr val="FF1392"/>
                </a:solidFill>
                <a:latin typeface="Consolas"/>
                <a:cs typeface="Consolas"/>
              </a:rPr>
              <a:t>print</a:t>
            </a:r>
            <a:r>
              <a:rPr dirty="0" sz="2600" spc="-10">
                <a:latin typeface="Consolas"/>
                <a:cs typeface="Consolas"/>
              </a:rPr>
              <a:t>(myNumber)</a:t>
            </a:r>
            <a:endParaRPr sz="2600">
              <a:latin typeface="Consolas"/>
              <a:cs typeface="Consolas"/>
            </a:endParaRPr>
          </a:p>
          <a:p>
            <a:pPr marL="2211705">
              <a:lnSpc>
                <a:spcPct val="100000"/>
              </a:lnSpc>
              <a:spcBef>
                <a:spcPts val="254"/>
              </a:spcBef>
            </a:pPr>
            <a:r>
              <a:rPr dirty="0" sz="1400" spc="-25">
                <a:solidFill>
                  <a:srgbClr val="3B4643"/>
                </a:solidFill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2525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dirty="0" spc="-70"/>
              <a:t> </a:t>
            </a:r>
            <a:r>
              <a:rPr dirty="0" spc="-20"/>
              <a:t>Syntax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dirty="0" spc="-45"/>
              <a:t> </a:t>
            </a:r>
            <a:r>
              <a:rPr dirty="0" spc="-25"/>
              <a:t>Variables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008387"/>
            <a:ext cx="7545070" cy="3818254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Variables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containers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storing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1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values.</a:t>
            </a:r>
            <a:endParaRPr sz="3000">
              <a:latin typeface="Calibri"/>
              <a:cs typeface="Calibri"/>
            </a:endParaRPr>
          </a:p>
          <a:p>
            <a:pPr marL="240029" marR="5986145" indent="-227965">
              <a:lnSpc>
                <a:spcPts val="3529"/>
              </a:lnSpc>
              <a:spcBef>
                <a:spcPts val="1330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Example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10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ts val="2955"/>
              </a:lnSpc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y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 “hello"</a:t>
            </a:r>
            <a:endParaRPr sz="3000">
              <a:latin typeface="Calibri"/>
              <a:cs typeface="Calibri"/>
            </a:endParaRPr>
          </a:p>
          <a:p>
            <a:pPr marL="469900" marR="5918835">
              <a:lnSpc>
                <a:spcPts val="3240"/>
              </a:lnSpc>
              <a:spcBef>
                <a:spcPts val="229"/>
              </a:spcBef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print(x) print(y)</a:t>
            </a:r>
            <a:endParaRPr sz="3000">
              <a:latin typeface="Calibri"/>
              <a:cs typeface="Calibri"/>
            </a:endParaRPr>
          </a:p>
          <a:p>
            <a:pPr marL="469900" marR="1856739">
              <a:lnSpc>
                <a:spcPts val="3570"/>
              </a:lnSpc>
              <a:spcBef>
                <a:spcPts val="10"/>
              </a:spcBef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x,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y,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z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“Python",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“Java",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“Oracle“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y =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z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“Python"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Comments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898980"/>
            <a:ext cx="9972675" cy="2961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0665" indent="-227965">
              <a:lnSpc>
                <a:spcPts val="3565"/>
              </a:lnSpc>
              <a:spcBef>
                <a:spcPts val="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dirty="0" sz="3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Comments</a:t>
            </a:r>
            <a:endParaRPr sz="3000">
              <a:latin typeface="Calibri"/>
              <a:cs typeface="Calibri"/>
            </a:endParaRPr>
          </a:p>
          <a:p>
            <a:pPr algn="just" lvl="1" marL="698500" marR="5080" indent="-228600">
              <a:lnSpc>
                <a:spcPts val="3240"/>
              </a:lnSpc>
              <a:spcBef>
                <a:spcPts val="37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comments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starts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hash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symbol(#)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useful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to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mention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entire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line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till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end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should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treated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as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comments.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205"/>
              </a:spcBef>
              <a:buClr>
                <a:srgbClr val="3B4643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algn="just" marL="240665" indent="-227965">
              <a:lnSpc>
                <a:spcPct val="100000"/>
              </a:lnSpc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Multi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dirty="0" sz="3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Comments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196" y="3342132"/>
            <a:ext cx="4480559" cy="8915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55" y="4933188"/>
            <a:ext cx="5541264" cy="15590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3135" y="4928615"/>
            <a:ext cx="5097780" cy="15910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1592" y="1371600"/>
            <a:ext cx="9360535" cy="2971800"/>
          </a:xfrm>
          <a:prstGeom prst="rect"/>
          <a:solidFill>
            <a:srgbClr val="E4E6DA"/>
          </a:solidFill>
        </p:spPr>
        <p:txBody>
          <a:bodyPr wrap="square" lIns="0" tIns="1181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endParaRPr sz="5400">
              <a:latin typeface="Times New Roman"/>
              <a:cs typeface="Times New Roman"/>
            </a:endParaRPr>
          </a:p>
          <a:p>
            <a:pPr marL="917575">
              <a:lnSpc>
                <a:spcPct val="100000"/>
              </a:lnSpc>
            </a:pPr>
            <a:r>
              <a:rPr dirty="0" sz="5400" b="1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5400" spc="-1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5400" b="1">
                <a:solidFill>
                  <a:srgbClr val="3B4643"/>
                </a:solidFill>
                <a:latin typeface="Calibri"/>
                <a:cs typeface="Calibri"/>
              </a:rPr>
              <a:t>Types</a:t>
            </a:r>
            <a:r>
              <a:rPr dirty="0" sz="5400" spc="-10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5400" b="1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5400" spc="-9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5400" spc="-10" b="1">
                <a:solidFill>
                  <a:srgbClr val="3B4643"/>
                </a:solidFill>
                <a:latin typeface="Calibri"/>
                <a:cs typeface="Calibri"/>
              </a:rPr>
              <a:t>Operators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31592" y="4462271"/>
            <a:ext cx="9360535" cy="1033780"/>
          </a:xfrm>
          <a:prstGeom prst="rect">
            <a:avLst/>
          </a:prstGeom>
          <a:solidFill>
            <a:srgbClr val="DDC237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 marR="164465">
              <a:lnSpc>
                <a:spcPct val="100000"/>
              </a:lnSpc>
              <a:spcBef>
                <a:spcPts val="720"/>
              </a:spcBef>
            </a:pPr>
            <a:r>
              <a:rPr dirty="0" sz="4000" b="1">
                <a:solidFill>
                  <a:srgbClr val="FF0000"/>
                </a:solidFill>
                <a:latin typeface="Calibri"/>
                <a:cs typeface="Calibri"/>
              </a:rPr>
              <a:t>Unit-</a:t>
            </a:r>
            <a:r>
              <a:rPr dirty="0" sz="4000" spc="-5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45902" y="6376517"/>
            <a:ext cx="1866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solidFill>
                  <a:srgbClr val="3B464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Indentation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17201"/>
            <a:ext cx="10297160" cy="390779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Indentation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means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adding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white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space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statement.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ts val="324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Most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programming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languages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like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C++,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Java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braces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240"/>
              </a:lnSpc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}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define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block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code.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indentation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define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block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code.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14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Whitespace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indentation.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statements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same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distance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right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belong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same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block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code.</a:t>
            </a:r>
            <a:endParaRPr sz="3000">
              <a:latin typeface="Calibri"/>
              <a:cs typeface="Calibri"/>
            </a:endParaRPr>
          </a:p>
          <a:p>
            <a:pPr marL="241300" marR="715010" indent="-228600">
              <a:lnSpc>
                <a:spcPts val="2880"/>
              </a:lnSpc>
              <a:spcBef>
                <a:spcPts val="14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If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block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deeply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nested,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simply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indented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further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right.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types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3693160" cy="409384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a=10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b="Hi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Python"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2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10.5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  <a:tab pos="2649220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print(type(a))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  <a:tab pos="266763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print(type(b))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  <a:tab pos="2625090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print(type(c))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float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Python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 spc="-20"/>
              <a:t>Types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0455" y="82296"/>
            <a:ext cx="11454765" cy="6541134"/>
            <a:chOff x="600455" y="82296"/>
            <a:chExt cx="11454765" cy="65411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5872" y="82296"/>
              <a:ext cx="1648968" cy="16489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55" y="1633728"/>
              <a:ext cx="10984992" cy="4989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12" y="768857"/>
            <a:ext cx="429704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types</a:t>
            </a:r>
            <a:r>
              <a:rPr dirty="0" spc="-8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5259" y="1684296"/>
            <a:ext cx="10737850" cy="49815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(int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float)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int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(signed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integers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Ex.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10)</a:t>
            </a:r>
            <a:endParaRPr sz="2800">
              <a:latin typeface="Calibri"/>
              <a:cs typeface="Calibri"/>
            </a:endParaRPr>
          </a:p>
          <a:p>
            <a:pPr lvl="1" marL="697230" marR="5080" indent="-2279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long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(long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integers,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represented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octal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hexa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Ex.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0122L)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float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(floating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point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real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values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Ex.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15.20)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complex</a:t>
            </a:r>
            <a:r>
              <a:rPr dirty="0" sz="28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(complex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Ex.</a:t>
            </a:r>
            <a:r>
              <a:rPr dirty="0" sz="28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3e+26J)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Sequence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Type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: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(char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string)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List,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Dictionary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Boolean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2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 spc="-10"/>
              <a:t>Science?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2009785"/>
            <a:ext cx="10368280" cy="4129404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Here</a:t>
            </a:r>
            <a:r>
              <a:rPr dirty="0" sz="28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significant</a:t>
            </a:r>
            <a:r>
              <a:rPr dirty="0" sz="28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advantages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8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Analytics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Technology: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very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dirty="0" sz="28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today’s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world.</a:t>
            </a:r>
            <a:endParaRPr sz="2800">
              <a:latin typeface="Calibri"/>
              <a:cs typeface="Calibri"/>
            </a:endParaRPr>
          </a:p>
          <a:p>
            <a:pPr lvl="1" marL="698500" marR="26034" indent="-228600">
              <a:lnSpc>
                <a:spcPts val="3350"/>
              </a:lnSpc>
              <a:spcBef>
                <a:spcPts val="43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right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tools,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technologies,</a:t>
            </a:r>
            <a:r>
              <a:rPr dirty="0" sz="2800" spc="-1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algorithms,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convert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distinct</a:t>
            </a:r>
            <a:r>
              <a:rPr dirty="0" sz="2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dirty="0" sz="28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help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detect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fraud</a:t>
            </a:r>
            <a:r>
              <a:rPr dirty="0" sz="2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8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advanced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machine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learning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prevent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significant</a:t>
            </a:r>
            <a:r>
              <a:rPr dirty="0" sz="2800" spc="-1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monetary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losses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28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build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intelligence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ability</a:t>
            </a:r>
            <a:r>
              <a:rPr dirty="0" sz="2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endParaRPr sz="28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280"/>
              </a:spcBef>
              <a:buFont typeface="Wingdings"/>
              <a:buChar char=""/>
              <a:tabLst>
                <a:tab pos="6978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8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enables</a:t>
            </a:r>
            <a:r>
              <a:rPr dirty="0" sz="28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take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better</a:t>
            </a:r>
            <a:r>
              <a:rPr dirty="0" sz="2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faster</a:t>
            </a:r>
            <a:r>
              <a:rPr dirty="0" sz="28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decisions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Integer</a:t>
            </a:r>
            <a:r>
              <a:rPr dirty="0" spc="-170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9992995" cy="137985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positive</a:t>
            </a:r>
            <a:r>
              <a:rPr dirty="0" sz="32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negative</a:t>
            </a:r>
            <a:r>
              <a:rPr dirty="0" sz="32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whole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without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decimal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point.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no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limit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how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long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integer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Float</a:t>
            </a:r>
            <a:r>
              <a:rPr dirty="0" spc="-70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9227820" cy="273685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real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numbers.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decimal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point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dividing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integer</a:t>
            </a:r>
            <a:r>
              <a:rPr dirty="0" sz="32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fractional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parts.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scientific</a:t>
            </a:r>
            <a:r>
              <a:rPr dirty="0" sz="3200" spc="-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notation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indicating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power</a:t>
            </a:r>
            <a:r>
              <a:rPr dirty="0" sz="3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 10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Complex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1725" y="1870836"/>
            <a:ext cx="7922895" cy="46913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Complex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written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"j"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imaginary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part: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x=5+7j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print(x)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print(x.real)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print(x.imag)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 b="1">
                <a:solidFill>
                  <a:srgbClr val="3B464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(5+7j)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5.0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7.0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Literals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105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17201"/>
            <a:ext cx="5457190" cy="114173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Wingdings"/>
              <a:buChar char=""/>
              <a:tabLst>
                <a:tab pos="240665" algn="l"/>
                <a:tab pos="2518410" algn="l"/>
                <a:tab pos="297878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"hello"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'12345'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  <a:tab pos="2033270" algn="l"/>
                <a:tab pos="249428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Int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0,1,2,-1,-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1044" y="3129971"/>
            <a:ext cx="2146300" cy="11423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Long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Float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85541" y="3129971"/>
            <a:ext cx="1606550" cy="11423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72440" algn="l"/>
              </a:tabLst>
            </a:pP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89675L</a:t>
            </a:r>
            <a:endParaRPr sz="30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5"/>
              </a:spcBef>
              <a:tabLst>
                <a:tab pos="499745" algn="l"/>
              </a:tabLst>
            </a:pP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3.14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1044" y="4243578"/>
            <a:ext cx="2718435" cy="114173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Complex</a:t>
            </a:r>
            <a:r>
              <a:rPr dirty="0" sz="3000" spc="-1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Boolean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12845" y="4243578"/>
            <a:ext cx="2454275" cy="114173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890"/>
              </a:spcBef>
              <a:tabLst>
                <a:tab pos="548640" algn="l"/>
              </a:tabLst>
            </a:pP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12j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75615" algn="l"/>
              </a:tabLst>
            </a:pP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True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False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1044" y="5456935"/>
            <a:ext cx="40100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  <a:tab pos="2694940" algn="l"/>
                <a:tab pos="315849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Special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literals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::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None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91693"/>
            <a:ext cx="9321800" cy="1216660"/>
          </a:xfrm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4560"/>
              </a:lnSpc>
              <a:spcBef>
                <a:spcPts val="455"/>
              </a:spcBef>
            </a:pPr>
            <a:r>
              <a:rPr dirty="0" b="1">
                <a:latin typeface="Calibri"/>
                <a:cs typeface="Calibri"/>
              </a:rPr>
              <a:t>Representing</a:t>
            </a:r>
            <a:r>
              <a:rPr dirty="0" spc="-14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Binary,</a:t>
            </a:r>
            <a:r>
              <a:rPr dirty="0" spc="-1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Octal</a:t>
            </a:r>
            <a:r>
              <a:rPr dirty="0" spc="-1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and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Hexadecimal Numbers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6336" y="1837131"/>
            <a:ext cx="10514965" cy="467233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4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binary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should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written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 prefixing</a:t>
            </a:r>
            <a:r>
              <a:rPr dirty="0" sz="27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0b</a:t>
            </a:r>
            <a:r>
              <a:rPr dirty="0" sz="2700" spc="-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0B</a:t>
            </a:r>
            <a:r>
              <a:rPr dirty="0" sz="27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value.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example,</a:t>
            </a:r>
            <a:endParaRPr sz="2700">
              <a:latin typeface="Calibri"/>
              <a:cs typeface="Calibri"/>
            </a:endParaRPr>
          </a:p>
          <a:p>
            <a:pPr lvl="1" marL="743585" indent="-274955">
              <a:lnSpc>
                <a:spcPts val="3195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0b100011</a:t>
            </a:r>
            <a:endParaRPr sz="2700">
              <a:latin typeface="Calibri"/>
              <a:cs typeface="Calibri"/>
            </a:endParaRPr>
          </a:p>
          <a:p>
            <a:pPr lvl="1" marL="743585" indent="-274320">
              <a:lnSpc>
                <a:spcPts val="3195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0B10100010</a:t>
            </a:r>
            <a:endParaRPr sz="2700">
              <a:latin typeface="Calibri"/>
              <a:cs typeface="Calibri"/>
            </a:endParaRPr>
          </a:p>
          <a:p>
            <a:pPr marL="241300" marR="41275" indent="-228600">
              <a:lnSpc>
                <a:spcPct val="80000"/>
              </a:lnSpc>
              <a:spcBef>
                <a:spcPts val="625"/>
              </a:spcBef>
              <a:buFont typeface="Wingdings"/>
              <a:buChar char=""/>
              <a:tabLst>
                <a:tab pos="241300" algn="l"/>
                <a:tab pos="7210425" algn="l"/>
                <a:tab pos="8103870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Hexadecimal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written</a:t>
            </a:r>
            <a:r>
              <a:rPr dirty="0" sz="27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prefixing</a:t>
            </a:r>
            <a:r>
              <a:rPr dirty="0" sz="2700" spc="-1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 b="1">
                <a:solidFill>
                  <a:srgbClr val="3B4643"/>
                </a:solidFill>
                <a:latin typeface="Calibri"/>
                <a:cs typeface="Calibri"/>
              </a:rPr>
              <a:t>0x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 b="1">
                <a:solidFill>
                  <a:srgbClr val="3B4643"/>
                </a:solidFill>
                <a:latin typeface="Calibri"/>
                <a:cs typeface="Calibri"/>
              </a:rPr>
              <a:t>0X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value.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example,</a:t>
            </a:r>
            <a:endParaRPr sz="2700">
              <a:latin typeface="Calibri"/>
              <a:cs typeface="Calibri"/>
            </a:endParaRPr>
          </a:p>
          <a:p>
            <a:pPr lvl="1" marL="743585" indent="-274320">
              <a:lnSpc>
                <a:spcPts val="3170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0xA180</a:t>
            </a:r>
            <a:endParaRPr sz="2700">
              <a:latin typeface="Calibri"/>
              <a:cs typeface="Calibri"/>
            </a:endParaRPr>
          </a:p>
          <a:p>
            <a:pPr lvl="1" marL="743585" indent="-274955">
              <a:lnSpc>
                <a:spcPts val="3195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0X11fb</a:t>
            </a:r>
            <a:endParaRPr sz="2700">
              <a:latin typeface="Calibri"/>
              <a:cs typeface="Calibri"/>
            </a:endParaRPr>
          </a:p>
          <a:p>
            <a:pPr marL="241300" marR="8255" indent="-228600">
              <a:lnSpc>
                <a:spcPct val="80000"/>
              </a:lnSpc>
              <a:spcBef>
                <a:spcPts val="6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Similarly,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Octal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indicated</a:t>
            </a:r>
            <a:r>
              <a:rPr dirty="0" sz="27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prefix</a:t>
            </a:r>
            <a:r>
              <a:rPr dirty="0" sz="27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0o</a:t>
            </a:r>
            <a:r>
              <a:rPr dirty="0" sz="27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0O</a:t>
            </a:r>
            <a:r>
              <a:rPr dirty="0" sz="27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before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value.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example,</a:t>
            </a:r>
            <a:endParaRPr sz="2700">
              <a:latin typeface="Calibri"/>
              <a:cs typeface="Calibri"/>
            </a:endParaRPr>
          </a:p>
          <a:p>
            <a:pPr lvl="1" marL="743585" indent="-274320">
              <a:lnSpc>
                <a:spcPts val="3170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0O145</a:t>
            </a:r>
            <a:endParaRPr sz="2700">
              <a:latin typeface="Calibri"/>
              <a:cs typeface="Calibri"/>
            </a:endParaRPr>
          </a:p>
          <a:p>
            <a:pPr lvl="1" marL="743585" indent="-274320">
              <a:lnSpc>
                <a:spcPts val="3215"/>
              </a:lnSpc>
              <a:buSzPct val="96296"/>
              <a:buFont typeface="Wingdings"/>
              <a:buChar char=""/>
              <a:tabLst>
                <a:tab pos="743585" algn="l"/>
              </a:tabLst>
            </a:pP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0o773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Boolean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10417810" cy="298069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Booleans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represent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one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values: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True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False.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54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bool()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function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evaluate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value,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give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True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False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return.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Evaluate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number: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1044" y="5109717"/>
            <a:ext cx="3453129" cy="9512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print(bool("Hello")) print(bool(15))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910071" y="4745735"/>
            <a:ext cx="1655445" cy="1024255"/>
            <a:chOff x="5910071" y="4745735"/>
            <a:chExt cx="1655445" cy="1024255"/>
          </a:xfrm>
        </p:grpSpPr>
        <p:sp>
          <p:nvSpPr>
            <p:cNvPr id="6" name="object 6" descr=""/>
            <p:cNvSpPr/>
            <p:nvPr/>
          </p:nvSpPr>
          <p:spPr>
            <a:xfrm>
              <a:off x="5916167" y="4751831"/>
              <a:ext cx="1643380" cy="1012190"/>
            </a:xfrm>
            <a:custGeom>
              <a:avLst/>
              <a:gdLst/>
              <a:ahLst/>
              <a:cxnLst/>
              <a:rect l="l" t="t" r="r" b="b"/>
              <a:pathLst>
                <a:path w="1643379" h="1012189">
                  <a:moveTo>
                    <a:pt x="1136904" y="0"/>
                  </a:moveTo>
                  <a:lnTo>
                    <a:pt x="1136904" y="252984"/>
                  </a:lnTo>
                  <a:lnTo>
                    <a:pt x="0" y="252984"/>
                  </a:lnTo>
                  <a:lnTo>
                    <a:pt x="0" y="758952"/>
                  </a:lnTo>
                  <a:lnTo>
                    <a:pt x="1136904" y="758952"/>
                  </a:lnTo>
                  <a:lnTo>
                    <a:pt x="1136904" y="1011936"/>
                  </a:lnTo>
                  <a:lnTo>
                    <a:pt x="1642872" y="505968"/>
                  </a:lnTo>
                  <a:lnTo>
                    <a:pt x="1136904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16167" y="4751831"/>
              <a:ext cx="1643380" cy="1012190"/>
            </a:xfrm>
            <a:custGeom>
              <a:avLst/>
              <a:gdLst/>
              <a:ahLst/>
              <a:cxnLst/>
              <a:rect l="l" t="t" r="r" b="b"/>
              <a:pathLst>
                <a:path w="1643379" h="1012189">
                  <a:moveTo>
                    <a:pt x="0" y="252984"/>
                  </a:moveTo>
                  <a:lnTo>
                    <a:pt x="1136904" y="252984"/>
                  </a:lnTo>
                  <a:lnTo>
                    <a:pt x="1136904" y="0"/>
                  </a:lnTo>
                  <a:lnTo>
                    <a:pt x="1642872" y="505968"/>
                  </a:lnTo>
                  <a:lnTo>
                    <a:pt x="1136904" y="1011936"/>
                  </a:lnTo>
                  <a:lnTo>
                    <a:pt x="1136904" y="758952"/>
                  </a:lnTo>
                  <a:lnTo>
                    <a:pt x="0" y="758952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A18E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715757" y="4744669"/>
            <a:ext cx="12566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5">
                <a:solidFill>
                  <a:srgbClr val="3B4643"/>
                </a:solidFill>
                <a:latin typeface="Calibri"/>
                <a:cs typeface="Calibri"/>
              </a:rPr>
              <a:t>True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Sequence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Type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dirty="0" spc="-35"/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894" y="1883420"/>
            <a:ext cx="11243945" cy="48285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sequence</a:t>
            </a:r>
            <a:r>
              <a:rPr dirty="0" sz="2800" spc="-7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73405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simply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symbol.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example,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English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language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26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characters.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Computers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do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deal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2800" spc="-5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2800" spc="-5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deal</a:t>
            </a:r>
            <a:r>
              <a:rPr dirty="0" sz="28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800" spc="-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2800" spc="-6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(binary).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conversion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encoding,</a:t>
            </a:r>
            <a:r>
              <a:rPr dirty="0" sz="2800" spc="-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reverse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process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decoding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ASCII</a:t>
            </a:r>
            <a:r>
              <a:rPr dirty="0" sz="2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some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popular</a:t>
            </a:r>
            <a:r>
              <a:rPr dirty="0" sz="28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encoding</a:t>
            </a:r>
            <a:r>
              <a:rPr dirty="0" sz="28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Python,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sequence</a:t>
            </a:r>
            <a:r>
              <a:rPr dirty="0" sz="28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dirty="0" sz="2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characters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762000" indent="-2286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Unicode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was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introduced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include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every</a:t>
            </a:r>
            <a:r>
              <a:rPr dirty="0" sz="28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languages</a:t>
            </a:r>
            <a:r>
              <a:rPr dirty="0" sz="28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bring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uniformity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encoding.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969" y="793445"/>
            <a:ext cx="85991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Sequence</a:t>
            </a:r>
            <a:r>
              <a:rPr dirty="0" spc="-114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Type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/>
              <a:t>(String,</a:t>
            </a:r>
            <a:r>
              <a:rPr dirty="0" spc="-85"/>
              <a:t> </a:t>
            </a:r>
            <a:r>
              <a:rPr dirty="0"/>
              <a:t>List,</a:t>
            </a:r>
            <a:r>
              <a:rPr dirty="0" spc="-55"/>
              <a:t> </a:t>
            </a:r>
            <a:r>
              <a:rPr dirty="0" spc="-20"/>
              <a:t>Tuple):</a:t>
            </a:r>
            <a:r>
              <a:rPr dirty="0" spc="-100"/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2178" y="1843862"/>
            <a:ext cx="107588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defined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sequence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represented</a:t>
            </a:r>
            <a:r>
              <a:rPr dirty="0" sz="24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quotation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marks.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Python,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EE1DB3"/>
                </a:solidFill>
                <a:latin typeface="Calibri"/>
                <a:cs typeface="Calibri"/>
              </a:rPr>
              <a:t>single,</a:t>
            </a:r>
            <a:r>
              <a:rPr dirty="0" sz="2400" spc="-3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EE1DB3"/>
                </a:solidFill>
                <a:latin typeface="Calibri"/>
                <a:cs typeface="Calibri"/>
              </a:rPr>
              <a:t>double,</a:t>
            </a:r>
            <a:r>
              <a:rPr dirty="0" sz="2400" spc="-6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EE1DB3"/>
                </a:solidFill>
                <a:latin typeface="Calibri"/>
                <a:cs typeface="Calibri"/>
              </a:rPr>
              <a:t>or</a:t>
            </a:r>
            <a:r>
              <a:rPr dirty="0" sz="2400" spc="-3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EE1DB3"/>
                </a:solidFill>
                <a:latin typeface="Calibri"/>
                <a:cs typeface="Calibri"/>
              </a:rPr>
              <a:t>triple</a:t>
            </a:r>
            <a:r>
              <a:rPr dirty="0" sz="2400" spc="-9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EE1DB3"/>
                </a:solidFill>
                <a:latin typeface="Calibri"/>
                <a:cs typeface="Calibri"/>
              </a:rPr>
              <a:t>quotes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define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32" y="2633470"/>
            <a:ext cx="8494776" cy="412699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access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characters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  <a:r>
              <a:rPr dirty="0" spc="-10" b="1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5731" y="2045665"/>
            <a:ext cx="5403850" cy="434975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marR="83185" indent="-228600">
              <a:lnSpc>
                <a:spcPct val="80000"/>
              </a:lnSpc>
              <a:spcBef>
                <a:spcPts val="819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access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individual characters</a:t>
            </a:r>
            <a:r>
              <a:rPr dirty="0" sz="3000" spc="-5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indexing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a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30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slicing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10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starts</a:t>
            </a:r>
            <a:r>
              <a:rPr dirty="0" sz="3000" spc="-9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000" spc="-10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z="3000" spc="-25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306070" indent="-228600">
              <a:lnSpc>
                <a:spcPct val="8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Trying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access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out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will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raise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an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IndexError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must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integer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can't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float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other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types,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will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result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TypeError.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767" y="1959864"/>
            <a:ext cx="6266688" cy="465734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access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characters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  <a:r>
              <a:rPr dirty="0" spc="-10" b="1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9577" y="2117801"/>
            <a:ext cx="4534535" cy="379222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0665" marR="152400" indent="-228600">
              <a:lnSpc>
                <a:spcPts val="288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negative indexing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sequences.</a:t>
            </a:r>
            <a:endParaRPr sz="3000">
              <a:latin typeface="Calibri"/>
              <a:cs typeface="Calibri"/>
            </a:endParaRPr>
          </a:p>
          <a:p>
            <a:pPr marL="240665" marR="5080" indent="-228600">
              <a:lnSpc>
                <a:spcPct val="80000"/>
              </a:lnSpc>
              <a:spcBef>
                <a:spcPts val="154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3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refers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last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item,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3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second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last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so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on.</a:t>
            </a:r>
            <a:endParaRPr sz="3000">
              <a:latin typeface="Calibri"/>
              <a:cs typeface="Calibri"/>
            </a:endParaRPr>
          </a:p>
          <a:p>
            <a:pPr marL="240665" marR="438784" indent="-228600">
              <a:lnSpc>
                <a:spcPct val="8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access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of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using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slicing</a:t>
            </a:r>
            <a:r>
              <a:rPr dirty="0" sz="3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operator (colon).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6047" y="2228088"/>
            <a:ext cx="7007352" cy="3678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alibri"/>
                <a:cs typeface="Calibri"/>
              </a:rPr>
              <a:t>Why</a:t>
            </a:r>
            <a:r>
              <a:rPr dirty="0" spc="-1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Data</a:t>
            </a:r>
            <a:r>
              <a:rPr dirty="0" spc="-15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Science?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2655" y="1933955"/>
            <a:ext cx="5980176" cy="478231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latin typeface="Calibri"/>
                <a:cs typeface="Calibri"/>
              </a:rPr>
              <a:t>Iterating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through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8244205" cy="137985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loop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iterate</a:t>
            </a:r>
            <a:r>
              <a:rPr dirty="0" sz="32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through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example,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count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‘l’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3922776"/>
            <a:ext cx="8442960" cy="218846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  <a:r>
              <a:rPr dirty="0" spc="-4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Formatting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573" y="2040077"/>
            <a:ext cx="5137785" cy="4153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41300" marR="329565" indent="-228600">
              <a:lnSpc>
                <a:spcPct val="89900"/>
              </a:lnSpc>
              <a:spcBef>
                <a:spcPts val="44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format()</a:t>
            </a:r>
            <a:r>
              <a:rPr dirty="0" sz="2700" spc="-9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is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available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object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is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very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versatile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powerful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in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formatting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strings.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085"/>
              </a:lnSpc>
              <a:spcBef>
                <a:spcPts val="118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Format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strings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contain</a:t>
            </a:r>
            <a:r>
              <a:rPr dirty="0" sz="27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curly</a:t>
            </a:r>
            <a:r>
              <a:rPr dirty="0" sz="2700" spc="-6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3B4643"/>
                </a:solidFill>
                <a:latin typeface="Calibri"/>
                <a:cs typeface="Calibri"/>
              </a:rPr>
              <a:t>braces</a:t>
            </a:r>
            <a:endParaRPr sz="2700">
              <a:latin typeface="Calibri"/>
              <a:cs typeface="Calibri"/>
            </a:endParaRPr>
          </a:p>
          <a:p>
            <a:pPr marL="241300" marR="209550">
              <a:lnSpc>
                <a:spcPts val="2910"/>
              </a:lnSpc>
              <a:spcBef>
                <a:spcPts val="215"/>
              </a:spcBef>
            </a:pPr>
            <a:r>
              <a:rPr dirty="0" sz="2700" b="1">
                <a:solidFill>
                  <a:srgbClr val="3B4643"/>
                </a:solidFill>
                <a:latin typeface="Calibri"/>
                <a:cs typeface="Calibri"/>
              </a:rPr>
              <a:t>{}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placeholders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replacement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fields</a:t>
            </a:r>
            <a:r>
              <a:rPr dirty="0" sz="27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get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replaced.</a:t>
            </a:r>
            <a:endParaRPr sz="2700">
              <a:latin typeface="Calibri"/>
              <a:cs typeface="Calibri"/>
            </a:endParaRPr>
          </a:p>
          <a:p>
            <a:pPr algn="just" marL="241300" marR="290195" indent="-228600">
              <a:lnSpc>
                <a:spcPct val="90000"/>
              </a:lnSpc>
              <a:spcBef>
                <a:spcPts val="145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positional</a:t>
            </a:r>
            <a:r>
              <a:rPr dirty="0" sz="27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arguments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keyword</a:t>
            </a:r>
            <a:r>
              <a:rPr dirty="0" sz="27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arguments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specify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order.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947672"/>
            <a:ext cx="6629400" cy="450189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Formatting....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2260549"/>
            <a:ext cx="451104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2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even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format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strings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like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old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style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C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programming</a:t>
            </a:r>
            <a:r>
              <a:rPr dirty="0" sz="3200" spc="-1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language.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3B4643"/>
                </a:solidFill>
                <a:latin typeface="Calibri"/>
                <a:cs typeface="Calibri"/>
              </a:rPr>
              <a:t>%</a:t>
            </a:r>
            <a:r>
              <a:rPr dirty="0" sz="32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32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to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accomplish</a:t>
            </a:r>
            <a:r>
              <a:rPr dirty="0" sz="3200" spc="-1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this.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1535" y="2383535"/>
            <a:ext cx="6489192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Reversing</a:t>
            </a:r>
            <a:r>
              <a:rPr dirty="0" spc="-10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Strings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Through</a:t>
            </a:r>
            <a:r>
              <a:rPr dirty="0" spc="-14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Slicing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117801"/>
            <a:ext cx="10204450" cy="398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ts val="324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slice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string,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following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syntax: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240"/>
              </a:lnSpc>
            </a:pP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a_string[start:stop:step]</a:t>
            </a:r>
            <a:endParaRPr sz="3000">
              <a:latin typeface="Calibri"/>
              <a:cs typeface="Calibri"/>
            </a:endParaRPr>
          </a:p>
          <a:p>
            <a:pPr marL="241300" marR="234315" indent="-228600">
              <a:lnSpc>
                <a:spcPts val="288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offsets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optional,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they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following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default values: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Offset</a:t>
            </a:r>
            <a:r>
              <a:rPr dirty="0" sz="3000" spc="-11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Default</a:t>
            </a:r>
            <a:r>
              <a:rPr dirty="0" sz="3000" spc="-10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9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dirty="0" sz="30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z="3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stop</a:t>
            </a:r>
            <a:r>
              <a:rPr dirty="0" sz="3000" spc="-9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len(a_string)</a:t>
            </a:r>
            <a:r>
              <a:rPr dirty="0" sz="3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Here,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start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represents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first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slice,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while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stop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holds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stops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slicing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operation.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third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offset,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step,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allows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decide</a:t>
            </a:r>
            <a:r>
              <a:rPr dirty="0" sz="3000" spc="-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how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many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characters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the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slicing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will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jump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through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each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iteration.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Example…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2020823"/>
            <a:ext cx="10668000" cy="456285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Sequence</a:t>
            </a:r>
            <a:r>
              <a:rPr dirty="0" spc="-114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Type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/>
              <a:t>(String,</a:t>
            </a:r>
            <a:r>
              <a:rPr dirty="0" spc="-85"/>
              <a:t> </a:t>
            </a:r>
            <a:r>
              <a:rPr dirty="0"/>
              <a:t>List,</a:t>
            </a:r>
            <a:r>
              <a:rPr dirty="0" spc="-60"/>
              <a:t> </a:t>
            </a:r>
            <a:r>
              <a:rPr dirty="0" spc="-20"/>
              <a:t>Tuple):</a:t>
            </a:r>
            <a:r>
              <a:rPr dirty="0" spc="-90"/>
              <a:t> 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String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9378" y="1860982"/>
            <a:ext cx="10588625" cy="4324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84115">
              <a:lnSpc>
                <a:spcPct val="146900"/>
              </a:lnSpc>
              <a:spcBef>
                <a:spcPts val="100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str1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‘Hello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Students'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#string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str1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str2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'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how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you'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#string</a:t>
            </a:r>
            <a:r>
              <a:rPr dirty="0" sz="3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str2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46900"/>
              </a:lnSpc>
              <a:spcBef>
                <a:spcPts val="5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(str1[0:2])</a:t>
            </a:r>
            <a:r>
              <a:rPr dirty="0" sz="32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#printing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first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slice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operator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(str1[4])</a:t>
            </a:r>
            <a:r>
              <a:rPr dirty="0" sz="3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#printing</a:t>
            </a:r>
            <a:r>
              <a:rPr dirty="0" sz="3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4th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character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</a:t>
            </a:r>
            <a:r>
              <a:rPr dirty="0" sz="32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(str1*2)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#printing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twice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(str1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+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str2)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#printing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concatenation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str1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str2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Sequence</a:t>
            </a:r>
            <a:r>
              <a:rPr dirty="0" spc="-13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Type</a:t>
            </a:r>
            <a:r>
              <a:rPr dirty="0"/>
              <a:t>:</a:t>
            </a:r>
            <a:r>
              <a:rPr dirty="0" spc="-100"/>
              <a:t> </a:t>
            </a:r>
            <a:r>
              <a:rPr dirty="0" spc="-20" b="1">
                <a:solidFill>
                  <a:srgbClr val="DD00FF"/>
                </a:solidFill>
                <a:latin typeface="Calibri"/>
                <a:cs typeface="Calibri"/>
              </a:rPr>
              <a:t>List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36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/>
              <a:t>Lists</a:t>
            </a:r>
            <a:r>
              <a:rPr dirty="0" sz="3000" spc="-60"/>
              <a:t> </a:t>
            </a:r>
            <a:r>
              <a:rPr dirty="0" sz="3000"/>
              <a:t>are</a:t>
            </a:r>
            <a:r>
              <a:rPr dirty="0" sz="3000" spc="-40"/>
              <a:t> </a:t>
            </a:r>
            <a:r>
              <a:rPr dirty="0" sz="3000"/>
              <a:t>used</a:t>
            </a:r>
            <a:r>
              <a:rPr dirty="0" sz="3000" spc="-60"/>
              <a:t> </a:t>
            </a:r>
            <a:r>
              <a:rPr dirty="0" sz="3000"/>
              <a:t>to</a:t>
            </a:r>
            <a:r>
              <a:rPr dirty="0" sz="3000" spc="-30"/>
              <a:t> </a:t>
            </a:r>
            <a:r>
              <a:rPr dirty="0" sz="3000" spc="-10"/>
              <a:t>store</a:t>
            </a:r>
            <a:r>
              <a:rPr dirty="0" sz="3000" spc="-65"/>
              <a:t> </a:t>
            </a:r>
            <a:r>
              <a:rPr dirty="0" sz="3000"/>
              <a:t>multiple</a:t>
            </a:r>
            <a:r>
              <a:rPr dirty="0" sz="3000" spc="-85"/>
              <a:t> </a:t>
            </a:r>
            <a:r>
              <a:rPr dirty="0" sz="3000"/>
              <a:t>items</a:t>
            </a:r>
            <a:r>
              <a:rPr dirty="0" sz="3000" spc="-65"/>
              <a:t> </a:t>
            </a:r>
            <a:r>
              <a:rPr dirty="0" sz="3000"/>
              <a:t>in</a:t>
            </a:r>
            <a:r>
              <a:rPr dirty="0" sz="3000" spc="-50"/>
              <a:t> </a:t>
            </a:r>
            <a:r>
              <a:rPr dirty="0" sz="3000"/>
              <a:t>a</a:t>
            </a:r>
            <a:r>
              <a:rPr dirty="0" sz="3000" spc="-30"/>
              <a:t> </a:t>
            </a:r>
            <a:r>
              <a:rPr dirty="0" sz="3000"/>
              <a:t>single</a:t>
            </a:r>
            <a:r>
              <a:rPr dirty="0" sz="3000" spc="-55"/>
              <a:t> </a:t>
            </a:r>
            <a:r>
              <a:rPr dirty="0" sz="3000" spc="-10"/>
              <a:t>variable.</a:t>
            </a:r>
            <a:endParaRPr sz="3000"/>
          </a:p>
          <a:p>
            <a:pPr marL="241300" marR="1193165" indent="-228600">
              <a:lnSpc>
                <a:spcPts val="288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/>
              <a:t>Lists</a:t>
            </a:r>
            <a:r>
              <a:rPr dirty="0" sz="3000" spc="-55"/>
              <a:t> </a:t>
            </a:r>
            <a:r>
              <a:rPr dirty="0" sz="3000"/>
              <a:t>are</a:t>
            </a:r>
            <a:r>
              <a:rPr dirty="0" sz="3000" spc="-40"/>
              <a:t> </a:t>
            </a:r>
            <a:r>
              <a:rPr dirty="0" sz="3000"/>
              <a:t>one</a:t>
            </a:r>
            <a:r>
              <a:rPr dirty="0" sz="3000" spc="-40"/>
              <a:t> </a:t>
            </a:r>
            <a:r>
              <a:rPr dirty="0" sz="3000"/>
              <a:t>of</a:t>
            </a:r>
            <a:r>
              <a:rPr dirty="0" sz="3000" spc="-20"/>
              <a:t> </a:t>
            </a:r>
            <a:r>
              <a:rPr dirty="0" sz="3000"/>
              <a:t>4</a:t>
            </a:r>
            <a:r>
              <a:rPr dirty="0" sz="3000" spc="-20"/>
              <a:t> </a:t>
            </a:r>
            <a:r>
              <a:rPr dirty="0" sz="3000"/>
              <a:t>built-in</a:t>
            </a:r>
            <a:r>
              <a:rPr dirty="0" sz="3000" spc="-95"/>
              <a:t> </a:t>
            </a:r>
            <a:r>
              <a:rPr dirty="0" sz="3000"/>
              <a:t>data</a:t>
            </a:r>
            <a:r>
              <a:rPr dirty="0" sz="3000" spc="-25"/>
              <a:t> </a:t>
            </a:r>
            <a:r>
              <a:rPr dirty="0" sz="3000"/>
              <a:t>types</a:t>
            </a:r>
            <a:r>
              <a:rPr dirty="0" sz="3000" spc="-60"/>
              <a:t> </a:t>
            </a:r>
            <a:r>
              <a:rPr dirty="0" sz="3000"/>
              <a:t>in</a:t>
            </a:r>
            <a:r>
              <a:rPr dirty="0" sz="3000" spc="-50"/>
              <a:t> </a:t>
            </a:r>
            <a:r>
              <a:rPr dirty="0" sz="3000"/>
              <a:t>Python</a:t>
            </a:r>
            <a:r>
              <a:rPr dirty="0" sz="3000" spc="-75"/>
              <a:t> </a:t>
            </a:r>
            <a:r>
              <a:rPr dirty="0" sz="3000"/>
              <a:t>used</a:t>
            </a:r>
            <a:r>
              <a:rPr dirty="0" sz="3000" spc="-60"/>
              <a:t> </a:t>
            </a:r>
            <a:r>
              <a:rPr dirty="0" sz="3000"/>
              <a:t>to</a:t>
            </a:r>
            <a:r>
              <a:rPr dirty="0" sz="3000" spc="-30"/>
              <a:t> </a:t>
            </a:r>
            <a:r>
              <a:rPr dirty="0" sz="3000" spc="-10"/>
              <a:t>store </a:t>
            </a:r>
            <a:r>
              <a:rPr dirty="0" sz="3000"/>
              <a:t>collections</a:t>
            </a:r>
            <a:r>
              <a:rPr dirty="0" sz="3000" spc="-105"/>
              <a:t> </a:t>
            </a:r>
            <a:r>
              <a:rPr dirty="0" sz="3000"/>
              <a:t>of</a:t>
            </a:r>
            <a:r>
              <a:rPr dirty="0" sz="3000" spc="-60"/>
              <a:t> </a:t>
            </a:r>
            <a:r>
              <a:rPr dirty="0" sz="3000" spc="-20"/>
              <a:t>data.</a:t>
            </a:r>
            <a:endParaRPr sz="3000"/>
          </a:p>
          <a:p>
            <a:pPr marL="241300" marR="600710" indent="-228600">
              <a:lnSpc>
                <a:spcPts val="288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/>
              <a:t>In</a:t>
            </a:r>
            <a:r>
              <a:rPr dirty="0" sz="3000" spc="-60"/>
              <a:t> </a:t>
            </a:r>
            <a:r>
              <a:rPr dirty="0" sz="3000"/>
              <a:t>Python</a:t>
            </a:r>
            <a:r>
              <a:rPr dirty="0" sz="3000" spc="-75"/>
              <a:t> </a:t>
            </a:r>
            <a:r>
              <a:rPr dirty="0" sz="3000" spc="-10"/>
              <a:t>programming,</a:t>
            </a:r>
            <a:r>
              <a:rPr dirty="0" sz="3000" spc="-65"/>
              <a:t> </a:t>
            </a:r>
            <a:r>
              <a:rPr dirty="0" sz="3000"/>
              <a:t>a</a:t>
            </a:r>
            <a:r>
              <a:rPr dirty="0" sz="3000" spc="-30"/>
              <a:t> </a:t>
            </a:r>
            <a:r>
              <a:rPr dirty="0" sz="3000"/>
              <a:t>list</a:t>
            </a:r>
            <a:r>
              <a:rPr dirty="0" sz="3000" spc="-60"/>
              <a:t> </a:t>
            </a:r>
            <a:r>
              <a:rPr dirty="0" sz="3000"/>
              <a:t>is</a:t>
            </a:r>
            <a:r>
              <a:rPr dirty="0" sz="3000" spc="-20"/>
              <a:t> </a:t>
            </a:r>
            <a:r>
              <a:rPr dirty="0" sz="3000"/>
              <a:t>created</a:t>
            </a:r>
            <a:r>
              <a:rPr dirty="0" sz="3000" spc="-85"/>
              <a:t> </a:t>
            </a:r>
            <a:r>
              <a:rPr dirty="0" sz="3000"/>
              <a:t>by</a:t>
            </a:r>
            <a:r>
              <a:rPr dirty="0" sz="3000" spc="-25"/>
              <a:t> </a:t>
            </a:r>
            <a:r>
              <a:rPr dirty="0" sz="3000"/>
              <a:t>placing</a:t>
            </a:r>
            <a:r>
              <a:rPr dirty="0" sz="3000" spc="-80"/>
              <a:t> </a:t>
            </a:r>
            <a:r>
              <a:rPr dirty="0" sz="3000"/>
              <a:t>all</a:t>
            </a:r>
            <a:r>
              <a:rPr dirty="0" sz="3000" spc="-55"/>
              <a:t> </a:t>
            </a:r>
            <a:r>
              <a:rPr dirty="0" sz="3000"/>
              <a:t>the</a:t>
            </a:r>
            <a:r>
              <a:rPr dirty="0" sz="3000" spc="-45"/>
              <a:t> </a:t>
            </a:r>
            <a:r>
              <a:rPr dirty="0" sz="3000" spc="-10"/>
              <a:t>items </a:t>
            </a:r>
            <a:r>
              <a:rPr dirty="0" sz="3000"/>
              <a:t>(elements)</a:t>
            </a:r>
            <a:r>
              <a:rPr dirty="0" sz="3000" spc="-75"/>
              <a:t> </a:t>
            </a:r>
            <a:r>
              <a:rPr dirty="0" sz="3000"/>
              <a:t>inside</a:t>
            </a:r>
            <a:r>
              <a:rPr dirty="0" sz="3000" spc="-105"/>
              <a:t> </a:t>
            </a:r>
            <a:r>
              <a:rPr dirty="0" sz="3000"/>
              <a:t>a</a:t>
            </a:r>
            <a:r>
              <a:rPr dirty="0" sz="3000" spc="-40"/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bracket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dirty="0" sz="3000">
                <a:solidFill>
                  <a:srgbClr val="FF0000"/>
                </a:solidFill>
              </a:rPr>
              <a:t>,</a:t>
            </a:r>
            <a:r>
              <a:rPr dirty="0" sz="3000" spc="-60">
                <a:solidFill>
                  <a:srgbClr val="FF0000"/>
                </a:solidFill>
              </a:rPr>
              <a:t> </a:t>
            </a:r>
            <a:r>
              <a:rPr dirty="0" sz="3000"/>
              <a:t>separated</a:t>
            </a:r>
            <a:r>
              <a:rPr dirty="0" sz="3000" spc="-80"/>
              <a:t> </a:t>
            </a:r>
            <a:r>
              <a:rPr dirty="0" sz="3000"/>
              <a:t>by</a:t>
            </a:r>
            <a:r>
              <a:rPr dirty="0" sz="3000" spc="-50"/>
              <a:t> </a:t>
            </a:r>
            <a:r>
              <a:rPr dirty="0" sz="3000" spc="-10"/>
              <a:t>commas.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/>
              <a:t>It</a:t>
            </a:r>
            <a:r>
              <a:rPr dirty="0" sz="3000" spc="-75"/>
              <a:t> </a:t>
            </a:r>
            <a:r>
              <a:rPr dirty="0" sz="3000"/>
              <a:t>can</a:t>
            </a:r>
            <a:r>
              <a:rPr dirty="0" sz="3000" spc="-65"/>
              <a:t> </a:t>
            </a:r>
            <a:r>
              <a:rPr dirty="0" sz="3000"/>
              <a:t>have</a:t>
            </a:r>
            <a:r>
              <a:rPr dirty="0" sz="3000" spc="-55"/>
              <a:t> </a:t>
            </a:r>
            <a:r>
              <a:rPr dirty="0" sz="3000"/>
              <a:t>any</a:t>
            </a:r>
            <a:r>
              <a:rPr dirty="0" sz="3000" spc="-70"/>
              <a:t> </a:t>
            </a:r>
            <a:r>
              <a:rPr dirty="0" sz="3000"/>
              <a:t>number</a:t>
            </a:r>
            <a:r>
              <a:rPr dirty="0" sz="3000" spc="-70"/>
              <a:t> </a:t>
            </a:r>
            <a:r>
              <a:rPr dirty="0" sz="3000"/>
              <a:t>of</a:t>
            </a:r>
            <a:r>
              <a:rPr dirty="0" sz="3000" spc="-45"/>
              <a:t> </a:t>
            </a:r>
            <a:r>
              <a:rPr dirty="0" sz="3000"/>
              <a:t>items</a:t>
            </a:r>
            <a:r>
              <a:rPr dirty="0" sz="3000" spc="-75"/>
              <a:t> </a:t>
            </a:r>
            <a:r>
              <a:rPr dirty="0" sz="3000"/>
              <a:t>and</a:t>
            </a:r>
            <a:r>
              <a:rPr dirty="0" sz="3000" spc="-75"/>
              <a:t> </a:t>
            </a:r>
            <a:r>
              <a:rPr dirty="0" sz="3000"/>
              <a:t>they</a:t>
            </a:r>
            <a:r>
              <a:rPr dirty="0" sz="3000" spc="-40"/>
              <a:t> </a:t>
            </a:r>
            <a:r>
              <a:rPr dirty="0" sz="3000"/>
              <a:t>may</a:t>
            </a:r>
            <a:r>
              <a:rPr dirty="0" sz="3000" spc="-65"/>
              <a:t> </a:t>
            </a:r>
            <a:r>
              <a:rPr dirty="0" sz="3000"/>
              <a:t>be</a:t>
            </a:r>
            <a:r>
              <a:rPr dirty="0" sz="3000" spc="-60"/>
              <a:t> </a:t>
            </a:r>
            <a:r>
              <a:rPr dirty="0" sz="3000"/>
              <a:t>of</a:t>
            </a:r>
            <a:r>
              <a:rPr dirty="0" sz="3000" spc="-45"/>
              <a:t> </a:t>
            </a:r>
            <a:r>
              <a:rPr dirty="0" sz="3000" spc="-10"/>
              <a:t>different</a:t>
            </a:r>
            <a:r>
              <a:rPr dirty="0" sz="3000" spc="-95"/>
              <a:t> </a:t>
            </a:r>
            <a:r>
              <a:rPr dirty="0" sz="3000" spc="-10"/>
              <a:t>types </a:t>
            </a:r>
            <a:r>
              <a:rPr dirty="0" sz="3000" spc="-30"/>
              <a:t>(integer,</a:t>
            </a:r>
            <a:r>
              <a:rPr dirty="0" sz="3000" spc="-80"/>
              <a:t> </a:t>
            </a:r>
            <a:r>
              <a:rPr dirty="0" sz="3000"/>
              <a:t>float,</a:t>
            </a:r>
            <a:r>
              <a:rPr dirty="0" sz="3000" spc="-75"/>
              <a:t> </a:t>
            </a:r>
            <a:r>
              <a:rPr dirty="0" sz="3000"/>
              <a:t>string</a:t>
            </a:r>
            <a:r>
              <a:rPr dirty="0" sz="3000" spc="-95"/>
              <a:t> </a:t>
            </a:r>
            <a:r>
              <a:rPr dirty="0" sz="3000" spc="-10"/>
              <a:t>etc.).</a:t>
            </a:r>
            <a:endParaRPr sz="3000"/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/>
              <a:t>List</a:t>
            </a:r>
            <a:r>
              <a:rPr dirty="0" sz="3000" spc="-90"/>
              <a:t> </a:t>
            </a:r>
            <a:r>
              <a:rPr dirty="0" sz="3000"/>
              <a:t>items</a:t>
            </a:r>
            <a:r>
              <a:rPr dirty="0" sz="3000" spc="-95"/>
              <a:t> </a:t>
            </a:r>
            <a:r>
              <a:rPr dirty="0" sz="3000"/>
              <a:t>are</a:t>
            </a:r>
            <a:r>
              <a:rPr dirty="0" sz="3000" spc="-65"/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ordered</a:t>
            </a:r>
            <a:r>
              <a:rPr dirty="0" sz="3000">
                <a:solidFill>
                  <a:srgbClr val="FF0000"/>
                </a:solidFill>
              </a:rPr>
              <a:t>,</a:t>
            </a:r>
            <a:r>
              <a:rPr dirty="0" sz="3000" spc="-55">
                <a:solidFill>
                  <a:srgbClr val="FF0000"/>
                </a:solidFill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changeable</a:t>
            </a:r>
            <a:r>
              <a:rPr dirty="0" sz="3000">
                <a:solidFill>
                  <a:srgbClr val="FF0000"/>
                </a:solidFill>
              </a:rPr>
              <a:t>,</a:t>
            </a:r>
            <a:r>
              <a:rPr dirty="0" sz="3000" spc="-70">
                <a:solidFill>
                  <a:srgbClr val="FF0000"/>
                </a:solidFill>
              </a:rPr>
              <a:t> </a:t>
            </a:r>
            <a:r>
              <a:rPr dirty="0" sz="3000">
                <a:solidFill>
                  <a:srgbClr val="FF0000"/>
                </a:solidFill>
              </a:rPr>
              <a:t>and</a:t>
            </a:r>
            <a:r>
              <a:rPr dirty="0" sz="3000" spc="-80">
                <a:solidFill>
                  <a:srgbClr val="FF0000"/>
                </a:solidFill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allow</a:t>
            </a:r>
            <a:r>
              <a:rPr dirty="0" sz="3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duplicate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3000" spc="-10">
                <a:solidFill>
                  <a:srgbClr val="FF0000"/>
                </a:solidFill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Creation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 spc="-2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1859279"/>
            <a:ext cx="4794504" cy="2581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8135" y="3069335"/>
            <a:ext cx="7101840" cy="378866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access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elements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from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List?</a:t>
            </a:r>
            <a:r>
              <a:rPr dirty="0" spc="-45" b="1"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0000"/>
                </a:solidFill>
                <a:latin typeface="Calibri"/>
                <a:cs typeface="Calibri"/>
              </a:rPr>
              <a:t>Indexing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08" y="2033016"/>
            <a:ext cx="9159240" cy="466953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Indexing</a:t>
            </a:r>
            <a:r>
              <a:rPr dirty="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nested</a:t>
            </a:r>
            <a:r>
              <a:rPr dirty="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FFFF"/>
                </a:solidFill>
                <a:latin typeface="Calibri"/>
                <a:cs typeface="Calibri"/>
              </a:rPr>
              <a:t>list…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4" y="2246376"/>
            <a:ext cx="7199376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781634"/>
            <a:ext cx="11988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Why?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961209"/>
            <a:ext cx="10444480" cy="42138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41300" marR="1626870" indent="-228600">
              <a:lnSpc>
                <a:spcPts val="2880"/>
              </a:lnSpc>
              <a:spcBef>
                <a:spcPts val="7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Following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some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main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reasons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science </a:t>
            </a:r>
            <a:r>
              <a:rPr dirty="0" sz="2950" spc="-10">
                <a:solidFill>
                  <a:srgbClr val="3B4643"/>
                </a:solidFill>
                <a:latin typeface="Calibri"/>
                <a:cs typeface="Calibri"/>
              </a:rPr>
              <a:t>technology:</a:t>
            </a:r>
            <a:endParaRPr sz="2950">
              <a:latin typeface="Calibri"/>
              <a:cs typeface="Calibri"/>
            </a:endParaRPr>
          </a:p>
          <a:p>
            <a:pPr lvl="1" marL="698500" marR="437515" indent="-228600">
              <a:lnSpc>
                <a:spcPts val="2520"/>
              </a:lnSpc>
              <a:spcBef>
                <a:spcPts val="29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6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help</a:t>
            </a:r>
            <a:r>
              <a:rPr dirty="0" sz="26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technology,</a:t>
            </a:r>
            <a:r>
              <a:rPr dirty="0" sz="2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6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 convert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massive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amount</a:t>
            </a:r>
            <a:r>
              <a:rPr dirty="0" sz="26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raw</a:t>
            </a:r>
            <a:r>
              <a:rPr dirty="0" sz="26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6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unstructured</a:t>
            </a:r>
            <a:r>
              <a:rPr dirty="0" sz="26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6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26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meaningful</a:t>
            </a:r>
            <a:r>
              <a:rPr dirty="0" sz="26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insights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lvl="1" marL="698500" marR="246379" indent="-228600">
              <a:lnSpc>
                <a:spcPts val="2520"/>
              </a:lnSpc>
              <a:spcBef>
                <a:spcPts val="25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technology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opting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various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companies,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whether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a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big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brand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6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6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startup.</a:t>
            </a:r>
            <a:endParaRPr sz="2600">
              <a:latin typeface="Calibri"/>
              <a:cs typeface="Calibri"/>
            </a:endParaRPr>
          </a:p>
          <a:p>
            <a:pPr lvl="1" marL="698500" marR="5080" indent="-228600">
              <a:lnSpc>
                <a:spcPts val="2520"/>
              </a:lnSpc>
              <a:spcBef>
                <a:spcPts val="25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Google,</a:t>
            </a:r>
            <a:r>
              <a:rPr dirty="0" sz="26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Amazon,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Netflix,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etc,</a:t>
            </a:r>
            <a:r>
              <a:rPr dirty="0" sz="26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handle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huge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amount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data,</a:t>
            </a:r>
            <a:r>
              <a:rPr dirty="0" sz="26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3B4643"/>
                </a:solidFill>
                <a:latin typeface="Calibri"/>
                <a:cs typeface="Calibri"/>
              </a:rPr>
              <a:t>are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6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algorithms</a:t>
            </a:r>
            <a:r>
              <a:rPr dirty="0" sz="26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better</a:t>
            </a:r>
            <a:r>
              <a:rPr dirty="0" sz="26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customer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experience.</a:t>
            </a:r>
            <a:endParaRPr sz="2600">
              <a:latin typeface="Calibri"/>
              <a:cs typeface="Calibri"/>
            </a:endParaRPr>
          </a:p>
          <a:p>
            <a:pPr lvl="1" marL="698500" marR="82550" indent="-228600">
              <a:lnSpc>
                <a:spcPts val="2520"/>
              </a:lnSpc>
              <a:spcBef>
                <a:spcPts val="259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6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working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automating</a:t>
            </a:r>
            <a:r>
              <a:rPr dirty="0" sz="26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transportation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6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6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creating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self-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driving</a:t>
            </a:r>
            <a:r>
              <a:rPr dirty="0" sz="26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car,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 which</a:t>
            </a:r>
            <a:r>
              <a:rPr dirty="0" sz="26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6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future</a:t>
            </a:r>
            <a:r>
              <a:rPr dirty="0" sz="26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6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transportation.</a:t>
            </a:r>
            <a:endParaRPr sz="2600">
              <a:latin typeface="Calibri"/>
              <a:cs typeface="Calibri"/>
            </a:endParaRPr>
          </a:p>
          <a:p>
            <a:pPr lvl="1" marL="698500" marR="610870" indent="-228600">
              <a:lnSpc>
                <a:spcPts val="2520"/>
              </a:lnSpc>
              <a:spcBef>
                <a:spcPts val="25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6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6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6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help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6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different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predictions</a:t>
            </a:r>
            <a:r>
              <a:rPr dirty="0" sz="26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such</a:t>
            </a:r>
            <a:r>
              <a:rPr dirty="0" sz="26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6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various</a:t>
            </a:r>
            <a:r>
              <a:rPr dirty="0" sz="26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survey,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elections,</a:t>
            </a:r>
            <a:r>
              <a:rPr dirty="0" sz="26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3B4643"/>
                </a:solidFill>
                <a:latin typeface="Calibri"/>
                <a:cs typeface="Calibri"/>
              </a:rPr>
              <a:t>flight</a:t>
            </a:r>
            <a:r>
              <a:rPr dirty="0" sz="26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ticket</a:t>
            </a:r>
            <a:r>
              <a:rPr dirty="0" sz="26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3B4643"/>
                </a:solidFill>
                <a:latin typeface="Calibri"/>
                <a:cs typeface="Calibri"/>
              </a:rPr>
              <a:t>confirmation,</a:t>
            </a:r>
            <a:r>
              <a:rPr dirty="0" sz="26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3B4643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dirty="0" spc="-2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FFFFFF"/>
                </a:solidFill>
                <a:latin typeface="Calibri"/>
                <a:cs typeface="Calibri"/>
              </a:rPr>
              <a:t>Indexing…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2499360"/>
            <a:ext cx="6873240" cy="319735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slice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lists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python?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749551"/>
            <a:ext cx="11588496" cy="492556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change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or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add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elements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4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List?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7938" y="1651381"/>
            <a:ext cx="10204450" cy="113601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Lists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mutable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meaning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their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400" spc="-6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changed</a:t>
            </a:r>
            <a:r>
              <a:rPr dirty="0" sz="2400" spc="-2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unlike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assignment</a:t>
            </a:r>
            <a:r>
              <a:rPr dirty="0" sz="24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2400" spc="-8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(=)</a:t>
            </a:r>
            <a:r>
              <a:rPr dirty="0" sz="2400" spc="-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change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items.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2" y="2919983"/>
            <a:ext cx="5760720" cy="372770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Append</a:t>
            </a:r>
            <a:r>
              <a:rPr dirty="0" spc="-6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Extend</a:t>
            </a:r>
            <a:r>
              <a:rPr dirty="0" spc="-6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/>
              <a:t>method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4151" y="1899615"/>
            <a:ext cx="101276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add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one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list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3B4643"/>
                </a:solidFill>
                <a:latin typeface="Calibri"/>
                <a:cs typeface="Calibri"/>
              </a:rPr>
              <a:t>append()</a:t>
            </a:r>
            <a:r>
              <a:rPr dirty="0" sz="3200" spc="-2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or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add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several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32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2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3B4643"/>
                </a:solidFill>
                <a:latin typeface="Calibri"/>
                <a:cs typeface="Calibri"/>
              </a:rPr>
              <a:t>extend()</a:t>
            </a:r>
            <a:r>
              <a:rPr dirty="0" sz="32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method.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2959607"/>
            <a:ext cx="10006584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658825"/>
            <a:ext cx="57181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dirty="0" sz="5400" spc="-50" b="1">
                <a:solidFill>
                  <a:srgbClr val="EE1DB3"/>
                </a:solidFill>
                <a:latin typeface="Calibri"/>
                <a:cs typeface="Calibri"/>
              </a:rPr>
              <a:t>+</a:t>
            </a:r>
            <a:r>
              <a:rPr dirty="0" sz="5400" b="1">
                <a:solidFill>
                  <a:srgbClr val="EE1DB3"/>
                </a:solidFill>
                <a:latin typeface="Calibri"/>
                <a:cs typeface="Calibri"/>
              </a:rPr>
              <a:t>	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z="5400" b="1">
                <a:solidFill>
                  <a:srgbClr val="EE1DB3"/>
                </a:solidFill>
                <a:latin typeface="Calibri"/>
                <a:cs typeface="Calibri"/>
              </a:rPr>
              <a:t>*</a:t>
            </a:r>
            <a:r>
              <a:rPr dirty="0" sz="5400" spc="-34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pc="-10"/>
              <a:t>operators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20"/>
              <a:t>list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3391" y="1769236"/>
            <a:ext cx="10351135" cy="113538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+</a:t>
            </a:r>
            <a:r>
              <a:rPr dirty="0" sz="24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24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combine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lists.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concatenation.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*</a:t>
            </a:r>
            <a:r>
              <a:rPr dirty="0" sz="24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24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repeats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list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given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times.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7" y="3172967"/>
            <a:ext cx="8793480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insert(</a:t>
            </a:r>
            <a:r>
              <a:rPr dirty="0" spc="-3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)</a:t>
            </a:r>
            <a:r>
              <a:rPr dirty="0" spc="-1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206193"/>
            <a:ext cx="1036129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insert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one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desired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location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4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insert()</a:t>
            </a:r>
            <a:r>
              <a:rPr dirty="0" sz="2400" spc="-5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multiple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squeezing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empty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slice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3096767"/>
            <a:ext cx="10780776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How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to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delete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or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remove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elements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from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List?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1725" y="1782013"/>
            <a:ext cx="1060005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delete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one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more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list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keyword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del.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even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delete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list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entirely.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" y="2919983"/>
            <a:ext cx="10439400" cy="371551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remove,</a:t>
            </a:r>
            <a:r>
              <a:rPr dirty="0" spc="-6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pop</a:t>
            </a:r>
            <a:r>
              <a:rPr dirty="0" spc="-6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and</a:t>
            </a:r>
            <a:r>
              <a:rPr dirty="0" spc="-5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clear</a:t>
            </a:r>
            <a:r>
              <a:rPr dirty="0" spc="-2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pc="-1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5485" y="1879549"/>
            <a:ext cx="3937635" cy="479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remove()</a:t>
            </a:r>
            <a:r>
              <a:rPr dirty="0" sz="2400" spc="-8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method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remove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given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or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pop()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remove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an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24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given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index.</a:t>
            </a:r>
            <a:endParaRPr sz="2400">
              <a:latin typeface="Calibri"/>
              <a:cs typeface="Calibri"/>
            </a:endParaRPr>
          </a:p>
          <a:p>
            <a:pPr marL="241300" marR="300355" indent="-228600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3B4643"/>
                </a:solidFill>
                <a:latin typeface="Calibri"/>
                <a:cs typeface="Calibri"/>
              </a:rPr>
              <a:t>pop()</a:t>
            </a:r>
            <a:r>
              <a:rPr dirty="0" sz="24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removes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returns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last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item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if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index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provided.</a:t>
            </a:r>
            <a:r>
              <a:rPr dirty="0" sz="24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This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24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implement</a:t>
            </a:r>
            <a:r>
              <a:rPr dirty="0" sz="24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lists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B4643"/>
                </a:solidFill>
                <a:latin typeface="Calibri"/>
                <a:cs typeface="Calibri"/>
              </a:rPr>
              <a:t>as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stacks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(first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in,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last</a:t>
            </a:r>
            <a:r>
              <a:rPr dirty="0" sz="24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out</a:t>
            </a:r>
            <a:r>
              <a:rPr dirty="0" sz="24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data </a:t>
            </a:r>
            <a:r>
              <a:rPr dirty="0" sz="2400" spc="-10">
                <a:solidFill>
                  <a:srgbClr val="3B4643"/>
                </a:solidFill>
                <a:latin typeface="Calibri"/>
                <a:cs typeface="Calibri"/>
              </a:rPr>
              <a:t>structure).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4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B4643"/>
                </a:solidFill>
                <a:latin typeface="Calibri"/>
                <a:cs typeface="Calibri"/>
              </a:rPr>
              <a:t>clear()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4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empty</a:t>
            </a:r>
            <a:r>
              <a:rPr dirty="0" sz="24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4643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64" y="1908048"/>
            <a:ext cx="7412736" cy="458419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List</a:t>
            </a:r>
            <a:r>
              <a:rPr dirty="0" spc="-75"/>
              <a:t> </a:t>
            </a:r>
            <a:r>
              <a:rPr dirty="0" spc="-10"/>
              <a:t>Length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pc="-140"/>
              <a:t>To</a:t>
            </a:r>
            <a:r>
              <a:rPr dirty="0" spc="-45"/>
              <a:t> </a:t>
            </a:r>
            <a:r>
              <a:rPr dirty="0"/>
              <a:t>determine</a:t>
            </a:r>
            <a:r>
              <a:rPr dirty="0" spc="-60"/>
              <a:t> </a:t>
            </a:r>
            <a:r>
              <a:rPr dirty="0"/>
              <a:t>how</a:t>
            </a:r>
            <a:r>
              <a:rPr dirty="0" spc="-60"/>
              <a:t> </a:t>
            </a:r>
            <a:r>
              <a:rPr dirty="0"/>
              <a:t>many</a:t>
            </a:r>
            <a:r>
              <a:rPr dirty="0" spc="-65"/>
              <a:t> </a:t>
            </a:r>
            <a:r>
              <a:rPr dirty="0"/>
              <a:t>items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list</a:t>
            </a:r>
            <a:r>
              <a:rPr dirty="0" spc="-70"/>
              <a:t> </a:t>
            </a:r>
            <a:r>
              <a:rPr dirty="0"/>
              <a:t>has,</a:t>
            </a:r>
            <a:r>
              <a:rPr dirty="0" spc="-60"/>
              <a:t> </a:t>
            </a:r>
            <a:r>
              <a:rPr dirty="0"/>
              <a:t>use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len()</a:t>
            </a:r>
            <a:r>
              <a:rPr dirty="0" spc="-55"/>
              <a:t> </a:t>
            </a:r>
            <a:r>
              <a:rPr dirty="0" spc="-10"/>
              <a:t>function:</a:t>
            </a: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pc="-10" b="1">
                <a:latin typeface="Calibri"/>
                <a:cs typeface="Calibri"/>
              </a:rPr>
              <a:t>Example</a:t>
            </a:r>
          </a:p>
          <a:p>
            <a:pPr marL="240665" indent="-227965">
              <a:lnSpc>
                <a:spcPct val="100000"/>
              </a:lnSpc>
              <a:spcBef>
                <a:spcPts val="15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/>
              <a:t>Print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number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items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list:</a:t>
            </a:r>
          </a:p>
          <a:p>
            <a:pPr lvl="1" marL="697230" indent="-22796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97230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thislist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["apple",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"banana",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"cherry"]</a:t>
            </a:r>
            <a:endParaRPr sz="32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697230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print(len(thislist))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b="1">
                <a:latin typeface="Calibri"/>
                <a:cs typeface="Calibri"/>
              </a:rPr>
              <a:t>Output: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spc="-50" b="1">
                <a:latin typeface="Calibri"/>
                <a:cs typeface="Calibri"/>
              </a:rPr>
              <a:t>3</a:t>
            </a:r>
          </a:p>
          <a:p>
            <a:pPr marL="1779270">
              <a:lnSpc>
                <a:spcPct val="100000"/>
              </a:lnSpc>
              <a:spcBef>
                <a:spcPts val="2680"/>
              </a:spcBef>
            </a:pPr>
            <a:r>
              <a:rPr dirty="0" sz="1200"/>
              <a:t>Department</a:t>
            </a:r>
            <a:r>
              <a:rPr dirty="0" sz="1200" spc="-55"/>
              <a:t> </a:t>
            </a:r>
            <a:r>
              <a:rPr dirty="0" sz="1200"/>
              <a:t>of</a:t>
            </a:r>
            <a:r>
              <a:rPr dirty="0" sz="1200" spc="-5"/>
              <a:t> </a:t>
            </a:r>
            <a:r>
              <a:rPr dirty="0" sz="1200"/>
              <a:t>Computer</a:t>
            </a:r>
            <a:r>
              <a:rPr dirty="0" sz="1200" spc="-20"/>
              <a:t> </a:t>
            </a:r>
            <a:r>
              <a:rPr dirty="0" sz="1200"/>
              <a:t>Science</a:t>
            </a:r>
            <a:r>
              <a:rPr dirty="0" sz="1200" spc="-15"/>
              <a:t> </a:t>
            </a:r>
            <a:r>
              <a:rPr dirty="0" sz="1200"/>
              <a:t>&amp;</a:t>
            </a:r>
            <a:r>
              <a:rPr dirty="0" sz="1200" spc="-20"/>
              <a:t> I.T.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Iteration</a:t>
            </a:r>
            <a:r>
              <a:rPr dirty="0" spc="-130"/>
              <a:t> </a:t>
            </a:r>
            <a:r>
              <a:rPr dirty="0"/>
              <a:t>of</a:t>
            </a:r>
            <a:r>
              <a:rPr dirty="0" spc="-120"/>
              <a:t> </a:t>
            </a:r>
            <a:r>
              <a:rPr dirty="0" spc="-2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2103120"/>
            <a:ext cx="8305800" cy="3136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Science</a:t>
            </a:r>
            <a:r>
              <a:rPr dirty="0" spc="-70"/>
              <a:t> </a:t>
            </a:r>
            <a:r>
              <a:rPr dirty="0" spc="-10"/>
              <a:t>Components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9" y="2016251"/>
            <a:ext cx="8796527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List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Methods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2053" y="2019554"/>
          <a:ext cx="10360660" cy="429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145"/>
                <a:gridCol w="7968615"/>
              </a:tblGrid>
              <a:tr h="476250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append()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extend()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all elements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2400" spc="-3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another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insert()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remove()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Removes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3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pop()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Removes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dirty="0" sz="2400" spc="-8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clear()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Removes</a:t>
                      </a:r>
                      <a:r>
                        <a:rPr dirty="0" sz="2400" spc="-3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2400" spc="-3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index()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matched</a:t>
                      </a:r>
                      <a:r>
                        <a:rPr dirty="0" sz="2400" spc="-8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count()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3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passed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24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3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argument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Methods…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28369" y="2006600"/>
          <a:ext cx="10360660" cy="429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/>
                <a:gridCol w="8423910"/>
              </a:tblGrid>
              <a:tr h="476250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10" b="1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10" b="1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sort()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1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3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ascending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reverse()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Reverse</a:t>
                      </a:r>
                      <a:r>
                        <a:rPr dirty="0" sz="2400" spc="-2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3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3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copy()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shallow</a:t>
                      </a:r>
                      <a:r>
                        <a:rPr dirty="0" sz="2400" spc="-9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len()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(the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items)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list()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Convert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(tuple,</a:t>
                      </a:r>
                      <a:r>
                        <a:rPr dirty="0" sz="2400" spc="-8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string,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set,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dictionary)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7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max()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8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largest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400" spc="-8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min()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smallest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400" spc="-8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sum()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2400" spc="-4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r>
                        <a:rPr dirty="0" sz="2400" spc="-7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4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65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292929"/>
                          </a:solidFill>
                          <a:latin typeface="Calibri"/>
                          <a:cs typeface="Calibri"/>
                        </a:rPr>
                        <a:t>list.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606374"/>
            <a:ext cx="170180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5">
                <a:solidFill>
                  <a:srgbClr val="DD00FF"/>
                </a:solidFill>
              </a:rPr>
              <a:t>Tuple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679805" y="2001469"/>
            <a:ext cx="10726420" cy="446278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41300" marR="342265" indent="-228600">
              <a:lnSpc>
                <a:spcPts val="3240"/>
              </a:lnSpc>
              <a:spcBef>
                <a:spcPts val="509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ordered,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unchangeable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allows duplicate</a:t>
            </a:r>
            <a:r>
              <a:rPr dirty="0" sz="30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24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Tuples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store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multiple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type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like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int,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float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and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string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single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variable.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Tuples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written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with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round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brackets.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ts val="3565"/>
              </a:lnSpc>
              <a:spcBef>
                <a:spcPts val="115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Example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:Create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4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thistuple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("apple",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"banana",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"cherry")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4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print(thistuple)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6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Output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:-</a:t>
            </a:r>
            <a:r>
              <a:rPr dirty="0" sz="30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('apple',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'banana',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'cherry')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15436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 b="1">
                <a:latin typeface="Calibri"/>
                <a:cs typeface="Calibri"/>
              </a:rPr>
              <a:t>Tuple…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935479"/>
            <a:ext cx="10698480" cy="2871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968" y="5026152"/>
            <a:ext cx="10753344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14986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Tuple…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908048"/>
            <a:ext cx="11039856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Tuple…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2" y="1981200"/>
            <a:ext cx="10506456" cy="26029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64023"/>
            <a:ext cx="10567416" cy="1664208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Indexing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Slicing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2078735"/>
            <a:ext cx="10893552" cy="449275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47682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Iterating</a:t>
            </a:r>
            <a:r>
              <a:rPr dirty="0" spc="-180"/>
              <a:t> </a:t>
            </a:r>
            <a:r>
              <a:rPr dirty="0"/>
              <a:t>through</a:t>
            </a:r>
            <a:r>
              <a:rPr dirty="0" spc="-165"/>
              <a:t> </a:t>
            </a:r>
            <a:r>
              <a:rPr dirty="0" spc="-10"/>
              <a:t>Tuple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2639567"/>
            <a:ext cx="9616440" cy="2663951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/>
              <a:t>Tuples</a:t>
            </a:r>
            <a:r>
              <a:rPr dirty="0" spc="-155"/>
              <a:t> </a:t>
            </a:r>
            <a:r>
              <a:rPr dirty="0"/>
              <a:t>are</a:t>
            </a:r>
            <a:r>
              <a:rPr dirty="0" spc="-100"/>
              <a:t> </a:t>
            </a:r>
            <a:r>
              <a:rPr dirty="0" spc="-10" b="1">
                <a:solidFill>
                  <a:srgbClr val="FF0000"/>
                </a:solidFill>
                <a:latin typeface="Calibri"/>
                <a:cs typeface="Calibri"/>
              </a:rPr>
              <a:t>immutable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1725" y="1786392"/>
            <a:ext cx="9617075" cy="94678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means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r>
              <a:rPr dirty="0" sz="22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cannot</a:t>
            </a:r>
            <a:r>
              <a:rPr dirty="0" sz="2200" spc="-1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2200" spc="-3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changed</a:t>
            </a:r>
            <a:r>
              <a:rPr dirty="0" sz="22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once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been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assigned.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assign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different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values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(reassignment).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52" y="2938272"/>
            <a:ext cx="10543032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latin typeface="Calibri"/>
                <a:cs typeface="Calibri"/>
              </a:rPr>
              <a:t>Deleting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4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tuple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7938" y="1774697"/>
            <a:ext cx="10309860" cy="128968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4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discussed</a:t>
            </a:r>
            <a:r>
              <a:rPr dirty="0" sz="27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above,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cannot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change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27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tuple.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also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means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cannot</a:t>
            </a:r>
            <a:r>
              <a:rPr dirty="0" sz="27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delete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remove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items</a:t>
            </a:r>
            <a:r>
              <a:rPr dirty="0" sz="27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B4643"/>
                </a:solidFill>
                <a:latin typeface="Calibri"/>
                <a:cs typeface="Calibri"/>
              </a:rPr>
              <a:t>tuple.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But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deleting</a:t>
            </a:r>
            <a:r>
              <a:rPr dirty="0" sz="27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7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r>
              <a:rPr dirty="0" sz="27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entirely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possible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7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7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keyword</a:t>
            </a:r>
            <a:r>
              <a:rPr dirty="0" sz="27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3B4643"/>
                </a:solidFill>
                <a:latin typeface="Calibri"/>
                <a:cs typeface="Calibri"/>
              </a:rPr>
              <a:t>del.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3246120"/>
            <a:ext cx="10293096" cy="3389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alibri"/>
                <a:cs typeface="Calibri"/>
              </a:rPr>
              <a:t>Data</a:t>
            </a:r>
            <a:r>
              <a:rPr dirty="0" spc="-1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Science</a:t>
            </a:r>
            <a:r>
              <a:rPr dirty="0" spc="-114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Components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41044" y="1962988"/>
            <a:ext cx="10513060" cy="403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253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spc="-10" b="1">
                <a:solidFill>
                  <a:srgbClr val="3B4643"/>
                </a:solidFill>
                <a:latin typeface="Calibri"/>
                <a:cs typeface="Calibri"/>
              </a:rPr>
              <a:t>Statistics: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Statistics</a:t>
            </a:r>
            <a:r>
              <a:rPr dirty="0" sz="2200" spc="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most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critical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unit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basics,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or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85"/>
              </a:lnSpc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collecting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analyzing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numerical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large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quantities</a:t>
            </a:r>
            <a:r>
              <a:rPr dirty="0" sz="22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get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useful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insights.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25"/>
              </a:lnSpc>
              <a:spcBef>
                <a:spcPts val="96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spc="-10" b="1">
                <a:solidFill>
                  <a:srgbClr val="3B4643"/>
                </a:solidFill>
                <a:latin typeface="Calibri"/>
                <a:cs typeface="Calibri"/>
              </a:rPr>
              <a:t>Visualization: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Visualization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technique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helps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you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access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huge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amounts</a:t>
            </a:r>
            <a:r>
              <a:rPr dirty="0" sz="22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easy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understand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85"/>
              </a:lnSpc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digestible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visuals.</a:t>
            </a:r>
            <a:endParaRPr sz="2200">
              <a:latin typeface="Calibri"/>
              <a:cs typeface="Calibri"/>
            </a:endParaRPr>
          </a:p>
          <a:p>
            <a:pPr marL="368935" indent="-356235">
              <a:lnSpc>
                <a:spcPts val="2525"/>
              </a:lnSpc>
              <a:spcBef>
                <a:spcPts val="960"/>
              </a:spcBef>
              <a:buFont typeface="Wingdings"/>
              <a:buChar char=""/>
              <a:tabLst>
                <a:tab pos="368935" algn="l"/>
              </a:tabLst>
            </a:pP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Machine</a:t>
            </a:r>
            <a:r>
              <a:rPr dirty="0" sz="2200" spc="-8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3B4643"/>
                </a:solidFill>
                <a:latin typeface="Calibri"/>
                <a:cs typeface="Calibri"/>
              </a:rPr>
              <a:t>Learning: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Machine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Learning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explores</a:t>
            </a:r>
            <a:r>
              <a:rPr dirty="0" sz="2200" spc="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building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study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algorithms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22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learn</a:t>
            </a:r>
            <a:r>
              <a:rPr dirty="0" sz="2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3B4643"/>
                </a:solidFill>
                <a:latin typeface="Calibri"/>
                <a:cs typeface="Calibri"/>
              </a:rPr>
              <a:t>make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80"/>
              </a:lnSpc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predictions</a:t>
            </a:r>
            <a:r>
              <a:rPr dirty="0" sz="2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about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unforeseen/future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25"/>
              </a:lnSpc>
              <a:spcBef>
                <a:spcPts val="96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200" b="1">
                <a:solidFill>
                  <a:srgbClr val="3B4643"/>
                </a:solidFill>
                <a:latin typeface="Calibri"/>
                <a:cs typeface="Calibri"/>
              </a:rPr>
              <a:t>Deep</a:t>
            </a:r>
            <a:r>
              <a:rPr dirty="0" sz="22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3B4643"/>
                </a:solidFill>
                <a:latin typeface="Calibri"/>
                <a:cs typeface="Calibri"/>
              </a:rPr>
              <a:t>Learning: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2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Deep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Learning</a:t>
            </a:r>
            <a:r>
              <a:rPr dirty="0" sz="22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2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new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machine</a:t>
            </a:r>
            <a:r>
              <a:rPr dirty="0" sz="2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learning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research where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algorithm</a:t>
            </a:r>
            <a:r>
              <a:rPr dirty="0" sz="2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selects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80"/>
              </a:lnSpc>
            </a:pP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analysis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model</a:t>
            </a:r>
            <a:r>
              <a:rPr dirty="0" sz="2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200" spc="-10">
                <a:solidFill>
                  <a:srgbClr val="3B4643"/>
                </a:solidFill>
                <a:latin typeface="Calibri"/>
                <a:cs typeface="Calibri"/>
              </a:rPr>
              <a:t> follow.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+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*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tuple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1725" y="1759264"/>
            <a:ext cx="10647680" cy="181800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5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use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+</a:t>
            </a:r>
            <a:r>
              <a:rPr dirty="0" sz="25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3B4643"/>
                </a:solidFill>
                <a:latin typeface="Calibri"/>
                <a:cs typeface="Calibri"/>
              </a:rPr>
              <a:t>operator</a:t>
            </a:r>
            <a:r>
              <a:rPr dirty="0" sz="25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combine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25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tuples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3B4643"/>
                </a:solidFill>
                <a:latin typeface="Calibri"/>
                <a:cs typeface="Calibri"/>
              </a:rPr>
              <a:t>(concatenation).</a:t>
            </a:r>
            <a:endParaRPr sz="2500">
              <a:latin typeface="Calibri"/>
              <a:cs typeface="Calibri"/>
            </a:endParaRPr>
          </a:p>
          <a:p>
            <a:pPr marL="240665" indent="-227965">
              <a:lnSpc>
                <a:spcPts val="2700"/>
              </a:lnSpc>
              <a:spcBef>
                <a:spcPts val="9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25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also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repeat</a:t>
            </a:r>
            <a:r>
              <a:rPr dirty="0" sz="25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5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tuple</a:t>
            </a:r>
            <a:r>
              <a:rPr dirty="0" sz="25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25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given</a:t>
            </a:r>
            <a:r>
              <a:rPr dirty="0" sz="25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5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5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times</a:t>
            </a:r>
            <a:r>
              <a:rPr dirty="0" sz="25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25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endParaRPr sz="2500">
              <a:latin typeface="Calibri"/>
              <a:cs typeface="Calibri"/>
            </a:endParaRPr>
          </a:p>
          <a:p>
            <a:pPr marL="241300">
              <a:lnSpc>
                <a:spcPts val="2700"/>
              </a:lnSpc>
            </a:pP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*</a:t>
            </a:r>
            <a:r>
              <a:rPr dirty="0" sz="25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3B4643"/>
                </a:solidFill>
                <a:latin typeface="Calibri"/>
                <a:cs typeface="Calibri"/>
              </a:rPr>
              <a:t>operator.</a:t>
            </a:r>
            <a:endParaRPr sz="2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Both</a:t>
            </a:r>
            <a:r>
              <a:rPr dirty="0" sz="25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+</a:t>
            </a:r>
            <a:r>
              <a:rPr dirty="0" sz="25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5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*</a:t>
            </a:r>
            <a:r>
              <a:rPr dirty="0" sz="25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3B4643"/>
                </a:solidFill>
                <a:latin typeface="Calibri"/>
                <a:cs typeface="Calibri"/>
              </a:rPr>
              <a:t>operations</a:t>
            </a:r>
            <a:r>
              <a:rPr dirty="0" sz="25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result</a:t>
            </a:r>
            <a:r>
              <a:rPr dirty="0" sz="25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25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5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3B4643"/>
                </a:solidFill>
                <a:latin typeface="Calibri"/>
                <a:cs typeface="Calibri"/>
              </a:rPr>
              <a:t>new</a:t>
            </a:r>
            <a:r>
              <a:rPr dirty="0" sz="25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3B4643"/>
                </a:solidFill>
                <a:latin typeface="Calibri"/>
                <a:cs typeface="Calibri"/>
              </a:rPr>
              <a:t>tuple.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3825240"/>
            <a:ext cx="10619232" cy="267919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latin typeface="Calibri"/>
                <a:cs typeface="Calibri"/>
              </a:rPr>
              <a:t>Tuple</a:t>
            </a:r>
            <a:r>
              <a:rPr dirty="0" spc="-1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Membership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spc="-65" b="1">
                <a:latin typeface="Calibri"/>
                <a:cs typeface="Calibri"/>
              </a:rPr>
              <a:t>Test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: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IN</a:t>
            </a:r>
            <a:r>
              <a:rPr dirty="0" spc="-7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and</a:t>
            </a:r>
            <a:r>
              <a:rPr dirty="0" spc="-8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NOT</a:t>
            </a:r>
            <a:r>
              <a:rPr dirty="0" spc="-10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pc="-25" b="1">
                <a:solidFill>
                  <a:srgbClr val="EE1DB3"/>
                </a:solidFill>
                <a:latin typeface="Calibri"/>
                <a:cs typeface="Calibri"/>
              </a:rPr>
              <a:t>IN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2069592"/>
            <a:ext cx="7778496" cy="42732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840" y="3096767"/>
            <a:ext cx="3407663" cy="232562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365632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Methods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20"/>
              <a:t> Tuple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50772" y="2072132"/>
          <a:ext cx="10405110" cy="442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8373745"/>
              </a:tblGrid>
              <a:tr h="553085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800" spc="-10" b="1">
                          <a:latin typeface="Calibri"/>
                          <a:cs typeface="Calibri"/>
                        </a:rPr>
                        <a:t>Method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800" spc="-10" b="1">
                          <a:latin typeface="Calibri"/>
                          <a:cs typeface="Calibri"/>
                        </a:rPr>
                        <a:t>Description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index(x)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index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count(x)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len()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length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(the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items)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tuple.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tuple()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Convert</a:t>
                      </a:r>
                      <a:r>
                        <a:rPr dirty="0" sz="2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iterable</a:t>
                      </a:r>
                      <a:r>
                        <a:rPr dirty="0" sz="2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(list,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string,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set,</a:t>
                      </a:r>
                      <a:r>
                        <a:rPr dirty="0" sz="2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dictionary)</a:t>
                      </a:r>
                      <a:r>
                        <a:rPr dirty="0" sz="2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tuple.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max()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largest</a:t>
                      </a:r>
                      <a:r>
                        <a:rPr dirty="0" sz="2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tuple.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min()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smallest</a:t>
                      </a:r>
                      <a:r>
                        <a:rPr dirty="0" sz="2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2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tuple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800" spc="-10" b="1">
                          <a:solidFill>
                            <a:srgbClr val="EE1DB3"/>
                          </a:solidFill>
                          <a:latin typeface="Calibri"/>
                          <a:cs typeface="Calibri"/>
                        </a:rPr>
                        <a:t>sum()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80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2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2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elements</a:t>
                      </a:r>
                      <a:r>
                        <a:rPr dirty="0" sz="2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tuple.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E6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Methods…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3" y="2026920"/>
            <a:ext cx="10421112" cy="2609087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latin typeface="Calibri"/>
                <a:cs typeface="Calibri"/>
              </a:rPr>
              <a:t>Range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7938" y="1716846"/>
            <a:ext cx="9599295" cy="20624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type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represents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sequence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numbers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modifiable.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147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Generally,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repeating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loop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for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specific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times.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3901440"/>
            <a:ext cx="9988296" cy="2276856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latin typeface="Calibri"/>
                <a:cs typeface="Calibri"/>
              </a:rPr>
              <a:t>Range…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17201"/>
            <a:ext cx="10504170" cy="390779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()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has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three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arguments: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range(start,</a:t>
            </a:r>
            <a:r>
              <a:rPr dirty="0" sz="3000" spc="-1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stop,</a:t>
            </a:r>
            <a:r>
              <a:rPr dirty="0" sz="3000" spc="-10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step)</a:t>
            </a:r>
            <a:endParaRPr sz="3000">
              <a:latin typeface="Calibri"/>
              <a:cs typeface="Calibri"/>
            </a:endParaRPr>
          </a:p>
          <a:p>
            <a:pPr marL="241300" marR="26670" indent="-228600">
              <a:lnSpc>
                <a:spcPts val="288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Start</a:t>
            </a:r>
            <a:r>
              <a:rPr dirty="0" sz="3000" spc="-6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:</a:t>
            </a:r>
            <a:r>
              <a:rPr dirty="0" sz="3000" spc="-7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optional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argument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represents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starting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value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range.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Default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Stop</a:t>
            </a:r>
            <a:r>
              <a:rPr dirty="0" sz="3000" spc="-6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:</a:t>
            </a:r>
            <a:r>
              <a:rPr dirty="0" sz="3000" spc="-4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represents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ending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(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excluding).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10" b="1">
                <a:solidFill>
                  <a:srgbClr val="EE1DB3"/>
                </a:solidFill>
                <a:latin typeface="Calibri"/>
                <a:cs typeface="Calibri"/>
              </a:rPr>
              <a:t>Stepsize</a:t>
            </a:r>
            <a:r>
              <a:rPr dirty="0" sz="3000" spc="-5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:</a:t>
            </a:r>
            <a:r>
              <a:rPr dirty="0" sz="30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optional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argument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represents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increment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between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each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range.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Default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1.you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can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provide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negative</a:t>
            </a:r>
            <a:r>
              <a:rPr dirty="0" sz="3000" spc="-1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stepsize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reverse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range.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945335"/>
            <a:ext cx="10244455" cy="461518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41300" marR="464184" indent="-228600">
              <a:lnSpc>
                <a:spcPts val="3240"/>
              </a:lnSpc>
              <a:spcBef>
                <a:spcPts val="509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unordered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collection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elements</a:t>
            </a:r>
            <a:r>
              <a:rPr dirty="0" sz="3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much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like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in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Mathematics.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order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maintained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sets.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240"/>
              </a:lnSpc>
              <a:spcBef>
                <a:spcPts val="153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means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may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not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appear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same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order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they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entered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into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set.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1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Moreover,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accept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duplicate</a:t>
            </a:r>
            <a:r>
              <a:rPr dirty="0" sz="3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ts val="3575"/>
              </a:lnSpc>
              <a:spcBef>
                <a:spcPts val="113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There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two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subtypes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sets:</a:t>
            </a:r>
            <a:endParaRPr sz="3000">
              <a:latin typeface="Calibri"/>
              <a:cs typeface="Calibri"/>
            </a:endParaRPr>
          </a:p>
          <a:p>
            <a:pPr lvl="1" marL="697230" indent="-227965">
              <a:lnSpc>
                <a:spcPts val="3540"/>
              </a:lnSpc>
              <a:buFont typeface="Wingdings"/>
              <a:buChar char=""/>
              <a:tabLst>
                <a:tab pos="697230" algn="l"/>
              </a:tabLst>
            </a:pPr>
            <a:r>
              <a:rPr dirty="0" sz="3000" spc="-25" b="1">
                <a:solidFill>
                  <a:srgbClr val="EE1DB3"/>
                </a:solidFill>
                <a:latin typeface="Calibri"/>
                <a:cs typeface="Calibri"/>
              </a:rPr>
              <a:t>set</a:t>
            </a:r>
            <a:endParaRPr sz="3000">
              <a:latin typeface="Calibri"/>
              <a:cs typeface="Calibri"/>
            </a:endParaRPr>
          </a:p>
          <a:p>
            <a:pPr lvl="1" marL="697230" indent="-227965">
              <a:lnSpc>
                <a:spcPts val="3565"/>
              </a:lnSpc>
              <a:buFont typeface="Wingdings"/>
              <a:buChar char=""/>
              <a:tabLst>
                <a:tab pos="697230" algn="l"/>
              </a:tabLst>
            </a:pPr>
            <a:r>
              <a:rPr dirty="0" sz="3000" spc="-10" b="1">
                <a:solidFill>
                  <a:srgbClr val="EE1DB3"/>
                </a:solidFill>
                <a:latin typeface="Calibri"/>
                <a:cs typeface="Calibri"/>
              </a:rPr>
              <a:t>frozenset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Calibri"/>
                <a:cs typeface="Calibri"/>
              </a:rPr>
              <a:t>Set....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36498" y="1725879"/>
            <a:ext cx="9354820" cy="84899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marR="5080" indent="-228600">
              <a:lnSpc>
                <a:spcPts val="2880"/>
              </a:lnSpc>
              <a:spcBef>
                <a:spcPts val="7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create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set,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should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enter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separated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by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commas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inside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curly</a:t>
            </a:r>
            <a:r>
              <a:rPr dirty="0" sz="3000" spc="-4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braces</a:t>
            </a:r>
            <a:r>
              <a:rPr dirty="0" sz="30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{</a:t>
            </a:r>
            <a:r>
              <a:rPr dirty="0" sz="3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3B4643"/>
                </a:solidFill>
                <a:latin typeface="Calibri"/>
                <a:cs typeface="Calibri"/>
              </a:rPr>
              <a:t>}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663951"/>
            <a:ext cx="10073640" cy="117652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28217" y="3900297"/>
            <a:ext cx="9524365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Since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sets</a:t>
            </a:r>
            <a:r>
              <a:rPr dirty="0" sz="28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unordered,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28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cannot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retrieve</a:t>
            </a:r>
            <a:r>
              <a:rPr dirty="0" sz="28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28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using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indexing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slicing</a:t>
            </a:r>
            <a:r>
              <a:rPr dirty="0" sz="28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288" y="4885944"/>
            <a:ext cx="10021823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Update</a:t>
            </a:r>
            <a:r>
              <a:rPr dirty="0" spc="-8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b="1">
                <a:solidFill>
                  <a:srgbClr val="EE1DB3"/>
                </a:solidFill>
                <a:latin typeface="Calibri"/>
                <a:cs typeface="Calibri"/>
              </a:rPr>
              <a:t>Remove</a:t>
            </a:r>
            <a:r>
              <a:rPr dirty="0" spc="-13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/>
              <a:t>method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 spc="-25"/>
              <a:t>Set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681540"/>
            <a:ext cx="10068560" cy="164465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update()</a:t>
            </a:r>
            <a:r>
              <a:rPr dirty="0" sz="3000" spc="-3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add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set.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240"/>
              </a:lnSpc>
              <a:spcBef>
                <a:spcPts val="15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remove()</a:t>
            </a:r>
            <a:r>
              <a:rPr dirty="0" sz="3000" spc="-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method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used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remove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particular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element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set.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3496055"/>
            <a:ext cx="10113264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81253"/>
            <a:ext cx="40220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latin typeface="Calibri"/>
                <a:cs typeface="Calibri"/>
              </a:rPr>
              <a:t>frozenset</a:t>
            </a:r>
            <a:r>
              <a:rPr dirty="0" spc="-16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Datatype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6952" y="1720657"/>
            <a:ext cx="9537065" cy="265747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frozenset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datatype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same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datatype.</a:t>
            </a:r>
            <a:endParaRPr sz="3000">
              <a:latin typeface="Calibri"/>
              <a:cs typeface="Calibri"/>
            </a:endParaRPr>
          </a:p>
          <a:p>
            <a:pPr marL="240029" marR="5080" indent="-227965">
              <a:lnSpc>
                <a:spcPct val="90000"/>
              </a:lnSpc>
              <a:spcBef>
                <a:spcPts val="15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main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difference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that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be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modified;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whereas,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3B4643"/>
                </a:solidFill>
                <a:latin typeface="Calibri"/>
                <a:cs typeface="Calibri"/>
              </a:rPr>
              <a:t>frozenset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cannot</a:t>
            </a:r>
            <a:r>
              <a:rPr dirty="0" sz="3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modified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create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frozenset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by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passing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set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frozenset()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4767071"/>
            <a:ext cx="9732264" cy="1804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3905" cy="6858000"/>
            </a:xfrm>
            <a:custGeom>
              <a:avLst/>
              <a:gdLst/>
              <a:ahLst/>
              <a:cxnLst/>
              <a:rect l="l" t="t" r="r" b="b"/>
              <a:pathLst>
                <a:path w="12193905" h="6858000">
                  <a:moveTo>
                    <a:pt x="12193524" y="466344"/>
                  </a:moveTo>
                  <a:lnTo>
                    <a:pt x="0" y="466344"/>
                  </a:lnTo>
                  <a:lnTo>
                    <a:pt x="0" y="6858000"/>
                  </a:lnTo>
                  <a:lnTo>
                    <a:pt x="12193524" y="6858000"/>
                  </a:lnTo>
                  <a:lnTo>
                    <a:pt x="12193524" y="466344"/>
                  </a:lnTo>
                  <a:close/>
                </a:path>
                <a:path w="12193905" h="6858000">
                  <a:moveTo>
                    <a:pt x="1219352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2193524" y="347472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E4E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7472"/>
              <a:ext cx="12189460" cy="119380"/>
            </a:xfrm>
            <a:custGeom>
              <a:avLst/>
              <a:gdLst/>
              <a:ahLst/>
              <a:cxnLst/>
              <a:rect l="l" t="t" r="r" b="b"/>
              <a:pathLst>
                <a:path w="12189460" h="119379">
                  <a:moveTo>
                    <a:pt x="121889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2188952" y="118872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DDC2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00"/>
              <a:ext cx="12188952" cy="1371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Science</a:t>
            </a:r>
            <a:r>
              <a:rPr dirty="0" spc="-70"/>
              <a:t> </a:t>
            </a:r>
            <a:r>
              <a:rPr dirty="0" spc="-10"/>
              <a:t>Process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20979" y="1926158"/>
            <a:ext cx="10274935" cy="481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Now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will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learn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Science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Process: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598164" y="2514600"/>
            <a:ext cx="5047615" cy="4237990"/>
            <a:chOff x="3598164" y="2514600"/>
            <a:chExt cx="5047615" cy="423799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0460" y="2596832"/>
              <a:ext cx="4878324" cy="406914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98164" y="2514599"/>
              <a:ext cx="5047615" cy="4237990"/>
            </a:xfrm>
            <a:custGeom>
              <a:avLst/>
              <a:gdLst/>
              <a:ahLst/>
              <a:cxnLst/>
              <a:rect l="l" t="t" r="r" b="b"/>
              <a:pathLst>
                <a:path w="5047615" h="4237990">
                  <a:moveTo>
                    <a:pt x="4978019" y="86868"/>
                  </a:moveTo>
                  <a:lnTo>
                    <a:pt x="4960620" y="86868"/>
                  </a:lnTo>
                  <a:lnTo>
                    <a:pt x="4960620" y="4151376"/>
                  </a:lnTo>
                  <a:lnTo>
                    <a:pt x="4978019" y="4151376"/>
                  </a:lnTo>
                  <a:lnTo>
                    <a:pt x="4978019" y="86868"/>
                  </a:lnTo>
                  <a:close/>
                </a:path>
                <a:path w="5047615" h="4237990">
                  <a:moveTo>
                    <a:pt x="4978019" y="69850"/>
                  </a:moveTo>
                  <a:lnTo>
                    <a:pt x="69469" y="69850"/>
                  </a:lnTo>
                  <a:lnTo>
                    <a:pt x="69469" y="86360"/>
                  </a:lnTo>
                  <a:lnTo>
                    <a:pt x="69469" y="4151630"/>
                  </a:lnTo>
                  <a:lnTo>
                    <a:pt x="69469" y="4168140"/>
                  </a:lnTo>
                  <a:lnTo>
                    <a:pt x="4978019" y="4168140"/>
                  </a:lnTo>
                  <a:lnTo>
                    <a:pt x="4978019" y="4151630"/>
                  </a:lnTo>
                  <a:lnTo>
                    <a:pt x="86868" y="4151630"/>
                  </a:lnTo>
                  <a:lnTo>
                    <a:pt x="86868" y="86360"/>
                  </a:lnTo>
                  <a:lnTo>
                    <a:pt x="4978019" y="86360"/>
                  </a:lnTo>
                  <a:lnTo>
                    <a:pt x="4978019" y="69850"/>
                  </a:lnTo>
                  <a:close/>
                </a:path>
                <a:path w="5047615" h="4237990">
                  <a:moveTo>
                    <a:pt x="5047488" y="0"/>
                  </a:moveTo>
                  <a:lnTo>
                    <a:pt x="4995418" y="0"/>
                  </a:lnTo>
                  <a:lnTo>
                    <a:pt x="4995418" y="52070"/>
                  </a:lnTo>
                  <a:lnTo>
                    <a:pt x="4995418" y="4185920"/>
                  </a:lnTo>
                  <a:lnTo>
                    <a:pt x="52070" y="4185920"/>
                  </a:lnTo>
                  <a:lnTo>
                    <a:pt x="52070" y="52070"/>
                  </a:lnTo>
                  <a:lnTo>
                    <a:pt x="4995418" y="52070"/>
                  </a:lnTo>
                  <a:lnTo>
                    <a:pt x="4995418" y="0"/>
                  </a:lnTo>
                  <a:lnTo>
                    <a:pt x="0" y="0"/>
                  </a:lnTo>
                  <a:lnTo>
                    <a:pt x="0" y="52070"/>
                  </a:lnTo>
                  <a:lnTo>
                    <a:pt x="0" y="4185920"/>
                  </a:lnTo>
                  <a:lnTo>
                    <a:pt x="0" y="4237990"/>
                  </a:lnTo>
                  <a:lnTo>
                    <a:pt x="5047488" y="4237990"/>
                  </a:lnTo>
                  <a:lnTo>
                    <a:pt x="5047488" y="4186123"/>
                  </a:lnTo>
                  <a:lnTo>
                    <a:pt x="5047488" y="4185920"/>
                  </a:lnTo>
                  <a:lnTo>
                    <a:pt x="5047488" y="52070"/>
                  </a:lnTo>
                  <a:lnTo>
                    <a:pt x="5047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1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solidFill>
                  <a:srgbClr val="FFFFFF"/>
                </a:solidFill>
                <a:latin typeface="Calibri"/>
                <a:cs typeface="Calibri"/>
              </a:rPr>
              <a:t>Dictionary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0059" y="1906651"/>
            <a:ext cx="10637520" cy="430974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0029" marR="536575" indent="-227965">
              <a:lnSpc>
                <a:spcPts val="3240"/>
              </a:lnSpc>
              <a:spcBef>
                <a:spcPts val="5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stored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as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key-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pairs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dictionary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is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called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Mapping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47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This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structure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mutable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4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components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dictionary</a:t>
            </a:r>
            <a:r>
              <a:rPr dirty="0" sz="3000" spc="-114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were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made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using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keys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values.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4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Keys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must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only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have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one</a:t>
            </a:r>
            <a:r>
              <a:rPr dirty="0" sz="30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component.</a:t>
            </a:r>
            <a:endParaRPr sz="3000">
              <a:latin typeface="Calibri"/>
              <a:cs typeface="Calibri"/>
            </a:endParaRPr>
          </a:p>
          <a:p>
            <a:pPr lvl="1" marL="697865" indent="-227965">
              <a:lnSpc>
                <a:spcPts val="3565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Values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can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any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type,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including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integer,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list,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tuple.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ts val="3420"/>
              </a:lnSpc>
              <a:spcBef>
                <a:spcPts val="115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key</a:t>
            </a:r>
            <a:r>
              <a:rPr dirty="0" sz="3000" spc="-7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8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its</a:t>
            </a:r>
            <a:r>
              <a:rPr dirty="0" sz="3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0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should</a:t>
            </a:r>
            <a:r>
              <a:rPr dirty="0" sz="30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3B4643"/>
                </a:solidFill>
                <a:latin typeface="Calibri"/>
                <a:cs typeface="Calibri"/>
              </a:rPr>
              <a:t>separated</a:t>
            </a:r>
            <a:r>
              <a:rPr dirty="0" sz="30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colon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(:)</a:t>
            </a:r>
            <a:r>
              <a:rPr dirty="0" sz="3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every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420"/>
              </a:lnSpc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pair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3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FF0000"/>
                </a:solidFill>
                <a:latin typeface="Calibri"/>
                <a:cs typeface="Calibri"/>
              </a:rPr>
              <a:t>separated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3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comma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All</a:t>
            </a:r>
            <a:r>
              <a:rPr dirty="0" sz="30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elements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should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be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enclosed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inside</a:t>
            </a:r>
            <a:r>
              <a:rPr dirty="0" sz="30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curly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brackets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dirty="0" sz="3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3000" spc="-25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Calibri"/>
                <a:cs typeface="Calibri"/>
              </a:rPr>
              <a:t>Dictionary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1895" y="1932431"/>
            <a:ext cx="10791190" cy="4796155"/>
            <a:chOff x="691895" y="1932431"/>
            <a:chExt cx="10791190" cy="4796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1932431"/>
              <a:ext cx="10751566" cy="34791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3" y="1999487"/>
              <a:ext cx="10567416" cy="32948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51331" y="1979676"/>
              <a:ext cx="10607040" cy="3335020"/>
            </a:xfrm>
            <a:custGeom>
              <a:avLst/>
              <a:gdLst/>
              <a:ahLst/>
              <a:cxnLst/>
              <a:rect l="l" t="t" r="r" b="b"/>
              <a:pathLst>
                <a:path w="10607040" h="3335020">
                  <a:moveTo>
                    <a:pt x="0" y="3334512"/>
                  </a:moveTo>
                  <a:lnTo>
                    <a:pt x="10607040" y="3334512"/>
                  </a:lnTo>
                  <a:lnTo>
                    <a:pt x="10607040" y="0"/>
                  </a:lnTo>
                  <a:lnTo>
                    <a:pt x="0" y="0"/>
                  </a:lnTo>
                  <a:lnTo>
                    <a:pt x="0" y="33345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895" y="5294439"/>
              <a:ext cx="10791190" cy="14338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951" y="5361431"/>
              <a:ext cx="10607040" cy="12496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39139" y="5341619"/>
              <a:ext cx="10647045" cy="1289685"/>
            </a:xfrm>
            <a:custGeom>
              <a:avLst/>
              <a:gdLst/>
              <a:ahLst/>
              <a:cxnLst/>
              <a:rect l="l" t="t" r="r" b="b"/>
              <a:pathLst>
                <a:path w="10647045" h="1289684">
                  <a:moveTo>
                    <a:pt x="0" y="1289303"/>
                  </a:moveTo>
                  <a:lnTo>
                    <a:pt x="10646664" y="1289303"/>
                  </a:lnTo>
                  <a:lnTo>
                    <a:pt x="10646664" y="0"/>
                  </a:lnTo>
                  <a:lnTo>
                    <a:pt x="0" y="0"/>
                  </a:lnTo>
                  <a:lnTo>
                    <a:pt x="0" y="1289303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</a:t>
            </a:r>
            <a:r>
              <a:rPr dirty="0" spc="-95"/>
              <a:t> </a:t>
            </a:r>
            <a:r>
              <a:rPr dirty="0"/>
              <a:t>new</a:t>
            </a:r>
            <a:r>
              <a:rPr dirty="0" spc="-70"/>
              <a:t> </a:t>
            </a:r>
            <a:r>
              <a:rPr dirty="0"/>
              <a:t>element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10"/>
              <a:t>dictionary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2075688"/>
            <a:ext cx="10945368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Change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value</a:t>
            </a:r>
            <a:r>
              <a:rPr dirty="0" spc="-7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dictionary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783" y="2020823"/>
            <a:ext cx="10570464" cy="4562856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Delete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110"/>
              <a:t> </a:t>
            </a:r>
            <a:r>
              <a:rPr dirty="0"/>
              <a:t>element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65"/>
              <a:t> </a:t>
            </a:r>
            <a:r>
              <a:rPr dirty="0" spc="-10"/>
              <a:t>Dictionary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" y="1880616"/>
            <a:ext cx="10280904" cy="455980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Setting</a:t>
            </a:r>
            <a:r>
              <a:rPr dirty="0" spc="-150"/>
              <a:t> </a:t>
            </a:r>
            <a:r>
              <a:rPr dirty="0"/>
              <a:t>Data</a:t>
            </a:r>
            <a:r>
              <a:rPr dirty="0" spc="-100"/>
              <a:t> </a:t>
            </a:r>
            <a:r>
              <a:rPr dirty="0" spc="-20"/>
              <a:t>Type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735465"/>
            <a:ext cx="6123305" cy="46609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int(20)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float(20.5)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complex(1j)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list(("apple",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"banana",</a:t>
            </a:r>
            <a:r>
              <a:rPr dirty="0" sz="2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"cherry"))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z="28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tuple(("apple",</a:t>
            </a:r>
            <a:r>
              <a:rPr dirty="0" sz="28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alibri"/>
                <a:cs typeface="Calibri"/>
              </a:rPr>
              <a:t>"banana",</a:t>
            </a:r>
            <a:r>
              <a:rPr dirty="0" sz="28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"cherry"))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dict(name="John",</a:t>
            </a:r>
            <a:r>
              <a:rPr dirty="0" sz="2800" spc="-10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age=36)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set(("apple",</a:t>
            </a:r>
            <a:r>
              <a:rPr dirty="0" sz="28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"banana",</a:t>
            </a:r>
            <a:r>
              <a:rPr dirty="0" sz="2800" spc="-6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"cherry"))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bool(5)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Python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 spc="-20"/>
              <a:t>Types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591" y="1847164"/>
            <a:ext cx="10941685" cy="45389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marR="1015365" indent="-228600">
              <a:lnSpc>
                <a:spcPts val="2880"/>
              </a:lnSpc>
              <a:spcBef>
                <a:spcPts val="79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Here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are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four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types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in</a:t>
            </a:r>
            <a:r>
              <a:rPr dirty="0" sz="30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Python</a:t>
            </a:r>
            <a:r>
              <a:rPr dirty="0" sz="30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programming language: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880"/>
              </a:lnSpc>
              <a:spcBef>
                <a:spcPts val="152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List</a:t>
            </a:r>
            <a:r>
              <a:rPr dirty="0" sz="3000" spc="-90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0000FF"/>
                </a:solidFill>
                <a:latin typeface="Calibri"/>
                <a:cs typeface="Calibri"/>
              </a:rPr>
              <a:t>ordered,</a:t>
            </a:r>
            <a:r>
              <a:rPr dirty="0" sz="30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changeable</a:t>
            </a:r>
            <a:r>
              <a:rPr dirty="0" sz="30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allows</a:t>
            </a:r>
            <a:r>
              <a:rPr dirty="0" sz="30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0000FF"/>
                </a:solidFill>
                <a:latin typeface="Calibri"/>
                <a:cs typeface="Calibri"/>
              </a:rPr>
              <a:t>duplicate members.</a:t>
            </a:r>
            <a:endParaRPr sz="3000">
              <a:latin typeface="Calibri"/>
              <a:cs typeface="Calibri"/>
            </a:endParaRPr>
          </a:p>
          <a:p>
            <a:pPr marL="241300" marR="815340" indent="-228600">
              <a:lnSpc>
                <a:spcPts val="288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spc="-20" b="1">
                <a:solidFill>
                  <a:srgbClr val="EE1DB3"/>
                </a:solidFill>
                <a:latin typeface="Calibri"/>
                <a:cs typeface="Calibri"/>
              </a:rPr>
              <a:t>Tuple</a:t>
            </a:r>
            <a:r>
              <a:rPr dirty="0" sz="3000" spc="-6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1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ordered</a:t>
            </a:r>
            <a:r>
              <a:rPr dirty="0" sz="300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3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unchangeable</a:t>
            </a:r>
            <a:r>
              <a:rPr dirty="0" sz="3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0000FF"/>
                </a:solidFill>
                <a:latin typeface="Calibri"/>
                <a:cs typeface="Calibri"/>
              </a:rPr>
              <a:t>allows duplicate</a:t>
            </a:r>
            <a:r>
              <a:rPr dirty="0" sz="3000" spc="-9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0000FF"/>
                </a:solidFill>
                <a:latin typeface="Calibri"/>
                <a:cs typeface="Calibri"/>
              </a:rPr>
              <a:t>members.</a:t>
            </a:r>
            <a:endParaRPr sz="3000">
              <a:latin typeface="Calibri"/>
              <a:cs typeface="Calibri"/>
            </a:endParaRPr>
          </a:p>
          <a:p>
            <a:pPr marL="240665" indent="-227965">
              <a:lnSpc>
                <a:spcPts val="3240"/>
              </a:lnSpc>
              <a:spcBef>
                <a:spcPts val="819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Set</a:t>
            </a:r>
            <a:r>
              <a:rPr dirty="0" sz="3000" spc="-8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unordered,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unchangeable,</a:t>
            </a:r>
            <a:r>
              <a:rPr dirty="0" sz="3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FF0000"/>
                </a:solidFill>
                <a:latin typeface="Calibri"/>
                <a:cs typeface="Calibri"/>
              </a:rPr>
              <a:t>unindexed</a:t>
            </a:r>
            <a:r>
              <a:rPr dirty="0" sz="3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240"/>
              </a:lnSpc>
            </a:pP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3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duplicate</a:t>
            </a:r>
            <a:r>
              <a:rPr dirty="0" sz="3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members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429259" indent="-228600">
              <a:lnSpc>
                <a:spcPts val="288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3000" b="1">
                <a:solidFill>
                  <a:srgbClr val="EE1DB3"/>
                </a:solidFill>
                <a:latin typeface="Calibri"/>
                <a:cs typeface="Calibri"/>
              </a:rPr>
              <a:t>Dictionary</a:t>
            </a:r>
            <a:r>
              <a:rPr dirty="0" sz="3000" spc="-45" b="1">
                <a:solidFill>
                  <a:srgbClr val="EE1DB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0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collection</a:t>
            </a:r>
            <a:r>
              <a:rPr dirty="0" sz="30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which</a:t>
            </a:r>
            <a:r>
              <a:rPr dirty="0" sz="30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0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ordered</a:t>
            </a:r>
            <a:r>
              <a:rPr dirty="0" sz="30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30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changeable</a:t>
            </a:r>
            <a:r>
              <a:rPr dirty="0" sz="30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3B4643"/>
                </a:solidFill>
                <a:latin typeface="Calibri"/>
                <a:cs typeface="Calibri"/>
              </a:rPr>
              <a:t>and</a:t>
            </a:r>
            <a:r>
              <a:rPr dirty="0" sz="30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duplicate</a:t>
            </a:r>
            <a:r>
              <a:rPr dirty="0" sz="30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members.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Simple</a:t>
            </a:r>
            <a:r>
              <a:rPr dirty="0" spc="-45"/>
              <a:t> </a:t>
            </a:r>
            <a:r>
              <a:rPr dirty="0"/>
              <a:t>Output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 b="1">
                <a:solidFill>
                  <a:srgbClr val="0000FF"/>
                </a:solidFill>
                <a:latin typeface="Calibri"/>
                <a:cs typeface="Calibri"/>
              </a:rPr>
              <a:t>print()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2009886"/>
            <a:ext cx="10045065" cy="273685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Print()</a:t>
            </a:r>
            <a:r>
              <a:rPr dirty="0" sz="3200" spc="-9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-Output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data</a:t>
            </a:r>
            <a:r>
              <a:rPr dirty="0" sz="32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32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standard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output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device</a:t>
            </a:r>
            <a:r>
              <a:rPr dirty="0" sz="3200" spc="-9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(screen).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926465" marR="3543300">
              <a:lnSpc>
                <a:spcPct val="138800"/>
              </a:lnSpc>
              <a:spcBef>
                <a:spcPts val="30"/>
              </a:spcBef>
            </a:pP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print(“Atmiya</a:t>
            </a:r>
            <a:r>
              <a:rPr dirty="0" sz="3200" spc="-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University-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Rajkot”)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Output:-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Atmiya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University-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Rajkot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print()</a:t>
            </a:r>
            <a:r>
              <a:rPr dirty="0" spc="-11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94959" y="2698495"/>
            <a:ext cx="4075429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 b="1">
                <a:solidFill>
                  <a:srgbClr val="3B4643"/>
                </a:solidFill>
                <a:latin typeface="Calibri"/>
                <a:cs typeface="Calibri"/>
              </a:rPr>
              <a:t>Output: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-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 value</a:t>
            </a:r>
            <a:r>
              <a:rPr dirty="0" sz="3200" spc="-2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4578" y="1831137"/>
            <a:ext cx="4286250" cy="205930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3200" spc="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5350"/>
              </a:lnSpc>
              <a:spcBef>
                <a:spcPts val="210"/>
              </a:spcBef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print('The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2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7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is',</a:t>
            </a:r>
            <a:r>
              <a:rPr dirty="0" sz="3200" spc="-6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B4643"/>
                </a:solidFill>
                <a:latin typeface="Calibri"/>
                <a:cs typeface="Calibri"/>
              </a:rPr>
              <a:t>a)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x=12.34574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4578" y="3861993"/>
            <a:ext cx="10818495" cy="1385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100"/>
              </a:spcBef>
              <a:tabLst>
                <a:tab pos="5332095" algn="l"/>
              </a:tabLst>
            </a:pP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print('The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%3.2f‘,x)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200" b="1">
                <a:solidFill>
                  <a:srgbClr val="3B4643"/>
                </a:solidFill>
                <a:latin typeface="Calibri"/>
                <a:cs typeface="Calibri"/>
              </a:rPr>
              <a:t>Output:</a:t>
            </a:r>
            <a:r>
              <a:rPr dirty="0" sz="3200" spc="1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12.35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print('The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200" spc="-7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%3.4f‘,x)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	</a:t>
            </a:r>
            <a:r>
              <a:rPr dirty="0" sz="3200" b="1">
                <a:solidFill>
                  <a:srgbClr val="3B4643"/>
                </a:solidFill>
                <a:latin typeface="Calibri"/>
                <a:cs typeface="Calibri"/>
              </a:rPr>
              <a:t>Output:</a:t>
            </a:r>
            <a:r>
              <a:rPr dirty="0" sz="3200" spc="10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32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value</a:t>
            </a:r>
            <a:r>
              <a:rPr dirty="0" sz="32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32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x</a:t>
            </a:r>
            <a:r>
              <a:rPr dirty="0" sz="32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B4643"/>
                </a:solidFill>
                <a:latin typeface="Calibri"/>
                <a:cs typeface="Calibri"/>
              </a:rPr>
              <a:t>is</a:t>
            </a:r>
            <a:r>
              <a:rPr dirty="0" sz="32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B4643"/>
                </a:solidFill>
                <a:latin typeface="Calibri"/>
                <a:cs typeface="Calibri"/>
              </a:rPr>
              <a:t>12.3457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Calibri"/>
                <a:cs typeface="Calibri"/>
              </a:rPr>
              <a:t>input</a:t>
            </a:r>
            <a:r>
              <a:rPr dirty="0" sz="4800" spc="-40" b="1">
                <a:latin typeface="Calibri"/>
                <a:cs typeface="Calibri"/>
              </a:rPr>
              <a:t> </a:t>
            </a:r>
            <a:r>
              <a:rPr dirty="0" sz="4800" spc="-10" b="1">
                <a:latin typeface="Calibri"/>
                <a:cs typeface="Calibri"/>
              </a:rPr>
              <a:t>function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1044" y="1790750"/>
            <a:ext cx="8630920" cy="435038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input():-</a:t>
            </a:r>
            <a:r>
              <a:rPr dirty="0" sz="2800" spc="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to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allow</a:t>
            </a:r>
            <a:r>
              <a:rPr dirty="0" sz="2800" spc="-11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take</a:t>
            </a:r>
            <a:r>
              <a:rPr dirty="0" sz="2800" spc="-6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input</a:t>
            </a:r>
            <a:r>
              <a:rPr dirty="0" sz="2800" spc="-1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from</a:t>
            </a:r>
            <a:r>
              <a:rPr dirty="0" sz="2800" spc="-8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the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user</a:t>
            </a:r>
            <a:r>
              <a:rPr dirty="0" sz="2800" spc="-4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at</a:t>
            </a:r>
            <a:r>
              <a:rPr dirty="0" sz="2800" spc="-4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run-time.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Syntax</a:t>
            </a:r>
            <a:r>
              <a:rPr dirty="0" sz="2800" spc="-10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of</a:t>
            </a:r>
            <a:r>
              <a:rPr dirty="0" sz="2800" spc="-8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input():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input([prompt])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num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=</a:t>
            </a:r>
            <a:r>
              <a:rPr dirty="0" sz="2800" spc="-5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input('Enter</a:t>
            </a:r>
            <a:r>
              <a:rPr dirty="0" sz="2800" spc="-3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55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number:</a:t>
            </a:r>
            <a:r>
              <a:rPr dirty="0" sz="2800" spc="-25">
                <a:solidFill>
                  <a:srgbClr val="3B4643"/>
                </a:solidFill>
                <a:latin typeface="Calibri"/>
                <a:cs typeface="Calibri"/>
              </a:rPr>
              <a:t> ')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print(“Number</a:t>
            </a:r>
            <a:r>
              <a:rPr dirty="0" sz="2800" spc="-10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B4643"/>
                </a:solidFill>
                <a:latin typeface="Calibri"/>
                <a:cs typeface="Calibri"/>
              </a:rPr>
              <a:t>is:”,num)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>
                <a:solidFill>
                  <a:srgbClr val="3B4643"/>
                </a:solidFill>
                <a:latin typeface="Calibri"/>
                <a:cs typeface="Calibri"/>
              </a:rPr>
              <a:t>Output:</a:t>
            </a:r>
            <a:r>
              <a:rPr dirty="0" sz="2800" spc="-30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Enter</a:t>
            </a:r>
            <a:r>
              <a:rPr dirty="0" sz="2800" spc="-7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number:10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0665" algn="l"/>
              </a:tabLst>
            </a:pPr>
            <a:r>
              <a:rPr dirty="0" sz="2800" b="1">
                <a:solidFill>
                  <a:srgbClr val="3B4643"/>
                </a:solidFill>
                <a:latin typeface="Calibri"/>
                <a:cs typeface="Calibri"/>
              </a:rPr>
              <a:t>Number</a:t>
            </a:r>
            <a:r>
              <a:rPr dirty="0" sz="2800" spc="-45" b="1">
                <a:solidFill>
                  <a:srgbClr val="3B4643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B4643"/>
                </a:solidFill>
                <a:latin typeface="Calibri"/>
                <a:cs typeface="Calibri"/>
              </a:rPr>
              <a:t>is:10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87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2023-11-05T08:26:11Z</dcterms:created>
  <dcterms:modified xsi:type="dcterms:W3CDTF">2023-11-05T08:26:11Z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2023-11-05T00:00:00Z</vt:filetime>
  </property>
  <property fmtid="{D5CDD505-2E9C-101B-9397-08002B2CF9AE}" pid="3" name="Producer">
    <vt:lpwstr>iLovePDF</vt:lpwstr>
  </property>
</Properties>
</file>