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63" r:id="rId7"/>
    <p:sldId id="265" r:id="rId8"/>
    <p:sldId id="266" r:id="rId9"/>
    <p:sldId id="271" r:id="rId10"/>
    <p:sldId id="272" r:id="rId11"/>
    <p:sldId id="269" r:id="rId12"/>
    <p:sldId id="268" r:id="rId13"/>
    <p:sldId id="270" r:id="rId14"/>
    <p:sldId id="267"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B2C54-B313-3185-A0E4-BA071BD5B9D8}" v="255" dt="2025-03-13T01:28:55.011"/>
    <p1510:client id="{38019F89-870C-0CDD-F691-DFE2CB11F99E}" v="39" dt="2025-03-12T20:39:05.988"/>
    <p1510:client id="{3823C7FE-FBAD-2862-D190-34D3E6FA2E48}" v="254" dt="2025-03-13T01:53:08.741"/>
    <p1510:client id="{38D536FB-3135-0C61-5A4B-69762E7F3A2B}" v="85" dt="2025-03-12T23:38:53.904"/>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3/12/2025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3/12/2025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3/12/2025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3/12/2025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3/12/2025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3/12/2025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3/12/2025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3/12/2025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3/12/2025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3/12/2025</a:t>
            </a:fld>
            <a:endParaRPr lang="en-US"/>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533" y="381000"/>
            <a:ext cx="4423867" cy="4625180"/>
          </a:xfrm>
        </p:spPr>
        <p:txBody>
          <a:bodyPr>
            <a:normAutofit/>
          </a:bodyPr>
          <a:lstStyle/>
          <a:p>
            <a:r>
              <a:rPr lang="en-US"/>
              <a:t>Medication Management and Error Reduction System.</a:t>
            </a:r>
          </a:p>
        </p:txBody>
      </p:sp>
      <p:sp>
        <p:nvSpPr>
          <p:cNvPr id="3" name="Subtitle 2"/>
          <p:cNvSpPr>
            <a:spLocks noGrp="1"/>
          </p:cNvSpPr>
          <p:nvPr>
            <p:ph type="subTitle" idx="1"/>
          </p:nvPr>
        </p:nvSpPr>
        <p:spPr>
          <a:xfrm>
            <a:off x="300533" y="5181600"/>
            <a:ext cx="4267200" cy="1676400"/>
          </a:xfrm>
        </p:spPr>
        <p:txBody>
          <a:bodyPr>
            <a:normAutofit fontScale="85000" lnSpcReduction="20000"/>
          </a:bodyPr>
          <a:lstStyle/>
          <a:p>
            <a:r>
              <a:rPr lang="en-US" sz="1400">
                <a:solidFill>
                  <a:schemeClr val="tx1"/>
                </a:solidFill>
                <a:latin typeface="Times New Roman" panose="02020603050405020304" pitchFamily="18" charset="0"/>
                <a:cs typeface="Times New Roman" panose="02020603050405020304" pitchFamily="18" charset="0"/>
              </a:rPr>
              <a:t>Presenters</a:t>
            </a:r>
          </a:p>
          <a:p>
            <a:r>
              <a:rPr lang="en-US" sz="1400">
                <a:solidFill>
                  <a:schemeClr val="tx1"/>
                </a:solidFill>
                <a:latin typeface="Times New Roman" panose="02020603050405020304" pitchFamily="18" charset="0"/>
                <a:cs typeface="Times New Roman" panose="02020603050405020304" pitchFamily="18" charset="0"/>
              </a:rPr>
              <a:t>Ben </a:t>
            </a:r>
            <a:r>
              <a:rPr lang="en-US" sz="1400" err="1">
                <a:solidFill>
                  <a:schemeClr val="tx1"/>
                </a:solidFill>
                <a:latin typeface="Times New Roman" panose="02020603050405020304" pitchFamily="18" charset="0"/>
                <a:cs typeface="Times New Roman" panose="02020603050405020304" pitchFamily="18" charset="0"/>
              </a:rPr>
              <a:t>morehead</a:t>
            </a:r>
            <a:endParaRPr lang="en-US" sz="1400">
              <a:solidFill>
                <a:schemeClr val="tx1"/>
              </a:solidFill>
              <a:latin typeface="Times New Roman" panose="02020603050405020304" pitchFamily="18" charset="0"/>
              <a:cs typeface="Times New Roman" panose="02020603050405020304" pitchFamily="18" charset="0"/>
            </a:endParaRPr>
          </a:p>
          <a:p>
            <a:r>
              <a:rPr lang="en-US" sz="1400">
                <a:solidFill>
                  <a:schemeClr val="tx1"/>
                </a:solidFill>
                <a:latin typeface="Times New Roman" panose="02020603050405020304" pitchFamily="18" charset="0"/>
                <a:cs typeface="Times New Roman" panose="02020603050405020304" pitchFamily="18" charset="0"/>
              </a:rPr>
              <a:t>Jade Sleiman</a:t>
            </a:r>
          </a:p>
          <a:p>
            <a:r>
              <a:rPr lang="en-US" sz="1400">
                <a:solidFill>
                  <a:schemeClr val="tx1"/>
                </a:solidFill>
                <a:latin typeface="Times New Roman" panose="02020603050405020304" pitchFamily="18" charset="0"/>
                <a:cs typeface="Times New Roman" panose="02020603050405020304" pitchFamily="18" charset="0"/>
              </a:rPr>
              <a:t>Mark </a:t>
            </a:r>
            <a:r>
              <a:rPr lang="en-US" sz="1400" err="1">
                <a:solidFill>
                  <a:schemeClr val="tx1"/>
                </a:solidFill>
                <a:latin typeface="Times New Roman" panose="02020603050405020304" pitchFamily="18" charset="0"/>
                <a:cs typeface="Times New Roman" panose="02020603050405020304" pitchFamily="18" charset="0"/>
              </a:rPr>
              <a:t>villamayor</a:t>
            </a:r>
            <a:endParaRPr lang="en-US" sz="1400">
              <a:solidFill>
                <a:schemeClr val="tx1"/>
              </a:solidFill>
              <a:latin typeface="Times New Roman" panose="02020603050405020304" pitchFamily="18" charset="0"/>
              <a:cs typeface="Times New Roman" panose="02020603050405020304" pitchFamily="18" charset="0"/>
            </a:endParaRPr>
          </a:p>
          <a:p>
            <a:r>
              <a:rPr lang="en-US" sz="1400">
                <a:solidFill>
                  <a:schemeClr val="tx1"/>
                </a:solidFill>
                <a:latin typeface="Times New Roman" panose="02020603050405020304" pitchFamily="18" charset="0"/>
                <a:cs typeface="Times New Roman" panose="02020603050405020304" pitchFamily="18" charset="0"/>
              </a:rPr>
              <a:t>MILLICENT WANYEKI</a:t>
            </a:r>
          </a:p>
          <a:p>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11C6-7516-8655-234A-64CB08DC3BEA}"/>
              </a:ext>
            </a:extLst>
          </p:cNvPr>
          <p:cNvSpPr>
            <a:spLocks noGrp="1"/>
          </p:cNvSpPr>
          <p:nvPr>
            <p:ph type="title"/>
          </p:nvPr>
        </p:nvSpPr>
        <p:spPr>
          <a:xfrm>
            <a:off x="1066800" y="99220"/>
            <a:ext cx="10058400" cy="1325563"/>
          </a:xfrm>
        </p:spPr>
        <p:txBody>
          <a:bodyPr anchor="ctr">
            <a:normAutofit/>
          </a:bodyPr>
          <a:lstStyle/>
          <a:p>
            <a:r>
              <a:rPr lang="en-US"/>
              <a:t>Administrator RBAC Management</a:t>
            </a:r>
          </a:p>
        </p:txBody>
      </p:sp>
      <p:sp>
        <p:nvSpPr>
          <p:cNvPr id="3" name="Content Placeholder 2">
            <a:extLst>
              <a:ext uri="{FF2B5EF4-FFF2-40B4-BE49-F238E27FC236}">
                <a16:creationId xmlns:a16="http://schemas.microsoft.com/office/drawing/2014/main" id="{6FE28ABC-F7B2-38C5-ECC4-EE2443CD66E8}"/>
              </a:ext>
            </a:extLst>
          </p:cNvPr>
          <p:cNvSpPr>
            <a:spLocks noGrp="1"/>
          </p:cNvSpPr>
          <p:nvPr>
            <p:ph sz="half" idx="1"/>
          </p:nvPr>
        </p:nvSpPr>
        <p:spPr>
          <a:xfrm>
            <a:off x="1066800" y="1825624"/>
            <a:ext cx="4800600" cy="4575175"/>
          </a:xfrm>
        </p:spPr>
        <p:txBody>
          <a:bodyPr vert="horz" lIns="91440" tIns="45720" rIns="91440" bIns="45720" rtlCol="0" anchor="t">
            <a:normAutofit/>
          </a:bodyPr>
          <a:lstStyle/>
          <a:p>
            <a:r>
              <a:rPr lang="en-US" sz="1200"/>
              <a:t>Administrator RBAC Management (5 days)</a:t>
            </a:r>
          </a:p>
          <a:p>
            <a:pPr lvl="1"/>
            <a:r>
              <a:rPr lang="en-US" sz="1200"/>
              <a:t>Define user roles in the database (1 day)</a:t>
            </a:r>
          </a:p>
          <a:p>
            <a:pPr lvl="1"/>
            <a:r>
              <a:rPr lang="en-US" sz="1200"/>
              <a:t>Implement access control across application system (2 days)</a:t>
            </a:r>
          </a:p>
          <a:p>
            <a:pPr lvl="1"/>
            <a:r>
              <a:rPr lang="en-US" sz="1200"/>
              <a:t>Test access restrictions of roles (1 day)</a:t>
            </a:r>
          </a:p>
          <a:p>
            <a:endParaRPr lang="en-US" sz="1200"/>
          </a:p>
          <a:p>
            <a:endParaRPr lang="en-US" sz="1200"/>
          </a:p>
        </p:txBody>
      </p:sp>
      <p:pic>
        <p:nvPicPr>
          <p:cNvPr id="4" name="Picture 3" descr="A screenshot of a computer program&#10;&#10;AI-generated content may be incorrect.">
            <a:extLst>
              <a:ext uri="{FF2B5EF4-FFF2-40B4-BE49-F238E27FC236}">
                <a16:creationId xmlns:a16="http://schemas.microsoft.com/office/drawing/2014/main" id="{8F654A9D-0C8D-BFC4-D18E-26A1F5CC4FB9}"/>
              </a:ext>
            </a:extLst>
          </p:cNvPr>
          <p:cNvPicPr>
            <a:picLocks noChangeAspect="1"/>
          </p:cNvPicPr>
          <p:nvPr/>
        </p:nvPicPr>
        <p:blipFill>
          <a:blip r:embed="rId2"/>
          <a:stretch>
            <a:fillRect/>
          </a:stretch>
        </p:blipFill>
        <p:spPr>
          <a:xfrm>
            <a:off x="257355" y="2988696"/>
            <a:ext cx="5246298" cy="2421559"/>
          </a:xfrm>
          <a:prstGeom prst="rect">
            <a:avLst/>
          </a:prstGeom>
          <a:noFill/>
        </p:spPr>
      </p:pic>
      <p:pic>
        <p:nvPicPr>
          <p:cNvPr id="5" name="Picture 4" descr="A computer screen shot of a computer code&#10;&#10;AI-generated content may be incorrect.">
            <a:extLst>
              <a:ext uri="{FF2B5EF4-FFF2-40B4-BE49-F238E27FC236}">
                <a16:creationId xmlns:a16="http://schemas.microsoft.com/office/drawing/2014/main" id="{53D8006E-B20A-5714-BA7E-362715936A46}"/>
              </a:ext>
            </a:extLst>
          </p:cNvPr>
          <p:cNvPicPr>
            <a:picLocks noChangeAspect="1"/>
          </p:cNvPicPr>
          <p:nvPr/>
        </p:nvPicPr>
        <p:blipFill>
          <a:blip r:embed="rId3"/>
          <a:stretch>
            <a:fillRect/>
          </a:stretch>
        </p:blipFill>
        <p:spPr>
          <a:xfrm>
            <a:off x="5880340" y="1831211"/>
            <a:ext cx="6096000" cy="2491087"/>
          </a:xfrm>
          <a:prstGeom prst="rect">
            <a:avLst/>
          </a:prstGeom>
        </p:spPr>
      </p:pic>
      <p:pic>
        <p:nvPicPr>
          <p:cNvPr id="6" name="Picture 5" descr="A black background with white text and orange letters&#10;&#10;AI-generated content may be incorrect.">
            <a:extLst>
              <a:ext uri="{FF2B5EF4-FFF2-40B4-BE49-F238E27FC236}">
                <a16:creationId xmlns:a16="http://schemas.microsoft.com/office/drawing/2014/main" id="{C3E8CF88-2E77-5033-9DDE-082654F438DD}"/>
              </a:ext>
            </a:extLst>
          </p:cNvPr>
          <p:cNvPicPr>
            <a:picLocks noChangeAspect="1"/>
          </p:cNvPicPr>
          <p:nvPr/>
        </p:nvPicPr>
        <p:blipFill>
          <a:blip r:embed="rId4"/>
          <a:stretch>
            <a:fillRect/>
          </a:stretch>
        </p:blipFill>
        <p:spPr>
          <a:xfrm>
            <a:off x="4457340" y="5557566"/>
            <a:ext cx="7231093" cy="1076866"/>
          </a:xfrm>
          <a:prstGeom prst="rect">
            <a:avLst/>
          </a:prstGeom>
        </p:spPr>
      </p:pic>
    </p:spTree>
    <p:extLst>
      <p:ext uri="{BB962C8B-B14F-4D97-AF65-F5344CB8AC3E}">
        <p14:creationId xmlns:p14="http://schemas.microsoft.com/office/powerpoint/2010/main" val="599859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E24DF-2DBF-2FD7-0645-10384FBABC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86F729-0B50-D237-C873-8AA11C59E78B}"/>
              </a:ext>
            </a:extLst>
          </p:cNvPr>
          <p:cNvSpPr>
            <a:spLocks noGrp="1"/>
          </p:cNvSpPr>
          <p:nvPr>
            <p:ph type="title"/>
          </p:nvPr>
        </p:nvSpPr>
        <p:spPr/>
        <p:txBody>
          <a:bodyPr/>
          <a:lstStyle/>
          <a:p>
            <a:r>
              <a:rPr lang="en-US">
                <a:ea typeface="+mj-lt"/>
                <a:cs typeface="+mj-lt"/>
              </a:rPr>
              <a:t>Pushed to Milestone 2 : </a:t>
            </a:r>
            <a:endParaRPr lang="en-US"/>
          </a:p>
        </p:txBody>
      </p:sp>
      <p:sp>
        <p:nvSpPr>
          <p:cNvPr id="4" name="Content Placeholder 3">
            <a:extLst>
              <a:ext uri="{FF2B5EF4-FFF2-40B4-BE49-F238E27FC236}">
                <a16:creationId xmlns:a16="http://schemas.microsoft.com/office/drawing/2014/main" id="{C5DC2AD4-D7EC-33B2-55BB-9F0D8AA0005B}"/>
              </a:ext>
            </a:extLst>
          </p:cNvPr>
          <p:cNvSpPr>
            <a:spLocks noGrp="1"/>
          </p:cNvSpPr>
          <p:nvPr>
            <p:ph idx="1"/>
          </p:nvPr>
        </p:nvSpPr>
        <p:spPr>
          <a:xfrm>
            <a:off x="1219200" y="1600201"/>
            <a:ext cx="9448800" cy="5410200"/>
          </a:xfrm>
        </p:spPr>
        <p:txBody>
          <a:bodyPr vert="horz" lIns="91440" tIns="45720" rIns="91440" bIns="45720" rtlCol="0" anchor="t">
            <a:noAutofit/>
          </a:bodyPr>
          <a:lstStyle/>
          <a:p>
            <a:pPr>
              <a:buFont typeface="Arial"/>
              <a:buChar char="▪"/>
            </a:pPr>
            <a:r>
              <a:rPr lang="en-US" sz="1600" dirty="0">
                <a:solidFill>
                  <a:schemeClr val="tx1"/>
                </a:solidFill>
                <a:ea typeface="+mn-lt"/>
                <a:cs typeface="+mn-lt"/>
              </a:rPr>
              <a:t>As a patient, I want to view my own individual medical history so that I am aware of how medical providers review my overall profile. (Estimate: 4 days)</a:t>
            </a:r>
          </a:p>
          <a:p>
            <a:pPr>
              <a:buFont typeface="Arial"/>
              <a:buChar char="▪"/>
            </a:pPr>
            <a:r>
              <a:rPr lang="en-US" sz="1600" dirty="0">
                <a:solidFill>
                  <a:schemeClr val="tx1"/>
                </a:solidFill>
                <a:ea typeface="+mn-lt"/>
                <a:cs typeface="+mn-lt"/>
              </a:rPr>
              <a:t>As a patient, I want to view my past and current medication prescriptions as well as receive dashboard alerts for missed medication and potential prescription renewals so that I can be proactive about my own health and medications. (Estimate: 5 days)</a:t>
            </a:r>
          </a:p>
          <a:p>
            <a:pPr>
              <a:buFont typeface="Arial"/>
              <a:buChar char="▪"/>
            </a:pPr>
            <a:r>
              <a:rPr lang="en-US" sz="1600" dirty="0">
                <a:solidFill>
                  <a:schemeClr val="tx1"/>
                </a:solidFill>
                <a:ea typeface="+mn-lt"/>
                <a:cs typeface="+mn-lt"/>
              </a:rPr>
              <a:t>As a patient, I want to log in to my own portal that features demographic characteristics of myself for a holistic profile, along with being able to access my own medical history, so that there is transparency about myself and my health. (Estimate: 6 days)</a:t>
            </a:r>
          </a:p>
          <a:p>
            <a:pPr>
              <a:buFont typeface="Arial"/>
              <a:buChar char="▪"/>
            </a:pPr>
            <a:r>
              <a:rPr lang="en-US" sz="1600" dirty="0">
                <a:solidFill>
                  <a:schemeClr val="tx1"/>
                </a:solidFill>
                <a:ea typeface="+mn-lt"/>
                <a:cs typeface="+mn-lt"/>
              </a:rPr>
              <a:t>As a medical provider, I want to receive and send alerts for missed medication </a:t>
            </a:r>
            <a:r>
              <a:rPr lang="en-US" sz="1600" err="1">
                <a:solidFill>
                  <a:schemeClr val="tx1"/>
                </a:solidFill>
                <a:ea typeface="+mn-lt"/>
                <a:cs typeface="+mn-lt"/>
              </a:rPr>
              <a:t>dispensements</a:t>
            </a:r>
            <a:r>
              <a:rPr lang="en-US" sz="1600" dirty="0">
                <a:solidFill>
                  <a:schemeClr val="tx1"/>
                </a:solidFill>
                <a:ea typeface="+mn-lt"/>
                <a:cs typeface="+mn-lt"/>
              </a:rPr>
              <a:t> of given patients, along with being able to log my own requests for medication restocks, so that patients' prescribed medication treatments are not interrupted. (Estimate: 4 days)</a:t>
            </a:r>
          </a:p>
          <a:p>
            <a:pPr>
              <a:buFont typeface="Arial"/>
              <a:buChar char="▪"/>
            </a:pPr>
            <a:r>
              <a:rPr lang="en-US" sz="1600" dirty="0">
                <a:solidFill>
                  <a:schemeClr val="tx1"/>
                </a:solidFill>
                <a:ea typeface="+mn-lt"/>
                <a:cs typeface="+mn-lt"/>
              </a:rPr>
              <a:t>As a medical provider, I want to access notes from other healthcare personnel, so that no information is lost between personnel when changing shifts. (Estimate: 4 days)</a:t>
            </a:r>
          </a:p>
          <a:p>
            <a:pPr>
              <a:buFont typeface="Arial"/>
              <a:buChar char="▪"/>
            </a:pPr>
            <a:r>
              <a:rPr lang="en-US" sz="1600" dirty="0">
                <a:solidFill>
                  <a:schemeClr val="tx1"/>
                </a:solidFill>
                <a:ea typeface="+mn-lt"/>
                <a:cs typeface="+mn-lt"/>
              </a:rPr>
              <a:t>As a medical provider, I want to access and edit the database of patients' medical histories that includes past diagnoses, past and current medication prescriptions, and medical procedures among others so that there is a comprehensive profile of each patient. (Estimate: 4 days)</a:t>
            </a:r>
          </a:p>
        </p:txBody>
      </p:sp>
    </p:spTree>
    <p:extLst>
      <p:ext uri="{BB962C8B-B14F-4D97-AF65-F5344CB8AC3E}">
        <p14:creationId xmlns:p14="http://schemas.microsoft.com/office/powerpoint/2010/main" val="3664002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toon character with blue hair&#10;&#10;AI-generated content may be incorrect.">
            <a:extLst>
              <a:ext uri="{FF2B5EF4-FFF2-40B4-BE49-F238E27FC236}">
                <a16:creationId xmlns:a16="http://schemas.microsoft.com/office/drawing/2014/main" id="{1B034EF8-B0F0-8980-9256-8F86439C721E}"/>
              </a:ext>
            </a:extLst>
          </p:cNvPr>
          <p:cNvPicPr>
            <a:picLocks noChangeAspect="1"/>
          </p:cNvPicPr>
          <p:nvPr/>
        </p:nvPicPr>
        <p:blipFill>
          <a:blip r:embed="rId2"/>
          <a:stretch>
            <a:fillRect/>
          </a:stretch>
        </p:blipFill>
        <p:spPr>
          <a:xfrm>
            <a:off x="1472821" y="467492"/>
            <a:ext cx="8560179" cy="6391929"/>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 and Project Goals</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US" dirty="0"/>
              <a:t>Every year, medication errors cause significant morbidity and mortality. At least one death every day and 1.3 million people are affected annually in the United States according to FDA.</a:t>
            </a:r>
          </a:p>
          <a:p>
            <a:pPr marL="0" indent="0">
              <a:buNone/>
            </a:pPr>
            <a:r>
              <a:rPr lang="en-US" b="1" dirty="0">
                <a:solidFill>
                  <a:schemeClr val="accent1"/>
                </a:solidFill>
              </a:rPr>
              <a:t>Project Goals</a:t>
            </a:r>
          </a:p>
          <a:p>
            <a:pPr marL="457200" indent="-457200">
              <a:buAutoNum type="arabicPeriod"/>
            </a:pPr>
            <a:r>
              <a:rPr lang="en-US" dirty="0"/>
              <a:t>Reduce Medication Errors - Implement real time alerts to prevent dispensing errors.</a:t>
            </a:r>
          </a:p>
          <a:p>
            <a:pPr marL="0" indent="0">
              <a:buNone/>
            </a:pPr>
            <a:r>
              <a:rPr lang="en-US" dirty="0"/>
              <a:t>2.   Enhance Medication Management - Providing a comprehensive dashboard for monitoring and alerts on patient medication schedules.</a:t>
            </a:r>
          </a:p>
          <a:p>
            <a:pPr marL="0" indent="0">
              <a:buNone/>
            </a:pPr>
            <a:r>
              <a:rPr lang="en-US" dirty="0"/>
              <a:t>3.    Improve Patient-Provider communication - Enable access to update medication information and interaction warnings.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 1.0 Features</a:t>
            </a:r>
          </a:p>
        </p:txBody>
      </p:sp>
      <p:sp>
        <p:nvSpPr>
          <p:cNvPr id="4" name="Content Placeholder 3">
            <a:extLst>
              <a:ext uri="{FF2B5EF4-FFF2-40B4-BE49-F238E27FC236}">
                <a16:creationId xmlns:a16="http://schemas.microsoft.com/office/drawing/2014/main" id="{E11F6248-D8EA-7537-2869-3C1ABCF8D68E}"/>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b="1" dirty="0">
                <a:solidFill>
                  <a:schemeClr val="accent1"/>
                </a:solidFill>
              </a:rPr>
              <a:t>Key Features</a:t>
            </a:r>
            <a:r>
              <a:rPr lang="en-US" dirty="0">
                <a:solidFill>
                  <a:schemeClr val="accent1"/>
                </a:solidFill>
              </a:rPr>
              <a:t>:</a:t>
            </a:r>
          </a:p>
          <a:p>
            <a:r>
              <a:rPr lang="en-US" sz="2200" dirty="0">
                <a:solidFill>
                  <a:schemeClr val="tx1"/>
                </a:solidFill>
                <a:ea typeface="+mn-lt"/>
                <a:cs typeface="+mn-lt"/>
              </a:rPr>
              <a:t>External Drug Interaction Information for Medical Providers (Medical Provider User Story #1)</a:t>
            </a:r>
            <a:endParaRPr lang="en-US" sz="2200">
              <a:solidFill>
                <a:schemeClr val="tx1"/>
              </a:solidFill>
            </a:endParaRPr>
          </a:p>
          <a:p>
            <a:r>
              <a:rPr lang="en-US" sz="2200" dirty="0">
                <a:solidFill>
                  <a:schemeClr val="tx1"/>
                </a:solidFill>
                <a:ea typeface="+mn-lt"/>
                <a:cs typeface="+mn-lt"/>
              </a:rPr>
              <a:t>Automatic Drug Interaction Checks for Medical Providers (Medical Provider User Story #2)</a:t>
            </a:r>
            <a:endParaRPr lang="en-US" sz="2200">
              <a:solidFill>
                <a:schemeClr val="tx1"/>
              </a:solidFill>
            </a:endParaRPr>
          </a:p>
          <a:p>
            <a:r>
              <a:rPr lang="en-US" sz="2200" dirty="0">
                <a:solidFill>
                  <a:schemeClr val="tx1"/>
                </a:solidFill>
                <a:ea typeface="+mn-lt"/>
                <a:cs typeface="+mn-lt"/>
              </a:rPr>
              <a:t>Medical Provider Login (Medical Provider User Story #4 without the messaging system)</a:t>
            </a:r>
            <a:endParaRPr lang="en-US" sz="2200">
              <a:solidFill>
                <a:schemeClr val="tx1"/>
              </a:solidFill>
            </a:endParaRPr>
          </a:p>
          <a:p>
            <a:r>
              <a:rPr lang="en-US" sz="2200" dirty="0">
                <a:solidFill>
                  <a:schemeClr val="tx1"/>
                </a:solidFill>
                <a:ea typeface="+mn-lt"/>
                <a:cs typeface="+mn-lt"/>
              </a:rPr>
              <a:t>Medical Provider Barcode-Based Medication Management System (Medical Provider User Story #7)</a:t>
            </a:r>
            <a:endParaRPr lang="en-US" sz="2200">
              <a:solidFill>
                <a:schemeClr val="tx1"/>
              </a:solidFill>
            </a:endParaRPr>
          </a:p>
          <a:p>
            <a:r>
              <a:rPr lang="en-US" sz="2200" dirty="0">
                <a:solidFill>
                  <a:schemeClr val="tx1"/>
                </a:solidFill>
                <a:ea typeface="+mn-lt"/>
                <a:cs typeface="+mn-lt"/>
              </a:rPr>
              <a:t>Administrator Implementation of 2FA (Administrator User Story #1)</a:t>
            </a:r>
            <a:endParaRPr lang="en-US" sz="2200">
              <a:solidFill>
                <a:schemeClr val="tx1"/>
              </a:solidFill>
            </a:endParaRPr>
          </a:p>
          <a:p>
            <a:r>
              <a:rPr lang="en-US" sz="2200" dirty="0">
                <a:solidFill>
                  <a:schemeClr val="tx1"/>
                </a:solidFill>
                <a:ea typeface="+mn-lt"/>
                <a:cs typeface="+mn-lt"/>
              </a:rPr>
              <a:t>Administrator Medication Verification (Administrator User Story #2)</a:t>
            </a:r>
            <a:endParaRPr lang="en-US" sz="2200">
              <a:solidFill>
                <a:schemeClr val="tx1"/>
              </a:solidFill>
            </a:endParaRPr>
          </a:p>
          <a:p>
            <a:r>
              <a:rPr lang="en-US" sz="2200" dirty="0">
                <a:solidFill>
                  <a:schemeClr val="tx1"/>
                </a:solidFill>
                <a:ea typeface="+mn-lt"/>
                <a:cs typeface="+mn-lt"/>
              </a:rPr>
              <a:t>Administrator Role-Based Access Control (RBAC) Management (Administrator User Story #3)</a:t>
            </a:r>
            <a:endParaRPr lang="en-US" sz="2200" dirty="0">
              <a:solidFill>
                <a:schemeClr val="tx1"/>
              </a:solidFill>
            </a:endParaRPr>
          </a:p>
          <a:p>
            <a:pPr marL="0" indent="0">
              <a:buNone/>
            </a:pPr>
            <a:endParaRPr lang="en-US"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43A88-5813-2E7B-212F-EC31FD012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AC01A-0583-54A1-742D-634EECFB5972}"/>
              </a:ext>
            </a:extLst>
          </p:cNvPr>
          <p:cNvSpPr>
            <a:spLocks noGrp="1"/>
          </p:cNvSpPr>
          <p:nvPr>
            <p:ph type="title"/>
          </p:nvPr>
        </p:nvSpPr>
        <p:spPr/>
        <p:txBody>
          <a:bodyPr/>
          <a:lstStyle/>
          <a:p>
            <a:r>
              <a:rPr lang="en-US"/>
              <a:t>Stakeholder and Benefits</a:t>
            </a:r>
          </a:p>
        </p:txBody>
      </p:sp>
      <p:sp>
        <p:nvSpPr>
          <p:cNvPr id="4" name="Content Placeholder 3">
            <a:extLst>
              <a:ext uri="{FF2B5EF4-FFF2-40B4-BE49-F238E27FC236}">
                <a16:creationId xmlns:a16="http://schemas.microsoft.com/office/drawing/2014/main" id="{1FF0739A-1D98-6D00-2091-428A30135D70}"/>
              </a:ext>
            </a:extLst>
          </p:cNvPr>
          <p:cNvSpPr>
            <a:spLocks noGrp="1"/>
          </p:cNvSpPr>
          <p:nvPr>
            <p:ph idx="1"/>
          </p:nvPr>
        </p:nvSpPr>
        <p:spPr>
          <a:xfrm>
            <a:off x="1219200" y="1600201"/>
            <a:ext cx="9448800" cy="5410200"/>
          </a:xfrm>
        </p:spPr>
        <p:txBody>
          <a:bodyPr vert="horz" lIns="91440" tIns="45720" rIns="91440" bIns="45720" rtlCol="0" anchor="t">
            <a:normAutofit fontScale="92500" lnSpcReduction="10000"/>
          </a:bodyPr>
          <a:lstStyle/>
          <a:p>
            <a:pPr marL="0" indent="0">
              <a:buNone/>
            </a:pPr>
            <a:r>
              <a:rPr lang="en-US" b="1" dirty="0">
                <a:solidFill>
                  <a:schemeClr val="accent1"/>
                </a:solidFill>
              </a:rPr>
              <a:t>Stakeholders</a:t>
            </a:r>
            <a:r>
              <a:rPr lang="en-US" dirty="0"/>
              <a:t>:</a:t>
            </a:r>
          </a:p>
          <a:p>
            <a:pPr marL="0" indent="0">
              <a:buNone/>
            </a:pPr>
            <a:r>
              <a:rPr lang="en-US" b="1" dirty="0"/>
              <a:t>Patients </a:t>
            </a:r>
            <a:r>
              <a:rPr lang="en-US" dirty="0"/>
              <a:t>will be empowered with tools to manage their health by accessing personal medical histories and medication information.</a:t>
            </a:r>
          </a:p>
          <a:p>
            <a:pPr marL="0" indent="0">
              <a:buNone/>
            </a:pPr>
            <a:r>
              <a:rPr lang="en-US" dirty="0"/>
              <a:t>Medical providers will be equipped with advanced tools to ensure patient safety and effective medication management.</a:t>
            </a:r>
          </a:p>
          <a:p>
            <a:pPr marL="0" indent="0">
              <a:buNone/>
            </a:pPr>
            <a:r>
              <a:rPr lang="en-US" dirty="0"/>
              <a:t>Administrators will maintain system integrity and functionality, ensuring it serves all users effectively.</a:t>
            </a:r>
          </a:p>
          <a:p>
            <a:pPr marL="0" indent="0">
              <a:buNone/>
            </a:pPr>
            <a:r>
              <a:rPr lang="en-US" dirty="0">
                <a:solidFill>
                  <a:schemeClr val="accent1"/>
                </a:solidFill>
              </a:rPr>
              <a:t>Benefits</a:t>
            </a:r>
          </a:p>
          <a:p>
            <a:pPr marL="0" indent="0">
              <a:buNone/>
            </a:pPr>
            <a:r>
              <a:rPr lang="en-US" b="1" dirty="0"/>
              <a:t>For Patients</a:t>
            </a:r>
            <a:r>
              <a:rPr lang="en-US" dirty="0"/>
              <a:t>: Increased safety and awareness of their treatment plans.</a:t>
            </a:r>
          </a:p>
          <a:p>
            <a:pPr marL="0" indent="0">
              <a:buNone/>
            </a:pPr>
            <a:r>
              <a:rPr lang="en-US" b="1" dirty="0"/>
              <a:t>For Medical Providers</a:t>
            </a:r>
            <a:r>
              <a:rPr lang="en-US" dirty="0"/>
              <a:t>: Tools to reduce error rates and enhance patient care effectiveness.</a:t>
            </a:r>
          </a:p>
          <a:p>
            <a:pPr marL="0" indent="0">
              <a:buNone/>
            </a:pPr>
            <a:r>
              <a:rPr lang="en-US" b="1" dirty="0"/>
              <a:t>For Healthcare System</a:t>
            </a:r>
            <a:r>
              <a:rPr lang="en-US" dirty="0"/>
              <a:t>: Reduced overall healthcare costs through prevention of medication errors.</a:t>
            </a:r>
          </a:p>
        </p:txBody>
      </p:sp>
    </p:spTree>
    <p:extLst>
      <p:ext uri="{BB962C8B-B14F-4D97-AF65-F5344CB8AC3E}">
        <p14:creationId xmlns:p14="http://schemas.microsoft.com/office/powerpoint/2010/main" val="2109530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57E61-C832-42FC-021C-49D147BF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8BAA6-8C8D-FBD6-058A-B38B089D05E7}"/>
              </a:ext>
            </a:extLst>
          </p:cNvPr>
          <p:cNvSpPr>
            <a:spLocks noGrp="1"/>
          </p:cNvSpPr>
          <p:nvPr>
            <p:ph type="title"/>
          </p:nvPr>
        </p:nvSpPr>
        <p:spPr>
          <a:xfrm>
            <a:off x="1066800" y="99220"/>
            <a:ext cx="10058400" cy="1325563"/>
          </a:xfrm>
        </p:spPr>
        <p:txBody>
          <a:bodyPr anchor="ctr">
            <a:normAutofit/>
          </a:bodyPr>
          <a:lstStyle/>
          <a:p>
            <a:r>
              <a:rPr lang="en-US"/>
              <a:t>Testing</a:t>
            </a:r>
          </a:p>
        </p:txBody>
      </p:sp>
      <p:pic>
        <p:nvPicPr>
          <p:cNvPr id="3" name="Picture 2" descr="A screenshot of a web page&#10;&#10;AI-generated content may be incorrect.">
            <a:extLst>
              <a:ext uri="{FF2B5EF4-FFF2-40B4-BE49-F238E27FC236}">
                <a16:creationId xmlns:a16="http://schemas.microsoft.com/office/drawing/2014/main" id="{A08ED2E0-3195-192C-9746-E01784A44BFC}"/>
              </a:ext>
            </a:extLst>
          </p:cNvPr>
          <p:cNvPicPr>
            <a:picLocks noChangeAspect="1"/>
          </p:cNvPicPr>
          <p:nvPr/>
        </p:nvPicPr>
        <p:blipFill>
          <a:blip r:embed="rId2"/>
          <a:srcRect r="37306"/>
          <a:stretch/>
        </p:blipFill>
        <p:spPr>
          <a:xfrm>
            <a:off x="1066800" y="1825624"/>
            <a:ext cx="4800600" cy="4575175"/>
          </a:xfrm>
          <a:prstGeom prst="rect">
            <a:avLst/>
          </a:prstGeom>
          <a:noFill/>
        </p:spPr>
      </p:pic>
      <p:sp>
        <p:nvSpPr>
          <p:cNvPr id="4" name="Content Placeholder 3">
            <a:extLst>
              <a:ext uri="{FF2B5EF4-FFF2-40B4-BE49-F238E27FC236}">
                <a16:creationId xmlns:a16="http://schemas.microsoft.com/office/drawing/2014/main" id="{BF2502D7-271C-6F37-D8F1-A82C0CF1210A}"/>
              </a:ext>
            </a:extLst>
          </p:cNvPr>
          <p:cNvSpPr>
            <a:spLocks noGrp="1"/>
          </p:cNvSpPr>
          <p:nvPr>
            <p:ph sz="half" idx="2"/>
          </p:nvPr>
        </p:nvSpPr>
        <p:spPr>
          <a:xfrm>
            <a:off x="6324600" y="1825624"/>
            <a:ext cx="4800600" cy="4575175"/>
          </a:xfrm>
        </p:spPr>
        <p:txBody>
          <a:bodyPr vert="horz" lIns="91440" tIns="45720" rIns="91440" bIns="45720" rtlCol="0">
            <a:normAutofit/>
          </a:bodyPr>
          <a:lstStyle/>
          <a:p>
            <a:pPr>
              <a:buNone/>
            </a:pPr>
            <a:r>
              <a:rPr lang="en-US" sz="1100"/>
              <a:t>These comprehensive test suites work together to ensure your medication management system maintains the highest standards of security, safety, and reliability. The authentication tests protect patient data by verifying only authorized providers can access the system, the drug interaction tests help prevent dangerous medication combinations that could harm patients, and the administrator security tests add an extra verification step for those with the highest system privileges. By implementing these automated tests, we're providing continuous validation that critical safety and security features function correctly, even as we add new capabilities to the system in the future.</a:t>
            </a:r>
          </a:p>
          <a:p>
            <a:pPr>
              <a:buNone/>
            </a:pPr>
            <a:r>
              <a:rPr lang="en-US" sz="1100"/>
              <a:t>## General Notes
- All tests follow the project's testing standards and patterns
- Tests are designed to work with the planned API structure
- No actual API calls are made; all external dependencies are mocked
- Tests will help guide the implementation of these security-critical features</a:t>
            </a:r>
          </a:p>
        </p:txBody>
      </p:sp>
    </p:spTree>
    <p:extLst>
      <p:ext uri="{BB962C8B-B14F-4D97-AF65-F5344CB8AC3E}">
        <p14:creationId xmlns:p14="http://schemas.microsoft.com/office/powerpoint/2010/main" val="587540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B7394-8FD1-5CC6-A821-B25D6EDC3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094603-1F06-4A70-D317-7FCA15741ADC}"/>
              </a:ext>
            </a:extLst>
          </p:cNvPr>
          <p:cNvSpPr>
            <a:spLocks noGrp="1"/>
          </p:cNvSpPr>
          <p:nvPr>
            <p:ph type="title"/>
          </p:nvPr>
        </p:nvSpPr>
        <p:spPr/>
        <p:txBody>
          <a:bodyPr/>
          <a:lstStyle/>
          <a:p>
            <a:r>
              <a:rPr lang="en-US">
                <a:ea typeface="+mj-lt"/>
                <a:cs typeface="+mj-lt"/>
              </a:rPr>
              <a:t>Medical Provider Login Tests</a:t>
            </a:r>
            <a:endParaRPr lang="en-US"/>
          </a:p>
        </p:txBody>
      </p:sp>
      <p:sp>
        <p:nvSpPr>
          <p:cNvPr id="4" name="Content Placeholder 3">
            <a:extLst>
              <a:ext uri="{FF2B5EF4-FFF2-40B4-BE49-F238E27FC236}">
                <a16:creationId xmlns:a16="http://schemas.microsoft.com/office/drawing/2014/main" id="{E90D7F6E-AEAA-3CD4-E9AB-5D31A584B9B8}"/>
              </a:ext>
            </a:extLst>
          </p:cNvPr>
          <p:cNvSpPr>
            <a:spLocks noGrp="1"/>
          </p:cNvSpPr>
          <p:nvPr>
            <p:ph idx="1"/>
          </p:nvPr>
        </p:nvSpPr>
        <p:spPr>
          <a:xfrm>
            <a:off x="1752" y="1626476"/>
            <a:ext cx="8362729" cy="5235029"/>
          </a:xfrm>
        </p:spPr>
        <p:txBody>
          <a:bodyPr vert="horz" lIns="91440" tIns="45720" rIns="91440" bIns="45720" rtlCol="0" anchor="t">
            <a:normAutofit fontScale="77500" lnSpcReduction="20000"/>
          </a:bodyPr>
          <a:lstStyle/>
          <a:p>
            <a:pPr>
              <a:buNone/>
            </a:pPr>
            <a:r>
              <a:rPr lang="en-US" sz="2200">
                <a:solidFill>
                  <a:srgbClr val="404040"/>
                </a:solidFill>
                <a:ea typeface="+mn-lt"/>
                <a:cs typeface="+mn-lt"/>
              </a:rPr>
              <a:t>The medical provider login tests ensure that only authorized healthcare providers can access patient information and medication records. These tests verify that the system properly authenticates providers with valid credentials while blocking unauthorized access attempts.</a:t>
            </a:r>
            <a:endParaRPr lang="en-US">
              <a:ea typeface="+mn-lt"/>
              <a:cs typeface="+mn-lt"/>
            </a:endParaRPr>
          </a:p>
          <a:p>
            <a:pPr>
              <a:buNone/>
            </a:pPr>
            <a:r>
              <a:rPr lang="en-US" sz="1200">
                <a:solidFill>
                  <a:srgbClr val="FFD700"/>
                </a:solidFill>
                <a:latin typeface="Consolas"/>
                <a:ea typeface="+mn-lt"/>
                <a:cs typeface="+mn-lt"/>
              </a:rPr>
              <a:t>## Medical Provider Login Tests</a:t>
            </a:r>
            <a:r>
              <a:rPr lang="en-US" sz="1200">
                <a:latin typeface="Consolas"/>
                <a:ea typeface="+mn-lt"/>
                <a:cs typeface="+mn-lt"/>
              </a:rPr>
              <a:t>
</a:t>
            </a:r>
            <a:r>
              <a:rPr lang="en-US" sz="1200">
                <a:solidFill>
                  <a:srgbClr val="D7BA7D"/>
                </a:solidFill>
                <a:latin typeface="Consolas"/>
                <a:ea typeface="+mn-lt"/>
                <a:cs typeface="+mn-lt"/>
              </a:rPr>
              <a:t>-</a:t>
            </a:r>
            <a:r>
              <a:rPr lang="en-US" sz="1200">
                <a:latin typeface="Consolas"/>
                <a:ea typeface="+mn-lt"/>
                <a:cs typeface="+mn-lt"/>
              </a:rPr>
              <a:t> </a:t>
            </a:r>
            <a:r>
              <a:rPr lang="en-US" sz="1200" b="1">
                <a:latin typeface="Consolas"/>
                <a:ea typeface="+mn-lt"/>
                <a:cs typeface="+mn-lt"/>
              </a:rPr>
              <a:t>**Purpose**</a:t>
            </a:r>
            <a:r>
              <a:rPr lang="en-US" sz="1200">
                <a:latin typeface="Consolas"/>
                <a:ea typeface="+mn-lt"/>
                <a:cs typeface="+mn-lt"/>
              </a:rPr>
              <a:t>: Added test suite for medical provider authentication functionality
</a:t>
            </a:r>
            <a:r>
              <a:rPr lang="en-US" sz="1200">
                <a:solidFill>
                  <a:srgbClr val="D7BA7D"/>
                </a:solidFill>
                <a:latin typeface="Consolas"/>
                <a:ea typeface="+mn-lt"/>
                <a:cs typeface="+mn-lt"/>
              </a:rPr>
              <a:t>-</a:t>
            </a:r>
            <a:r>
              <a:rPr lang="en-US" sz="1200">
                <a:latin typeface="Consolas"/>
                <a:ea typeface="+mn-lt"/>
                <a:cs typeface="+mn-lt"/>
              </a:rPr>
              <a:t> </a:t>
            </a:r>
            <a:r>
              <a:rPr lang="en-US" sz="1200" b="1">
                <a:latin typeface="Consolas"/>
                <a:ea typeface="+mn-lt"/>
                <a:cs typeface="+mn-lt"/>
              </a:rPr>
              <a:t>**Test Coverage**</a:t>
            </a:r>
            <a:r>
              <a:rPr lang="en-US" sz="1200">
                <a:latin typeface="Consolas"/>
                <a:ea typeface="+mn-lt"/>
                <a:cs typeface="+mn-lt"/>
              </a:rPr>
              <a:t>:
</a:t>
            </a:r>
            <a:r>
              <a:rPr lang="en-US" sz="1200">
                <a:solidFill>
                  <a:srgbClr val="D7BA7D"/>
                </a:solidFill>
                <a:latin typeface="Consolas"/>
                <a:ea typeface="+mn-lt"/>
                <a:cs typeface="+mn-lt"/>
              </a:rPr>
              <a:t>  -</a:t>
            </a:r>
            <a:r>
              <a:rPr lang="en-US" sz="1200">
                <a:latin typeface="Consolas"/>
                <a:ea typeface="+mn-lt"/>
                <a:cs typeface="+mn-lt"/>
              </a:rPr>
              <a:t> Successful login with valid credentials
</a:t>
            </a:r>
            <a:r>
              <a:rPr lang="en-US" sz="1200">
                <a:solidFill>
                  <a:srgbClr val="D7BA7D"/>
                </a:solidFill>
                <a:latin typeface="Consolas"/>
                <a:ea typeface="+mn-lt"/>
                <a:cs typeface="+mn-lt"/>
              </a:rPr>
              <a:t>  -</a:t>
            </a:r>
            <a:r>
              <a:rPr lang="en-US" sz="1200">
                <a:latin typeface="Consolas"/>
                <a:ea typeface="+mn-lt"/>
                <a:cs typeface="+mn-lt"/>
              </a:rPr>
              <a:t> Failed login with invalid credentials
</a:t>
            </a:r>
            <a:r>
              <a:rPr lang="en-US" sz="1200">
                <a:solidFill>
                  <a:srgbClr val="D7BA7D"/>
                </a:solidFill>
                <a:latin typeface="Consolas"/>
                <a:ea typeface="+mn-lt"/>
                <a:cs typeface="+mn-lt"/>
              </a:rPr>
              <a:t>  -</a:t>
            </a:r>
            <a:r>
              <a:rPr lang="en-US" sz="1200">
                <a:latin typeface="Consolas"/>
                <a:ea typeface="+mn-lt"/>
                <a:cs typeface="+mn-lt"/>
              </a:rPr>
              <a:t> Validation for missing required fields
</a:t>
            </a:r>
            <a:r>
              <a:rPr lang="en-US" sz="1200">
                <a:solidFill>
                  <a:srgbClr val="D7BA7D"/>
                </a:solidFill>
                <a:latin typeface="Consolas"/>
                <a:ea typeface="+mn-lt"/>
                <a:cs typeface="+mn-lt"/>
              </a:rPr>
              <a:t>  -</a:t>
            </a:r>
            <a:r>
              <a:rPr lang="en-US" sz="1200">
                <a:latin typeface="Consolas"/>
                <a:ea typeface="+mn-lt"/>
                <a:cs typeface="+mn-lt"/>
              </a:rPr>
              <a:t> JWT token verification
</a:t>
            </a:r>
            <a:r>
              <a:rPr lang="en-US" sz="1200">
                <a:solidFill>
                  <a:srgbClr val="D7BA7D"/>
                </a:solidFill>
                <a:latin typeface="Consolas"/>
                <a:ea typeface="+mn-lt"/>
                <a:cs typeface="+mn-lt"/>
              </a:rPr>
              <a:t>-</a:t>
            </a:r>
            <a:r>
              <a:rPr lang="en-US" sz="1200">
                <a:latin typeface="Consolas"/>
                <a:ea typeface="+mn-lt"/>
                <a:cs typeface="+mn-lt"/>
              </a:rPr>
              <a:t> </a:t>
            </a:r>
            <a:r>
              <a:rPr lang="en-US" sz="1200" b="1">
                <a:latin typeface="Consolas"/>
                <a:ea typeface="+mn-lt"/>
                <a:cs typeface="+mn-lt"/>
              </a:rPr>
              <a:t>**Implementation Details**</a:t>
            </a:r>
            <a:r>
              <a:rPr lang="en-US" sz="1200">
                <a:latin typeface="Consolas"/>
                <a:ea typeface="+mn-lt"/>
                <a:cs typeface="+mn-lt"/>
              </a:rPr>
              <a:t>:
</a:t>
            </a:r>
            <a:r>
              <a:rPr lang="en-US" sz="1200">
                <a:solidFill>
                  <a:srgbClr val="D7BA7D"/>
                </a:solidFill>
                <a:latin typeface="Consolas"/>
                <a:ea typeface="+mn-lt"/>
                <a:cs typeface="+mn-lt"/>
              </a:rPr>
              <a:t>  -</a:t>
            </a:r>
            <a:r>
              <a:rPr lang="en-US" sz="1200">
                <a:latin typeface="Consolas"/>
                <a:ea typeface="+mn-lt"/>
                <a:cs typeface="+mn-lt"/>
              </a:rPr>
              <a:t> Used </a:t>
            </a:r>
            <a:r>
              <a:rPr lang="en-US" sz="1200" err="1">
                <a:latin typeface="Consolas"/>
                <a:ea typeface="+mn-lt"/>
                <a:cs typeface="+mn-lt"/>
              </a:rPr>
              <a:t>pytest</a:t>
            </a:r>
            <a:r>
              <a:rPr lang="en-US" sz="1200">
                <a:latin typeface="Consolas"/>
                <a:ea typeface="+mn-lt"/>
                <a:cs typeface="+mn-lt"/>
              </a:rPr>
              <a:t> and </a:t>
            </a:r>
            <a:r>
              <a:rPr lang="en-US" sz="1200" err="1">
                <a:latin typeface="Consolas"/>
                <a:ea typeface="+mn-lt"/>
                <a:cs typeface="+mn-lt"/>
              </a:rPr>
              <a:t>unittest.mock</a:t>
            </a:r>
            <a:r>
              <a:rPr lang="en-US" sz="1200">
                <a:latin typeface="Consolas"/>
                <a:ea typeface="+mn-lt"/>
                <a:cs typeface="+mn-lt"/>
              </a:rPr>
              <a:t> for testing
</a:t>
            </a:r>
            <a:r>
              <a:rPr lang="en-US" sz="1200">
                <a:solidFill>
                  <a:srgbClr val="D7BA7D"/>
                </a:solidFill>
                <a:latin typeface="Consolas"/>
                <a:ea typeface="+mn-lt"/>
                <a:cs typeface="+mn-lt"/>
              </a:rPr>
              <a:t>  -</a:t>
            </a:r>
            <a:r>
              <a:rPr lang="en-US" sz="1200">
                <a:latin typeface="Consolas"/>
                <a:ea typeface="+mn-lt"/>
                <a:cs typeface="+mn-lt"/>
              </a:rPr>
              <a:t> Set up mocks to simulate API responses without requiring a running server
</a:t>
            </a:r>
            <a:r>
              <a:rPr lang="en-US" sz="1200">
                <a:solidFill>
                  <a:srgbClr val="D7BA7D"/>
                </a:solidFill>
                <a:latin typeface="Consolas"/>
                <a:ea typeface="+mn-lt"/>
                <a:cs typeface="+mn-lt"/>
              </a:rPr>
              <a:t>  -</a:t>
            </a:r>
            <a:r>
              <a:rPr lang="en-US" sz="1200">
                <a:latin typeface="Consolas"/>
                <a:ea typeface="+mn-lt"/>
                <a:cs typeface="+mn-lt"/>
              </a:rPr>
              <a:t> Covered both positive and negative test cases
</a:t>
            </a:r>
            <a:r>
              <a:rPr lang="en-US" sz="1200">
                <a:solidFill>
                  <a:srgbClr val="D7BA7D"/>
                </a:solidFill>
                <a:latin typeface="Consolas"/>
                <a:ea typeface="+mn-lt"/>
                <a:cs typeface="+mn-lt"/>
              </a:rPr>
              <a:t>-</a:t>
            </a:r>
            <a:r>
              <a:rPr lang="en-US" sz="1200">
                <a:latin typeface="Consolas"/>
                <a:ea typeface="+mn-lt"/>
                <a:cs typeface="+mn-lt"/>
              </a:rPr>
              <a:t> </a:t>
            </a:r>
            <a:r>
              <a:rPr lang="en-US" sz="1200" b="1">
                <a:latin typeface="Consolas"/>
                <a:ea typeface="+mn-lt"/>
                <a:cs typeface="+mn-lt"/>
              </a:rPr>
              <a:t>**Future Work**</a:t>
            </a:r>
            <a:r>
              <a:rPr lang="en-US" sz="1200">
                <a:latin typeface="Consolas"/>
                <a:ea typeface="+mn-lt"/>
                <a:cs typeface="+mn-lt"/>
              </a:rPr>
              <a:t>: These tests will validate the upcoming authentication endpoints</a:t>
            </a:r>
            <a:endParaRPr lang="en-US"/>
          </a:p>
        </p:txBody>
      </p:sp>
      <p:pic>
        <p:nvPicPr>
          <p:cNvPr id="3" name="Picture 2" descr="A computer code with text&#10;&#10;AI-generated content may be incorrect.">
            <a:extLst>
              <a:ext uri="{FF2B5EF4-FFF2-40B4-BE49-F238E27FC236}">
                <a16:creationId xmlns:a16="http://schemas.microsoft.com/office/drawing/2014/main" id="{B647A7B9-1310-998D-35B7-7AEAED9C8268}"/>
              </a:ext>
            </a:extLst>
          </p:cNvPr>
          <p:cNvPicPr>
            <a:picLocks noChangeAspect="1"/>
          </p:cNvPicPr>
          <p:nvPr/>
        </p:nvPicPr>
        <p:blipFill>
          <a:blip r:embed="rId2"/>
          <a:stretch>
            <a:fillRect/>
          </a:stretch>
        </p:blipFill>
        <p:spPr>
          <a:xfrm>
            <a:off x="9279945" y="1716689"/>
            <a:ext cx="2644734" cy="4939861"/>
          </a:xfrm>
          <a:prstGeom prst="rect">
            <a:avLst/>
          </a:prstGeom>
        </p:spPr>
      </p:pic>
      <p:pic>
        <p:nvPicPr>
          <p:cNvPr id="5" name="Picture 4" descr="A screenshot of a computer code&#10;&#10;AI-generated content may be incorrect.">
            <a:extLst>
              <a:ext uri="{FF2B5EF4-FFF2-40B4-BE49-F238E27FC236}">
                <a16:creationId xmlns:a16="http://schemas.microsoft.com/office/drawing/2014/main" id="{3EF30278-EACF-0C3A-EA07-C2CFAAFC4A67}"/>
              </a:ext>
            </a:extLst>
          </p:cNvPr>
          <p:cNvPicPr>
            <a:picLocks noChangeAspect="1"/>
          </p:cNvPicPr>
          <p:nvPr/>
        </p:nvPicPr>
        <p:blipFill>
          <a:blip r:embed="rId3"/>
          <a:stretch>
            <a:fillRect/>
          </a:stretch>
        </p:blipFill>
        <p:spPr>
          <a:xfrm>
            <a:off x="6426858" y="2278939"/>
            <a:ext cx="2719114" cy="4375916"/>
          </a:xfrm>
          <a:prstGeom prst="rect">
            <a:avLst/>
          </a:prstGeom>
        </p:spPr>
      </p:pic>
      <p:pic>
        <p:nvPicPr>
          <p:cNvPr id="6" name="Picture 5" descr="A screenshot of a computer code&#10;&#10;AI-generated content may be incorrect.">
            <a:extLst>
              <a:ext uri="{FF2B5EF4-FFF2-40B4-BE49-F238E27FC236}">
                <a16:creationId xmlns:a16="http://schemas.microsoft.com/office/drawing/2014/main" id="{A88FB445-AA47-232C-E467-56D64795831B}"/>
              </a:ext>
            </a:extLst>
          </p:cNvPr>
          <p:cNvPicPr>
            <a:picLocks noChangeAspect="1"/>
          </p:cNvPicPr>
          <p:nvPr/>
        </p:nvPicPr>
        <p:blipFill>
          <a:blip r:embed="rId4"/>
          <a:stretch>
            <a:fillRect/>
          </a:stretch>
        </p:blipFill>
        <p:spPr>
          <a:xfrm>
            <a:off x="4332836" y="4186784"/>
            <a:ext cx="1853435" cy="2574707"/>
          </a:xfrm>
          <a:prstGeom prst="rect">
            <a:avLst/>
          </a:prstGeom>
        </p:spPr>
      </p:pic>
      <p:pic>
        <p:nvPicPr>
          <p:cNvPr id="7" name="Picture 6" descr="A screenshot of a computer code&#10;&#10;AI-generated content may be incorrect.">
            <a:extLst>
              <a:ext uri="{FF2B5EF4-FFF2-40B4-BE49-F238E27FC236}">
                <a16:creationId xmlns:a16="http://schemas.microsoft.com/office/drawing/2014/main" id="{3740C9C3-A695-143B-37BF-5677E5A070F1}"/>
              </a:ext>
            </a:extLst>
          </p:cNvPr>
          <p:cNvPicPr>
            <a:picLocks noChangeAspect="1"/>
          </p:cNvPicPr>
          <p:nvPr/>
        </p:nvPicPr>
        <p:blipFill>
          <a:blip r:embed="rId5"/>
          <a:stretch>
            <a:fillRect/>
          </a:stretch>
        </p:blipFill>
        <p:spPr>
          <a:xfrm>
            <a:off x="2231861" y="4187550"/>
            <a:ext cx="1956347" cy="2520623"/>
          </a:xfrm>
          <a:prstGeom prst="rect">
            <a:avLst/>
          </a:prstGeom>
        </p:spPr>
      </p:pic>
      <p:pic>
        <p:nvPicPr>
          <p:cNvPr id="8" name="Picture 7" descr="Top 20 Brand Development Agencies - Plerdy">
            <a:extLst>
              <a:ext uri="{FF2B5EF4-FFF2-40B4-BE49-F238E27FC236}">
                <a16:creationId xmlns:a16="http://schemas.microsoft.com/office/drawing/2014/main" id="{9196572B-6EFD-4DF8-73B9-FF6A8A33123C}"/>
              </a:ext>
            </a:extLst>
          </p:cNvPr>
          <p:cNvPicPr>
            <a:picLocks noChangeAspect="1"/>
          </p:cNvPicPr>
          <p:nvPr/>
        </p:nvPicPr>
        <p:blipFill>
          <a:blip r:embed="rId6"/>
          <a:stretch>
            <a:fillRect/>
          </a:stretch>
        </p:blipFill>
        <p:spPr>
          <a:xfrm>
            <a:off x="3503" y="4527331"/>
            <a:ext cx="2217683" cy="2182649"/>
          </a:xfrm>
          <a:prstGeom prst="rect">
            <a:avLst/>
          </a:prstGeom>
        </p:spPr>
      </p:pic>
    </p:spTree>
    <p:extLst>
      <p:ext uri="{BB962C8B-B14F-4D97-AF65-F5344CB8AC3E}">
        <p14:creationId xmlns:p14="http://schemas.microsoft.com/office/powerpoint/2010/main" val="2352361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F3E6D-44FC-9155-B8B8-140AD6E84C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24002-FD8D-CB52-7913-F6C18BC2C14C}"/>
              </a:ext>
            </a:extLst>
          </p:cNvPr>
          <p:cNvSpPr>
            <a:spLocks noGrp="1"/>
          </p:cNvSpPr>
          <p:nvPr>
            <p:ph type="title"/>
          </p:nvPr>
        </p:nvSpPr>
        <p:spPr>
          <a:xfrm>
            <a:off x="59559" y="99220"/>
            <a:ext cx="10058400" cy="1325563"/>
          </a:xfrm>
        </p:spPr>
        <p:txBody>
          <a:bodyPr/>
          <a:lstStyle/>
          <a:p>
            <a:r>
              <a:rPr lang="en-US">
                <a:ea typeface="+mj-lt"/>
                <a:cs typeface="+mj-lt"/>
              </a:rPr>
              <a:t>Drug Interaction Check Tests</a:t>
            </a:r>
          </a:p>
        </p:txBody>
      </p:sp>
      <p:sp>
        <p:nvSpPr>
          <p:cNvPr id="4" name="Content Placeholder 3">
            <a:extLst>
              <a:ext uri="{FF2B5EF4-FFF2-40B4-BE49-F238E27FC236}">
                <a16:creationId xmlns:a16="http://schemas.microsoft.com/office/drawing/2014/main" id="{6C032E92-C325-853A-A51A-DBB2860ED7CF}"/>
              </a:ext>
            </a:extLst>
          </p:cNvPr>
          <p:cNvSpPr>
            <a:spLocks noGrp="1"/>
          </p:cNvSpPr>
          <p:nvPr>
            <p:ph idx="1"/>
          </p:nvPr>
        </p:nvSpPr>
        <p:spPr>
          <a:xfrm>
            <a:off x="63062" y="1582684"/>
            <a:ext cx="6540939" cy="5278821"/>
          </a:xfrm>
        </p:spPr>
        <p:txBody>
          <a:bodyPr vert="horz" lIns="91440" tIns="45720" rIns="91440" bIns="45720" rtlCol="0" anchor="t">
            <a:normAutofit fontScale="77500" lnSpcReduction="20000"/>
          </a:bodyPr>
          <a:lstStyle/>
          <a:p>
            <a:pPr>
              <a:buNone/>
            </a:pPr>
            <a:r>
              <a:rPr lang="en-US" sz="2200">
                <a:solidFill>
                  <a:srgbClr val="404040"/>
                </a:solidFill>
                <a:ea typeface="+mn-lt"/>
                <a:cs typeface="+mn-lt"/>
              </a:rPr>
              <a:t>The drug interaction check tests validate that the system properly identifies potentially dangerous combinations of medications before they're prescribed to patients. These tests ensure that providers receive clear warnings about medication conflicts, helping prevent adverse reactions and improving patient safety.</a:t>
            </a:r>
            <a:endParaRPr lang="en-US"/>
          </a:p>
          <a:p>
            <a:pPr>
              <a:buNone/>
            </a:pPr>
            <a:r>
              <a:rPr lang="en-US" sz="1200">
                <a:solidFill>
                  <a:srgbClr val="FFD700"/>
                </a:solidFill>
                <a:latin typeface="Consolas"/>
                <a:ea typeface="+mn-lt"/>
                <a:cs typeface="+mn-lt"/>
              </a:rPr>
              <a:t>## Drug Interaction Check Tests</a:t>
            </a:r>
            <a:r>
              <a:rPr lang="en-US" sz="1200">
                <a:latin typeface="Consolas"/>
                <a:ea typeface="+mn-lt"/>
                <a:cs typeface="+mn-lt"/>
              </a:rPr>
              <a:t>
</a:t>
            </a:r>
            <a:r>
              <a:rPr lang="en-US" sz="1200">
                <a:solidFill>
                  <a:srgbClr val="D7BA7D"/>
                </a:solidFill>
                <a:latin typeface="Consolas"/>
                <a:ea typeface="+mn-lt"/>
                <a:cs typeface="+mn-lt"/>
              </a:rPr>
              <a:t>-</a:t>
            </a:r>
            <a:r>
              <a:rPr lang="en-US" sz="1200">
                <a:latin typeface="Consolas"/>
                <a:ea typeface="+mn-lt"/>
                <a:cs typeface="+mn-lt"/>
              </a:rPr>
              <a:t> </a:t>
            </a:r>
            <a:r>
              <a:rPr lang="en-US" sz="1200" b="1">
                <a:latin typeface="Consolas"/>
                <a:ea typeface="+mn-lt"/>
                <a:cs typeface="+mn-lt"/>
              </a:rPr>
              <a:t>**Purpose**</a:t>
            </a:r>
            <a:r>
              <a:rPr lang="en-US" sz="1200">
                <a:latin typeface="Consolas"/>
                <a:ea typeface="+mn-lt"/>
                <a:cs typeface="+mn-lt"/>
              </a:rPr>
              <a:t>: Added test suite for automatic drug interaction detection system
</a:t>
            </a:r>
            <a:r>
              <a:rPr lang="en-US" sz="1200">
                <a:solidFill>
                  <a:srgbClr val="D7BA7D"/>
                </a:solidFill>
                <a:latin typeface="Consolas"/>
                <a:ea typeface="+mn-lt"/>
                <a:cs typeface="+mn-lt"/>
              </a:rPr>
              <a:t>-</a:t>
            </a:r>
            <a:r>
              <a:rPr lang="en-US" sz="1200">
                <a:latin typeface="Consolas"/>
                <a:ea typeface="+mn-lt"/>
                <a:cs typeface="+mn-lt"/>
              </a:rPr>
              <a:t> </a:t>
            </a:r>
            <a:r>
              <a:rPr lang="en-US" sz="1200" b="1">
                <a:latin typeface="Consolas"/>
                <a:ea typeface="+mn-lt"/>
                <a:cs typeface="+mn-lt"/>
              </a:rPr>
              <a:t>**Test Coverage**</a:t>
            </a:r>
            <a:r>
              <a:rPr lang="en-US" sz="1200">
                <a:latin typeface="Consolas"/>
                <a:ea typeface="+mn-lt"/>
                <a:cs typeface="+mn-lt"/>
              </a:rPr>
              <a:t>:
</a:t>
            </a:r>
            <a:r>
              <a:rPr lang="en-US" sz="1200">
                <a:solidFill>
                  <a:srgbClr val="D7BA7D"/>
                </a:solidFill>
                <a:latin typeface="Consolas"/>
                <a:ea typeface="+mn-lt"/>
                <a:cs typeface="+mn-lt"/>
              </a:rPr>
              <a:t>  -</a:t>
            </a:r>
            <a:r>
              <a:rPr lang="en-US" sz="1200">
                <a:latin typeface="Consolas"/>
                <a:ea typeface="+mn-lt"/>
                <a:cs typeface="+mn-lt"/>
              </a:rPr>
              <a:t> Detection of known drug interactions
</a:t>
            </a:r>
            <a:r>
              <a:rPr lang="en-US" sz="1200">
                <a:solidFill>
                  <a:srgbClr val="D7BA7D"/>
                </a:solidFill>
                <a:latin typeface="Consolas"/>
                <a:ea typeface="+mn-lt"/>
                <a:cs typeface="+mn-lt"/>
              </a:rPr>
              <a:t>  -</a:t>
            </a:r>
            <a:r>
              <a:rPr lang="en-US" sz="1200">
                <a:latin typeface="Consolas"/>
                <a:ea typeface="+mn-lt"/>
                <a:cs typeface="+mn-lt"/>
              </a:rPr>
              <a:t> Handling of non-interacting medications
</a:t>
            </a:r>
            <a:r>
              <a:rPr lang="en-US" sz="1200">
                <a:solidFill>
                  <a:srgbClr val="D7BA7D"/>
                </a:solidFill>
                <a:latin typeface="Consolas"/>
                <a:ea typeface="+mn-lt"/>
                <a:cs typeface="+mn-lt"/>
              </a:rPr>
              <a:t>  -</a:t>
            </a:r>
            <a:r>
              <a:rPr lang="en-US" sz="1200">
                <a:latin typeface="Consolas"/>
                <a:ea typeface="+mn-lt"/>
                <a:cs typeface="+mn-lt"/>
              </a:rPr>
              <a:t> Response to invalid medication IDs
</a:t>
            </a:r>
            <a:r>
              <a:rPr lang="en-US" sz="1200">
                <a:solidFill>
                  <a:srgbClr val="D7BA7D"/>
                </a:solidFill>
                <a:latin typeface="Consolas"/>
                <a:ea typeface="+mn-lt"/>
                <a:cs typeface="+mn-lt"/>
              </a:rPr>
              <a:t>  -</a:t>
            </a:r>
            <a:r>
              <a:rPr lang="en-US" sz="1200">
                <a:latin typeface="Consolas"/>
                <a:ea typeface="+mn-lt"/>
                <a:cs typeface="+mn-lt"/>
              </a:rPr>
              <a:t> Unauthorized access attempts
</a:t>
            </a:r>
            <a:r>
              <a:rPr lang="en-US" sz="1200">
                <a:solidFill>
                  <a:srgbClr val="D7BA7D"/>
                </a:solidFill>
                <a:latin typeface="Consolas"/>
                <a:ea typeface="+mn-lt"/>
                <a:cs typeface="+mn-lt"/>
              </a:rPr>
              <a:t>  -</a:t>
            </a:r>
            <a:r>
              <a:rPr lang="en-US" sz="1200">
                <a:latin typeface="Consolas"/>
                <a:ea typeface="+mn-lt"/>
                <a:cs typeface="+mn-lt"/>
              </a:rPr>
              <a:t> Interaction warnings during prescription creation
</a:t>
            </a:r>
            <a:r>
              <a:rPr lang="en-US" sz="1200">
                <a:solidFill>
                  <a:srgbClr val="D7BA7D"/>
                </a:solidFill>
                <a:latin typeface="Consolas"/>
                <a:ea typeface="+mn-lt"/>
                <a:cs typeface="+mn-lt"/>
              </a:rPr>
              <a:t>-</a:t>
            </a:r>
            <a:r>
              <a:rPr lang="en-US" sz="1200">
                <a:latin typeface="Consolas"/>
                <a:ea typeface="+mn-lt"/>
                <a:cs typeface="+mn-lt"/>
              </a:rPr>
              <a:t> </a:t>
            </a:r>
            <a:r>
              <a:rPr lang="en-US" sz="1200" b="1">
                <a:latin typeface="Consolas"/>
                <a:ea typeface="+mn-lt"/>
                <a:cs typeface="+mn-lt"/>
              </a:rPr>
              <a:t>**Implementation Details**</a:t>
            </a:r>
            <a:r>
              <a:rPr lang="en-US" sz="1200">
                <a:latin typeface="Consolas"/>
                <a:ea typeface="+mn-lt"/>
                <a:cs typeface="+mn-lt"/>
              </a:rPr>
              <a:t>:
</a:t>
            </a:r>
            <a:r>
              <a:rPr lang="en-US" sz="1200">
                <a:solidFill>
                  <a:srgbClr val="D7BA7D"/>
                </a:solidFill>
                <a:latin typeface="Consolas"/>
                <a:ea typeface="+mn-lt"/>
                <a:cs typeface="+mn-lt"/>
              </a:rPr>
              <a:t>  -</a:t>
            </a:r>
            <a:r>
              <a:rPr lang="en-US" sz="1200">
                <a:latin typeface="Consolas"/>
                <a:ea typeface="+mn-lt"/>
                <a:cs typeface="+mn-lt"/>
              </a:rPr>
              <a:t> Structured tests to validate interaction severity ratings
</a:t>
            </a:r>
            <a:r>
              <a:rPr lang="en-US" sz="1200">
                <a:solidFill>
                  <a:srgbClr val="D7BA7D"/>
                </a:solidFill>
                <a:latin typeface="Consolas"/>
                <a:ea typeface="+mn-lt"/>
                <a:cs typeface="+mn-lt"/>
              </a:rPr>
              <a:t>  -</a:t>
            </a:r>
            <a:r>
              <a:rPr lang="en-US" sz="1200">
                <a:latin typeface="Consolas"/>
                <a:ea typeface="+mn-lt"/>
                <a:cs typeface="+mn-lt"/>
              </a:rPr>
              <a:t> Mocked API responses to simulate database results
</a:t>
            </a:r>
            <a:r>
              <a:rPr lang="en-US" sz="1200">
                <a:solidFill>
                  <a:srgbClr val="D7BA7D"/>
                </a:solidFill>
                <a:latin typeface="Consolas"/>
                <a:ea typeface="+mn-lt"/>
                <a:cs typeface="+mn-lt"/>
              </a:rPr>
              <a:t>  -</a:t>
            </a:r>
            <a:r>
              <a:rPr lang="en-US" sz="1200">
                <a:latin typeface="Consolas"/>
                <a:ea typeface="+mn-lt"/>
                <a:cs typeface="+mn-lt"/>
              </a:rPr>
              <a:t> Added test cases for integration with prescription workflow</a:t>
            </a:r>
            <a:endParaRPr lang="en-US"/>
          </a:p>
        </p:txBody>
      </p:sp>
      <p:pic>
        <p:nvPicPr>
          <p:cNvPr id="5" name="Picture 4" descr="A screenshot of a computer program&#10;&#10;AI-generated content may be incorrect.">
            <a:extLst>
              <a:ext uri="{FF2B5EF4-FFF2-40B4-BE49-F238E27FC236}">
                <a16:creationId xmlns:a16="http://schemas.microsoft.com/office/drawing/2014/main" id="{8C55F780-A1EC-FFC2-F029-2AC7C0E061FD}"/>
              </a:ext>
            </a:extLst>
          </p:cNvPr>
          <p:cNvPicPr>
            <a:picLocks noChangeAspect="1"/>
          </p:cNvPicPr>
          <p:nvPr/>
        </p:nvPicPr>
        <p:blipFill>
          <a:blip r:embed="rId2"/>
          <a:stretch>
            <a:fillRect/>
          </a:stretch>
        </p:blipFill>
        <p:spPr>
          <a:xfrm>
            <a:off x="9402817" y="101217"/>
            <a:ext cx="2679263" cy="3336050"/>
          </a:xfrm>
          <a:prstGeom prst="rect">
            <a:avLst/>
          </a:prstGeom>
        </p:spPr>
      </p:pic>
      <p:pic>
        <p:nvPicPr>
          <p:cNvPr id="6" name="Picture 5" descr="A screenshot of a computer program&#10;&#10;AI-generated content may be incorrect.">
            <a:extLst>
              <a:ext uri="{FF2B5EF4-FFF2-40B4-BE49-F238E27FC236}">
                <a16:creationId xmlns:a16="http://schemas.microsoft.com/office/drawing/2014/main" id="{F251BAC0-293F-B3DE-0CDE-091A02B73F8A}"/>
              </a:ext>
            </a:extLst>
          </p:cNvPr>
          <p:cNvPicPr>
            <a:picLocks noChangeAspect="1"/>
          </p:cNvPicPr>
          <p:nvPr/>
        </p:nvPicPr>
        <p:blipFill>
          <a:blip r:embed="rId3"/>
          <a:stretch>
            <a:fillRect/>
          </a:stretch>
        </p:blipFill>
        <p:spPr>
          <a:xfrm>
            <a:off x="6610126" y="2443655"/>
            <a:ext cx="2597816" cy="4318000"/>
          </a:xfrm>
          <a:prstGeom prst="rect">
            <a:avLst/>
          </a:prstGeom>
        </p:spPr>
      </p:pic>
      <p:pic>
        <p:nvPicPr>
          <p:cNvPr id="7" name="Picture 6" descr="A screenshot of a computer code&#10;&#10;AI-generated content may be incorrect.">
            <a:extLst>
              <a:ext uri="{FF2B5EF4-FFF2-40B4-BE49-F238E27FC236}">
                <a16:creationId xmlns:a16="http://schemas.microsoft.com/office/drawing/2014/main" id="{9562F000-6213-0758-04DB-6FB1ADB03E79}"/>
              </a:ext>
            </a:extLst>
          </p:cNvPr>
          <p:cNvPicPr>
            <a:picLocks noChangeAspect="1"/>
          </p:cNvPicPr>
          <p:nvPr/>
        </p:nvPicPr>
        <p:blipFill>
          <a:blip r:embed="rId4"/>
          <a:stretch>
            <a:fillRect/>
          </a:stretch>
        </p:blipFill>
        <p:spPr>
          <a:xfrm>
            <a:off x="9201697" y="3437596"/>
            <a:ext cx="2993915" cy="3319846"/>
          </a:xfrm>
          <a:prstGeom prst="rect">
            <a:avLst/>
          </a:prstGeom>
        </p:spPr>
      </p:pic>
      <p:pic>
        <p:nvPicPr>
          <p:cNvPr id="8" name="Picture 7" descr="A screenshot of a computer code&#10;&#10;AI-generated content may be incorrect.">
            <a:extLst>
              <a:ext uri="{FF2B5EF4-FFF2-40B4-BE49-F238E27FC236}">
                <a16:creationId xmlns:a16="http://schemas.microsoft.com/office/drawing/2014/main" id="{BE06BD83-DAB3-3E68-82A2-DFB9FF0D377C}"/>
              </a:ext>
            </a:extLst>
          </p:cNvPr>
          <p:cNvPicPr>
            <a:picLocks noChangeAspect="1"/>
          </p:cNvPicPr>
          <p:nvPr/>
        </p:nvPicPr>
        <p:blipFill>
          <a:blip r:embed="rId5"/>
          <a:stretch>
            <a:fillRect/>
          </a:stretch>
        </p:blipFill>
        <p:spPr>
          <a:xfrm>
            <a:off x="4449325" y="3432010"/>
            <a:ext cx="2093420" cy="3339772"/>
          </a:xfrm>
          <a:prstGeom prst="rect">
            <a:avLst/>
          </a:prstGeom>
        </p:spPr>
      </p:pic>
      <p:pic>
        <p:nvPicPr>
          <p:cNvPr id="9" name="Picture 8" descr="A screenshot of a computer code&#10;&#10;AI-generated content may be incorrect.">
            <a:extLst>
              <a:ext uri="{FF2B5EF4-FFF2-40B4-BE49-F238E27FC236}">
                <a16:creationId xmlns:a16="http://schemas.microsoft.com/office/drawing/2014/main" id="{B6C6A757-47C2-A67A-F5D5-CEB90683CB6A}"/>
              </a:ext>
            </a:extLst>
          </p:cNvPr>
          <p:cNvPicPr>
            <a:picLocks noChangeAspect="1"/>
          </p:cNvPicPr>
          <p:nvPr/>
        </p:nvPicPr>
        <p:blipFill>
          <a:blip r:embed="rId6"/>
          <a:stretch>
            <a:fillRect/>
          </a:stretch>
        </p:blipFill>
        <p:spPr>
          <a:xfrm>
            <a:off x="2903154" y="4290081"/>
            <a:ext cx="1542174" cy="2473216"/>
          </a:xfrm>
          <a:prstGeom prst="rect">
            <a:avLst/>
          </a:prstGeom>
        </p:spPr>
      </p:pic>
      <p:pic>
        <p:nvPicPr>
          <p:cNvPr id="10" name="Picture 9" descr="A computer code on a white background&#10;&#10;AI-generated content may be incorrect.">
            <a:extLst>
              <a:ext uri="{FF2B5EF4-FFF2-40B4-BE49-F238E27FC236}">
                <a16:creationId xmlns:a16="http://schemas.microsoft.com/office/drawing/2014/main" id="{C7DAF5C1-D5C2-DEAD-1FA6-EE2473D488CC}"/>
              </a:ext>
            </a:extLst>
          </p:cNvPr>
          <p:cNvPicPr>
            <a:picLocks noChangeAspect="1"/>
          </p:cNvPicPr>
          <p:nvPr/>
        </p:nvPicPr>
        <p:blipFill>
          <a:blip r:embed="rId7"/>
          <a:stretch>
            <a:fillRect/>
          </a:stretch>
        </p:blipFill>
        <p:spPr>
          <a:xfrm>
            <a:off x="325420" y="4291724"/>
            <a:ext cx="2572332" cy="2469931"/>
          </a:xfrm>
          <a:prstGeom prst="rect">
            <a:avLst/>
          </a:prstGeom>
        </p:spPr>
      </p:pic>
      <p:pic>
        <p:nvPicPr>
          <p:cNvPr id="11" name="Picture 10" descr="Clean Coding Processes are a Must: And We aren't Talking Just Writing Code!">
            <a:extLst>
              <a:ext uri="{FF2B5EF4-FFF2-40B4-BE49-F238E27FC236}">
                <a16:creationId xmlns:a16="http://schemas.microsoft.com/office/drawing/2014/main" id="{2C60F3C2-B9EA-8EED-3767-EA1C64533734}"/>
              </a:ext>
            </a:extLst>
          </p:cNvPr>
          <p:cNvPicPr>
            <a:picLocks noChangeAspect="1"/>
          </p:cNvPicPr>
          <p:nvPr/>
        </p:nvPicPr>
        <p:blipFill>
          <a:blip r:embed="rId8"/>
          <a:stretch>
            <a:fillRect/>
          </a:stretch>
        </p:blipFill>
        <p:spPr>
          <a:xfrm>
            <a:off x="6546193" y="175610"/>
            <a:ext cx="2743200" cy="2057400"/>
          </a:xfrm>
          <a:prstGeom prst="rect">
            <a:avLst/>
          </a:prstGeom>
        </p:spPr>
      </p:pic>
    </p:spTree>
    <p:extLst>
      <p:ext uri="{BB962C8B-B14F-4D97-AF65-F5344CB8AC3E}">
        <p14:creationId xmlns:p14="http://schemas.microsoft.com/office/powerpoint/2010/main" val="449727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B739-155F-0898-1CAA-3142D16D8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8D61EA-8AC7-9CEE-9E98-13AC0869BF0D}"/>
              </a:ext>
            </a:extLst>
          </p:cNvPr>
          <p:cNvSpPr>
            <a:spLocks noGrp="1"/>
          </p:cNvSpPr>
          <p:nvPr>
            <p:ph type="title"/>
          </p:nvPr>
        </p:nvSpPr>
        <p:spPr/>
        <p:txBody>
          <a:bodyPr/>
          <a:lstStyle/>
          <a:p>
            <a:r>
              <a:rPr lang="en-US">
                <a:ea typeface="+mj-lt"/>
                <a:cs typeface="+mj-lt"/>
              </a:rPr>
              <a:t>Administrator Implementation of 2FA Testing</a:t>
            </a:r>
          </a:p>
        </p:txBody>
      </p:sp>
      <p:sp>
        <p:nvSpPr>
          <p:cNvPr id="4" name="Content Placeholder 3">
            <a:extLst>
              <a:ext uri="{FF2B5EF4-FFF2-40B4-BE49-F238E27FC236}">
                <a16:creationId xmlns:a16="http://schemas.microsoft.com/office/drawing/2014/main" id="{69A5077C-F928-26B4-5A46-FBDEBB687591}"/>
              </a:ext>
            </a:extLst>
          </p:cNvPr>
          <p:cNvSpPr>
            <a:spLocks noGrp="1"/>
          </p:cNvSpPr>
          <p:nvPr>
            <p:ph idx="1"/>
          </p:nvPr>
        </p:nvSpPr>
        <p:spPr>
          <a:xfrm>
            <a:off x="80579" y="1538891"/>
            <a:ext cx="6278180" cy="4724400"/>
          </a:xfrm>
        </p:spPr>
        <p:txBody>
          <a:bodyPr vert="horz" lIns="91440" tIns="45720" rIns="91440" bIns="45720" rtlCol="0" anchor="t">
            <a:normAutofit fontScale="70000" lnSpcReduction="20000"/>
          </a:bodyPr>
          <a:lstStyle/>
          <a:p>
            <a:pPr marL="0" indent="0">
              <a:buNone/>
            </a:pPr>
            <a:r>
              <a:rPr lang="en-US" sz="2200">
                <a:solidFill>
                  <a:srgbClr val="404040"/>
                </a:solidFill>
                <a:ea typeface="+mn-lt"/>
                <a:cs typeface="+mn-lt"/>
              </a:rPr>
              <a:t>The administrator two-factor authentication tests confirm that system administrators must verify their identity through two separate methods before gaining access to sensitive system controls. This additional security layer protects against unauthorized administrative access even if passwords are compromised.</a:t>
            </a:r>
            <a:endParaRPr lang="en-US"/>
          </a:p>
          <a:p>
            <a:pPr marL="0" indent="0">
              <a:buNone/>
            </a:pPr>
            <a:r>
              <a:rPr lang="en-US" sz="1200">
                <a:solidFill>
                  <a:srgbClr val="FFD700"/>
                </a:solidFill>
                <a:latin typeface="Consolas"/>
              </a:rPr>
              <a:t>## Admin 2FA Tests</a:t>
            </a:r>
            <a:r>
              <a:rPr lang="en-US" sz="1200">
                <a:solidFill>
                  <a:srgbClr val="1F2328"/>
                </a:solidFill>
                <a:latin typeface="Consolas"/>
              </a:rPr>
              <a:t>
</a:t>
            </a:r>
            <a:r>
              <a:rPr lang="en-US" sz="1200">
                <a:solidFill>
                  <a:srgbClr val="D7BA7D"/>
                </a:solidFill>
                <a:latin typeface="Consolas"/>
              </a:rPr>
              <a:t>-</a:t>
            </a:r>
            <a:r>
              <a:rPr lang="en-US" sz="1200">
                <a:solidFill>
                  <a:srgbClr val="1F2328"/>
                </a:solidFill>
                <a:latin typeface="Consolas"/>
              </a:rPr>
              <a:t> </a:t>
            </a:r>
            <a:r>
              <a:rPr lang="en-US" sz="1200" b="1">
                <a:solidFill>
                  <a:srgbClr val="1F2328"/>
                </a:solidFill>
                <a:latin typeface="Consolas"/>
              </a:rPr>
              <a:t>**Purpose**</a:t>
            </a:r>
            <a:r>
              <a:rPr lang="en-US" sz="1200">
                <a:solidFill>
                  <a:srgbClr val="1F2328"/>
                </a:solidFill>
                <a:latin typeface="Consolas"/>
              </a:rPr>
              <a:t>: Added test suite for administrator two-factor authentication
</a:t>
            </a:r>
            <a:r>
              <a:rPr lang="en-US" sz="1200">
                <a:solidFill>
                  <a:srgbClr val="D7BA7D"/>
                </a:solidFill>
                <a:latin typeface="Consolas"/>
              </a:rPr>
              <a:t>-</a:t>
            </a:r>
            <a:r>
              <a:rPr lang="en-US" sz="1200">
                <a:solidFill>
                  <a:srgbClr val="1F2328"/>
                </a:solidFill>
                <a:latin typeface="Consolas"/>
              </a:rPr>
              <a:t> </a:t>
            </a:r>
            <a:r>
              <a:rPr lang="en-US" sz="1200" b="1">
                <a:solidFill>
                  <a:srgbClr val="1F2328"/>
                </a:solidFill>
                <a:latin typeface="Consolas"/>
              </a:rPr>
              <a:t>**Test Coverage**</a:t>
            </a:r>
            <a:r>
              <a:rPr lang="en-US" sz="1200">
                <a:solidFill>
                  <a:srgbClr val="1F2328"/>
                </a:solidFill>
                <a:latin typeface="Consolas"/>
              </a:rPr>
              <a:t>:
</a:t>
            </a:r>
            <a:r>
              <a:rPr lang="en-US" sz="1200">
                <a:solidFill>
                  <a:srgbClr val="D7BA7D"/>
                </a:solidFill>
                <a:latin typeface="Consolas"/>
              </a:rPr>
              <a:t>  -</a:t>
            </a:r>
            <a:r>
              <a:rPr lang="en-US" sz="1200">
                <a:solidFill>
                  <a:srgbClr val="1F2328"/>
                </a:solidFill>
                <a:latin typeface="Consolas"/>
              </a:rPr>
              <a:t> Initial login requiring 2FA verification
</a:t>
            </a:r>
            <a:r>
              <a:rPr lang="en-US" sz="1200">
                <a:solidFill>
                  <a:srgbClr val="D7BA7D"/>
                </a:solidFill>
                <a:latin typeface="Consolas"/>
              </a:rPr>
              <a:t>  -</a:t>
            </a:r>
            <a:r>
              <a:rPr lang="en-US" sz="1200">
                <a:solidFill>
                  <a:srgbClr val="1F2328"/>
                </a:solidFill>
                <a:latin typeface="Consolas"/>
              </a:rPr>
              <a:t> Successful verification with valid 2FA code
</a:t>
            </a:r>
            <a:r>
              <a:rPr lang="en-US" sz="1200">
                <a:solidFill>
                  <a:srgbClr val="D7BA7D"/>
                </a:solidFill>
                <a:latin typeface="Consolas"/>
              </a:rPr>
              <a:t>  -</a:t>
            </a:r>
            <a:r>
              <a:rPr lang="en-US" sz="1200">
                <a:solidFill>
                  <a:srgbClr val="1F2328"/>
                </a:solidFill>
                <a:latin typeface="Consolas"/>
              </a:rPr>
              <a:t> Rejection of invalid 2FA codes
</a:t>
            </a:r>
            <a:r>
              <a:rPr lang="en-US" sz="1200">
                <a:solidFill>
                  <a:srgbClr val="D7BA7D"/>
                </a:solidFill>
                <a:latin typeface="Consolas"/>
              </a:rPr>
              <a:t>  -</a:t>
            </a:r>
            <a:r>
              <a:rPr lang="en-US" sz="1200">
                <a:solidFill>
                  <a:srgbClr val="1F2328"/>
                </a:solidFill>
                <a:latin typeface="Consolas"/>
              </a:rPr>
              <a:t> Handling of expired verification attempts
</a:t>
            </a:r>
            <a:r>
              <a:rPr lang="en-US" sz="1200">
                <a:solidFill>
                  <a:srgbClr val="D7BA7D"/>
                </a:solidFill>
                <a:latin typeface="Consolas"/>
              </a:rPr>
              <a:t>-</a:t>
            </a:r>
            <a:r>
              <a:rPr lang="en-US" sz="1200">
                <a:solidFill>
                  <a:srgbClr val="1F2328"/>
                </a:solidFill>
                <a:latin typeface="Consolas"/>
              </a:rPr>
              <a:t> </a:t>
            </a:r>
            <a:r>
              <a:rPr lang="en-US" sz="1200" b="1">
                <a:solidFill>
                  <a:srgbClr val="1F2328"/>
                </a:solidFill>
                <a:latin typeface="Consolas"/>
              </a:rPr>
              <a:t>**Implementation Details**</a:t>
            </a:r>
            <a:r>
              <a:rPr lang="en-US" sz="1200">
                <a:solidFill>
                  <a:srgbClr val="1F2328"/>
                </a:solidFill>
                <a:latin typeface="Consolas"/>
              </a:rPr>
              <a:t>:
</a:t>
            </a:r>
            <a:r>
              <a:rPr lang="en-US" sz="1200">
                <a:solidFill>
                  <a:srgbClr val="D7BA7D"/>
                </a:solidFill>
                <a:latin typeface="Consolas"/>
              </a:rPr>
              <a:t>  -</a:t>
            </a:r>
            <a:r>
              <a:rPr lang="en-US" sz="1200">
                <a:solidFill>
                  <a:srgbClr val="1F2328"/>
                </a:solidFill>
                <a:latin typeface="Consolas"/>
              </a:rPr>
              <a:t> Used </a:t>
            </a:r>
            <a:r>
              <a:rPr lang="en-US" sz="1200" err="1">
                <a:solidFill>
                  <a:srgbClr val="1F2328"/>
                </a:solidFill>
                <a:latin typeface="Consolas"/>
              </a:rPr>
              <a:t>pyotp</a:t>
            </a:r>
            <a:r>
              <a:rPr lang="en-US" sz="1200">
                <a:solidFill>
                  <a:srgbClr val="1F2328"/>
                </a:solidFill>
                <a:latin typeface="Consolas"/>
              </a:rPr>
              <a:t> library to generate and validate TOTP codes
</a:t>
            </a:r>
            <a:r>
              <a:rPr lang="en-US" sz="1200">
                <a:solidFill>
                  <a:srgbClr val="D7BA7D"/>
                </a:solidFill>
                <a:latin typeface="Consolas"/>
              </a:rPr>
              <a:t>  -</a:t>
            </a:r>
            <a:r>
              <a:rPr lang="en-US" sz="1200">
                <a:solidFill>
                  <a:srgbClr val="1F2328"/>
                </a:solidFill>
                <a:latin typeface="Consolas"/>
              </a:rPr>
              <a:t> Tested the complete 2FA workflow from login to verification
</a:t>
            </a:r>
            <a:r>
              <a:rPr lang="en-US" sz="1200">
                <a:solidFill>
                  <a:srgbClr val="D7BA7D"/>
                </a:solidFill>
                <a:latin typeface="Consolas"/>
              </a:rPr>
              <a:t>  -</a:t>
            </a:r>
            <a:r>
              <a:rPr lang="en-US" sz="1200">
                <a:solidFill>
                  <a:srgbClr val="1F2328"/>
                </a:solidFill>
                <a:latin typeface="Consolas"/>
              </a:rPr>
              <a:t> Covered both success and failure scenarios</a:t>
            </a:r>
            <a:endParaRPr lang="en-US"/>
          </a:p>
        </p:txBody>
      </p:sp>
      <p:pic>
        <p:nvPicPr>
          <p:cNvPr id="3" name="Picture 2" descr="A screenshot of a computer program&#10;&#10;AI-generated content may be incorrect.">
            <a:extLst>
              <a:ext uri="{FF2B5EF4-FFF2-40B4-BE49-F238E27FC236}">
                <a16:creationId xmlns:a16="http://schemas.microsoft.com/office/drawing/2014/main" id="{B136C1E4-0203-4D97-FD48-5D81B104025F}"/>
              </a:ext>
            </a:extLst>
          </p:cNvPr>
          <p:cNvPicPr>
            <a:picLocks noChangeAspect="1"/>
          </p:cNvPicPr>
          <p:nvPr/>
        </p:nvPicPr>
        <p:blipFill>
          <a:blip r:embed="rId2"/>
          <a:stretch>
            <a:fillRect/>
          </a:stretch>
        </p:blipFill>
        <p:spPr>
          <a:xfrm>
            <a:off x="3132849" y="3900598"/>
            <a:ext cx="2965888" cy="2954393"/>
          </a:xfrm>
          <a:prstGeom prst="rect">
            <a:avLst/>
          </a:prstGeom>
        </p:spPr>
      </p:pic>
      <p:pic>
        <p:nvPicPr>
          <p:cNvPr id="5" name="Picture 4" descr="A screenshot of a computer code&#10;&#10;AI-generated content may be incorrect.">
            <a:extLst>
              <a:ext uri="{FF2B5EF4-FFF2-40B4-BE49-F238E27FC236}">
                <a16:creationId xmlns:a16="http://schemas.microsoft.com/office/drawing/2014/main" id="{B9572F62-B0F4-25B4-2F92-4F1205B36FF4}"/>
              </a:ext>
            </a:extLst>
          </p:cNvPr>
          <p:cNvPicPr>
            <a:picLocks noChangeAspect="1"/>
          </p:cNvPicPr>
          <p:nvPr/>
        </p:nvPicPr>
        <p:blipFill>
          <a:blip r:embed="rId3"/>
          <a:stretch>
            <a:fillRect/>
          </a:stretch>
        </p:blipFill>
        <p:spPr>
          <a:xfrm>
            <a:off x="6292303" y="2863577"/>
            <a:ext cx="2961947" cy="3924847"/>
          </a:xfrm>
          <a:prstGeom prst="rect">
            <a:avLst/>
          </a:prstGeom>
        </p:spPr>
      </p:pic>
      <p:pic>
        <p:nvPicPr>
          <p:cNvPr id="6" name="Picture 5" descr="A screenshot of a computer code&#10;&#10;AI-generated content may be incorrect.">
            <a:extLst>
              <a:ext uri="{FF2B5EF4-FFF2-40B4-BE49-F238E27FC236}">
                <a16:creationId xmlns:a16="http://schemas.microsoft.com/office/drawing/2014/main" id="{542D510A-36D9-F031-7C6B-DD38DB7CBC3B}"/>
              </a:ext>
            </a:extLst>
          </p:cNvPr>
          <p:cNvPicPr>
            <a:picLocks noChangeAspect="1"/>
          </p:cNvPicPr>
          <p:nvPr/>
        </p:nvPicPr>
        <p:blipFill>
          <a:blip r:embed="rId4"/>
          <a:stretch>
            <a:fillRect/>
          </a:stretch>
        </p:blipFill>
        <p:spPr>
          <a:xfrm>
            <a:off x="9454131" y="1602827"/>
            <a:ext cx="2436496" cy="5255173"/>
          </a:xfrm>
          <a:prstGeom prst="rect">
            <a:avLst/>
          </a:prstGeom>
        </p:spPr>
      </p:pic>
      <p:pic>
        <p:nvPicPr>
          <p:cNvPr id="7" name="Picture 6" descr="GitHub - RobThree/TwoFactorAuth: PHP library for Two Factor ...">
            <a:extLst>
              <a:ext uri="{FF2B5EF4-FFF2-40B4-BE49-F238E27FC236}">
                <a16:creationId xmlns:a16="http://schemas.microsoft.com/office/drawing/2014/main" id="{FD19678E-9C89-951F-24CC-0C06C9CC3588}"/>
              </a:ext>
            </a:extLst>
          </p:cNvPr>
          <p:cNvPicPr>
            <a:picLocks noChangeAspect="1"/>
          </p:cNvPicPr>
          <p:nvPr/>
        </p:nvPicPr>
        <p:blipFill>
          <a:blip r:embed="rId5"/>
          <a:stretch>
            <a:fillRect/>
          </a:stretch>
        </p:blipFill>
        <p:spPr>
          <a:xfrm>
            <a:off x="196193" y="4010572"/>
            <a:ext cx="2743200" cy="2743200"/>
          </a:xfrm>
          <a:prstGeom prst="rect">
            <a:avLst/>
          </a:prstGeom>
        </p:spPr>
      </p:pic>
    </p:spTree>
    <p:extLst>
      <p:ext uri="{BB962C8B-B14F-4D97-AF65-F5344CB8AC3E}">
        <p14:creationId xmlns:p14="http://schemas.microsoft.com/office/powerpoint/2010/main" val="179940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329E4-5A47-BFB4-3E8F-A9196D62B6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AC9682-478B-C280-849A-7BF1F256C970}"/>
              </a:ext>
            </a:extLst>
          </p:cNvPr>
          <p:cNvSpPr>
            <a:spLocks noGrp="1"/>
          </p:cNvSpPr>
          <p:nvPr>
            <p:ph type="title"/>
          </p:nvPr>
        </p:nvSpPr>
        <p:spPr/>
        <p:txBody>
          <a:bodyPr/>
          <a:lstStyle/>
          <a:p>
            <a:r>
              <a:rPr lang="en-US">
                <a:ea typeface="+mj-lt"/>
                <a:cs typeface="+mj-lt"/>
              </a:rPr>
              <a:t>Medical Provider Barcode-Based Medication System with Testing but without UI</a:t>
            </a:r>
          </a:p>
        </p:txBody>
      </p:sp>
      <p:sp>
        <p:nvSpPr>
          <p:cNvPr id="4" name="Content Placeholder 3">
            <a:extLst>
              <a:ext uri="{FF2B5EF4-FFF2-40B4-BE49-F238E27FC236}">
                <a16:creationId xmlns:a16="http://schemas.microsoft.com/office/drawing/2014/main" id="{B8BE3406-8E9A-829E-E044-2F8B237FF68C}"/>
              </a:ext>
            </a:extLst>
          </p:cNvPr>
          <p:cNvSpPr>
            <a:spLocks noGrp="1"/>
          </p:cNvSpPr>
          <p:nvPr>
            <p:ph idx="1"/>
          </p:nvPr>
        </p:nvSpPr>
        <p:spPr>
          <a:xfrm>
            <a:off x="699655" y="1711037"/>
            <a:ext cx="5950528" cy="1496291"/>
          </a:xfrm>
        </p:spPr>
        <p:txBody>
          <a:bodyPr vert="horz" lIns="91440" tIns="45720" rIns="91440" bIns="45720" rtlCol="0" anchor="t">
            <a:normAutofit/>
          </a:bodyPr>
          <a:lstStyle/>
          <a:p>
            <a:pPr>
              <a:buFont typeface="Arial"/>
              <a:buChar char="▪"/>
            </a:pPr>
            <a:r>
              <a:rPr lang="en-US" sz="1200">
                <a:solidFill>
                  <a:schemeClr val="tx1"/>
                </a:solidFill>
                <a:ea typeface="+mn-lt"/>
                <a:cs typeface="+mn-lt"/>
              </a:rPr>
              <a:t>Medical Provider Barcode-Based Medication System without UI and Testing </a:t>
            </a:r>
            <a:endParaRPr lang="en-US">
              <a:solidFill>
                <a:schemeClr val="tx1"/>
              </a:solidFill>
              <a:ea typeface="+mn-lt"/>
              <a:cs typeface="+mn-lt"/>
            </a:endParaRPr>
          </a:p>
          <a:p>
            <a:pPr lvl="1">
              <a:buFont typeface="Arial"/>
              <a:buChar char="▪"/>
            </a:pPr>
            <a:r>
              <a:rPr lang="en-US" sz="1200">
                <a:solidFill>
                  <a:schemeClr val="tx1"/>
                </a:solidFill>
                <a:ea typeface="+mn-lt"/>
                <a:cs typeface="+mn-lt"/>
              </a:rPr>
              <a:t>Implement CRUD functionality for medications (2 days)</a:t>
            </a:r>
            <a:endParaRPr lang="en-US">
              <a:solidFill>
                <a:schemeClr val="tx1"/>
              </a:solidFill>
              <a:ea typeface="+mn-lt"/>
              <a:cs typeface="+mn-lt"/>
            </a:endParaRPr>
          </a:p>
          <a:p>
            <a:pPr lvl="1">
              <a:buFont typeface="Arial"/>
              <a:buChar char="▪"/>
            </a:pPr>
            <a:r>
              <a:rPr lang="en-US" sz="1200">
                <a:solidFill>
                  <a:schemeClr val="tx1"/>
                </a:solidFill>
                <a:ea typeface="+mn-lt"/>
                <a:cs typeface="+mn-lt"/>
              </a:rPr>
              <a:t>Develop the API to update medication lists dynamically (1 day)</a:t>
            </a:r>
          </a:p>
          <a:p>
            <a:pPr marL="457200">
              <a:spcBef>
                <a:spcPts val="600"/>
              </a:spcBef>
              <a:buFont typeface="Arial"/>
              <a:buChar char="▪"/>
            </a:pPr>
            <a:r>
              <a:rPr lang="en-US" sz="1200">
                <a:solidFill>
                  <a:schemeClr val="tx1"/>
                </a:solidFill>
                <a:ea typeface="+mn-lt"/>
                <a:cs typeface="+mn-lt"/>
              </a:rPr>
              <a:t>Test update functions and permissions (1 day)</a:t>
            </a:r>
          </a:p>
          <a:p>
            <a:pPr lvl="1">
              <a:buFont typeface="Arial"/>
              <a:buChar char="▪"/>
            </a:pPr>
            <a:endParaRPr lang="en-US" sz="1200">
              <a:solidFill>
                <a:schemeClr val="tx1"/>
              </a:solidFill>
            </a:endParaRPr>
          </a:p>
          <a:p>
            <a:pPr>
              <a:buFont typeface="Arial"/>
              <a:buChar char="▪"/>
            </a:pPr>
            <a:endParaRPr lang="en-US" sz="1200">
              <a:solidFill>
                <a:schemeClr val="tx1"/>
              </a:solidFill>
            </a:endParaRPr>
          </a:p>
          <a:p>
            <a:pPr marL="0" indent="0">
              <a:buNone/>
            </a:pPr>
            <a:endParaRPr lang="en-US"/>
          </a:p>
        </p:txBody>
      </p:sp>
      <p:pic>
        <p:nvPicPr>
          <p:cNvPr id="3" name="Picture 2" descr="A screenshot of a computer&#10;&#10;AI-generated content may be incorrect.">
            <a:extLst>
              <a:ext uri="{FF2B5EF4-FFF2-40B4-BE49-F238E27FC236}">
                <a16:creationId xmlns:a16="http://schemas.microsoft.com/office/drawing/2014/main" id="{90B76D3A-4FD2-1EAB-31FB-F729A20AC20A}"/>
              </a:ext>
            </a:extLst>
          </p:cNvPr>
          <p:cNvPicPr>
            <a:picLocks noChangeAspect="1"/>
          </p:cNvPicPr>
          <p:nvPr/>
        </p:nvPicPr>
        <p:blipFill>
          <a:blip r:embed="rId2"/>
          <a:stretch>
            <a:fillRect/>
          </a:stretch>
        </p:blipFill>
        <p:spPr>
          <a:xfrm>
            <a:off x="318654" y="2778703"/>
            <a:ext cx="3740728" cy="3531178"/>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99DFC42A-0BC5-5F4B-98DF-7199798C8475}"/>
              </a:ext>
            </a:extLst>
          </p:cNvPr>
          <p:cNvPicPr>
            <a:picLocks noChangeAspect="1"/>
          </p:cNvPicPr>
          <p:nvPr/>
        </p:nvPicPr>
        <p:blipFill>
          <a:blip r:embed="rId3"/>
          <a:stretch>
            <a:fillRect/>
          </a:stretch>
        </p:blipFill>
        <p:spPr>
          <a:xfrm>
            <a:off x="4613564" y="2775239"/>
            <a:ext cx="1884219" cy="1986396"/>
          </a:xfrm>
          <a:prstGeom prst="rect">
            <a:avLst/>
          </a:prstGeom>
        </p:spPr>
      </p:pic>
      <p:pic>
        <p:nvPicPr>
          <p:cNvPr id="7" name="Picture 6" descr="A screenshot of a computer program&#10;&#10;AI-generated content may be incorrect.">
            <a:extLst>
              <a:ext uri="{FF2B5EF4-FFF2-40B4-BE49-F238E27FC236}">
                <a16:creationId xmlns:a16="http://schemas.microsoft.com/office/drawing/2014/main" id="{F090EC78-19B5-42A8-C889-91962F40E444}"/>
              </a:ext>
            </a:extLst>
          </p:cNvPr>
          <p:cNvPicPr>
            <a:picLocks noChangeAspect="1"/>
          </p:cNvPicPr>
          <p:nvPr/>
        </p:nvPicPr>
        <p:blipFill>
          <a:blip r:embed="rId4"/>
          <a:stretch>
            <a:fillRect/>
          </a:stretch>
        </p:blipFill>
        <p:spPr>
          <a:xfrm>
            <a:off x="6864785" y="1641763"/>
            <a:ext cx="5202668" cy="3124201"/>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0B8EF888-7C7D-7BB9-5309-E43182D64F56}"/>
              </a:ext>
            </a:extLst>
          </p:cNvPr>
          <p:cNvPicPr>
            <a:picLocks noChangeAspect="1"/>
          </p:cNvPicPr>
          <p:nvPr/>
        </p:nvPicPr>
        <p:blipFill>
          <a:blip r:embed="rId5"/>
          <a:stretch>
            <a:fillRect/>
          </a:stretch>
        </p:blipFill>
        <p:spPr>
          <a:xfrm>
            <a:off x="4613564" y="4986097"/>
            <a:ext cx="7460672" cy="1485516"/>
          </a:xfrm>
          <a:prstGeom prst="rect">
            <a:avLst/>
          </a:prstGeom>
        </p:spPr>
      </p:pic>
    </p:spTree>
    <p:extLst>
      <p:ext uri="{BB962C8B-B14F-4D97-AF65-F5344CB8AC3E}">
        <p14:creationId xmlns:p14="http://schemas.microsoft.com/office/powerpoint/2010/main" val="1030774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a621096b-f3bc-47e5-a3a7-5ec84cfd2e6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5EC7D2932A05449022AEB795CD83BE" ma:contentTypeVersion="10" ma:contentTypeDescription="Create a new document." ma:contentTypeScope="" ma:versionID="72dfb89fb5dcbfa36fa6258ac256b9f4">
  <xsd:schema xmlns:xsd="http://www.w3.org/2001/XMLSchema" xmlns:xs="http://www.w3.org/2001/XMLSchema" xmlns:p="http://schemas.microsoft.com/office/2006/metadata/properties" xmlns:ns3="a621096b-f3bc-47e5-a3a7-5ec84cfd2e62" targetNamespace="http://schemas.microsoft.com/office/2006/metadata/properties" ma:root="true" ma:fieldsID="52413805117ebcd89c91d183a770d45a" ns3:_="">
    <xsd:import namespace="a621096b-f3bc-47e5-a3a7-5ec84cfd2e6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21096b-f3bc-47e5-a3a7-5ec84cfd2e6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86E62-D18C-48B5-A7B1-C946A2765069}">
  <ds:schemaRefs>
    <ds:schemaRef ds:uri="http://schemas.microsoft.com/sharepoint/v3/contenttype/forms"/>
  </ds:schemaRefs>
</ds:datastoreItem>
</file>

<file path=customXml/itemProps2.xml><?xml version="1.0" encoding="utf-8"?>
<ds:datastoreItem xmlns:ds="http://schemas.openxmlformats.org/officeDocument/2006/customXml" ds:itemID="{7F79904E-AD1D-4F40-BB02-3F9738F3ADF8}">
  <ds:schemaRefs>
    <ds:schemaRef ds:uri="a621096b-f3bc-47e5-a3a7-5ec84cfd2e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2327B2-BEB7-4B47-AFAF-24CD80FEDCE1}">
  <ds:schemaRefs>
    <ds:schemaRef ds:uri="a621096b-f3bc-47e5-a3a7-5ec84cfd2e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Medical design presentation (widescreen)</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Medical Design 16x9</vt:lpstr>
      <vt:lpstr>Medication Management and Error Reduction System.</vt:lpstr>
      <vt:lpstr>Problem Statement and Project Goals</vt:lpstr>
      <vt:lpstr>Milestone 1.0 Features</vt:lpstr>
      <vt:lpstr>Stakeholder and Benefits</vt:lpstr>
      <vt:lpstr>Testing</vt:lpstr>
      <vt:lpstr>Medical Provider Login Tests</vt:lpstr>
      <vt:lpstr>Drug Interaction Check Tests</vt:lpstr>
      <vt:lpstr>Administrator Implementation of 2FA Testing</vt:lpstr>
      <vt:lpstr>Medical Provider Barcode-Based Medication System with Testing but without UI</vt:lpstr>
      <vt:lpstr>Administrator RBAC Management</vt:lpstr>
      <vt:lpstr>Pushed to Milestone 2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Millicent Wanyeki</dc:creator>
  <cp:revision>187</cp:revision>
  <dcterms:created xsi:type="dcterms:W3CDTF">2025-03-11T05:11:50Z</dcterms:created>
  <dcterms:modified xsi:type="dcterms:W3CDTF">2025-03-13T01:53:10Z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86a3520-2f75-449a-9647-37aa285e138c_Enabled">
    <vt:lpwstr>true</vt:lpwstr>
  </property>
  <property fmtid="{D5CDD505-2E9C-101B-9397-08002B2CF9AE}" pid="3" name="MSIP_Label_186a3520-2f75-449a-9647-37aa285e138c_SetDate">
    <vt:lpwstr>2025-03-11T05:12:50Z</vt:lpwstr>
  </property>
  <property fmtid="{D5CDD505-2E9C-101B-9397-08002B2CF9AE}" pid="4" name="MSIP_Label_186a3520-2f75-449a-9647-37aa285e138c_Method">
    <vt:lpwstr>Standard</vt:lpwstr>
  </property>
  <property fmtid="{D5CDD505-2E9C-101B-9397-08002B2CF9AE}" pid="5" name="MSIP_Label_186a3520-2f75-449a-9647-37aa285e138c_Name">
    <vt:lpwstr>defa4170-0d19-0005-0004-bc88714345d2</vt:lpwstr>
  </property>
  <property fmtid="{D5CDD505-2E9C-101B-9397-08002B2CF9AE}" pid="6" name="MSIP_Label_186a3520-2f75-449a-9647-37aa285e138c_SiteId">
    <vt:lpwstr>19afb2c8-5efd-4718-a107-530ed963d11e</vt:lpwstr>
  </property>
  <property fmtid="{D5CDD505-2E9C-101B-9397-08002B2CF9AE}" pid="7" name="MSIP_Label_186a3520-2f75-449a-9647-37aa285e138c_ActionId">
    <vt:lpwstr>ebcd4c65-e023-4e07-addc-83d1cea67236</vt:lpwstr>
  </property>
  <property fmtid="{D5CDD505-2E9C-101B-9397-08002B2CF9AE}" pid="8" name="MSIP_Label_186a3520-2f75-449a-9647-37aa285e138c_ContentBits">
    <vt:lpwstr>0</vt:lpwstr>
  </property>
  <property fmtid="{D5CDD505-2E9C-101B-9397-08002B2CF9AE}" pid="9" name="MSIP_Label_186a3520-2f75-449a-9647-37aa285e138c_Tag">
    <vt:lpwstr>10, 3, 0, 1</vt:lpwstr>
  </property>
  <property fmtid="{D5CDD505-2E9C-101B-9397-08002B2CF9AE}" pid="10" name="ContentTypeId">
    <vt:lpwstr>0x0101009F5EC7D2932A05449022AEB795CD83BE</vt:lpwstr>
  </property>
</Properties>
</file>