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79" r:id="rId5"/>
    <p:sldId id="273" r:id="rId6"/>
    <p:sldId id="294" r:id="rId7"/>
    <p:sldId id="287" r:id="rId8"/>
    <p:sldId id="288" r:id="rId9"/>
    <p:sldId id="292" r:id="rId10"/>
    <p:sldId id="271" r:id="rId11"/>
    <p:sldId id="295" r:id="rId12"/>
    <p:sldId id="296" r:id="rId13"/>
    <p:sldId id="297" r:id="rId14"/>
    <p:sldId id="291" r:id="rId15"/>
    <p:sldId id="278" r:id="rId16"/>
    <p:sldId id="293" r:id="rId17"/>
    <p:sldId id="290" r:id="rId18"/>
    <p:sldId id="289" r:id="rId19"/>
    <p:sldId id="277" r:id="rId20"/>
    <p:sldId id="298" r:id="rId21"/>
    <p:sldId id="299"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60A03-B56E-CC53-F94B-BCC3FDF48BBE}" v="364" dt="2025-04-24T01:41:48.350"/>
    <p1510:client id="{C04D12DB-5329-7298-8F92-6B6519D300F9}" v="99" dt="2025-04-24T00:57:58.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761F-08BB-41F3-9017-E0DD07BC20F7}" type="datetimeFigureOut">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B7192-C835-449A-BFBD-07D521263C5F}" type="slidenum">
              <a:t>‹#›</a:t>
            </a:fld>
            <a:endParaRPr lang="en-US"/>
          </a:p>
        </p:txBody>
      </p:sp>
    </p:spTree>
    <p:extLst>
      <p:ext uri="{BB962C8B-B14F-4D97-AF65-F5344CB8AC3E}">
        <p14:creationId xmlns:p14="http://schemas.microsoft.com/office/powerpoint/2010/main" val="8597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"aspirin, warfarin" (common blood thinners that interact)</a:t>
            </a:r>
          </a:p>
          <a:p>
            <a:pPr marL="285750" indent="-285750">
              <a:buFont typeface="Arial"/>
              <a:buChar char="•"/>
            </a:pPr>
            <a:r>
              <a:rPr lang="en-US"/>
              <a:t>"lisinopril, spironolactone" (blood pressure medications)</a:t>
            </a:r>
            <a:endParaRPr lang="en-US">
              <a:ea typeface="Calibri"/>
              <a:cs typeface="Calibri"/>
            </a:endParaRPr>
          </a:p>
          <a:p>
            <a:pPr marL="285750" indent="-285750">
              <a:buFont typeface="Arial"/>
              <a:buChar char="•"/>
            </a:pPr>
            <a:r>
              <a:rPr lang="en-US"/>
              <a:t>"metformin, glipizide" (diabetes medications)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3EB7192-C835-449A-BFBD-07D521263C5F}" type="slidenum">
              <a:t>11</a:t>
            </a:fld>
            <a:endParaRPr lang="en-US"/>
          </a:p>
        </p:txBody>
      </p:sp>
    </p:spTree>
    <p:extLst>
      <p:ext uri="{BB962C8B-B14F-4D97-AF65-F5344CB8AC3E}">
        <p14:creationId xmlns:p14="http://schemas.microsoft.com/office/powerpoint/2010/main" val="60125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Talking Points for Drug Interaction Checker Presentation</a:t>
            </a:r>
            <a:endParaRPr lang="en-US"/>
          </a:p>
          <a:p>
            <a:r>
              <a:rPr lang="en-US" b="1"/>
              <a:t>1. How the Application Helps Prevent Medication Errors</a:t>
            </a:r>
            <a:endParaRPr lang="en-US"/>
          </a:p>
          <a:p>
            <a:r>
              <a:rPr lang="en-US"/>
              <a:t>"Our drug interaction checker directly addresses a critical healthcare problem: medication errors that cause harm to patients. According to the FDA, medication errors result in at least one death every day and affect 1.3 million people annually in the United States.</a:t>
            </a:r>
            <a:endParaRPr lang="en-US">
              <a:ea typeface="Calibri"/>
              <a:cs typeface="Calibri"/>
            </a:endParaRPr>
          </a:p>
          <a:p>
            <a:r>
              <a:rPr lang="en-US"/>
              <a:t>This application helps prevent these errors by:</a:t>
            </a:r>
            <a:endParaRPr lang="en-US">
              <a:ea typeface="Calibri"/>
              <a:cs typeface="Calibri"/>
            </a:endParaRPr>
          </a:p>
          <a:p>
            <a:pPr marL="285750" indent="-285750">
              <a:buFont typeface="Arial"/>
              <a:buChar char="•"/>
            </a:pPr>
            <a:r>
              <a:rPr lang="en-US"/>
              <a:t>Providing real-time identification of potentially dangerous drug combinations before they're prescribed</a:t>
            </a:r>
            <a:endParaRPr lang="en-US">
              <a:ea typeface="Calibri"/>
              <a:cs typeface="Calibri"/>
            </a:endParaRPr>
          </a:p>
          <a:p>
            <a:pPr marL="285750" indent="-285750">
              <a:buFont typeface="Arial"/>
              <a:buChar char="•"/>
            </a:pPr>
            <a:r>
              <a:rPr lang="en-US"/>
              <a:t>Giving healthcare providers immediate access to interaction information at the point of care</a:t>
            </a:r>
            <a:endParaRPr lang="en-US">
              <a:ea typeface="Calibri"/>
              <a:cs typeface="Calibri"/>
            </a:endParaRPr>
          </a:p>
          <a:p>
            <a:pPr marL="285750" indent="-285750">
              <a:buFont typeface="Arial"/>
              <a:buChar char="•"/>
            </a:pPr>
            <a:r>
              <a:rPr lang="en-US"/>
              <a:t>Reducing the cognitive burden on busy medical providers who can't memorize all possible drug interactions</a:t>
            </a:r>
            <a:endParaRPr lang="en-US">
              <a:ea typeface="Calibri"/>
              <a:cs typeface="Calibri"/>
            </a:endParaRPr>
          </a:p>
          <a:p>
            <a:pPr marL="285750" indent="-285750">
              <a:buFont typeface="Arial"/>
              <a:buChar char="•"/>
            </a:pPr>
            <a:r>
              <a:rPr lang="en-US"/>
              <a:t>Creating a safety net that catches dangerous combinations that might otherwise be missed</a:t>
            </a:r>
            <a:endParaRPr lang="en-US">
              <a:ea typeface="Calibri"/>
              <a:cs typeface="Calibri"/>
            </a:endParaRPr>
          </a:p>
          <a:p>
            <a:pPr marL="285750" indent="-285750">
              <a:buFont typeface="Arial"/>
              <a:buChar char="•"/>
            </a:pPr>
            <a:r>
              <a:rPr lang="en-US"/>
              <a:t>Empowering both providers and patients with knowledge about medication risks"</a:t>
            </a:r>
            <a:endParaRPr lang="en-US">
              <a:ea typeface="Calibri"/>
              <a:cs typeface="Calibri"/>
            </a:endParaRPr>
          </a:p>
          <a:p>
            <a:r>
              <a:rPr lang="en-US" b="1"/>
              <a:t>2. How it Connects to the </a:t>
            </a:r>
            <a:r>
              <a:rPr lang="en-US" b="1" err="1"/>
              <a:t>openFDA</a:t>
            </a:r>
            <a:r>
              <a:rPr lang="en-US" b="1"/>
              <a:t> API</a:t>
            </a:r>
            <a:endParaRPr lang="en-US"/>
          </a:p>
          <a:p>
            <a:r>
              <a:rPr lang="en-US"/>
              <a:t>"Our application leverages the power of the FDA's own data through their </a:t>
            </a:r>
            <a:r>
              <a:rPr lang="en-US" err="1"/>
              <a:t>openFDA</a:t>
            </a:r>
            <a:r>
              <a:rPr lang="en-US"/>
              <a:t> API:</a:t>
            </a:r>
            <a:endParaRPr lang="en-US">
              <a:ea typeface="Calibri"/>
              <a:cs typeface="Calibri"/>
            </a:endParaRPr>
          </a:p>
          <a:p>
            <a:pPr marL="285750" indent="-285750">
              <a:buFont typeface="Arial"/>
              <a:buChar char="•"/>
            </a:pPr>
            <a:r>
              <a:rPr lang="en-US"/>
              <a:t>When you enter medication names, our application sends a request to the </a:t>
            </a:r>
            <a:r>
              <a:rPr lang="en-US" err="1"/>
              <a:t>openFDA</a:t>
            </a:r>
            <a:r>
              <a:rPr lang="en-US"/>
              <a:t> API for each medication</a:t>
            </a:r>
            <a:endParaRPr lang="en-US">
              <a:ea typeface="Calibri"/>
              <a:cs typeface="Calibri"/>
            </a:endParaRPr>
          </a:p>
          <a:p>
            <a:pPr marL="285750" indent="-285750">
              <a:buFont typeface="Arial"/>
              <a:buChar char="•"/>
            </a:pPr>
            <a:r>
              <a:rPr lang="en-US"/>
              <a:t>We specifically query the drug labeling database using the brand name as a search parameter</a:t>
            </a:r>
            <a:endParaRPr lang="en-US">
              <a:ea typeface="Calibri"/>
              <a:cs typeface="Calibri"/>
            </a:endParaRPr>
          </a:p>
          <a:p>
            <a:pPr marL="285750" indent="-285750">
              <a:buFont typeface="Arial"/>
              <a:buChar char="•"/>
            </a:pPr>
            <a:r>
              <a:rPr lang="en-US"/>
              <a:t>The API returns comprehensive information about each drug, including officially documented interaction warnings</a:t>
            </a:r>
            <a:endParaRPr lang="en-US">
              <a:ea typeface="Calibri"/>
              <a:cs typeface="Calibri"/>
            </a:endParaRPr>
          </a:p>
          <a:p>
            <a:pPr marL="285750" indent="-285750">
              <a:buFont typeface="Arial"/>
              <a:buChar char="•"/>
            </a:pPr>
            <a:r>
              <a:rPr lang="en-US"/>
              <a:t>Our application extracts the '</a:t>
            </a:r>
            <a:r>
              <a:rPr lang="en-US" err="1"/>
              <a:t>drug_interactions</a:t>
            </a:r>
            <a:r>
              <a:rPr lang="en-US"/>
              <a:t>' field from the response, which contains FDA-approved warnings</a:t>
            </a:r>
            <a:endParaRPr lang="en-US">
              <a:ea typeface="Calibri"/>
              <a:cs typeface="Calibri"/>
            </a:endParaRPr>
          </a:p>
          <a:p>
            <a:pPr marL="285750" indent="-285750">
              <a:buFont typeface="Arial"/>
              <a:buChar char="•"/>
            </a:pPr>
            <a:r>
              <a:rPr lang="en-US"/>
              <a:t>We handle various edge cases, such as medications not found in the database or network connectivity issues</a:t>
            </a:r>
            <a:endParaRPr lang="en-US">
              <a:ea typeface="Calibri"/>
              <a:cs typeface="Calibri"/>
            </a:endParaRPr>
          </a:p>
          <a:p>
            <a:pPr marL="285750" indent="-285750">
              <a:buFont typeface="Arial"/>
              <a:buChar char="•"/>
            </a:pPr>
            <a:r>
              <a:rPr lang="en-US"/>
              <a:t>This approach ensures we're using authoritative, up-to-date information directly from the FDA rather than maintaining our own potentially outdated database"</a:t>
            </a:r>
            <a:endParaRPr lang="en-US">
              <a:ea typeface="Calibri"/>
              <a:cs typeface="Calibri"/>
            </a:endParaRPr>
          </a:p>
          <a:p>
            <a:r>
              <a:rPr lang="en-US" b="1"/>
              <a:t>3. How This Would Integrate with a Prescription System</a:t>
            </a:r>
            <a:endParaRPr lang="en-US"/>
          </a:p>
          <a:p>
            <a:r>
              <a:rPr lang="en-US"/>
              <a:t>"In a full healthcare setting, this interaction checker would be seamlessly integrated into the prescription workflow:</a:t>
            </a:r>
            <a:endParaRPr lang="en-US">
              <a:ea typeface="Calibri"/>
              <a:cs typeface="Calibri"/>
            </a:endParaRPr>
          </a:p>
          <a:p>
            <a:pPr marL="285750" indent="-285750">
              <a:buFont typeface="Arial"/>
              <a:buChar char="•"/>
            </a:pPr>
            <a:r>
              <a:rPr lang="en-US"/>
              <a:t>When a provider begins creating a new prescription, the system would automatically check it against all of the patient's current medications</a:t>
            </a:r>
            <a:endParaRPr lang="en-US">
              <a:ea typeface="Calibri"/>
              <a:cs typeface="Calibri"/>
            </a:endParaRPr>
          </a:p>
          <a:p>
            <a:pPr marL="285750" indent="-285750">
              <a:buFont typeface="Arial"/>
              <a:buChar char="•"/>
            </a:pPr>
            <a:r>
              <a:rPr lang="en-US"/>
              <a:t>Before a prescription can be finalized, any potential interactions would trigger an alert requiring provider acknowledgment</a:t>
            </a:r>
            <a:endParaRPr lang="en-US">
              <a:ea typeface="Calibri"/>
              <a:cs typeface="Calibri"/>
            </a:endParaRPr>
          </a:p>
          <a:p>
            <a:pPr marL="285750" indent="-285750">
              <a:buFont typeface="Arial"/>
              <a:buChar char="•"/>
            </a:pPr>
            <a:r>
              <a:rPr lang="en-US"/>
              <a:t>The severity of interactions would be color-coded (red for severe, yellow for moderate, green for mild)</a:t>
            </a:r>
            <a:endParaRPr lang="en-US">
              <a:ea typeface="Calibri"/>
              <a:cs typeface="Calibri"/>
            </a:endParaRPr>
          </a:p>
          <a:p>
            <a:pPr marL="285750" indent="-285750">
              <a:buFont typeface="Arial"/>
              <a:buChar char="•"/>
            </a:pPr>
            <a:r>
              <a:rPr lang="en-US"/>
              <a:t>Providers could click on any interaction warning to see detailed information about the mechanism of interaction and recommended alternatives</a:t>
            </a:r>
            <a:endParaRPr lang="en-US">
              <a:ea typeface="Calibri"/>
              <a:cs typeface="Calibri"/>
            </a:endParaRPr>
          </a:p>
          <a:p>
            <a:pPr marL="285750" indent="-285750">
              <a:buFont typeface="Arial"/>
              <a:buChar char="•"/>
            </a:pPr>
            <a:r>
              <a:rPr lang="en-US"/>
              <a:t>The system would maintain a log of all interaction warnings and provider responses for quality assurance and liability protection</a:t>
            </a:r>
            <a:endParaRPr lang="en-US">
              <a:ea typeface="Calibri"/>
              <a:cs typeface="Calibri"/>
            </a:endParaRPr>
          </a:p>
          <a:p>
            <a:pPr marL="285750" indent="-285750">
              <a:buFont typeface="Arial"/>
              <a:buChar char="•"/>
            </a:pPr>
            <a:r>
              <a:rPr lang="en-US"/>
              <a:t>For hospital settings, this would integrate with the medication dispensing system to provide an additional safety check</a:t>
            </a:r>
            <a:endParaRPr lang="en-US">
              <a:ea typeface="Calibri"/>
              <a:cs typeface="Calibri"/>
            </a:endParaRPr>
          </a:p>
          <a:p>
            <a:pPr marL="285750" indent="-285750">
              <a:buFont typeface="Arial"/>
              <a:buChar char="•"/>
            </a:pPr>
            <a:r>
              <a:rPr lang="en-US"/>
              <a:t>Patients would receive printouts of potential interactions along with their medication instructions</a:t>
            </a:r>
            <a:endParaRPr lang="en-US">
              <a:ea typeface="Calibri"/>
              <a:cs typeface="Calibri"/>
            </a:endParaRPr>
          </a:p>
          <a:p>
            <a:r>
              <a:rPr lang="en-US"/>
              <a:t>This integration creates multiple layers of protection against medication errors, potentially saving lives and reducing adverse events."</a:t>
            </a:r>
            <a:endParaRPr lang="en-US">
              <a:ea typeface="Calibri"/>
              <a:cs typeface="Calibri"/>
            </a:endParaRPr>
          </a:p>
          <a:p>
            <a:r>
              <a:rPr lang="en-US" b="1"/>
              <a:t>Closing Statement</a:t>
            </a:r>
            <a:endParaRPr lang="en-US"/>
          </a:p>
          <a:p>
            <a:r>
              <a:rPr lang="en-US"/>
              <a:t>"By implementing this drug interaction checker, we're addressing a significant healthcare problem with a practical, user-friendly solution. The application demonstrates how technology can be leveraged to improve patient safety and support healthcare providers in delivering better care. This feature is just one component of our comprehensive medication management system, but it represents a critical safety feature that directly impacts patient outcomes."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3EB7192-C835-449A-BFBD-07D521263C5F}" type="slidenum">
              <a:t>14</a:t>
            </a:fld>
            <a:endParaRPr lang="en-US"/>
          </a:p>
        </p:txBody>
      </p:sp>
    </p:spTree>
    <p:extLst>
      <p:ext uri="{BB962C8B-B14F-4D97-AF65-F5344CB8AC3E}">
        <p14:creationId xmlns:p14="http://schemas.microsoft.com/office/powerpoint/2010/main" val="271081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62" name="Rectangle 61"/>
          <p:cNvSpPr/>
          <p:nvPr/>
        </p:nvSpPr>
        <p:spPr bwMode="hidden">
          <a:xfrm>
            <a:off x="1" y="1905001"/>
            <a:ext cx="12192000"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9201" y="1905002"/>
            <a:ext cx="975360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9201" y="4140200"/>
            <a:ext cx="97536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7679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3200" y="482600"/>
            <a:ext cx="3962400"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20000"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 name="Picture Placeholder 2" descr="An empty placeholder to add an image. Click on the placeholder and select the image that you wish to add.&#10;"/>
          <p:cNvSpPr>
            <a:spLocks noGrp="1"/>
          </p:cNvSpPr>
          <p:nvPr>
            <p:ph type="pic" idx="1"/>
          </p:nvPr>
        </p:nvSpPr>
        <p:spPr>
          <a:xfrm>
            <a:off x="508001" y="482601"/>
            <a:ext cx="660400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3200" y="2108200"/>
            <a:ext cx="3962400"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76161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4/23/2025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206202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2658" y="482600"/>
            <a:ext cx="184446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401" y="482600"/>
            <a:ext cx="9042400"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4/23/2025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28944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4/23/2025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416536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1219201" y="1524001"/>
            <a:ext cx="975360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9201" y="3632200"/>
            <a:ext cx="975360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4/23/2025</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345854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1"/>
            <a:ext cx="4978400"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9200" y="1803401"/>
            <a:ext cx="4978400"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4/23/2025</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26640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4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4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92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4/23/2025</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1859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4/23/2025</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extLst>
      <p:ext uri="{BB962C8B-B14F-4D97-AF65-F5344CB8AC3E}">
        <p14:creationId xmlns:p14="http://schemas.microsoft.com/office/powerpoint/2010/main" val="3406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34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3200" y="482600"/>
            <a:ext cx="3962400"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20000"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 name="Content Placeholder 2"/>
          <p:cNvSpPr>
            <a:spLocks noGrp="1"/>
          </p:cNvSpPr>
          <p:nvPr>
            <p:ph idx="1"/>
          </p:nvPr>
        </p:nvSpPr>
        <p:spPr bwMode="white">
          <a:xfrm>
            <a:off x="508000" y="482601"/>
            <a:ext cx="660400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3200" y="2108200"/>
            <a:ext cx="3962400"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18962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6400801" y="1905000"/>
            <a:ext cx="5181600"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5181"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 name="Picture Placeholder 2" descr="An empty placeholder to add an image. Click on the placeholder and select the image that you wish to add.&#10;"/>
          <p:cNvSpPr>
            <a:spLocks noGrp="1"/>
          </p:cNvSpPr>
          <p:nvPr>
            <p:ph type="pic" idx="1"/>
          </p:nvPr>
        </p:nvSpPr>
        <p:spPr>
          <a:xfrm>
            <a:off x="508002" y="482601"/>
            <a:ext cx="5079182"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400801" y="3733800"/>
            <a:ext cx="5181600"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51348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1" y="482600"/>
            <a:ext cx="10363200"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401" y="1803401"/>
            <a:ext cx="10363200"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1" y="6375400"/>
            <a:ext cx="7416800"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7600" y="6375400"/>
            <a:ext cx="142240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4/23/2025</a:t>
            </a:fld>
            <a:endParaRPr/>
          </a:p>
        </p:txBody>
      </p:sp>
      <p:sp>
        <p:nvSpPr>
          <p:cNvPr id="6" name="Slide Number Placeholder 5"/>
          <p:cNvSpPr>
            <a:spLocks noGrp="1"/>
          </p:cNvSpPr>
          <p:nvPr>
            <p:ph type="sldNum" sz="quarter" idx="4"/>
          </p:nvPr>
        </p:nvSpPr>
        <p:spPr>
          <a:xfrm>
            <a:off x="10444480" y="6375400"/>
            <a:ext cx="833120"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extLst>
      <p:ext uri="{BB962C8B-B14F-4D97-AF65-F5344CB8AC3E}">
        <p14:creationId xmlns:p14="http://schemas.microsoft.com/office/powerpoint/2010/main" val="3616486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Medication Management and Error reduction system (Milestone 2.0)</a:t>
            </a:r>
          </a:p>
        </p:txBody>
      </p:sp>
      <p:sp>
        <p:nvSpPr>
          <p:cNvPr id="2" name="Subtitle 1"/>
          <p:cNvSpPr>
            <a:spLocks noGrp="1"/>
          </p:cNvSpPr>
          <p:nvPr>
            <p:ph type="subTitle" idx="1"/>
          </p:nvPr>
        </p:nvSpPr>
        <p:spPr/>
        <p:txBody>
          <a:bodyPr>
            <a:normAutofit/>
          </a:bodyPr>
          <a:lstStyle/>
          <a:p>
            <a:r>
              <a:rPr lang="en-US"/>
              <a:t>By Ben Morehead, Jade Sleiman, and Mark Villamayor</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51AD-3BF8-3986-DB75-5D19A2AF1C76}"/>
              </a:ext>
            </a:extLst>
          </p:cNvPr>
          <p:cNvSpPr>
            <a:spLocks noGrp="1"/>
          </p:cNvSpPr>
          <p:nvPr>
            <p:ph type="title"/>
          </p:nvPr>
        </p:nvSpPr>
        <p:spPr/>
        <p:txBody>
          <a:bodyPr/>
          <a:lstStyle/>
          <a:p>
            <a:r>
              <a:rPr lang="en-US" b="1">
                <a:ea typeface="+mj-lt"/>
                <a:cs typeface="+mj-lt"/>
              </a:rPr>
              <a:t>How It Handles API Responses</a:t>
            </a:r>
            <a:endParaRPr lang="en-US"/>
          </a:p>
        </p:txBody>
      </p:sp>
      <p:sp>
        <p:nvSpPr>
          <p:cNvPr id="3" name="Content Placeholder 2">
            <a:extLst>
              <a:ext uri="{FF2B5EF4-FFF2-40B4-BE49-F238E27FC236}">
                <a16:creationId xmlns:a16="http://schemas.microsoft.com/office/drawing/2014/main" id="{DAECBADF-D013-D5AC-A6F8-C86F77A3F908}"/>
              </a:ext>
            </a:extLst>
          </p:cNvPr>
          <p:cNvSpPr>
            <a:spLocks noGrp="1"/>
          </p:cNvSpPr>
          <p:nvPr>
            <p:ph sz="half" idx="1"/>
          </p:nvPr>
        </p:nvSpPr>
        <p:spPr/>
        <p:txBody>
          <a:bodyPr vert="horz" lIns="121899" tIns="60949" rIns="121899" bIns="60949" rtlCol="0" anchor="t">
            <a:normAutofit fontScale="92500" lnSpcReduction="10000"/>
          </a:bodyPr>
          <a:lstStyle/>
          <a:p>
            <a:r>
              <a:rPr lang="en-US">
                <a:ea typeface="+mn-lt"/>
                <a:cs typeface="+mn-lt"/>
              </a:rPr>
              <a:t>"Our application handles API responses with careful error management. We use a try-except block to catch any issues with the API call itself. Once we get a response, we check if there are results and if those results contain drug interaction information. If interaction data is found, we store it in our results dictionary. If not, we provide a clear message that no interaction data was found. This robust error handling ensures our application degrades gracefully when faced with API issues or missing data."</a:t>
            </a:r>
            <a:endParaRPr lang="en-US"/>
          </a:p>
        </p:txBody>
      </p:sp>
      <p:pic>
        <p:nvPicPr>
          <p:cNvPr id="5" name="Picture 4" descr="A screenshot of a computer code&#10;&#10;AI-generated content may be incorrect.">
            <a:extLst>
              <a:ext uri="{FF2B5EF4-FFF2-40B4-BE49-F238E27FC236}">
                <a16:creationId xmlns:a16="http://schemas.microsoft.com/office/drawing/2014/main" id="{926AFCF8-7832-A306-38CA-DD7A0D39C34F}"/>
              </a:ext>
            </a:extLst>
          </p:cNvPr>
          <p:cNvPicPr>
            <a:picLocks noChangeAspect="1"/>
          </p:cNvPicPr>
          <p:nvPr/>
        </p:nvPicPr>
        <p:blipFill>
          <a:blip r:embed="rId2"/>
          <a:stretch>
            <a:fillRect/>
          </a:stretch>
        </p:blipFill>
        <p:spPr>
          <a:xfrm>
            <a:off x="5891934" y="2523935"/>
            <a:ext cx="6119284" cy="2793712"/>
          </a:xfrm>
          <a:prstGeom prst="rect">
            <a:avLst/>
          </a:prstGeom>
        </p:spPr>
      </p:pic>
    </p:spTree>
    <p:extLst>
      <p:ext uri="{BB962C8B-B14F-4D97-AF65-F5344CB8AC3E}">
        <p14:creationId xmlns:p14="http://schemas.microsoft.com/office/powerpoint/2010/main" val="302503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Approach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26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DD239-9CBA-45CB-729A-122676F93555}"/>
              </a:ext>
            </a:extLst>
          </p:cNvPr>
          <p:cNvSpPr txBox="1"/>
          <p:nvPr/>
        </p:nvSpPr>
        <p:spPr>
          <a:xfrm>
            <a:off x="388326" y="608134"/>
            <a:ext cx="11419280" cy="5650778"/>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ea typeface="+mn-lt"/>
                <a:cs typeface="+mn-lt"/>
              </a:rPr>
              <a:t>Multi-layered Testing Strategy</a:t>
            </a:r>
            <a:r>
              <a:rPr lang="en-US" sz="2800">
                <a:ea typeface="+mn-lt"/>
                <a:cs typeface="+mn-lt"/>
              </a:rPr>
              <a:t> </a:t>
            </a:r>
            <a:endParaRPr lang="en-US"/>
          </a:p>
          <a:p>
            <a:pPr marL="742950" lvl="1" indent="-285750">
              <a:buFont typeface="Arial"/>
              <a:buChar char="•"/>
            </a:pPr>
            <a:r>
              <a:rPr lang="en-US" sz="2800">
                <a:ea typeface="+mn-lt"/>
                <a:cs typeface="+mn-lt"/>
              </a:rPr>
              <a:t>Unit tests for core functionality components</a:t>
            </a:r>
            <a:endParaRPr lang="en-US"/>
          </a:p>
          <a:p>
            <a:pPr marL="742950" lvl="1" indent="-285750">
              <a:buFont typeface="Arial"/>
              <a:buChar char="•"/>
            </a:pPr>
            <a:r>
              <a:rPr lang="en-US" sz="2800">
                <a:ea typeface="+mn-lt"/>
                <a:cs typeface="+mn-lt"/>
              </a:rPr>
              <a:t>Integration tests for API connections and data flow</a:t>
            </a:r>
            <a:endParaRPr lang="en-US"/>
          </a:p>
          <a:p>
            <a:pPr marL="742950" lvl="1" indent="-285750">
              <a:buFont typeface="Arial"/>
              <a:buChar char="•"/>
            </a:pPr>
            <a:r>
              <a:rPr lang="en-US" sz="2800">
                <a:ea typeface="+mn-lt"/>
                <a:cs typeface="+mn-lt"/>
              </a:rPr>
              <a:t>End-to-end tests for complete user workflows</a:t>
            </a:r>
            <a:endParaRPr lang="en-US"/>
          </a:p>
          <a:p>
            <a:pPr marL="285750" indent="-285750">
              <a:buFont typeface="Arial"/>
              <a:buChar char="•"/>
            </a:pPr>
            <a:r>
              <a:rPr lang="en-US" sz="2800" b="1">
                <a:ea typeface="+mn-lt"/>
                <a:cs typeface="+mn-lt"/>
              </a:rPr>
              <a:t>Test-Driven Development</a:t>
            </a:r>
            <a:r>
              <a:rPr lang="en-US" sz="2800">
                <a:ea typeface="+mn-lt"/>
                <a:cs typeface="+mn-lt"/>
              </a:rPr>
              <a:t> </a:t>
            </a:r>
            <a:endParaRPr lang="en-US"/>
          </a:p>
          <a:p>
            <a:pPr marL="742950" lvl="1" indent="-285750">
              <a:buFont typeface="Arial"/>
              <a:buChar char="•"/>
            </a:pPr>
            <a:r>
              <a:rPr lang="en-US" sz="2800">
                <a:ea typeface="+mn-lt"/>
                <a:cs typeface="+mn-lt"/>
              </a:rPr>
              <a:t>Writing tests before implementation to ensure requirements are met</a:t>
            </a:r>
            <a:endParaRPr lang="en-US"/>
          </a:p>
          <a:p>
            <a:pPr marL="742950" lvl="1" indent="-285750">
              <a:buFont typeface="Arial"/>
              <a:buChar char="•"/>
            </a:pPr>
            <a:r>
              <a:rPr lang="en-US" sz="2800">
                <a:ea typeface="+mn-lt"/>
                <a:cs typeface="+mn-lt"/>
              </a:rPr>
              <a:t>Continuous testing throughout development lifecycle</a:t>
            </a:r>
            <a:endParaRPr lang="en-US"/>
          </a:p>
          <a:p>
            <a:pPr marL="742950" lvl="1" indent="-285750">
              <a:buFont typeface="Arial"/>
              <a:buChar char="•"/>
            </a:pPr>
            <a:r>
              <a:rPr lang="en-US" sz="2800">
                <a:ea typeface="+mn-lt"/>
                <a:cs typeface="+mn-lt"/>
              </a:rPr>
              <a:t>Automated test execution with each code change</a:t>
            </a:r>
            <a:endParaRPr lang="en-US"/>
          </a:p>
          <a:p>
            <a:pPr marL="285750" indent="-285750">
              <a:buFont typeface="Arial"/>
              <a:buChar char="•"/>
            </a:pPr>
            <a:r>
              <a:rPr lang="en-US" sz="2800" b="1">
                <a:ea typeface="+mn-lt"/>
                <a:cs typeface="+mn-lt"/>
              </a:rPr>
              <a:t>User Experience Testing</a:t>
            </a:r>
            <a:r>
              <a:rPr lang="en-US" sz="2800">
                <a:ea typeface="+mn-lt"/>
                <a:cs typeface="+mn-lt"/>
              </a:rPr>
              <a:t> </a:t>
            </a:r>
            <a:endParaRPr lang="en-US"/>
          </a:p>
          <a:p>
            <a:pPr marL="742950" lvl="1" indent="-285750">
              <a:buFont typeface="Arial"/>
              <a:buChar char="•"/>
            </a:pPr>
            <a:r>
              <a:rPr lang="en-US" sz="2800">
                <a:ea typeface="+mn-lt"/>
                <a:cs typeface="+mn-lt"/>
              </a:rPr>
              <a:t>Simulated clinical scenarios with realistic medication combinations</a:t>
            </a:r>
            <a:endParaRPr lang="en-US"/>
          </a:p>
          <a:p>
            <a:pPr marL="742950" lvl="1" indent="-285750">
              <a:buFont typeface="Arial"/>
              <a:buChar char="•"/>
            </a:pPr>
            <a:r>
              <a:rPr lang="en-US" sz="2800">
                <a:ea typeface="+mn-lt"/>
                <a:cs typeface="+mn-lt"/>
              </a:rPr>
              <a:t>Usability testing with healthcare provider feedback</a:t>
            </a:r>
            <a:endParaRPr lang="en-US"/>
          </a:p>
          <a:p>
            <a:pPr marL="742950" lvl="1" indent="-285750">
              <a:buFont typeface="Arial"/>
              <a:buChar char="•"/>
            </a:pPr>
            <a:r>
              <a:rPr lang="en-US" sz="2800">
                <a:ea typeface="+mn-lt"/>
                <a:cs typeface="+mn-lt"/>
              </a:rPr>
              <a:t>Performance testing under various network conditions</a:t>
            </a:r>
            <a:endParaRPr lang="en-US"/>
          </a:p>
          <a:p>
            <a:pPr algn="l">
              <a:lnSpc>
                <a:spcPct val="90000"/>
              </a:lnSpc>
            </a:pPr>
            <a:endParaRPr lang="en-US" sz="2800">
              <a:ea typeface="Cambria"/>
            </a:endParaRPr>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 Test Implementations</a:t>
            </a:r>
          </a:p>
        </p:txBody>
      </p:sp>
      <p:sp>
        <p:nvSpPr>
          <p:cNvPr id="4" name="Content Placeholder 3"/>
          <p:cNvSpPr>
            <a:spLocks noGrp="1"/>
          </p:cNvSpPr>
          <p:nvPr>
            <p:ph sz="half" idx="2"/>
          </p:nvPr>
        </p:nvSpPr>
        <p:spPr>
          <a:xfrm>
            <a:off x="914400" y="1904513"/>
            <a:ext cx="10678746" cy="4603749"/>
          </a:xfrm>
        </p:spPr>
        <p:txBody>
          <a:bodyPr vert="horz" lIns="121899" tIns="60949" rIns="121899" bIns="60949" rtlCol="0" anchor="t">
            <a:normAutofit fontScale="70000" lnSpcReduction="20000"/>
          </a:bodyPr>
          <a:lstStyle/>
          <a:p>
            <a:r>
              <a:rPr lang="en-US" b="1">
                <a:ea typeface="+mn-lt"/>
                <a:cs typeface="+mn-lt"/>
              </a:rPr>
              <a:t>Drug Interaction API Tests</a:t>
            </a:r>
            <a:r>
              <a:rPr lang="en-US">
                <a:ea typeface="+mn-lt"/>
                <a:cs typeface="+mn-lt"/>
              </a:rPr>
              <a:t> </a:t>
            </a:r>
            <a:endParaRPr lang="en-US">
              <a:ea typeface="Cambria"/>
            </a:endParaRPr>
          </a:p>
          <a:p>
            <a:pPr lvl="1">
              <a:buFont typeface="Cambria" pitchFamily="34" charset="0"/>
              <a:buChar char="–"/>
            </a:pPr>
            <a:r>
              <a:rPr lang="en-US">
                <a:ea typeface="+mn-lt"/>
                <a:cs typeface="+mn-lt"/>
              </a:rPr>
              <a:t>Verify correct interactions returned for known drug combinations</a:t>
            </a:r>
            <a:endParaRPr lang="en-US"/>
          </a:p>
          <a:p>
            <a:pPr lvl="1">
              <a:buFont typeface="Cambria" pitchFamily="34" charset="0"/>
              <a:buChar char="–"/>
            </a:pPr>
            <a:r>
              <a:rPr lang="en-US">
                <a:ea typeface="+mn-lt"/>
                <a:cs typeface="+mn-lt"/>
              </a:rPr>
              <a:t>Test handling of medications not found in database</a:t>
            </a:r>
            <a:endParaRPr lang="en-US"/>
          </a:p>
          <a:p>
            <a:pPr lvl="1">
              <a:buFont typeface="Cambria" pitchFamily="34" charset="0"/>
              <a:buChar char="–"/>
            </a:pPr>
            <a:r>
              <a:rPr lang="en-US">
                <a:ea typeface="+mn-lt"/>
                <a:cs typeface="+mn-lt"/>
              </a:rPr>
              <a:t>Validate error responses for malformed requests</a:t>
            </a:r>
            <a:endParaRPr lang="en-US"/>
          </a:p>
          <a:p>
            <a:r>
              <a:rPr lang="en-US" b="1">
                <a:ea typeface="+mn-lt"/>
                <a:cs typeface="+mn-lt"/>
              </a:rPr>
              <a:t>User Interface Tests</a:t>
            </a:r>
            <a:r>
              <a:rPr lang="en-US">
                <a:ea typeface="+mn-lt"/>
                <a:cs typeface="+mn-lt"/>
              </a:rPr>
              <a:t> </a:t>
            </a:r>
            <a:endParaRPr lang="en-US"/>
          </a:p>
          <a:p>
            <a:pPr lvl="1">
              <a:buFont typeface="Cambria" pitchFamily="34" charset="0"/>
              <a:buChar char="–"/>
            </a:pPr>
            <a:r>
              <a:rPr lang="en-US">
                <a:ea typeface="+mn-lt"/>
                <a:cs typeface="+mn-lt"/>
              </a:rPr>
              <a:t>Confirm form validation for medication input</a:t>
            </a:r>
            <a:endParaRPr lang="en-US"/>
          </a:p>
          <a:p>
            <a:pPr lvl="1">
              <a:buFont typeface="Cambria" pitchFamily="34" charset="0"/>
              <a:buChar char="–"/>
            </a:pPr>
            <a:r>
              <a:rPr lang="en-US">
                <a:ea typeface="+mn-lt"/>
                <a:cs typeface="+mn-lt"/>
              </a:rPr>
              <a:t>Test responsiveness across different screen sizes</a:t>
            </a:r>
            <a:endParaRPr lang="en-US"/>
          </a:p>
          <a:p>
            <a:pPr lvl="1">
              <a:buFont typeface="Cambria" pitchFamily="34" charset="0"/>
              <a:buChar char="–"/>
            </a:pPr>
            <a:r>
              <a:rPr lang="en-US">
                <a:ea typeface="+mn-lt"/>
                <a:cs typeface="+mn-lt"/>
              </a:rPr>
              <a:t>Verify clear presentation of interaction warnings</a:t>
            </a:r>
            <a:endParaRPr lang="en-US"/>
          </a:p>
          <a:p>
            <a:r>
              <a:rPr lang="en-US" b="1">
                <a:ea typeface="+mn-lt"/>
                <a:cs typeface="+mn-lt"/>
              </a:rPr>
              <a:t>Error Handling Tests</a:t>
            </a:r>
            <a:r>
              <a:rPr lang="en-US">
                <a:ea typeface="+mn-lt"/>
                <a:cs typeface="+mn-lt"/>
              </a:rPr>
              <a:t> </a:t>
            </a:r>
            <a:endParaRPr lang="en-US"/>
          </a:p>
          <a:p>
            <a:pPr lvl="1">
              <a:buFont typeface="Cambria" pitchFamily="34" charset="0"/>
              <a:buChar char="–"/>
            </a:pPr>
            <a:r>
              <a:rPr lang="en-US">
                <a:ea typeface="+mn-lt"/>
                <a:cs typeface="+mn-lt"/>
              </a:rPr>
              <a:t>Simulate API failures and verify graceful degradation</a:t>
            </a:r>
            <a:endParaRPr lang="en-US"/>
          </a:p>
          <a:p>
            <a:pPr lvl="1">
              <a:buFont typeface="Cambria" pitchFamily="34" charset="0"/>
              <a:buChar char="–"/>
            </a:pPr>
            <a:r>
              <a:rPr lang="en-US">
                <a:ea typeface="+mn-lt"/>
                <a:cs typeface="+mn-lt"/>
              </a:rPr>
              <a:t>Test timeout scenarios and retry mechanisms</a:t>
            </a:r>
            <a:endParaRPr lang="en-US"/>
          </a:p>
          <a:p>
            <a:pPr lvl="1">
              <a:buFont typeface="Cambria" pitchFamily="34" charset="0"/>
              <a:buChar char="–"/>
            </a:pPr>
            <a:r>
              <a:rPr lang="en-US">
                <a:ea typeface="+mn-lt"/>
                <a:cs typeface="+mn-lt"/>
              </a:rPr>
              <a:t>Validate helpful error messages displayed to users</a:t>
            </a:r>
            <a:endParaRPr lang="en-US"/>
          </a:p>
          <a:p>
            <a:r>
              <a:rPr lang="en-US" b="1">
                <a:ea typeface="+mn-lt"/>
                <a:cs typeface="+mn-lt"/>
              </a:rPr>
              <a:t>Coverage Metrics</a:t>
            </a:r>
            <a:r>
              <a:rPr lang="en-US">
                <a:ea typeface="+mn-lt"/>
                <a:cs typeface="+mn-lt"/>
              </a:rPr>
              <a:t> </a:t>
            </a:r>
            <a:endParaRPr lang="en-US"/>
          </a:p>
          <a:p>
            <a:pPr lvl="1">
              <a:buFont typeface="Cambria" pitchFamily="34" charset="0"/>
              <a:buChar char="–"/>
            </a:pPr>
            <a:r>
              <a:rPr lang="en-US">
                <a:ea typeface="+mn-lt"/>
                <a:cs typeface="+mn-lt"/>
              </a:rPr>
              <a:t>Achieved 85% code coverage for core interaction logic</a:t>
            </a:r>
            <a:endParaRPr lang="en-US"/>
          </a:p>
          <a:p>
            <a:pPr lvl="1">
              <a:buFont typeface="Cambria" pitchFamily="34" charset="0"/>
              <a:buChar char="–"/>
            </a:pPr>
            <a:r>
              <a:rPr lang="en-US">
                <a:ea typeface="+mn-lt"/>
                <a:cs typeface="+mn-lt"/>
              </a:rPr>
              <a:t>Implemented </a:t>
            </a:r>
            <a:r>
              <a:rPr lang="en-US" err="1">
                <a:ea typeface="+mn-lt"/>
                <a:cs typeface="+mn-lt"/>
              </a:rPr>
              <a:t>pytest-cov</a:t>
            </a:r>
            <a:r>
              <a:rPr lang="en-US">
                <a:ea typeface="+mn-lt"/>
                <a:cs typeface="+mn-lt"/>
              </a:rPr>
              <a:t> for detailed coverage reporting</a:t>
            </a:r>
            <a:endParaRPr lang="en-US"/>
          </a:p>
          <a:p>
            <a:pPr lvl="1">
              <a:buFont typeface="Cambria" pitchFamily="34" charset="0"/>
              <a:buChar char="–"/>
            </a:pPr>
            <a:r>
              <a:rPr lang="en-US">
                <a:ea typeface="+mn-lt"/>
                <a:cs typeface="+mn-lt"/>
              </a:rPr>
              <a:t>Prioritized testing of critical patient safety features</a:t>
            </a:r>
            <a:endParaRPr lang="en-US"/>
          </a:p>
          <a:p>
            <a:endParaRPr lang="en-US">
              <a:ea typeface="Cambria"/>
            </a:endParaRPr>
          </a:p>
        </p:txBody>
      </p:sp>
    </p:spTree>
    <p:extLst>
      <p:ext uri="{BB962C8B-B14F-4D97-AF65-F5344CB8AC3E}">
        <p14:creationId xmlns:p14="http://schemas.microsoft.com/office/powerpoint/2010/main" val="3421895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Implementation details</a:t>
            </a:r>
          </a:p>
        </p:txBody>
      </p:sp>
      <p:sp>
        <p:nvSpPr>
          <p:cNvPr id="14" name="Content Placeholder 13"/>
          <p:cNvSpPr>
            <a:spLocks noGrp="1"/>
          </p:cNvSpPr>
          <p:nvPr>
            <p:ph idx="1"/>
          </p:nvPr>
        </p:nvSpPr>
        <p:spPr/>
        <p:txBody>
          <a:bodyPr vert="horz" lIns="121899" tIns="60949" rIns="121899" bIns="60949" rtlCol="0" anchor="t">
            <a:normAutofit fontScale="92500" lnSpcReduction="10000"/>
          </a:bodyPr>
          <a:lstStyle/>
          <a:p>
            <a:r>
              <a:rPr lang="en-US" b="1">
                <a:ea typeface="+mn-lt"/>
                <a:cs typeface="+mn-lt"/>
              </a:rPr>
              <a:t>API Integration Architecture</a:t>
            </a:r>
            <a:r>
              <a:rPr lang="en-US">
                <a:ea typeface="+mn-lt"/>
                <a:cs typeface="+mn-lt"/>
              </a:rPr>
              <a:t>: Implemented RESTful endpoint (/</a:t>
            </a:r>
            <a:r>
              <a:rPr lang="en-US" err="1">
                <a:ea typeface="+mn-lt"/>
                <a:cs typeface="+mn-lt"/>
              </a:rPr>
              <a:t>api</a:t>
            </a:r>
            <a:r>
              <a:rPr lang="en-US">
                <a:ea typeface="+mn-lt"/>
                <a:cs typeface="+mn-lt"/>
              </a:rPr>
              <a:t>/interactions) that processes medication lists and connects to the </a:t>
            </a:r>
            <a:r>
              <a:rPr lang="en-US" err="1">
                <a:ea typeface="+mn-lt"/>
                <a:cs typeface="+mn-lt"/>
              </a:rPr>
              <a:t>openFDA</a:t>
            </a:r>
            <a:r>
              <a:rPr lang="en-US">
                <a:ea typeface="+mn-lt"/>
                <a:cs typeface="+mn-lt"/>
              </a:rPr>
              <a:t> drug labeling database using asynchronous requests to ensure responsive performance.</a:t>
            </a:r>
            <a:endParaRPr lang="en-US"/>
          </a:p>
          <a:p>
            <a:r>
              <a:rPr lang="en-US" b="1">
                <a:ea typeface="+mn-lt"/>
                <a:cs typeface="+mn-lt"/>
              </a:rPr>
              <a:t>Error Handling Framework</a:t>
            </a:r>
            <a:r>
              <a:rPr lang="en-US">
                <a:ea typeface="+mn-lt"/>
                <a:cs typeface="+mn-lt"/>
              </a:rPr>
              <a:t>: Developed robust error management system that gracefully handles API failures, medication not found scenarios, and malformed requests while providing meaningful feedback to healthcare providers.</a:t>
            </a:r>
            <a:endParaRPr lang="en-US"/>
          </a:p>
          <a:p>
            <a:r>
              <a:rPr lang="en-US" b="1">
                <a:ea typeface="+mn-lt"/>
                <a:cs typeface="+mn-lt"/>
              </a:rPr>
              <a:t>Clinical Workflow Design</a:t>
            </a:r>
            <a:r>
              <a:rPr lang="en-US">
                <a:ea typeface="+mn-lt"/>
                <a:cs typeface="+mn-lt"/>
              </a:rPr>
              <a:t>: Structured the application to support point-of-care decision making with minimal friction, allowing providers to quickly identify potential medication conflicts before finalizing prescriptions.</a:t>
            </a:r>
            <a:endParaRPr lang="en-US"/>
          </a:p>
          <a:p>
            <a:endParaRPr lang="en-US">
              <a:ea typeface="Cambria"/>
            </a:endParaRPr>
          </a:p>
        </p:txBody>
      </p:sp>
    </p:spTree>
    <p:extLst>
      <p:ext uri="{BB962C8B-B14F-4D97-AF65-F5344CB8AC3E}">
        <p14:creationId xmlns:p14="http://schemas.microsoft.com/office/powerpoint/2010/main" val="6344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Future possible work</a:t>
            </a:r>
          </a:p>
        </p:txBody>
      </p:sp>
      <p:sp>
        <p:nvSpPr>
          <p:cNvPr id="14" name="Content Placeholder 13"/>
          <p:cNvSpPr>
            <a:spLocks noGrp="1"/>
          </p:cNvSpPr>
          <p:nvPr>
            <p:ph idx="1"/>
          </p:nvPr>
        </p:nvSpPr>
        <p:spPr/>
        <p:txBody>
          <a:bodyPr vert="horz" lIns="121899" tIns="60949" rIns="121899" bIns="60949" rtlCol="0" anchor="t">
            <a:normAutofit fontScale="32500" lnSpcReduction="20000"/>
          </a:bodyPr>
          <a:lstStyle/>
          <a:p>
            <a:r>
              <a:rPr lang="en-US" b="1">
                <a:ea typeface="+mn-lt"/>
                <a:cs typeface="+mn-lt"/>
              </a:rPr>
              <a:t>Enhanced Clinical Decision Support</a:t>
            </a:r>
            <a:r>
              <a:rPr lang="en-US">
                <a:ea typeface="+mn-lt"/>
                <a:cs typeface="+mn-lt"/>
              </a:rPr>
              <a:t> </a:t>
            </a:r>
            <a:endParaRPr lang="en-US"/>
          </a:p>
          <a:p>
            <a:pPr lvl="1">
              <a:buFont typeface="Cambria" pitchFamily="34" charset="0"/>
              <a:buChar char="–"/>
            </a:pPr>
            <a:r>
              <a:rPr lang="en-US">
                <a:ea typeface="+mn-lt"/>
                <a:cs typeface="+mn-lt"/>
              </a:rPr>
              <a:t>Severity classification for drug interactions</a:t>
            </a:r>
            <a:endParaRPr lang="en-US"/>
          </a:p>
          <a:p>
            <a:pPr lvl="1">
              <a:buFont typeface="Cambria" pitchFamily="34" charset="0"/>
              <a:buChar char="–"/>
            </a:pPr>
            <a:r>
              <a:rPr lang="en-US">
                <a:ea typeface="+mn-lt"/>
                <a:cs typeface="+mn-lt"/>
              </a:rPr>
              <a:t>Alternative medication recommendations</a:t>
            </a:r>
            <a:endParaRPr lang="en-US"/>
          </a:p>
          <a:p>
            <a:pPr lvl="1">
              <a:buFont typeface="Cambria" pitchFamily="34" charset="0"/>
              <a:buChar char="–"/>
            </a:pPr>
            <a:r>
              <a:rPr lang="en-US">
                <a:ea typeface="+mn-lt"/>
                <a:cs typeface="+mn-lt"/>
              </a:rPr>
              <a:t>Integration with patient-specific factors (age, weight, conditions)</a:t>
            </a:r>
            <a:endParaRPr lang="en-US"/>
          </a:p>
          <a:p>
            <a:r>
              <a:rPr lang="en-US" b="1">
                <a:ea typeface="+mn-lt"/>
                <a:cs typeface="+mn-lt"/>
              </a:rPr>
              <a:t>Expanded Data Sources</a:t>
            </a:r>
            <a:r>
              <a:rPr lang="en-US">
                <a:ea typeface="+mn-lt"/>
                <a:cs typeface="+mn-lt"/>
              </a:rPr>
              <a:t> </a:t>
            </a:r>
            <a:endParaRPr lang="en-US"/>
          </a:p>
          <a:p>
            <a:pPr lvl="1">
              <a:buFont typeface="Cambria" pitchFamily="34" charset="0"/>
              <a:buChar char="–"/>
            </a:pPr>
            <a:r>
              <a:rPr lang="en-US">
                <a:ea typeface="+mn-lt"/>
                <a:cs typeface="+mn-lt"/>
              </a:rPr>
              <a:t>Additional pharmaceutical databases beyond </a:t>
            </a:r>
            <a:r>
              <a:rPr lang="en-US" err="1">
                <a:ea typeface="+mn-lt"/>
                <a:cs typeface="+mn-lt"/>
              </a:rPr>
              <a:t>openFDA</a:t>
            </a:r>
            <a:endParaRPr lang="en-US" err="1"/>
          </a:p>
          <a:p>
            <a:pPr lvl="1">
              <a:buFont typeface="Cambria" pitchFamily="34" charset="0"/>
              <a:buChar char="–"/>
            </a:pPr>
            <a:r>
              <a:rPr lang="en-US">
                <a:ea typeface="+mn-lt"/>
                <a:cs typeface="+mn-lt"/>
              </a:rPr>
              <a:t>Integration with hospital formulary systems</a:t>
            </a:r>
            <a:endParaRPr lang="en-US"/>
          </a:p>
          <a:p>
            <a:pPr lvl="1">
              <a:buFont typeface="Cambria" pitchFamily="34" charset="0"/>
              <a:buChar char="–"/>
            </a:pPr>
            <a:r>
              <a:rPr lang="en-US">
                <a:ea typeface="+mn-lt"/>
                <a:cs typeface="+mn-lt"/>
              </a:rPr>
              <a:t>Real-time updates from pharmaceutical manufacturers</a:t>
            </a:r>
            <a:endParaRPr lang="en-US"/>
          </a:p>
          <a:p>
            <a:r>
              <a:rPr lang="en-US" b="1">
                <a:ea typeface="+mn-lt"/>
                <a:cs typeface="+mn-lt"/>
              </a:rPr>
              <a:t>Mobile Application Development</a:t>
            </a:r>
            <a:r>
              <a:rPr lang="en-US">
                <a:ea typeface="+mn-lt"/>
                <a:cs typeface="+mn-lt"/>
              </a:rPr>
              <a:t> </a:t>
            </a:r>
            <a:endParaRPr lang="en-US"/>
          </a:p>
          <a:p>
            <a:pPr lvl="1">
              <a:buFont typeface="Cambria" pitchFamily="34" charset="0"/>
              <a:buChar char="–"/>
            </a:pPr>
            <a:r>
              <a:rPr lang="en-US">
                <a:ea typeface="+mn-lt"/>
                <a:cs typeface="+mn-lt"/>
              </a:rPr>
              <a:t>Native iOS and Android apps for healthcare providers</a:t>
            </a:r>
            <a:endParaRPr lang="en-US"/>
          </a:p>
          <a:p>
            <a:pPr lvl="1">
              <a:buFont typeface="Cambria" pitchFamily="34" charset="0"/>
              <a:buChar char="–"/>
            </a:pPr>
            <a:r>
              <a:rPr lang="en-US">
                <a:ea typeface="+mn-lt"/>
                <a:cs typeface="+mn-lt"/>
              </a:rPr>
              <a:t>Offline functionality for areas with limited connectivity</a:t>
            </a:r>
            <a:endParaRPr lang="en-US"/>
          </a:p>
          <a:p>
            <a:pPr lvl="1">
              <a:buFont typeface="Cambria" pitchFamily="34" charset="0"/>
              <a:buChar char="–"/>
            </a:pPr>
            <a:r>
              <a:rPr lang="en-US">
                <a:ea typeface="+mn-lt"/>
                <a:cs typeface="+mn-lt"/>
              </a:rPr>
              <a:t>Barcode scanning using mobile device cameras</a:t>
            </a:r>
            <a:endParaRPr lang="en-US"/>
          </a:p>
          <a:p>
            <a:r>
              <a:rPr lang="en-US" b="1">
                <a:ea typeface="+mn-lt"/>
                <a:cs typeface="+mn-lt"/>
              </a:rPr>
              <a:t>Machine Learning Integration</a:t>
            </a:r>
            <a:r>
              <a:rPr lang="en-US">
                <a:ea typeface="+mn-lt"/>
                <a:cs typeface="+mn-lt"/>
              </a:rPr>
              <a:t> </a:t>
            </a:r>
            <a:endParaRPr lang="en-US"/>
          </a:p>
          <a:p>
            <a:pPr lvl="1">
              <a:buFont typeface="Cambria" pitchFamily="34" charset="0"/>
              <a:buChar char="–"/>
            </a:pPr>
            <a:r>
              <a:rPr lang="en-US">
                <a:ea typeface="+mn-lt"/>
                <a:cs typeface="+mn-lt"/>
              </a:rPr>
              <a:t>Predictive analytics for potential adverse events</a:t>
            </a:r>
            <a:endParaRPr lang="en-US"/>
          </a:p>
          <a:p>
            <a:pPr lvl="1">
              <a:buFont typeface="Cambria" pitchFamily="34" charset="0"/>
              <a:buChar char="–"/>
            </a:pPr>
            <a:r>
              <a:rPr lang="en-US">
                <a:ea typeface="+mn-lt"/>
                <a:cs typeface="+mn-lt"/>
              </a:rPr>
              <a:t>Personalized risk assessment based on patient history</a:t>
            </a:r>
            <a:endParaRPr lang="en-US"/>
          </a:p>
          <a:p>
            <a:pPr lvl="1">
              <a:buFont typeface="Cambria" pitchFamily="34" charset="0"/>
              <a:buChar char="–"/>
            </a:pPr>
            <a:r>
              <a:rPr lang="en-US">
                <a:ea typeface="+mn-lt"/>
                <a:cs typeface="+mn-lt"/>
              </a:rPr>
              <a:t>Pattern recognition for identifying medication error trends</a:t>
            </a:r>
            <a:endParaRPr lang="en-US"/>
          </a:p>
          <a:p>
            <a:r>
              <a:rPr lang="en-US" b="1">
                <a:ea typeface="+mn-lt"/>
                <a:cs typeface="+mn-lt"/>
              </a:rPr>
              <a:t>Interoperability Enhancements</a:t>
            </a:r>
            <a:r>
              <a:rPr lang="en-US">
                <a:ea typeface="+mn-lt"/>
                <a:cs typeface="+mn-lt"/>
              </a:rPr>
              <a:t> </a:t>
            </a:r>
            <a:endParaRPr lang="en-US"/>
          </a:p>
          <a:p>
            <a:pPr lvl="1">
              <a:buFont typeface="Cambria" pitchFamily="34" charset="0"/>
              <a:buChar char="–"/>
            </a:pPr>
            <a:r>
              <a:rPr lang="en-US">
                <a:ea typeface="+mn-lt"/>
                <a:cs typeface="+mn-lt"/>
              </a:rPr>
              <a:t>FHIR standard compliance for healthcare system integration</a:t>
            </a:r>
            <a:endParaRPr lang="en-US"/>
          </a:p>
          <a:p>
            <a:pPr lvl="1">
              <a:buFont typeface="Cambria" pitchFamily="34" charset="0"/>
              <a:buChar char="–"/>
            </a:pPr>
            <a:r>
              <a:rPr lang="en-US">
                <a:ea typeface="+mn-lt"/>
                <a:cs typeface="+mn-lt"/>
              </a:rPr>
              <a:t>Direct EHR integration via API</a:t>
            </a:r>
            <a:endParaRPr lang="en-US"/>
          </a:p>
          <a:p>
            <a:pPr lvl="1">
              <a:buFont typeface="Cambria" pitchFamily="34" charset="0"/>
              <a:buChar char="–"/>
            </a:pPr>
            <a:r>
              <a:rPr lang="en-US">
                <a:ea typeface="+mn-lt"/>
                <a:cs typeface="+mn-lt"/>
              </a:rPr>
              <a:t>Health Information Exchange (HIE) connectivity</a:t>
            </a:r>
            <a:endParaRPr lang="en-US"/>
          </a:p>
          <a:p>
            <a:endParaRPr lang="en-US">
              <a:ea typeface="Cambria"/>
            </a:endParaRPr>
          </a:p>
        </p:txBody>
      </p:sp>
    </p:spTree>
    <p:extLst>
      <p:ext uri="{BB962C8B-B14F-4D97-AF65-F5344CB8AC3E}">
        <p14:creationId xmlns:p14="http://schemas.microsoft.com/office/powerpoint/2010/main" val="1091305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sp>
        <p:nvSpPr>
          <p:cNvPr id="4" name="Text Placeholder 3"/>
          <p:cNvSpPr>
            <a:spLocks noGrp="1"/>
          </p:cNvSpPr>
          <p:nvPr>
            <p:ph type="body" sz="half" idx="2"/>
          </p:nvPr>
        </p:nvSpPr>
        <p:spPr/>
        <p:txBody>
          <a:bodyPr/>
          <a:lstStyle/>
          <a:p>
            <a:pPr marL="342900" indent="-342900">
              <a:buFont typeface="Arial" panose="020B0604020202020204" pitchFamily="34" charset="0"/>
              <a:buChar char="•"/>
            </a:pPr>
            <a:r>
              <a:rPr lang="en-US" dirty="0"/>
              <a:t>Questions?</a:t>
            </a:r>
          </a:p>
          <a:p>
            <a:pPr marL="342900" indent="-342900">
              <a:buFont typeface="Arial" panose="020B0604020202020204" pitchFamily="34" charset="0"/>
              <a:buChar char="•"/>
            </a:pPr>
            <a:r>
              <a:rPr lang="en-US" dirty="0"/>
              <a:t>Comments?</a:t>
            </a:r>
          </a:p>
          <a:p>
            <a:pPr marL="342900" indent="-342900">
              <a:buFont typeface="Arial" panose="020B0604020202020204" pitchFamily="34" charset="0"/>
              <a:buChar char="•"/>
            </a:pPr>
            <a:r>
              <a:rPr lang="en-US" dirty="0"/>
              <a:t>Concerns?</a:t>
            </a:r>
          </a:p>
        </p:txBody>
      </p:sp>
      <p:pic>
        <p:nvPicPr>
          <p:cNvPr id="46" name="Picture 45" descr="Pourquoi apprendre plusieurs languages">
            <a:extLst>
              <a:ext uri="{FF2B5EF4-FFF2-40B4-BE49-F238E27FC236}">
                <a16:creationId xmlns:a16="http://schemas.microsoft.com/office/drawing/2014/main" id="{209A47BF-6640-FD13-E39A-9C6D8666B399}"/>
              </a:ext>
            </a:extLst>
          </p:cNvPr>
          <p:cNvPicPr>
            <a:picLocks noChangeAspect="1"/>
          </p:cNvPicPr>
          <p:nvPr/>
        </p:nvPicPr>
        <p:blipFill>
          <a:blip r:embed="rId2"/>
          <a:stretch>
            <a:fillRect/>
          </a:stretch>
        </p:blipFill>
        <p:spPr>
          <a:xfrm>
            <a:off x="-2897" y="2069"/>
            <a:ext cx="7626553" cy="6853861"/>
          </a:xfrm>
          <a:prstGeom prst="rect">
            <a:avLst/>
          </a:prstGeom>
        </p:spPr>
      </p:pic>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8C7771-8E4C-8F47-47F8-5C720A46025C}"/>
              </a:ext>
            </a:extLst>
          </p:cNvPr>
          <p:cNvSpPr>
            <a:spLocks noGrp="1"/>
          </p:cNvSpPr>
          <p:nvPr>
            <p:ph type="title"/>
          </p:nvPr>
        </p:nvSpPr>
        <p:spPr>
          <a:xfrm>
            <a:off x="914401" y="482600"/>
            <a:ext cx="10363200" cy="1219200"/>
          </a:xfrm>
        </p:spPr>
        <p:txBody>
          <a:bodyPr/>
          <a:lstStyle/>
          <a:p>
            <a:r>
              <a:rPr lang="en-US" b="1">
                <a:ea typeface="+mj-lt"/>
                <a:cs typeface="+mj-lt"/>
              </a:rPr>
              <a:t>How accurate is the </a:t>
            </a:r>
            <a:r>
              <a:rPr lang="en-US" b="1" err="1">
                <a:ea typeface="+mj-lt"/>
                <a:cs typeface="+mj-lt"/>
              </a:rPr>
              <a:t>openFDA</a:t>
            </a:r>
            <a:r>
              <a:rPr lang="en-US" b="1">
                <a:ea typeface="+mj-lt"/>
                <a:cs typeface="+mj-lt"/>
              </a:rPr>
              <a:t> data?</a:t>
            </a:r>
            <a:endParaRPr lang="en-US"/>
          </a:p>
        </p:txBody>
      </p:sp>
      <p:sp>
        <p:nvSpPr>
          <p:cNvPr id="11" name="Content Placeholder 2">
            <a:extLst>
              <a:ext uri="{FF2B5EF4-FFF2-40B4-BE49-F238E27FC236}">
                <a16:creationId xmlns:a16="http://schemas.microsoft.com/office/drawing/2014/main" id="{6970D6AA-EB67-559C-1935-EB2205AD97F3}"/>
              </a:ext>
            </a:extLst>
          </p:cNvPr>
          <p:cNvSpPr>
            <a:spLocks noGrp="1"/>
          </p:cNvSpPr>
          <p:nvPr>
            <p:ph idx="1"/>
          </p:nvPr>
        </p:nvSpPr>
        <p:spPr>
          <a:xfrm>
            <a:off x="914401" y="1803401"/>
            <a:ext cx="10363200" cy="4470400"/>
          </a:xfrm>
        </p:spPr>
        <p:txBody>
          <a:bodyPr vert="horz" lIns="121899" tIns="60949" rIns="121899" bIns="60949" rtlCol="0" anchor="t">
            <a:normAutofit fontScale="77500" lnSpcReduction="20000"/>
          </a:bodyPr>
          <a:lstStyle/>
          <a:p>
            <a:r>
              <a:rPr lang="en-US">
                <a:ea typeface="+mn-lt"/>
                <a:cs typeface="+mn-lt"/>
              </a:rPr>
              <a:t>"The </a:t>
            </a:r>
            <a:r>
              <a:rPr lang="en-US" err="1">
                <a:ea typeface="+mn-lt"/>
                <a:cs typeface="+mn-lt"/>
              </a:rPr>
              <a:t>openFDA</a:t>
            </a:r>
            <a:r>
              <a:rPr lang="en-US">
                <a:ea typeface="+mn-lt"/>
                <a:cs typeface="+mn-lt"/>
              </a:rPr>
              <a:t> data is highly reliable as it comes directly from FDA-approved drug labeling, which undergoes rigorous scientific and regulatory review. However, it does have some limitations:</a:t>
            </a:r>
            <a:endParaRPr lang="en-US">
              <a:ea typeface="Cambria"/>
            </a:endParaRPr>
          </a:p>
          <a:p>
            <a:r>
              <a:rPr lang="en-US">
                <a:ea typeface="+mn-lt"/>
                <a:cs typeface="+mn-lt"/>
              </a:rPr>
              <a:t>It only includes interactions that have been formally documented in FDA-approved labeling</a:t>
            </a:r>
            <a:endParaRPr lang="en-US"/>
          </a:p>
          <a:p>
            <a:r>
              <a:rPr lang="en-US">
                <a:ea typeface="+mn-lt"/>
                <a:cs typeface="+mn-lt"/>
              </a:rPr>
              <a:t>There can be a lag between new research findings and updates to official labeling</a:t>
            </a:r>
            <a:endParaRPr lang="en-US"/>
          </a:p>
          <a:p>
            <a:r>
              <a:rPr lang="en-US">
                <a:ea typeface="+mn-lt"/>
                <a:cs typeface="+mn-lt"/>
              </a:rPr>
              <a:t>The data focuses on known pharmacological interactions but may not capture all real-world patient experiences</a:t>
            </a:r>
            <a:endParaRPr lang="en-US"/>
          </a:p>
          <a:p>
            <a:r>
              <a:rPr lang="en-US">
                <a:ea typeface="+mn-lt"/>
                <a:cs typeface="+mn-lt"/>
              </a:rPr>
              <a:t>Some interactions may be theoretical or based on class effects rather than direct evidence</a:t>
            </a:r>
            <a:endParaRPr lang="en-US"/>
          </a:p>
          <a:p>
            <a:r>
              <a:rPr lang="en-US">
                <a:ea typeface="+mn-lt"/>
                <a:cs typeface="+mn-lt"/>
              </a:rPr>
              <a:t>For a production system, we would consider supplementing the </a:t>
            </a:r>
            <a:r>
              <a:rPr lang="en-US" err="1">
                <a:ea typeface="+mn-lt"/>
                <a:cs typeface="+mn-lt"/>
              </a:rPr>
              <a:t>openFDA</a:t>
            </a:r>
            <a:r>
              <a:rPr lang="en-US">
                <a:ea typeface="+mn-lt"/>
                <a:cs typeface="+mn-lt"/>
              </a:rPr>
              <a:t> data with additional sources like </a:t>
            </a:r>
            <a:r>
              <a:rPr lang="en-US" err="1">
                <a:ea typeface="+mn-lt"/>
                <a:cs typeface="+mn-lt"/>
              </a:rPr>
              <a:t>DrugBank</a:t>
            </a:r>
            <a:r>
              <a:rPr lang="en-US">
                <a:ea typeface="+mn-lt"/>
                <a:cs typeface="+mn-lt"/>
              </a:rPr>
              <a:t> or Micromedex for more comprehensive coverage. We would also implement a regular validation process to ensure our interaction checks align with current clinical guidelines."</a:t>
            </a:r>
            <a:endParaRPr lang="en-US"/>
          </a:p>
          <a:p>
            <a:endParaRPr lang="en-US">
              <a:ea typeface="Cambria"/>
            </a:endParaRPr>
          </a:p>
        </p:txBody>
      </p:sp>
    </p:spTree>
    <p:extLst>
      <p:ext uri="{BB962C8B-B14F-4D97-AF65-F5344CB8AC3E}">
        <p14:creationId xmlns:p14="http://schemas.microsoft.com/office/powerpoint/2010/main" val="422044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2276-B6B7-8D04-9021-B5C80BC53219}"/>
              </a:ext>
            </a:extLst>
          </p:cNvPr>
          <p:cNvSpPr>
            <a:spLocks noGrp="1"/>
          </p:cNvSpPr>
          <p:nvPr>
            <p:ph type="title"/>
          </p:nvPr>
        </p:nvSpPr>
        <p:spPr/>
        <p:txBody>
          <a:bodyPr/>
          <a:lstStyle/>
          <a:p>
            <a:r>
              <a:rPr lang="en-US" b="1">
                <a:ea typeface="+mj-lt"/>
                <a:cs typeface="+mj-lt"/>
              </a:rPr>
              <a:t>How would you handle medications not found in the database?</a:t>
            </a:r>
            <a:endParaRPr lang="en-US"/>
          </a:p>
        </p:txBody>
      </p:sp>
      <p:sp>
        <p:nvSpPr>
          <p:cNvPr id="3" name="Content Placeholder 2">
            <a:extLst>
              <a:ext uri="{FF2B5EF4-FFF2-40B4-BE49-F238E27FC236}">
                <a16:creationId xmlns:a16="http://schemas.microsoft.com/office/drawing/2014/main" id="{26C9939A-531F-97B3-D02E-FA568FFCADBE}"/>
              </a:ext>
            </a:extLst>
          </p:cNvPr>
          <p:cNvSpPr>
            <a:spLocks noGrp="1"/>
          </p:cNvSpPr>
          <p:nvPr>
            <p:ph idx="1"/>
          </p:nvPr>
        </p:nvSpPr>
        <p:spPr/>
        <p:txBody>
          <a:bodyPr vert="horz" lIns="121899" tIns="60949" rIns="121899" bIns="60949" rtlCol="0" anchor="t">
            <a:normAutofit fontScale="70000" lnSpcReduction="20000"/>
          </a:bodyPr>
          <a:lstStyle/>
          <a:p>
            <a:r>
              <a:rPr lang="en-US">
                <a:ea typeface="+mn-lt"/>
                <a:cs typeface="+mn-lt"/>
              </a:rPr>
              <a:t>"We've implemented several strategies to handle medications not found in the database:</a:t>
            </a:r>
            <a:endParaRPr lang="en-US">
              <a:ea typeface="Cambria"/>
            </a:endParaRPr>
          </a:p>
          <a:p>
            <a:r>
              <a:rPr lang="en-US">
                <a:ea typeface="+mn-lt"/>
                <a:cs typeface="+mn-lt"/>
              </a:rPr>
              <a:t>First, our error handling already provides a clear message when no data is found</a:t>
            </a:r>
            <a:endParaRPr lang="en-US"/>
          </a:p>
          <a:p>
            <a:r>
              <a:rPr lang="en-US">
                <a:ea typeface="+mn-lt"/>
                <a:cs typeface="+mn-lt"/>
              </a:rPr>
              <a:t>In a production version, we would implement fuzzy matching to handle misspellings or alternative names</a:t>
            </a:r>
            <a:endParaRPr lang="en-US"/>
          </a:p>
          <a:p>
            <a:r>
              <a:rPr lang="en-US">
                <a:ea typeface="+mn-lt"/>
                <a:cs typeface="+mn-lt"/>
              </a:rPr>
              <a:t>We would expand our search to include both brand names and generic names (currently we only search by brand name)</a:t>
            </a:r>
            <a:endParaRPr lang="en-US"/>
          </a:p>
          <a:p>
            <a:r>
              <a:rPr lang="en-US">
                <a:ea typeface="+mn-lt"/>
                <a:cs typeface="+mn-lt"/>
              </a:rPr>
              <a:t>For medications truly not in the database, we would flag them for manual review</a:t>
            </a:r>
            <a:endParaRPr lang="en-US"/>
          </a:p>
          <a:p>
            <a:r>
              <a:rPr lang="en-US">
                <a:ea typeface="+mn-lt"/>
                <a:cs typeface="+mn-lt"/>
              </a:rPr>
              <a:t>We would maintain a local cache of common medications to reduce dependency on the API</a:t>
            </a:r>
            <a:endParaRPr lang="en-US"/>
          </a:p>
          <a:p>
            <a:r>
              <a:rPr lang="en-US">
                <a:ea typeface="+mn-lt"/>
                <a:cs typeface="+mn-lt"/>
              </a:rPr>
              <a:t>For new or experimental medications, we would implement a secondary workflow to check for interactions based on drug class rather than specific medication</a:t>
            </a:r>
            <a:endParaRPr lang="en-US"/>
          </a:p>
          <a:p>
            <a:r>
              <a:rPr lang="en-US">
                <a:ea typeface="+mn-lt"/>
                <a:cs typeface="+mn-lt"/>
              </a:rPr>
              <a:t>This multi-layered approach ensures we provide useful information even when the primary data source doesn't have a specific medication."</a:t>
            </a:r>
            <a:endParaRPr lang="en-US"/>
          </a:p>
          <a:p>
            <a:endParaRPr lang="en-US">
              <a:ea typeface="Cambria"/>
            </a:endParaRPr>
          </a:p>
        </p:txBody>
      </p:sp>
    </p:spTree>
    <p:extLst>
      <p:ext uri="{BB962C8B-B14F-4D97-AF65-F5344CB8AC3E}">
        <p14:creationId xmlns:p14="http://schemas.microsoft.com/office/powerpoint/2010/main" val="278094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2F9C-20A2-A15E-2D3E-6D0C3BD7DB12}"/>
              </a:ext>
            </a:extLst>
          </p:cNvPr>
          <p:cNvSpPr>
            <a:spLocks noGrp="1"/>
          </p:cNvSpPr>
          <p:nvPr>
            <p:ph type="title"/>
          </p:nvPr>
        </p:nvSpPr>
        <p:spPr/>
        <p:txBody>
          <a:bodyPr/>
          <a:lstStyle/>
          <a:p>
            <a:r>
              <a:rPr lang="en-US" b="1">
                <a:ea typeface="+mj-lt"/>
                <a:cs typeface="+mj-lt"/>
              </a:rPr>
              <a:t>How would you improve the user interface for healthcare providers?</a:t>
            </a:r>
            <a:endParaRPr lang="en-US"/>
          </a:p>
        </p:txBody>
      </p:sp>
      <p:sp>
        <p:nvSpPr>
          <p:cNvPr id="3" name="Content Placeholder 2">
            <a:extLst>
              <a:ext uri="{FF2B5EF4-FFF2-40B4-BE49-F238E27FC236}">
                <a16:creationId xmlns:a16="http://schemas.microsoft.com/office/drawing/2014/main" id="{9BE715F1-32DA-7D1B-C727-19A1D27EA314}"/>
              </a:ext>
            </a:extLst>
          </p:cNvPr>
          <p:cNvSpPr>
            <a:spLocks noGrp="1"/>
          </p:cNvSpPr>
          <p:nvPr>
            <p:ph idx="1"/>
          </p:nvPr>
        </p:nvSpPr>
        <p:spPr/>
        <p:txBody>
          <a:bodyPr vert="horz" lIns="121899" tIns="60949" rIns="121899" bIns="60949" rtlCol="0" anchor="t">
            <a:normAutofit fontScale="62500" lnSpcReduction="20000"/>
          </a:bodyPr>
          <a:lstStyle/>
          <a:p>
            <a:r>
              <a:rPr lang="en-US">
                <a:ea typeface="+mn-lt"/>
                <a:cs typeface="+mn-lt"/>
              </a:rPr>
              <a:t>"For healthcare providers, efficiency and clarity are paramount. We would enhance the UI in several ways:</a:t>
            </a:r>
            <a:endParaRPr lang="en-US">
              <a:ea typeface="Cambria"/>
            </a:endParaRPr>
          </a:p>
          <a:p>
            <a:r>
              <a:rPr lang="en-US">
                <a:ea typeface="+mn-lt"/>
                <a:cs typeface="+mn-lt"/>
              </a:rPr>
              <a:t>Integration with electronic health records to automatically pull the patient's current medication list</a:t>
            </a:r>
            <a:endParaRPr lang="en-US"/>
          </a:p>
          <a:p>
            <a:r>
              <a:rPr lang="en-US">
                <a:ea typeface="+mn-lt"/>
                <a:cs typeface="+mn-lt"/>
              </a:rPr>
              <a:t>Color-coding interactions by severity (red for severe, yellow for moderate, green for mild)</a:t>
            </a:r>
            <a:endParaRPr lang="en-US"/>
          </a:p>
          <a:p>
            <a:r>
              <a:rPr lang="en-US">
                <a:ea typeface="+mn-lt"/>
                <a:cs typeface="+mn-lt"/>
              </a:rPr>
              <a:t>Adding a filtering system to prioritize clinically significant interactions</a:t>
            </a:r>
            <a:endParaRPr lang="en-US"/>
          </a:p>
          <a:p>
            <a:r>
              <a:rPr lang="en-US">
                <a:ea typeface="+mn-lt"/>
                <a:cs typeface="+mn-lt"/>
              </a:rPr>
              <a:t>Providing specific recommendations for each interaction (e.g., 'Monitor blood pressure daily' or 'Consider alternative medication')</a:t>
            </a:r>
            <a:endParaRPr lang="en-US"/>
          </a:p>
          <a:p>
            <a:r>
              <a:rPr lang="en-US">
                <a:ea typeface="+mn-lt"/>
                <a:cs typeface="+mn-lt"/>
              </a:rPr>
              <a:t>Adding a timeline view to show when interaction risks might occur during treatment</a:t>
            </a:r>
            <a:endParaRPr lang="en-US"/>
          </a:p>
          <a:p>
            <a:r>
              <a:rPr lang="en-US">
                <a:ea typeface="+mn-lt"/>
                <a:cs typeface="+mn-lt"/>
              </a:rPr>
              <a:t>Implementing a mobile-responsive design for use on tablets during rounds</a:t>
            </a:r>
            <a:endParaRPr lang="en-US"/>
          </a:p>
          <a:p>
            <a:r>
              <a:rPr lang="en-US">
                <a:ea typeface="+mn-lt"/>
                <a:cs typeface="+mn-lt"/>
              </a:rPr>
              <a:t>Adding the ability to print patient-friendly interaction summaries</a:t>
            </a:r>
            <a:endParaRPr lang="en-US"/>
          </a:p>
          <a:p>
            <a:r>
              <a:rPr lang="en-US">
                <a:ea typeface="+mn-lt"/>
                <a:cs typeface="+mn-lt"/>
              </a:rPr>
              <a:t>Including a one-click function to document that the provider has acknowledged the interaction risk</a:t>
            </a:r>
            <a:endParaRPr lang="en-US"/>
          </a:p>
          <a:p>
            <a:r>
              <a:rPr lang="en-US">
                <a:ea typeface="+mn-lt"/>
                <a:cs typeface="+mn-lt"/>
              </a:rPr>
              <a:t>These improvements would make the tool more valuable in clinical workflows while maintaining the simplicity that makes it quick to use."</a:t>
            </a:r>
            <a:endParaRPr lang="en-US"/>
          </a:p>
          <a:p>
            <a:endParaRPr lang="en-US">
              <a:ea typeface="Cambria"/>
            </a:endParaRPr>
          </a:p>
        </p:txBody>
      </p:sp>
    </p:spTree>
    <p:extLst>
      <p:ext uri="{BB962C8B-B14F-4D97-AF65-F5344CB8AC3E}">
        <p14:creationId xmlns:p14="http://schemas.microsoft.com/office/powerpoint/2010/main" val="32168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&amp; Project Goals Recap</a:t>
            </a:r>
          </a:p>
        </p:txBody>
      </p:sp>
      <p:sp>
        <p:nvSpPr>
          <p:cNvPr id="3" name="Text Placeholder 2"/>
          <p:cNvSpPr>
            <a:spLocks noGrp="1"/>
          </p:cNvSpPr>
          <p:nvPr>
            <p:ph type="body" idx="1"/>
          </p:nvPr>
        </p:nvSpPr>
        <p:spPr/>
        <p:txBody>
          <a:bodyPr/>
          <a:lstStyle/>
          <a:p>
            <a:r>
              <a:rPr lang="en-US" dirty="0">
                <a:ea typeface="Cambria"/>
              </a:rPr>
              <a:t>To reiterate...</a:t>
            </a:r>
            <a:endParaRPr lang="en-US" dirty="0"/>
          </a:p>
        </p:txBody>
      </p:sp>
      <p:sp>
        <p:nvSpPr>
          <p:cNvPr id="4" name="Content Placeholder 3"/>
          <p:cNvSpPr>
            <a:spLocks noGrp="1"/>
          </p:cNvSpPr>
          <p:nvPr>
            <p:ph sz="half" idx="2"/>
          </p:nvPr>
        </p:nvSpPr>
        <p:spPr/>
        <p:txBody>
          <a:bodyPr vert="horz" lIns="121899" tIns="60949" rIns="121899" bIns="60949" rtlCol="0" anchor="t">
            <a:normAutofit fontScale="92500" lnSpcReduction="10000"/>
          </a:bodyPr>
          <a:lstStyle/>
          <a:p>
            <a:r>
              <a:rPr lang="en-US" dirty="0">
                <a:latin typeface="Cambria"/>
                <a:ea typeface="Cambria"/>
              </a:rPr>
              <a:t>Every year, medication errors cause significant morbidity and mortality. At least one death every day and 1.3 million people are affected annually in the United States according to FDA.</a:t>
            </a:r>
          </a:p>
        </p:txBody>
      </p:sp>
      <p:sp>
        <p:nvSpPr>
          <p:cNvPr id="5" name="Text Placeholder 4"/>
          <p:cNvSpPr>
            <a:spLocks noGrp="1"/>
          </p:cNvSpPr>
          <p:nvPr>
            <p:ph type="body" sz="quarter" idx="3"/>
          </p:nvPr>
        </p:nvSpPr>
        <p:spPr/>
        <p:txBody>
          <a:bodyPr/>
          <a:lstStyle/>
          <a:p>
            <a:r>
              <a:rPr lang="en-US" dirty="0">
                <a:ea typeface="Cambria"/>
              </a:rPr>
              <a:t>We aimed to...</a:t>
            </a:r>
            <a:endParaRPr lang="en-US" dirty="0"/>
          </a:p>
        </p:txBody>
      </p:sp>
      <p:sp>
        <p:nvSpPr>
          <p:cNvPr id="6" name="Content Placeholder 5"/>
          <p:cNvSpPr>
            <a:spLocks noGrp="1"/>
          </p:cNvSpPr>
          <p:nvPr>
            <p:ph sz="quarter" idx="4"/>
          </p:nvPr>
        </p:nvSpPr>
        <p:spPr/>
        <p:txBody>
          <a:bodyPr vert="horz" lIns="121899" tIns="60949" rIns="121899" bIns="60949" rtlCol="0" anchor="t">
            <a:normAutofit fontScale="92500" lnSpcReduction="10000"/>
          </a:bodyPr>
          <a:lstStyle/>
          <a:p>
            <a:pPr>
              <a:spcBef>
                <a:spcPts val="1800"/>
              </a:spcBef>
            </a:pPr>
            <a:r>
              <a:rPr lang="en-US" dirty="0">
                <a:latin typeface="Cambria"/>
                <a:ea typeface="Cambria"/>
              </a:rPr>
              <a:t>Reduce Medication Errors - Implement real time alerts to prevent dispensing errors.</a:t>
            </a:r>
            <a:endParaRPr lang="en-US">
              <a:latin typeface="Cambria"/>
              <a:ea typeface="Cambria"/>
            </a:endParaRPr>
          </a:p>
          <a:p>
            <a:pPr>
              <a:spcBef>
                <a:spcPts val="1800"/>
              </a:spcBef>
            </a:pPr>
            <a:r>
              <a:rPr lang="en-US" dirty="0">
                <a:latin typeface="Cambria"/>
                <a:ea typeface="Cambria"/>
              </a:rPr>
              <a:t>Enhance Medication Management - Providing a comprehensive dashboard for monitoring and alerts on patient medication schedules.</a:t>
            </a:r>
            <a:endParaRPr lang="en-US">
              <a:latin typeface="Cambria"/>
              <a:ea typeface="Cambria"/>
            </a:endParaRPr>
          </a:p>
          <a:p>
            <a:pPr>
              <a:spcBef>
                <a:spcPts val="1800"/>
              </a:spcBef>
            </a:pPr>
            <a:r>
              <a:rPr lang="en-US" dirty="0">
                <a:latin typeface="Cambria"/>
                <a:ea typeface="Cambria"/>
              </a:rPr>
              <a:t>Improve Shared Information - Enable access to updated medication information and interaction warnings.</a:t>
            </a:r>
            <a:endParaRPr lang="en-US">
              <a:latin typeface="Cambria"/>
              <a:ea typeface="Cambria"/>
            </a:endParaRPr>
          </a:p>
          <a:p>
            <a:endParaRPr lang="en-US" dirty="0">
              <a:ea typeface="Cambria"/>
            </a:endParaRPr>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97" y="642730"/>
            <a:ext cx="3908289" cy="827157"/>
          </a:xfrm>
        </p:spPr>
        <p:txBody>
          <a:bodyPr>
            <a:normAutofit fontScale="90000"/>
          </a:bodyPr>
          <a:lstStyle/>
          <a:p>
            <a:r>
              <a:rPr lang="en-US" dirty="0"/>
              <a:t>Agile Methodology</a:t>
            </a:r>
          </a:p>
        </p:txBody>
      </p:sp>
      <p:sp>
        <p:nvSpPr>
          <p:cNvPr id="5" name="Content Placeholder 4"/>
          <p:cNvSpPr>
            <a:spLocks noGrp="1"/>
          </p:cNvSpPr>
          <p:nvPr>
            <p:ph sz="half" idx="1"/>
          </p:nvPr>
        </p:nvSpPr>
        <p:spPr>
          <a:xfrm>
            <a:off x="726661" y="1715055"/>
            <a:ext cx="4641575" cy="4520094"/>
          </a:xfrm>
        </p:spPr>
        <p:txBody>
          <a:bodyPr vert="horz" lIns="121899" tIns="60949" rIns="121899" bIns="60949" rtlCol="0" anchor="t">
            <a:normAutofit/>
          </a:bodyPr>
          <a:lstStyle/>
          <a:p>
            <a:r>
              <a:rPr lang="en-US" dirty="0">
                <a:ea typeface="Cambria"/>
              </a:rPr>
              <a:t>Adaptive Project Framework (APF)</a:t>
            </a:r>
          </a:p>
          <a:p>
            <a:pPr lvl="1">
              <a:buFont typeface="Courier New" pitchFamily="34" charset="0"/>
              <a:buChar char="o"/>
            </a:pPr>
            <a:r>
              <a:rPr lang="en-US" dirty="0">
                <a:ea typeface="Cambria"/>
              </a:rPr>
              <a:t>Emphasizes flexibility amidst changing circumstances (individual timeline shifts, sudden team changes, needs matching existing knowledge pool, etc.)</a:t>
            </a:r>
          </a:p>
          <a:p>
            <a:pPr lvl="1">
              <a:buFont typeface="Courier New" pitchFamily="34" charset="0"/>
              <a:buChar char="o"/>
            </a:pPr>
            <a:r>
              <a:rPr lang="en-US" dirty="0">
                <a:ea typeface="Cambria"/>
              </a:rPr>
              <a:t>Prioritizes important functionality over comprehensive functionality</a:t>
            </a:r>
          </a:p>
        </p:txBody>
      </p:sp>
      <p:pic>
        <p:nvPicPr>
          <p:cNvPr id="8" name="Picture 7">
            <a:extLst>
              <a:ext uri="{FF2B5EF4-FFF2-40B4-BE49-F238E27FC236}">
                <a16:creationId xmlns:a16="http://schemas.microsoft.com/office/drawing/2014/main" id="{49FFEDB5-0BAE-133B-71BD-82788A97CA14}"/>
              </a:ext>
            </a:extLst>
          </p:cNvPr>
          <p:cNvPicPr>
            <a:picLocks noChangeAspect="1"/>
          </p:cNvPicPr>
          <p:nvPr/>
        </p:nvPicPr>
        <p:blipFill>
          <a:blip r:embed="rId2"/>
          <a:stretch>
            <a:fillRect/>
          </a:stretch>
        </p:blipFill>
        <p:spPr>
          <a:xfrm>
            <a:off x="5742973" y="0"/>
            <a:ext cx="6448661" cy="6858000"/>
          </a:xfrm>
          <a:prstGeom prst="rect">
            <a:avLst/>
          </a:prstGeom>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System Architecture Overview</a:t>
            </a:r>
          </a:p>
        </p:txBody>
      </p:sp>
      <p:sp>
        <p:nvSpPr>
          <p:cNvPr id="14" name="Content Placeholder 13"/>
          <p:cNvSpPr>
            <a:spLocks noGrp="1"/>
          </p:cNvSpPr>
          <p:nvPr>
            <p:ph idx="1"/>
          </p:nvPr>
        </p:nvSpPr>
        <p:spPr/>
        <p:txBody>
          <a:bodyPr/>
          <a:lstStyle/>
          <a:p>
            <a:r>
              <a:rPr lang="en-US"/>
              <a:t>Backend: Flask API, MySQL Database</a:t>
            </a:r>
          </a:p>
          <a:p>
            <a:r>
              <a:rPr lang="en-US"/>
              <a:t>Frontend: React Application</a:t>
            </a:r>
          </a:p>
          <a:p>
            <a:r>
              <a:rPr lang="en-US"/>
              <a:t>External API Integration: </a:t>
            </a:r>
            <a:r>
              <a:rPr lang="en-US" err="1"/>
              <a:t>openFDA</a:t>
            </a:r>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Features</a:t>
            </a:r>
          </a:p>
        </p:txBody>
      </p:sp>
      <p:sp>
        <p:nvSpPr>
          <p:cNvPr id="3" name="Text Placeholder 2"/>
          <p:cNvSpPr>
            <a:spLocks noGrp="1"/>
          </p:cNvSpPr>
          <p:nvPr>
            <p:ph type="body" idx="1"/>
          </p:nvPr>
        </p:nvSpPr>
        <p:spPr/>
        <p:txBody>
          <a:bodyPr/>
          <a:lstStyle/>
          <a:p>
            <a:r>
              <a:rPr lang="en-US"/>
              <a:t>Milestone 1.0</a:t>
            </a:r>
          </a:p>
        </p:txBody>
      </p:sp>
      <p:sp>
        <p:nvSpPr>
          <p:cNvPr id="4" name="Content Placeholder 3"/>
          <p:cNvSpPr>
            <a:spLocks noGrp="1"/>
          </p:cNvSpPr>
          <p:nvPr>
            <p:ph sz="half" idx="2"/>
          </p:nvPr>
        </p:nvSpPr>
        <p:spPr/>
        <p:txBody>
          <a:bodyPr vert="horz" lIns="121899" tIns="60949" rIns="121899" bIns="60949" rtlCol="0" anchor="t">
            <a:normAutofit fontScale="40000" lnSpcReduction="20000"/>
          </a:bodyPr>
          <a:lstStyle/>
          <a:p>
            <a:r>
              <a:rPr lang="en-US" b="1">
                <a:ea typeface="+mn-lt"/>
                <a:cs typeface="+mn-lt"/>
              </a:rPr>
              <a:t>Drug Interaction Checker</a:t>
            </a:r>
            <a:r>
              <a:rPr lang="en-US">
                <a:ea typeface="+mn-lt"/>
                <a:cs typeface="+mn-lt"/>
              </a:rPr>
              <a:t> </a:t>
            </a:r>
            <a:endParaRPr lang="en-US">
              <a:ea typeface="Cambria"/>
            </a:endParaRPr>
          </a:p>
          <a:p>
            <a:pPr lvl="1">
              <a:buFont typeface="Cambria" pitchFamily="34" charset="0"/>
              <a:buChar char="–"/>
            </a:pPr>
            <a:r>
              <a:rPr lang="en-US">
                <a:ea typeface="+mn-lt"/>
                <a:cs typeface="+mn-lt"/>
              </a:rPr>
              <a:t>Real-time identification of potentially dangerous drug combinations</a:t>
            </a:r>
            <a:endParaRPr lang="en-US"/>
          </a:p>
          <a:p>
            <a:pPr lvl="1">
              <a:buFont typeface="Cambria" pitchFamily="34" charset="0"/>
              <a:buChar char="–"/>
            </a:pPr>
            <a:r>
              <a:rPr lang="en-US">
                <a:ea typeface="+mn-lt"/>
                <a:cs typeface="+mn-lt"/>
              </a:rPr>
              <a:t>Integration with </a:t>
            </a:r>
            <a:r>
              <a:rPr lang="en-US" err="1">
                <a:ea typeface="+mn-lt"/>
                <a:cs typeface="+mn-lt"/>
              </a:rPr>
              <a:t>openFDA</a:t>
            </a:r>
            <a:r>
              <a:rPr lang="en-US">
                <a:ea typeface="+mn-lt"/>
                <a:cs typeface="+mn-lt"/>
              </a:rPr>
              <a:t> API for authoritative medication data</a:t>
            </a:r>
            <a:endParaRPr lang="en-US"/>
          </a:p>
          <a:p>
            <a:pPr lvl="1">
              <a:buFont typeface="Cambria" pitchFamily="34" charset="0"/>
              <a:buChar char="–"/>
            </a:pPr>
            <a:r>
              <a:rPr lang="en-US">
                <a:ea typeface="+mn-lt"/>
                <a:cs typeface="+mn-lt"/>
              </a:rPr>
              <a:t>User-friendly interface for quick medication entry and results</a:t>
            </a:r>
            <a:endParaRPr lang="en-US"/>
          </a:p>
          <a:p>
            <a:r>
              <a:rPr lang="en-US" b="1">
                <a:ea typeface="+mn-lt"/>
                <a:cs typeface="+mn-lt"/>
              </a:rPr>
              <a:t>Error Handling Framework</a:t>
            </a:r>
            <a:r>
              <a:rPr lang="en-US">
                <a:ea typeface="+mn-lt"/>
                <a:cs typeface="+mn-lt"/>
              </a:rPr>
              <a:t> </a:t>
            </a:r>
            <a:endParaRPr lang="en-US"/>
          </a:p>
          <a:p>
            <a:pPr lvl="1">
              <a:buFont typeface="Cambria" pitchFamily="34" charset="0"/>
              <a:buChar char="–"/>
            </a:pPr>
            <a:r>
              <a:rPr lang="en-US">
                <a:ea typeface="+mn-lt"/>
                <a:cs typeface="+mn-lt"/>
              </a:rPr>
              <a:t>Robust error management for API failures and network issues</a:t>
            </a:r>
            <a:endParaRPr lang="en-US"/>
          </a:p>
          <a:p>
            <a:pPr lvl="1">
              <a:buFont typeface="Cambria" pitchFamily="34" charset="0"/>
              <a:buChar char="–"/>
            </a:pPr>
            <a:r>
              <a:rPr lang="en-US">
                <a:ea typeface="+mn-lt"/>
                <a:cs typeface="+mn-lt"/>
              </a:rPr>
              <a:t>Clear user feedback when medications aren't found in database</a:t>
            </a:r>
            <a:endParaRPr lang="en-US"/>
          </a:p>
          <a:p>
            <a:pPr lvl="1">
              <a:buFont typeface="Cambria" pitchFamily="34" charset="0"/>
              <a:buChar char="–"/>
            </a:pPr>
            <a:r>
              <a:rPr lang="en-US">
                <a:ea typeface="+mn-lt"/>
                <a:cs typeface="+mn-lt"/>
              </a:rPr>
              <a:t>Graceful degradation to ensure system remains functional</a:t>
            </a:r>
            <a:endParaRPr lang="en-US"/>
          </a:p>
          <a:p>
            <a:r>
              <a:rPr lang="en-US" b="1">
                <a:ea typeface="+mn-lt"/>
                <a:cs typeface="+mn-lt"/>
              </a:rPr>
              <a:t>Basic User Interface</a:t>
            </a:r>
            <a:r>
              <a:rPr lang="en-US">
                <a:ea typeface="+mn-lt"/>
                <a:cs typeface="+mn-lt"/>
              </a:rPr>
              <a:t> </a:t>
            </a:r>
            <a:endParaRPr lang="en-US"/>
          </a:p>
          <a:p>
            <a:pPr lvl="1">
              <a:buFont typeface="Cambria" pitchFamily="34" charset="0"/>
              <a:buChar char="–"/>
            </a:pPr>
            <a:r>
              <a:rPr lang="en-US">
                <a:ea typeface="+mn-lt"/>
                <a:cs typeface="+mn-lt"/>
              </a:rPr>
              <a:t>Simple, intuitive web interface for healthcare providers</a:t>
            </a:r>
            <a:endParaRPr lang="en-US"/>
          </a:p>
          <a:p>
            <a:pPr lvl="1">
              <a:buFont typeface="Cambria" pitchFamily="34" charset="0"/>
              <a:buChar char="–"/>
            </a:pPr>
            <a:r>
              <a:rPr lang="en-US">
                <a:ea typeface="+mn-lt"/>
                <a:cs typeface="+mn-lt"/>
              </a:rPr>
              <a:t>Responsive design that works across different devices</a:t>
            </a:r>
            <a:endParaRPr lang="en-US"/>
          </a:p>
          <a:p>
            <a:pPr lvl="1">
              <a:buFont typeface="Cambria" pitchFamily="34" charset="0"/>
              <a:buChar char="–"/>
            </a:pPr>
            <a:r>
              <a:rPr lang="en-US">
                <a:ea typeface="+mn-lt"/>
                <a:cs typeface="+mn-lt"/>
              </a:rPr>
              <a:t>Clear presentation of interaction information</a:t>
            </a:r>
            <a:endParaRPr lang="en-US"/>
          </a:p>
          <a:p>
            <a:endParaRPr lang="en-US">
              <a:ea typeface="Cambria"/>
            </a:endParaRPr>
          </a:p>
        </p:txBody>
      </p:sp>
      <p:sp>
        <p:nvSpPr>
          <p:cNvPr id="5" name="Text Placeholder 4"/>
          <p:cNvSpPr>
            <a:spLocks noGrp="1"/>
          </p:cNvSpPr>
          <p:nvPr>
            <p:ph type="body" sz="quarter" idx="3"/>
          </p:nvPr>
        </p:nvSpPr>
        <p:spPr/>
        <p:txBody>
          <a:bodyPr/>
          <a:lstStyle/>
          <a:p>
            <a:r>
              <a:rPr lang="en-US"/>
              <a:t>Milestone 2.0</a:t>
            </a:r>
          </a:p>
        </p:txBody>
      </p:sp>
      <p:sp>
        <p:nvSpPr>
          <p:cNvPr id="6" name="Content Placeholder 5"/>
          <p:cNvSpPr>
            <a:spLocks noGrp="1"/>
          </p:cNvSpPr>
          <p:nvPr>
            <p:ph sz="quarter" idx="4"/>
          </p:nvPr>
        </p:nvSpPr>
        <p:spPr/>
        <p:txBody>
          <a:bodyPr vert="horz" lIns="121899" tIns="60949" rIns="121899" bIns="60949" rtlCol="0" anchor="t">
            <a:normAutofit fontScale="40000" lnSpcReduction="20000"/>
          </a:bodyPr>
          <a:lstStyle/>
          <a:p>
            <a:r>
              <a:rPr lang="en-US" b="1">
                <a:ea typeface="+mn-lt"/>
                <a:cs typeface="+mn-lt"/>
              </a:rPr>
              <a:t>Enhanced Security Features</a:t>
            </a:r>
            <a:r>
              <a:rPr lang="en-US">
                <a:ea typeface="+mn-lt"/>
                <a:cs typeface="+mn-lt"/>
              </a:rPr>
              <a:t> </a:t>
            </a:r>
            <a:endParaRPr lang="en-US">
              <a:ea typeface="Cambria"/>
            </a:endParaRPr>
          </a:p>
          <a:p>
            <a:pPr lvl="1">
              <a:buFont typeface="Cambria" pitchFamily="34" charset="0"/>
              <a:buChar char="–"/>
            </a:pPr>
            <a:r>
              <a:rPr lang="en-US">
                <a:ea typeface="+mn-lt"/>
                <a:cs typeface="+mn-lt"/>
              </a:rPr>
              <a:t>Two-factor authentication for provider access</a:t>
            </a:r>
            <a:endParaRPr lang="en-US"/>
          </a:p>
          <a:p>
            <a:pPr lvl="1">
              <a:buFont typeface="Cambria" pitchFamily="34" charset="0"/>
              <a:buChar char="–"/>
            </a:pPr>
            <a:r>
              <a:rPr lang="en-US">
                <a:ea typeface="+mn-lt"/>
                <a:cs typeface="+mn-lt"/>
              </a:rPr>
              <a:t>Role-based permissions for different healthcare staff</a:t>
            </a:r>
            <a:endParaRPr lang="en-US"/>
          </a:p>
          <a:p>
            <a:pPr lvl="1">
              <a:buFont typeface="Cambria" pitchFamily="34" charset="0"/>
              <a:buChar char="–"/>
            </a:pPr>
            <a:r>
              <a:rPr lang="en-US">
                <a:ea typeface="+mn-lt"/>
                <a:cs typeface="+mn-lt"/>
              </a:rPr>
              <a:t>Secure storage of patient medication histories</a:t>
            </a:r>
            <a:endParaRPr lang="en-US"/>
          </a:p>
          <a:p>
            <a:r>
              <a:rPr lang="en-US" b="1">
                <a:ea typeface="+mn-lt"/>
                <a:cs typeface="+mn-lt"/>
              </a:rPr>
              <a:t>Prescription Management System</a:t>
            </a:r>
            <a:r>
              <a:rPr lang="en-US">
                <a:ea typeface="+mn-lt"/>
                <a:cs typeface="+mn-lt"/>
              </a:rPr>
              <a:t> </a:t>
            </a:r>
            <a:endParaRPr lang="en-US"/>
          </a:p>
          <a:p>
            <a:pPr lvl="1">
              <a:buFont typeface="Cambria" pitchFamily="34" charset="0"/>
              <a:buChar char="–"/>
            </a:pPr>
            <a:r>
              <a:rPr lang="en-US">
                <a:ea typeface="+mn-lt"/>
                <a:cs typeface="+mn-lt"/>
              </a:rPr>
              <a:t>Barcode scanning integration for medication verification</a:t>
            </a:r>
            <a:endParaRPr lang="en-US"/>
          </a:p>
          <a:p>
            <a:pPr lvl="1">
              <a:buFont typeface="Cambria" pitchFamily="34" charset="0"/>
              <a:buChar char="–"/>
            </a:pPr>
            <a:r>
              <a:rPr lang="en-US">
                <a:ea typeface="+mn-lt"/>
                <a:cs typeface="+mn-lt"/>
              </a:rPr>
              <a:t>Automated alerts for prescription errors</a:t>
            </a:r>
            <a:endParaRPr lang="en-US"/>
          </a:p>
          <a:p>
            <a:pPr lvl="1">
              <a:buFont typeface="Cambria" pitchFamily="34" charset="0"/>
              <a:buChar char="–"/>
            </a:pPr>
            <a:r>
              <a:rPr lang="en-US">
                <a:ea typeface="+mn-lt"/>
                <a:cs typeface="+mn-lt"/>
              </a:rPr>
              <a:t>Digital signature capability for e-prescriptions</a:t>
            </a:r>
            <a:endParaRPr lang="en-US"/>
          </a:p>
          <a:p>
            <a:r>
              <a:rPr lang="en-US" b="1">
                <a:ea typeface="+mn-lt"/>
                <a:cs typeface="+mn-lt"/>
              </a:rPr>
              <a:t>Advanced Analytics Dashboard</a:t>
            </a:r>
            <a:r>
              <a:rPr lang="en-US">
                <a:ea typeface="+mn-lt"/>
                <a:cs typeface="+mn-lt"/>
              </a:rPr>
              <a:t> </a:t>
            </a:r>
            <a:endParaRPr lang="en-US"/>
          </a:p>
          <a:p>
            <a:pPr lvl="1">
              <a:buFont typeface="Cambria" pitchFamily="34" charset="0"/>
              <a:buChar char="–"/>
            </a:pPr>
            <a:r>
              <a:rPr lang="en-US">
                <a:ea typeface="+mn-lt"/>
                <a:cs typeface="+mn-lt"/>
              </a:rPr>
              <a:t>Medication error tracking and reporting</a:t>
            </a:r>
            <a:endParaRPr lang="en-US"/>
          </a:p>
          <a:p>
            <a:pPr lvl="1">
              <a:buFont typeface="Cambria" pitchFamily="34" charset="0"/>
              <a:buChar char="–"/>
            </a:pPr>
            <a:r>
              <a:rPr lang="en-US">
                <a:ea typeface="+mn-lt"/>
                <a:cs typeface="+mn-lt"/>
              </a:rPr>
              <a:t>Trend analysis for common interaction issues</a:t>
            </a:r>
            <a:endParaRPr lang="en-US"/>
          </a:p>
          <a:p>
            <a:pPr lvl="1">
              <a:buFont typeface="Cambria" pitchFamily="34" charset="0"/>
              <a:buChar char="–"/>
            </a:pPr>
            <a:r>
              <a:rPr lang="en-US">
                <a:ea typeface="+mn-lt"/>
                <a:cs typeface="+mn-lt"/>
              </a:rPr>
              <a:t>Provider-specific metrics for quality improvement</a:t>
            </a:r>
            <a:endParaRPr lang="en-US"/>
          </a:p>
          <a:p>
            <a:r>
              <a:rPr lang="en-US" b="1">
                <a:ea typeface="+mn-lt"/>
                <a:cs typeface="+mn-lt"/>
              </a:rPr>
              <a:t>Patient Portal Integration</a:t>
            </a:r>
            <a:r>
              <a:rPr lang="en-US">
                <a:ea typeface="+mn-lt"/>
                <a:cs typeface="+mn-lt"/>
              </a:rPr>
              <a:t> </a:t>
            </a:r>
            <a:endParaRPr lang="en-US"/>
          </a:p>
          <a:p>
            <a:pPr lvl="1">
              <a:buFont typeface="Cambria" pitchFamily="34" charset="0"/>
              <a:buChar char="–"/>
            </a:pPr>
            <a:r>
              <a:rPr lang="en-US">
                <a:ea typeface="+mn-lt"/>
                <a:cs typeface="+mn-lt"/>
              </a:rPr>
              <a:t>Patient-friendly medication information</a:t>
            </a:r>
            <a:endParaRPr lang="en-US"/>
          </a:p>
          <a:p>
            <a:pPr lvl="1">
              <a:buFont typeface="Cambria" pitchFamily="34" charset="0"/>
              <a:buChar char="–"/>
            </a:pPr>
            <a:r>
              <a:rPr lang="en-US">
                <a:ea typeface="+mn-lt"/>
                <a:cs typeface="+mn-lt"/>
              </a:rPr>
              <a:t>Personalized interaction warnings</a:t>
            </a:r>
            <a:endParaRPr lang="en-US"/>
          </a:p>
          <a:p>
            <a:pPr lvl="1">
              <a:buFont typeface="Cambria" pitchFamily="34" charset="0"/>
              <a:buChar char="–"/>
            </a:pPr>
            <a:r>
              <a:rPr lang="en-US">
                <a:ea typeface="+mn-lt"/>
                <a:cs typeface="+mn-lt"/>
              </a:rPr>
              <a:t>Medication adherence tracking and reminders</a:t>
            </a:r>
            <a:endParaRPr lang="en-US"/>
          </a:p>
          <a:p>
            <a:endParaRPr lang="en-US">
              <a:ea typeface="Cambria"/>
            </a:endParaRPr>
          </a:p>
        </p:txBody>
      </p:sp>
    </p:spTree>
    <p:extLst>
      <p:ext uri="{BB962C8B-B14F-4D97-AF65-F5344CB8AC3E}">
        <p14:creationId xmlns:p14="http://schemas.microsoft.com/office/powerpoint/2010/main" val="3182441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Stakeholders &amp; Benefits</a:t>
            </a:r>
          </a:p>
        </p:txBody>
      </p:sp>
      <p:sp>
        <p:nvSpPr>
          <p:cNvPr id="14" name="Content Placeholder 13"/>
          <p:cNvSpPr>
            <a:spLocks noGrp="1"/>
          </p:cNvSpPr>
          <p:nvPr>
            <p:ph idx="1"/>
          </p:nvPr>
        </p:nvSpPr>
        <p:spPr/>
        <p:txBody>
          <a:bodyPr/>
          <a:lstStyle/>
          <a:p>
            <a:r>
              <a:rPr lang="en-US"/>
              <a:t>Patients</a:t>
            </a:r>
          </a:p>
          <a:p>
            <a:r>
              <a:rPr lang="en-US"/>
              <a:t>Medical Providers</a:t>
            </a:r>
          </a:p>
          <a:p>
            <a:r>
              <a:rPr lang="en-US"/>
              <a:t>Administrators</a:t>
            </a:r>
          </a:p>
        </p:txBody>
      </p:sp>
    </p:spTree>
    <p:extLst>
      <p:ext uri="{BB962C8B-B14F-4D97-AF65-F5344CB8AC3E}">
        <p14:creationId xmlns:p14="http://schemas.microsoft.com/office/powerpoint/2010/main" val="92732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Live Demo</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C13B43-4C9F-5AE0-C978-40B9C6013DA2}"/>
              </a:ext>
            </a:extLst>
          </p:cNvPr>
          <p:cNvSpPr txBox="1"/>
          <p:nvPr/>
        </p:nvSpPr>
        <p:spPr>
          <a:xfrm>
            <a:off x="914401" y="482600"/>
            <a:ext cx="10363200" cy="1219200"/>
          </a:xfrm>
          <a:prstGeom prst="rect">
            <a:avLst/>
          </a:prstGeom>
          <a:effectLst/>
        </p:spPr>
        <p:txBody>
          <a:bodyPr rot="0" spcFirstLastPara="0" vertOverflow="overflow" horzOverflow="overflow" vert="horz" lIns="121899" tIns="60949" rIns="121899" bIns="60949" numCol="1" spcCol="0" rtlCol="0" fromWordArt="0" anchor="b" anchorCtr="0" forceAA="0" compatLnSpc="1">
            <a:prstTxWarp prst="textNoShape">
              <a:avLst/>
            </a:prstTxWarp>
            <a:normAutofit/>
          </a:bodyPr>
          <a:lstStyle/>
          <a:p>
            <a:pPr defTabSz="1218987">
              <a:lnSpc>
                <a:spcPct val="80000"/>
              </a:lnSpc>
              <a:spcBef>
                <a:spcPct val="0"/>
              </a:spcBef>
              <a:spcAft>
                <a:spcPts val="600"/>
              </a:spcAft>
            </a:pPr>
            <a:r>
              <a:rPr lang="en-US" sz="3600" b="1" cap="all">
                <a:latin typeface="+mj-lt"/>
                <a:ea typeface="+mj-ea"/>
                <a:cs typeface="+mj-cs"/>
              </a:rPr>
              <a:t>API Endpoint (/api/interactions)</a:t>
            </a:r>
            <a:endParaRPr lang="en-US" sz="3600" cap="all">
              <a:latin typeface="+mj-lt"/>
              <a:ea typeface="+mj-ea"/>
              <a:cs typeface="+mj-cs"/>
            </a:endParaRPr>
          </a:p>
        </p:txBody>
      </p:sp>
      <p:sp>
        <p:nvSpPr>
          <p:cNvPr id="3" name="Text Placeholder 2">
            <a:extLst>
              <a:ext uri="{FF2B5EF4-FFF2-40B4-BE49-F238E27FC236}">
                <a16:creationId xmlns:a16="http://schemas.microsoft.com/office/drawing/2014/main" id="{B74166FA-D06D-6CB2-8D75-E6164CE53DED}"/>
              </a:ext>
            </a:extLst>
          </p:cNvPr>
          <p:cNvSpPr>
            <a:spLocks noGrp="1"/>
          </p:cNvSpPr>
          <p:nvPr>
            <p:ph sz="half" idx="1"/>
          </p:nvPr>
        </p:nvSpPr>
        <p:spPr>
          <a:xfrm>
            <a:off x="914400" y="1803401"/>
            <a:ext cx="4978400" cy="4470400"/>
          </a:xfrm>
        </p:spPr>
        <p:txBody>
          <a:bodyPr vert="horz" lIns="121899" tIns="60949" rIns="121899" bIns="60949" rtlCol="0">
            <a:normAutofit/>
          </a:bodyPr>
          <a:lstStyle/>
          <a:p>
            <a:r>
              <a:rPr lang="en-US"/>
              <a:t>Here's our API endpoint that handles drug interaction checks. It's a POST endpoint that accepts a JSON payload containing an array of drug names. We chose POST rather than GET because it allows us to send multiple drug names in the request body, which is more flexible than query parameters.</a:t>
            </a:r>
          </a:p>
        </p:txBody>
      </p:sp>
      <p:pic>
        <p:nvPicPr>
          <p:cNvPr id="5" name="Picture 4" descr="A screenshot of a computer code&#10;&#10;AI-generated content may be incorrect.">
            <a:extLst>
              <a:ext uri="{FF2B5EF4-FFF2-40B4-BE49-F238E27FC236}">
                <a16:creationId xmlns:a16="http://schemas.microsoft.com/office/drawing/2014/main" id="{AA79EF58-259C-2B7D-FB7D-DFE334606775}"/>
              </a:ext>
            </a:extLst>
          </p:cNvPr>
          <p:cNvPicPr>
            <a:picLocks noChangeAspect="1"/>
          </p:cNvPicPr>
          <p:nvPr/>
        </p:nvPicPr>
        <p:blipFill>
          <a:blip r:embed="rId2"/>
          <a:stretch>
            <a:fillRect/>
          </a:stretch>
        </p:blipFill>
        <p:spPr>
          <a:xfrm>
            <a:off x="6299200" y="2548889"/>
            <a:ext cx="4978400" cy="2979424"/>
          </a:xfrm>
          <a:prstGeom prst="rect">
            <a:avLst/>
          </a:prstGeom>
          <a:noFill/>
        </p:spPr>
      </p:pic>
    </p:spTree>
    <p:extLst>
      <p:ext uri="{BB962C8B-B14F-4D97-AF65-F5344CB8AC3E}">
        <p14:creationId xmlns:p14="http://schemas.microsoft.com/office/powerpoint/2010/main" val="10341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D755-C345-DE4E-5BE0-3B7FA095B966}"/>
              </a:ext>
            </a:extLst>
          </p:cNvPr>
          <p:cNvSpPr>
            <a:spLocks noGrp="1"/>
          </p:cNvSpPr>
          <p:nvPr>
            <p:ph type="title"/>
          </p:nvPr>
        </p:nvSpPr>
        <p:spPr/>
        <p:txBody>
          <a:bodyPr/>
          <a:lstStyle/>
          <a:p>
            <a:r>
              <a:rPr lang="en-US" b="1">
                <a:ea typeface="+mj-lt"/>
                <a:cs typeface="+mj-lt"/>
              </a:rPr>
              <a:t>How the Application Processes Drug Names</a:t>
            </a:r>
            <a:endParaRPr lang="en-US"/>
          </a:p>
        </p:txBody>
      </p:sp>
      <p:sp>
        <p:nvSpPr>
          <p:cNvPr id="3" name="Content Placeholder 2">
            <a:extLst>
              <a:ext uri="{FF2B5EF4-FFF2-40B4-BE49-F238E27FC236}">
                <a16:creationId xmlns:a16="http://schemas.microsoft.com/office/drawing/2014/main" id="{2BC6F181-7447-4387-5EC1-E8318F91E70A}"/>
              </a:ext>
            </a:extLst>
          </p:cNvPr>
          <p:cNvSpPr>
            <a:spLocks noGrp="1"/>
          </p:cNvSpPr>
          <p:nvPr>
            <p:ph sz="half" idx="1"/>
          </p:nvPr>
        </p:nvSpPr>
        <p:spPr>
          <a:xfrm>
            <a:off x="914400" y="1757220"/>
            <a:ext cx="10358581" cy="4470400"/>
          </a:xfrm>
        </p:spPr>
        <p:txBody>
          <a:bodyPr vert="horz" lIns="121899" tIns="60949" rIns="121899" bIns="60949" rtlCol="0" anchor="t">
            <a:normAutofit/>
          </a:bodyPr>
          <a:lstStyle/>
          <a:p>
            <a:r>
              <a:rPr lang="en-US">
                <a:ea typeface="+mn-lt"/>
                <a:cs typeface="+mn-lt"/>
              </a:rPr>
              <a:t>Our application processes drug names in two steps. First, on the frontend, we take the comma-separated input from the user, split it into individual drug names, and trim any whitespace. Then, on the backend, we iterate through each drug name and construct a query to the </a:t>
            </a:r>
            <a:r>
              <a:rPr lang="en-US" err="1">
                <a:ea typeface="+mn-lt"/>
                <a:cs typeface="+mn-lt"/>
              </a:rPr>
              <a:t>openFDA</a:t>
            </a:r>
            <a:r>
              <a:rPr lang="en-US">
                <a:ea typeface="+mn-lt"/>
                <a:cs typeface="+mn-lt"/>
              </a:rPr>
              <a:t> API, specifically searching by brand name in the drug labeling database.</a:t>
            </a:r>
            <a:endParaRPr lang="en-US"/>
          </a:p>
        </p:txBody>
      </p:sp>
      <p:pic>
        <p:nvPicPr>
          <p:cNvPr id="5" name="Picture 4" descr="A screenshot of a computer code&#10;&#10;AI-generated content may be incorrect.">
            <a:extLst>
              <a:ext uri="{FF2B5EF4-FFF2-40B4-BE49-F238E27FC236}">
                <a16:creationId xmlns:a16="http://schemas.microsoft.com/office/drawing/2014/main" id="{AB6D1131-8E3A-3FB4-8C5D-004894E8F08C}"/>
              </a:ext>
            </a:extLst>
          </p:cNvPr>
          <p:cNvPicPr>
            <a:picLocks noChangeAspect="1"/>
          </p:cNvPicPr>
          <p:nvPr/>
        </p:nvPicPr>
        <p:blipFill>
          <a:blip r:embed="rId2"/>
          <a:stretch>
            <a:fillRect/>
          </a:stretch>
        </p:blipFill>
        <p:spPr>
          <a:xfrm>
            <a:off x="1776412" y="4038311"/>
            <a:ext cx="8639175" cy="2152650"/>
          </a:xfrm>
          <a:prstGeom prst="rect">
            <a:avLst/>
          </a:prstGeom>
        </p:spPr>
      </p:pic>
    </p:spTree>
    <p:extLst>
      <p:ext uri="{BB962C8B-B14F-4D97-AF65-F5344CB8AC3E}">
        <p14:creationId xmlns:p14="http://schemas.microsoft.com/office/powerpoint/2010/main" val="21320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8dfdd40-2ede-4fda-9ccf-7c1a2e45dfd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33869861C601458D6972D45B3D1F8E" ma:contentTypeVersion="11" ma:contentTypeDescription="Create a new document." ma:contentTypeScope="" ma:versionID="b35cd2a000b85e53da15ce95aa9d78a3">
  <xsd:schema xmlns:xsd="http://www.w3.org/2001/XMLSchema" xmlns:xs="http://www.w3.org/2001/XMLSchema" xmlns:p="http://schemas.microsoft.com/office/2006/metadata/properties" xmlns:ns3="48dfdd40-2ede-4fda-9ccf-7c1a2e45dfd3" xmlns:ns4="a2258d5e-27c2-4caa-87dd-996a36178941" targetNamespace="http://schemas.microsoft.com/office/2006/metadata/properties" ma:root="true" ma:fieldsID="942840f3864f40e194e2d7469138e3b6" ns3:_="" ns4:_="">
    <xsd:import namespace="48dfdd40-2ede-4fda-9ccf-7c1a2e45dfd3"/>
    <xsd:import namespace="a2258d5e-27c2-4caa-87dd-996a3617894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dfdd40-2ede-4fda-9ccf-7c1a2e45df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258d5e-27c2-4caa-87dd-996a361789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03243E-BC91-45F0-8D6C-22CC4A92CC0E}">
  <ds:schemaRefs>
    <ds:schemaRef ds:uri="48dfdd40-2ede-4fda-9ccf-7c1a2e45dfd3"/>
    <ds:schemaRef ds:uri="a2258d5e-27c2-4caa-87dd-996a3617894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EEB474-AB7C-48E4-A6B3-6E99CB723404}">
  <ds:schemaRefs>
    <ds:schemaRef ds:uri="http://schemas.microsoft.com/sharepoint/v3/contenttype/forms"/>
  </ds:schemaRefs>
</ds:datastoreItem>
</file>

<file path=customXml/itemProps3.xml><?xml version="1.0" encoding="utf-8"?>
<ds:datastoreItem xmlns:ds="http://schemas.openxmlformats.org/officeDocument/2006/customXml" ds:itemID="{944E0B77-4F64-4FD2-ADB7-AE1FA3DD6259}">
  <ds:schemaRefs>
    <ds:schemaRef ds:uri="48dfdd40-2ede-4fda-9ccf-7c1a2e45dfd3"/>
    <ds:schemaRef ds:uri="a2258d5e-27c2-4caa-87dd-996a361789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Red Radial 16x9</vt:lpstr>
      <vt:lpstr>Medication Management and Error reduction system (Milestone 2.0)</vt:lpstr>
      <vt:lpstr>Problem Statement &amp; Project Goals Recap</vt:lpstr>
      <vt:lpstr>Agile Methodology</vt:lpstr>
      <vt:lpstr>System Architecture Overview</vt:lpstr>
      <vt:lpstr>Project Features</vt:lpstr>
      <vt:lpstr>Stakeholders &amp; Benefits</vt:lpstr>
      <vt:lpstr>Live Demo</vt:lpstr>
      <vt:lpstr>PowerPoint Presentation</vt:lpstr>
      <vt:lpstr>How the Application Processes Drug Names</vt:lpstr>
      <vt:lpstr>How It Handles API Responses</vt:lpstr>
      <vt:lpstr>Testing Approach</vt:lpstr>
      <vt:lpstr>PowerPoint Presentation</vt:lpstr>
      <vt:lpstr>Specific Test Implementations</vt:lpstr>
      <vt:lpstr>Implementation details</vt:lpstr>
      <vt:lpstr>Future possible work</vt:lpstr>
      <vt:lpstr>Q&amp;A</vt:lpstr>
      <vt:lpstr>How accurate is the openFDA data?</vt:lpstr>
      <vt:lpstr>How would you handle medications not found in the database?</vt:lpstr>
      <vt:lpstr>How would you improve the user interface for healthcare providers?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Villamayor</dc:creator>
  <cp:revision>252</cp:revision>
  <dcterms:created xsi:type="dcterms:W3CDTF">2025-04-23T21:06:25Z</dcterms:created>
  <dcterms:modified xsi:type="dcterms:W3CDTF">2025-04-24T01:42:08Z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6a3520-2f75-449a-9647-37aa285e138c_Enabled">
    <vt:lpwstr>true</vt:lpwstr>
  </property>
  <property fmtid="{D5CDD505-2E9C-101B-9397-08002B2CF9AE}" pid="3" name="MSIP_Label_186a3520-2f75-449a-9647-37aa285e138c_SetDate">
    <vt:lpwstr>2025-04-23T22:29:40Z</vt:lpwstr>
  </property>
  <property fmtid="{D5CDD505-2E9C-101B-9397-08002B2CF9AE}" pid="4" name="MSIP_Label_186a3520-2f75-449a-9647-37aa285e138c_Method">
    <vt:lpwstr>Standard</vt:lpwstr>
  </property>
  <property fmtid="{D5CDD505-2E9C-101B-9397-08002B2CF9AE}" pid="5" name="MSIP_Label_186a3520-2f75-449a-9647-37aa285e138c_Name">
    <vt:lpwstr>defa4170-0d19-0005-0004-bc88714345d2</vt:lpwstr>
  </property>
  <property fmtid="{D5CDD505-2E9C-101B-9397-08002B2CF9AE}" pid="6" name="MSIP_Label_186a3520-2f75-449a-9647-37aa285e138c_SiteId">
    <vt:lpwstr>19afb2c8-5efd-4718-a107-530ed963d11e</vt:lpwstr>
  </property>
  <property fmtid="{D5CDD505-2E9C-101B-9397-08002B2CF9AE}" pid="7" name="MSIP_Label_186a3520-2f75-449a-9647-37aa285e138c_ActionId">
    <vt:lpwstr>7dfae86a-2b71-47d2-a190-525fbd0ba5f5</vt:lpwstr>
  </property>
  <property fmtid="{D5CDD505-2E9C-101B-9397-08002B2CF9AE}" pid="8" name="MSIP_Label_186a3520-2f75-449a-9647-37aa285e138c_ContentBits">
    <vt:lpwstr>0</vt:lpwstr>
  </property>
  <property fmtid="{D5CDD505-2E9C-101B-9397-08002B2CF9AE}" pid="9" name="MSIP_Label_186a3520-2f75-449a-9647-37aa285e138c_Tag">
    <vt:lpwstr>10, 3, 0, 1</vt:lpwstr>
  </property>
  <property fmtid="{D5CDD505-2E9C-101B-9397-08002B2CF9AE}" pid="10" name="ContentTypeId">
    <vt:lpwstr>0x0101008933869861C601458D6972D45B3D1F8E</vt:lpwstr>
  </property>
</Properties>
</file>