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43891200" cy="32918400"/>
  <p:notesSz cx="6858000" cy="9144000"/>
  <p:defaultTextStyle>
    <a:defPPr>
      <a:defRPr lang="en-US"/>
    </a:defPPr>
    <a:lvl1pPr marL="0" algn="l" defTabSz="4037990" rtl="0" eaLnBrk="1" latinLnBrk="0" hangingPunct="1">
      <a:defRPr sz="7949" kern="1200">
        <a:solidFill>
          <a:schemeClr val="tx1"/>
        </a:solidFill>
        <a:latin typeface="+mn-lt"/>
        <a:ea typeface="+mn-ea"/>
        <a:cs typeface="+mn-cs"/>
      </a:defRPr>
    </a:lvl1pPr>
    <a:lvl2pPr marL="2018995" algn="l" defTabSz="4037990" rtl="0" eaLnBrk="1" latinLnBrk="0" hangingPunct="1">
      <a:defRPr sz="7949" kern="1200">
        <a:solidFill>
          <a:schemeClr val="tx1"/>
        </a:solidFill>
        <a:latin typeface="+mn-lt"/>
        <a:ea typeface="+mn-ea"/>
        <a:cs typeface="+mn-cs"/>
      </a:defRPr>
    </a:lvl2pPr>
    <a:lvl3pPr marL="4037990" algn="l" defTabSz="4037990" rtl="0" eaLnBrk="1" latinLnBrk="0" hangingPunct="1">
      <a:defRPr sz="7949" kern="1200">
        <a:solidFill>
          <a:schemeClr val="tx1"/>
        </a:solidFill>
        <a:latin typeface="+mn-lt"/>
        <a:ea typeface="+mn-ea"/>
        <a:cs typeface="+mn-cs"/>
      </a:defRPr>
    </a:lvl3pPr>
    <a:lvl4pPr marL="6056986" algn="l" defTabSz="4037990" rtl="0" eaLnBrk="1" latinLnBrk="0" hangingPunct="1">
      <a:defRPr sz="7949" kern="1200">
        <a:solidFill>
          <a:schemeClr val="tx1"/>
        </a:solidFill>
        <a:latin typeface="+mn-lt"/>
        <a:ea typeface="+mn-ea"/>
        <a:cs typeface="+mn-cs"/>
      </a:defRPr>
    </a:lvl4pPr>
    <a:lvl5pPr marL="8075981" algn="l" defTabSz="4037990" rtl="0" eaLnBrk="1" latinLnBrk="0" hangingPunct="1">
      <a:defRPr sz="7949" kern="1200">
        <a:solidFill>
          <a:schemeClr val="tx1"/>
        </a:solidFill>
        <a:latin typeface="+mn-lt"/>
        <a:ea typeface="+mn-ea"/>
        <a:cs typeface="+mn-cs"/>
      </a:defRPr>
    </a:lvl5pPr>
    <a:lvl6pPr marL="10094976" algn="l" defTabSz="4037990" rtl="0" eaLnBrk="1" latinLnBrk="0" hangingPunct="1">
      <a:defRPr sz="7949" kern="1200">
        <a:solidFill>
          <a:schemeClr val="tx1"/>
        </a:solidFill>
        <a:latin typeface="+mn-lt"/>
        <a:ea typeface="+mn-ea"/>
        <a:cs typeface="+mn-cs"/>
      </a:defRPr>
    </a:lvl6pPr>
    <a:lvl7pPr marL="12113971" algn="l" defTabSz="4037990" rtl="0" eaLnBrk="1" latinLnBrk="0" hangingPunct="1">
      <a:defRPr sz="7949" kern="1200">
        <a:solidFill>
          <a:schemeClr val="tx1"/>
        </a:solidFill>
        <a:latin typeface="+mn-lt"/>
        <a:ea typeface="+mn-ea"/>
        <a:cs typeface="+mn-cs"/>
      </a:defRPr>
    </a:lvl7pPr>
    <a:lvl8pPr marL="14132966" algn="l" defTabSz="4037990" rtl="0" eaLnBrk="1" latinLnBrk="0" hangingPunct="1">
      <a:defRPr sz="7949" kern="1200">
        <a:solidFill>
          <a:schemeClr val="tx1"/>
        </a:solidFill>
        <a:latin typeface="+mn-lt"/>
        <a:ea typeface="+mn-ea"/>
        <a:cs typeface="+mn-cs"/>
      </a:defRPr>
    </a:lvl8pPr>
    <a:lvl9pPr marL="16151962" algn="l" defTabSz="4037990" rtl="0" eaLnBrk="1" latinLnBrk="0" hangingPunct="1">
      <a:defRPr sz="7949" kern="1200">
        <a:solidFill>
          <a:schemeClr val="tx1"/>
        </a:solidFill>
        <a:latin typeface="+mn-lt"/>
        <a:ea typeface="+mn-ea"/>
        <a:cs typeface="+mn-cs"/>
      </a:defRPr>
    </a:lvl9pPr>
  </p:defaultTextStyle>
  <p:extLst>
    <p:ext uri="{521415D9-36F7-43E2-AB2F-B90AF26B5E84}">
      <p14:sectionLst xmlns:p14="http://schemas.microsoft.com/office/powerpoint/2010/main">
        <p14:section name="Soft Gray, Blue Bars" id="{CF8D9ED1-AA13-1843-A12C-1700370CCE90}">
          <p14:sldIdLst>
            <p14:sldId id="256"/>
          </p14:sldIdLst>
        </p14:section>
      </p14:sectionLst>
    </p:ext>
    <p:ext uri="{EFAFB233-063F-42B5-8137-9DF3F51BA10A}">
      <p15:sldGuideLst xmlns:p15="http://schemas.microsoft.com/office/powerpoint/2012/main">
        <p15:guide id="1" orient="horz" pos="18480" userDrawn="1">
          <p15:clr>
            <a:srgbClr val="A4A3A4"/>
          </p15:clr>
        </p15:guide>
        <p15:guide id="2" pos="144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15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660"/>
    <p:restoredTop sz="94662"/>
  </p:normalViewPr>
  <p:slideViewPr>
    <p:cSldViewPr snapToObjects="1" showGuides="1">
      <p:cViewPr varScale="1">
        <p:scale>
          <a:sx n="29" d="100"/>
          <a:sy n="29" d="100"/>
        </p:scale>
        <p:origin x="2480" y="384"/>
      </p:cViewPr>
      <p:guideLst>
        <p:guide orient="horz" pos="18480"/>
        <p:guide pos="144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362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8CC89-5770-2143-9E36-A32AC67BF844}"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929AD-2A02-614C-AABC-D60A360CE085}" type="slidenum">
              <a:rPr lang="en-US" smtClean="0"/>
              <a:t>‹#›</a:t>
            </a:fld>
            <a:endParaRPr lang="en-US"/>
          </a:p>
        </p:txBody>
      </p:sp>
    </p:spTree>
    <p:extLst>
      <p:ext uri="{BB962C8B-B14F-4D97-AF65-F5344CB8AC3E}">
        <p14:creationId xmlns:p14="http://schemas.microsoft.com/office/powerpoint/2010/main" val="212555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8CC89-5770-2143-9E36-A32AC67BF844}"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929AD-2A02-614C-AABC-D60A360CE085}" type="slidenum">
              <a:rPr lang="en-US" smtClean="0"/>
              <a:t>‹#›</a:t>
            </a:fld>
            <a:endParaRPr lang="en-US"/>
          </a:p>
        </p:txBody>
      </p:sp>
    </p:spTree>
    <p:extLst>
      <p:ext uri="{BB962C8B-B14F-4D97-AF65-F5344CB8AC3E}">
        <p14:creationId xmlns:p14="http://schemas.microsoft.com/office/powerpoint/2010/main" val="806807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899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8CC89-5770-2143-9E36-A32AC67BF844}"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929AD-2A02-614C-AABC-D60A360CE085}" type="slidenum">
              <a:rPr lang="en-US" smtClean="0"/>
              <a:t>‹#›</a:t>
            </a:fld>
            <a:endParaRPr lang="en-US"/>
          </a:p>
        </p:txBody>
      </p:sp>
    </p:spTree>
    <p:extLst>
      <p:ext uri="{BB962C8B-B14F-4D97-AF65-F5344CB8AC3E}">
        <p14:creationId xmlns:p14="http://schemas.microsoft.com/office/powerpoint/2010/main" val="46780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B8CC89-5770-2143-9E36-A32AC67BF844}"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929AD-2A02-614C-AABC-D60A360CE085}" type="slidenum">
              <a:rPr lang="en-US" smtClean="0"/>
              <a:t>‹#›</a:t>
            </a:fld>
            <a:endParaRPr lang="en-US"/>
          </a:p>
        </p:txBody>
      </p:sp>
    </p:spTree>
    <p:extLst>
      <p:ext uri="{BB962C8B-B14F-4D97-AF65-F5344CB8AC3E}">
        <p14:creationId xmlns:p14="http://schemas.microsoft.com/office/powerpoint/2010/main" val="2584575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8CC89-5770-2143-9E36-A32AC67BF844}" type="datetimeFigureOut">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929AD-2A02-614C-AABC-D60A360CE085}" type="slidenum">
              <a:rPr lang="en-US" smtClean="0"/>
              <a:t>‹#›</a:t>
            </a:fld>
            <a:endParaRPr lang="en-US"/>
          </a:p>
        </p:txBody>
      </p:sp>
    </p:spTree>
    <p:extLst>
      <p:ext uri="{BB962C8B-B14F-4D97-AF65-F5344CB8AC3E}">
        <p14:creationId xmlns:p14="http://schemas.microsoft.com/office/powerpoint/2010/main" val="195400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B8CC89-5770-2143-9E36-A32AC67BF844}" type="datetimeFigureOut">
              <a:rPr lang="en-US" smtClean="0"/>
              <a:t>11/8/24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929AD-2A02-614C-AABC-D60A360CE085}" type="slidenum">
              <a:rPr lang="en-US" smtClean="0"/>
              <a:t>‹#›</a:t>
            </a:fld>
            <a:endParaRPr lang="en-US"/>
          </a:p>
        </p:txBody>
      </p:sp>
    </p:spTree>
    <p:extLst>
      <p:ext uri="{BB962C8B-B14F-4D97-AF65-F5344CB8AC3E}">
        <p14:creationId xmlns:p14="http://schemas.microsoft.com/office/powerpoint/2010/main" val="5580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B8CC89-5770-2143-9E36-A32AC67BF844}" type="datetimeFigureOut">
              <a:rPr lang="en-US" smtClean="0"/>
              <a:t>11/8/24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2929AD-2A02-614C-AABC-D60A360CE085}" type="slidenum">
              <a:rPr lang="en-US" smtClean="0"/>
              <a:t>‹#›</a:t>
            </a:fld>
            <a:endParaRPr lang="en-US"/>
          </a:p>
        </p:txBody>
      </p:sp>
    </p:spTree>
    <p:extLst>
      <p:ext uri="{BB962C8B-B14F-4D97-AF65-F5344CB8AC3E}">
        <p14:creationId xmlns:p14="http://schemas.microsoft.com/office/powerpoint/2010/main" val="197831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8CC89-5770-2143-9E36-A32AC67BF844}" type="datetimeFigureOut">
              <a:rPr lang="en-US" smtClean="0"/>
              <a:t>11/8/24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2929AD-2A02-614C-AABC-D60A360CE085}" type="slidenum">
              <a:rPr lang="en-US" smtClean="0"/>
              <a:t>‹#›</a:t>
            </a:fld>
            <a:endParaRPr lang="en-US"/>
          </a:p>
        </p:txBody>
      </p:sp>
    </p:spTree>
    <p:extLst>
      <p:ext uri="{BB962C8B-B14F-4D97-AF65-F5344CB8AC3E}">
        <p14:creationId xmlns:p14="http://schemas.microsoft.com/office/powerpoint/2010/main" val="1143033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4FB8CC89-5770-2143-9E36-A32AC67BF844}" type="datetimeFigureOut">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929AD-2A02-614C-AABC-D60A360CE085}" type="slidenum">
              <a:rPr lang="en-US" smtClean="0"/>
              <a:t>‹#›</a:t>
            </a:fld>
            <a:endParaRPr lang="en-US"/>
          </a:p>
        </p:txBody>
      </p:sp>
    </p:spTree>
    <p:extLst>
      <p:ext uri="{BB962C8B-B14F-4D97-AF65-F5344CB8AC3E}">
        <p14:creationId xmlns:p14="http://schemas.microsoft.com/office/powerpoint/2010/main" val="107070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4FB8CC89-5770-2143-9E36-A32AC67BF844}" type="datetimeFigureOut">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929AD-2A02-614C-AABC-D60A360CE085}" type="slidenum">
              <a:rPr lang="en-US" smtClean="0"/>
              <a:t>‹#›</a:t>
            </a:fld>
            <a:endParaRPr lang="en-US"/>
          </a:p>
        </p:txBody>
      </p:sp>
    </p:spTree>
    <p:extLst>
      <p:ext uri="{BB962C8B-B14F-4D97-AF65-F5344CB8AC3E}">
        <p14:creationId xmlns:p14="http://schemas.microsoft.com/office/powerpoint/2010/main" val="68387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11/8/24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2490973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47B8BA3-8E8B-41CE-AB7C-B4E0A2B02A23}"/>
              </a:ext>
            </a:extLst>
          </p:cNvPr>
          <p:cNvSpPr/>
          <p:nvPr/>
        </p:nvSpPr>
        <p:spPr>
          <a:xfrm>
            <a:off x="33171312" y="31382742"/>
            <a:ext cx="9917974" cy="1202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0E998D35-81DB-8279-1DEC-71DD5596F8C9}"/>
              </a:ext>
            </a:extLst>
          </p:cNvPr>
          <p:cNvSpPr/>
          <p:nvPr/>
        </p:nvSpPr>
        <p:spPr>
          <a:xfrm>
            <a:off x="32582588" y="8791088"/>
            <a:ext cx="10437576" cy="20238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13" dirty="0"/>
          </a:p>
        </p:txBody>
      </p:sp>
      <p:sp>
        <p:nvSpPr>
          <p:cNvPr id="2" name="Title 1">
            <a:extLst>
              <a:ext uri="{FF2B5EF4-FFF2-40B4-BE49-F238E27FC236}">
                <a16:creationId xmlns:a16="http://schemas.microsoft.com/office/drawing/2014/main" id="{22A4C110-6EFB-434C-8326-F4B56FDE5065}"/>
              </a:ext>
            </a:extLst>
          </p:cNvPr>
          <p:cNvSpPr>
            <a:spLocks noGrp="1"/>
          </p:cNvSpPr>
          <p:nvPr>
            <p:ph type="ctrTitle" idx="4294967295"/>
          </p:nvPr>
        </p:nvSpPr>
        <p:spPr>
          <a:xfrm>
            <a:off x="899030" y="957610"/>
            <a:ext cx="32918400" cy="3135366"/>
          </a:xfrm>
          <a:prstGeom prst="rect">
            <a:avLst/>
          </a:prstGeom>
        </p:spPr>
        <p:txBody>
          <a:bodyPr>
            <a:noAutofit/>
          </a:bodyPr>
          <a:lstStyle/>
          <a:p>
            <a:pPr algn="l">
              <a:lnSpc>
                <a:spcPct val="100000"/>
              </a:lnSpc>
            </a:pPr>
            <a:r>
              <a:rPr lang="en-US" sz="8000" dirty="0">
                <a:effectLst/>
                <a:latin typeface="Arial" panose="020B0604020202020204" pitchFamily="34" charset="0"/>
                <a:ea typeface="Times New Roman" panose="02020603050405020304" pitchFamily="18" charset="0"/>
                <a:cs typeface="Arial" panose="020B0604020202020204" pitchFamily="34" charset="0"/>
              </a:rPr>
              <a:t>The effects of adverse environmental exposures on risk for congenital Chagas transmission and adverse birth outcomes in Santa Cruz, Bolivia.</a:t>
            </a:r>
            <a:r>
              <a:rPr lang="en-US" sz="8000" dirty="0">
                <a:effectLst/>
                <a:latin typeface="Arial" panose="020B0604020202020204" pitchFamily="34" charset="0"/>
                <a:cs typeface="Arial" panose="020B0604020202020204" pitchFamily="34" charset="0"/>
              </a:rPr>
              <a:t> </a:t>
            </a:r>
            <a:endParaRPr lang="en-US" sz="80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ACB0DE-0B86-3743-94E1-E6A964E87B83}"/>
              </a:ext>
            </a:extLst>
          </p:cNvPr>
          <p:cNvSpPr txBox="1"/>
          <p:nvPr/>
        </p:nvSpPr>
        <p:spPr>
          <a:xfrm>
            <a:off x="952618" y="3730847"/>
            <a:ext cx="21108177" cy="1200329"/>
          </a:xfrm>
          <a:prstGeom prst="rect">
            <a:avLst/>
          </a:prstGeom>
          <a:noFill/>
        </p:spPr>
        <p:txBody>
          <a:bodyPr wrap="square" rtlCol="0">
            <a:spAutoFit/>
          </a:bodyPr>
          <a:lstStyle/>
          <a:p>
            <a:pPr marL="0" marR="0">
              <a:spcBef>
                <a:spcPts val="0"/>
              </a:spcBef>
              <a:spcAft>
                <a:spcPts val="0"/>
              </a:spcAft>
            </a:pPr>
            <a:r>
              <a:rPr lang="en-US" sz="3600" b="1" kern="100" dirty="0">
                <a:effectLst/>
                <a:latin typeface="Arial" panose="020B0604020202020204" pitchFamily="34" charset="0"/>
                <a:ea typeface="Aptos" panose="020B0004020202020204" pitchFamily="34" charset="0"/>
                <a:cs typeface="Times New Roman" panose="02020603050405020304" pitchFamily="18" charset="0"/>
              </a:rPr>
              <a:t>Matthew J. Ward</a:t>
            </a:r>
            <a:r>
              <a:rPr lang="en-US" sz="3600" b="1" kern="100" baseline="30000" dirty="0">
                <a:effectLst/>
                <a:latin typeface="Arial" panose="020B0604020202020204" pitchFamily="34" charset="0"/>
                <a:ea typeface="Aptos" panose="020B0004020202020204" pitchFamily="34" charset="0"/>
                <a:cs typeface="Times New Roman" panose="02020603050405020304" pitchFamily="18" charset="0"/>
              </a:rPr>
              <a:t>1</a:t>
            </a:r>
            <a:r>
              <a:rPr lang="en-US" sz="3600" b="1" kern="100" dirty="0">
                <a:effectLst/>
                <a:latin typeface="Arial" panose="020B0604020202020204" pitchFamily="34" charset="0"/>
                <a:ea typeface="Aptos" panose="020B0004020202020204" pitchFamily="34" charset="0"/>
                <a:cs typeface="Times New Roman" panose="02020603050405020304" pitchFamily="18" charset="0"/>
              </a:rPr>
              <a:t>, Natalie M. Bowman</a:t>
            </a:r>
            <a:r>
              <a:rPr lang="en-US" sz="3600" b="1" kern="100" baseline="30000" dirty="0">
                <a:effectLst/>
                <a:latin typeface="Arial" panose="020B0604020202020204" pitchFamily="34" charset="0"/>
                <a:ea typeface="Aptos" panose="020B0004020202020204" pitchFamily="34" charset="0"/>
                <a:cs typeface="Times New Roman" panose="02020603050405020304" pitchFamily="18" charset="0"/>
              </a:rPr>
              <a:t>2</a:t>
            </a:r>
            <a:r>
              <a:rPr lang="en-US" sz="3600" b="1" kern="100" dirty="0">
                <a:effectLst/>
                <a:latin typeface="Arial" panose="020B0604020202020204" pitchFamily="34" charset="0"/>
                <a:ea typeface="Aptos" panose="020B0004020202020204" pitchFamily="34" charset="0"/>
                <a:cs typeface="Times New Roman" panose="02020603050405020304" pitchFamily="18" charset="0"/>
              </a:rPr>
              <a:t>, Heather H. Burris</a:t>
            </a:r>
            <a:r>
              <a:rPr lang="en-US" sz="3600" b="1" kern="100" baseline="30000" dirty="0">
                <a:effectLst/>
                <a:latin typeface="Arial" panose="020B0604020202020204" pitchFamily="34" charset="0"/>
                <a:ea typeface="Aptos" panose="020B0004020202020204" pitchFamily="34" charset="0"/>
                <a:cs typeface="Times New Roman" panose="02020603050405020304" pitchFamily="18" charset="0"/>
              </a:rPr>
              <a:t>3</a:t>
            </a:r>
            <a:r>
              <a:rPr lang="en-US" sz="3600" b="1" kern="100" dirty="0">
                <a:effectLst/>
                <a:latin typeface="Arial" panose="020B0604020202020204" pitchFamily="34" charset="0"/>
                <a:ea typeface="Aptos" panose="020B0004020202020204" pitchFamily="34" charset="0"/>
                <a:cs typeface="Times New Roman" panose="02020603050405020304" pitchFamily="18" charset="0"/>
              </a:rPr>
              <a:t>, Chris Gennings</a:t>
            </a:r>
            <a:r>
              <a:rPr lang="en-US" sz="3600" b="1" kern="100" baseline="30000" dirty="0">
                <a:effectLst/>
                <a:latin typeface="Arial" panose="020B0604020202020204" pitchFamily="34" charset="0"/>
                <a:ea typeface="Aptos" panose="020B0004020202020204" pitchFamily="34" charset="0"/>
                <a:cs typeface="Times New Roman" panose="02020603050405020304" pitchFamily="18" charset="0"/>
              </a:rPr>
              <a:t>1</a:t>
            </a:r>
            <a:r>
              <a:rPr lang="en-US" sz="3600" b="1" kern="100" dirty="0">
                <a:effectLst/>
                <a:latin typeface="Arial" panose="020B0604020202020204" pitchFamily="34" charset="0"/>
                <a:ea typeface="Aptos" panose="020B0004020202020204" pitchFamily="34" charset="0"/>
                <a:cs typeface="Times New Roman" panose="02020603050405020304" pitchFamily="18" charset="0"/>
              </a:rPr>
              <a:t>, Robert H. Gilman</a:t>
            </a:r>
            <a:r>
              <a:rPr lang="en-US" sz="3600" b="1" kern="100" baseline="30000" dirty="0">
                <a:effectLst/>
                <a:latin typeface="Arial" panose="020B0604020202020204" pitchFamily="34" charset="0"/>
                <a:ea typeface="Aptos" panose="020B0004020202020204" pitchFamily="34" charset="0"/>
                <a:cs typeface="Times New Roman" panose="02020603050405020304" pitchFamily="18" charset="0"/>
              </a:rPr>
              <a:t>4</a:t>
            </a:r>
            <a:r>
              <a:rPr lang="en-US" sz="3600" b="1" kern="100" dirty="0">
                <a:effectLst/>
                <a:latin typeface="Arial" panose="020B0604020202020204" pitchFamily="34" charset="0"/>
                <a:ea typeface="Aptos" panose="020B0004020202020204" pitchFamily="34" charset="0"/>
                <a:cs typeface="Times New Roman" panose="02020603050405020304" pitchFamily="18" charset="0"/>
              </a:rPr>
              <a:t>, Nicholas B. DeFelice</a:t>
            </a:r>
            <a:r>
              <a:rPr lang="en-US" sz="3600" b="1" kern="100" baseline="30000" dirty="0">
                <a:effectLst/>
                <a:latin typeface="Arial" panose="020B0604020202020204" pitchFamily="34" charset="0"/>
                <a:ea typeface="Aptos" panose="020B0004020202020204" pitchFamily="34" charset="0"/>
                <a:cs typeface="Times New Roman" panose="02020603050405020304" pitchFamily="18" charset="0"/>
              </a:rPr>
              <a:t>1</a:t>
            </a:r>
            <a:r>
              <a:rPr lang="en-US" sz="3600" b="1" kern="100" dirty="0">
                <a:effectLst/>
                <a:latin typeface="Arial" panose="020B0604020202020204" pitchFamily="34" charset="0"/>
                <a:ea typeface="Aptos" panose="020B0004020202020204" pitchFamily="34" charset="0"/>
                <a:cs typeface="Times New Roman" panose="02020603050405020304" pitchFamily="18" charset="0"/>
              </a:rPr>
              <a:t>. 		                      </a:t>
            </a:r>
            <a:r>
              <a:rPr lang="en-US" sz="3600" b="1" kern="100" dirty="0" err="1">
                <a:effectLst/>
                <a:latin typeface="Arial" panose="020B0604020202020204" pitchFamily="34" charset="0"/>
                <a:ea typeface="Aptos" panose="020B0004020202020204" pitchFamily="34" charset="0"/>
                <a:cs typeface="Times New Roman" panose="02020603050405020304" pitchFamily="18" charset="0"/>
              </a:rPr>
              <a:t>matthew</a:t>
            </a:r>
            <a:r>
              <a:rPr lang="en-US" sz="3600" b="1" kern="100" dirty="0" err="1">
                <a:latin typeface="Arial" panose="020B0604020202020204" pitchFamily="34" charset="0"/>
                <a:ea typeface="Aptos" panose="020B0004020202020204" pitchFamily="34" charset="0"/>
                <a:cs typeface="Times New Roman" panose="02020603050405020304" pitchFamily="18" charset="0"/>
              </a:rPr>
              <a:t>.ward@mssm.edu</a:t>
            </a:r>
            <a:endParaRPr lang="en-US" sz="3600" b="1" kern="100" dirty="0">
              <a:latin typeface="Arial" panose="020B0604020202020204" pitchFamily="34" charset="0"/>
              <a:ea typeface="Aptos" panose="020B000402020202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C66BA976-AB16-C44A-BC64-10D0709E0A57}"/>
              </a:ext>
            </a:extLst>
          </p:cNvPr>
          <p:cNvSpPr/>
          <p:nvPr/>
        </p:nvSpPr>
        <p:spPr>
          <a:xfrm>
            <a:off x="930729" y="8249234"/>
            <a:ext cx="9917974" cy="19202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13" dirty="0"/>
          </a:p>
        </p:txBody>
      </p:sp>
      <p:sp>
        <p:nvSpPr>
          <p:cNvPr id="18" name="TextBox 17">
            <a:extLst>
              <a:ext uri="{FF2B5EF4-FFF2-40B4-BE49-F238E27FC236}">
                <a16:creationId xmlns:a16="http://schemas.microsoft.com/office/drawing/2014/main" id="{3D487B77-00C8-7140-80B7-C32E6870F4F4}"/>
              </a:ext>
            </a:extLst>
          </p:cNvPr>
          <p:cNvSpPr txBox="1"/>
          <p:nvPr/>
        </p:nvSpPr>
        <p:spPr>
          <a:xfrm>
            <a:off x="1252401" y="9011669"/>
            <a:ext cx="9274629" cy="17491968"/>
          </a:xfrm>
          <a:prstGeom prst="rect">
            <a:avLst/>
          </a:prstGeom>
          <a:noFill/>
        </p:spPr>
        <p:txBody>
          <a:bodyPr wrap="square" rtlCol="0" anchor="t">
            <a:spAutoFit/>
          </a:bodyPr>
          <a:lstStyle/>
          <a:p>
            <a:r>
              <a:rPr lang="en-US" sz="3200" spc="-5" dirty="0">
                <a:latin typeface="Arial" panose="020B0604020202020204" pitchFamily="34" charset="0"/>
                <a:ea typeface="Times New Roman" panose="02020603050405020304" pitchFamily="18" charset="0"/>
                <a:cs typeface="Arial" panose="020B0604020202020204" pitchFamily="34" charset="0"/>
              </a:rPr>
              <a:t>Little is known about the relationship between environmental stressors and congenital transmission of </a:t>
            </a:r>
            <a:r>
              <a:rPr lang="en-US" sz="3200" i="1" spc="-5" dirty="0">
                <a:latin typeface="Arial" panose="020B0604020202020204" pitchFamily="34" charset="0"/>
                <a:ea typeface="Times New Roman" panose="02020603050405020304" pitchFamily="18" charset="0"/>
                <a:cs typeface="Arial" panose="020B0604020202020204" pitchFamily="34" charset="0"/>
              </a:rPr>
              <a:t>Trypanosoma </a:t>
            </a:r>
            <a:r>
              <a:rPr lang="en-US" sz="3200" i="1" spc="-5" dirty="0" err="1">
                <a:latin typeface="Arial" panose="020B0604020202020204" pitchFamily="34" charset="0"/>
                <a:ea typeface="Times New Roman" panose="02020603050405020304" pitchFamily="18" charset="0"/>
                <a:cs typeface="Arial" panose="020B0604020202020204" pitchFamily="34" charset="0"/>
              </a:rPr>
              <a:t>cruzi</a:t>
            </a:r>
            <a:r>
              <a:rPr lang="en-US" sz="3200" spc="-5" dirty="0">
                <a:latin typeface="Arial" panose="020B0604020202020204" pitchFamily="34" charset="0"/>
                <a:ea typeface="Times New Roman" panose="02020603050405020304" pitchFamily="18" charset="0"/>
                <a:cs typeface="Arial" panose="020B0604020202020204" pitchFamily="34" charset="0"/>
              </a:rPr>
              <a:t>, the etiologic agent of Chagas disease. </a:t>
            </a:r>
          </a:p>
          <a:p>
            <a:pPr marL="457200" indent="-457200">
              <a:buFont typeface="Arial" panose="020B0604020202020204" pitchFamily="34" charset="0"/>
              <a:buChar char="•"/>
            </a:pPr>
            <a:r>
              <a:rPr lang="en-US" sz="3200" spc="-5" dirty="0">
                <a:latin typeface="Arial" panose="020B0604020202020204" pitchFamily="34" charset="0"/>
                <a:ea typeface="Times New Roman" panose="02020603050405020304" pitchFamily="18" charset="0"/>
                <a:cs typeface="Arial" panose="020B0604020202020204" pitchFamily="34" charset="0"/>
              </a:rPr>
              <a:t>Up to 30% of develop cardiac, digestive, and/or neurologic disease, resulting in significant morbidity and mortality.</a:t>
            </a:r>
            <a:r>
              <a:rPr lang="en-US" sz="3200" spc="-5" baseline="30000" dirty="0">
                <a:latin typeface="Arial" panose="020B0604020202020204" pitchFamily="34" charset="0"/>
                <a:ea typeface="Times New Roman" panose="02020603050405020304" pitchFamily="18" charset="0"/>
                <a:cs typeface="Arial" panose="020B0604020202020204" pitchFamily="34" charset="0"/>
              </a:rPr>
              <a:t>1</a:t>
            </a:r>
            <a:r>
              <a:rPr lang="en-US" sz="3200" spc="-5" dirty="0">
                <a:latin typeface="Arial" panose="020B0604020202020204" pitchFamily="34" charset="0"/>
                <a:ea typeface="Times New Roman" panose="02020603050405020304" pitchFamily="18" charset="0"/>
                <a:cs typeface="Arial" panose="020B0604020202020204" pitchFamily="34" charset="0"/>
              </a:rPr>
              <a:t> </a:t>
            </a:r>
          </a:p>
          <a:p>
            <a:pPr marL="457200" indent="-457200">
              <a:buFont typeface="Arial" panose="020B0604020202020204" pitchFamily="34" charset="0"/>
              <a:buChar char="•"/>
            </a:pPr>
            <a:r>
              <a:rPr lang="en-US" sz="3200" spc="-5" dirty="0">
                <a:latin typeface="Arial" panose="020B0604020202020204" pitchFamily="34" charset="0"/>
                <a:ea typeface="Times New Roman" panose="02020603050405020304" pitchFamily="18" charset="0"/>
                <a:cs typeface="Arial" panose="020B0604020202020204" pitchFamily="34" charset="0"/>
              </a:rPr>
              <a:t>6 – 8 million people are infected globally. </a:t>
            </a:r>
          </a:p>
          <a:p>
            <a:pPr marL="457200" indent="-457200">
              <a:buFont typeface="Arial" panose="020B0604020202020204" pitchFamily="34" charset="0"/>
              <a:buChar char="•"/>
            </a:pPr>
            <a:r>
              <a:rPr lang="en-US" sz="3200" spc="-5" dirty="0">
                <a:latin typeface="Arial" panose="020B0604020202020204" pitchFamily="34" charset="0"/>
                <a:ea typeface="Times New Roman" panose="02020603050405020304" pitchFamily="18" charset="0"/>
                <a:cs typeface="Arial" panose="020B0604020202020204" pitchFamily="34" charset="0"/>
              </a:rPr>
              <a:t>&gt; half in the Southern - Cone region of Latin America and over 90% of new cases in this region occurring in Bolivia.</a:t>
            </a:r>
            <a:r>
              <a:rPr lang="en-US" sz="3200" spc="-5" baseline="30000" dirty="0">
                <a:latin typeface="Arial" panose="020B0604020202020204" pitchFamily="34" charset="0"/>
                <a:ea typeface="Times New Roman" panose="02020603050405020304" pitchFamily="18" charset="0"/>
                <a:cs typeface="Arial" panose="020B0604020202020204" pitchFamily="34" charset="0"/>
              </a:rPr>
              <a:t>2, 3, 4 </a:t>
            </a:r>
            <a:endParaRPr lang="en-US" sz="3200" i="1" spc="-5" baseline="30000" dirty="0">
              <a:latin typeface="Arial" panose="020B0604020202020204" pitchFamily="34" charset="0"/>
              <a:ea typeface="Times New Roman" panose="02020603050405020304" pitchFamily="18" charset="0"/>
              <a:cs typeface="Arial" panose="020B0604020202020204" pitchFamily="34" charset="0"/>
            </a:endParaRPr>
          </a:p>
          <a:p>
            <a:pPr marL="457200" indent="-457200">
              <a:buFont typeface="Arial" panose="020B0604020202020204" pitchFamily="34" charset="0"/>
              <a:buChar char="•"/>
            </a:pPr>
            <a:r>
              <a:rPr lang="en-US" sz="3200" spc="-5" dirty="0">
                <a:latin typeface="Arial" panose="020B0604020202020204" pitchFamily="34" charset="0"/>
                <a:ea typeface="Times New Roman" panose="02020603050405020304" pitchFamily="18" charset="0"/>
                <a:cs typeface="Arial" panose="020B0604020202020204" pitchFamily="34" charset="0"/>
              </a:rPr>
              <a:t>Adverse birth outcomes in infants born to infected mothers and can result in delayed childhood development.</a:t>
            </a:r>
            <a:r>
              <a:rPr lang="en-US" sz="3200" spc="-5" baseline="30000" dirty="0">
                <a:latin typeface="Arial" panose="020B0604020202020204" pitchFamily="34" charset="0"/>
                <a:ea typeface="Times New Roman" panose="02020603050405020304" pitchFamily="18" charset="0"/>
                <a:cs typeface="Arial" panose="020B0604020202020204" pitchFamily="34" charset="0"/>
              </a:rPr>
              <a:t>3</a:t>
            </a:r>
            <a:endParaRPr lang="en-US" sz="3200" spc="-5" dirty="0">
              <a:latin typeface="Arial" panose="020B0604020202020204" pitchFamily="34" charset="0"/>
              <a:ea typeface="Times New Roman" panose="02020603050405020304" pitchFamily="18" charset="0"/>
              <a:cs typeface="Arial" panose="020B0604020202020204" pitchFamily="34" charset="0"/>
            </a:endParaRPr>
          </a:p>
          <a:p>
            <a:pPr marL="457200" indent="-457200">
              <a:buFont typeface="Arial" panose="020B0604020202020204" pitchFamily="34" charset="0"/>
              <a:buChar char="•"/>
            </a:pPr>
            <a:r>
              <a:rPr lang="en-US" sz="3200" spc="-5" dirty="0">
                <a:latin typeface="Arial" panose="020B0604020202020204" pitchFamily="34" charset="0"/>
                <a:ea typeface="Times New Roman" panose="02020603050405020304" pitchFamily="18" charset="0"/>
                <a:cs typeface="Arial" panose="020B0604020202020204" pitchFamily="34" charset="0"/>
              </a:rPr>
              <a:t>Congenital transmission occurs in 5 - 10% </a:t>
            </a:r>
          </a:p>
          <a:p>
            <a:endParaRPr lang="en-US" sz="3200" spc="-5" dirty="0">
              <a:latin typeface="Arial" panose="020B0604020202020204" pitchFamily="34" charset="0"/>
              <a:ea typeface="Times New Roman" panose="02020603050405020304" pitchFamily="18" charset="0"/>
              <a:cs typeface="Arial" panose="020B0604020202020204" pitchFamily="34" charset="0"/>
            </a:endParaRPr>
          </a:p>
          <a:p>
            <a:r>
              <a:rPr lang="en-US" sz="3200" spc="-5" dirty="0">
                <a:latin typeface="Arial" panose="020B0604020202020204" pitchFamily="34" charset="0"/>
                <a:ea typeface="Times New Roman" panose="02020603050405020304" pitchFamily="18" charset="0"/>
                <a:cs typeface="Arial" panose="020B0604020202020204" pitchFamily="34" charset="0"/>
              </a:rPr>
              <a:t>It is thought </a:t>
            </a:r>
            <a:r>
              <a:rPr lang="en-US" sz="3200" i="1" spc="-5" dirty="0">
                <a:latin typeface="Arial" panose="020B0604020202020204" pitchFamily="34" charset="0"/>
                <a:ea typeface="Times New Roman" panose="02020603050405020304" pitchFamily="18" charset="0"/>
                <a:cs typeface="Arial" panose="020B0604020202020204" pitchFamily="34" charset="0"/>
              </a:rPr>
              <a:t>T. </a:t>
            </a:r>
            <a:r>
              <a:rPr lang="en-US" sz="3200" i="1" spc="-5" dirty="0" err="1">
                <a:latin typeface="Arial" panose="020B0604020202020204" pitchFamily="34" charset="0"/>
                <a:ea typeface="Times New Roman" panose="02020603050405020304" pitchFamily="18" charset="0"/>
                <a:cs typeface="Arial" panose="020B0604020202020204" pitchFamily="34" charset="0"/>
              </a:rPr>
              <a:t>cruzi</a:t>
            </a:r>
            <a:r>
              <a:rPr lang="en-US" sz="3200" i="1" spc="-5" dirty="0">
                <a:latin typeface="Arial" panose="020B0604020202020204" pitchFamily="34" charset="0"/>
                <a:ea typeface="Times New Roman" panose="02020603050405020304" pitchFamily="18" charset="0"/>
                <a:cs typeface="Arial" panose="020B0604020202020204" pitchFamily="34" charset="0"/>
              </a:rPr>
              <a:t> </a:t>
            </a:r>
            <a:r>
              <a:rPr lang="en-US" sz="3200" spc="-5" dirty="0">
                <a:latin typeface="Arial" panose="020B0604020202020204" pitchFamily="34" charset="0"/>
                <a:ea typeface="Times New Roman" panose="02020603050405020304" pitchFamily="18" charset="0"/>
                <a:cs typeface="Arial" panose="020B0604020202020204" pitchFamily="34" charset="0"/>
              </a:rPr>
              <a:t>evades the immune system to establish congenital infection through a complex interaction between parasite, placenta, and inflammatory and oxidative stressors that weaken the placental barrier from repeated activation of the innate immune system.</a:t>
            </a:r>
            <a:r>
              <a:rPr lang="en-US" sz="3200" spc="-5" baseline="30000" dirty="0">
                <a:latin typeface="Arial" panose="020B0604020202020204" pitchFamily="34" charset="0"/>
                <a:ea typeface="Times New Roman" panose="02020603050405020304" pitchFamily="18" charset="0"/>
                <a:cs typeface="Arial" panose="020B0604020202020204" pitchFamily="34" charset="0"/>
              </a:rPr>
              <a:t>5, 6 </a:t>
            </a:r>
          </a:p>
          <a:p>
            <a:endParaRPr lang="en-US" sz="3200" spc="-5" baseline="30000" dirty="0">
              <a:latin typeface="Arial" panose="020B0604020202020204" pitchFamily="34" charset="0"/>
              <a:ea typeface="Times New Roman" panose="02020603050405020304" pitchFamily="18" charset="0"/>
              <a:cs typeface="Arial" panose="020B0604020202020204" pitchFamily="34" charset="0"/>
            </a:endParaRPr>
          </a:p>
          <a:p>
            <a:r>
              <a:rPr lang="en-US" sz="3200" spc="-5" dirty="0">
                <a:latin typeface="Arial" panose="020B0604020202020204" pitchFamily="34" charset="0"/>
                <a:ea typeface="Times New Roman" panose="02020603050405020304" pitchFamily="18" charset="0"/>
                <a:cs typeface="Arial" panose="020B0604020202020204" pitchFamily="34" charset="0"/>
              </a:rPr>
              <a:t>Repeated gestational exposure to ambient PM2.5 also results in adverse birth outcomes due to oxidative and inflammatory stress and PM2.5 can cross the placental barrier and result in placental maladaptation with further deleterious effects on fetal development.</a:t>
            </a:r>
            <a:r>
              <a:rPr lang="en-US" sz="3200" spc="-5" baseline="30000" dirty="0">
                <a:latin typeface="Arial" panose="020B0604020202020204" pitchFamily="34" charset="0"/>
                <a:ea typeface="Times New Roman" panose="02020603050405020304" pitchFamily="18" charset="0"/>
                <a:cs typeface="Arial" panose="020B0604020202020204" pitchFamily="34" charset="0"/>
              </a:rPr>
              <a:t>7,8 </a:t>
            </a:r>
          </a:p>
          <a:p>
            <a:endParaRPr lang="en-US" sz="3200" spc="-5" baseline="30000" dirty="0">
              <a:latin typeface="Arial" panose="020B0604020202020204" pitchFamily="34" charset="0"/>
              <a:ea typeface="Times New Roman" panose="02020603050405020304" pitchFamily="18" charset="0"/>
              <a:cs typeface="Arial" panose="020B0604020202020204" pitchFamily="34" charset="0"/>
            </a:endParaRPr>
          </a:p>
          <a:p>
            <a:r>
              <a:rPr lang="en-US" sz="3200" spc="-5" dirty="0">
                <a:latin typeface="Arial" panose="020B0604020202020204" pitchFamily="34" charset="0"/>
                <a:ea typeface="Times New Roman" panose="02020603050405020304" pitchFamily="18" charset="0"/>
                <a:cs typeface="Arial" panose="020B0604020202020204" pitchFamily="34" charset="0"/>
              </a:rPr>
              <a:t>Studies indicate that a 1°C increase in temperature correlates to double the risk for both pre-term and stillbirths.</a:t>
            </a:r>
            <a:r>
              <a:rPr lang="en-US" sz="3200" spc="-5" baseline="30000" dirty="0">
                <a:latin typeface="Arial" panose="020B0604020202020204" pitchFamily="34" charset="0"/>
                <a:ea typeface="Times New Roman" panose="02020603050405020304" pitchFamily="18" charset="0"/>
                <a:cs typeface="Arial" panose="020B0604020202020204" pitchFamily="34" charset="0"/>
              </a:rPr>
              <a:t>9</a:t>
            </a:r>
            <a:r>
              <a:rPr lang="en-US" sz="3200" spc="-5" dirty="0">
                <a:latin typeface="Arial" panose="020B0604020202020204" pitchFamily="34" charset="0"/>
                <a:ea typeface="Times New Roman" panose="02020603050405020304" pitchFamily="18" charset="0"/>
                <a:cs typeface="Arial" panose="020B0604020202020204" pitchFamily="34" charset="0"/>
              </a:rPr>
              <a:t> Santa Cruz, Bolivia has highs in the 40 ºC range with summer PM2.5 exceeding the WHO’s recommendation by as much as five - fold. </a:t>
            </a:r>
          </a:p>
        </p:txBody>
      </p:sp>
      <p:sp>
        <p:nvSpPr>
          <p:cNvPr id="33" name="Rectangle 32">
            <a:extLst>
              <a:ext uri="{FF2B5EF4-FFF2-40B4-BE49-F238E27FC236}">
                <a16:creationId xmlns:a16="http://schemas.microsoft.com/office/drawing/2014/main" id="{F8658398-CA65-E146-BC28-CC8AB762427E}"/>
              </a:ext>
            </a:extLst>
          </p:cNvPr>
          <p:cNvSpPr/>
          <p:nvPr/>
        </p:nvSpPr>
        <p:spPr>
          <a:xfrm>
            <a:off x="11531726" y="8249235"/>
            <a:ext cx="11203893" cy="23711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13"/>
          </a:p>
        </p:txBody>
      </p:sp>
      <p:sp>
        <p:nvSpPr>
          <p:cNvPr id="39" name="Rectangle 38">
            <a:extLst>
              <a:ext uri="{FF2B5EF4-FFF2-40B4-BE49-F238E27FC236}">
                <a16:creationId xmlns:a16="http://schemas.microsoft.com/office/drawing/2014/main" id="{1985653B-FACD-7344-9751-095D861C5CB7}"/>
              </a:ext>
            </a:extLst>
          </p:cNvPr>
          <p:cNvSpPr/>
          <p:nvPr/>
        </p:nvSpPr>
        <p:spPr>
          <a:xfrm>
            <a:off x="22679219" y="8249234"/>
            <a:ext cx="9917974" cy="23711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13"/>
          </a:p>
        </p:txBody>
      </p:sp>
      <p:sp>
        <p:nvSpPr>
          <p:cNvPr id="46" name="TextBox 45">
            <a:extLst>
              <a:ext uri="{FF2B5EF4-FFF2-40B4-BE49-F238E27FC236}">
                <a16:creationId xmlns:a16="http://schemas.microsoft.com/office/drawing/2014/main" id="{5096146A-7544-2E4B-98A0-4D94FEB8F2F1}"/>
              </a:ext>
            </a:extLst>
          </p:cNvPr>
          <p:cNvSpPr txBox="1"/>
          <p:nvPr/>
        </p:nvSpPr>
        <p:spPr>
          <a:xfrm>
            <a:off x="32752397" y="18345621"/>
            <a:ext cx="10267767" cy="10433625"/>
          </a:xfrm>
          <a:prstGeom prst="rect">
            <a:avLst/>
          </a:prstGeom>
          <a:noFill/>
        </p:spPr>
        <p:txBody>
          <a:bodyPr wrap="square" numCol="1" rtlCol="0">
            <a:spAutoFit/>
          </a:bodyPr>
          <a:lstStyle/>
          <a:p>
            <a:r>
              <a:rPr lang="en-US" sz="3200" b="1" dirty="0">
                <a:latin typeface="Arial" panose="020B0604020202020204" pitchFamily="34" charset="0"/>
                <a:cs typeface="Arial" panose="020B0604020202020204" pitchFamily="34" charset="0"/>
              </a:rPr>
              <a:t>Aim 1.</a:t>
            </a:r>
            <a:r>
              <a:rPr lang="en-US" sz="3200" dirty="0">
                <a:latin typeface="Arial" panose="020B0604020202020204" pitchFamily="34" charset="0"/>
                <a:cs typeface="Arial" panose="020B0604020202020204" pitchFamily="34" charset="0"/>
              </a:rPr>
              <a:t> </a:t>
            </a:r>
            <a:r>
              <a:rPr lang="en-US" sz="3200" kern="0" dirty="0">
                <a:effectLst/>
                <a:latin typeface="Arial" panose="020B0604020202020204" pitchFamily="34" charset="0"/>
                <a:ea typeface="Times New Roman" panose="02020603050405020304" pitchFamily="18" charset="0"/>
                <a:cs typeface="Arial" panose="020B0604020202020204" pitchFamily="34" charset="0"/>
              </a:rPr>
              <a:t>Regression models will quantify associations of heat and PM</a:t>
            </a:r>
            <a:r>
              <a:rPr lang="en-US" sz="3200" kern="0" baseline="-25000" dirty="0">
                <a:effectLst/>
                <a:latin typeface="Arial" panose="020B0604020202020204" pitchFamily="34" charset="0"/>
                <a:ea typeface="Times New Roman" panose="02020603050405020304" pitchFamily="18" charset="0"/>
                <a:cs typeface="Arial" panose="020B0604020202020204" pitchFamily="34" charset="0"/>
              </a:rPr>
              <a:t>2.5 </a:t>
            </a:r>
            <a:r>
              <a:rPr lang="en-US" sz="3200" kern="0" dirty="0">
                <a:effectLst/>
                <a:latin typeface="Arial" panose="020B0604020202020204" pitchFamily="34" charset="0"/>
                <a:ea typeface="Times New Roman" panose="02020603050405020304" pitchFamily="18" charset="0"/>
                <a:cs typeface="Arial" panose="020B0604020202020204" pitchFamily="34" charset="0"/>
              </a:rPr>
              <a:t>exposure during pregnancy with</a:t>
            </a:r>
            <a:r>
              <a:rPr lang="en-US" sz="32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detectable parasitemia at multiple time points. Effect measure modification by SES will be assessed. </a:t>
            </a:r>
            <a:r>
              <a:rPr lang="en-US" sz="3200" u="sng"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Hypothesis</a:t>
            </a:r>
            <a:r>
              <a:rPr lang="en-US" sz="32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High levels of heat and PM</a:t>
            </a:r>
            <a:r>
              <a:rPr lang="en-US" sz="3200" kern="0" baseline="-25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2.5 </a:t>
            </a:r>
            <a:r>
              <a:rPr lang="en-US" sz="32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exposure will be associated with parasitemia in pregnancy and associations will be stronger among individuals of low SES.</a:t>
            </a:r>
            <a:r>
              <a:rPr lang="en-US" sz="3200" dirty="0">
                <a:effectLst/>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Aim 2.</a:t>
            </a:r>
            <a:r>
              <a:rPr lang="en-US" sz="3200" dirty="0">
                <a:latin typeface="Arial" panose="020B0604020202020204" pitchFamily="34" charset="0"/>
                <a:cs typeface="Arial" panose="020B0604020202020204" pitchFamily="34" charset="0"/>
              </a:rPr>
              <a:t> </a:t>
            </a:r>
            <a:r>
              <a:rPr lang="en-US" sz="3200" kern="0" dirty="0">
                <a:effectLst/>
                <a:latin typeface="Arial" panose="020B0604020202020204" pitchFamily="34" charset="0"/>
                <a:ea typeface="Times New Roman" panose="02020603050405020304" pitchFamily="18" charset="0"/>
              </a:rPr>
              <a:t>Distributed lag models will characterize association of time-varying exposures with </a:t>
            </a:r>
            <a:r>
              <a:rPr lang="en-US" sz="3200" kern="0" dirty="0" err="1">
                <a:effectLst/>
                <a:latin typeface="Arial" panose="020B0604020202020204" pitchFamily="34" charset="0"/>
                <a:ea typeface="Times New Roman" panose="02020603050405020304" pitchFamily="18" charset="0"/>
              </a:rPr>
              <a:t>cCD</a:t>
            </a:r>
            <a:r>
              <a:rPr lang="en-US" sz="3200" kern="0" dirty="0">
                <a:effectLst/>
                <a:latin typeface="Arial" panose="020B0604020202020204" pitchFamily="34" charset="0"/>
                <a:ea typeface="Times New Roman" panose="02020603050405020304" pitchFamily="18" charset="0"/>
              </a:rPr>
              <a:t> transmission.</a:t>
            </a:r>
            <a:r>
              <a:rPr lang="en-US" sz="3200" b="1" kern="0" dirty="0">
                <a:solidFill>
                  <a:srgbClr val="000000"/>
                </a:solidFill>
                <a:effectLst/>
                <a:latin typeface="Arial" panose="020B0604020202020204" pitchFamily="34" charset="0"/>
                <a:ea typeface="Times New Roman" panose="02020603050405020304" pitchFamily="18" charset="0"/>
              </a:rPr>
              <a:t> </a:t>
            </a:r>
            <a:r>
              <a:rPr lang="en-US" sz="3200" u="sng" kern="0" dirty="0">
                <a:solidFill>
                  <a:srgbClr val="000000"/>
                </a:solidFill>
                <a:effectLst/>
                <a:latin typeface="Arial" panose="020B0604020202020204" pitchFamily="34" charset="0"/>
                <a:ea typeface="Times New Roman" panose="02020603050405020304" pitchFamily="18" charset="0"/>
              </a:rPr>
              <a:t>Hypothesis</a:t>
            </a:r>
            <a:r>
              <a:rPr lang="en-US" sz="3200" kern="0" dirty="0">
                <a:solidFill>
                  <a:srgbClr val="000000"/>
                </a:solidFill>
                <a:effectLst/>
                <a:latin typeface="Arial" panose="020B0604020202020204" pitchFamily="34" charset="0"/>
                <a:ea typeface="Times New Roman" panose="02020603050405020304" pitchFamily="18" charset="0"/>
              </a:rPr>
              <a:t>: Pregnancies with high levels of heat and </a:t>
            </a:r>
            <a:r>
              <a:rPr lang="en-US" sz="3200" kern="0" dirty="0">
                <a:effectLst/>
                <a:latin typeface="Arial" panose="020B0604020202020204" pitchFamily="34" charset="0"/>
                <a:ea typeface="Times New Roman" panose="02020603050405020304" pitchFamily="18" charset="0"/>
              </a:rPr>
              <a:t>PM</a:t>
            </a:r>
            <a:r>
              <a:rPr lang="en-US" sz="3200" kern="0" baseline="-25000" dirty="0">
                <a:effectLst/>
                <a:latin typeface="Arial" panose="020B0604020202020204" pitchFamily="34" charset="0"/>
                <a:ea typeface="Times New Roman" panose="02020603050405020304" pitchFamily="18" charset="0"/>
              </a:rPr>
              <a:t>2.5</a:t>
            </a:r>
            <a:r>
              <a:rPr lang="en-US" sz="3200" kern="0" dirty="0">
                <a:effectLst/>
                <a:latin typeface="Arial" panose="020B0604020202020204" pitchFamily="34" charset="0"/>
                <a:ea typeface="Times New Roman" panose="02020603050405020304" pitchFamily="18" charset="0"/>
              </a:rPr>
              <a:t> </a:t>
            </a:r>
            <a:r>
              <a:rPr lang="en-US" sz="3200" kern="0" dirty="0">
                <a:solidFill>
                  <a:srgbClr val="000000"/>
                </a:solidFill>
                <a:effectLst/>
                <a:latin typeface="Arial" panose="020B0604020202020204" pitchFamily="34" charset="0"/>
                <a:ea typeface="Times New Roman" panose="02020603050405020304" pitchFamily="18" charset="0"/>
              </a:rPr>
              <a:t>during critical periods of gestation will have increased rates </a:t>
            </a:r>
            <a:r>
              <a:rPr lang="en-US" sz="3200" kern="0" dirty="0" err="1">
                <a:effectLst/>
                <a:latin typeface="Arial" panose="020B0604020202020204" pitchFamily="34" charset="0"/>
                <a:ea typeface="Times New Roman" panose="02020603050405020304" pitchFamily="18" charset="0"/>
              </a:rPr>
              <a:t>cCD</a:t>
            </a:r>
            <a:r>
              <a:rPr lang="en-US" sz="3200" kern="0" dirty="0">
                <a:solidFill>
                  <a:srgbClr val="000000"/>
                </a:solidFill>
                <a:effectLst/>
                <a:latin typeface="Arial" panose="020B0604020202020204" pitchFamily="34" charset="0"/>
                <a:ea typeface="Times New Roman" panose="02020603050405020304" pitchFamily="18" charset="0"/>
              </a:rPr>
              <a:t> transmission.</a:t>
            </a:r>
            <a:r>
              <a:rPr lang="en-US" sz="3200" b="1" kern="0" dirty="0">
                <a:effectLst/>
                <a:latin typeface="Arial" panose="020B0604020202020204" pitchFamily="34" charset="0"/>
                <a:ea typeface="Times New Roman" panose="02020603050405020304" pitchFamily="18" charset="0"/>
              </a:rPr>
              <a:t> </a:t>
            </a:r>
            <a:endParaRPr lang="en-US" sz="3200" b="1" kern="0" dirty="0">
              <a:latin typeface="Arial" panose="020B0604020202020204" pitchFamily="34" charset="0"/>
              <a:ea typeface="Times New Roman" panose="02020603050405020304" pitchFamily="18" charset="0"/>
            </a:endParaRPr>
          </a:p>
          <a:p>
            <a:endParaRPr lang="en-US" sz="3200"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Aim 3.</a:t>
            </a:r>
            <a:r>
              <a:rPr lang="en-US" sz="3200" dirty="0">
                <a:latin typeface="Arial" panose="020B0604020202020204" pitchFamily="34" charset="0"/>
                <a:cs typeface="Arial" panose="020B0604020202020204" pitchFamily="34" charset="0"/>
              </a:rPr>
              <a:t> </a:t>
            </a:r>
            <a:r>
              <a:rPr lang="en-US" sz="3200" kern="0" dirty="0">
                <a:effectLst/>
                <a:latin typeface="Arial" panose="020B0604020202020204" pitchFamily="34" charset="0"/>
                <a:ea typeface="Times New Roman" panose="02020603050405020304" pitchFamily="18" charset="0"/>
              </a:rPr>
              <a:t>We will analyze associations of heat and PM</a:t>
            </a:r>
            <a:r>
              <a:rPr lang="en-US" sz="3200" kern="0" baseline="-25000" dirty="0">
                <a:effectLst/>
                <a:latin typeface="Arial" panose="020B0604020202020204" pitchFamily="34" charset="0"/>
                <a:ea typeface="Times New Roman" panose="02020603050405020304" pitchFamily="18" charset="0"/>
              </a:rPr>
              <a:t>2.5</a:t>
            </a:r>
            <a:r>
              <a:rPr lang="en-US" sz="3200" kern="0" dirty="0">
                <a:effectLst/>
                <a:latin typeface="Arial" panose="020B0604020202020204" pitchFamily="34" charset="0"/>
                <a:ea typeface="Times New Roman" panose="02020603050405020304" pitchFamily="18" charset="0"/>
              </a:rPr>
              <a:t> exposure</a:t>
            </a:r>
            <a:r>
              <a:rPr lang="en-US" sz="3200" kern="0" dirty="0">
                <a:solidFill>
                  <a:srgbClr val="000000"/>
                </a:solidFill>
                <a:effectLst/>
                <a:latin typeface="Arial" panose="020B0604020202020204" pitchFamily="34" charset="0"/>
                <a:ea typeface="Times New Roman" panose="02020603050405020304" pitchFamily="18" charset="0"/>
              </a:rPr>
              <a:t> with symptoms of </a:t>
            </a:r>
            <a:r>
              <a:rPr lang="en-US" sz="3200" kern="0" dirty="0" err="1">
                <a:effectLst/>
                <a:latin typeface="Arial" panose="020B0604020202020204" pitchFamily="34" charset="0"/>
                <a:ea typeface="Times New Roman" panose="02020603050405020304" pitchFamily="18" charset="0"/>
              </a:rPr>
              <a:t>cCD</a:t>
            </a:r>
            <a:r>
              <a:rPr lang="en-US" sz="3200" kern="0" dirty="0">
                <a:solidFill>
                  <a:srgbClr val="000000"/>
                </a:solidFill>
                <a:effectLst/>
                <a:latin typeface="Arial" panose="020B0604020202020204" pitchFamily="34" charset="0"/>
                <a:ea typeface="Times New Roman" panose="02020603050405020304" pitchFamily="18" charset="0"/>
              </a:rPr>
              <a:t> with a focus on neurodevelopmental delays. </a:t>
            </a:r>
            <a:r>
              <a:rPr lang="en-US" sz="3200" u="sng" kern="0" dirty="0">
                <a:solidFill>
                  <a:srgbClr val="000000"/>
                </a:solidFill>
                <a:effectLst/>
                <a:latin typeface="Arial" panose="020B0604020202020204" pitchFamily="34" charset="0"/>
                <a:ea typeface="Times New Roman" panose="02020603050405020304" pitchFamily="18" charset="0"/>
              </a:rPr>
              <a:t>Hypothesis</a:t>
            </a:r>
            <a:r>
              <a:rPr lang="en-US" sz="3200" kern="0" dirty="0">
                <a:solidFill>
                  <a:srgbClr val="000000"/>
                </a:solidFill>
                <a:effectLst/>
                <a:latin typeface="Arial" panose="020B0604020202020204" pitchFamily="34" charset="0"/>
                <a:ea typeface="Times New Roman" panose="02020603050405020304" pitchFamily="18" charset="0"/>
              </a:rPr>
              <a:t>: Infants with </a:t>
            </a:r>
            <a:r>
              <a:rPr lang="en-US" sz="3200" kern="0" dirty="0" err="1">
                <a:effectLst/>
                <a:latin typeface="Arial" panose="020B0604020202020204" pitchFamily="34" charset="0"/>
                <a:ea typeface="Times New Roman" panose="02020603050405020304" pitchFamily="18" charset="0"/>
              </a:rPr>
              <a:t>cCD</a:t>
            </a:r>
            <a:r>
              <a:rPr lang="en-US" sz="3200" kern="0" dirty="0">
                <a:solidFill>
                  <a:srgbClr val="000000"/>
                </a:solidFill>
                <a:effectLst/>
                <a:latin typeface="Arial" panose="020B0604020202020204" pitchFamily="34" charset="0"/>
                <a:ea typeface="Times New Roman" panose="02020603050405020304" pitchFamily="18" charset="0"/>
              </a:rPr>
              <a:t> exposed to higher levels of heat and PM</a:t>
            </a:r>
            <a:r>
              <a:rPr lang="en-US" sz="3200" kern="0" baseline="-25000" dirty="0">
                <a:solidFill>
                  <a:srgbClr val="000000"/>
                </a:solidFill>
                <a:effectLst/>
                <a:latin typeface="Arial" panose="020B0604020202020204" pitchFamily="34" charset="0"/>
                <a:ea typeface="Times New Roman" panose="02020603050405020304" pitchFamily="18" charset="0"/>
              </a:rPr>
              <a:t>2.5 </a:t>
            </a:r>
            <a:r>
              <a:rPr lang="en-US" sz="3200" kern="0" dirty="0">
                <a:solidFill>
                  <a:srgbClr val="000000"/>
                </a:solidFill>
                <a:effectLst/>
                <a:latin typeface="Arial" panose="020B0604020202020204" pitchFamily="34" charset="0"/>
                <a:ea typeface="Times New Roman" panose="02020603050405020304" pitchFamily="18" charset="0"/>
              </a:rPr>
              <a:t>will have lower APGAR scores and delays assessed by physical exam.</a:t>
            </a:r>
            <a:r>
              <a:rPr lang="en-US" sz="3200" b="1" kern="0" dirty="0">
                <a:effectLst/>
                <a:latin typeface="Arial" panose="020B0604020202020204" pitchFamily="34" charset="0"/>
                <a:ea typeface="Times New Roman" panose="02020603050405020304" pitchFamily="18" charset="0"/>
              </a:rPr>
              <a:t> </a:t>
            </a:r>
            <a:endParaRPr lang="en-US" sz="3200" baseline="300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407C84A4-7442-9D46-BB64-A1935415B0EE}"/>
              </a:ext>
            </a:extLst>
          </p:cNvPr>
          <p:cNvSpPr txBox="1"/>
          <p:nvPr/>
        </p:nvSpPr>
        <p:spPr>
          <a:xfrm>
            <a:off x="12869720" y="22651034"/>
            <a:ext cx="16434888" cy="1724639"/>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Table 1. </a:t>
            </a:r>
            <a:r>
              <a:rPr lang="en-US" sz="3200" b="0" kern="0" spc="-5" dirty="0">
                <a:effectLst/>
                <a:latin typeface="Arial" panose="020B0604020202020204" pitchFamily="34" charset="0"/>
                <a:ea typeface="Arial" panose="020B0604020202020204" pitchFamily="34" charset="0"/>
                <a:cs typeface="Arial" panose="020B0604020202020204" pitchFamily="34" charset="0"/>
              </a:rPr>
              <a:t>Currently identified data sources for environment and socioeconomic status in Santa Cruz, Bolivia.</a:t>
            </a:r>
            <a:endParaRPr lang="en-US" sz="3200" b="1" kern="0" dirty="0">
              <a:effectLst/>
              <a:latin typeface="Arial" panose="020B0604020202020204" pitchFamily="34" charset="0"/>
              <a:ea typeface="Arial" panose="020B0604020202020204" pitchFamily="34" charset="0"/>
              <a:cs typeface="Arial" panose="020B0604020202020204" pitchFamily="34" charset="0"/>
            </a:endParaRPr>
          </a:p>
          <a:p>
            <a:pPr>
              <a:lnSpc>
                <a:spcPct val="150000"/>
              </a:lnSpc>
            </a:pPr>
            <a:endParaRPr lang="en-US" sz="3200" dirty="0">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31791550-9D7A-DF46-80BE-CF65B3D80DB6}"/>
              </a:ext>
            </a:extLst>
          </p:cNvPr>
          <p:cNvSpPr/>
          <p:nvPr/>
        </p:nvSpPr>
        <p:spPr>
          <a:xfrm>
            <a:off x="952618" y="27322354"/>
            <a:ext cx="9917974" cy="52912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13"/>
          </a:p>
        </p:txBody>
      </p:sp>
      <p:sp>
        <p:nvSpPr>
          <p:cNvPr id="57" name="TextBox 56">
            <a:extLst>
              <a:ext uri="{FF2B5EF4-FFF2-40B4-BE49-F238E27FC236}">
                <a16:creationId xmlns:a16="http://schemas.microsoft.com/office/drawing/2014/main" id="{1C0D9CB8-F50E-5F43-8643-FF3BEB7050F5}"/>
              </a:ext>
            </a:extLst>
          </p:cNvPr>
          <p:cNvSpPr txBox="1"/>
          <p:nvPr/>
        </p:nvSpPr>
        <p:spPr>
          <a:xfrm>
            <a:off x="1252401" y="27568800"/>
            <a:ext cx="9077799" cy="5016758"/>
          </a:xfrm>
          <a:prstGeom prst="rect">
            <a:avLst/>
          </a:prstGeom>
          <a:noFill/>
        </p:spPr>
        <p:txBody>
          <a:bodyPr wrap="square" rtlCol="0" anchor="t">
            <a:spAutoFit/>
          </a:bodyPr>
          <a:lstStyle/>
          <a:p>
            <a:pPr marL="0" marR="0">
              <a:spcBef>
                <a:spcPts val="0"/>
              </a:spcBef>
              <a:spcAft>
                <a:spcPts val="0"/>
              </a:spcAft>
            </a:pPr>
            <a:r>
              <a:rPr lang="en-US" sz="32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Aim 1: </a:t>
            </a:r>
            <a:r>
              <a:rPr lang="en-US" sz="3200" kern="0" dirty="0">
                <a:effectLst/>
                <a:latin typeface="Arial" panose="020B0604020202020204" pitchFamily="34" charset="0"/>
                <a:ea typeface="Times New Roman" panose="02020603050405020304" pitchFamily="18" charset="0"/>
                <a:cs typeface="Arial" panose="020B0604020202020204" pitchFamily="34" charset="0"/>
              </a:rPr>
              <a:t>Quantify associations of heat and PM</a:t>
            </a:r>
            <a:r>
              <a:rPr lang="en-US" sz="3200" kern="0" baseline="-25000" dirty="0">
                <a:effectLst/>
                <a:latin typeface="Arial" panose="020B0604020202020204" pitchFamily="34" charset="0"/>
                <a:ea typeface="Times New Roman" panose="02020603050405020304" pitchFamily="18" charset="0"/>
                <a:cs typeface="Arial" panose="020B0604020202020204" pitchFamily="34" charset="0"/>
              </a:rPr>
              <a:t>2.5</a:t>
            </a:r>
            <a:r>
              <a:rPr lang="en-US" sz="3200" kern="0" dirty="0">
                <a:effectLst/>
                <a:latin typeface="Arial" panose="020B0604020202020204" pitchFamily="34" charset="0"/>
                <a:ea typeface="Times New Roman" panose="02020603050405020304" pitchFamily="18" charset="0"/>
                <a:cs typeface="Arial" panose="020B0604020202020204" pitchFamily="34" charset="0"/>
              </a:rPr>
              <a:t> exposure with detectable maternal parasitemia during pregnancy and at delivery and examine effect modification by SES.</a:t>
            </a:r>
            <a:r>
              <a:rPr lang="en-US" sz="3200" dirty="0">
                <a:effectLst/>
                <a:latin typeface="Arial" panose="020B0604020202020204" pitchFamily="34" charset="0"/>
                <a:cs typeface="Arial" panose="020B0604020202020204" pitchFamily="34" charset="0"/>
              </a:rPr>
              <a:t> </a:t>
            </a:r>
          </a:p>
          <a:p>
            <a:pPr marL="0" marR="0">
              <a:spcBef>
                <a:spcPts val="0"/>
              </a:spcBef>
              <a:spcAft>
                <a:spcPts val="0"/>
              </a:spcAft>
            </a:pPr>
            <a:r>
              <a:rPr lang="en-US" sz="32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Aim 2: </a:t>
            </a:r>
            <a:r>
              <a:rPr lang="en-US" sz="3200" kern="0" dirty="0">
                <a:effectLst/>
                <a:latin typeface="Arial" panose="020B0604020202020204" pitchFamily="34" charset="0"/>
                <a:ea typeface="Times New Roman" panose="02020603050405020304" pitchFamily="18" charset="0"/>
                <a:cs typeface="Arial" panose="020B0604020202020204" pitchFamily="34" charset="0"/>
              </a:rPr>
              <a:t>Quantify associations of heat and PM</a:t>
            </a:r>
            <a:r>
              <a:rPr lang="en-US" sz="3200" kern="0" baseline="-25000" dirty="0">
                <a:effectLst/>
                <a:latin typeface="Arial" panose="020B0604020202020204" pitchFamily="34" charset="0"/>
                <a:ea typeface="Times New Roman" panose="02020603050405020304" pitchFamily="18" charset="0"/>
                <a:cs typeface="Arial" panose="020B0604020202020204" pitchFamily="34" charset="0"/>
              </a:rPr>
              <a:t>2.5 </a:t>
            </a:r>
            <a:r>
              <a:rPr lang="en-US" sz="3200" kern="0" dirty="0">
                <a:effectLst/>
                <a:latin typeface="Arial" panose="020B0604020202020204" pitchFamily="34" charset="0"/>
                <a:ea typeface="Times New Roman" panose="02020603050405020304" pitchFamily="18" charset="0"/>
                <a:cs typeface="Arial" panose="020B0604020202020204" pitchFamily="34" charset="0"/>
              </a:rPr>
              <a:t>exposure during critical periods of gestation with congenital Chagas transmission.</a:t>
            </a:r>
            <a:r>
              <a:rPr lang="en-US" sz="3200" dirty="0">
                <a:effectLst/>
                <a:latin typeface="Arial" panose="020B0604020202020204" pitchFamily="34" charset="0"/>
                <a:cs typeface="Arial" panose="020B0604020202020204" pitchFamily="34" charset="0"/>
              </a:rPr>
              <a:t> </a:t>
            </a:r>
          </a:p>
          <a:p>
            <a:pPr marL="0" marR="0">
              <a:spcBef>
                <a:spcPts val="0"/>
              </a:spcBef>
              <a:spcAft>
                <a:spcPts val="0"/>
              </a:spcAft>
            </a:pPr>
            <a:r>
              <a:rPr lang="en-US" sz="32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Aim 3: </a:t>
            </a:r>
            <a:r>
              <a:rPr lang="en-US" sz="3200" kern="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Quantify associations of heat and PM</a:t>
            </a:r>
            <a:r>
              <a:rPr lang="en-US" sz="3200" kern="0" baseline="-2500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2.5 </a:t>
            </a:r>
            <a:r>
              <a:rPr lang="en-US" sz="3200" kern="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exposures during infancy</a:t>
            </a:r>
            <a:r>
              <a:rPr lang="en-US" sz="3200" kern="0" dirty="0">
                <a:effectLst/>
                <a:latin typeface="Arial" panose="020B0604020202020204" pitchFamily="34" charset="0"/>
                <a:ea typeface="Times New Roman" panose="02020603050405020304" pitchFamily="18" charset="0"/>
                <a:cs typeface="Arial" panose="020B0604020202020204" pitchFamily="34" charset="0"/>
              </a:rPr>
              <a:t> with </a:t>
            </a:r>
            <a:r>
              <a:rPr lang="en-US" sz="3200" kern="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clinical signs of congenital Chagas disease</a:t>
            </a:r>
            <a:r>
              <a:rPr lang="en-US" sz="3200" kern="0" dirty="0">
                <a:effectLst/>
                <a:latin typeface="Arial" panose="020B0604020202020204" pitchFamily="34" charset="0"/>
                <a:ea typeface="Times New Roman" panose="02020603050405020304" pitchFamily="18"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
        <p:nvSpPr>
          <p:cNvPr id="58" name="Subtitle 2">
            <a:extLst>
              <a:ext uri="{FF2B5EF4-FFF2-40B4-BE49-F238E27FC236}">
                <a16:creationId xmlns:a16="http://schemas.microsoft.com/office/drawing/2014/main" id="{7E06E3DB-0081-E642-8E9F-18E3F1DAF011}"/>
              </a:ext>
            </a:extLst>
          </p:cNvPr>
          <p:cNvSpPr txBox="1">
            <a:spLocks/>
          </p:cNvSpPr>
          <p:nvPr/>
        </p:nvSpPr>
        <p:spPr>
          <a:xfrm>
            <a:off x="918481" y="26596269"/>
            <a:ext cx="9942467" cy="762435"/>
          </a:xfrm>
          <a:prstGeom prst="rect">
            <a:avLst/>
          </a:prstGeom>
          <a:solidFill>
            <a:srgbClr val="00B0F0"/>
          </a:solidFill>
        </p:spPr>
        <p:txBody>
          <a:bodyPr vert="horz" lIns="78377" tIns="39189" rIns="78377" bIns="39189" rtlCol="0" anchor="ctr">
            <a:normAutofit/>
          </a:bodyPr>
          <a:lstStyle>
            <a:lvl1pPr marL="0" indent="0" algn="ctr" defTabSz="3840480" rtl="0" eaLnBrk="1" latinLnBrk="0" hangingPunct="1">
              <a:lnSpc>
                <a:spcPct val="90000"/>
              </a:lnSpc>
              <a:spcBef>
                <a:spcPts val="4200"/>
              </a:spcBef>
              <a:buFont typeface="Arial" panose="020B0604020202020204" pitchFamily="34" charset="0"/>
              <a:buNone/>
              <a:defRPr sz="10080" kern="1200">
                <a:solidFill>
                  <a:schemeClr val="tx1"/>
                </a:solidFill>
                <a:latin typeface="+mn-lt"/>
                <a:ea typeface="+mn-ea"/>
                <a:cs typeface="+mn-cs"/>
              </a:defRPr>
            </a:lvl1pPr>
            <a:lvl2pPr marL="1920240" indent="0" algn="ctr" defTabSz="3840480" rtl="0" eaLnBrk="1" latinLnBrk="0" hangingPunct="1">
              <a:lnSpc>
                <a:spcPct val="90000"/>
              </a:lnSpc>
              <a:spcBef>
                <a:spcPts val="2100"/>
              </a:spcBef>
              <a:buFont typeface="Arial" panose="020B0604020202020204" pitchFamily="34" charset="0"/>
              <a:buNone/>
              <a:defRPr sz="8400" kern="1200">
                <a:solidFill>
                  <a:schemeClr val="tx1"/>
                </a:solidFill>
                <a:latin typeface="+mn-lt"/>
                <a:ea typeface="+mn-ea"/>
                <a:cs typeface="+mn-cs"/>
              </a:defRPr>
            </a:lvl2pPr>
            <a:lvl3pPr marL="3840480" indent="0" algn="ctr" defTabSz="3840480" rtl="0" eaLnBrk="1" latinLnBrk="0" hangingPunct="1">
              <a:lnSpc>
                <a:spcPct val="90000"/>
              </a:lnSpc>
              <a:spcBef>
                <a:spcPts val="2100"/>
              </a:spcBef>
              <a:buFont typeface="Arial" panose="020B0604020202020204" pitchFamily="34" charset="0"/>
              <a:buNone/>
              <a:defRPr sz="7560" kern="1200">
                <a:solidFill>
                  <a:schemeClr val="tx1"/>
                </a:solidFill>
                <a:latin typeface="+mn-lt"/>
                <a:ea typeface="+mn-ea"/>
                <a:cs typeface="+mn-cs"/>
              </a:defRPr>
            </a:lvl3pPr>
            <a:lvl4pPr marL="576072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4pPr>
            <a:lvl5pPr marL="768096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5pPr>
            <a:lvl6pPr marL="960120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6pPr>
            <a:lvl7pPr marL="1152144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7pPr>
            <a:lvl8pPr marL="1344168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8pPr>
            <a:lvl9pPr marL="1536192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9pPr>
          </a:lstStyle>
          <a:p>
            <a:r>
              <a:rPr lang="en-US" sz="3771" b="1" cap="all" dirty="0">
                <a:solidFill>
                  <a:schemeClr val="bg1"/>
                </a:solidFill>
                <a:latin typeface="Arial" panose="020B0604020202020204" pitchFamily="34" charset="0"/>
              </a:rPr>
              <a:t>AIMS</a:t>
            </a:r>
          </a:p>
        </p:txBody>
      </p:sp>
      <p:sp>
        <p:nvSpPr>
          <p:cNvPr id="65" name="Rectangle 64">
            <a:extLst>
              <a:ext uri="{FF2B5EF4-FFF2-40B4-BE49-F238E27FC236}">
                <a16:creationId xmlns:a16="http://schemas.microsoft.com/office/drawing/2014/main" id="{BDC97FF2-AA69-0C4F-8F43-29C9B246F1B0}"/>
              </a:ext>
            </a:extLst>
          </p:cNvPr>
          <p:cNvSpPr/>
          <p:nvPr/>
        </p:nvSpPr>
        <p:spPr>
          <a:xfrm>
            <a:off x="33182198" y="30496750"/>
            <a:ext cx="9917974" cy="947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effectLst/>
                <a:latin typeface="Arial" panose="020B0604020202020204" pitchFamily="34" charset="0"/>
                <a:cs typeface="Arial" panose="020B0604020202020204" pitchFamily="34" charset="0"/>
              </a:rPr>
              <a:t>T32HD049311</a:t>
            </a:r>
            <a:r>
              <a:rPr lang="en-US" sz="2400" dirty="0">
                <a:solidFill>
                  <a:schemeClr val="tx1"/>
                </a:solidFill>
                <a:latin typeface="Arial" panose="020B0604020202020204" pitchFamily="34" charset="0"/>
                <a:cs typeface="Arial" panose="020B0604020202020204" pitchFamily="34" charset="0"/>
              </a:rPr>
              <a:t>, NIEHS P30</a:t>
            </a:r>
            <a:r>
              <a:rPr lang="en-US" sz="2400" b="0" i="0" u="none" strike="noStrike" dirty="0">
                <a:solidFill>
                  <a:srgbClr val="000000"/>
                </a:solidFill>
                <a:effectLst/>
                <a:highlight>
                  <a:srgbClr val="FFFFFF"/>
                </a:highlight>
                <a:latin typeface="Arial" panose="020B0604020202020204" pitchFamily="34" charset="0"/>
              </a:rPr>
              <a:t>603202403</a:t>
            </a:r>
            <a:r>
              <a:rPr lang="en-US" sz="2400" b="0" i="0" u="none" strike="noStrike" dirty="0">
                <a:solidFill>
                  <a:schemeClr val="tx1"/>
                </a:solidFill>
                <a:effectLst/>
                <a:highlight>
                  <a:srgbClr val="FFFFFF"/>
                </a:highlight>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NIEHS P30ES02351, </a:t>
            </a:r>
          </a:p>
          <a:p>
            <a:r>
              <a:rPr lang="en-US" sz="2400" dirty="0">
                <a:solidFill>
                  <a:schemeClr val="tx1"/>
                </a:solidFill>
                <a:latin typeface="Arial" panose="020B0604020202020204" pitchFamily="34" charset="0"/>
                <a:cs typeface="Arial" panose="020B0604020202020204" pitchFamily="34" charset="0"/>
              </a:rPr>
              <a:t>NICHD K25HD109509-01</a:t>
            </a:r>
          </a:p>
        </p:txBody>
      </p:sp>
      <p:sp>
        <p:nvSpPr>
          <p:cNvPr id="66" name="Subtitle 2">
            <a:extLst>
              <a:ext uri="{FF2B5EF4-FFF2-40B4-BE49-F238E27FC236}">
                <a16:creationId xmlns:a16="http://schemas.microsoft.com/office/drawing/2014/main" id="{67C12C2F-9FAA-4749-88C9-175435B6838C}"/>
              </a:ext>
            </a:extLst>
          </p:cNvPr>
          <p:cNvSpPr txBox="1">
            <a:spLocks/>
          </p:cNvSpPr>
          <p:nvPr/>
        </p:nvSpPr>
        <p:spPr>
          <a:xfrm>
            <a:off x="33154790" y="29665238"/>
            <a:ext cx="9917974" cy="831512"/>
          </a:xfrm>
          <a:prstGeom prst="rect">
            <a:avLst/>
          </a:prstGeom>
          <a:solidFill>
            <a:srgbClr val="00B0F0"/>
          </a:solidFill>
        </p:spPr>
        <p:txBody>
          <a:bodyPr vert="horz" lIns="78377" tIns="39189" rIns="78377" bIns="39189" rtlCol="0" anchor="ctr">
            <a:normAutofit/>
          </a:bodyPr>
          <a:lstStyle>
            <a:lvl1pPr marL="0" indent="0" algn="ctr" defTabSz="3840480" rtl="0" eaLnBrk="1" latinLnBrk="0" hangingPunct="1">
              <a:lnSpc>
                <a:spcPct val="90000"/>
              </a:lnSpc>
              <a:spcBef>
                <a:spcPts val="4200"/>
              </a:spcBef>
              <a:buFont typeface="Arial" panose="020B0604020202020204" pitchFamily="34" charset="0"/>
              <a:buNone/>
              <a:defRPr sz="10080" kern="1200">
                <a:solidFill>
                  <a:schemeClr val="tx1"/>
                </a:solidFill>
                <a:latin typeface="+mn-lt"/>
                <a:ea typeface="+mn-ea"/>
                <a:cs typeface="+mn-cs"/>
              </a:defRPr>
            </a:lvl1pPr>
            <a:lvl2pPr marL="1920240" indent="0" algn="ctr" defTabSz="3840480" rtl="0" eaLnBrk="1" latinLnBrk="0" hangingPunct="1">
              <a:lnSpc>
                <a:spcPct val="90000"/>
              </a:lnSpc>
              <a:spcBef>
                <a:spcPts val="2100"/>
              </a:spcBef>
              <a:buFont typeface="Arial" panose="020B0604020202020204" pitchFamily="34" charset="0"/>
              <a:buNone/>
              <a:defRPr sz="8400" kern="1200">
                <a:solidFill>
                  <a:schemeClr val="tx1"/>
                </a:solidFill>
                <a:latin typeface="+mn-lt"/>
                <a:ea typeface="+mn-ea"/>
                <a:cs typeface="+mn-cs"/>
              </a:defRPr>
            </a:lvl2pPr>
            <a:lvl3pPr marL="3840480" indent="0" algn="ctr" defTabSz="3840480" rtl="0" eaLnBrk="1" latinLnBrk="0" hangingPunct="1">
              <a:lnSpc>
                <a:spcPct val="90000"/>
              </a:lnSpc>
              <a:spcBef>
                <a:spcPts val="2100"/>
              </a:spcBef>
              <a:buFont typeface="Arial" panose="020B0604020202020204" pitchFamily="34" charset="0"/>
              <a:buNone/>
              <a:defRPr sz="7560" kern="1200">
                <a:solidFill>
                  <a:schemeClr val="tx1"/>
                </a:solidFill>
                <a:latin typeface="+mn-lt"/>
                <a:ea typeface="+mn-ea"/>
                <a:cs typeface="+mn-cs"/>
              </a:defRPr>
            </a:lvl3pPr>
            <a:lvl4pPr marL="576072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4pPr>
            <a:lvl5pPr marL="768096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5pPr>
            <a:lvl6pPr marL="960120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6pPr>
            <a:lvl7pPr marL="1152144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7pPr>
            <a:lvl8pPr marL="1344168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8pPr>
            <a:lvl9pPr marL="1536192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9pPr>
          </a:lstStyle>
          <a:p>
            <a:r>
              <a:rPr lang="en-US" sz="3771" b="1" cap="all" dirty="0">
                <a:solidFill>
                  <a:schemeClr val="bg1"/>
                </a:solidFill>
                <a:latin typeface="Arial" panose="020B0604020202020204" pitchFamily="34" charset="0"/>
              </a:rPr>
              <a:t>Funding &amp; Collaborators</a:t>
            </a:r>
          </a:p>
        </p:txBody>
      </p:sp>
      <p:sp>
        <p:nvSpPr>
          <p:cNvPr id="27" name="Subtitle 2">
            <a:extLst>
              <a:ext uri="{FF2B5EF4-FFF2-40B4-BE49-F238E27FC236}">
                <a16:creationId xmlns:a16="http://schemas.microsoft.com/office/drawing/2014/main" id="{688162B6-E70B-FB4F-BD6D-73146EB1ADA1}"/>
              </a:ext>
            </a:extLst>
          </p:cNvPr>
          <p:cNvSpPr txBox="1">
            <a:spLocks/>
          </p:cNvSpPr>
          <p:nvPr/>
        </p:nvSpPr>
        <p:spPr>
          <a:xfrm>
            <a:off x="11503736" y="30325484"/>
            <a:ext cx="21093457" cy="850163"/>
          </a:xfrm>
          <a:prstGeom prst="rect">
            <a:avLst/>
          </a:prstGeom>
          <a:solidFill>
            <a:srgbClr val="00B0F0"/>
          </a:solidFill>
        </p:spPr>
        <p:txBody>
          <a:bodyPr vert="horz" lIns="78377" tIns="39189" rIns="78377" bIns="39189" rtlCol="0" anchor="ctr">
            <a:normAutofit/>
          </a:bodyPr>
          <a:lstStyle>
            <a:lvl1pPr marL="0" indent="0" algn="ctr" defTabSz="3840480" rtl="0" eaLnBrk="1" latinLnBrk="0" hangingPunct="1">
              <a:lnSpc>
                <a:spcPct val="90000"/>
              </a:lnSpc>
              <a:spcBef>
                <a:spcPts val="4200"/>
              </a:spcBef>
              <a:buFont typeface="Arial" panose="020B0604020202020204" pitchFamily="34" charset="0"/>
              <a:buNone/>
              <a:defRPr sz="10080" kern="1200">
                <a:solidFill>
                  <a:schemeClr val="tx1"/>
                </a:solidFill>
                <a:latin typeface="+mn-lt"/>
                <a:ea typeface="+mn-ea"/>
                <a:cs typeface="+mn-cs"/>
              </a:defRPr>
            </a:lvl1pPr>
            <a:lvl2pPr marL="1920240" indent="0" algn="ctr" defTabSz="3840480" rtl="0" eaLnBrk="1" latinLnBrk="0" hangingPunct="1">
              <a:lnSpc>
                <a:spcPct val="90000"/>
              </a:lnSpc>
              <a:spcBef>
                <a:spcPts val="2100"/>
              </a:spcBef>
              <a:buFont typeface="Arial" panose="020B0604020202020204" pitchFamily="34" charset="0"/>
              <a:buNone/>
              <a:defRPr sz="8400" kern="1200">
                <a:solidFill>
                  <a:schemeClr val="tx1"/>
                </a:solidFill>
                <a:latin typeface="+mn-lt"/>
                <a:ea typeface="+mn-ea"/>
                <a:cs typeface="+mn-cs"/>
              </a:defRPr>
            </a:lvl2pPr>
            <a:lvl3pPr marL="3840480" indent="0" algn="ctr" defTabSz="3840480" rtl="0" eaLnBrk="1" latinLnBrk="0" hangingPunct="1">
              <a:lnSpc>
                <a:spcPct val="90000"/>
              </a:lnSpc>
              <a:spcBef>
                <a:spcPts val="2100"/>
              </a:spcBef>
              <a:buFont typeface="Arial" panose="020B0604020202020204" pitchFamily="34" charset="0"/>
              <a:buNone/>
              <a:defRPr sz="7560" kern="1200">
                <a:solidFill>
                  <a:schemeClr val="tx1"/>
                </a:solidFill>
                <a:latin typeface="+mn-lt"/>
                <a:ea typeface="+mn-ea"/>
                <a:cs typeface="+mn-cs"/>
              </a:defRPr>
            </a:lvl3pPr>
            <a:lvl4pPr marL="576072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4pPr>
            <a:lvl5pPr marL="768096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5pPr>
            <a:lvl6pPr marL="960120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6pPr>
            <a:lvl7pPr marL="1152144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7pPr>
            <a:lvl8pPr marL="1344168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8pPr>
            <a:lvl9pPr marL="1536192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9pPr>
          </a:lstStyle>
          <a:p>
            <a:r>
              <a:rPr lang="en-US" sz="3771" b="1" cap="all" dirty="0">
                <a:solidFill>
                  <a:schemeClr val="bg1"/>
                </a:solidFill>
                <a:latin typeface="Arial" panose="020B0604020202020204" pitchFamily="34" charset="0"/>
              </a:rPr>
              <a:t>References</a:t>
            </a:r>
          </a:p>
        </p:txBody>
      </p:sp>
      <p:sp>
        <p:nvSpPr>
          <p:cNvPr id="28" name="TextBox 27">
            <a:extLst>
              <a:ext uri="{FF2B5EF4-FFF2-40B4-BE49-F238E27FC236}">
                <a16:creationId xmlns:a16="http://schemas.microsoft.com/office/drawing/2014/main" id="{1C3F01FC-55B3-FA48-A578-801FF5D623E1}"/>
              </a:ext>
            </a:extLst>
          </p:cNvPr>
          <p:cNvSpPr txBox="1"/>
          <p:nvPr/>
        </p:nvSpPr>
        <p:spPr>
          <a:xfrm>
            <a:off x="12168058" y="31174737"/>
            <a:ext cx="19947184" cy="1569660"/>
          </a:xfrm>
          <a:prstGeom prst="rect">
            <a:avLst/>
          </a:prstGeom>
          <a:noFill/>
        </p:spPr>
        <p:txBody>
          <a:bodyPr wrap="square" numCol="1" rtlCol="0" anchor="t">
            <a:spAutoFit/>
          </a:bodyPr>
          <a:lstStyle/>
          <a:p>
            <a:pPr marL="0" marR="0">
              <a:spcBef>
                <a:spcPts val="0"/>
              </a:spcBef>
              <a:spcAft>
                <a:spcPts val="0"/>
              </a:spcAft>
            </a:pPr>
            <a:r>
              <a:rPr lang="en-US" sz="3200" kern="100" dirty="0">
                <a:latin typeface="Arial" panose="020B0604020202020204" pitchFamily="34" charset="0"/>
                <a:ea typeface="Aptos" panose="020B0004020202020204" pitchFamily="34" charset="0"/>
                <a:cs typeface="Arial" panose="020B0604020202020204" pitchFamily="34" charset="0"/>
              </a:rPr>
              <a:t>Please s</a:t>
            </a:r>
            <a:r>
              <a:rPr lang="en-US" sz="3200" kern="100" dirty="0">
                <a:effectLst/>
                <a:latin typeface="Arial" panose="020B0604020202020204" pitchFamily="34" charset="0"/>
                <a:ea typeface="Aptos" panose="020B0004020202020204" pitchFamily="34" charset="0"/>
                <a:cs typeface="Arial" panose="020B0604020202020204" pitchFamily="34" charset="0"/>
              </a:rPr>
              <a:t>ee attached flyer or scan the QR code.</a:t>
            </a:r>
          </a:p>
          <a:p>
            <a:pPr marL="0" marR="0">
              <a:spcBef>
                <a:spcPts val="0"/>
              </a:spcBef>
              <a:spcAft>
                <a:spcPts val="0"/>
              </a:spcAft>
            </a:pPr>
            <a:endParaRPr lang="en-US" sz="3200" kern="100" dirty="0">
              <a:latin typeface="Arial" panose="020B0604020202020204" pitchFamily="34" charset="0"/>
              <a:ea typeface="Aptos" panose="020B0004020202020204" pitchFamily="34" charset="0"/>
              <a:cs typeface="Arial" panose="020B0604020202020204" pitchFamily="34" charset="0"/>
            </a:endParaRPr>
          </a:p>
          <a:p>
            <a:pPr marL="0" marR="0" algn="ctr">
              <a:spcBef>
                <a:spcPts val="0"/>
              </a:spcBef>
              <a:spcAft>
                <a:spcPts val="0"/>
              </a:spcAft>
            </a:pPr>
            <a:r>
              <a:rPr lang="en-US" sz="3200" kern="100" dirty="0">
                <a:latin typeface="Arial" panose="020B0604020202020204" pitchFamily="34" charset="0"/>
                <a:ea typeface="Aptos" panose="020B0004020202020204" pitchFamily="34" charset="0"/>
                <a:cs typeface="Arial" panose="020B0604020202020204" pitchFamily="34" charset="0"/>
              </a:rPr>
              <a:t>American Society of Tropical Medicine &amp; Hygiene, Annual Meeting. New Orleans, November 15, 2024. </a:t>
            </a:r>
          </a:p>
        </p:txBody>
      </p:sp>
      <p:sp>
        <p:nvSpPr>
          <p:cNvPr id="35" name="Subtitle 2">
            <a:extLst>
              <a:ext uri="{FF2B5EF4-FFF2-40B4-BE49-F238E27FC236}">
                <a16:creationId xmlns:a16="http://schemas.microsoft.com/office/drawing/2014/main" id="{557304F5-8A80-8A44-8FA2-32F2BB6C961A}"/>
              </a:ext>
            </a:extLst>
          </p:cNvPr>
          <p:cNvSpPr txBox="1">
            <a:spLocks/>
          </p:cNvSpPr>
          <p:nvPr/>
        </p:nvSpPr>
        <p:spPr>
          <a:xfrm>
            <a:off x="11559720" y="7981601"/>
            <a:ext cx="31460444" cy="809487"/>
          </a:xfrm>
          <a:prstGeom prst="rect">
            <a:avLst/>
          </a:prstGeom>
          <a:solidFill>
            <a:srgbClr val="00B0F0"/>
          </a:solidFill>
        </p:spPr>
        <p:txBody>
          <a:bodyPr vert="horz" lIns="78377" tIns="39189" rIns="78377" bIns="39189" rtlCol="0" anchor="ctr">
            <a:normAutofit/>
          </a:bodyPr>
          <a:lstStyle>
            <a:lvl1pPr marL="0" indent="0" algn="ctr" defTabSz="3840480" rtl="0" eaLnBrk="1" latinLnBrk="0" hangingPunct="1">
              <a:lnSpc>
                <a:spcPct val="90000"/>
              </a:lnSpc>
              <a:spcBef>
                <a:spcPts val="4200"/>
              </a:spcBef>
              <a:buFont typeface="Arial" panose="020B0604020202020204" pitchFamily="34" charset="0"/>
              <a:buNone/>
              <a:defRPr sz="10080" kern="1200">
                <a:solidFill>
                  <a:schemeClr val="tx1"/>
                </a:solidFill>
                <a:latin typeface="+mn-lt"/>
                <a:ea typeface="+mn-ea"/>
                <a:cs typeface="+mn-cs"/>
              </a:defRPr>
            </a:lvl1pPr>
            <a:lvl2pPr marL="1920240" indent="0" algn="ctr" defTabSz="3840480" rtl="0" eaLnBrk="1" latinLnBrk="0" hangingPunct="1">
              <a:lnSpc>
                <a:spcPct val="90000"/>
              </a:lnSpc>
              <a:spcBef>
                <a:spcPts val="2100"/>
              </a:spcBef>
              <a:buFont typeface="Arial" panose="020B0604020202020204" pitchFamily="34" charset="0"/>
              <a:buNone/>
              <a:defRPr sz="8400" kern="1200">
                <a:solidFill>
                  <a:schemeClr val="tx1"/>
                </a:solidFill>
                <a:latin typeface="+mn-lt"/>
                <a:ea typeface="+mn-ea"/>
                <a:cs typeface="+mn-cs"/>
              </a:defRPr>
            </a:lvl2pPr>
            <a:lvl3pPr marL="3840480" indent="0" algn="ctr" defTabSz="3840480" rtl="0" eaLnBrk="1" latinLnBrk="0" hangingPunct="1">
              <a:lnSpc>
                <a:spcPct val="90000"/>
              </a:lnSpc>
              <a:spcBef>
                <a:spcPts val="2100"/>
              </a:spcBef>
              <a:buFont typeface="Arial" panose="020B0604020202020204" pitchFamily="34" charset="0"/>
              <a:buNone/>
              <a:defRPr sz="7560" kern="1200">
                <a:solidFill>
                  <a:schemeClr val="tx1"/>
                </a:solidFill>
                <a:latin typeface="+mn-lt"/>
                <a:ea typeface="+mn-ea"/>
                <a:cs typeface="+mn-cs"/>
              </a:defRPr>
            </a:lvl3pPr>
            <a:lvl4pPr marL="576072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4pPr>
            <a:lvl5pPr marL="768096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5pPr>
            <a:lvl6pPr marL="960120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6pPr>
            <a:lvl7pPr marL="1152144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7pPr>
            <a:lvl8pPr marL="1344168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8pPr>
            <a:lvl9pPr marL="1536192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9pPr>
          </a:lstStyle>
          <a:p>
            <a:r>
              <a:rPr lang="en-US" sz="3771" b="1" cap="all" dirty="0">
                <a:solidFill>
                  <a:schemeClr val="bg1"/>
                </a:solidFill>
                <a:latin typeface="Arial" panose="020B0604020202020204" pitchFamily="34" charset="0"/>
              </a:rPr>
              <a:t>Methods</a:t>
            </a:r>
          </a:p>
        </p:txBody>
      </p:sp>
      <p:sp>
        <p:nvSpPr>
          <p:cNvPr id="9" name="TextBox 8">
            <a:extLst>
              <a:ext uri="{FF2B5EF4-FFF2-40B4-BE49-F238E27FC236}">
                <a16:creationId xmlns:a16="http://schemas.microsoft.com/office/drawing/2014/main" id="{3DB52B10-BB19-6B42-BB38-CD6B63405CF2}"/>
              </a:ext>
            </a:extLst>
          </p:cNvPr>
          <p:cNvSpPr txBox="1"/>
          <p:nvPr/>
        </p:nvSpPr>
        <p:spPr>
          <a:xfrm>
            <a:off x="22034546" y="3781961"/>
            <a:ext cx="15296925" cy="1323439"/>
          </a:xfrm>
          <a:prstGeom prst="rect">
            <a:avLst/>
          </a:prstGeom>
          <a:noFill/>
        </p:spPr>
        <p:txBody>
          <a:bodyPr wrap="square" rtlCol="0">
            <a:spAutoFit/>
          </a:bodyPr>
          <a:lstStyle/>
          <a:p>
            <a:pPr marL="0" marR="0">
              <a:spcBef>
                <a:spcPts val="0"/>
              </a:spcBef>
              <a:spcAft>
                <a:spcPts val="0"/>
              </a:spcAft>
            </a:pPr>
            <a:r>
              <a:rPr lang="en-US" sz="2000" kern="100" baseline="30000" dirty="0">
                <a:effectLst/>
                <a:latin typeface="Arial" panose="020B0604020202020204" pitchFamily="34" charset="0"/>
                <a:ea typeface="Aptos" panose="020B0004020202020204" pitchFamily="34" charset="0"/>
                <a:cs typeface="Arial" panose="020B0604020202020204" pitchFamily="34" charset="0"/>
              </a:rPr>
              <a:t>1</a:t>
            </a:r>
            <a:r>
              <a:rPr lang="en-US" sz="2000" kern="100" dirty="0">
                <a:effectLst/>
                <a:latin typeface="Arial" panose="020B0604020202020204" pitchFamily="34" charset="0"/>
                <a:ea typeface="Aptos" panose="020B0004020202020204" pitchFamily="34" charset="0"/>
                <a:cs typeface="Arial" panose="020B0604020202020204" pitchFamily="34" charset="0"/>
              </a:rPr>
              <a:t>Environmental Medicine and </a:t>
            </a:r>
            <a:r>
              <a:rPr lang="en-US" sz="2000" kern="100" dirty="0">
                <a:latin typeface="Arial" panose="020B0604020202020204" pitchFamily="34" charset="0"/>
                <a:ea typeface="Aptos" panose="020B0004020202020204" pitchFamily="34" charset="0"/>
                <a:cs typeface="Arial" panose="020B0604020202020204" pitchFamily="34" charset="0"/>
              </a:rPr>
              <a:t>Climate Science</a:t>
            </a:r>
            <a:r>
              <a:rPr lang="en-US" sz="2000" kern="100" dirty="0">
                <a:effectLst/>
                <a:latin typeface="Arial" panose="020B0604020202020204" pitchFamily="34" charset="0"/>
                <a:ea typeface="Aptos" panose="020B0004020202020204" pitchFamily="34" charset="0"/>
                <a:cs typeface="Arial" panose="020B0604020202020204" pitchFamily="34" charset="0"/>
              </a:rPr>
              <a:t>, Icahn School of Medicine at Mount Sinai, New York, New York 10029. </a:t>
            </a:r>
            <a:r>
              <a:rPr lang="en-US" sz="2000" kern="100" baseline="30000" dirty="0">
                <a:effectLst/>
                <a:latin typeface="Arial" panose="020B0604020202020204" pitchFamily="34" charset="0"/>
                <a:ea typeface="Aptos" panose="020B0004020202020204" pitchFamily="34" charset="0"/>
                <a:cs typeface="Arial" panose="020B0604020202020204" pitchFamily="34" charset="0"/>
              </a:rPr>
              <a:t>2</a:t>
            </a:r>
            <a:r>
              <a:rPr lang="en-US" sz="2000" kern="100" dirty="0">
                <a:effectLst/>
                <a:latin typeface="Arial" panose="020B0604020202020204" pitchFamily="34" charset="0"/>
                <a:ea typeface="Aptos" panose="020B0004020202020204" pitchFamily="34" charset="0"/>
                <a:cs typeface="Arial" panose="020B0604020202020204" pitchFamily="34" charset="0"/>
              </a:rPr>
              <a:t>Department of Medicine, Division of Infectious Diseases, UNC School of Medicine, Chapel Hill, North Carolina 27599. </a:t>
            </a:r>
            <a:r>
              <a:rPr lang="en-US" sz="2000" kern="100" baseline="30000" dirty="0">
                <a:effectLst/>
                <a:latin typeface="Arial" panose="020B0604020202020204" pitchFamily="34" charset="0"/>
                <a:ea typeface="Aptos" panose="020B0004020202020204" pitchFamily="34" charset="0"/>
                <a:cs typeface="Arial" panose="020B0604020202020204" pitchFamily="34" charset="0"/>
              </a:rPr>
              <a:t>3</a:t>
            </a:r>
            <a:r>
              <a:rPr lang="en-US" sz="2000" kern="100" dirty="0">
                <a:effectLst/>
                <a:latin typeface="Arial" panose="020B0604020202020204" pitchFamily="34" charset="0"/>
                <a:ea typeface="Aptos" panose="020B0004020202020204" pitchFamily="34" charset="0"/>
                <a:cs typeface="Arial" panose="020B0604020202020204" pitchFamily="34" charset="0"/>
              </a:rPr>
              <a:t>Department of Pediatrics, Division of Neonatology, Perelman School of Medicine at the University of Pennsylvania, Philadelphia, Pennsylvania 19104. </a:t>
            </a:r>
            <a:r>
              <a:rPr lang="en-US" sz="2000" kern="100" baseline="30000" dirty="0">
                <a:effectLst/>
                <a:latin typeface="Arial" panose="020B0604020202020204" pitchFamily="34" charset="0"/>
                <a:ea typeface="Aptos" panose="020B0004020202020204" pitchFamily="34" charset="0"/>
                <a:cs typeface="Arial" panose="020B0604020202020204" pitchFamily="34" charset="0"/>
              </a:rPr>
              <a:t>4</a:t>
            </a:r>
            <a:r>
              <a:rPr lang="en-US" sz="2000" kern="100" dirty="0">
                <a:effectLst/>
                <a:latin typeface="Arial" panose="020B0604020202020204" pitchFamily="34" charset="0"/>
                <a:ea typeface="Aptos" panose="020B0004020202020204" pitchFamily="34" charset="0"/>
                <a:cs typeface="Arial" panose="020B0604020202020204" pitchFamily="34" charset="0"/>
              </a:rPr>
              <a:t>Department of International Health, Johns Hopkins Bloomberg School of Public Health, Baltimore, Maryland 21205.</a:t>
            </a:r>
          </a:p>
        </p:txBody>
      </p:sp>
      <p:pic>
        <p:nvPicPr>
          <p:cNvPr id="37" name="Picture 36">
            <a:extLst>
              <a:ext uri="{FF2B5EF4-FFF2-40B4-BE49-F238E27FC236}">
                <a16:creationId xmlns:a16="http://schemas.microsoft.com/office/drawing/2014/main" id="{F2654C62-63FF-9948-9659-5E412D97597B}"/>
              </a:ext>
            </a:extLst>
          </p:cNvPr>
          <p:cNvPicPr>
            <a:picLocks noChangeAspect="1"/>
          </p:cNvPicPr>
          <p:nvPr/>
        </p:nvPicPr>
        <p:blipFill>
          <a:blip r:embed="rId2"/>
          <a:stretch>
            <a:fillRect/>
          </a:stretch>
        </p:blipFill>
        <p:spPr>
          <a:xfrm>
            <a:off x="35128200" y="316743"/>
            <a:ext cx="7099288" cy="2883657"/>
          </a:xfrm>
          <a:prstGeom prst="rect">
            <a:avLst/>
          </a:prstGeom>
        </p:spPr>
      </p:pic>
      <p:sp>
        <p:nvSpPr>
          <p:cNvPr id="43" name="Subtitle 2">
            <a:extLst>
              <a:ext uri="{FF2B5EF4-FFF2-40B4-BE49-F238E27FC236}">
                <a16:creationId xmlns:a16="http://schemas.microsoft.com/office/drawing/2014/main" id="{3AD63E41-24D1-B847-9C36-42D5728ECD8C}"/>
              </a:ext>
            </a:extLst>
          </p:cNvPr>
          <p:cNvSpPr txBox="1">
            <a:spLocks/>
          </p:cNvSpPr>
          <p:nvPr/>
        </p:nvSpPr>
        <p:spPr>
          <a:xfrm>
            <a:off x="899030" y="7985296"/>
            <a:ext cx="9917974" cy="805792"/>
          </a:xfrm>
          <a:prstGeom prst="rect">
            <a:avLst/>
          </a:prstGeom>
          <a:solidFill>
            <a:srgbClr val="00B0F0"/>
          </a:solidFill>
        </p:spPr>
        <p:txBody>
          <a:bodyPr vert="horz" lIns="78377" tIns="39189" rIns="78377" bIns="39189" rtlCol="0" anchor="ctr">
            <a:normAutofit/>
          </a:bodyPr>
          <a:lstStyle>
            <a:lvl1pPr marL="0" indent="0" algn="ctr" defTabSz="3840480" rtl="0" eaLnBrk="1" latinLnBrk="0" hangingPunct="1">
              <a:lnSpc>
                <a:spcPct val="90000"/>
              </a:lnSpc>
              <a:spcBef>
                <a:spcPts val="4200"/>
              </a:spcBef>
              <a:buFont typeface="Arial" panose="020B0604020202020204" pitchFamily="34" charset="0"/>
              <a:buNone/>
              <a:defRPr sz="10080" kern="1200">
                <a:solidFill>
                  <a:schemeClr val="tx1"/>
                </a:solidFill>
                <a:latin typeface="+mn-lt"/>
                <a:ea typeface="+mn-ea"/>
                <a:cs typeface="+mn-cs"/>
              </a:defRPr>
            </a:lvl1pPr>
            <a:lvl2pPr marL="1920240" indent="0" algn="ctr" defTabSz="3840480" rtl="0" eaLnBrk="1" latinLnBrk="0" hangingPunct="1">
              <a:lnSpc>
                <a:spcPct val="90000"/>
              </a:lnSpc>
              <a:spcBef>
                <a:spcPts val="2100"/>
              </a:spcBef>
              <a:buFont typeface="Arial" panose="020B0604020202020204" pitchFamily="34" charset="0"/>
              <a:buNone/>
              <a:defRPr sz="8400" kern="1200">
                <a:solidFill>
                  <a:schemeClr val="tx1"/>
                </a:solidFill>
                <a:latin typeface="+mn-lt"/>
                <a:ea typeface="+mn-ea"/>
                <a:cs typeface="+mn-cs"/>
              </a:defRPr>
            </a:lvl2pPr>
            <a:lvl3pPr marL="3840480" indent="0" algn="ctr" defTabSz="3840480" rtl="0" eaLnBrk="1" latinLnBrk="0" hangingPunct="1">
              <a:lnSpc>
                <a:spcPct val="90000"/>
              </a:lnSpc>
              <a:spcBef>
                <a:spcPts val="2100"/>
              </a:spcBef>
              <a:buFont typeface="Arial" panose="020B0604020202020204" pitchFamily="34" charset="0"/>
              <a:buNone/>
              <a:defRPr sz="7560" kern="1200">
                <a:solidFill>
                  <a:schemeClr val="tx1"/>
                </a:solidFill>
                <a:latin typeface="+mn-lt"/>
                <a:ea typeface="+mn-ea"/>
                <a:cs typeface="+mn-cs"/>
              </a:defRPr>
            </a:lvl3pPr>
            <a:lvl4pPr marL="576072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4pPr>
            <a:lvl5pPr marL="768096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5pPr>
            <a:lvl6pPr marL="960120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6pPr>
            <a:lvl7pPr marL="1152144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7pPr>
            <a:lvl8pPr marL="1344168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8pPr>
            <a:lvl9pPr marL="1536192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9pPr>
          </a:lstStyle>
          <a:p>
            <a:r>
              <a:rPr lang="en-US" sz="3771" b="1" cap="all" dirty="0">
                <a:solidFill>
                  <a:schemeClr val="bg1"/>
                </a:solidFill>
                <a:latin typeface="Arial" panose="020B0604020202020204" pitchFamily="34" charset="0"/>
              </a:rPr>
              <a:t>BACKGROUND</a:t>
            </a:r>
          </a:p>
        </p:txBody>
      </p:sp>
      <p:graphicFrame>
        <p:nvGraphicFramePr>
          <p:cNvPr id="13" name="Table 12">
            <a:extLst>
              <a:ext uri="{FF2B5EF4-FFF2-40B4-BE49-F238E27FC236}">
                <a16:creationId xmlns:a16="http://schemas.microsoft.com/office/drawing/2014/main" id="{011FBE85-9849-BB5E-E3C4-75F03C1EDD5B}"/>
              </a:ext>
            </a:extLst>
          </p:cNvPr>
          <p:cNvGraphicFramePr>
            <a:graphicFrameLocks noGrp="1"/>
          </p:cNvGraphicFramePr>
          <p:nvPr>
            <p:extLst>
              <p:ext uri="{D42A27DB-BD31-4B8C-83A1-F6EECF244321}">
                <p14:modId xmlns:p14="http://schemas.microsoft.com/office/powerpoint/2010/main" val="1763892305"/>
              </p:ext>
            </p:extLst>
          </p:nvPr>
        </p:nvGraphicFramePr>
        <p:xfrm>
          <a:off x="12869720" y="23874714"/>
          <a:ext cx="18492631" cy="6329201"/>
        </p:xfrm>
        <a:graphic>
          <a:graphicData uri="http://schemas.openxmlformats.org/drawingml/2006/table">
            <a:tbl>
              <a:tblPr firstRow="1" firstCol="1" bandRow="1"/>
              <a:tblGrid>
                <a:gridCol w="4764118">
                  <a:extLst>
                    <a:ext uri="{9D8B030D-6E8A-4147-A177-3AD203B41FA5}">
                      <a16:colId xmlns:a16="http://schemas.microsoft.com/office/drawing/2014/main" val="1293934252"/>
                    </a:ext>
                  </a:extLst>
                </a:gridCol>
                <a:gridCol w="3284784">
                  <a:extLst>
                    <a:ext uri="{9D8B030D-6E8A-4147-A177-3AD203B41FA5}">
                      <a16:colId xmlns:a16="http://schemas.microsoft.com/office/drawing/2014/main" val="3959399669"/>
                    </a:ext>
                  </a:extLst>
                </a:gridCol>
                <a:gridCol w="3738604">
                  <a:extLst>
                    <a:ext uri="{9D8B030D-6E8A-4147-A177-3AD203B41FA5}">
                      <a16:colId xmlns:a16="http://schemas.microsoft.com/office/drawing/2014/main" val="2531102199"/>
                    </a:ext>
                  </a:extLst>
                </a:gridCol>
                <a:gridCol w="3793611">
                  <a:extLst>
                    <a:ext uri="{9D8B030D-6E8A-4147-A177-3AD203B41FA5}">
                      <a16:colId xmlns:a16="http://schemas.microsoft.com/office/drawing/2014/main" val="239068911"/>
                    </a:ext>
                  </a:extLst>
                </a:gridCol>
                <a:gridCol w="2911514">
                  <a:extLst>
                    <a:ext uri="{9D8B030D-6E8A-4147-A177-3AD203B41FA5}">
                      <a16:colId xmlns:a16="http://schemas.microsoft.com/office/drawing/2014/main" val="803108279"/>
                    </a:ext>
                  </a:extLst>
                </a:gridCol>
              </a:tblGrid>
              <a:tr h="1092553">
                <a:tc>
                  <a:txBody>
                    <a:bodyPr/>
                    <a:lstStyle/>
                    <a:p>
                      <a:pPr marL="97155" marR="0">
                        <a:spcBef>
                          <a:spcPts val="0"/>
                        </a:spcBef>
                        <a:spcAft>
                          <a:spcPts val="0"/>
                        </a:spcAft>
                      </a:pPr>
                      <a:r>
                        <a:rPr lang="en-US" sz="3200" b="0" kern="0" spc="-5" dirty="0">
                          <a:solidFill>
                            <a:srgbClr val="000000"/>
                          </a:solidFill>
                          <a:effectLst/>
                          <a:highlight>
                            <a:srgbClr val="BFBFBF"/>
                          </a:highlight>
                          <a:latin typeface="Arial" panose="020B0604020202020204" pitchFamily="34" charset="0"/>
                          <a:ea typeface="Arial" panose="020B0604020202020204" pitchFamily="34" charset="0"/>
                          <a:cs typeface="Arial" panose="020B0604020202020204" pitchFamily="34" charset="0"/>
                        </a:rPr>
                        <a:t>Variable</a:t>
                      </a:r>
                      <a:endParaRPr lang="en-US" sz="3200" b="1" kern="0" dirty="0">
                        <a:effectLst/>
                        <a:highlight>
                          <a:srgbClr val="BFBFBF"/>
                        </a:highligh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marL="97155" marR="0">
                        <a:spcBef>
                          <a:spcPts val="0"/>
                        </a:spcBef>
                        <a:spcAft>
                          <a:spcPts val="0"/>
                        </a:spcAft>
                      </a:pPr>
                      <a:r>
                        <a:rPr lang="en-US" sz="3200" b="0" kern="0" spc="-5">
                          <a:solidFill>
                            <a:srgbClr val="000000"/>
                          </a:solidFill>
                          <a:effectLst/>
                          <a:highlight>
                            <a:srgbClr val="BFBFBF"/>
                          </a:highlight>
                          <a:latin typeface="Arial" panose="020B0604020202020204" pitchFamily="34" charset="0"/>
                          <a:ea typeface="Arial" panose="020B0604020202020204" pitchFamily="34" charset="0"/>
                          <a:cs typeface="Arial" panose="020B0604020202020204" pitchFamily="34" charset="0"/>
                        </a:rPr>
                        <a:t>Platform</a:t>
                      </a:r>
                      <a:endParaRPr lang="en-US" sz="3200" b="1" kern="0">
                        <a:effectLst/>
                        <a:highlight>
                          <a:srgbClr val="BFBFBF"/>
                        </a:highligh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marL="97155" marR="0">
                        <a:spcBef>
                          <a:spcPts val="0"/>
                        </a:spcBef>
                        <a:spcAft>
                          <a:spcPts val="0"/>
                        </a:spcAft>
                      </a:pPr>
                      <a:r>
                        <a:rPr lang="en-US" sz="3200" b="0" kern="0" spc="-5" dirty="0">
                          <a:solidFill>
                            <a:srgbClr val="000000"/>
                          </a:solidFill>
                          <a:effectLst/>
                          <a:highlight>
                            <a:srgbClr val="BFBFBF"/>
                          </a:highlight>
                          <a:latin typeface="Arial" panose="020B0604020202020204" pitchFamily="34" charset="0"/>
                          <a:ea typeface="Arial" panose="020B0604020202020204" pitchFamily="34" charset="0"/>
                          <a:cs typeface="Arial" panose="020B0604020202020204" pitchFamily="34" charset="0"/>
                        </a:rPr>
                        <a:t>Source</a:t>
                      </a:r>
                      <a:endParaRPr lang="en-US" sz="3200" b="1" kern="0" dirty="0">
                        <a:effectLst/>
                        <a:highlight>
                          <a:srgbClr val="BFBFBF"/>
                        </a:highligh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marL="97155" marR="0">
                        <a:spcBef>
                          <a:spcPts val="0"/>
                        </a:spcBef>
                        <a:spcAft>
                          <a:spcPts val="0"/>
                        </a:spcAft>
                      </a:pPr>
                      <a:r>
                        <a:rPr lang="en-US" sz="3200" b="0" kern="0" spc="-5">
                          <a:solidFill>
                            <a:srgbClr val="000000"/>
                          </a:solidFill>
                          <a:effectLst/>
                          <a:highlight>
                            <a:srgbClr val="BFBFBF"/>
                          </a:highlight>
                          <a:latin typeface="Arial" panose="020B0604020202020204" pitchFamily="34" charset="0"/>
                          <a:ea typeface="Arial" panose="020B0604020202020204" pitchFamily="34" charset="0"/>
                          <a:cs typeface="Arial" panose="020B0604020202020204" pitchFamily="34" charset="0"/>
                        </a:rPr>
                        <a:t>Spatial Resolution</a:t>
                      </a:r>
                      <a:endParaRPr lang="en-US" sz="3200" b="1" kern="0">
                        <a:effectLst/>
                        <a:highlight>
                          <a:srgbClr val="BFBFBF"/>
                        </a:highligh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marL="97155" marR="0">
                        <a:spcBef>
                          <a:spcPts val="0"/>
                        </a:spcBef>
                        <a:spcAft>
                          <a:spcPts val="0"/>
                        </a:spcAft>
                      </a:pPr>
                      <a:r>
                        <a:rPr lang="en-US" sz="3200" b="0" kern="0" spc="-5" dirty="0">
                          <a:solidFill>
                            <a:srgbClr val="000000"/>
                          </a:solidFill>
                          <a:effectLst/>
                          <a:highlight>
                            <a:srgbClr val="BFBFBF"/>
                          </a:highlight>
                          <a:latin typeface="Arial" panose="020B0604020202020204" pitchFamily="34" charset="0"/>
                          <a:ea typeface="Arial" panose="020B0604020202020204" pitchFamily="34" charset="0"/>
                          <a:cs typeface="Arial" panose="020B0604020202020204" pitchFamily="34" charset="0"/>
                        </a:rPr>
                        <a:t>Temporal Resolution</a:t>
                      </a:r>
                      <a:endParaRPr lang="en-US" sz="3200" b="1" kern="0" dirty="0">
                        <a:effectLst/>
                        <a:highlight>
                          <a:srgbClr val="BFBFBF"/>
                        </a:highligh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728791469"/>
                  </a:ext>
                </a:extLst>
              </a:tr>
              <a:tr h="551560">
                <a:tc>
                  <a:txBody>
                    <a:bodyPr/>
                    <a:lstStyle/>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Surface Temp</a:t>
                      </a:r>
                      <a:endParaRPr lang="en-US" sz="3200" b="1" kern="0">
                        <a:effectLs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CHC-CMIP6</a:t>
                      </a:r>
                      <a:endParaRPr lang="en-US" sz="3200" b="1" kern="0">
                        <a:effectLs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a:spcBef>
                          <a:spcPts val="0"/>
                        </a:spcBef>
                        <a:spcAft>
                          <a:spcPts val="0"/>
                        </a:spcAft>
                      </a:pPr>
                      <a:r>
                        <a:rPr lang="en-US" sz="3200" b="0" kern="0" spc="-5" dirty="0">
                          <a:effectLst/>
                          <a:latin typeface="Arial" panose="020B0604020202020204" pitchFamily="34" charset="0"/>
                          <a:ea typeface="Arial" panose="020B0604020202020204" pitchFamily="34" charset="0"/>
                          <a:cs typeface="Arial" panose="020B0604020202020204" pitchFamily="34" charset="0"/>
                        </a:rPr>
                        <a:t>Climate Hazards Center</a:t>
                      </a:r>
                      <a:r>
                        <a:rPr lang="en-US" sz="3200" b="0" kern="0" spc="-5" baseline="30000" dirty="0">
                          <a:effectLst/>
                          <a:latin typeface="Arial" panose="020B0604020202020204" pitchFamily="34" charset="0"/>
                          <a:ea typeface="Arial" panose="020B0604020202020204" pitchFamily="34" charset="0"/>
                          <a:cs typeface="Arial" panose="020B0604020202020204" pitchFamily="34" charset="0"/>
                        </a:rPr>
                        <a:t>18</a:t>
                      </a:r>
                      <a:endParaRPr lang="en-US" sz="3200" b="1" kern="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97155" marR="0">
                        <a:spcBef>
                          <a:spcPts val="0"/>
                        </a:spcBef>
                        <a:spcAft>
                          <a:spcPts val="0"/>
                        </a:spcAft>
                      </a:pPr>
                      <a:r>
                        <a:rPr lang="en-US" sz="3200" b="0" kern="0" spc="-5" dirty="0">
                          <a:effectLst/>
                          <a:latin typeface="Arial" panose="020B0604020202020204" pitchFamily="34" charset="0"/>
                          <a:ea typeface="Arial" panose="020B0604020202020204" pitchFamily="34" charset="0"/>
                          <a:cs typeface="Arial" panose="020B0604020202020204" pitchFamily="34" charset="0"/>
                        </a:rPr>
                        <a:t>0.05 º</a:t>
                      </a:r>
                      <a:endParaRPr lang="en-US" sz="3200" b="1" kern="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Daily,</a:t>
                      </a:r>
                      <a:endParaRPr lang="en-US" sz="3200" b="1" kern="0">
                        <a:effectLst/>
                        <a:latin typeface="Arial" panose="020B0604020202020204" pitchFamily="34" charset="0"/>
                        <a:ea typeface="Arial" panose="020B0604020202020204" pitchFamily="34" charset="0"/>
                        <a:cs typeface="Arial" panose="020B0604020202020204" pitchFamily="34" charset="0"/>
                      </a:endParaRPr>
                    </a:p>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1981 - present</a:t>
                      </a:r>
                      <a:endParaRPr lang="en-US" sz="3200" b="1" kern="0">
                        <a:effectLs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3117372"/>
                  </a:ext>
                </a:extLst>
              </a:tr>
              <a:tr h="551560">
                <a:tc>
                  <a:txBody>
                    <a:bodyPr/>
                    <a:lstStyle/>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Wet Bulb Temp</a:t>
                      </a:r>
                      <a:endParaRPr lang="en-US" sz="3200" b="1" kern="0">
                        <a:effectLs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392740947"/>
                  </a:ext>
                </a:extLst>
              </a:tr>
              <a:tr h="551560">
                <a:tc>
                  <a:txBody>
                    <a:bodyPr/>
                    <a:lstStyle/>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Precipitation</a:t>
                      </a:r>
                      <a:endParaRPr lang="en-US" sz="3200" b="1" kern="0">
                        <a:effectLs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71944654"/>
                  </a:ext>
                </a:extLst>
              </a:tr>
              <a:tr h="551560">
                <a:tc>
                  <a:txBody>
                    <a:bodyPr/>
                    <a:lstStyle/>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Humidity</a:t>
                      </a:r>
                      <a:endParaRPr lang="en-US" sz="3200" b="1" kern="0">
                        <a:effectLs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70024998"/>
                  </a:ext>
                </a:extLst>
              </a:tr>
              <a:tr h="1622980">
                <a:tc>
                  <a:txBody>
                    <a:bodyPr/>
                    <a:lstStyle/>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Surface PM2.5</a:t>
                      </a:r>
                      <a:endParaRPr lang="en-US" sz="3200" b="1" kern="0">
                        <a:effectLs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ACAG</a:t>
                      </a:r>
                      <a:endParaRPr lang="en-US" sz="3200" b="1" kern="0">
                        <a:effectLst/>
                        <a:latin typeface="Arial" panose="020B0604020202020204" pitchFamily="34" charset="0"/>
                        <a:ea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3200" b="0" kern="0" spc="-5" dirty="0">
                          <a:effectLst/>
                          <a:latin typeface="Arial" panose="020B0604020202020204" pitchFamily="34" charset="0"/>
                          <a:ea typeface="Arial" panose="020B0604020202020204" pitchFamily="34" charset="0"/>
                          <a:cs typeface="Arial" panose="020B0604020202020204" pitchFamily="34" charset="0"/>
                        </a:rPr>
                        <a:t>Atmospheric Composition Analysis Group</a:t>
                      </a:r>
                      <a:r>
                        <a:rPr lang="en-US" sz="3200" b="0" kern="0" spc="-5" baseline="30000" dirty="0">
                          <a:effectLst/>
                          <a:latin typeface="Arial" panose="020B0604020202020204" pitchFamily="34" charset="0"/>
                          <a:ea typeface="Arial" panose="020B0604020202020204" pitchFamily="34" charset="0"/>
                          <a:cs typeface="Arial" panose="020B0604020202020204" pitchFamily="34" charset="0"/>
                        </a:rPr>
                        <a:t>19</a:t>
                      </a:r>
                      <a:endParaRPr lang="en-US" sz="3200" b="1" kern="0" dirty="0">
                        <a:effectLst/>
                        <a:latin typeface="Arial" panose="020B0604020202020204" pitchFamily="34" charset="0"/>
                        <a:ea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 1 km</a:t>
                      </a:r>
                      <a:endParaRPr lang="en-US" sz="3200" b="1" kern="0">
                        <a:effectLst/>
                        <a:latin typeface="Arial" panose="020B0604020202020204" pitchFamily="34" charset="0"/>
                        <a:ea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Monthly,</a:t>
                      </a:r>
                      <a:endParaRPr lang="en-US" sz="3200" b="1" kern="0">
                        <a:effectLst/>
                        <a:latin typeface="Arial" panose="020B0604020202020204" pitchFamily="34" charset="0"/>
                        <a:ea typeface="Arial" panose="020B0604020202020204" pitchFamily="34" charset="0"/>
                        <a:cs typeface="Arial" panose="020B0604020202020204" pitchFamily="34" charset="0"/>
                      </a:endParaRPr>
                    </a:p>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1998 - present</a:t>
                      </a:r>
                      <a:endParaRPr lang="en-US" sz="3200" b="1" kern="0">
                        <a:effectLst/>
                        <a:latin typeface="Arial" panose="020B0604020202020204" pitchFamily="34" charset="0"/>
                        <a:ea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2406585"/>
                  </a:ext>
                </a:extLst>
              </a:tr>
              <a:tr h="1092553">
                <a:tc>
                  <a:txBody>
                    <a:bodyPr/>
                    <a:lstStyle/>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Health, Demographic &amp; SES Data</a:t>
                      </a:r>
                      <a:endParaRPr lang="en-US" sz="3200" b="1" kern="0">
                        <a:effectLs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7155" marR="0">
                        <a:spcBef>
                          <a:spcPts val="0"/>
                        </a:spcBef>
                        <a:spcAft>
                          <a:spcPts val="0"/>
                        </a:spcAft>
                      </a:pPr>
                      <a:r>
                        <a:rPr lang="en-US" sz="3200" b="0" kern="0" spc="-5" dirty="0">
                          <a:effectLst/>
                          <a:latin typeface="Arial" panose="020B0604020202020204" pitchFamily="34" charset="0"/>
                          <a:ea typeface="Arial" panose="020B0604020202020204" pitchFamily="34" charset="0"/>
                          <a:cs typeface="Arial" panose="020B0604020202020204" pitchFamily="34" charset="0"/>
                        </a:rPr>
                        <a:t>Cohort</a:t>
                      </a:r>
                      <a:endParaRPr lang="en-US" sz="3200" b="1" kern="0" dirty="0">
                        <a:effectLst/>
                        <a:latin typeface="Arial" panose="020B0604020202020204" pitchFamily="34" charset="0"/>
                        <a:ea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3200" b="0" kern="0" spc="-5" dirty="0">
                          <a:effectLst/>
                          <a:latin typeface="Arial" panose="020B0604020202020204" pitchFamily="34" charset="0"/>
                          <a:ea typeface="Arial" panose="020B0604020202020204" pitchFamily="34" charset="0"/>
                          <a:cs typeface="Arial" panose="020B0604020202020204" pitchFamily="34" charset="0"/>
                        </a:rPr>
                        <a:t>Questionnaire*</a:t>
                      </a:r>
                      <a:endParaRPr lang="en-US" sz="3200" b="1" kern="0" dirty="0">
                        <a:effectLst/>
                        <a:latin typeface="Arial" panose="020B0604020202020204" pitchFamily="34" charset="0"/>
                        <a:ea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7155" marR="0">
                        <a:spcBef>
                          <a:spcPts val="0"/>
                        </a:spcBef>
                        <a:spcAft>
                          <a:spcPts val="0"/>
                        </a:spcAft>
                      </a:pPr>
                      <a:r>
                        <a:rPr lang="en-US" sz="3200" b="0" kern="0" spc="-5">
                          <a:effectLst/>
                          <a:latin typeface="Arial" panose="020B0604020202020204" pitchFamily="34" charset="0"/>
                          <a:ea typeface="Arial" panose="020B0604020202020204" pitchFamily="34" charset="0"/>
                          <a:cs typeface="Arial" panose="020B0604020202020204" pitchFamily="34" charset="0"/>
                        </a:rPr>
                        <a:t>Dyad - Neighborhood</a:t>
                      </a:r>
                      <a:endParaRPr lang="en-US" sz="3200" b="1" kern="0">
                        <a:effectLst/>
                        <a:latin typeface="Arial" panose="020B0604020202020204" pitchFamily="34" charset="0"/>
                        <a:ea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7155" marR="0">
                        <a:spcBef>
                          <a:spcPts val="0"/>
                        </a:spcBef>
                        <a:spcAft>
                          <a:spcPts val="0"/>
                        </a:spcAft>
                      </a:pPr>
                      <a:r>
                        <a:rPr lang="en-US" sz="3200" b="0" kern="0" spc="-5" dirty="0">
                          <a:effectLst/>
                          <a:latin typeface="Arial" panose="020B0604020202020204" pitchFamily="34" charset="0"/>
                          <a:ea typeface="Arial" panose="020B0604020202020204" pitchFamily="34" charset="0"/>
                          <a:cs typeface="Arial" panose="020B0604020202020204" pitchFamily="34" charset="0"/>
                        </a:rPr>
                        <a:t>Enrolment</a:t>
                      </a:r>
                      <a:endParaRPr lang="en-US" sz="3200" b="1" kern="0" dirty="0">
                        <a:effectLst/>
                        <a:latin typeface="Arial" panose="020B0604020202020204" pitchFamily="34" charset="0"/>
                        <a:ea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0362071"/>
                  </a:ext>
                </a:extLst>
              </a:tr>
              <a:tr h="314875">
                <a:tc gridSpan="5">
                  <a:txBody>
                    <a:bodyPr/>
                    <a:lstStyle/>
                    <a:p>
                      <a:pPr marL="97155" marR="0">
                        <a:spcBef>
                          <a:spcPts val="0"/>
                        </a:spcBef>
                        <a:spcAft>
                          <a:spcPts val="0"/>
                        </a:spcAft>
                      </a:pPr>
                      <a:r>
                        <a:rPr lang="en-US" sz="1800" b="0" kern="0" spc="-5" dirty="0">
                          <a:effectLst/>
                          <a:latin typeface="Arial" panose="020B0604020202020204" pitchFamily="34" charset="0"/>
                          <a:ea typeface="Arial" panose="020B0604020202020204" pitchFamily="34" charset="0"/>
                          <a:cs typeface="Arial" panose="020B0604020202020204" pitchFamily="34" charset="0"/>
                        </a:rPr>
                        <a:t>*Includes data on housing size, type, and occupancy, as well as household education levels and occupations.</a:t>
                      </a:r>
                      <a:endParaRPr lang="en-US" sz="1800" b="1" kern="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9525" marB="0" anchor="ctr">
                    <a:lnL>
                      <a:noFill/>
                    </a:lnL>
                    <a:lnR>
                      <a:noFill/>
                    </a:lnR>
                    <a:lnT w="12700" cap="flat" cmpd="sng" algn="ctr">
                      <a:solidFill>
                        <a:srgbClr val="000000"/>
                      </a:solidFill>
                      <a:prstDash val="solid"/>
                      <a:round/>
                      <a:headEnd type="none" w="med" len="med"/>
                      <a:tailEnd type="none" w="med" len="med"/>
                    </a:lnT>
                    <a:lnB>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61357644"/>
                  </a:ext>
                </a:extLst>
              </a:tr>
            </a:tbl>
          </a:graphicData>
        </a:graphic>
      </p:graphicFrame>
      <p:pic>
        <p:nvPicPr>
          <p:cNvPr id="69" name="Picture 68">
            <a:extLst>
              <a:ext uri="{FF2B5EF4-FFF2-40B4-BE49-F238E27FC236}">
                <a16:creationId xmlns:a16="http://schemas.microsoft.com/office/drawing/2014/main" id="{FC5B1820-F190-5BC6-B8EC-2A52988A836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3320824" y="31566435"/>
            <a:ext cx="2782213" cy="914399"/>
          </a:xfrm>
          <a:prstGeom prst="rect">
            <a:avLst/>
          </a:prstGeom>
          <a:noFill/>
          <a:ln>
            <a:noFill/>
          </a:ln>
        </p:spPr>
      </p:pic>
      <p:pic>
        <p:nvPicPr>
          <p:cNvPr id="72" name="Picture 71">
            <a:extLst>
              <a:ext uri="{FF2B5EF4-FFF2-40B4-BE49-F238E27FC236}">
                <a16:creationId xmlns:a16="http://schemas.microsoft.com/office/drawing/2014/main" id="{781104C9-D2BF-613F-A6F7-60C1DC9C5AE0}"/>
              </a:ext>
            </a:extLst>
          </p:cNvPr>
          <p:cNvPicPr>
            <a:picLocks noChangeAspect="1"/>
          </p:cNvPicPr>
          <p:nvPr/>
        </p:nvPicPr>
        <p:blipFill rotWithShape="1">
          <a:blip r:embed="rId4">
            <a:extLst>
              <a:ext uri="{28A0092B-C50C-407E-A947-70E740481C1C}">
                <a14:useLocalDpi xmlns:a14="http://schemas.microsoft.com/office/drawing/2010/main" val="0"/>
              </a:ext>
            </a:extLst>
          </a:blip>
          <a:srcRect l="2539" t="23501" r="63479" b="45420"/>
          <a:stretch/>
        </p:blipFill>
        <p:spPr bwMode="auto">
          <a:xfrm>
            <a:off x="39471600" y="31490234"/>
            <a:ext cx="3603966" cy="969476"/>
          </a:xfrm>
          <a:prstGeom prst="rect">
            <a:avLst/>
          </a:prstGeom>
          <a:noFill/>
          <a:ln>
            <a:noFill/>
          </a:ln>
        </p:spPr>
      </p:pic>
      <p:pic>
        <p:nvPicPr>
          <p:cNvPr id="74" name="Picture 73" descr="A blue and white logo&#10;&#10;Description automatically generated">
            <a:extLst>
              <a:ext uri="{FF2B5EF4-FFF2-40B4-BE49-F238E27FC236}">
                <a16:creationId xmlns:a16="http://schemas.microsoft.com/office/drawing/2014/main" id="{A6F2A736-2ADB-9EA1-2F91-A45AD53BD355}"/>
              </a:ext>
            </a:extLst>
          </p:cNvPr>
          <p:cNvPicPr>
            <a:picLocks noChangeAspect="1"/>
          </p:cNvPicPr>
          <p:nvPr/>
        </p:nvPicPr>
        <p:blipFill>
          <a:blip r:embed="rId5"/>
          <a:stretch>
            <a:fillRect/>
          </a:stretch>
        </p:blipFill>
        <p:spPr>
          <a:xfrm>
            <a:off x="36436608" y="31514501"/>
            <a:ext cx="2806392" cy="890133"/>
          </a:xfrm>
          <a:prstGeom prst="rect">
            <a:avLst/>
          </a:prstGeom>
        </p:spPr>
      </p:pic>
      <p:pic>
        <p:nvPicPr>
          <p:cNvPr id="21" name="Picture 20" descr="A screenshot of a map&#10;&#10;Description automatically generated">
            <a:extLst>
              <a:ext uri="{FF2B5EF4-FFF2-40B4-BE49-F238E27FC236}">
                <a16:creationId xmlns:a16="http://schemas.microsoft.com/office/drawing/2014/main" id="{F9807E43-29B4-8015-0021-F6BA84FFF8B7}"/>
              </a:ext>
            </a:extLst>
          </p:cNvPr>
          <p:cNvPicPr>
            <a:picLocks noChangeAspect="1"/>
          </p:cNvPicPr>
          <p:nvPr/>
        </p:nvPicPr>
        <p:blipFill>
          <a:blip r:embed="rId6"/>
          <a:stretch>
            <a:fillRect/>
          </a:stretch>
        </p:blipFill>
        <p:spPr>
          <a:xfrm>
            <a:off x="33817430" y="8803211"/>
            <a:ext cx="7628382" cy="9637189"/>
          </a:xfrm>
          <a:prstGeom prst="rect">
            <a:avLst/>
          </a:prstGeom>
        </p:spPr>
      </p:pic>
      <p:sp>
        <p:nvSpPr>
          <p:cNvPr id="22" name="Text Box 1">
            <a:extLst>
              <a:ext uri="{FF2B5EF4-FFF2-40B4-BE49-F238E27FC236}">
                <a16:creationId xmlns:a16="http://schemas.microsoft.com/office/drawing/2014/main" id="{CEDA6126-40B2-37C7-C1A9-750CA1B3D992}"/>
              </a:ext>
            </a:extLst>
          </p:cNvPr>
          <p:cNvSpPr txBox="1"/>
          <p:nvPr/>
        </p:nvSpPr>
        <p:spPr>
          <a:xfrm>
            <a:off x="12068940" y="21578885"/>
            <a:ext cx="6301737" cy="5847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marL="0" marR="0">
              <a:spcBef>
                <a:spcPts val="0"/>
              </a:spcBef>
              <a:spcAft>
                <a:spcPts val="600"/>
              </a:spcAft>
            </a:pPr>
            <a:r>
              <a:rPr lang="en-US" sz="3200" b="1" dirty="0">
                <a:effectLst/>
                <a:latin typeface="Arial" panose="020B0604020202020204" pitchFamily="34" charset="0"/>
                <a:ea typeface="Times New Roman" panose="02020603050405020304" pitchFamily="18" charset="0"/>
              </a:rPr>
              <a:t>Figure 1. </a:t>
            </a:r>
            <a:r>
              <a:rPr lang="en-US" sz="3200" dirty="0">
                <a:effectLst/>
                <a:latin typeface="Arial" panose="020B0604020202020204" pitchFamily="34" charset="0"/>
                <a:ea typeface="Times New Roman" panose="02020603050405020304" pitchFamily="18" charset="0"/>
              </a:rPr>
              <a:t>Study overview.</a:t>
            </a:r>
            <a:endParaRPr lang="en-US" sz="32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5A165A17-4001-DFE9-B949-91C571586A52}"/>
              </a:ext>
            </a:extLst>
          </p:cNvPr>
          <p:cNvSpPr txBox="1">
            <a:spLocks/>
          </p:cNvSpPr>
          <p:nvPr/>
        </p:nvSpPr>
        <p:spPr>
          <a:xfrm>
            <a:off x="899029" y="5239541"/>
            <a:ext cx="42061441" cy="812700"/>
          </a:xfrm>
          <a:prstGeom prst="rect">
            <a:avLst/>
          </a:prstGeom>
          <a:solidFill>
            <a:srgbClr val="C4157B"/>
          </a:solidFill>
        </p:spPr>
        <p:txBody>
          <a:bodyPr vert="horz" lIns="78377" tIns="39189" rIns="78377" bIns="39189" rtlCol="0" anchor="ctr">
            <a:normAutofit/>
          </a:bodyPr>
          <a:lstStyle>
            <a:lvl1pPr marL="0" indent="0" algn="ctr" defTabSz="3840480" rtl="0" eaLnBrk="1" latinLnBrk="0" hangingPunct="1">
              <a:lnSpc>
                <a:spcPct val="90000"/>
              </a:lnSpc>
              <a:spcBef>
                <a:spcPts val="4200"/>
              </a:spcBef>
              <a:buFont typeface="Arial" panose="020B0604020202020204" pitchFamily="34" charset="0"/>
              <a:buNone/>
              <a:defRPr sz="10080" kern="1200">
                <a:solidFill>
                  <a:schemeClr val="tx1"/>
                </a:solidFill>
                <a:latin typeface="+mn-lt"/>
                <a:ea typeface="+mn-ea"/>
                <a:cs typeface="+mn-cs"/>
              </a:defRPr>
            </a:lvl1pPr>
            <a:lvl2pPr marL="1920240" indent="0" algn="ctr" defTabSz="3840480" rtl="0" eaLnBrk="1" latinLnBrk="0" hangingPunct="1">
              <a:lnSpc>
                <a:spcPct val="90000"/>
              </a:lnSpc>
              <a:spcBef>
                <a:spcPts val="2100"/>
              </a:spcBef>
              <a:buFont typeface="Arial" panose="020B0604020202020204" pitchFamily="34" charset="0"/>
              <a:buNone/>
              <a:defRPr sz="8400" kern="1200">
                <a:solidFill>
                  <a:schemeClr val="tx1"/>
                </a:solidFill>
                <a:latin typeface="+mn-lt"/>
                <a:ea typeface="+mn-ea"/>
                <a:cs typeface="+mn-cs"/>
              </a:defRPr>
            </a:lvl2pPr>
            <a:lvl3pPr marL="3840480" indent="0" algn="ctr" defTabSz="3840480" rtl="0" eaLnBrk="1" latinLnBrk="0" hangingPunct="1">
              <a:lnSpc>
                <a:spcPct val="90000"/>
              </a:lnSpc>
              <a:spcBef>
                <a:spcPts val="2100"/>
              </a:spcBef>
              <a:buFont typeface="Arial" panose="020B0604020202020204" pitchFamily="34" charset="0"/>
              <a:buNone/>
              <a:defRPr sz="7560" kern="1200">
                <a:solidFill>
                  <a:schemeClr val="tx1"/>
                </a:solidFill>
                <a:latin typeface="+mn-lt"/>
                <a:ea typeface="+mn-ea"/>
                <a:cs typeface="+mn-cs"/>
              </a:defRPr>
            </a:lvl3pPr>
            <a:lvl4pPr marL="576072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4pPr>
            <a:lvl5pPr marL="768096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5pPr>
            <a:lvl6pPr marL="960120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6pPr>
            <a:lvl7pPr marL="1152144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7pPr>
            <a:lvl8pPr marL="1344168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8pPr>
            <a:lvl9pPr marL="15361920" indent="0" algn="ctr" defTabSz="3840480" rtl="0" eaLnBrk="1" latinLnBrk="0" hangingPunct="1">
              <a:lnSpc>
                <a:spcPct val="90000"/>
              </a:lnSpc>
              <a:spcBef>
                <a:spcPts val="2100"/>
              </a:spcBef>
              <a:buFont typeface="Arial" panose="020B0604020202020204" pitchFamily="34" charset="0"/>
              <a:buNone/>
              <a:defRPr sz="6720" kern="1200">
                <a:solidFill>
                  <a:schemeClr val="tx1"/>
                </a:solidFill>
                <a:latin typeface="+mn-lt"/>
                <a:ea typeface="+mn-ea"/>
                <a:cs typeface="+mn-cs"/>
              </a:defRPr>
            </a:lvl9pPr>
          </a:lstStyle>
          <a:p>
            <a:r>
              <a:rPr lang="en-US" sz="3771" b="1" cap="all" dirty="0">
                <a:solidFill>
                  <a:schemeClr val="bg1"/>
                </a:solidFill>
                <a:latin typeface="Arial" panose="020B0604020202020204" pitchFamily="34" charset="0"/>
              </a:rPr>
              <a:t>CONCLUSIONS &amp; CLINICAL RELEVANCE</a:t>
            </a:r>
          </a:p>
        </p:txBody>
      </p:sp>
      <p:sp>
        <p:nvSpPr>
          <p:cNvPr id="4" name="Rectangle 3">
            <a:extLst>
              <a:ext uri="{FF2B5EF4-FFF2-40B4-BE49-F238E27FC236}">
                <a16:creationId xmlns:a16="http://schemas.microsoft.com/office/drawing/2014/main" id="{AB1F79A9-8073-24E7-FA38-1D4423AB2D77}"/>
              </a:ext>
            </a:extLst>
          </p:cNvPr>
          <p:cNvSpPr/>
          <p:nvPr/>
        </p:nvSpPr>
        <p:spPr>
          <a:xfrm>
            <a:off x="895226" y="6092123"/>
            <a:ext cx="42061441" cy="1513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13"/>
          </a:p>
        </p:txBody>
      </p:sp>
      <p:sp>
        <p:nvSpPr>
          <p:cNvPr id="5" name="TextBox 4">
            <a:extLst>
              <a:ext uri="{FF2B5EF4-FFF2-40B4-BE49-F238E27FC236}">
                <a16:creationId xmlns:a16="http://schemas.microsoft.com/office/drawing/2014/main" id="{822B5CF7-0205-A7E8-DBBE-156195F8F604}"/>
              </a:ext>
            </a:extLst>
          </p:cNvPr>
          <p:cNvSpPr txBox="1"/>
          <p:nvPr/>
        </p:nvSpPr>
        <p:spPr>
          <a:xfrm>
            <a:off x="952618" y="6052241"/>
            <a:ext cx="42004049" cy="1569660"/>
          </a:xfrm>
          <a:prstGeom prst="rect">
            <a:avLst/>
          </a:prstGeom>
          <a:noFill/>
        </p:spPr>
        <p:txBody>
          <a:bodyPr wrap="square" rtlCol="0" anchor="t">
            <a:spAutoFit/>
          </a:bodyPr>
          <a:lstStyle/>
          <a:p>
            <a:pPr marL="0" marR="0">
              <a:spcBef>
                <a:spcPts val="0"/>
              </a:spcBef>
              <a:spcAft>
                <a:spcPts val="0"/>
              </a:spcAft>
            </a:pPr>
            <a:r>
              <a:rPr lang="en-US" sz="3200" spc="-5" dirty="0">
                <a:latin typeface="Arial" panose="020B0604020202020204" pitchFamily="34" charset="0"/>
                <a:ea typeface="Times New Roman" panose="02020603050405020304" pitchFamily="18" charset="0"/>
                <a:cs typeface="Arial" panose="020B0604020202020204" pitchFamily="34" charset="0"/>
              </a:rPr>
              <a:t>As global temperatures continue to rise and exposures to ambient air-pollution continue, the potential association between gestational PM2.5 and heat stressors and rates of congenital Chagas transmission need to be investigated further.</a:t>
            </a:r>
            <a:r>
              <a:rPr lang="en-US" sz="3200" b="0" kern="0" spc="-5" dirty="0">
                <a:effectLst/>
                <a:latin typeface="Arial" panose="020B0604020202020204" pitchFamily="34" charset="0"/>
                <a:ea typeface="Arial" panose="020B0604020202020204" pitchFamily="34" charset="0"/>
                <a:cs typeface="Arial" panose="020B0604020202020204" pitchFamily="34" charset="0"/>
              </a:rPr>
              <a:t> The outcome of this study will aid physicians in advising women infected with </a:t>
            </a:r>
            <a:r>
              <a:rPr lang="en-US" sz="3200" b="0" i="1" kern="0" spc="-5" dirty="0">
                <a:effectLst/>
                <a:latin typeface="Arial" panose="020B0604020202020204" pitchFamily="34" charset="0"/>
                <a:ea typeface="Arial" panose="020B0604020202020204" pitchFamily="34" charset="0"/>
                <a:cs typeface="Arial" panose="020B0604020202020204" pitchFamily="34" charset="0"/>
              </a:rPr>
              <a:t>T. cruzi</a:t>
            </a:r>
            <a:r>
              <a:rPr lang="en-US" sz="3200" b="0" kern="0" spc="-5" dirty="0">
                <a:effectLst/>
                <a:latin typeface="Arial" panose="020B0604020202020204" pitchFamily="34" charset="0"/>
                <a:ea typeface="Arial" panose="020B0604020202020204" pitchFamily="34" charset="0"/>
                <a:cs typeface="Arial" panose="020B0604020202020204" pitchFamily="34" charset="0"/>
              </a:rPr>
              <a:t> on risk reduction during pregnancy. Results will shed light on the association of air pollution and heat exposures during pregnancy with adverse birth outcomes and congenital Chagas transmission in Santa Cruz, Bolivia. Additionally, the findings could have implications for other infections with similar mechanisms of congenital transmission as </a:t>
            </a:r>
            <a:r>
              <a:rPr lang="en-US" sz="3200" b="0" i="1" kern="0" spc="-5" dirty="0">
                <a:effectLst/>
                <a:latin typeface="Arial" panose="020B0604020202020204" pitchFamily="34" charset="0"/>
                <a:ea typeface="Arial" panose="020B0604020202020204" pitchFamily="34" charset="0"/>
                <a:cs typeface="Arial" panose="020B0604020202020204" pitchFamily="34" charset="0"/>
              </a:rPr>
              <a:t>T. </a:t>
            </a:r>
            <a:r>
              <a:rPr lang="en-US" sz="3200" b="0" i="1" kern="0" spc="-5" dirty="0" err="1">
                <a:effectLst/>
                <a:latin typeface="Arial" panose="020B0604020202020204" pitchFamily="34" charset="0"/>
                <a:ea typeface="Arial" panose="020B0604020202020204" pitchFamily="34" charset="0"/>
                <a:cs typeface="Arial" panose="020B0604020202020204" pitchFamily="34" charset="0"/>
              </a:rPr>
              <a:t>cruzi</a:t>
            </a:r>
            <a:r>
              <a:rPr lang="en-US" sz="3200" b="0" kern="0" spc="-5" dirty="0">
                <a:effectLst/>
                <a:latin typeface="Arial" panose="020B0604020202020204" pitchFamily="34" charset="0"/>
                <a:ea typeface="Arial" panose="020B0604020202020204" pitchFamily="34" charset="0"/>
                <a:cs typeface="Arial" panose="020B0604020202020204" pitchFamily="34" charset="0"/>
              </a:rPr>
              <a:t>.</a:t>
            </a:r>
            <a:r>
              <a:rPr lang="en-US" sz="3200" b="1" kern="0" spc="-5" dirty="0">
                <a:effectLst/>
                <a:latin typeface="Arial" panose="020B0604020202020204" pitchFamily="34" charset="0"/>
                <a:ea typeface="Arial" panose="020B0604020202020204" pitchFamily="34" charset="0"/>
                <a:cs typeface="Arial" panose="020B0604020202020204" pitchFamily="34" charset="0"/>
              </a:rPr>
              <a:t> </a:t>
            </a:r>
            <a:endParaRPr lang="en-US" sz="3200" b="1" kern="0" dirty="0">
              <a:effectLst/>
              <a:latin typeface="Arial" panose="020B0604020202020204" pitchFamily="34" charset="0"/>
              <a:ea typeface="Arial" panose="020B0604020202020204" pitchFamily="34" charset="0"/>
              <a:cs typeface="Arial" panose="020B0604020202020204" pitchFamily="34" charset="0"/>
            </a:endParaRPr>
          </a:p>
        </p:txBody>
      </p:sp>
      <p:sp>
        <p:nvSpPr>
          <p:cNvPr id="11" name="Text Box 1">
            <a:extLst>
              <a:ext uri="{FF2B5EF4-FFF2-40B4-BE49-F238E27FC236}">
                <a16:creationId xmlns:a16="http://schemas.microsoft.com/office/drawing/2014/main" id="{8B69834D-34C6-7257-2512-AC77BB7B90CD}"/>
              </a:ext>
            </a:extLst>
          </p:cNvPr>
          <p:cNvSpPr txBox="1"/>
          <p:nvPr/>
        </p:nvSpPr>
        <p:spPr>
          <a:xfrm>
            <a:off x="952618" y="421970"/>
            <a:ext cx="6301737" cy="70788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marL="0" marR="0">
              <a:spcBef>
                <a:spcPts val="0"/>
              </a:spcBef>
              <a:spcAft>
                <a:spcPts val="600"/>
              </a:spcAft>
            </a:pPr>
            <a:r>
              <a:rPr lang="en-US" sz="4000" b="1" dirty="0">
                <a:latin typeface="Arial" panose="020B0604020202020204" pitchFamily="34" charset="0"/>
                <a:ea typeface="Times New Roman" panose="02020603050405020304" pitchFamily="18" charset="0"/>
              </a:rPr>
              <a:t>Abstract:</a:t>
            </a:r>
            <a:r>
              <a:rPr lang="en-US" sz="4000" b="1" dirty="0">
                <a:effectLst/>
                <a:latin typeface="Arial" panose="020B0604020202020204" pitchFamily="34" charset="0"/>
                <a:ea typeface="Times New Roman" panose="02020603050405020304" pitchFamily="18" charset="0"/>
              </a:rPr>
              <a:t> </a:t>
            </a:r>
            <a:r>
              <a:rPr lang="en-US" sz="4000" b="1" dirty="0">
                <a:latin typeface="Arial" panose="020B0604020202020204" pitchFamily="34" charset="0"/>
                <a:ea typeface="Times New Roman" panose="02020603050405020304" pitchFamily="18" charset="0"/>
              </a:rPr>
              <a:t>7442</a:t>
            </a:r>
            <a:endParaRPr lang="en-US" sz="4000" dirty="0">
              <a:effectLst/>
              <a:latin typeface="Times New Roman" panose="02020603050405020304" pitchFamily="18" charset="0"/>
              <a:ea typeface="Times New Roman" panose="02020603050405020304" pitchFamily="18" charset="0"/>
            </a:endParaRPr>
          </a:p>
        </p:txBody>
      </p:sp>
      <p:pic>
        <p:nvPicPr>
          <p:cNvPr id="10" name="Picture 9" descr="A diagram of a pregnant person&#10;&#10;Description automatically generated">
            <a:extLst>
              <a:ext uri="{FF2B5EF4-FFF2-40B4-BE49-F238E27FC236}">
                <a16:creationId xmlns:a16="http://schemas.microsoft.com/office/drawing/2014/main" id="{F51F95E7-873C-9CE2-6B8A-F93AA685364C}"/>
              </a:ext>
            </a:extLst>
          </p:cNvPr>
          <p:cNvPicPr>
            <a:picLocks noChangeAspect="1"/>
          </p:cNvPicPr>
          <p:nvPr/>
        </p:nvPicPr>
        <p:blipFill>
          <a:blip r:embed="rId7"/>
          <a:stretch>
            <a:fillRect/>
          </a:stretch>
        </p:blipFill>
        <p:spPr>
          <a:xfrm>
            <a:off x="11843529" y="8625262"/>
            <a:ext cx="20465271" cy="13156243"/>
          </a:xfrm>
          <a:prstGeom prst="rect">
            <a:avLst/>
          </a:prstGeom>
        </p:spPr>
      </p:pic>
      <p:pic>
        <p:nvPicPr>
          <p:cNvPr id="6" name="Picture 5">
            <a:extLst>
              <a:ext uri="{FF2B5EF4-FFF2-40B4-BE49-F238E27FC236}">
                <a16:creationId xmlns:a16="http://schemas.microsoft.com/office/drawing/2014/main" id="{A2F5A335-A3D1-9F1C-81A6-A5CF7A7602E5}"/>
              </a:ext>
            </a:extLst>
          </p:cNvPr>
          <p:cNvPicPr>
            <a:picLocks noChangeAspect="1"/>
          </p:cNvPicPr>
          <p:nvPr/>
        </p:nvPicPr>
        <p:blipFill>
          <a:blip r:embed="rId8"/>
          <a:stretch>
            <a:fillRect/>
          </a:stretch>
        </p:blipFill>
        <p:spPr>
          <a:xfrm>
            <a:off x="40934375" y="2648913"/>
            <a:ext cx="1988967" cy="1988967"/>
          </a:xfrm>
          <a:prstGeom prst="rect">
            <a:avLst/>
          </a:prstGeom>
        </p:spPr>
      </p:pic>
    </p:spTree>
    <p:extLst>
      <p:ext uri="{BB962C8B-B14F-4D97-AF65-F5344CB8AC3E}">
        <p14:creationId xmlns:p14="http://schemas.microsoft.com/office/powerpoint/2010/main" val="15473885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5570</TotalTime>
  <Words>855</Words>
  <Application>Microsoft Macintosh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The effects of adverse environmental exposures on risk for congenital Chagas transmission and adverse birth outcomes in Santa Cruz, Bolivia.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Ward, Matthew</cp:lastModifiedBy>
  <cp:revision>90</cp:revision>
  <cp:lastPrinted>2024-08-09T16:58:43Z</cp:lastPrinted>
  <dcterms:created xsi:type="dcterms:W3CDTF">2019-07-23T20:17:21Z</dcterms:created>
  <dcterms:modified xsi:type="dcterms:W3CDTF">2024-11-08T20:26:48Z</dcterms:modified>
</cp:coreProperties>
</file>