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82" r:id="rId7"/>
    <p:sldId id="283" r:id="rId8"/>
    <p:sldId id="261" r:id="rId9"/>
    <p:sldId id="262" r:id="rId10"/>
    <p:sldId id="264" r:id="rId11"/>
    <p:sldId id="266" r:id="rId12"/>
    <p:sldId id="299" r:id="rId13"/>
    <p:sldId id="284" r:id="rId14"/>
    <p:sldId id="268" r:id="rId15"/>
    <p:sldId id="269" r:id="rId16"/>
    <p:sldId id="300" r:id="rId17"/>
    <p:sldId id="287" r:id="rId18"/>
    <p:sldId id="286" r:id="rId19"/>
    <p:sldId id="271" r:id="rId20"/>
    <p:sldId id="272" r:id="rId21"/>
    <p:sldId id="278" r:id="rId22"/>
    <p:sldId id="274" r:id="rId23"/>
    <p:sldId id="275" r:id="rId24"/>
    <p:sldId id="277" r:id="rId25"/>
    <p:sldId id="279" r:id="rId26"/>
    <p:sldId id="288" r:id="rId27"/>
    <p:sldId id="294" r:id="rId28"/>
    <p:sldId id="289" r:id="rId29"/>
    <p:sldId id="281" r:id="rId30"/>
    <p:sldId id="301" r:id="rId31"/>
    <p:sldId id="295" r:id="rId32"/>
    <p:sldId id="296" r:id="rId33"/>
    <p:sldId id="298" r:id="rId34"/>
    <p:sldId id="297" r:id="rId35"/>
    <p:sldId id="280" r:id="rId36"/>
    <p:sldId id="292" r:id="rId37"/>
    <p:sldId id="293" r:id="rId38"/>
    <p:sldId id="302" r:id="rId39"/>
    <p:sldId id="285" r:id="rId40"/>
    <p:sldId id="29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shick, Marshall (FEMS)" initials="WM(" lastIdx="1" clrIdx="0">
    <p:extLst>
      <p:ext uri="{19B8F6BF-5375-455C-9EA6-DF929625EA0E}">
        <p15:presenceInfo xmlns:p15="http://schemas.microsoft.com/office/powerpoint/2012/main" userId="S::marshall.washick@dc.gov::4121554d-b3d4-4f3b-946d-d46b3d3813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503" autoAdjust="0"/>
  </p:normalViewPr>
  <p:slideViewPr>
    <p:cSldViewPr snapToGrid="0">
      <p:cViewPr varScale="1">
        <p:scale>
          <a:sx n="90" d="100"/>
          <a:sy n="90" d="100"/>
        </p:scale>
        <p:origin x="13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A83C8-59D2-44AE-B5C3-11E88690BB9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46B6F-7865-4433-AB35-BF19E164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dhdspatlas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 reminder to keep in mind that we are talking about a system, and the outcomes of that system</a:t>
            </a:r>
          </a:p>
          <a:p>
            <a:pPr marL="228600" indent="-228600">
              <a:buAutoNum type="arabicPeriod"/>
            </a:pPr>
            <a:r>
              <a:rPr lang="en-US" dirty="0"/>
              <a:t>In order to effectively understand/manage/improve this system – we much all know how we all work, and our relationships to that work; as well know/understand all the folks that are responsible for the system</a:t>
            </a:r>
          </a:p>
          <a:p>
            <a:pPr marL="228600" indent="-228600">
              <a:buAutoNum type="arabicPeriod"/>
            </a:pPr>
            <a:r>
              <a:rPr lang="en-US" dirty="0"/>
              <a:t>Serves as a primer that we much all use data to learn from and drive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1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percent of Black and African Americans suffering cardiac arrest is growing – </a:t>
            </a:r>
          </a:p>
          <a:p>
            <a:endParaRPr lang="en-US" dirty="0"/>
          </a:p>
          <a:p>
            <a:r>
              <a:rPr lang="en-US" dirty="0"/>
              <a:t>17 out of every 20 cardiac arrest is a Black or African American patient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are based on 2019 1-Year ACS statistics and 2019 CARES data.</a:t>
            </a:r>
          </a:p>
          <a:p>
            <a:endParaRPr lang="en-US" dirty="0"/>
          </a:p>
          <a:p>
            <a:r>
              <a:rPr lang="en-US" dirty="0"/>
              <a:t>While these rates may fluctuate year to year; proportions of cardiac arrest rates remain grossly disparate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01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41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information:</a:t>
            </a:r>
          </a:p>
          <a:p>
            <a:endParaRPr lang="en-US" dirty="0"/>
          </a:p>
          <a:p>
            <a:r>
              <a:rPr lang="en-US" dirty="0"/>
              <a:t>With Bundle : 39/99 = .394; or 39.4%</a:t>
            </a:r>
          </a:p>
          <a:p>
            <a:endParaRPr lang="en-US" dirty="0"/>
          </a:p>
          <a:p>
            <a:r>
              <a:rPr lang="en-US" dirty="0"/>
              <a:t>Without </a:t>
            </a:r>
            <a:r>
              <a:rPr lang="en-US" dirty="0" err="1"/>
              <a:t>Bundel</a:t>
            </a:r>
            <a:r>
              <a:rPr lang="en-US" dirty="0"/>
              <a:t>: 297/4253 = .07; or 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2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32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three hospitals make up 70% of hospitals we transport cardiac arrest patients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72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39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WHC = 947; 55%</a:t>
            </a:r>
          </a:p>
          <a:p>
            <a:r>
              <a:rPr lang="en-US" dirty="0"/>
              <a:t>HUH  = 161; 9%</a:t>
            </a:r>
          </a:p>
          <a:p>
            <a:r>
              <a:rPr lang="en-US" dirty="0"/>
              <a:t>GWU = 619; 36%</a:t>
            </a:r>
          </a:p>
          <a:p>
            <a:r>
              <a:rPr lang="en-US" dirty="0"/>
              <a:t>Total  = 1727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destination_hospital</a:t>
            </a:r>
            <a:r>
              <a:rPr lang="en-US" dirty="0"/>
              <a:t>                                               </a:t>
            </a:r>
            <a:r>
              <a:rPr lang="en-US" dirty="0" err="1"/>
              <a:t>race_ethnicity</a:t>
            </a:r>
            <a:r>
              <a:rPr lang="en-US" dirty="0"/>
              <a:t>                           NO   YES    total  survival</a:t>
            </a:r>
          </a:p>
          <a:p>
            <a:r>
              <a:rPr lang="en-US" dirty="0"/>
              <a:t>  &lt;</a:t>
            </a:r>
            <a:r>
              <a:rPr lang="en-US" dirty="0" err="1"/>
              <a:t>chr</a:t>
            </a:r>
            <a:r>
              <a:rPr lang="en-US" dirty="0"/>
              <a:t>&gt;                                                                    &lt;</a:t>
            </a:r>
            <a:r>
              <a:rPr lang="en-US" dirty="0" err="1"/>
              <a:t>chr</a:t>
            </a:r>
            <a:r>
              <a:rPr lang="en-US" dirty="0"/>
              <a:t>&gt;                                     &lt;int&gt; &lt;int&gt; &lt;int&gt;    &lt;</a:t>
            </a:r>
            <a:r>
              <a:rPr lang="en-US" dirty="0" err="1"/>
              <a:t>dbl</a:t>
            </a:r>
            <a:r>
              <a:rPr lang="en-US" dirty="0"/>
              <a:t>&gt;</a:t>
            </a:r>
          </a:p>
          <a:p>
            <a:r>
              <a:rPr lang="en-US" dirty="0"/>
              <a:t>1 GEORGE WASHINGTON UNIVERSITY HOSPITAL BLACK/AFRICAN-AMERICAN   401    53   454         0.117 </a:t>
            </a:r>
          </a:p>
          <a:p>
            <a:r>
              <a:rPr lang="en-US" dirty="0"/>
              <a:t>2 GEORGE WASHINGTON UNIVERSITY HOSPITAL WHITE                                       122    43   165         0.261 </a:t>
            </a:r>
          </a:p>
          <a:p>
            <a:r>
              <a:rPr lang="en-US" dirty="0"/>
              <a:t>3 HOWARD UNIVERSITY HOSPITAL                        BLACK/AFRICAN-AMERICAN   123    23   146         0.158 </a:t>
            </a:r>
          </a:p>
          <a:p>
            <a:r>
              <a:rPr lang="en-US" dirty="0"/>
              <a:t>4 HOWARD UNIVERSITY HOSPITAL                        WHITE                                        14     1      15         0.0667</a:t>
            </a:r>
          </a:p>
          <a:p>
            <a:r>
              <a:rPr lang="en-US" dirty="0"/>
              <a:t>5 WASHINGTON HOSPITAL CENTER - MEDSTAR  BLACK/AFRICAN-AMERICAN     747   105   852       0.123 </a:t>
            </a:r>
          </a:p>
          <a:p>
            <a:r>
              <a:rPr lang="en-US" dirty="0"/>
              <a:t>6 WASHINGTON HOSPITAL CENTER - MEDSTAR  WHITE                                          75    20    95          0.211 </a:t>
            </a:r>
          </a:p>
          <a:p>
            <a:endParaRPr lang="en-US" dirty="0"/>
          </a:p>
          <a:p>
            <a:r>
              <a:rPr lang="en-US" dirty="0"/>
              <a:t>N=1727</a:t>
            </a:r>
          </a:p>
          <a:p>
            <a:endParaRPr lang="en-US" dirty="0"/>
          </a:p>
          <a:p>
            <a:r>
              <a:rPr lang="en-US" dirty="0"/>
              <a:t>GWU = 619; 36%</a:t>
            </a:r>
          </a:p>
          <a:p>
            <a:r>
              <a:rPr lang="en-US" dirty="0"/>
              <a:t>HUH  = 161; 9%</a:t>
            </a:r>
          </a:p>
          <a:p>
            <a:r>
              <a:rPr lang="en-US" dirty="0"/>
              <a:t>WHC = 947; 55%</a:t>
            </a:r>
          </a:p>
          <a:p>
            <a:endParaRPr lang="en-US" dirty="0"/>
          </a:p>
          <a:p>
            <a:r>
              <a:rPr lang="en-US" dirty="0"/>
              <a:t>White(N) = 275</a:t>
            </a:r>
          </a:p>
          <a:p>
            <a:r>
              <a:rPr lang="en-US" dirty="0"/>
              <a:t>Race:</a:t>
            </a:r>
          </a:p>
          <a:p>
            <a:r>
              <a:rPr lang="en-US" dirty="0"/>
              <a:t>GWU = 165 60%</a:t>
            </a:r>
          </a:p>
          <a:p>
            <a:r>
              <a:rPr lang="en-US" dirty="0"/>
              <a:t>HUH  = 15; 5.5%</a:t>
            </a:r>
          </a:p>
          <a:p>
            <a:r>
              <a:rPr lang="en-US" dirty="0"/>
              <a:t>WHC = 95; 34.5%</a:t>
            </a:r>
          </a:p>
          <a:p>
            <a:endParaRPr lang="en-US" dirty="0"/>
          </a:p>
          <a:p>
            <a:r>
              <a:rPr lang="en-US" dirty="0"/>
              <a:t>Black(N) = 1452</a:t>
            </a:r>
          </a:p>
          <a:p>
            <a:r>
              <a:rPr lang="en-US" dirty="0"/>
              <a:t>Race:</a:t>
            </a:r>
          </a:p>
          <a:p>
            <a:r>
              <a:rPr lang="en-US" dirty="0"/>
              <a:t>GWU = 454; 31.3%</a:t>
            </a:r>
          </a:p>
          <a:p>
            <a:r>
              <a:rPr lang="en-US" dirty="0"/>
              <a:t>HUH  = 146; 10.1%</a:t>
            </a:r>
          </a:p>
          <a:p>
            <a:r>
              <a:rPr lang="en-US" dirty="0"/>
              <a:t>WHC = 852; 58.7%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</a:t>
            </a:r>
            <a:r>
              <a:rPr lang="en-US" dirty="0" err="1"/>
              <a:t>FirstWatch</a:t>
            </a:r>
            <a:r>
              <a:rPr lang="en-US" dirty="0"/>
              <a:t> website, 2020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20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the CDC Interactive Map website: </a:t>
            </a:r>
            <a:r>
              <a:rPr lang="en-US" dirty="0">
                <a:hlinkClick r:id="rId3"/>
              </a:rPr>
              <a:t>https://nccd.cdc.gov/dhdspatlas/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yellow dot represents a hospital with “Cardiac Intensive Care”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chain of survival is a set of interrelated processes and interventions…. In effect, it is a conceptual framework of a system of 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49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Who else do we need at the table? How do we get them here?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Consider individual and organizational role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Consider what the individual can do themselves?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92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When you drill down into that system… it starts to become more complicated. </a:t>
            </a:r>
          </a:p>
          <a:p>
            <a:endParaRPr lang="en-US" dirty="0"/>
          </a:p>
          <a:p>
            <a:r>
              <a:rPr lang="en-US" dirty="0"/>
              <a:t>We begin to see the interrelationships between components</a:t>
            </a:r>
          </a:p>
          <a:p>
            <a:endParaRPr lang="en-US" dirty="0"/>
          </a:p>
          <a:p>
            <a:r>
              <a:rPr lang="en-US" dirty="0"/>
              <a:t>Each box, in and of them selves could be expanded…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78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2021 is not included because it is not complete – and not adding a forecasting/estimate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6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– overwhelmingly at home. </a:t>
            </a:r>
          </a:p>
          <a:p>
            <a:endParaRPr lang="en-US" dirty="0"/>
          </a:p>
          <a:p>
            <a:r>
              <a:rPr lang="en-US" dirty="0"/>
              <a:t>Then public places… and really nursing homes.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7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first thee links in the chain of survival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4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– bystander CPR rates remain low across all years. The highest we’ve achieved is ~25% in 2019</a:t>
            </a:r>
          </a:p>
          <a:p>
            <a:endParaRPr lang="en-US" dirty="0"/>
          </a:p>
          <a:p>
            <a:r>
              <a:rPr lang="en-US" dirty="0"/>
              <a:t>We also see that there is a gap between bystander witnessed and bystander CPR… We should strive to understand why.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information:</a:t>
            </a:r>
          </a:p>
          <a:p>
            <a:endParaRPr lang="en-US" dirty="0"/>
          </a:p>
          <a:p>
            <a:r>
              <a:rPr lang="en-US" dirty="0"/>
              <a:t>With Bundle : 39/99 = .394; or 39.4%</a:t>
            </a:r>
          </a:p>
          <a:p>
            <a:endParaRPr lang="en-US" dirty="0"/>
          </a:p>
          <a:p>
            <a:r>
              <a:rPr lang="en-US" dirty="0"/>
              <a:t>Without </a:t>
            </a:r>
            <a:r>
              <a:rPr lang="en-US" dirty="0" err="1"/>
              <a:t>Bundel</a:t>
            </a:r>
            <a:r>
              <a:rPr lang="en-US" dirty="0"/>
              <a:t>: 297/4253 = .07; or 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96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Survival includes all patients transported to respective hospitals: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6B6F-7865-4433-AB35-BF19E164BC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92CE-226C-4319-B9E1-44F142DF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6D0C1-123A-47F1-A9E0-A0E93468F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2FC4-7B4C-457C-AECD-22C83BC1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46CB-815F-4583-B797-6C7E900362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F49D6-7D9F-420F-BA1D-868DB710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F9F37-CD94-4254-9F2B-54BB0D04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D5C5-028E-4469-9618-A67198E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1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519D-2904-4EC7-8FAE-3B004742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9BFDB-E493-4BF3-8379-DA2B4CFF5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04A69-B0F4-4E0B-980D-2AB233B7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46CB-815F-4583-B797-6C7E900362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B3764-F4DE-41FB-A646-7295C4E9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61FD3-BAD5-4876-B749-19B85EE4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D5C5-028E-4469-9618-A67198E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9FFF6-C847-42F4-AADE-1D1D47E70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707C0-1623-4E2B-9CD6-3E63D08A9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61C74-BFD7-496A-BAA9-AA04E276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46CB-815F-4583-B797-6C7E900362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46CE6-AC0D-4AF1-AF3A-DAB20B8C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C5CC-2BF4-4A99-8715-7902A070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D5C5-028E-4469-9618-A67198E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5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43F9-658A-4160-8298-421F1E61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ABA0-E723-45A5-AFCA-B772909D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C3A67-8AEC-435E-A07C-5B8BE4F7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46CB-815F-4583-B797-6C7E900362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8BC3-643F-4F2D-8289-3CFE5C0D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BD21-67AF-4D41-838C-B39BA73E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D5C5-028E-4469-9618-A67198E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ECBA-42F8-474A-BBEE-34F1437B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2461-0E65-4271-A777-14BA28826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5063-9A9A-44B6-800F-59E067ED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46CB-815F-4583-B797-6C7E900362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1123E-58FE-4500-B9C5-578B75FC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C67A8-972F-4571-8686-E9922575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D5C5-028E-4469-9618-A67198E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5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768E-72B7-4CA9-ACCA-71B46D8B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3F9B-8040-402E-B770-AAD73DFB5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329A7-5DF8-4156-A871-3301F1F6A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32A1E-C4B9-49D7-B80B-DDF5D479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46CB-815F-4583-B797-6C7E900362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8BF8-B320-4172-83BB-9567C88E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91118-C35B-4946-99BE-C58E0CE1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D5C5-028E-4469-9618-A67198E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FE39-1430-4B1D-8F0D-B094279B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6DCB9-5AC4-4319-8C87-1B9C2A30B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095A4-18E4-496A-92B8-FF415022F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BF777A-F756-4F3B-A944-1E5A710B7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F2449-7DE3-4996-B9B5-31495FBFC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4AC97-9F42-40E3-8069-1FBC2C34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46CB-815F-4583-B797-6C7E900362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AA1FC-CFF5-4E89-B409-1C8F2516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53A0F-6E0F-41EA-BF70-DCFFFE48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D5C5-028E-4469-9618-A67198E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2EB2-16AB-418D-9FE6-4F3B22A0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92224-A49C-4B09-A40A-4832EC9F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46CB-815F-4583-B797-6C7E900362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4CCA7-1463-474B-B38A-CCA28340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74084-A41E-4FAD-B861-396D3A8B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D5C5-028E-4469-9618-A67198E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0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6FCA1-3712-4665-8CF6-5045A984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46CB-815F-4583-B797-6C7E900362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CFE37-DBA5-4501-B35B-F2C36BE9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2C504-D562-4571-9646-AF9F6C30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D5C5-028E-4469-9618-A67198E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8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C6FF-1506-489F-AF7E-7FB9CF01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5D44-D13B-4DCF-8E55-2027E84D5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F821B-81BB-4692-8748-1FCF111C4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23831-ADE9-4722-80B9-466A9EEB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46CB-815F-4583-B797-6C7E900362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E9C91-13E7-437B-8417-48E84971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D2157-6891-40F9-A5FC-3BC9E8CF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D5C5-028E-4469-9618-A67198E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8968-FF65-4FF1-A21B-204BCF71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F706C-B166-450C-A326-D0A5D06F9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31043-0EB7-46E8-A74A-B8B0824F7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63780-9F79-40EC-924C-1FD05607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46CB-815F-4583-B797-6C7E900362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9D540-EA38-43A3-AD87-A9D67CB3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32FEF-6DAA-47F9-A2D6-7BFED93F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D5C5-028E-4469-9618-A67198E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B329B-DF2C-4805-95A1-442A9248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587FC-FEB8-46EE-890B-39024D9C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49ABD-576F-4F0F-A003-8B3683CF1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46CB-815F-4583-B797-6C7E900362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AC78F-02FB-4AA1-B723-4E61B6DAA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1790-C68E-4158-9A8A-B835A82B2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D5C5-028E-4469-9618-A67198ED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4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8C75AF1-5FDD-4A8D-BED4-8D2529BB0B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310" y="3826396"/>
            <a:ext cx="3464689" cy="3031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16A7A0-E55A-4CF3-82C9-4A3C71A07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97" y="1883513"/>
            <a:ext cx="10255170" cy="2040565"/>
          </a:xfrm>
        </p:spPr>
        <p:txBody>
          <a:bodyPr>
            <a:normAutofit fontScale="90000"/>
          </a:bodyPr>
          <a:lstStyle/>
          <a:p>
            <a:r>
              <a:rPr lang="en-US" dirty="0"/>
              <a:t>D.C. Resuscitation Collaborative: </a:t>
            </a:r>
            <a:br>
              <a:rPr lang="en-US" dirty="0"/>
            </a:br>
            <a:r>
              <a:rPr lang="en-US" sz="4900" dirty="0"/>
              <a:t>The State of Cardiac Arrest Performance in the District of Columbia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FD19F-AF05-463F-8DE0-DC1AA71B2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200"/>
            <a:ext cx="9144000" cy="2269051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Marshall Washick MS, NRP</a:t>
            </a:r>
          </a:p>
          <a:p>
            <a:r>
              <a:rPr lang="en-US" dirty="0"/>
              <a:t>CQI Manager</a:t>
            </a:r>
          </a:p>
          <a:p>
            <a:r>
              <a:rPr lang="en-US" dirty="0"/>
              <a:t>Office of the Medical Director</a:t>
            </a:r>
          </a:p>
          <a:p>
            <a:r>
              <a:rPr lang="en-US" dirty="0"/>
              <a:t>D.C. Fire and EMS</a:t>
            </a:r>
          </a:p>
          <a:p>
            <a:endParaRPr lang="en-US" dirty="0"/>
          </a:p>
          <a:p>
            <a:r>
              <a:rPr lang="en-US" dirty="0"/>
              <a:t>July 29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17660-1098-40FC-B07F-E92BF92A389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280213" cy="165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6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A657-8018-42F1-8DBF-94447547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Where do cardiac arrests occur?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8CB1E4A-A9A6-44CA-9445-9EB1C74CA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9" y="999334"/>
            <a:ext cx="10956758" cy="571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5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7D90-E745-4192-9BCF-FE7957F4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9"/>
            <a:ext cx="10515600" cy="1325563"/>
          </a:xfrm>
        </p:spPr>
        <p:txBody>
          <a:bodyPr/>
          <a:lstStyle/>
          <a:p>
            <a:r>
              <a:rPr lang="en-US" dirty="0"/>
              <a:t>Drilling down beyond “Home”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2C7E9DC-D119-4BAE-8098-62ADE746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9228"/>
            <a:ext cx="1051562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8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4341-B915-4C9D-A1EC-3A68D934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3 factors that affect 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33783-B86D-41AA-BA86-CFBD172DD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Was it a witnessed and recognized cardiac arrest?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Was early (immediate) CPR initiated?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Was an AED applied; and if applicable, early defibrillation?</a:t>
            </a:r>
          </a:p>
        </p:txBody>
      </p:sp>
    </p:spTree>
    <p:extLst>
      <p:ext uri="{BB962C8B-B14F-4D97-AF65-F5344CB8AC3E}">
        <p14:creationId xmlns:p14="http://schemas.microsoft.com/office/powerpoint/2010/main" val="411356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8C9A-B9A3-4449-820B-6EE84783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"/>
            <a:ext cx="10515600" cy="1325563"/>
          </a:xfrm>
        </p:spPr>
        <p:txBody>
          <a:bodyPr/>
          <a:lstStyle/>
          <a:p>
            <a:r>
              <a:rPr lang="en-US" dirty="0"/>
              <a:t>So how often are cardiac arrests ‘witnessed’? 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AD6A461-3D5B-44D8-A366-88C608782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9" y="1333065"/>
            <a:ext cx="1051562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8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6723-DFB1-4E8A-8CFD-517EC786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43"/>
            <a:ext cx="10515600" cy="1325563"/>
          </a:xfrm>
        </p:spPr>
        <p:txBody>
          <a:bodyPr/>
          <a:lstStyle/>
          <a:p>
            <a:r>
              <a:rPr lang="en-US" dirty="0"/>
              <a:t>And bystander CPR initiated?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547A335-53B2-493A-870F-03576398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9" y="1230324"/>
            <a:ext cx="1051562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0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2A7F-3089-4D17-BDB7-A53B43BF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46"/>
            <a:ext cx="10515600" cy="1325563"/>
          </a:xfrm>
        </p:spPr>
        <p:txBody>
          <a:bodyPr/>
          <a:lstStyle/>
          <a:p>
            <a:r>
              <a:rPr lang="en-US" dirty="0"/>
              <a:t>And AED use…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2AA2CEC-64A4-4253-8416-E28F17050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9" y="1230324"/>
            <a:ext cx="1051562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9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B915-D6DD-477E-9193-E0B55C25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when someone got all three elements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F5EF040-3496-4647-AFF6-60F1C66B2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880064"/>
              </p:ext>
            </p:extLst>
          </p:nvPr>
        </p:nvGraphicFramePr>
        <p:xfrm>
          <a:off x="2901778" y="1824028"/>
          <a:ext cx="5018903" cy="194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968">
                  <a:extLst>
                    <a:ext uri="{9D8B030D-6E8A-4147-A177-3AD203B41FA5}">
                      <a16:colId xmlns:a16="http://schemas.microsoft.com/office/drawing/2014/main" val="3947447161"/>
                    </a:ext>
                  </a:extLst>
                </a:gridCol>
                <a:gridCol w="1750143">
                  <a:extLst>
                    <a:ext uri="{9D8B030D-6E8A-4147-A177-3AD203B41FA5}">
                      <a16:colId xmlns:a16="http://schemas.microsoft.com/office/drawing/2014/main" val="1905270529"/>
                    </a:ext>
                  </a:extLst>
                </a:gridCol>
                <a:gridCol w="1595792">
                  <a:extLst>
                    <a:ext uri="{9D8B030D-6E8A-4147-A177-3AD203B41FA5}">
                      <a16:colId xmlns:a16="http://schemas.microsoft.com/office/drawing/2014/main" val="3227956351"/>
                    </a:ext>
                  </a:extLst>
                </a:gridCol>
              </a:tblGrid>
              <a:tr h="649868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effectLst/>
                          <a:latin typeface="Arial" panose="020B0604020202020204" pitchFamily="34" charset="0"/>
                        </a:rPr>
                        <a:t>Discharged - </a:t>
                      </a: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effectLst/>
                          <a:latin typeface="Arial" panose="020B0604020202020204" pitchFamily="34" charset="0"/>
                        </a:rPr>
                        <a:t>Discharged - </a:t>
                      </a: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977050"/>
                  </a:ext>
                </a:extLst>
              </a:tr>
              <a:tr h="6498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Survival Bundle -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42371"/>
                  </a:ext>
                </a:extLst>
              </a:tr>
              <a:tr h="6498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Survival Bundle -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297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3956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1687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286101-1E55-4CE5-89A2-A89B3AB1917B}"/>
              </a:ext>
            </a:extLst>
          </p:cNvPr>
          <p:cNvSpPr txBox="1"/>
          <p:nvPr/>
        </p:nvSpPr>
        <p:spPr>
          <a:xfrm>
            <a:off x="2384854" y="3880022"/>
            <a:ext cx="63760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Odds of being Discharged from Hospital if Witnessed + Bystander CPR + AED application:  </a:t>
            </a:r>
            <a:r>
              <a:rPr lang="en-US" b="1" dirty="0"/>
              <a:t>8.65</a:t>
            </a:r>
          </a:p>
          <a:p>
            <a:endParaRPr lang="en-US" dirty="0"/>
          </a:p>
          <a:p>
            <a:endParaRPr lang="en-US" sz="1600" dirty="0"/>
          </a:p>
          <a:p>
            <a:pPr algn="ctr"/>
            <a:r>
              <a:rPr lang="en-US" sz="3200" b="1" u="sng" dirty="0"/>
              <a:t>Translation</a:t>
            </a:r>
            <a:r>
              <a:rPr lang="en-US" sz="3200" b="1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8.65x’s more likely </a:t>
            </a:r>
            <a:r>
              <a:rPr lang="en-US" sz="3200" b="1" dirty="0"/>
              <a:t>to be discharged compared to not having all 3 elements</a:t>
            </a:r>
          </a:p>
        </p:txBody>
      </p:sp>
    </p:spTree>
    <p:extLst>
      <p:ext uri="{BB962C8B-B14F-4D97-AF65-F5344CB8AC3E}">
        <p14:creationId xmlns:p14="http://schemas.microsoft.com/office/powerpoint/2010/main" val="817265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B7D3-0FE2-41DC-88BE-DE46AD56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3"/>
            <a:ext cx="10515600" cy="1325563"/>
          </a:xfrm>
        </p:spPr>
        <p:txBody>
          <a:bodyPr/>
          <a:lstStyle/>
          <a:p>
            <a:r>
              <a:rPr lang="en-US" dirty="0"/>
              <a:t>How many patients are surviving?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FADE99E-706B-4BDB-9388-8BA44FC70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39" y="1099336"/>
            <a:ext cx="9681656" cy="5650786"/>
          </a:xfrm>
        </p:spPr>
      </p:pic>
    </p:spTree>
    <p:extLst>
      <p:ext uri="{BB962C8B-B14F-4D97-AF65-F5344CB8AC3E}">
        <p14:creationId xmlns:p14="http://schemas.microsoft.com/office/powerpoint/2010/main" val="3654530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A483EE1F-F489-4FD2-B68F-FB05AC721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7" y="705853"/>
            <a:ext cx="11619318" cy="60622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A07134-1436-CE66-451A-48324405F050}"/>
              </a:ext>
            </a:extLst>
          </p:cNvPr>
          <p:cNvSpPr txBox="1"/>
          <p:nvPr/>
        </p:nvSpPr>
        <p:spPr>
          <a:xfrm>
            <a:off x="871870" y="1286540"/>
            <a:ext cx="3593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Hospital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A604D-BE7A-319C-B6A1-32D8EDA718F6}"/>
              </a:ext>
            </a:extLst>
          </p:cNvPr>
          <p:cNvSpPr txBox="1"/>
          <p:nvPr/>
        </p:nvSpPr>
        <p:spPr>
          <a:xfrm>
            <a:off x="4607525" y="1258555"/>
            <a:ext cx="3593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Hospital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49181-E362-C7A7-40AA-34F70D8AAFEA}"/>
              </a:ext>
            </a:extLst>
          </p:cNvPr>
          <p:cNvSpPr txBox="1"/>
          <p:nvPr/>
        </p:nvSpPr>
        <p:spPr>
          <a:xfrm>
            <a:off x="8201329" y="1258555"/>
            <a:ext cx="3593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Hospital C</a:t>
            </a:r>
          </a:p>
        </p:txBody>
      </p:sp>
    </p:spTree>
    <p:extLst>
      <p:ext uri="{BB962C8B-B14F-4D97-AF65-F5344CB8AC3E}">
        <p14:creationId xmlns:p14="http://schemas.microsoft.com/office/powerpoint/2010/main" val="9928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273-DB2B-4F35-98D4-A6841F85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recap what we’ve seen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1CB5-FC28-4F9D-8043-2CA0F70C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Majority of cardiac arrests occur in the home</a:t>
            </a:r>
          </a:p>
          <a:p>
            <a:r>
              <a:rPr lang="en-US" dirty="0"/>
              <a:t>More than half all of cardiac arrests are unwitnessed</a:t>
            </a:r>
          </a:p>
          <a:p>
            <a:r>
              <a:rPr lang="en-US" dirty="0"/>
              <a:t>Low rates of cardiac arrest Bystander or Family Member CPR</a:t>
            </a:r>
          </a:p>
          <a:p>
            <a:r>
              <a:rPr lang="en-US" dirty="0"/>
              <a:t>Low rates of AED use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COVID-19 has had a detrimental impact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4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146C-9889-427D-BCE1-B2B97505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9E46-04C7-49F7-B03D-75AC98EF4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Show the state of cardiac arrest outcomes in the District of Columbia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Foster motivation to drive change that leads to improvement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an appreciation for the complexity of the system(</a:t>
            </a:r>
            <a:r>
              <a:rPr lang="en-US" b="1" dirty="0"/>
              <a:t>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6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C9F6-DC71-4513-BDE4-2D9D0315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important question we are left with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9E14-4A50-42EB-8FEE-225089FE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groups in our community suffer more negative impacts from cardiac arrest than others?</a:t>
            </a:r>
          </a:p>
        </p:txBody>
      </p:sp>
    </p:spTree>
    <p:extLst>
      <p:ext uri="{BB962C8B-B14F-4D97-AF65-F5344CB8AC3E}">
        <p14:creationId xmlns:p14="http://schemas.microsoft.com/office/powerpoint/2010/main" val="3622891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BE4D-D968-4203-A907-A8FED864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 about the District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7DEC-F138-4295-8049-832AEE69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2019 1-Year American Community Survey population estimate of the District of Columbia is ~705,000</a:t>
            </a:r>
          </a:p>
          <a:p>
            <a:r>
              <a:rPr lang="en-US" dirty="0"/>
              <a:t>45.4% Black/African-American, alone (n~320,000)</a:t>
            </a:r>
          </a:p>
          <a:p>
            <a:r>
              <a:rPr lang="en-US" dirty="0"/>
              <a:t>42.5% White, alone (n~300,000)</a:t>
            </a:r>
          </a:p>
          <a:p>
            <a:r>
              <a:rPr lang="en-US" dirty="0"/>
              <a:t>4.3% Asian (n~30,000)</a:t>
            </a:r>
          </a:p>
          <a:p>
            <a:endParaRPr lang="en-US" dirty="0"/>
          </a:p>
          <a:p>
            <a:r>
              <a:rPr lang="en-US" dirty="0"/>
              <a:t>Ethnically – 11.3% Hispanic/Latino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50" dirty="0"/>
          </a:p>
          <a:p>
            <a:endParaRPr lang="en-US" sz="1050" dirty="0"/>
          </a:p>
          <a:p>
            <a:pPr marL="0" indent="0">
              <a:buNone/>
            </a:pPr>
            <a:r>
              <a:rPr lang="en-US" sz="1050" b="1" dirty="0"/>
              <a:t>2019 1- Year Data Estimates: ACS DEMOGRAPHIC AND HOUSING ESTIMATES: </a:t>
            </a:r>
            <a:r>
              <a:rPr lang="en-US" sz="1050" dirty="0"/>
              <a:t>https://data.census.gov/cedsci/table?g=0400000US11&amp;tid=ACSDP1Y2019.DP05</a:t>
            </a:r>
          </a:p>
        </p:txBody>
      </p:sp>
    </p:spTree>
    <p:extLst>
      <p:ext uri="{BB962C8B-B14F-4D97-AF65-F5344CB8AC3E}">
        <p14:creationId xmlns:p14="http://schemas.microsoft.com/office/powerpoint/2010/main" val="427080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81E2-1960-4665-B39C-AAD1BB70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2"/>
            <a:ext cx="10515600" cy="1325563"/>
          </a:xfrm>
        </p:spPr>
        <p:txBody>
          <a:bodyPr/>
          <a:lstStyle/>
          <a:p>
            <a:r>
              <a:rPr lang="en-US" dirty="0"/>
              <a:t>Proportionally…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12BA68B-6D3C-43A1-A06B-E3D62CBB7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0049"/>
            <a:ext cx="1051562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83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3396-946B-4940-99A8-31BAA3E4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Black and African Americans make up ~45% of the Districts population, and account for </a:t>
            </a:r>
            <a:r>
              <a:rPr lang="en-US" b="1" dirty="0">
                <a:solidFill>
                  <a:srgbClr val="FF0000"/>
                </a:solidFill>
              </a:rPr>
              <a:t>over 80% of all cardiac arrests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Estimates based on the 2019 ACS Data…</a:t>
            </a:r>
          </a:p>
          <a:p>
            <a:pPr lvl="1"/>
            <a:r>
              <a:rPr lang="en-US" dirty="0"/>
              <a:t>Black/African-Americans: 16 cardiac arrests per 10,000</a:t>
            </a:r>
          </a:p>
          <a:p>
            <a:pPr lvl="1"/>
            <a:r>
              <a:rPr lang="en-US" dirty="0"/>
              <a:t>Whites:                                2.7 cardiac arrests per 10,000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Black/African-American Residents suffered cardiac arrests at </a:t>
            </a:r>
            <a:r>
              <a:rPr lang="en-US" sz="3200" b="1" dirty="0">
                <a:solidFill>
                  <a:srgbClr val="FF0000"/>
                </a:solidFill>
              </a:rPr>
              <a:t>5.9x’s the rate </a:t>
            </a:r>
            <a:r>
              <a:rPr lang="en-US" sz="3200" dirty="0"/>
              <a:t>of White residents in 2019</a:t>
            </a:r>
          </a:p>
        </p:txBody>
      </p:sp>
    </p:spTree>
    <p:extLst>
      <p:ext uri="{BB962C8B-B14F-4D97-AF65-F5344CB8AC3E}">
        <p14:creationId xmlns:p14="http://schemas.microsoft.com/office/powerpoint/2010/main" val="1530023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32EC-585E-4222-B939-B705E4B1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5"/>
            <a:ext cx="10515600" cy="1325563"/>
          </a:xfrm>
        </p:spPr>
        <p:txBody>
          <a:bodyPr/>
          <a:lstStyle/>
          <a:p>
            <a:r>
              <a:rPr lang="en-US" dirty="0"/>
              <a:t>When we break down survival…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19F0B4F-EC7D-4CB5-8B8D-759A1285C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9" y="1230325"/>
            <a:ext cx="1051562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7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763F-47F0-4FB4-95E2-E8B85D4E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41"/>
            <a:ext cx="10515600" cy="1325563"/>
          </a:xfrm>
        </p:spPr>
        <p:txBody>
          <a:bodyPr/>
          <a:lstStyle/>
          <a:p>
            <a:r>
              <a:rPr lang="en-US" dirty="0"/>
              <a:t>And when we stratify by age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6BE055D-C649-40AA-B46D-7767F0D53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2421"/>
            <a:ext cx="1051562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18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3466-4492-4173-8362-1C85FE0A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3"/>
            <a:ext cx="10515600" cy="1325563"/>
          </a:xfrm>
        </p:spPr>
        <p:txBody>
          <a:bodyPr/>
          <a:lstStyle/>
          <a:p>
            <a:r>
              <a:rPr lang="en-US" dirty="0"/>
              <a:t>National, Age-Stratified Survival Rate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186115D-6ED4-4503-94C0-E13444B4E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4778"/>
            <a:ext cx="1051562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53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A794DBB7-3D8D-4DC7-A7FC-26DC71E84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64" y="0"/>
            <a:ext cx="9278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12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7589-40F5-4353-965D-F3017034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03DF-8BD3-40AF-8CFB-AB6D6D0A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Black/African-American residents are </a:t>
            </a:r>
            <a:r>
              <a:rPr lang="en-US" b="1" dirty="0">
                <a:solidFill>
                  <a:srgbClr val="FF0000"/>
                </a:solidFill>
              </a:rPr>
              <a:t>disproportionately suffering</a:t>
            </a:r>
            <a:r>
              <a:rPr lang="en-US" dirty="0"/>
              <a:t> from cardiac arrest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2) Black/African-American residents are </a:t>
            </a:r>
            <a:r>
              <a:rPr lang="en-US" b="1" dirty="0">
                <a:solidFill>
                  <a:srgbClr val="FF0000"/>
                </a:solidFill>
              </a:rPr>
              <a:t>disproportionately dying</a:t>
            </a:r>
            <a:r>
              <a:rPr lang="en-US" dirty="0"/>
              <a:t> from cardiac arrest (not surviving)</a:t>
            </a:r>
          </a:p>
        </p:txBody>
      </p:sp>
    </p:spTree>
    <p:extLst>
      <p:ext uri="{BB962C8B-B14F-4D97-AF65-F5344CB8AC3E}">
        <p14:creationId xmlns:p14="http://schemas.microsoft.com/office/powerpoint/2010/main" val="656464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E462-B6C5-4965-BA8D-DC9E759D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b="1" dirty="0"/>
              <a:t>significant</a:t>
            </a:r>
            <a:r>
              <a:rPr lang="en-US" dirty="0"/>
              <a:t> contributing factors…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0AD4-FE4B-4CF9-A69D-B73E64482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Compared to White patients, Black/African-American patients were: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48.7% less likely to have a “Witnessed” arrest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37.3% less likely to have “Bystander” CPR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38.8% less likely to have an AED applied</a:t>
            </a:r>
          </a:p>
        </p:txBody>
      </p:sp>
    </p:spTree>
    <p:extLst>
      <p:ext uri="{BB962C8B-B14F-4D97-AF65-F5344CB8AC3E}">
        <p14:creationId xmlns:p14="http://schemas.microsoft.com/office/powerpoint/2010/main" val="29996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73D0-AEE3-47A4-83B7-9C809599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EDEB-D360-4D13-AB0B-CE2B66779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Present clear data on cardiac arrest performance from the years 2016 through 2021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where the challenges/barriers lie to improving cardiac arrest outcomes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Promote dialogue</a:t>
            </a:r>
          </a:p>
        </p:txBody>
      </p:sp>
    </p:spTree>
    <p:extLst>
      <p:ext uri="{BB962C8B-B14F-4D97-AF65-F5344CB8AC3E}">
        <p14:creationId xmlns:p14="http://schemas.microsoft.com/office/powerpoint/2010/main" val="198308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B915-D6DD-477E-9193-E0B55C25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bundle… by Race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F5EF040-3496-4647-AFF6-60F1C66B2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735835"/>
              </p:ext>
            </p:extLst>
          </p:nvPr>
        </p:nvGraphicFramePr>
        <p:xfrm>
          <a:off x="2901778" y="1824028"/>
          <a:ext cx="5018903" cy="194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968">
                  <a:extLst>
                    <a:ext uri="{9D8B030D-6E8A-4147-A177-3AD203B41FA5}">
                      <a16:colId xmlns:a16="http://schemas.microsoft.com/office/drawing/2014/main" val="3947447161"/>
                    </a:ext>
                  </a:extLst>
                </a:gridCol>
                <a:gridCol w="1750143">
                  <a:extLst>
                    <a:ext uri="{9D8B030D-6E8A-4147-A177-3AD203B41FA5}">
                      <a16:colId xmlns:a16="http://schemas.microsoft.com/office/drawing/2014/main" val="1905270529"/>
                    </a:ext>
                  </a:extLst>
                </a:gridCol>
                <a:gridCol w="1595792">
                  <a:extLst>
                    <a:ext uri="{9D8B030D-6E8A-4147-A177-3AD203B41FA5}">
                      <a16:colId xmlns:a16="http://schemas.microsoft.com/office/drawing/2014/main" val="3227956351"/>
                    </a:ext>
                  </a:extLst>
                </a:gridCol>
              </a:tblGrid>
              <a:tr h="649868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effectLst/>
                          <a:latin typeface="Arial" panose="020B0604020202020204" pitchFamily="34" charset="0"/>
                        </a:rPr>
                        <a:t>Black/African-American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effectLst/>
                          <a:latin typeface="Arial" panose="020B0604020202020204" pitchFamily="34" charset="0"/>
                        </a:rPr>
                        <a:t>White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977050"/>
                  </a:ext>
                </a:extLst>
              </a:tr>
              <a:tr h="6498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Survival Bundle -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42371"/>
                  </a:ext>
                </a:extLst>
              </a:tr>
              <a:tr h="6498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Survival Bundle -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3428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440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1687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286101-1E55-4CE5-89A2-A89B3AB1917B}"/>
              </a:ext>
            </a:extLst>
          </p:cNvPr>
          <p:cNvSpPr txBox="1"/>
          <p:nvPr/>
        </p:nvSpPr>
        <p:spPr>
          <a:xfrm>
            <a:off x="2384854" y="3880022"/>
            <a:ext cx="6376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Odds of being Black/African-American and having a witnessed cardiac arrest + bystander CPR + AED; OR: 0.185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u="sng" dirty="0"/>
              <a:t>Translation</a:t>
            </a:r>
            <a:r>
              <a:rPr lang="en-US" sz="2400" b="1" dirty="0"/>
              <a:t>: Black/African-American patients were 81.5% less likely to have all three elements, compared to White patients</a:t>
            </a:r>
          </a:p>
        </p:txBody>
      </p:sp>
    </p:spTree>
    <p:extLst>
      <p:ext uri="{BB962C8B-B14F-4D97-AF65-F5344CB8AC3E}">
        <p14:creationId xmlns:p14="http://schemas.microsoft.com/office/powerpoint/2010/main" val="1735987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4E3E-707E-4CFA-A586-B52835EF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2C971-D899-44B6-9EC4-4F52799F1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hospitals in the District of Columbia receive over 70% of all cardiac arrests. Outcomes for these three hospitals are presented.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protect their identities, they have been denoted as Hospital A, Hospital B, and Hospital C. </a:t>
            </a:r>
          </a:p>
        </p:txBody>
      </p:sp>
    </p:spTree>
    <p:extLst>
      <p:ext uri="{BB962C8B-B14F-4D97-AF65-F5344CB8AC3E}">
        <p14:creationId xmlns:p14="http://schemas.microsoft.com/office/powerpoint/2010/main" val="2434827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657B9BEF-5F5E-43D2-A8B9-290F92AD0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1" y="876743"/>
            <a:ext cx="11464079" cy="59812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E6A2D7-9EBC-5713-5F90-F0E9E9408514}"/>
              </a:ext>
            </a:extLst>
          </p:cNvPr>
          <p:cNvSpPr txBox="1"/>
          <p:nvPr/>
        </p:nvSpPr>
        <p:spPr>
          <a:xfrm>
            <a:off x="2073349" y="6550223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Hospital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916B9-9AA6-254D-7B6E-4E5FBB4D6CE1}"/>
              </a:ext>
            </a:extLst>
          </p:cNvPr>
          <p:cNvSpPr txBox="1"/>
          <p:nvPr/>
        </p:nvSpPr>
        <p:spPr>
          <a:xfrm>
            <a:off x="5436781" y="6539590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Hospital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3FFB8-EA1F-2F47-D0F9-3A032FE49D88}"/>
              </a:ext>
            </a:extLst>
          </p:cNvPr>
          <p:cNvSpPr txBox="1"/>
          <p:nvPr/>
        </p:nvSpPr>
        <p:spPr>
          <a:xfrm>
            <a:off x="8938846" y="6534556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Hospital C</a:t>
            </a:r>
          </a:p>
        </p:txBody>
      </p:sp>
    </p:spTree>
    <p:extLst>
      <p:ext uri="{BB962C8B-B14F-4D97-AF65-F5344CB8AC3E}">
        <p14:creationId xmlns:p14="http://schemas.microsoft.com/office/powerpoint/2010/main" val="3257471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7D94E922-997E-49AD-A124-E3B05170A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3" y="840120"/>
            <a:ext cx="11534273" cy="60178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22066B-4380-3769-EFAF-A015378108E7}"/>
              </a:ext>
            </a:extLst>
          </p:cNvPr>
          <p:cNvSpPr txBox="1"/>
          <p:nvPr/>
        </p:nvSpPr>
        <p:spPr>
          <a:xfrm>
            <a:off x="2073349" y="6509747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Hospital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2E458-D3CF-1398-C25A-B904388A9EE2}"/>
              </a:ext>
            </a:extLst>
          </p:cNvPr>
          <p:cNvSpPr txBox="1"/>
          <p:nvPr/>
        </p:nvSpPr>
        <p:spPr>
          <a:xfrm>
            <a:off x="5468679" y="6509748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Hospital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59C3C-BB6F-6F57-22AA-0E00CC2E86E7}"/>
              </a:ext>
            </a:extLst>
          </p:cNvPr>
          <p:cNvSpPr txBox="1"/>
          <p:nvPr/>
        </p:nvSpPr>
        <p:spPr>
          <a:xfrm>
            <a:off x="8864009" y="6509748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Hospital C</a:t>
            </a:r>
          </a:p>
        </p:txBody>
      </p:sp>
    </p:spTree>
    <p:extLst>
      <p:ext uri="{BB962C8B-B14F-4D97-AF65-F5344CB8AC3E}">
        <p14:creationId xmlns:p14="http://schemas.microsoft.com/office/powerpoint/2010/main" val="3851218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1CB6CB24-5556-4E3D-B5B1-71CA2AAC8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848489"/>
            <a:ext cx="11518231" cy="60095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0E6ADF-C8C5-A5FB-E9C9-25693F332895}"/>
              </a:ext>
            </a:extLst>
          </p:cNvPr>
          <p:cNvSpPr txBox="1"/>
          <p:nvPr/>
        </p:nvSpPr>
        <p:spPr>
          <a:xfrm>
            <a:off x="2073349" y="6550223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Hospital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39959-D638-8D90-7E1A-909E84B965B7}"/>
              </a:ext>
            </a:extLst>
          </p:cNvPr>
          <p:cNvSpPr txBox="1"/>
          <p:nvPr/>
        </p:nvSpPr>
        <p:spPr>
          <a:xfrm>
            <a:off x="5330456" y="6550223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Hospital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0A31E-44FD-F93C-ED18-6BD2C794732A}"/>
              </a:ext>
            </a:extLst>
          </p:cNvPr>
          <p:cNvSpPr txBox="1"/>
          <p:nvPr/>
        </p:nvSpPr>
        <p:spPr>
          <a:xfrm>
            <a:off x="8949070" y="6550223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Hospital C</a:t>
            </a:r>
          </a:p>
        </p:txBody>
      </p:sp>
    </p:spTree>
    <p:extLst>
      <p:ext uri="{BB962C8B-B14F-4D97-AF65-F5344CB8AC3E}">
        <p14:creationId xmlns:p14="http://schemas.microsoft.com/office/powerpoint/2010/main" val="267303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72F3-28DC-42ED-AF17-F0708705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"/>
            <a:ext cx="10515600" cy="1325563"/>
          </a:xfrm>
        </p:spPr>
        <p:txBody>
          <a:bodyPr/>
          <a:lstStyle/>
          <a:p>
            <a:r>
              <a:rPr lang="en-US" dirty="0"/>
              <a:t>What about survival by hospital?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E206AB3-5C7B-4761-A96B-8D66955C4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6494"/>
            <a:ext cx="10515621" cy="54864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84A65D-FFFC-DDC2-D677-9D2CEE469518}"/>
              </a:ext>
            </a:extLst>
          </p:cNvPr>
          <p:cNvSpPr txBox="1"/>
          <p:nvPr/>
        </p:nvSpPr>
        <p:spPr>
          <a:xfrm>
            <a:off x="2190307" y="5922902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Hospital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2AFD0-C90C-7826-AE58-546ACBA89B4B}"/>
              </a:ext>
            </a:extLst>
          </p:cNvPr>
          <p:cNvSpPr txBox="1"/>
          <p:nvPr/>
        </p:nvSpPr>
        <p:spPr>
          <a:xfrm>
            <a:off x="5371214" y="5922902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Hospital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0D12B-EEC4-1913-A4B6-BE7757FAA908}"/>
              </a:ext>
            </a:extLst>
          </p:cNvPr>
          <p:cNvSpPr txBox="1"/>
          <p:nvPr/>
        </p:nvSpPr>
        <p:spPr>
          <a:xfrm>
            <a:off x="8552121" y="5922901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Hospital C</a:t>
            </a:r>
          </a:p>
        </p:txBody>
      </p:sp>
    </p:spTree>
    <p:extLst>
      <p:ext uri="{BB962C8B-B14F-4D97-AF65-F5344CB8AC3E}">
        <p14:creationId xmlns:p14="http://schemas.microsoft.com/office/powerpoint/2010/main" val="3616342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BEE3F4CD-349D-476D-BF2F-148A9DB6D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872061" cy="6858001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C9A4C80-33BB-420A-9BDD-A13483764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061" y="-16436"/>
            <a:ext cx="3319939" cy="46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7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DF0B2EA-93DE-4085-AB7C-AE931BC2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72" y="0"/>
            <a:ext cx="8002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69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F5EB-9F6A-4395-80DA-51E9B8D2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267D-F28E-42D1-8987-2500CCD9C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551111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Cardiac arrest cases appear to be increasing in the District of Columbia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have low rates of witnessed cardiac arrests, low rates of bystander CPR, and low rates of AED application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Overall survival rates have declined, and remain low so far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Black/African-American residents disproportionately suffer from cardiac arrest, and the negative consequences from it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disparity in across our three STEMI/PCI hospitals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62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CA06-1A41-4E52-84FE-DA7DF22B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what we now know… consider: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4C67-CAD5-437B-BDBD-155A0AE1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99" y="1800225"/>
            <a:ext cx="11288241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every system is perfectly designed to get the results you get… then what do these outcomes tell us about our system?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there immediate steps we can take to address gaps in care/outcomes?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else do we need to consider as it relates to these outcomes?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3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D65F-4817-4760-86F4-2D769589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24F0-D0E2-472F-A330-A65D64EB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Every </a:t>
            </a:r>
            <a:r>
              <a:rPr lang="en-US" b="1" i="1" dirty="0">
                <a:solidFill>
                  <a:srgbClr val="FF0000"/>
                </a:solidFill>
              </a:rPr>
              <a:t>system</a:t>
            </a:r>
            <a:r>
              <a:rPr lang="en-US" i="1" dirty="0"/>
              <a:t> is perfectly designed to produce the results you get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Management of a </a:t>
            </a:r>
            <a:r>
              <a:rPr lang="en-US" b="1" i="1" dirty="0">
                <a:solidFill>
                  <a:srgbClr val="FF0000"/>
                </a:solidFill>
              </a:rPr>
              <a:t>system</a:t>
            </a:r>
            <a:r>
              <a:rPr lang="en-US" i="1" dirty="0"/>
              <a:t> requires knowledge of the interrelationships between all of the components within the </a:t>
            </a:r>
            <a:r>
              <a:rPr lang="en-US" b="1" i="1" dirty="0">
                <a:solidFill>
                  <a:srgbClr val="FF0000"/>
                </a:solidFill>
              </a:rPr>
              <a:t>system</a:t>
            </a:r>
            <a:r>
              <a:rPr lang="en-US" i="1" dirty="0"/>
              <a:t> and of everybody that works in it.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Learning is not compulsory… neither is survival.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-</a:t>
            </a:r>
            <a:r>
              <a:rPr lang="en-US" dirty="0"/>
              <a:t>W. Edwards Deming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485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F94-286E-4E42-BD34-D1240113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around the room and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124C3-5839-4D29-B02B-19D04C01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Who isn’t here, that should be?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is my role in the system of cardiac arrest prevention, treatment and recovery?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can I help or contribute to other elements/parts of the system of prevention, treatment and recovery?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2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0DEE-81DF-4F88-8D37-9F3C6957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when we talk about cardiac arrest – what do we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8884-25A0-4A7B-9C5D-FAB80B304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are talking about:</a:t>
            </a:r>
          </a:p>
          <a:p>
            <a:pPr lvl="1"/>
            <a:r>
              <a:rPr lang="en-US" dirty="0"/>
              <a:t>Adults 18 years of age and older</a:t>
            </a:r>
          </a:p>
          <a:p>
            <a:pPr lvl="1"/>
            <a:r>
              <a:rPr lang="en-US" dirty="0"/>
              <a:t>Have a “Presumed Cardiac”, “Respiratory/Asphyxia”, and “Drug Overdose” etiologies… essentially Non-Traumatic Cardiac Arrests</a:t>
            </a:r>
          </a:p>
          <a:p>
            <a:pPr lvl="1"/>
            <a:r>
              <a:rPr lang="en-US" dirty="0"/>
              <a:t>And patients that were treated by D.C. Fire and EMS and other system partners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What we are not talking about:</a:t>
            </a:r>
          </a:p>
          <a:p>
            <a:pPr lvl="1"/>
            <a:r>
              <a:rPr lang="en-US" dirty="0"/>
              <a:t>Special populations</a:t>
            </a:r>
          </a:p>
          <a:p>
            <a:pPr lvl="1"/>
            <a:r>
              <a:rPr lang="en-US" dirty="0"/>
              <a:t>Traumatic cardiac arrest</a:t>
            </a:r>
          </a:p>
          <a:p>
            <a:pPr lvl="1"/>
            <a:r>
              <a:rPr lang="en-US" dirty="0"/>
              <a:t>Patients who are deceased, and no resuscitation attempted</a:t>
            </a:r>
          </a:p>
        </p:txBody>
      </p:sp>
    </p:spTree>
    <p:extLst>
      <p:ext uri="{BB962C8B-B14F-4D97-AF65-F5344CB8AC3E}">
        <p14:creationId xmlns:p14="http://schemas.microsoft.com/office/powerpoint/2010/main" val="147625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D3A4-2696-4026-AE24-3AE099A9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American Heart Association, Out of Hospital Cardiac Arrest “Chain of Survival”</a:t>
            </a:r>
          </a:p>
        </p:txBody>
      </p:sp>
      <p:pic>
        <p:nvPicPr>
          <p:cNvPr id="1026" name="Picture 2" descr="Adult_OHCA_COS_600x415">
            <a:extLst>
              <a:ext uri="{FF2B5EF4-FFF2-40B4-BE49-F238E27FC236}">
                <a16:creationId xmlns:a16="http://schemas.microsoft.com/office/drawing/2014/main" id="{22E6C71E-3C1D-43C8-B9B1-E75EC5B13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816" y="2224096"/>
            <a:ext cx="7076368" cy="181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6BF136-9DE5-426D-AC96-EFF892291E68}"/>
              </a:ext>
            </a:extLst>
          </p:cNvPr>
          <p:cNvSpPr txBox="1"/>
          <p:nvPr/>
        </p:nvSpPr>
        <p:spPr>
          <a:xfrm>
            <a:off x="409074" y="6400800"/>
            <a:ext cx="11550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Image: https://cpr.heart.org/-/media/cpr-images/resources/cpr-facts-stats/adult_ohca_cos_600x415_72dpi_cropped_optimized.jpg?la=en&amp;hash=BE12202D68A21FE49CF614588D91D0BD14042616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501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6997056-EC24-4267-AAD8-CFED1BAB1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2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43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C34E-EB9A-4B86-9CF9-DFAFD9F4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about ‘The System’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9953-49CE-40A6-A1FD-D210F86E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used for analysis were extracted out of the Cardiac Arrest Registry to Enhance Survival, aka CARES dataset for the District of Columbia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number of cases: N=4,656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Removing trauma related cases: n=4,352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difference of n=304; or ~6.5% of the data not included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4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A962-BBBA-4538-BBD2-5C154318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616"/>
          </a:xfrm>
        </p:spPr>
        <p:txBody>
          <a:bodyPr/>
          <a:lstStyle/>
          <a:p>
            <a:r>
              <a:rPr lang="en-US" dirty="0"/>
              <a:t>The state of cardiac arrests…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884EB3-7D90-4629-B771-F76054A3C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20" y="1304818"/>
            <a:ext cx="11208099" cy="518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3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15503</TotalTime>
  <Words>1784</Words>
  <Application>Microsoft Office PowerPoint</Application>
  <PresentationFormat>Widescreen</PresentationFormat>
  <Paragraphs>270</Paragraphs>
  <Slides>40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D.C. Resuscitation Collaborative:  The State of Cardiac Arrest Performance in the District of Columbia</vt:lpstr>
      <vt:lpstr>Goals</vt:lpstr>
      <vt:lpstr>Objectives</vt:lpstr>
      <vt:lpstr>Before we begin… </vt:lpstr>
      <vt:lpstr>So, when we talk about cardiac arrest – what do we mean?</vt:lpstr>
      <vt:lpstr>The American Heart Association, Out of Hospital Cardiac Arrest “Chain of Survival”</vt:lpstr>
      <vt:lpstr>PowerPoint Presentation</vt:lpstr>
      <vt:lpstr>Data about ‘The System’</vt:lpstr>
      <vt:lpstr>The state of cardiac arrests…</vt:lpstr>
      <vt:lpstr>Where do cardiac arrests occur?</vt:lpstr>
      <vt:lpstr>Drilling down beyond “Home”</vt:lpstr>
      <vt:lpstr>There are 3 factors that affect survival</vt:lpstr>
      <vt:lpstr>So how often are cardiac arrests ‘witnessed’? </vt:lpstr>
      <vt:lpstr>And bystander CPR initiated?</vt:lpstr>
      <vt:lpstr>And AED use…</vt:lpstr>
      <vt:lpstr>So when someone got all three elements</vt:lpstr>
      <vt:lpstr>How many patients are surviving?</vt:lpstr>
      <vt:lpstr>PowerPoint Presentation</vt:lpstr>
      <vt:lpstr>To recap what we’ve seen so far…</vt:lpstr>
      <vt:lpstr>An important question we are left with is…</vt:lpstr>
      <vt:lpstr>What we know about the District</vt:lpstr>
      <vt:lpstr>Proportionally…</vt:lpstr>
      <vt:lpstr>PowerPoint Presentation</vt:lpstr>
      <vt:lpstr>When we break down survival…</vt:lpstr>
      <vt:lpstr>And when we stratify by age</vt:lpstr>
      <vt:lpstr>National, Age-Stratified Survival Rate</vt:lpstr>
      <vt:lpstr>PowerPoint Presentation</vt:lpstr>
      <vt:lpstr>Key Points:</vt:lpstr>
      <vt:lpstr>Other significant contributing factors…</vt:lpstr>
      <vt:lpstr>Survival bundle… by Race</vt:lpstr>
      <vt:lpstr>Hospital Survival</vt:lpstr>
      <vt:lpstr>PowerPoint Presentation</vt:lpstr>
      <vt:lpstr>PowerPoint Presentation</vt:lpstr>
      <vt:lpstr>PowerPoint Presentation</vt:lpstr>
      <vt:lpstr>What about survival by hospital?</vt:lpstr>
      <vt:lpstr>PowerPoint Presentation</vt:lpstr>
      <vt:lpstr>PowerPoint Presentation</vt:lpstr>
      <vt:lpstr>In summary…</vt:lpstr>
      <vt:lpstr>Knowing what we now know… consider:</vt:lpstr>
      <vt:lpstr>Look around the room and ask yourself…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D.C. Resuscitation Collaborative</dc:title>
  <dc:creator>Washick, Marshall (FEMS)</dc:creator>
  <cp:lastModifiedBy>Washick, Marshall (FEMS)</cp:lastModifiedBy>
  <cp:revision>102</cp:revision>
  <dcterms:created xsi:type="dcterms:W3CDTF">2021-07-14T17:44:36Z</dcterms:created>
  <dcterms:modified xsi:type="dcterms:W3CDTF">2024-02-08T23:49:28Z</dcterms:modified>
</cp:coreProperties>
</file>