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62" r:id="rId5"/>
    <p:sldId id="260" r:id="rId6"/>
    <p:sldId id="259" r:id="rId7"/>
    <p:sldId id="261" r:id="rId8"/>
    <p:sldId id="263" r:id="rId9"/>
    <p:sldId id="264" r:id="rId10"/>
    <p:sldId id="265" r:id="rId11"/>
    <p:sldId id="267" r:id="rId12"/>
    <p:sldId id="266"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lJ2Wr8y5G+xviuisaU5o+H6jv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16" autoAdjust="0"/>
  </p:normalViewPr>
  <p:slideViewPr>
    <p:cSldViewPr snapToGrid="0">
      <p:cViewPr varScale="1">
        <p:scale>
          <a:sx n="107" d="100"/>
          <a:sy n="107" d="100"/>
        </p:scale>
        <p:origin x="108"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x.doi.org/10.15585/mmwr.mm6718a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xvaluesmag.com/findit/business-directory/life-alert-parma-ohio/"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link.springer.com/article/10.1186/1743-0003-9-21/figures/5" TargetMode="External"/><Relationship Id="rId4" Type="http://schemas.openxmlformats.org/officeDocument/2006/relationships/hyperlink" Target="https://www.researchgate.net/figure/The-fall-detection-and-alert-process_fig1_228783799"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earopen.com/wearables/best-smartwatch-2019-july-update-on-the-top-tech-watches-12479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b7b671b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8b7b671b2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b7b671b2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8b7b671b27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b7b671b27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8b7b671b27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b7b671b2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b7b671b27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b7b671b27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8b7b671b27_0_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sz="2800" dirty="0"/>
              <a:t>In 2016 falls were the leading cause of injury-related deaths in seniors</a:t>
            </a:r>
            <a:endParaRPr lang="en-US" dirty="0"/>
          </a:p>
          <a:p>
            <a:pPr marL="685800" lvl="1" indent="-228600" algn="l" rtl="0">
              <a:lnSpc>
                <a:spcPct val="80000"/>
              </a:lnSpc>
              <a:spcBef>
                <a:spcPts val="500"/>
              </a:spcBef>
              <a:spcAft>
                <a:spcPts val="0"/>
              </a:spcAft>
              <a:buClr>
                <a:schemeClr val="dk1"/>
              </a:buClr>
              <a:buSzPts val="2000"/>
              <a:buChar char="•"/>
            </a:pPr>
            <a:r>
              <a:rPr lang="en-US" sz="2000" dirty="0">
                <a:solidFill>
                  <a:schemeClr val="dk1"/>
                </a:solidFill>
              </a:rPr>
              <a:t>~30,000 adults 65 years and older experienced fatal falls in 2016 with increasing death rates annually since 2007 in the U.S.</a:t>
            </a:r>
            <a:endParaRPr lang="en-US" dirty="0"/>
          </a:p>
          <a:p>
            <a:pPr marL="685800" lvl="1" indent="-228600" algn="l" rtl="0">
              <a:lnSpc>
                <a:spcPct val="80000"/>
              </a:lnSpc>
              <a:spcBef>
                <a:spcPts val="500"/>
              </a:spcBef>
              <a:spcAft>
                <a:spcPts val="0"/>
              </a:spcAft>
              <a:buClr>
                <a:schemeClr val="dk1"/>
              </a:buClr>
              <a:buSzPts val="2000"/>
              <a:buChar char="•"/>
            </a:pPr>
            <a:r>
              <a:rPr lang="en-US" dirty="0"/>
              <a:t>The adjusted-age death rates for this senior population have increased by 31% from 2007 to 2016, with an estimated 43,000 deaths due to fatal falls in 2030 if these current rates remain stable</a:t>
            </a:r>
          </a:p>
          <a:p>
            <a:pPr marL="685800" marR="0" lvl="1" indent="-228600" algn="l" defTabSz="914400" rtl="0" eaLnBrk="1" fontAlgn="auto" latinLnBrk="0" hangingPunct="1">
              <a:lnSpc>
                <a:spcPct val="80000"/>
              </a:lnSpc>
              <a:spcBef>
                <a:spcPts val="500"/>
              </a:spcBef>
              <a:spcAft>
                <a:spcPts val="0"/>
              </a:spcAft>
              <a:buClr>
                <a:schemeClr val="dk1"/>
              </a:buClr>
              <a:buSzPts val="2000"/>
              <a:buFont typeface="Arial"/>
              <a:buChar char="•"/>
              <a:tabLst/>
              <a:defRPr/>
            </a:pPr>
            <a:r>
              <a:rPr lang="en-US" sz="1200" dirty="0">
                <a:solidFill>
                  <a:schemeClr val="dk1"/>
                </a:solidFill>
              </a:rPr>
              <a:t>~ 646,000 reported globally</a:t>
            </a:r>
          </a:p>
          <a:p>
            <a:pPr marL="457200" lvl="1" indent="0" algn="l" rtl="0">
              <a:lnSpc>
                <a:spcPct val="80000"/>
              </a:lnSpc>
              <a:spcBef>
                <a:spcPts val="500"/>
              </a:spcBef>
              <a:spcAft>
                <a:spcPts val="0"/>
              </a:spcAft>
              <a:buClr>
                <a:schemeClr val="dk1"/>
              </a:buClr>
              <a:buSzPts val="2000"/>
              <a:buNone/>
            </a:pPr>
            <a:endParaRPr lang="en-US" dirty="0"/>
          </a:p>
          <a:p>
            <a:pPr marL="228600" lvl="0" indent="-228600" algn="l" rtl="0">
              <a:lnSpc>
                <a:spcPct val="80000"/>
              </a:lnSpc>
              <a:spcBef>
                <a:spcPts val="1000"/>
              </a:spcBef>
              <a:spcAft>
                <a:spcPts val="0"/>
              </a:spcAft>
              <a:buClr>
                <a:schemeClr val="dk1"/>
              </a:buClr>
              <a:buSzPts val="2800"/>
              <a:buChar char="•"/>
            </a:pPr>
            <a:r>
              <a:rPr lang="en-US" sz="2800" dirty="0"/>
              <a:t>Falls are often associated with (strokes) or can result in life-threatening situations (TBI) that require immediate medical intervention for patient’s survival</a:t>
            </a:r>
            <a:endParaRPr lang="en-US" dirty="0"/>
          </a:p>
          <a:p>
            <a:pPr marL="685800" lvl="1" indent="-228600" algn="l" rtl="0">
              <a:lnSpc>
                <a:spcPct val="80000"/>
              </a:lnSpc>
              <a:spcBef>
                <a:spcPts val="500"/>
              </a:spcBef>
              <a:spcAft>
                <a:spcPts val="0"/>
              </a:spcAft>
              <a:buClr>
                <a:schemeClr val="dk1"/>
              </a:buClr>
              <a:buSzPts val="2000"/>
              <a:buChar char="•"/>
            </a:pPr>
            <a:r>
              <a:rPr lang="en-US" sz="2000" b="1" dirty="0">
                <a:solidFill>
                  <a:schemeClr val="dk1"/>
                </a:solidFill>
              </a:rPr>
              <a:t>Risk factors of advanced age</a:t>
            </a:r>
            <a:r>
              <a:rPr lang="en-US" sz="2000" dirty="0">
                <a:solidFill>
                  <a:schemeClr val="dk1"/>
                </a:solidFill>
              </a:rPr>
              <a:t>: reduced activity/gait/balance, neurologic disease, other underlying medical conditions</a:t>
            </a:r>
            <a:endParaRPr lang="en-US" dirty="0"/>
          </a:p>
          <a:p>
            <a:pPr marL="685800" lvl="1" indent="-228600" algn="l" rtl="0">
              <a:lnSpc>
                <a:spcPct val="80000"/>
              </a:lnSpc>
              <a:spcBef>
                <a:spcPts val="500"/>
              </a:spcBef>
              <a:spcAft>
                <a:spcPts val="0"/>
              </a:spcAft>
              <a:buClr>
                <a:schemeClr val="dk1"/>
              </a:buClr>
              <a:buSzPts val="2000"/>
              <a:buChar char="•"/>
            </a:pPr>
            <a:r>
              <a:rPr lang="en-US" sz="2000" dirty="0">
                <a:solidFill>
                  <a:schemeClr val="dk1"/>
                </a:solidFill>
              </a:rPr>
              <a:t>Other risk factors: hazardous working conditions, substance abuse, socioeconomic factors (</a:t>
            </a:r>
            <a:r>
              <a:rPr lang="en-US" sz="2000" b="1" i="1" dirty="0">
                <a:solidFill>
                  <a:schemeClr val="dk1"/>
                </a:solidFill>
              </a:rPr>
              <a:t>World Health Organization</a:t>
            </a:r>
            <a:r>
              <a:rPr lang="en-US" sz="2000" dirty="0">
                <a:solidFill>
                  <a:schemeClr val="dk1"/>
                </a:solidFill>
              </a:rPr>
              <a:t>)</a:t>
            </a:r>
          </a:p>
          <a:p>
            <a:pPr marL="685800" lvl="1" indent="-228600" algn="l" rtl="0">
              <a:lnSpc>
                <a:spcPct val="80000"/>
              </a:lnSpc>
              <a:spcBef>
                <a:spcPts val="500"/>
              </a:spcBef>
              <a:spcAft>
                <a:spcPts val="0"/>
              </a:spcAft>
              <a:buClr>
                <a:schemeClr val="dk1"/>
              </a:buClr>
              <a:buSzPts val="2000"/>
              <a:buChar char="•"/>
            </a:pPr>
            <a:endParaRPr lang="en-US" sz="2000" dirty="0">
              <a:solidFill>
                <a:schemeClr val="dk1"/>
              </a:solidFill>
            </a:endParaRPr>
          </a:p>
          <a:p>
            <a:pPr marL="0" lvl="0" indent="0" algn="l" rtl="0">
              <a:lnSpc>
                <a:spcPct val="80000"/>
              </a:lnSpc>
              <a:spcBef>
                <a:spcPts val="500"/>
              </a:spcBef>
              <a:spcAft>
                <a:spcPts val="0"/>
              </a:spcAft>
              <a:buClr>
                <a:schemeClr val="dk1"/>
              </a:buClr>
              <a:buSzPts val="2000"/>
              <a:buNone/>
            </a:pPr>
            <a:endParaRPr lang="en-US" sz="2000" dirty="0">
              <a:solidFill>
                <a:schemeClr val="dk1"/>
              </a:solidFill>
            </a:endParaRPr>
          </a:p>
          <a:p>
            <a:pPr marL="0" marR="0" lvl="0" indent="0" algn="l" defTabSz="914400" rtl="0" eaLnBrk="1" fontAlgn="auto" latinLnBrk="0" hangingPunct="1">
              <a:lnSpc>
                <a:spcPct val="80000"/>
              </a:lnSpc>
              <a:spcBef>
                <a:spcPts val="500"/>
              </a:spcBef>
              <a:spcAft>
                <a:spcPts val="0"/>
              </a:spcAft>
              <a:buClr>
                <a:schemeClr val="dk1"/>
              </a:buClr>
              <a:buSzPts val="2000"/>
              <a:buFont typeface="Arial"/>
              <a:buNone/>
              <a:tabLst/>
              <a:defRPr/>
            </a:pPr>
            <a:r>
              <a:rPr lang="en-US" sz="2000" dirty="0">
                <a:solidFill>
                  <a:schemeClr val="dk1"/>
                </a:solidFill>
              </a:rPr>
              <a:t>Reference: </a:t>
            </a:r>
            <a:r>
              <a:rPr lang="en-US" sz="2000" dirty="0">
                <a:latin typeface="Times New Roman" panose="02020603050405020304" pitchFamily="18" charset="0"/>
                <a:cs typeface="Times New Roman" panose="02020603050405020304" pitchFamily="18" charset="0"/>
              </a:rPr>
              <a:t>Burns E, </a:t>
            </a:r>
            <a:r>
              <a:rPr lang="en-US" sz="2000" dirty="0" err="1">
                <a:latin typeface="Times New Roman" panose="02020603050405020304" pitchFamily="18" charset="0"/>
                <a:cs typeface="Times New Roman" panose="02020603050405020304" pitchFamily="18" charset="0"/>
              </a:rPr>
              <a:t>Kakara</a:t>
            </a:r>
            <a:r>
              <a:rPr lang="en-US" sz="2000" dirty="0">
                <a:latin typeface="Times New Roman" panose="02020603050405020304" pitchFamily="18" charset="0"/>
                <a:cs typeface="Times New Roman" panose="02020603050405020304" pitchFamily="18" charset="0"/>
              </a:rPr>
              <a:t> R. Deaths from Falls Among Persons Aged ≥65 Years — United States, 2007–2016. MMWR </a:t>
            </a:r>
            <a:r>
              <a:rPr lang="en-US" sz="2000" dirty="0" err="1">
                <a:latin typeface="Times New Roman" panose="02020603050405020304" pitchFamily="18" charset="0"/>
                <a:cs typeface="Times New Roman" panose="02020603050405020304" pitchFamily="18" charset="0"/>
              </a:rPr>
              <a:t>Morb</a:t>
            </a:r>
            <a:r>
              <a:rPr lang="en-US" sz="2000" dirty="0">
                <a:latin typeface="Times New Roman" panose="02020603050405020304" pitchFamily="18" charset="0"/>
                <a:cs typeface="Times New Roman" panose="02020603050405020304" pitchFamily="18" charset="0"/>
              </a:rPr>
              <a:t> Mortal </a:t>
            </a:r>
            <a:r>
              <a:rPr lang="en-US" sz="2000" dirty="0" err="1">
                <a:latin typeface="Times New Roman" panose="02020603050405020304" pitchFamily="18" charset="0"/>
                <a:cs typeface="Times New Roman" panose="02020603050405020304" pitchFamily="18" charset="0"/>
              </a:rPr>
              <a:t>Wkly</a:t>
            </a:r>
            <a:r>
              <a:rPr lang="en-US" sz="2000" dirty="0">
                <a:latin typeface="Times New Roman" panose="02020603050405020304" pitchFamily="18" charset="0"/>
                <a:cs typeface="Times New Roman" panose="02020603050405020304" pitchFamily="18" charset="0"/>
              </a:rPr>
              <a:t> Rep 2018;67:509–514. DOI: </a:t>
            </a:r>
            <a:r>
              <a:rPr lang="en-US" sz="2000" u="sng" dirty="0">
                <a:latin typeface="Times New Roman" panose="02020603050405020304" pitchFamily="18" charset="0"/>
                <a:cs typeface="Times New Roman" panose="02020603050405020304" pitchFamily="18" charset="0"/>
                <a:hlinkClick r:id="rId3"/>
              </a:rPr>
              <a:t>http://dx.doi.org/10.15585/mmwr.mm6718a1</a:t>
            </a:r>
            <a:endParaRPr lang="en-US" sz="2000" dirty="0">
              <a:latin typeface="Times New Roman" panose="02020603050405020304" pitchFamily="18" charset="0"/>
              <a:cs typeface="Times New Roman" panose="02020603050405020304" pitchFamily="18" charset="0"/>
            </a:endParaRPr>
          </a:p>
          <a:p>
            <a:pPr marL="0" lvl="0" indent="0" algn="l" rtl="0">
              <a:lnSpc>
                <a:spcPct val="80000"/>
              </a:lnSpc>
              <a:spcBef>
                <a:spcPts val="500"/>
              </a:spcBef>
              <a:spcAft>
                <a:spcPts val="0"/>
              </a:spcAft>
              <a:buClr>
                <a:schemeClr val="dk1"/>
              </a:buClr>
              <a:buSzPts val="2000"/>
              <a:buNone/>
            </a:pPr>
            <a:endParaRPr lang="en-US" sz="2000" dirty="0">
              <a:solidFill>
                <a:schemeClr val="dk1"/>
              </a:solidFill>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an effort to combat these increasing mortality rates in seniors, novel fall detection systems have been developed to swiftly identify falls and mitigate the major incidental risks that result in deaths by providing immediate medical intervention. </a:t>
            </a:r>
          </a:p>
          <a:p>
            <a:pPr marL="0" lvl="0" indent="0" algn="l" rtl="0">
              <a:spcBef>
                <a:spcPts val="0"/>
              </a:spcBef>
              <a:spcAft>
                <a:spcPts val="0"/>
              </a:spcAft>
              <a:buNone/>
            </a:pPr>
            <a:endParaRPr lang="en-US" dirty="0"/>
          </a:p>
        </p:txBody>
      </p:sp>
      <p:sp>
        <p:nvSpPr>
          <p:cNvPr id="101" name="Google Shape;10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Early fall detection systems required a user-activated device such as a wrist-band or necklace (life-alert) to interface with an emergency help desk operator for help. (De </a:t>
            </a:r>
            <a:r>
              <a:rPr lang="en-US" dirty="0" err="1"/>
              <a:t>Backere</a:t>
            </a:r>
            <a:r>
              <a:rPr lang="en-US" dirty="0"/>
              <a:t> et al., 2015).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autonomous fall detection systems have since been introduced that do not require a user to be conscious to call for assistance through the alert signal.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systems can be categorized into: camera-based systems, ambient environment sensor-based systems, and wearable sensor-based systems.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(Life-Alert): </a:t>
            </a:r>
            <a:r>
              <a:rPr lang="en-US" dirty="0">
                <a:hlinkClick r:id="rId3"/>
              </a:rPr>
              <a:t>https://maxvaluesmag.com/findit/business-directory/life-alert-parma-ohio/</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(Camera-Based): </a:t>
            </a:r>
            <a:r>
              <a:rPr lang="en-US" dirty="0">
                <a:hlinkClick r:id="rId4"/>
              </a:rPr>
              <a:t>https://www.researchgate.net/figure/The-fall-detection-and-alert-process_fig1_228783799</a:t>
            </a:r>
            <a:endParaRPr lang="en-US" dirty="0"/>
          </a:p>
          <a:p>
            <a:pPr marL="0" lvl="0" indent="0" algn="l" rtl="0">
              <a:spcBef>
                <a:spcPts val="0"/>
              </a:spcBef>
              <a:spcAft>
                <a:spcPts val="0"/>
              </a:spcAft>
              <a:buNone/>
            </a:pPr>
            <a:r>
              <a:rPr lang="en-US" dirty="0"/>
              <a:t>Citation: </a:t>
            </a:r>
            <a:r>
              <a:rPr lang="en-US" sz="1200" b="0" i="0" u="none" strike="noStrike" cap="none" dirty="0">
                <a:solidFill>
                  <a:schemeClr val="dk1"/>
                </a:solidFill>
                <a:effectLst/>
                <a:latin typeface="Calibri"/>
                <a:ea typeface="Calibri"/>
                <a:cs typeface="Calibri"/>
                <a:sym typeface="Calibri"/>
              </a:rPr>
              <a:t>Williams, Adam &amp; </a:t>
            </a:r>
            <a:r>
              <a:rPr lang="en-US" sz="1200" b="0" i="0" u="none" strike="noStrike" cap="none" dirty="0" err="1">
                <a:solidFill>
                  <a:schemeClr val="dk1"/>
                </a:solidFill>
                <a:effectLst/>
                <a:latin typeface="Calibri"/>
                <a:ea typeface="Calibri"/>
                <a:cs typeface="Calibri"/>
                <a:sym typeface="Calibri"/>
              </a:rPr>
              <a:t>Xie</a:t>
            </a:r>
            <a:r>
              <a:rPr lang="en-US" sz="1200" b="0" i="0" u="none" strike="noStrike" cap="none" dirty="0">
                <a:solidFill>
                  <a:schemeClr val="dk1"/>
                </a:solidFill>
                <a:effectLst/>
                <a:latin typeface="Calibri"/>
                <a:ea typeface="Calibri"/>
                <a:cs typeface="Calibri"/>
                <a:sym typeface="Calibri"/>
              </a:rPr>
              <a:t>, Dan &amp; </a:t>
            </a:r>
            <a:r>
              <a:rPr lang="en-US" sz="1200" b="0" i="0" u="none" strike="noStrike" cap="none" dirty="0" err="1">
                <a:solidFill>
                  <a:schemeClr val="dk1"/>
                </a:solidFill>
                <a:effectLst/>
                <a:latin typeface="Calibri"/>
                <a:ea typeface="Calibri"/>
                <a:cs typeface="Calibri"/>
                <a:sym typeface="Calibri"/>
              </a:rPr>
              <a:t>Ou</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err="1">
                <a:solidFill>
                  <a:schemeClr val="dk1"/>
                </a:solidFill>
                <a:effectLst/>
                <a:latin typeface="Calibri"/>
                <a:ea typeface="Calibri"/>
                <a:cs typeface="Calibri"/>
                <a:sym typeface="Calibri"/>
              </a:rPr>
              <a:t>Shichao</a:t>
            </a:r>
            <a:r>
              <a:rPr lang="en-US" sz="1200" b="0" i="0" u="none" strike="noStrike" cap="none" dirty="0">
                <a:solidFill>
                  <a:schemeClr val="dk1"/>
                </a:solidFill>
                <a:effectLst/>
                <a:latin typeface="Calibri"/>
                <a:ea typeface="Calibri"/>
                <a:cs typeface="Calibri"/>
                <a:sym typeface="Calibri"/>
              </a:rPr>
              <a:t> &amp; </a:t>
            </a:r>
            <a:r>
              <a:rPr lang="en-US" sz="1200" b="0" i="0" u="none" strike="noStrike" cap="none" dirty="0" err="1">
                <a:solidFill>
                  <a:schemeClr val="dk1"/>
                </a:solidFill>
                <a:effectLst/>
                <a:latin typeface="Calibri"/>
                <a:ea typeface="Calibri"/>
                <a:cs typeface="Calibri"/>
                <a:sym typeface="Calibri"/>
              </a:rPr>
              <a:t>Grupen</a:t>
            </a:r>
            <a:r>
              <a:rPr lang="en-US" sz="1200" b="0" i="0" u="none" strike="noStrike" cap="none" dirty="0">
                <a:solidFill>
                  <a:schemeClr val="dk1"/>
                </a:solidFill>
                <a:effectLst/>
                <a:latin typeface="Calibri"/>
                <a:ea typeface="Calibri"/>
                <a:cs typeface="Calibri"/>
                <a:sym typeface="Calibri"/>
              </a:rPr>
              <a:t>, Roderic &amp; Hanson, Allen &amp; </a:t>
            </a:r>
            <a:r>
              <a:rPr lang="en-US" sz="1200" b="0" i="0" u="none" strike="noStrike" cap="none" dirty="0" err="1">
                <a:solidFill>
                  <a:schemeClr val="dk1"/>
                </a:solidFill>
                <a:effectLst/>
                <a:latin typeface="Calibri"/>
                <a:ea typeface="Calibri"/>
                <a:cs typeface="Calibri"/>
                <a:sym typeface="Calibri"/>
              </a:rPr>
              <a:t>Riseman</a:t>
            </a:r>
            <a:r>
              <a:rPr lang="en-US" sz="1200" b="0" i="0" u="none" strike="noStrike" cap="none" dirty="0">
                <a:solidFill>
                  <a:schemeClr val="dk1"/>
                </a:solidFill>
                <a:effectLst/>
                <a:latin typeface="Calibri"/>
                <a:ea typeface="Calibri"/>
                <a:cs typeface="Calibri"/>
                <a:sym typeface="Calibri"/>
              </a:rPr>
              <a:t>, Edward. (2010). Distributed smart cameras for aging in place.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(Ambient-Sensors): </a:t>
            </a:r>
            <a:r>
              <a:rPr lang="en-US" dirty="0">
                <a:hlinkClick r:id="rId5"/>
              </a:rPr>
              <a:t>https://link.springer.com/article/10.1186/1743-0003-9-21/figures/5</a:t>
            </a:r>
            <a:endParaRPr lang="en-US" dirty="0"/>
          </a:p>
          <a:p>
            <a:pPr marL="0" lvl="0" indent="0" algn="l" rtl="0">
              <a:spcBef>
                <a:spcPts val="0"/>
              </a:spcBef>
              <a:spcAft>
                <a:spcPts val="0"/>
              </a:spcAft>
              <a:buNone/>
            </a:pPr>
            <a:r>
              <a:rPr lang="en-US" dirty="0"/>
              <a:t>Citation: </a:t>
            </a:r>
            <a:r>
              <a:rPr lang="en-US" sz="1200" b="0" i="0" u="none" strike="noStrike" cap="none" dirty="0">
                <a:solidFill>
                  <a:schemeClr val="dk1"/>
                </a:solidFill>
                <a:effectLst/>
                <a:latin typeface="Calibri"/>
                <a:ea typeface="Calibri"/>
                <a:cs typeface="Calibri"/>
                <a:sym typeface="Calibri"/>
              </a:rPr>
              <a:t>Patel, S., Park, H., </a:t>
            </a:r>
            <a:r>
              <a:rPr lang="en-US" sz="1200" b="0" i="0" u="none" strike="noStrike" cap="none" dirty="0" err="1">
                <a:solidFill>
                  <a:schemeClr val="dk1"/>
                </a:solidFill>
                <a:effectLst/>
                <a:latin typeface="Calibri"/>
                <a:ea typeface="Calibri"/>
                <a:cs typeface="Calibri"/>
                <a:sym typeface="Calibri"/>
              </a:rPr>
              <a:t>Bonato</a:t>
            </a:r>
            <a:r>
              <a:rPr lang="en-US" sz="1200" b="0" i="0" u="none" strike="noStrike" cap="none" dirty="0">
                <a:solidFill>
                  <a:schemeClr val="dk1"/>
                </a:solidFill>
                <a:effectLst/>
                <a:latin typeface="Calibri"/>
                <a:ea typeface="Calibri"/>
                <a:cs typeface="Calibri"/>
                <a:sym typeface="Calibri"/>
              </a:rPr>
              <a:t>, P. </a:t>
            </a:r>
            <a:r>
              <a:rPr lang="en-US" sz="1200" b="0" i="1" u="none" strike="noStrike" cap="none" dirty="0">
                <a:solidFill>
                  <a:schemeClr val="dk1"/>
                </a:solidFill>
                <a:effectLst/>
                <a:latin typeface="Calibri"/>
                <a:ea typeface="Calibri"/>
                <a:cs typeface="Calibri"/>
                <a:sym typeface="Calibri"/>
              </a:rPr>
              <a:t>et al.</a:t>
            </a:r>
            <a:r>
              <a:rPr lang="en-US" sz="1200" b="0" i="0" u="none" strike="noStrike" cap="none" dirty="0">
                <a:solidFill>
                  <a:schemeClr val="dk1"/>
                </a:solidFill>
                <a:effectLst/>
                <a:latin typeface="Calibri"/>
                <a:ea typeface="Calibri"/>
                <a:cs typeface="Calibri"/>
                <a:sym typeface="Calibri"/>
              </a:rPr>
              <a:t> A review of wearable sensors and systems with application in rehabilitation. </a:t>
            </a:r>
            <a:r>
              <a:rPr lang="en-US" sz="1200" b="0" i="1" u="none" strike="noStrike" cap="none" dirty="0">
                <a:solidFill>
                  <a:schemeClr val="dk1"/>
                </a:solidFill>
                <a:effectLst/>
                <a:latin typeface="Calibri"/>
                <a:ea typeface="Calibri"/>
                <a:cs typeface="Calibri"/>
                <a:sym typeface="Calibri"/>
              </a:rPr>
              <a:t>J </a:t>
            </a:r>
            <a:r>
              <a:rPr lang="en-US" sz="1200" b="0" i="1" u="none" strike="noStrike" cap="none" dirty="0" err="1">
                <a:solidFill>
                  <a:schemeClr val="dk1"/>
                </a:solidFill>
                <a:effectLst/>
                <a:latin typeface="Calibri"/>
                <a:ea typeface="Calibri"/>
                <a:cs typeface="Calibri"/>
                <a:sym typeface="Calibri"/>
              </a:rPr>
              <a:t>NeuroEngineering</a:t>
            </a:r>
            <a:r>
              <a:rPr lang="en-US" sz="1200" b="0" i="1" u="none" strike="noStrike" cap="none" dirty="0">
                <a:solidFill>
                  <a:schemeClr val="dk1"/>
                </a:solidFill>
                <a:effectLst/>
                <a:latin typeface="Calibri"/>
                <a:ea typeface="Calibri"/>
                <a:cs typeface="Calibri"/>
                <a:sym typeface="Calibri"/>
              </a:rPr>
              <a:t> </a:t>
            </a:r>
            <a:r>
              <a:rPr lang="en-US" sz="1200" b="0" i="1" u="none" strike="noStrike" cap="none" dirty="0" err="1">
                <a:solidFill>
                  <a:schemeClr val="dk1"/>
                </a:solidFill>
                <a:effectLst/>
                <a:latin typeface="Calibri"/>
                <a:ea typeface="Calibri"/>
                <a:cs typeface="Calibri"/>
                <a:sym typeface="Calibri"/>
              </a:rPr>
              <a:t>Rehabil</a:t>
            </a:r>
            <a:r>
              <a:rPr lang="en-US" sz="1200" b="0" i="0" u="none" strike="noStrike" cap="none" dirty="0">
                <a:solidFill>
                  <a:schemeClr val="dk1"/>
                </a:solidFill>
                <a:effectLst/>
                <a:latin typeface="Calibri"/>
                <a:ea typeface="Calibri"/>
                <a:cs typeface="Calibri"/>
                <a:sym typeface="Calibri"/>
              </a:rPr>
              <a:t> </a:t>
            </a:r>
            <a:r>
              <a:rPr lang="en-US" sz="1200" b="1" i="0" u="none" strike="noStrike" cap="none" dirty="0">
                <a:solidFill>
                  <a:schemeClr val="dk1"/>
                </a:solidFill>
                <a:effectLst/>
                <a:latin typeface="Calibri"/>
                <a:ea typeface="Calibri"/>
                <a:cs typeface="Calibri"/>
                <a:sym typeface="Calibri"/>
              </a:rPr>
              <a:t>9, </a:t>
            </a:r>
            <a:r>
              <a:rPr lang="en-US" sz="1200" b="0" i="0" u="none" strike="noStrike" cap="none" dirty="0">
                <a:solidFill>
                  <a:schemeClr val="dk1"/>
                </a:solidFill>
                <a:effectLst/>
                <a:latin typeface="Calibri"/>
                <a:ea typeface="Calibri"/>
                <a:cs typeface="Calibri"/>
                <a:sym typeface="Calibri"/>
              </a:rPr>
              <a:t>21 (2012). https://doi.org/10.1186/1743-0003-9-21</a:t>
            </a:r>
            <a:endParaRPr dirty="0"/>
          </a:p>
        </p:txBody>
      </p:sp>
      <p:sp>
        <p:nvSpPr>
          <p:cNvPr id="136" name="Google Shape;13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228600" marR="0" lvl="0" indent="-228600" algn="l" defTabSz="914400" rtl="0" eaLnBrk="1" fontAlgn="auto" latinLnBrk="0" hangingPunct="1">
              <a:lnSpc>
                <a:spcPct val="90000"/>
              </a:lnSpc>
              <a:spcBef>
                <a:spcPts val="0"/>
              </a:spcBef>
              <a:spcAft>
                <a:spcPts val="0"/>
              </a:spcAft>
              <a:buClr>
                <a:schemeClr val="dk1"/>
              </a:buClr>
              <a:buSzPts val="3200"/>
              <a:buFont typeface="Arial"/>
              <a:buChar char="•"/>
              <a:tabLst/>
              <a:defRPr/>
            </a:pPr>
            <a:r>
              <a:rPr lang="en-US" dirty="0"/>
              <a:t>Waist and head are located on the axis of the human anatomy’s center of gravity (algorithmically preferred)</a:t>
            </a:r>
          </a:p>
          <a:p>
            <a:pPr marL="228600" lvl="0" indent="-228600" algn="l" rtl="0">
              <a:lnSpc>
                <a:spcPct val="90000"/>
              </a:lnSpc>
              <a:spcBef>
                <a:spcPts val="1000"/>
              </a:spcBef>
              <a:spcAft>
                <a:spcPts val="0"/>
              </a:spcAft>
              <a:buClr>
                <a:schemeClr val="dk1"/>
              </a:buClr>
              <a:buSzPts val="3200"/>
              <a:buChar char="•"/>
            </a:pPr>
            <a:r>
              <a:rPr lang="en-US" dirty="0"/>
              <a:t>Wrist is more practical for daily wear</a:t>
            </a:r>
          </a:p>
          <a:p>
            <a:pPr marL="228600" lvl="0" indent="-228600" algn="l" rtl="0">
              <a:lnSpc>
                <a:spcPct val="90000"/>
              </a:lnSpc>
              <a:spcBef>
                <a:spcPts val="1000"/>
              </a:spcBef>
              <a:spcAft>
                <a:spcPts val="0"/>
              </a:spcAft>
              <a:buClr>
                <a:schemeClr val="dk1"/>
              </a:buClr>
              <a:buSzPts val="3200"/>
              <a:buChar char="•"/>
            </a:pPr>
            <a:endParaRPr lang="en-US" dirty="0"/>
          </a:p>
          <a:p>
            <a:pPr marL="0" lvl="0" indent="0" algn="l" rtl="0">
              <a:lnSpc>
                <a:spcPct val="90000"/>
              </a:lnSpc>
              <a:spcBef>
                <a:spcPts val="1000"/>
              </a:spcBef>
              <a:spcAft>
                <a:spcPts val="0"/>
              </a:spcAft>
              <a:buClr>
                <a:schemeClr val="dk1"/>
              </a:buClr>
              <a:buSzPts val="3200"/>
              <a:buNone/>
            </a:pPr>
            <a:r>
              <a:rPr lang="en-US" dirty="0"/>
              <a:t>Image Source (Smartwatches): </a:t>
            </a:r>
            <a:r>
              <a:rPr lang="en-US" dirty="0">
                <a:hlinkClick r:id="rId3"/>
              </a:rPr>
              <a:t>https://gearopen.com/wearables/best-smartwatch-2019-july-update-on-the-top-tech-watches-124796/</a:t>
            </a:r>
            <a:endParaRPr lang="en-US" dirty="0"/>
          </a:p>
        </p:txBody>
      </p:sp>
      <p:sp>
        <p:nvSpPr>
          <p:cNvPr id="115" name="Google Shape;11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108" name="Google Shape;10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b7b671b27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228600" lvl="0" indent="-165100" algn="l" rtl="0">
              <a:lnSpc>
                <a:spcPct val="90000"/>
              </a:lnSpc>
              <a:spcBef>
                <a:spcPts val="1000"/>
              </a:spcBef>
              <a:spcAft>
                <a:spcPts val="0"/>
              </a:spcAft>
              <a:buSzPts val="1800"/>
              <a:buChar char="•"/>
            </a:pPr>
            <a:r>
              <a:rPr lang="en-US" dirty="0"/>
              <a:t>Multiple sensors - we limited to wrist</a:t>
            </a:r>
          </a:p>
          <a:p>
            <a:pPr marL="228600" lvl="0" indent="-228600" algn="l" rtl="0">
              <a:lnSpc>
                <a:spcPct val="90000"/>
              </a:lnSpc>
              <a:spcBef>
                <a:spcPts val="1000"/>
              </a:spcBef>
              <a:spcAft>
                <a:spcPts val="0"/>
              </a:spcAft>
              <a:buClr>
                <a:schemeClr val="dk1"/>
              </a:buClr>
              <a:buSzPts val="2800"/>
              <a:buChar char="•"/>
            </a:pPr>
            <a:r>
              <a:rPr lang="en-US" dirty="0"/>
              <a:t>17 subjects, 11 activities (6 ADLs, 5 falls), 3 trials each</a:t>
            </a:r>
          </a:p>
          <a:p>
            <a:pPr marL="685800" lvl="1" indent="-228600" algn="l" rtl="0">
              <a:lnSpc>
                <a:spcPct val="90000"/>
              </a:lnSpc>
              <a:spcBef>
                <a:spcPts val="1000"/>
              </a:spcBef>
              <a:spcAft>
                <a:spcPts val="0"/>
              </a:spcAft>
              <a:buSzPts val="1800"/>
              <a:buChar char="•"/>
            </a:pPr>
            <a:r>
              <a:rPr lang="en-US" dirty="0"/>
              <a:t>A trial is an activity period with a measurement each second for 10-60 seconds, sampling rate of 100 Hz for both sensors</a:t>
            </a:r>
          </a:p>
          <a:p>
            <a:pPr marL="228600" lvl="0" indent="-228600" algn="l" rtl="0">
              <a:lnSpc>
                <a:spcPct val="90000"/>
              </a:lnSpc>
              <a:spcBef>
                <a:spcPts val="1000"/>
              </a:spcBef>
              <a:spcAft>
                <a:spcPts val="0"/>
              </a:spcAft>
              <a:buSzPts val="1800"/>
              <a:buChar char="•"/>
            </a:pPr>
            <a:r>
              <a:rPr lang="en-US" dirty="0"/>
              <a:t>559 trials total (2 trials missing for Subject 8, activity 11)</a:t>
            </a:r>
          </a:p>
          <a:p>
            <a:pPr marL="0" lvl="0" indent="0" algn="l" rtl="0">
              <a:spcBef>
                <a:spcPts val="0"/>
              </a:spcBef>
              <a:spcAft>
                <a:spcPts val="0"/>
              </a:spcAft>
              <a:buNone/>
            </a:pPr>
            <a:endParaRPr dirty="0"/>
          </a:p>
        </p:txBody>
      </p:sp>
      <p:sp>
        <p:nvSpPr>
          <p:cNvPr id="129" name="Google Shape;129;g8b7b671b27_0_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rgbClr val="FF000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FF000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2060"/>
                </a:solidFill>
                <a:latin typeface="Calibri"/>
                <a:ea typeface="Calibri"/>
                <a:cs typeface="Calibri"/>
                <a:sym typeface="Calibri"/>
              </a:defRPr>
            </a:lvl1pPr>
            <a:lvl2pPr marL="0" lvl="1" indent="0" algn="r">
              <a:spcBef>
                <a:spcPts val="0"/>
              </a:spcBef>
              <a:buNone/>
              <a:defRPr sz="1200" b="0" i="0" u="none" strike="noStrike" cap="none">
                <a:solidFill>
                  <a:srgbClr val="002060"/>
                </a:solidFill>
                <a:latin typeface="Calibri"/>
                <a:ea typeface="Calibri"/>
                <a:cs typeface="Calibri"/>
                <a:sym typeface="Calibri"/>
              </a:defRPr>
            </a:lvl2pPr>
            <a:lvl3pPr marL="0" lvl="2" indent="0" algn="r">
              <a:spcBef>
                <a:spcPts val="0"/>
              </a:spcBef>
              <a:buNone/>
              <a:defRPr sz="1200" b="0" i="0" u="none" strike="noStrike" cap="none">
                <a:solidFill>
                  <a:srgbClr val="002060"/>
                </a:solidFill>
                <a:latin typeface="Calibri"/>
                <a:ea typeface="Calibri"/>
                <a:cs typeface="Calibri"/>
                <a:sym typeface="Calibri"/>
              </a:defRPr>
            </a:lvl3pPr>
            <a:lvl4pPr marL="0" lvl="3" indent="0" algn="r">
              <a:spcBef>
                <a:spcPts val="0"/>
              </a:spcBef>
              <a:buNone/>
              <a:defRPr sz="1200" b="0" i="0" u="none" strike="noStrike" cap="none">
                <a:solidFill>
                  <a:srgbClr val="002060"/>
                </a:solidFill>
                <a:latin typeface="Calibri"/>
                <a:ea typeface="Calibri"/>
                <a:cs typeface="Calibri"/>
                <a:sym typeface="Calibri"/>
              </a:defRPr>
            </a:lvl4pPr>
            <a:lvl5pPr marL="0" lvl="4" indent="0" algn="r">
              <a:spcBef>
                <a:spcPts val="0"/>
              </a:spcBef>
              <a:buNone/>
              <a:defRPr sz="1200" b="0" i="0" u="none" strike="noStrike" cap="none">
                <a:solidFill>
                  <a:srgbClr val="002060"/>
                </a:solidFill>
                <a:latin typeface="Calibri"/>
                <a:ea typeface="Calibri"/>
                <a:cs typeface="Calibri"/>
                <a:sym typeface="Calibri"/>
              </a:defRPr>
            </a:lvl5pPr>
            <a:lvl6pPr marL="0" lvl="5" indent="0" algn="r">
              <a:spcBef>
                <a:spcPts val="0"/>
              </a:spcBef>
              <a:buNone/>
              <a:defRPr sz="1200" b="0" i="0" u="none" strike="noStrike" cap="none">
                <a:solidFill>
                  <a:srgbClr val="002060"/>
                </a:solidFill>
                <a:latin typeface="Calibri"/>
                <a:ea typeface="Calibri"/>
                <a:cs typeface="Calibri"/>
                <a:sym typeface="Calibri"/>
              </a:defRPr>
            </a:lvl6pPr>
            <a:lvl7pPr marL="0" lvl="6" indent="0" algn="r">
              <a:spcBef>
                <a:spcPts val="0"/>
              </a:spcBef>
              <a:buNone/>
              <a:defRPr sz="1200" b="0" i="0" u="none" strike="noStrike" cap="none">
                <a:solidFill>
                  <a:srgbClr val="002060"/>
                </a:solidFill>
                <a:latin typeface="Calibri"/>
                <a:ea typeface="Calibri"/>
                <a:cs typeface="Calibri"/>
                <a:sym typeface="Calibri"/>
              </a:defRPr>
            </a:lvl7pPr>
            <a:lvl8pPr marL="0" lvl="7" indent="0" algn="r">
              <a:spcBef>
                <a:spcPts val="0"/>
              </a:spcBef>
              <a:buNone/>
              <a:defRPr sz="1200" b="0" i="0" u="none" strike="noStrike" cap="none">
                <a:solidFill>
                  <a:srgbClr val="002060"/>
                </a:solidFill>
                <a:latin typeface="Calibri"/>
                <a:ea typeface="Calibri"/>
                <a:cs typeface="Calibri"/>
                <a:sym typeface="Calibri"/>
              </a:defRPr>
            </a:lvl8pPr>
            <a:lvl9pPr marL="0" lvl="8" indent="0" algn="r">
              <a:spcBef>
                <a:spcPts val="0"/>
              </a:spcBef>
              <a:buNone/>
              <a:defRPr sz="1200" b="0" i="0" u="none" strike="noStrike" cap="none">
                <a:solidFill>
                  <a:srgbClr val="00206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2060"/>
                </a:solidFill>
                <a:latin typeface="Calibri"/>
                <a:ea typeface="Calibri"/>
                <a:cs typeface="Calibri"/>
                <a:sym typeface="Calibri"/>
              </a:defRPr>
            </a:lvl1pPr>
            <a:lvl2pPr marL="0" lvl="1" indent="0" algn="r">
              <a:spcBef>
                <a:spcPts val="0"/>
              </a:spcBef>
              <a:buNone/>
              <a:defRPr sz="1200" b="0" i="0" u="none" strike="noStrike" cap="none">
                <a:solidFill>
                  <a:srgbClr val="002060"/>
                </a:solidFill>
                <a:latin typeface="Calibri"/>
                <a:ea typeface="Calibri"/>
                <a:cs typeface="Calibri"/>
                <a:sym typeface="Calibri"/>
              </a:defRPr>
            </a:lvl2pPr>
            <a:lvl3pPr marL="0" lvl="2" indent="0" algn="r">
              <a:spcBef>
                <a:spcPts val="0"/>
              </a:spcBef>
              <a:buNone/>
              <a:defRPr sz="1200" b="0" i="0" u="none" strike="noStrike" cap="none">
                <a:solidFill>
                  <a:srgbClr val="002060"/>
                </a:solidFill>
                <a:latin typeface="Calibri"/>
                <a:ea typeface="Calibri"/>
                <a:cs typeface="Calibri"/>
                <a:sym typeface="Calibri"/>
              </a:defRPr>
            </a:lvl3pPr>
            <a:lvl4pPr marL="0" lvl="3" indent="0" algn="r">
              <a:spcBef>
                <a:spcPts val="0"/>
              </a:spcBef>
              <a:buNone/>
              <a:defRPr sz="1200" b="0" i="0" u="none" strike="noStrike" cap="none">
                <a:solidFill>
                  <a:srgbClr val="002060"/>
                </a:solidFill>
                <a:latin typeface="Calibri"/>
                <a:ea typeface="Calibri"/>
                <a:cs typeface="Calibri"/>
                <a:sym typeface="Calibri"/>
              </a:defRPr>
            </a:lvl4pPr>
            <a:lvl5pPr marL="0" lvl="4" indent="0" algn="r">
              <a:spcBef>
                <a:spcPts val="0"/>
              </a:spcBef>
              <a:buNone/>
              <a:defRPr sz="1200" b="0" i="0" u="none" strike="noStrike" cap="none">
                <a:solidFill>
                  <a:srgbClr val="002060"/>
                </a:solidFill>
                <a:latin typeface="Calibri"/>
                <a:ea typeface="Calibri"/>
                <a:cs typeface="Calibri"/>
                <a:sym typeface="Calibri"/>
              </a:defRPr>
            </a:lvl5pPr>
            <a:lvl6pPr marL="0" lvl="5" indent="0" algn="r">
              <a:spcBef>
                <a:spcPts val="0"/>
              </a:spcBef>
              <a:buNone/>
              <a:defRPr sz="1200" b="0" i="0" u="none" strike="noStrike" cap="none">
                <a:solidFill>
                  <a:srgbClr val="002060"/>
                </a:solidFill>
                <a:latin typeface="Calibri"/>
                <a:ea typeface="Calibri"/>
                <a:cs typeface="Calibri"/>
                <a:sym typeface="Calibri"/>
              </a:defRPr>
            </a:lvl6pPr>
            <a:lvl7pPr marL="0" lvl="6" indent="0" algn="r">
              <a:spcBef>
                <a:spcPts val="0"/>
              </a:spcBef>
              <a:buNone/>
              <a:defRPr sz="1200" b="0" i="0" u="none" strike="noStrike" cap="none">
                <a:solidFill>
                  <a:srgbClr val="002060"/>
                </a:solidFill>
                <a:latin typeface="Calibri"/>
                <a:ea typeface="Calibri"/>
                <a:cs typeface="Calibri"/>
                <a:sym typeface="Calibri"/>
              </a:defRPr>
            </a:lvl7pPr>
            <a:lvl8pPr marL="0" lvl="7" indent="0" algn="r">
              <a:spcBef>
                <a:spcPts val="0"/>
              </a:spcBef>
              <a:buNone/>
              <a:defRPr sz="1200" b="0" i="0" u="none" strike="noStrike" cap="none">
                <a:solidFill>
                  <a:srgbClr val="002060"/>
                </a:solidFill>
                <a:latin typeface="Calibri"/>
                <a:ea typeface="Calibri"/>
                <a:cs typeface="Calibri"/>
                <a:sym typeface="Calibri"/>
              </a:defRPr>
            </a:lvl8pPr>
            <a:lvl9pPr marL="0" lvl="8" indent="0" algn="r">
              <a:spcBef>
                <a:spcPts val="0"/>
              </a:spcBef>
              <a:buNone/>
              <a:defRPr sz="1200" b="0" i="0" u="none" strike="noStrike" cap="none">
                <a:solidFill>
                  <a:srgbClr val="00206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rgbClr val="FF000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FF000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rgbClr val="FF000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FF000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rgbClr val="FF000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FF000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rgbClr val="FF000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FF000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rgbClr val="FF0000"/>
              </a:buClr>
              <a:buSzPts val="2800"/>
              <a:buFont typeface="Arial"/>
              <a:buNone/>
              <a:defRPr sz="2800" b="0" i="0" u="none" strike="noStrike" cap="none">
                <a:solidFill>
                  <a:srgbClr val="FF0000"/>
                </a:solidFill>
                <a:latin typeface="Arial"/>
                <a:ea typeface="Arial"/>
                <a:cs typeface="Arial"/>
                <a:sym typeface="Arial"/>
              </a:defRPr>
            </a:lvl2pPr>
            <a:lvl3pPr marR="0" lvl="2" algn="l" rtl="0">
              <a:lnSpc>
                <a:spcPct val="90000"/>
              </a:lnSpc>
              <a:spcBef>
                <a:spcPts val="500"/>
              </a:spcBef>
              <a:spcAft>
                <a:spcPts val="0"/>
              </a:spcAft>
              <a:buClr>
                <a:srgbClr val="002060"/>
              </a:buClr>
              <a:buSzPts val="2400"/>
              <a:buFont typeface="Arial"/>
              <a:buNone/>
              <a:defRPr sz="2400" b="0" i="0" u="none" strike="noStrike" cap="none">
                <a:solidFill>
                  <a:srgbClr val="002060"/>
                </a:solidFill>
                <a:latin typeface="Arial"/>
                <a:ea typeface="Arial"/>
                <a:cs typeface="Arial"/>
                <a:sym typeface="Arial"/>
              </a:defRPr>
            </a:lvl3pPr>
            <a:lvl4pPr marR="0" lvl="3" algn="l" rtl="0">
              <a:lnSpc>
                <a:spcPct val="90000"/>
              </a:lnSpc>
              <a:spcBef>
                <a:spcPts val="500"/>
              </a:spcBef>
              <a:spcAft>
                <a:spcPts val="0"/>
              </a:spcAft>
              <a:buClr>
                <a:srgbClr val="FF0000"/>
              </a:buClr>
              <a:buSzPts val="2000"/>
              <a:buFont typeface="Arial"/>
              <a:buNone/>
              <a:defRPr sz="2000" b="0" i="0" u="none" strike="noStrike" cap="none">
                <a:solidFill>
                  <a:srgbClr val="FF0000"/>
                </a:solidFill>
                <a:latin typeface="Arial"/>
                <a:ea typeface="Arial"/>
                <a:cs typeface="Arial"/>
                <a:sym typeface="Arial"/>
              </a:defRPr>
            </a:lvl4pPr>
            <a:lvl5pPr marR="0" lvl="4" algn="l" rtl="0">
              <a:lnSpc>
                <a:spcPct val="90000"/>
              </a:lnSpc>
              <a:spcBef>
                <a:spcPts val="500"/>
              </a:spcBef>
              <a:spcAft>
                <a:spcPts val="0"/>
              </a:spcAft>
              <a:buClr>
                <a:srgbClr val="002060"/>
              </a:buClr>
              <a:buSzPts val="2000"/>
              <a:buFont typeface="Arial"/>
              <a:buNone/>
              <a:defRPr sz="2000" b="0" i="0" u="none" strike="noStrike" cap="none">
                <a:solidFill>
                  <a:srgbClr val="002060"/>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rgbClr val="FF000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FF000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rgbClr val="FF0000"/>
              </a:buClr>
              <a:buSzPts val="2800"/>
              <a:buFont typeface="Arial"/>
              <a:buChar char="•"/>
              <a:defRPr sz="2800" b="0" i="0" u="none" strike="noStrike" cap="none">
                <a:solidFill>
                  <a:srgbClr val="FF0000"/>
                </a:solidFill>
                <a:latin typeface="Arial"/>
                <a:ea typeface="Arial"/>
                <a:cs typeface="Arial"/>
                <a:sym typeface="Arial"/>
              </a:defRPr>
            </a:lvl2pPr>
            <a:lvl3pPr marL="1371600" marR="0" lvl="2"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3pPr>
            <a:lvl4pPr marL="1828800" marR="0" lvl="3" indent="-355600" algn="l" rtl="0">
              <a:lnSpc>
                <a:spcPct val="90000"/>
              </a:lnSpc>
              <a:spcBef>
                <a:spcPts val="500"/>
              </a:spcBef>
              <a:spcAft>
                <a:spcPts val="0"/>
              </a:spcAft>
              <a:buClr>
                <a:srgbClr val="FF0000"/>
              </a:buClr>
              <a:buSzPts val="2000"/>
              <a:buFont typeface="Arial"/>
              <a:buChar char="•"/>
              <a:defRPr sz="2000" b="0" i="0" u="none" strike="noStrike" cap="none">
                <a:solidFill>
                  <a:srgbClr val="FF0000"/>
                </a:solidFill>
                <a:latin typeface="Arial"/>
                <a:ea typeface="Arial"/>
                <a:cs typeface="Arial"/>
                <a:sym typeface="Arial"/>
              </a:defRPr>
            </a:lvl4pPr>
            <a:lvl5pPr marL="2286000" marR="0" lvl="4"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002060"/>
                </a:solidFill>
                <a:latin typeface="Calibri"/>
                <a:ea typeface="Calibri"/>
                <a:cs typeface="Calibri"/>
                <a:sym typeface="Calibri"/>
              </a:defRPr>
            </a:lvl1pPr>
            <a:lvl2pPr marL="0" marR="0" lvl="1" indent="0" algn="r" rtl="0">
              <a:spcBef>
                <a:spcPts val="0"/>
              </a:spcBef>
              <a:buNone/>
              <a:defRPr sz="1200" b="0" i="0" u="none" strike="noStrike" cap="none">
                <a:solidFill>
                  <a:srgbClr val="002060"/>
                </a:solidFill>
                <a:latin typeface="Calibri"/>
                <a:ea typeface="Calibri"/>
                <a:cs typeface="Calibri"/>
                <a:sym typeface="Calibri"/>
              </a:defRPr>
            </a:lvl2pPr>
            <a:lvl3pPr marL="0" marR="0" lvl="2" indent="0" algn="r" rtl="0">
              <a:spcBef>
                <a:spcPts val="0"/>
              </a:spcBef>
              <a:buNone/>
              <a:defRPr sz="1200" b="0" i="0" u="none" strike="noStrike" cap="none">
                <a:solidFill>
                  <a:srgbClr val="002060"/>
                </a:solidFill>
                <a:latin typeface="Calibri"/>
                <a:ea typeface="Calibri"/>
                <a:cs typeface="Calibri"/>
                <a:sym typeface="Calibri"/>
              </a:defRPr>
            </a:lvl3pPr>
            <a:lvl4pPr marL="0" marR="0" lvl="3" indent="0" algn="r" rtl="0">
              <a:spcBef>
                <a:spcPts val="0"/>
              </a:spcBef>
              <a:buNone/>
              <a:defRPr sz="1200" b="0" i="0" u="none" strike="noStrike" cap="none">
                <a:solidFill>
                  <a:srgbClr val="002060"/>
                </a:solidFill>
                <a:latin typeface="Calibri"/>
                <a:ea typeface="Calibri"/>
                <a:cs typeface="Calibri"/>
                <a:sym typeface="Calibri"/>
              </a:defRPr>
            </a:lvl4pPr>
            <a:lvl5pPr marL="0" marR="0" lvl="4" indent="0" algn="r" rtl="0">
              <a:spcBef>
                <a:spcPts val="0"/>
              </a:spcBef>
              <a:buNone/>
              <a:defRPr sz="1200" b="0" i="0" u="none" strike="noStrike" cap="none">
                <a:solidFill>
                  <a:srgbClr val="002060"/>
                </a:solidFill>
                <a:latin typeface="Calibri"/>
                <a:ea typeface="Calibri"/>
                <a:cs typeface="Calibri"/>
                <a:sym typeface="Calibri"/>
              </a:defRPr>
            </a:lvl5pPr>
            <a:lvl6pPr marL="0" marR="0" lvl="5" indent="0" algn="r" rtl="0">
              <a:spcBef>
                <a:spcPts val="0"/>
              </a:spcBef>
              <a:buNone/>
              <a:defRPr sz="1200" b="0" i="0" u="none" strike="noStrike" cap="none">
                <a:solidFill>
                  <a:srgbClr val="002060"/>
                </a:solidFill>
                <a:latin typeface="Calibri"/>
                <a:ea typeface="Calibri"/>
                <a:cs typeface="Calibri"/>
                <a:sym typeface="Calibri"/>
              </a:defRPr>
            </a:lvl6pPr>
            <a:lvl7pPr marL="0" marR="0" lvl="6" indent="0" algn="r" rtl="0">
              <a:spcBef>
                <a:spcPts val="0"/>
              </a:spcBef>
              <a:buNone/>
              <a:defRPr sz="1200" b="0" i="0" u="none" strike="noStrike" cap="none">
                <a:solidFill>
                  <a:srgbClr val="002060"/>
                </a:solidFill>
                <a:latin typeface="Calibri"/>
                <a:ea typeface="Calibri"/>
                <a:cs typeface="Calibri"/>
                <a:sym typeface="Calibri"/>
              </a:defRPr>
            </a:lvl7pPr>
            <a:lvl8pPr marL="0" marR="0" lvl="7" indent="0" algn="r" rtl="0">
              <a:spcBef>
                <a:spcPts val="0"/>
              </a:spcBef>
              <a:buNone/>
              <a:defRPr sz="1200" b="0" i="0" u="none" strike="noStrike" cap="none">
                <a:solidFill>
                  <a:srgbClr val="002060"/>
                </a:solidFill>
                <a:latin typeface="Calibri"/>
                <a:ea typeface="Calibri"/>
                <a:cs typeface="Calibri"/>
                <a:sym typeface="Calibri"/>
              </a:defRPr>
            </a:lvl8pPr>
            <a:lvl9pPr marL="0" marR="0" lvl="8" indent="0" algn="r" rtl="0">
              <a:spcBef>
                <a:spcPts val="0"/>
              </a:spcBef>
              <a:buNone/>
              <a:defRPr sz="1200" b="0" i="0" u="none" strike="noStrike" cap="none">
                <a:solidFill>
                  <a:srgbClr val="00206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0"/>
          <p:cNvSpPr txBox="1"/>
          <p:nvPr/>
        </p:nvSpPr>
        <p:spPr>
          <a:xfrm>
            <a:off x="628650" y="6356350"/>
            <a:ext cx="1892128" cy="48895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1600" b="1" i="0" u="none" strike="noStrike" cap="none">
                <a:solidFill>
                  <a:srgbClr val="0257A1"/>
                </a:solidFill>
                <a:latin typeface="Calibri"/>
                <a:ea typeface="Calibri"/>
                <a:cs typeface="Calibri"/>
                <a:sym typeface="Calibri"/>
              </a:rPr>
              <a:t>DataScience</a:t>
            </a:r>
            <a:r>
              <a:rPr lang="en-US" sz="1600" b="1" i="0" u="none" strike="noStrike" cap="none">
                <a:solidFill>
                  <a:srgbClr val="C00000"/>
                </a:solidFill>
                <a:latin typeface="Calibri"/>
                <a:ea typeface="Calibri"/>
                <a:cs typeface="Calibri"/>
                <a:sym typeface="Calibri"/>
              </a:rPr>
              <a:t>@</a:t>
            </a:r>
            <a:r>
              <a:rPr lang="en-US" sz="1600" b="1" i="0" u="none" strike="noStrike" cap="none">
                <a:solidFill>
                  <a:srgbClr val="0257A1"/>
                </a:solidFill>
                <a:latin typeface="Calibri"/>
                <a:ea typeface="Calibri"/>
                <a:cs typeface="Calibri"/>
                <a:sym typeface="Calibri"/>
              </a:rPr>
              <a:t>SMU</a:t>
            </a:r>
            <a:endParaRPr sz="1600" b="1" i="0" u="none" strike="noStrike" cap="none">
              <a:solidFill>
                <a:srgbClr val="0257A1"/>
              </a:solidFill>
              <a:latin typeface="Calibri"/>
              <a:ea typeface="Calibri"/>
              <a:cs typeface="Calibri"/>
              <a:sym typeface="Calibri"/>
            </a:endParaRPr>
          </a:p>
        </p:txBody>
      </p:sp>
      <p:pic>
        <p:nvPicPr>
          <p:cNvPr id="15" name="Google Shape;15;p10"/>
          <p:cNvPicPr preferRelativeResize="0"/>
          <p:nvPr/>
        </p:nvPicPr>
        <p:blipFill rotWithShape="1">
          <a:blip r:embed="rId13">
            <a:alphaModFix/>
          </a:blip>
          <a:srcRect/>
          <a:stretch/>
        </p:blipFill>
        <p:spPr>
          <a:xfrm>
            <a:off x="7017093" y="6295132"/>
            <a:ext cx="939114" cy="4875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85799" y="574158"/>
            <a:ext cx="7772400" cy="311033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al"/>
              <a:buNone/>
            </a:pPr>
            <a:r>
              <a:rPr lang="en-US" sz="5400" dirty="0"/>
              <a:t>Fall Detection: Threshold Analysis of Wrist-Worn Motion Sensor Signals</a:t>
            </a:r>
            <a:endParaRPr dirty="0"/>
          </a:p>
        </p:txBody>
      </p:sp>
      <p:sp>
        <p:nvSpPr>
          <p:cNvPr id="90" name="Google Shape;90;p1"/>
          <p:cNvSpPr txBox="1">
            <a:spLocks noGrp="1"/>
          </p:cNvSpPr>
          <p:nvPr>
            <p:ph type="subTitle" idx="1"/>
          </p:nvPr>
        </p:nvSpPr>
        <p:spPr>
          <a:xfrm>
            <a:off x="544918" y="5326911"/>
            <a:ext cx="8054163" cy="78149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Joseph </a:t>
            </a:r>
            <a:r>
              <a:rPr lang="en-US" dirty="0" err="1"/>
              <a:t>Caguioa</a:t>
            </a:r>
            <a:r>
              <a:rPr lang="en-US" dirty="0"/>
              <a:t>, Andy Nguyen, &amp; Michael J. Wolfe</a:t>
            </a:r>
            <a:endParaRPr dirty="0"/>
          </a:p>
          <a:p>
            <a:pPr marL="0" lvl="0" indent="0" algn="ctr" rtl="0">
              <a:lnSpc>
                <a:spcPct val="90000"/>
              </a:lnSpc>
              <a:spcBef>
                <a:spcPts val="0"/>
              </a:spcBef>
              <a:spcAft>
                <a:spcPts val="0"/>
              </a:spcAft>
              <a:buClr>
                <a:schemeClr val="dk1"/>
              </a:buClr>
              <a:buSzPts val="2400"/>
              <a:buNone/>
            </a:pPr>
            <a:r>
              <a:rPr lang="en-US" dirty="0"/>
              <a:t>Advisor: Dr. Jacquelyn </a:t>
            </a:r>
            <a:r>
              <a:rPr lang="en-US" dirty="0" err="1"/>
              <a:t>Cheun</a:t>
            </a:r>
            <a:endParaRPr dirty="0"/>
          </a:p>
        </p:txBody>
      </p:sp>
      <p:sp>
        <p:nvSpPr>
          <p:cNvPr id="91" name="Google Shape;91;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8b7b671b27_0_0"/>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Models: Chosen Approach</a:t>
            </a:r>
            <a:endParaRPr/>
          </a:p>
        </p:txBody>
      </p:sp>
      <p:sp>
        <p:nvSpPr>
          <p:cNvPr id="161" name="Google Shape;161;g8b7b671b27_0_0"/>
          <p:cNvSpPr txBox="1">
            <a:spLocks noGrp="1"/>
          </p:cNvSpPr>
          <p:nvPr>
            <p:ph type="body" idx="1"/>
          </p:nvPr>
        </p:nvSpPr>
        <p:spPr>
          <a:xfrm>
            <a:off x="637615" y="1237129"/>
            <a:ext cx="7886700" cy="4939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800"/>
              <a:t>Our Model Approach:</a:t>
            </a:r>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highlight>
                  <a:srgbClr val="FFFF00"/>
                </a:highlight>
              </a:rPr>
              <a:t>Simple Threshold Model</a:t>
            </a:r>
            <a:endParaRPr>
              <a:highlight>
                <a:srgbClr val="FFFF00"/>
              </a:highlight>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t>Multiphase Fall Model</a:t>
            </a:r>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t>Test Combination of Different Machine-Learning Algorithms</a:t>
            </a:r>
            <a:endParaRPr/>
          </a:p>
          <a:p>
            <a:pPr marL="1143000" lvl="2" indent="-228600" algn="l" rtl="0">
              <a:lnSpc>
                <a:spcPct val="90000"/>
              </a:lnSpc>
              <a:spcBef>
                <a:spcPts val="500"/>
              </a:spcBef>
              <a:spcAft>
                <a:spcPts val="0"/>
              </a:spcAft>
              <a:buClr>
                <a:srgbClr val="002060"/>
              </a:buClr>
              <a:buSzPts val="1600"/>
              <a:buChar char="•"/>
            </a:pPr>
            <a:r>
              <a:rPr lang="en-US" sz="1600"/>
              <a:t>Principal Component Analysis</a:t>
            </a:r>
            <a:endParaRPr/>
          </a:p>
          <a:p>
            <a:pPr marL="1143000" lvl="2" indent="-228600" algn="l" rtl="0">
              <a:lnSpc>
                <a:spcPct val="90000"/>
              </a:lnSpc>
              <a:spcBef>
                <a:spcPts val="500"/>
              </a:spcBef>
              <a:spcAft>
                <a:spcPts val="0"/>
              </a:spcAft>
              <a:buClr>
                <a:srgbClr val="002060"/>
              </a:buClr>
              <a:buSzPts val="1600"/>
              <a:buChar char="•"/>
            </a:pPr>
            <a:r>
              <a:rPr lang="en-US" sz="1600"/>
              <a:t>Linear Discriminant Analysis</a:t>
            </a:r>
            <a:endParaRPr/>
          </a:p>
          <a:p>
            <a:pPr marL="1143000" lvl="2" indent="-228600" algn="l" rtl="0">
              <a:lnSpc>
                <a:spcPct val="90000"/>
              </a:lnSpc>
              <a:spcBef>
                <a:spcPts val="500"/>
              </a:spcBef>
              <a:spcAft>
                <a:spcPts val="0"/>
              </a:spcAft>
              <a:buClr>
                <a:srgbClr val="002060"/>
              </a:buClr>
              <a:buSzPts val="1600"/>
              <a:buChar char="•"/>
            </a:pPr>
            <a:r>
              <a:rPr lang="en-US" sz="1600"/>
              <a:t>Support Vector Machines</a:t>
            </a:r>
            <a:endParaRPr/>
          </a:p>
          <a:p>
            <a:pPr marL="1143000" lvl="2" indent="-228600" algn="l" rtl="0">
              <a:lnSpc>
                <a:spcPct val="90000"/>
              </a:lnSpc>
              <a:spcBef>
                <a:spcPts val="500"/>
              </a:spcBef>
              <a:spcAft>
                <a:spcPts val="0"/>
              </a:spcAft>
              <a:buClr>
                <a:srgbClr val="002060"/>
              </a:buClr>
              <a:buSzPts val="1600"/>
              <a:buChar char="•"/>
            </a:pPr>
            <a:r>
              <a:rPr lang="en-US" sz="1600"/>
              <a:t>Hidden Markov Model</a:t>
            </a:r>
            <a:endParaRPr/>
          </a:p>
          <a:p>
            <a:pPr marL="1143000" lvl="2" indent="-228600" algn="l" rtl="0">
              <a:lnSpc>
                <a:spcPct val="90000"/>
              </a:lnSpc>
              <a:spcBef>
                <a:spcPts val="500"/>
              </a:spcBef>
              <a:spcAft>
                <a:spcPts val="0"/>
              </a:spcAft>
              <a:buClr>
                <a:srgbClr val="002060"/>
              </a:buClr>
              <a:buSzPts val="1600"/>
              <a:buChar char="•"/>
            </a:pPr>
            <a:r>
              <a:rPr lang="en-US" sz="1600"/>
              <a:t>Naïve Bayesian Classifier</a:t>
            </a:r>
            <a:endParaRPr/>
          </a:p>
          <a:p>
            <a:pPr marL="1143000" lvl="2" indent="-228600" algn="l" rtl="0">
              <a:lnSpc>
                <a:spcPct val="90000"/>
              </a:lnSpc>
              <a:spcBef>
                <a:spcPts val="500"/>
              </a:spcBef>
              <a:spcAft>
                <a:spcPts val="0"/>
              </a:spcAft>
              <a:buClr>
                <a:srgbClr val="002060"/>
              </a:buClr>
              <a:buSzPts val="1600"/>
              <a:buChar char="•"/>
            </a:pPr>
            <a:r>
              <a:rPr lang="en-US" sz="1600"/>
              <a:t>Decision Trees</a:t>
            </a:r>
            <a:endParaRPr/>
          </a:p>
          <a:p>
            <a:pPr marL="1143000" lvl="2" indent="-228600" algn="l" rtl="0">
              <a:lnSpc>
                <a:spcPct val="90000"/>
              </a:lnSpc>
              <a:spcBef>
                <a:spcPts val="500"/>
              </a:spcBef>
              <a:spcAft>
                <a:spcPts val="0"/>
              </a:spcAft>
              <a:buClr>
                <a:srgbClr val="002060"/>
              </a:buClr>
              <a:buSzPts val="1600"/>
              <a:buChar char="•"/>
            </a:pPr>
            <a:r>
              <a:rPr lang="en-US" sz="1600"/>
              <a:t>Random Forests</a:t>
            </a:r>
            <a:r>
              <a:rPr lang="en-US"/>
              <a:t> </a:t>
            </a:r>
            <a:endParaRPr/>
          </a:p>
          <a:p>
            <a:pPr marL="971550" lvl="1" indent="-514350" algn="l" rtl="0">
              <a:lnSpc>
                <a:spcPct val="90000"/>
              </a:lnSpc>
              <a:spcBef>
                <a:spcPts val="500"/>
              </a:spcBef>
              <a:spcAft>
                <a:spcPts val="0"/>
              </a:spcAft>
              <a:buClr>
                <a:srgbClr val="FF0000"/>
              </a:buClr>
              <a:buSzPts val="2800"/>
              <a:buFont typeface="Calibri"/>
              <a:buAutoNum type="arabicPeriod"/>
            </a:pPr>
            <a:r>
              <a:rPr lang="en-US">
                <a:highlight>
                  <a:srgbClr val="FFFF00"/>
                </a:highlight>
              </a:rPr>
              <a:t>Undifferentiated Range of ADL as majority response</a:t>
            </a:r>
            <a:endParaRPr>
              <a:highlight>
                <a:srgbClr val="FFFF00"/>
              </a:highlight>
            </a:endParaRPr>
          </a:p>
        </p:txBody>
      </p:sp>
      <p:sp>
        <p:nvSpPr>
          <p:cNvPr id="162" name="Google Shape;162;g8b7b671b27_0_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8b7b671b27_0_6"/>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Models: Chosen Approach</a:t>
            </a:r>
            <a:endParaRPr/>
          </a:p>
        </p:txBody>
      </p:sp>
      <p:sp>
        <p:nvSpPr>
          <p:cNvPr id="175" name="Google Shape;175;g8b7b671b27_0_6"/>
          <p:cNvSpPr txBox="1">
            <a:spLocks noGrp="1"/>
          </p:cNvSpPr>
          <p:nvPr>
            <p:ph type="body" idx="1"/>
          </p:nvPr>
        </p:nvSpPr>
        <p:spPr>
          <a:xfrm>
            <a:off x="637615" y="1237129"/>
            <a:ext cx="7886700" cy="4939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800"/>
              <a:t>3-phased approach:</a:t>
            </a:r>
            <a:endParaRPr sz="2800"/>
          </a:p>
          <a:p>
            <a:pPr marL="685800" lvl="1" indent="-292100" algn="l" rtl="0">
              <a:lnSpc>
                <a:spcPct val="90000"/>
              </a:lnSpc>
              <a:spcBef>
                <a:spcPts val="0"/>
              </a:spcBef>
              <a:spcAft>
                <a:spcPts val="0"/>
              </a:spcAft>
              <a:buSzPts val="2800"/>
              <a:buAutoNum type="arabicPeriod"/>
            </a:pPr>
            <a:r>
              <a:rPr lang="en-US"/>
              <a:t>Threshold Analysis - Acceleration Magnitude</a:t>
            </a:r>
            <a:endParaRPr/>
          </a:p>
          <a:p>
            <a:pPr marL="685800" lvl="1" indent="-292100" algn="l" rtl="0">
              <a:lnSpc>
                <a:spcPct val="90000"/>
              </a:lnSpc>
              <a:spcBef>
                <a:spcPts val="0"/>
              </a:spcBef>
              <a:spcAft>
                <a:spcPts val="0"/>
              </a:spcAft>
              <a:buSzPts val="2800"/>
              <a:buAutoNum type="arabicPeriod"/>
            </a:pPr>
            <a:r>
              <a:rPr lang="en-US"/>
              <a:t>K-Means Clustering</a:t>
            </a:r>
            <a:endParaRPr/>
          </a:p>
          <a:p>
            <a:pPr marL="685800" lvl="1" indent="-292100" algn="l" rtl="0">
              <a:lnSpc>
                <a:spcPct val="90000"/>
              </a:lnSpc>
              <a:spcBef>
                <a:spcPts val="0"/>
              </a:spcBef>
              <a:spcAft>
                <a:spcPts val="0"/>
              </a:spcAft>
              <a:buSzPts val="2800"/>
              <a:buAutoNum type="arabicPeriod"/>
            </a:pPr>
            <a:r>
              <a:rPr lang="en-US"/>
              <a:t>Linear Kernel SVC</a:t>
            </a:r>
            <a:endParaRPr/>
          </a:p>
        </p:txBody>
      </p:sp>
      <p:sp>
        <p:nvSpPr>
          <p:cNvPr id="176" name="Google Shape;176;g8b7b671b27_0_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b7b671b27_0_56"/>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Results</a:t>
            </a:r>
            <a:endParaRPr/>
          </a:p>
        </p:txBody>
      </p:sp>
      <p:sp>
        <p:nvSpPr>
          <p:cNvPr id="168" name="Google Shape;168;g8b7b671b27_0_56"/>
          <p:cNvSpPr txBox="1">
            <a:spLocks noGrp="1"/>
          </p:cNvSpPr>
          <p:nvPr>
            <p:ph type="body" idx="1"/>
          </p:nvPr>
        </p:nvSpPr>
        <p:spPr>
          <a:xfrm>
            <a:off x="637615" y="1237129"/>
            <a:ext cx="7886700" cy="4939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800"/>
              <a:t>Tested a variety of kernels (linear, Gaussian, polynomial) in classification, as well as triaxial and magnitude threshold analysis</a:t>
            </a:r>
            <a:endParaRPr sz="2800"/>
          </a:p>
          <a:p>
            <a:pPr marL="228600" lvl="0" indent="-228600" algn="l" rtl="0">
              <a:lnSpc>
                <a:spcPct val="90000"/>
              </a:lnSpc>
              <a:spcBef>
                <a:spcPts val="0"/>
              </a:spcBef>
              <a:spcAft>
                <a:spcPts val="0"/>
              </a:spcAft>
              <a:buSzPts val="2800"/>
              <a:buChar char="•"/>
            </a:pPr>
            <a:r>
              <a:rPr lang="en-US" sz="2800"/>
              <a:t>All classifiers were around 50% accurate except magnitude threshold analysis with linear SVC classification, which was 66% accurate</a:t>
            </a:r>
            <a:endParaRPr sz="2800"/>
          </a:p>
        </p:txBody>
      </p:sp>
      <p:sp>
        <p:nvSpPr>
          <p:cNvPr id="169" name="Google Shape;169;g8b7b671b27_0_5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b7b671b27_0_17"/>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Models: Chosen Approach</a:t>
            </a:r>
            <a:endParaRPr/>
          </a:p>
        </p:txBody>
      </p:sp>
      <p:sp>
        <p:nvSpPr>
          <p:cNvPr id="182" name="Google Shape;182;g8b7b671b27_0_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83" name="Google Shape;183;g8b7b671b27_0_17"/>
          <p:cNvSpPr/>
          <p:nvPr/>
        </p:nvSpPr>
        <p:spPr>
          <a:xfrm>
            <a:off x="1353275" y="1222250"/>
            <a:ext cx="1404300" cy="3651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Data</a:t>
            </a:r>
            <a:endParaRPr/>
          </a:p>
        </p:txBody>
      </p:sp>
      <p:sp>
        <p:nvSpPr>
          <p:cNvPr id="184" name="Google Shape;184;g8b7b671b27_0_17"/>
          <p:cNvSpPr/>
          <p:nvPr/>
        </p:nvSpPr>
        <p:spPr>
          <a:xfrm>
            <a:off x="768288" y="1846563"/>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Threshold Analysis:</a:t>
            </a:r>
            <a:endParaRPr/>
          </a:p>
          <a:p>
            <a:pPr marL="0" lvl="0" indent="0" algn="ctr" rtl="0">
              <a:spcBef>
                <a:spcPts val="0"/>
              </a:spcBef>
              <a:spcAft>
                <a:spcPts val="0"/>
              </a:spcAft>
              <a:buNone/>
            </a:pPr>
            <a:r>
              <a:rPr lang="en-US" sz="1200"/>
              <a:t>Max Acceleration Magnitude</a:t>
            </a:r>
            <a:endParaRPr sz="1200"/>
          </a:p>
        </p:txBody>
      </p:sp>
      <p:sp>
        <p:nvSpPr>
          <p:cNvPr id="185" name="Google Shape;185;g8b7b671b27_0_17"/>
          <p:cNvSpPr/>
          <p:nvPr/>
        </p:nvSpPr>
        <p:spPr>
          <a:xfrm>
            <a:off x="768288" y="3256675"/>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K-means Clustering:</a:t>
            </a:r>
            <a:endParaRPr/>
          </a:p>
          <a:p>
            <a:pPr marL="0" lvl="0" indent="0" algn="ctr" rtl="0">
              <a:spcBef>
                <a:spcPts val="0"/>
              </a:spcBef>
              <a:spcAft>
                <a:spcPts val="0"/>
              </a:spcAft>
              <a:buNone/>
            </a:pPr>
            <a:r>
              <a:rPr lang="en-US" sz="1200"/>
              <a:t>Create major/minor classes</a:t>
            </a:r>
            <a:endParaRPr sz="1200"/>
          </a:p>
        </p:txBody>
      </p:sp>
      <p:cxnSp>
        <p:nvCxnSpPr>
          <p:cNvPr id="186" name="Google Shape;186;g8b7b671b27_0_17"/>
          <p:cNvCxnSpPr>
            <a:stCxn id="183" idx="2"/>
            <a:endCxn id="184" idx="0"/>
          </p:cNvCxnSpPr>
          <p:nvPr/>
        </p:nvCxnSpPr>
        <p:spPr>
          <a:xfrm>
            <a:off x="2055425" y="1587350"/>
            <a:ext cx="0" cy="25920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g8b7b671b27_0_17"/>
          <p:cNvCxnSpPr>
            <a:stCxn id="184" idx="2"/>
            <a:endCxn id="185" idx="0"/>
          </p:cNvCxnSpPr>
          <p:nvPr/>
        </p:nvCxnSpPr>
        <p:spPr>
          <a:xfrm>
            <a:off x="2055425" y="2945463"/>
            <a:ext cx="0" cy="31110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g8b7b671b27_0_17"/>
          <p:cNvSpPr/>
          <p:nvPr/>
        </p:nvSpPr>
        <p:spPr>
          <a:xfrm>
            <a:off x="768275" y="4666775"/>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Linear SVC</a:t>
            </a:r>
            <a:endParaRPr/>
          </a:p>
          <a:p>
            <a:pPr marL="0" lvl="0" indent="0" algn="ctr" rtl="0">
              <a:spcBef>
                <a:spcPts val="0"/>
              </a:spcBef>
              <a:spcAft>
                <a:spcPts val="0"/>
              </a:spcAft>
              <a:buNone/>
            </a:pPr>
            <a:r>
              <a:rPr lang="en-US" sz="1200"/>
              <a:t>Classify Fall</a:t>
            </a:r>
            <a:endParaRPr sz="1200"/>
          </a:p>
        </p:txBody>
      </p:sp>
      <p:cxnSp>
        <p:nvCxnSpPr>
          <p:cNvPr id="189" name="Google Shape;189;g8b7b671b27_0_17"/>
          <p:cNvCxnSpPr>
            <a:stCxn id="185" idx="2"/>
            <a:endCxn id="188" idx="0"/>
          </p:cNvCxnSpPr>
          <p:nvPr/>
        </p:nvCxnSpPr>
        <p:spPr>
          <a:xfrm>
            <a:off x="2055425" y="4355575"/>
            <a:ext cx="0" cy="311100"/>
          </a:xfrm>
          <a:prstGeom prst="straightConnector1">
            <a:avLst/>
          </a:prstGeom>
          <a:noFill/>
          <a:ln w="9525" cap="flat" cmpd="sng">
            <a:solidFill>
              <a:schemeClr val="dk2"/>
            </a:solidFill>
            <a:prstDash val="solid"/>
            <a:round/>
            <a:headEnd type="none" w="med" len="med"/>
            <a:tailEnd type="triangle" w="med" len="med"/>
          </a:ln>
        </p:spPr>
      </p:cxnSp>
      <p:pic>
        <p:nvPicPr>
          <p:cNvPr id="190" name="Google Shape;190;g8b7b671b27_0_17"/>
          <p:cNvPicPr preferRelativeResize="0"/>
          <p:nvPr/>
        </p:nvPicPr>
        <p:blipFill>
          <a:blip r:embed="rId3">
            <a:alphaModFix/>
          </a:blip>
          <a:stretch>
            <a:fillRect/>
          </a:stretch>
        </p:blipFill>
        <p:spPr>
          <a:xfrm>
            <a:off x="5926800" y="2838849"/>
            <a:ext cx="1814600" cy="1583725"/>
          </a:xfrm>
          <a:prstGeom prst="rect">
            <a:avLst/>
          </a:prstGeom>
          <a:noFill/>
          <a:ln>
            <a:noFill/>
          </a:ln>
        </p:spPr>
      </p:pic>
      <p:cxnSp>
        <p:nvCxnSpPr>
          <p:cNvPr id="191" name="Google Shape;191;g8b7b671b27_0_17"/>
          <p:cNvCxnSpPr>
            <a:stCxn id="185" idx="3"/>
            <a:endCxn id="190" idx="1"/>
          </p:cNvCxnSpPr>
          <p:nvPr/>
        </p:nvCxnSpPr>
        <p:spPr>
          <a:xfrm rot="10800000" flipH="1">
            <a:off x="3342563" y="3630625"/>
            <a:ext cx="2584200" cy="175500"/>
          </a:xfrm>
          <a:prstGeom prst="straightConnector1">
            <a:avLst/>
          </a:prstGeom>
          <a:noFill/>
          <a:ln w="9525" cap="flat" cmpd="sng">
            <a:solidFill>
              <a:schemeClr val="dk2"/>
            </a:solidFill>
            <a:prstDash val="solid"/>
            <a:round/>
            <a:headEnd type="none" w="med" len="med"/>
            <a:tailEnd type="none" w="med" len="med"/>
          </a:ln>
        </p:spPr>
      </p:cxnSp>
      <p:pic>
        <p:nvPicPr>
          <p:cNvPr id="192" name="Google Shape;192;g8b7b671b27_0_17"/>
          <p:cNvPicPr preferRelativeResize="0"/>
          <p:nvPr/>
        </p:nvPicPr>
        <p:blipFill>
          <a:blip r:embed="rId4">
            <a:alphaModFix/>
          </a:blip>
          <a:stretch>
            <a:fillRect/>
          </a:stretch>
        </p:blipFill>
        <p:spPr>
          <a:xfrm>
            <a:off x="5926800" y="4666779"/>
            <a:ext cx="1814600" cy="1583710"/>
          </a:xfrm>
          <a:prstGeom prst="rect">
            <a:avLst/>
          </a:prstGeom>
          <a:noFill/>
          <a:ln>
            <a:noFill/>
          </a:ln>
        </p:spPr>
      </p:pic>
      <p:cxnSp>
        <p:nvCxnSpPr>
          <p:cNvPr id="193" name="Google Shape;193;g8b7b671b27_0_17"/>
          <p:cNvCxnSpPr>
            <a:stCxn id="188" idx="3"/>
            <a:endCxn id="192" idx="1"/>
          </p:cNvCxnSpPr>
          <p:nvPr/>
        </p:nvCxnSpPr>
        <p:spPr>
          <a:xfrm>
            <a:off x="3342550" y="5216225"/>
            <a:ext cx="2584200" cy="242400"/>
          </a:xfrm>
          <a:prstGeom prst="straightConnector1">
            <a:avLst/>
          </a:prstGeom>
          <a:noFill/>
          <a:ln w="9525" cap="flat" cmpd="sng">
            <a:solidFill>
              <a:schemeClr val="dk2"/>
            </a:solidFill>
            <a:prstDash val="solid"/>
            <a:round/>
            <a:headEnd type="none" w="med" len="med"/>
            <a:tailEnd type="none" w="med" len="med"/>
          </a:ln>
        </p:spPr>
      </p:cxnSp>
      <p:pic>
        <p:nvPicPr>
          <p:cNvPr id="194" name="Google Shape;194;g8b7b671b27_0_17"/>
          <p:cNvPicPr preferRelativeResize="0"/>
          <p:nvPr/>
        </p:nvPicPr>
        <p:blipFill>
          <a:blip r:embed="rId5">
            <a:alphaModFix/>
          </a:blip>
          <a:stretch>
            <a:fillRect/>
          </a:stretch>
        </p:blipFill>
        <p:spPr>
          <a:xfrm>
            <a:off x="5020050" y="1594000"/>
            <a:ext cx="3495300" cy="1000650"/>
          </a:xfrm>
          <a:prstGeom prst="rect">
            <a:avLst/>
          </a:prstGeom>
          <a:noFill/>
          <a:ln>
            <a:noFill/>
          </a:ln>
        </p:spPr>
      </p:pic>
      <p:cxnSp>
        <p:nvCxnSpPr>
          <p:cNvPr id="195" name="Google Shape;195;g8b7b671b27_0_17"/>
          <p:cNvCxnSpPr>
            <a:stCxn id="184" idx="3"/>
            <a:endCxn id="194" idx="1"/>
          </p:cNvCxnSpPr>
          <p:nvPr/>
        </p:nvCxnSpPr>
        <p:spPr>
          <a:xfrm rot="10800000" flipH="1">
            <a:off x="3342563" y="2094213"/>
            <a:ext cx="1677600" cy="301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8b7b671b27_0_62"/>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Next Steps</a:t>
            </a:r>
            <a:endParaRPr/>
          </a:p>
        </p:txBody>
      </p:sp>
      <p:sp>
        <p:nvSpPr>
          <p:cNvPr id="201" name="Google Shape;201;g8b7b671b27_0_62"/>
          <p:cNvSpPr txBox="1">
            <a:spLocks noGrp="1"/>
          </p:cNvSpPr>
          <p:nvPr>
            <p:ph type="body" idx="1"/>
          </p:nvPr>
        </p:nvSpPr>
        <p:spPr>
          <a:xfrm>
            <a:off x="637615" y="1237129"/>
            <a:ext cx="7886700" cy="4939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sz="2800"/>
              <a:t>Add a preprocessing step to separate the signal (such as a low pass or bandpass filter)</a:t>
            </a:r>
            <a:endParaRPr sz="2800"/>
          </a:p>
          <a:p>
            <a:pPr marL="685800" lvl="1" indent="-292100" algn="l" rtl="0">
              <a:lnSpc>
                <a:spcPct val="90000"/>
              </a:lnSpc>
              <a:spcBef>
                <a:spcPts val="0"/>
              </a:spcBef>
              <a:spcAft>
                <a:spcPts val="0"/>
              </a:spcAft>
              <a:buSzPts val="2800"/>
              <a:buAutoNum type="arabicPeriod"/>
            </a:pPr>
            <a:r>
              <a:rPr lang="en-US"/>
              <a:t>In previous research the AVC was used instead of magnitude, but we would apply a filter</a:t>
            </a:r>
            <a:endParaRPr/>
          </a:p>
          <a:p>
            <a:pPr marL="228600" lvl="0" indent="-228600" algn="l" rtl="0">
              <a:lnSpc>
                <a:spcPct val="90000"/>
              </a:lnSpc>
              <a:spcBef>
                <a:spcPts val="0"/>
              </a:spcBef>
              <a:spcAft>
                <a:spcPts val="0"/>
              </a:spcAft>
              <a:buSzPts val="2800"/>
              <a:buChar char="•"/>
            </a:pPr>
            <a:r>
              <a:rPr lang="en-US" sz="2800"/>
              <a:t>Alternatively test PCA on triaxial sensors to extract prior to clustering instead of after</a:t>
            </a:r>
            <a:endParaRPr sz="2800"/>
          </a:p>
          <a:p>
            <a:pPr marL="685800" lvl="1" indent="-292100" algn="l" rtl="0">
              <a:lnSpc>
                <a:spcPct val="90000"/>
              </a:lnSpc>
              <a:spcBef>
                <a:spcPts val="0"/>
              </a:spcBef>
              <a:spcAft>
                <a:spcPts val="0"/>
              </a:spcAft>
              <a:buSzPts val="2800"/>
              <a:buAutoNum type="arabicPeriod"/>
            </a:pPr>
            <a:r>
              <a:rPr lang="en-US"/>
              <a:t>This will help test the weights of each axis</a:t>
            </a:r>
            <a:endParaRPr sz="2800"/>
          </a:p>
          <a:p>
            <a:pPr marL="228600" lvl="0" indent="-228600" algn="l" rtl="0">
              <a:lnSpc>
                <a:spcPct val="90000"/>
              </a:lnSpc>
              <a:spcBef>
                <a:spcPts val="0"/>
              </a:spcBef>
              <a:spcAft>
                <a:spcPts val="0"/>
              </a:spcAft>
              <a:buSzPts val="2800"/>
              <a:buChar char="•"/>
            </a:pPr>
            <a:r>
              <a:rPr lang="en-US" sz="2800"/>
              <a:t>Create update step for threshold analysis</a:t>
            </a:r>
            <a:endParaRPr sz="2800"/>
          </a:p>
        </p:txBody>
      </p:sp>
      <p:sp>
        <p:nvSpPr>
          <p:cNvPr id="202" name="Google Shape;202;g8b7b671b27_0_6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C80E"/>
        </a:solidFill>
        <a:effectLst/>
      </p:bgPr>
    </p:bg>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628650" y="2478131"/>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Arial"/>
              <a:buNone/>
            </a:pPr>
            <a:r>
              <a:rPr lang="en-US">
                <a:solidFill>
                  <a:schemeClr val="lt1"/>
                </a:solidFill>
              </a:rPr>
              <a:t>Questions?</a:t>
            </a:r>
            <a:endParaRPr/>
          </a:p>
        </p:txBody>
      </p:sp>
      <p:sp>
        <p:nvSpPr>
          <p:cNvPr id="208" name="Google Shape;20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97633" y="136524"/>
            <a:ext cx="8748731" cy="99750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3200" dirty="0"/>
              <a:t>Death Rates from Falls Increasing Annually</a:t>
            </a:r>
            <a:endParaRPr sz="3200" dirty="0"/>
          </a:p>
        </p:txBody>
      </p:sp>
      <p:sp>
        <p:nvSpPr>
          <p:cNvPr id="98" name="Google Shape;98;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3" name="Picture 2" descr="A screenshot of a video game&#10;&#10;Description automatically generated">
            <a:extLst>
              <a:ext uri="{FF2B5EF4-FFF2-40B4-BE49-F238E27FC236}">
                <a16:creationId xmlns:a16="http://schemas.microsoft.com/office/drawing/2014/main" id="{0B2468E8-5D36-4C9B-94D3-3F1CC73AE5C9}"/>
              </a:ext>
            </a:extLst>
          </p:cNvPr>
          <p:cNvPicPr>
            <a:picLocks noChangeAspect="1"/>
          </p:cNvPicPr>
          <p:nvPr/>
        </p:nvPicPr>
        <p:blipFill>
          <a:blip r:embed="rId3"/>
          <a:stretch>
            <a:fillRect/>
          </a:stretch>
        </p:blipFill>
        <p:spPr>
          <a:xfrm>
            <a:off x="373006" y="1559585"/>
            <a:ext cx="8397987" cy="3738830"/>
          </a:xfrm>
          <a:prstGeom prst="rect">
            <a:avLst/>
          </a:prstGeom>
        </p:spPr>
      </p:pic>
      <p:sp>
        <p:nvSpPr>
          <p:cNvPr id="4" name="TextBox 3">
            <a:extLst>
              <a:ext uri="{FF2B5EF4-FFF2-40B4-BE49-F238E27FC236}">
                <a16:creationId xmlns:a16="http://schemas.microsoft.com/office/drawing/2014/main" id="{95445F62-5978-4A43-B49B-56E47671E235}"/>
              </a:ext>
            </a:extLst>
          </p:cNvPr>
          <p:cNvSpPr txBox="1"/>
          <p:nvPr/>
        </p:nvSpPr>
        <p:spPr>
          <a:xfrm>
            <a:off x="411480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0630D3D9-4D38-431D-8C35-CD3BFD9F98B1}"/>
              </a:ext>
            </a:extLst>
          </p:cNvPr>
          <p:cNvSpPr txBox="1"/>
          <p:nvPr/>
        </p:nvSpPr>
        <p:spPr>
          <a:xfrm>
            <a:off x="373006" y="5956241"/>
            <a:ext cx="8397987" cy="400110"/>
          </a:xfrm>
          <a:prstGeom prst="rect">
            <a:avLst/>
          </a:prstGeom>
          <a:noFill/>
        </p:spPr>
        <p:txBody>
          <a:bodyPr wrap="square" rtlCol="0">
            <a:spAutoFit/>
          </a:bodyPr>
          <a:lstStyle/>
          <a:p>
            <a:r>
              <a:rPr lang="en-US" sz="1000" i="1" dirty="0">
                <a:latin typeface="Times New Roman" panose="02020603050405020304" pitchFamily="18" charset="0"/>
                <a:cs typeface="Times New Roman" panose="02020603050405020304" pitchFamily="18" charset="0"/>
              </a:rPr>
              <a:t>Figure 1.</a:t>
            </a:r>
            <a:r>
              <a:rPr lang="en-US" sz="1000" dirty="0">
                <a:latin typeface="Times New Roman" panose="02020603050405020304" pitchFamily="18" charset="0"/>
                <a:cs typeface="Times New Roman" panose="02020603050405020304" pitchFamily="18" charset="0"/>
              </a:rPr>
              <a:t> Age-adjusted death rates in seniors (2007-2016). Adapted from “Deaths from Falls Among Persons Aged ≥65 Years,” by E. Burns, and R. </a:t>
            </a:r>
            <a:r>
              <a:rPr lang="en-US" sz="1000" dirty="0" err="1">
                <a:latin typeface="Times New Roman" panose="02020603050405020304" pitchFamily="18" charset="0"/>
                <a:cs typeface="Times New Roman" panose="02020603050405020304" pitchFamily="18" charset="0"/>
              </a:rPr>
              <a:t>Kakara</a:t>
            </a:r>
            <a:r>
              <a:rPr lang="en-US" sz="1000" dirty="0">
                <a:latin typeface="Times New Roman" panose="02020603050405020304" pitchFamily="18" charset="0"/>
                <a:cs typeface="Times New Roman" panose="02020603050405020304" pitchFamily="18" charset="0"/>
              </a:rPr>
              <a:t>, 2018, </a:t>
            </a:r>
            <a:r>
              <a:rPr lang="en-US" sz="1000" i="1" dirty="0">
                <a:latin typeface="Times New Roman" panose="02020603050405020304" pitchFamily="18" charset="0"/>
                <a:cs typeface="Times New Roman" panose="02020603050405020304" pitchFamily="18" charset="0"/>
              </a:rPr>
              <a:t>MMWR </a:t>
            </a:r>
            <a:r>
              <a:rPr lang="en-US" sz="1000" i="1" dirty="0" err="1">
                <a:latin typeface="Times New Roman" panose="02020603050405020304" pitchFamily="18" charset="0"/>
                <a:cs typeface="Times New Roman" panose="02020603050405020304" pitchFamily="18" charset="0"/>
              </a:rPr>
              <a:t>Morb</a:t>
            </a:r>
            <a:r>
              <a:rPr lang="en-US" sz="1000" i="1" dirty="0">
                <a:latin typeface="Times New Roman" panose="02020603050405020304" pitchFamily="18" charset="0"/>
                <a:cs typeface="Times New Roman" panose="02020603050405020304" pitchFamily="18" charset="0"/>
              </a:rPr>
              <a:t> Mortal </a:t>
            </a:r>
            <a:r>
              <a:rPr lang="en-US" sz="1000" i="1" dirty="0" err="1">
                <a:latin typeface="Times New Roman" panose="02020603050405020304" pitchFamily="18" charset="0"/>
                <a:cs typeface="Times New Roman" panose="02020603050405020304" pitchFamily="18" charset="0"/>
              </a:rPr>
              <a:t>Wkly</a:t>
            </a:r>
            <a:r>
              <a:rPr lang="en-US" sz="1000" i="1" dirty="0">
                <a:latin typeface="Times New Roman" panose="02020603050405020304" pitchFamily="18" charset="0"/>
                <a:cs typeface="Times New Roman" panose="02020603050405020304" pitchFamily="18" charset="0"/>
              </a:rPr>
              <a:t> Rep (67)</a:t>
            </a:r>
            <a:r>
              <a:rPr lang="en-US" sz="1000" dirty="0">
                <a:latin typeface="Times New Roman" panose="02020603050405020304" pitchFamily="18" charset="0"/>
                <a:cs typeface="Times New Roman" panose="02020603050405020304" pitchFamily="18" charset="0"/>
              </a:rPr>
              <a:t>. P. 509-514.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C80E"/>
        </a:solidFill>
        <a:effectLst/>
      </p:bgPr>
    </p:bg>
    <p:spTree>
      <p:nvGrpSpPr>
        <p:cNvPr id="1" name="Shape 102"/>
        <p:cNvGrpSpPr/>
        <p:nvPr/>
      </p:nvGrpSpPr>
      <p:grpSpPr>
        <a:xfrm>
          <a:off x="0" y="0"/>
          <a:ext cx="0" cy="0"/>
          <a:chOff x="0" y="0"/>
          <a:chExt cx="0" cy="0"/>
        </a:xfrm>
      </p:grpSpPr>
      <p:sp>
        <p:nvSpPr>
          <p:cNvPr id="103" name="Google Shape;103;p3"/>
          <p:cNvSpPr txBox="1">
            <a:spLocks noGrp="1"/>
          </p:cNvSpPr>
          <p:nvPr>
            <p:ph type="body" idx="1"/>
          </p:nvPr>
        </p:nvSpPr>
        <p:spPr>
          <a:xfrm>
            <a:off x="628650" y="2604100"/>
            <a:ext cx="7886700" cy="195554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600"/>
              <a:buNone/>
            </a:pPr>
            <a:r>
              <a:rPr lang="en-US" b="1" dirty="0">
                <a:solidFill>
                  <a:schemeClr val="lt1"/>
                </a:solidFill>
              </a:rPr>
              <a:t>How can we optimize health outcomes by quickly diagnosing fall events?</a:t>
            </a:r>
            <a:endParaRPr sz="2800" dirty="0"/>
          </a:p>
        </p:txBody>
      </p:sp>
      <p:sp>
        <p:nvSpPr>
          <p:cNvPr id="104" name="Google Shape;10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mc:Choice xmlns:p14="http://schemas.microsoft.com/office/powerpoint/2010/main" Requires="p14">
      <p:transition>
        <p14:flythrough/>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628650" y="68077"/>
            <a:ext cx="7886700" cy="71063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3200" dirty="0"/>
              <a:t>Fall Detection Systems</a:t>
            </a:r>
            <a:endParaRPr sz="3200" dirty="0"/>
          </a:p>
        </p:txBody>
      </p:sp>
      <p:sp>
        <p:nvSpPr>
          <p:cNvPr id="139" name="Google Shape;139;p6"/>
          <p:cNvSpPr txBox="1">
            <a:spLocks noGrp="1"/>
          </p:cNvSpPr>
          <p:nvPr>
            <p:ph type="body" idx="1"/>
          </p:nvPr>
        </p:nvSpPr>
        <p:spPr>
          <a:xfrm>
            <a:off x="286139" y="1192306"/>
            <a:ext cx="8689910" cy="4984657"/>
          </a:xfrm>
          <a:prstGeom prst="rect">
            <a:avLst/>
          </a:prstGeom>
          <a:noFill/>
          <a:ln>
            <a:noFill/>
          </a:ln>
        </p:spPr>
        <p:txBody>
          <a:bodyPr spcFirstLastPara="1" wrap="square" lIns="91425" tIns="45700" rIns="91425" bIns="45700" anchor="t" anchorCtr="0">
            <a:normAutofit/>
          </a:bodyPr>
          <a:lstStyle/>
          <a:p>
            <a:pPr marL="457200" lvl="1" indent="0" algn="l" rtl="0">
              <a:lnSpc>
                <a:spcPct val="70000"/>
              </a:lnSpc>
              <a:spcBef>
                <a:spcPts val="500"/>
              </a:spcBef>
              <a:spcAft>
                <a:spcPts val="0"/>
              </a:spcAft>
              <a:buClr>
                <a:srgbClr val="FF0000"/>
              </a:buClr>
              <a:buSzPts val="1007"/>
              <a:buNone/>
            </a:pPr>
            <a:endParaRPr sz="1007" i="1" dirty="0">
              <a:solidFill>
                <a:schemeClr val="dk1"/>
              </a:solidFill>
            </a:endParaRPr>
          </a:p>
          <a:p>
            <a:pPr marL="685800" lvl="1" indent="-169544" algn="l" rtl="0">
              <a:lnSpc>
                <a:spcPct val="70000"/>
              </a:lnSpc>
              <a:spcBef>
                <a:spcPts val="500"/>
              </a:spcBef>
              <a:spcAft>
                <a:spcPts val="0"/>
              </a:spcAft>
              <a:buClr>
                <a:srgbClr val="FF0000"/>
              </a:buClr>
              <a:buSzPts val="930"/>
              <a:buNone/>
            </a:pPr>
            <a:endParaRPr sz="930" i="1" dirty="0">
              <a:solidFill>
                <a:schemeClr val="dk1"/>
              </a:solidFill>
            </a:endParaRPr>
          </a:p>
        </p:txBody>
      </p:sp>
      <p:sp>
        <p:nvSpPr>
          <p:cNvPr id="140" name="Google Shape;140;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1" name="Google Shape;141;p6" descr=" ">
            <a:hlinkClick r:id="rId3"/>
          </p:cNvPr>
          <p:cNvSpPr/>
          <p:nvPr/>
        </p:nvSpPr>
        <p:spPr>
          <a:xfrm>
            <a:off x="4640263" y="-92075"/>
            <a:ext cx="152400" cy="15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descr="A picture containing person, sign, player&#10;&#10;Description automatically generated">
            <a:extLst>
              <a:ext uri="{FF2B5EF4-FFF2-40B4-BE49-F238E27FC236}">
                <a16:creationId xmlns:a16="http://schemas.microsoft.com/office/drawing/2014/main" id="{76B0E09E-22B9-4D8D-9105-EFFF6CE6A413}"/>
              </a:ext>
            </a:extLst>
          </p:cNvPr>
          <p:cNvPicPr>
            <a:picLocks noChangeAspect="1"/>
          </p:cNvPicPr>
          <p:nvPr/>
        </p:nvPicPr>
        <p:blipFill>
          <a:blip r:embed="rId4"/>
          <a:stretch>
            <a:fillRect/>
          </a:stretch>
        </p:blipFill>
        <p:spPr>
          <a:xfrm>
            <a:off x="2477743" y="1192306"/>
            <a:ext cx="4306701" cy="1832639"/>
          </a:xfrm>
          <a:prstGeom prst="rect">
            <a:avLst/>
          </a:prstGeom>
        </p:spPr>
      </p:pic>
      <p:pic>
        <p:nvPicPr>
          <p:cNvPr id="5" name="Picture 4">
            <a:extLst>
              <a:ext uri="{FF2B5EF4-FFF2-40B4-BE49-F238E27FC236}">
                <a16:creationId xmlns:a16="http://schemas.microsoft.com/office/drawing/2014/main" id="{495AB8F3-8B23-4011-9A46-8E4008C869A5}"/>
              </a:ext>
            </a:extLst>
          </p:cNvPr>
          <p:cNvPicPr>
            <a:picLocks noChangeAspect="1"/>
          </p:cNvPicPr>
          <p:nvPr/>
        </p:nvPicPr>
        <p:blipFill>
          <a:blip r:embed="rId5"/>
          <a:stretch>
            <a:fillRect/>
          </a:stretch>
        </p:blipFill>
        <p:spPr>
          <a:xfrm>
            <a:off x="4935341" y="3652423"/>
            <a:ext cx="3698206" cy="23853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38CC5D5-66E3-48F6-BDAD-EBBDA5B2504A}"/>
              </a:ext>
            </a:extLst>
          </p:cNvPr>
          <p:cNvPicPr>
            <a:picLocks noChangeAspect="1"/>
          </p:cNvPicPr>
          <p:nvPr/>
        </p:nvPicPr>
        <p:blipFill>
          <a:blip r:embed="rId6"/>
          <a:stretch>
            <a:fillRect/>
          </a:stretch>
        </p:blipFill>
        <p:spPr>
          <a:xfrm>
            <a:off x="167951" y="3455098"/>
            <a:ext cx="4096831" cy="2779992"/>
          </a:xfrm>
          <a:prstGeom prst="rect">
            <a:avLst/>
          </a:prstGeom>
        </p:spPr>
      </p:pic>
      <p:sp>
        <p:nvSpPr>
          <p:cNvPr id="10" name="TextBox 9">
            <a:extLst>
              <a:ext uri="{FF2B5EF4-FFF2-40B4-BE49-F238E27FC236}">
                <a16:creationId xmlns:a16="http://schemas.microsoft.com/office/drawing/2014/main" id="{D8143393-C832-45B9-9D3C-6C5C7800291F}"/>
              </a:ext>
            </a:extLst>
          </p:cNvPr>
          <p:cNvSpPr txBox="1"/>
          <p:nvPr/>
        </p:nvSpPr>
        <p:spPr>
          <a:xfrm>
            <a:off x="3195917" y="778716"/>
            <a:ext cx="2752165" cy="307777"/>
          </a:xfrm>
          <a:prstGeom prst="rect">
            <a:avLst/>
          </a:prstGeom>
          <a:noFill/>
        </p:spPr>
        <p:txBody>
          <a:bodyPr wrap="square" rtlCol="0">
            <a:spAutoFit/>
          </a:bodyPr>
          <a:lstStyle/>
          <a:p>
            <a:pPr algn="ctr"/>
            <a:r>
              <a:rPr lang="en-US" u="sng" dirty="0">
                <a:solidFill>
                  <a:srgbClr val="FF0000"/>
                </a:solidFill>
              </a:rPr>
              <a:t>User-Activated Fall Detection</a:t>
            </a:r>
          </a:p>
        </p:txBody>
      </p:sp>
      <p:sp>
        <p:nvSpPr>
          <p:cNvPr id="15" name="TextBox 14">
            <a:extLst>
              <a:ext uri="{FF2B5EF4-FFF2-40B4-BE49-F238E27FC236}">
                <a16:creationId xmlns:a16="http://schemas.microsoft.com/office/drawing/2014/main" id="{7AD92F1F-A4F5-4AB0-B029-CA1A0BD7FBB6}"/>
              </a:ext>
            </a:extLst>
          </p:cNvPr>
          <p:cNvSpPr txBox="1"/>
          <p:nvPr/>
        </p:nvSpPr>
        <p:spPr>
          <a:xfrm>
            <a:off x="3195916" y="3137851"/>
            <a:ext cx="2752165" cy="307777"/>
          </a:xfrm>
          <a:prstGeom prst="rect">
            <a:avLst/>
          </a:prstGeom>
          <a:noFill/>
        </p:spPr>
        <p:txBody>
          <a:bodyPr wrap="square" rtlCol="0">
            <a:spAutoFit/>
          </a:bodyPr>
          <a:lstStyle/>
          <a:p>
            <a:pPr algn="ctr"/>
            <a:r>
              <a:rPr lang="en-US" u="sng" dirty="0">
                <a:solidFill>
                  <a:srgbClr val="FF0000"/>
                </a:solidFill>
              </a:rPr>
              <a:t>Autonomous Fall Detection</a:t>
            </a:r>
          </a:p>
        </p:txBody>
      </p:sp>
    </p:spTree>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4" name="Google Shape;119;p5">
            <a:extLst>
              <a:ext uri="{FF2B5EF4-FFF2-40B4-BE49-F238E27FC236}">
                <a16:creationId xmlns:a16="http://schemas.microsoft.com/office/drawing/2014/main" id="{72DF7BF9-711D-4C6A-B869-CBA0D935F24F}"/>
              </a:ext>
            </a:extLst>
          </p:cNvPr>
          <p:cNvPicPr preferRelativeResize="0"/>
          <p:nvPr/>
        </p:nvPicPr>
        <p:blipFill rotWithShape="1">
          <a:blip r:embed="rId3">
            <a:alphaModFix/>
          </a:blip>
          <a:srcRect/>
          <a:stretch/>
        </p:blipFill>
        <p:spPr>
          <a:xfrm>
            <a:off x="4102722" y="794518"/>
            <a:ext cx="4710455" cy="5268964"/>
          </a:xfrm>
          <a:prstGeom prst="rect">
            <a:avLst/>
          </a:prstGeom>
          <a:noFill/>
          <a:ln>
            <a:noFill/>
          </a:ln>
        </p:spPr>
      </p:pic>
      <p:sp>
        <p:nvSpPr>
          <p:cNvPr id="118" name="Google Shape;1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p:nvPr/>
        </p:nvSpPr>
        <p:spPr>
          <a:xfrm>
            <a:off x="6079771" y="1936123"/>
            <a:ext cx="756355" cy="45155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p:nvPr/>
        </p:nvSpPr>
        <p:spPr>
          <a:xfrm>
            <a:off x="6079771" y="2953597"/>
            <a:ext cx="756355" cy="45155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5"/>
          <p:cNvSpPr/>
          <p:nvPr/>
        </p:nvSpPr>
        <p:spPr>
          <a:xfrm>
            <a:off x="5623705" y="3130833"/>
            <a:ext cx="274320" cy="274320"/>
          </a:xfrm>
          <a:prstGeom prst="ellipse">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3" name="Google Shape;123;p5"/>
          <p:cNvSpPr/>
          <p:nvPr/>
        </p:nvSpPr>
        <p:spPr>
          <a:xfrm>
            <a:off x="6320789" y="1387483"/>
            <a:ext cx="274320" cy="27432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5"/>
          <p:cNvSpPr/>
          <p:nvPr/>
        </p:nvSpPr>
        <p:spPr>
          <a:xfrm>
            <a:off x="5760865" y="1661803"/>
            <a:ext cx="274320" cy="27432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5"/>
          <p:cNvSpPr/>
          <p:nvPr/>
        </p:nvSpPr>
        <p:spPr>
          <a:xfrm>
            <a:off x="6079771" y="5470517"/>
            <a:ext cx="274320" cy="27432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25;p5">
            <a:extLst>
              <a:ext uri="{FF2B5EF4-FFF2-40B4-BE49-F238E27FC236}">
                <a16:creationId xmlns:a16="http://schemas.microsoft.com/office/drawing/2014/main" id="{F0FEAE0A-B52A-40D3-9C9D-107D1F5AEAD3}"/>
              </a:ext>
            </a:extLst>
          </p:cNvPr>
          <p:cNvSpPr/>
          <p:nvPr/>
        </p:nvSpPr>
        <p:spPr>
          <a:xfrm>
            <a:off x="6320789" y="782610"/>
            <a:ext cx="274320" cy="27432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C29C39E-A4A3-41FC-A44E-71AE9875A34F}"/>
              </a:ext>
            </a:extLst>
          </p:cNvPr>
          <p:cNvSpPr txBox="1"/>
          <p:nvPr/>
        </p:nvSpPr>
        <p:spPr>
          <a:xfrm>
            <a:off x="677344" y="72583"/>
            <a:ext cx="7789312" cy="584775"/>
          </a:xfrm>
          <a:prstGeom prst="rect">
            <a:avLst/>
          </a:prstGeom>
          <a:noFill/>
        </p:spPr>
        <p:txBody>
          <a:bodyPr wrap="none" rtlCol="0">
            <a:spAutoFit/>
          </a:bodyPr>
          <a:lstStyle/>
          <a:p>
            <a:r>
              <a:rPr lang="en-US" sz="3200" b="1" dirty="0"/>
              <a:t>Fall Detection Using Wearable Sensors</a:t>
            </a:r>
          </a:p>
        </p:txBody>
      </p:sp>
      <p:pic>
        <p:nvPicPr>
          <p:cNvPr id="6" name="Picture 5" descr="A close up of a watch&#10;&#10;Description automatically generated">
            <a:extLst>
              <a:ext uri="{FF2B5EF4-FFF2-40B4-BE49-F238E27FC236}">
                <a16:creationId xmlns:a16="http://schemas.microsoft.com/office/drawing/2014/main" id="{641418B8-1CC3-40D0-9C42-9EC336EBF0D3}"/>
              </a:ext>
            </a:extLst>
          </p:cNvPr>
          <p:cNvPicPr>
            <a:picLocks noChangeAspect="1"/>
          </p:cNvPicPr>
          <p:nvPr/>
        </p:nvPicPr>
        <p:blipFill>
          <a:blip r:embed="rId4"/>
          <a:stretch>
            <a:fillRect/>
          </a:stretch>
        </p:blipFill>
        <p:spPr>
          <a:xfrm>
            <a:off x="266979" y="1936123"/>
            <a:ext cx="4939935" cy="31558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28650" y="136524"/>
            <a:ext cx="7886700" cy="62995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3200" dirty="0"/>
              <a:t>Research</a:t>
            </a:r>
            <a:endParaRPr sz="3200" dirty="0"/>
          </a:p>
        </p:txBody>
      </p:sp>
      <p:sp>
        <p:nvSpPr>
          <p:cNvPr id="111" name="Google Shape;111;p4"/>
          <p:cNvSpPr txBox="1">
            <a:spLocks noGrp="1"/>
          </p:cNvSpPr>
          <p:nvPr>
            <p:ph type="body" idx="1"/>
          </p:nvPr>
        </p:nvSpPr>
        <p:spPr>
          <a:xfrm>
            <a:off x="353961" y="1825625"/>
            <a:ext cx="860715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t>Use sensor data (accelerometer and</a:t>
            </a:r>
            <a:r>
              <a:rPr lang="en-US"/>
              <a:t> </a:t>
            </a:r>
            <a:r>
              <a:rPr lang="en-US" sz="2800"/>
              <a:t>gyroscope) from wearable devices to detect falls and immediately dispatch paramedics to device’s GPS location</a:t>
            </a:r>
            <a:endParaRPr/>
          </a:p>
          <a:p>
            <a:pPr marL="228600" lvl="0" indent="-228600" algn="l" rtl="0">
              <a:lnSpc>
                <a:spcPct val="90000"/>
              </a:lnSpc>
              <a:spcBef>
                <a:spcPts val="1000"/>
              </a:spcBef>
              <a:spcAft>
                <a:spcPts val="0"/>
              </a:spcAft>
              <a:buClr>
                <a:schemeClr val="dk1"/>
              </a:buClr>
              <a:buSzPts val="2800"/>
              <a:buChar char="•"/>
            </a:pPr>
            <a:r>
              <a:rPr lang="en-US" sz="2800"/>
              <a:t>Algorithm should differentiate between actual falls and false positive events (activities of daily living, intentional falls)</a:t>
            </a:r>
            <a:endParaRPr/>
          </a:p>
        </p:txBody>
      </p:sp>
      <p:sp>
        <p:nvSpPr>
          <p:cNvPr id="112" name="Google Shape;11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8b7b671b27_0_68"/>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3200" dirty="0"/>
              <a:t>UP-Fall Detection Dataset</a:t>
            </a:r>
            <a:endParaRPr sz="3200" dirty="0"/>
          </a:p>
        </p:txBody>
      </p:sp>
      <p:sp>
        <p:nvSpPr>
          <p:cNvPr id="133" name="Google Shape;133;g8b7b671b27_0_6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3" name="Picture 2" descr="A screenshot of a cell phone&#10;&#10;Description automatically generated">
            <a:extLst>
              <a:ext uri="{FF2B5EF4-FFF2-40B4-BE49-F238E27FC236}">
                <a16:creationId xmlns:a16="http://schemas.microsoft.com/office/drawing/2014/main" id="{0ACDCAE8-A4C1-4019-9D12-4ED4EDDE3DDA}"/>
              </a:ext>
            </a:extLst>
          </p:cNvPr>
          <p:cNvPicPr>
            <a:picLocks noChangeAspect="1"/>
          </p:cNvPicPr>
          <p:nvPr/>
        </p:nvPicPr>
        <p:blipFill>
          <a:blip r:embed="rId3"/>
          <a:stretch>
            <a:fillRect/>
          </a:stretch>
        </p:blipFill>
        <p:spPr>
          <a:xfrm>
            <a:off x="628650" y="1351113"/>
            <a:ext cx="3550869" cy="415577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15715A5F-5960-41C5-A11F-1EC1CAA7D98B}"/>
              </a:ext>
            </a:extLst>
          </p:cNvPr>
          <p:cNvPicPr>
            <a:picLocks noChangeAspect="1"/>
          </p:cNvPicPr>
          <p:nvPr/>
        </p:nvPicPr>
        <p:blipFill>
          <a:blip r:embed="rId4"/>
          <a:stretch>
            <a:fillRect/>
          </a:stretch>
        </p:blipFill>
        <p:spPr>
          <a:xfrm>
            <a:off x="4572000" y="2045564"/>
            <a:ext cx="4242048" cy="2766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365127"/>
            <a:ext cx="7886700" cy="7733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Models</a:t>
            </a:r>
            <a:endParaRPr/>
          </a:p>
        </p:txBody>
      </p:sp>
      <p:sp>
        <p:nvSpPr>
          <p:cNvPr id="147" name="Google Shape;147;p7"/>
          <p:cNvSpPr txBox="1">
            <a:spLocks noGrp="1"/>
          </p:cNvSpPr>
          <p:nvPr>
            <p:ph type="body" idx="1"/>
          </p:nvPr>
        </p:nvSpPr>
        <p:spPr>
          <a:xfrm>
            <a:off x="637615" y="1237129"/>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t>Our Model Approach:</a:t>
            </a:r>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t>Simple Threshold Model</a:t>
            </a:r>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t>Multiphase Fall Model</a:t>
            </a:r>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t>Test Combination of Different Machine-Learning Algorithms</a:t>
            </a:r>
            <a:endParaRPr/>
          </a:p>
          <a:p>
            <a:pPr marL="1143000" lvl="2" indent="-228600" algn="l" rtl="0">
              <a:lnSpc>
                <a:spcPct val="90000"/>
              </a:lnSpc>
              <a:spcBef>
                <a:spcPts val="500"/>
              </a:spcBef>
              <a:spcAft>
                <a:spcPts val="0"/>
              </a:spcAft>
              <a:buClr>
                <a:srgbClr val="002060"/>
              </a:buClr>
              <a:buSzPts val="1600"/>
              <a:buChar char="•"/>
            </a:pPr>
            <a:r>
              <a:rPr lang="en-US" sz="1600"/>
              <a:t>Principal Component Analysis</a:t>
            </a:r>
            <a:endParaRPr/>
          </a:p>
          <a:p>
            <a:pPr marL="1143000" lvl="2" indent="-228600" algn="l" rtl="0">
              <a:lnSpc>
                <a:spcPct val="90000"/>
              </a:lnSpc>
              <a:spcBef>
                <a:spcPts val="500"/>
              </a:spcBef>
              <a:spcAft>
                <a:spcPts val="0"/>
              </a:spcAft>
              <a:buClr>
                <a:srgbClr val="002060"/>
              </a:buClr>
              <a:buSzPts val="1600"/>
              <a:buChar char="•"/>
            </a:pPr>
            <a:r>
              <a:rPr lang="en-US" sz="1600"/>
              <a:t>Linear Discriminant Analysis</a:t>
            </a:r>
            <a:endParaRPr/>
          </a:p>
          <a:p>
            <a:pPr marL="1143000" lvl="2" indent="-228600" algn="l" rtl="0">
              <a:lnSpc>
                <a:spcPct val="90000"/>
              </a:lnSpc>
              <a:spcBef>
                <a:spcPts val="500"/>
              </a:spcBef>
              <a:spcAft>
                <a:spcPts val="0"/>
              </a:spcAft>
              <a:buClr>
                <a:srgbClr val="002060"/>
              </a:buClr>
              <a:buSzPts val="1600"/>
              <a:buChar char="•"/>
            </a:pPr>
            <a:r>
              <a:rPr lang="en-US" sz="1600"/>
              <a:t>Support Vector Machines</a:t>
            </a:r>
            <a:endParaRPr/>
          </a:p>
          <a:p>
            <a:pPr marL="1143000" lvl="2" indent="-228600" algn="l" rtl="0">
              <a:lnSpc>
                <a:spcPct val="90000"/>
              </a:lnSpc>
              <a:spcBef>
                <a:spcPts val="500"/>
              </a:spcBef>
              <a:spcAft>
                <a:spcPts val="0"/>
              </a:spcAft>
              <a:buClr>
                <a:srgbClr val="002060"/>
              </a:buClr>
              <a:buSzPts val="1600"/>
              <a:buChar char="•"/>
            </a:pPr>
            <a:r>
              <a:rPr lang="en-US" sz="1600"/>
              <a:t>Hidden Markov Model</a:t>
            </a:r>
            <a:endParaRPr/>
          </a:p>
          <a:p>
            <a:pPr marL="1143000" lvl="2" indent="-228600" algn="l" rtl="0">
              <a:lnSpc>
                <a:spcPct val="90000"/>
              </a:lnSpc>
              <a:spcBef>
                <a:spcPts val="500"/>
              </a:spcBef>
              <a:spcAft>
                <a:spcPts val="0"/>
              </a:spcAft>
              <a:buClr>
                <a:srgbClr val="002060"/>
              </a:buClr>
              <a:buSzPts val="1600"/>
              <a:buChar char="•"/>
            </a:pPr>
            <a:r>
              <a:rPr lang="en-US" sz="1600"/>
              <a:t>Naïve Bayesian Classifier</a:t>
            </a:r>
            <a:endParaRPr/>
          </a:p>
          <a:p>
            <a:pPr marL="1143000" lvl="2" indent="-228600" algn="l" rtl="0">
              <a:lnSpc>
                <a:spcPct val="90000"/>
              </a:lnSpc>
              <a:spcBef>
                <a:spcPts val="500"/>
              </a:spcBef>
              <a:spcAft>
                <a:spcPts val="0"/>
              </a:spcAft>
              <a:buClr>
                <a:srgbClr val="002060"/>
              </a:buClr>
              <a:buSzPts val="1600"/>
              <a:buChar char="•"/>
            </a:pPr>
            <a:r>
              <a:rPr lang="en-US" sz="1600"/>
              <a:t>Decision Trees</a:t>
            </a:r>
            <a:endParaRPr/>
          </a:p>
          <a:p>
            <a:pPr marL="1143000" lvl="2" indent="-228600" algn="l" rtl="0">
              <a:lnSpc>
                <a:spcPct val="90000"/>
              </a:lnSpc>
              <a:spcBef>
                <a:spcPts val="500"/>
              </a:spcBef>
              <a:spcAft>
                <a:spcPts val="0"/>
              </a:spcAft>
              <a:buClr>
                <a:srgbClr val="002060"/>
              </a:buClr>
              <a:buSzPts val="1600"/>
              <a:buChar char="•"/>
            </a:pPr>
            <a:r>
              <a:rPr lang="en-US" sz="1600"/>
              <a:t>Random Forests</a:t>
            </a:r>
            <a:r>
              <a:rPr lang="en-US"/>
              <a:t> </a:t>
            </a:r>
            <a:endParaRPr/>
          </a:p>
          <a:p>
            <a:pPr marL="971550" lvl="1" indent="-514350" algn="l" rtl="0">
              <a:lnSpc>
                <a:spcPct val="90000"/>
              </a:lnSpc>
              <a:spcBef>
                <a:spcPts val="500"/>
              </a:spcBef>
              <a:spcAft>
                <a:spcPts val="0"/>
              </a:spcAft>
              <a:buClr>
                <a:srgbClr val="FF0000"/>
              </a:buClr>
              <a:buSzPts val="2800"/>
              <a:buFont typeface="Calibri"/>
              <a:buAutoNum type="arabicPeriod"/>
            </a:pPr>
            <a:r>
              <a:rPr lang="en-US"/>
              <a:t>Undifferentiated Range of ADL as majority response</a:t>
            </a:r>
            <a:endParaRPr/>
          </a:p>
        </p:txBody>
      </p:sp>
      <p:sp>
        <p:nvSpPr>
          <p:cNvPr id="148" name="Google Shape;1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28650" y="365127"/>
            <a:ext cx="7886700" cy="7733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Potential Challenges</a:t>
            </a:r>
            <a:endParaRPr/>
          </a:p>
        </p:txBody>
      </p:sp>
      <p:sp>
        <p:nvSpPr>
          <p:cNvPr id="154" name="Google Shape;154;p8"/>
          <p:cNvSpPr txBox="1">
            <a:spLocks noGrp="1"/>
          </p:cNvSpPr>
          <p:nvPr>
            <p:ph type="body" idx="1"/>
          </p:nvPr>
        </p:nvSpPr>
        <p:spPr>
          <a:xfrm>
            <a:off x="637615" y="1237129"/>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t>Wearable devices are the most common application of past algorithms</a:t>
            </a:r>
            <a:endParaRPr/>
          </a:p>
          <a:p>
            <a:pPr marL="228600" lvl="0" indent="-228600" algn="l" rtl="0">
              <a:lnSpc>
                <a:spcPct val="90000"/>
              </a:lnSpc>
              <a:spcBef>
                <a:spcPts val="1000"/>
              </a:spcBef>
              <a:spcAft>
                <a:spcPts val="0"/>
              </a:spcAft>
              <a:buClr>
                <a:schemeClr val="dk1"/>
              </a:buClr>
              <a:buSzPts val="2800"/>
              <a:buChar char="•"/>
            </a:pPr>
            <a:r>
              <a:rPr lang="en-US" sz="2800"/>
              <a:t>Single sensor placement limits the amount of spatial data that can be processed</a:t>
            </a:r>
            <a:endParaRPr/>
          </a:p>
          <a:p>
            <a:pPr marL="228600" lvl="0" indent="-228600" algn="l" rtl="0">
              <a:lnSpc>
                <a:spcPct val="90000"/>
              </a:lnSpc>
              <a:spcBef>
                <a:spcPts val="1000"/>
              </a:spcBef>
              <a:spcAft>
                <a:spcPts val="0"/>
              </a:spcAft>
              <a:buClr>
                <a:schemeClr val="dk1"/>
              </a:buClr>
              <a:buSzPts val="2800"/>
              <a:buChar char="•"/>
            </a:pPr>
            <a:r>
              <a:rPr lang="en-US" sz="2800"/>
              <a:t>Multiple sensors are more effective but less practical</a:t>
            </a:r>
            <a:endParaRPr/>
          </a:p>
          <a:p>
            <a:pPr marL="228600" lvl="0" indent="-228600" algn="l" rtl="0">
              <a:lnSpc>
                <a:spcPct val="90000"/>
              </a:lnSpc>
              <a:spcBef>
                <a:spcPts val="1000"/>
              </a:spcBef>
              <a:spcAft>
                <a:spcPts val="0"/>
              </a:spcAft>
              <a:buClr>
                <a:schemeClr val="dk1"/>
              </a:buClr>
              <a:buSzPts val="2800"/>
              <a:buChar char="•"/>
            </a:pPr>
            <a:r>
              <a:rPr lang="en-US" sz="2800"/>
              <a:t>Manufacturers of devices are protective of their data and algorithms</a:t>
            </a:r>
            <a:endParaRPr/>
          </a:p>
        </p:txBody>
      </p:sp>
      <p:sp>
        <p:nvSpPr>
          <p:cNvPr id="155" name="Google Shape;155;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955</Words>
  <Application>Microsoft Office PowerPoint</Application>
  <PresentationFormat>On-screen Show (4:3)</PresentationFormat>
  <Paragraphs>119</Paragraphs>
  <Slides>15</Slides>
  <Notes>15</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Fall Detection: Threshold Analysis of Wrist-Worn Motion Sensor Signals</vt:lpstr>
      <vt:lpstr>Death Rates from Falls Increasing Annually</vt:lpstr>
      <vt:lpstr>PowerPoint Presentation</vt:lpstr>
      <vt:lpstr>Fall Detection Systems</vt:lpstr>
      <vt:lpstr>PowerPoint Presentation</vt:lpstr>
      <vt:lpstr>Research</vt:lpstr>
      <vt:lpstr>UP-Fall Detection Dataset</vt:lpstr>
      <vt:lpstr>Models</vt:lpstr>
      <vt:lpstr>Potential Challenges</vt:lpstr>
      <vt:lpstr>Models: Chosen Approach</vt:lpstr>
      <vt:lpstr>Models: Chosen Approach</vt:lpstr>
      <vt:lpstr>Results</vt:lpstr>
      <vt:lpstr>Models: Chosen Approach</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Detection: Threshold Analysis of Wrist-Worn Motion Sensor Signals</dc:title>
  <dc:creator>Daniel Engels</dc:creator>
  <cp:lastModifiedBy>Andy Nguyen</cp:lastModifiedBy>
  <cp:revision>18</cp:revision>
  <dcterms:created xsi:type="dcterms:W3CDTF">2017-03-18T16:30:52Z</dcterms:created>
  <dcterms:modified xsi:type="dcterms:W3CDTF">2020-07-16T00:43:56Z</dcterms:modified>
</cp:coreProperties>
</file>