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</p:sldIdLst>
  <p:sldSz cy="10058400" cx="15544800"/>
  <p:notesSz cx="7038975" cy="9185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62">
          <p15:clr>
            <a:srgbClr val="000000"/>
          </p15:clr>
        </p15:guide>
        <p15:guide id="2" pos="720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jeBGNObIUzBA1F0J0vqGdysr4y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62" orient="horz"/>
        <p:guide pos="7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7" y="0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25" spcFirstLastPara="1" rIns="19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0975" y="0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25" spcFirstLastPara="1" rIns="19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7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990975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30275" y="4360862"/>
            <a:ext cx="5178425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30125" lIns="74550" spcFirstLastPara="1" rIns="74550" wrap="square" tIns="301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236662" y="928687"/>
            <a:ext cx="4583112" cy="2965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/>
        </p:nvSpPr>
        <p:spPr>
          <a:xfrm>
            <a:off x="3990975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30275" y="4360862"/>
            <a:ext cx="5178425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30125" lIns="74550" spcFirstLastPara="1" rIns="74550" wrap="square" tIns="30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36663" y="928688"/>
            <a:ext cx="4583112" cy="2965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 rot="5400000">
            <a:off x="8727281" y="2945607"/>
            <a:ext cx="8582025" cy="349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 rot="5400000">
            <a:off x="1656557" y="-475456"/>
            <a:ext cx="8582025" cy="1033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 rot="5400000">
            <a:off x="4452937" y="-1328738"/>
            <a:ext cx="6638925" cy="139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/>
          <p:nvPr>
            <p:ph idx="2" type="pic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455737"/>
            <a:ext cx="15544800" cy="56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63384"/>
          <a:stretch/>
        </p:blipFill>
        <p:spPr>
          <a:xfrm>
            <a:off x="14252575" y="358775"/>
            <a:ext cx="1157287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0" y="298450"/>
            <a:ext cx="658812" cy="658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unaRrgb.png"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925" y="444500"/>
            <a:ext cx="1293812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3366750" y="985837"/>
            <a:ext cx="20431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7A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257A1"/>
                </a:solidFill>
                <a:latin typeface="Arial"/>
                <a:ea typeface="Arial"/>
                <a:cs typeface="Arial"/>
                <a:sym typeface="Arial"/>
              </a:rPr>
              <a:t>DataScience</a:t>
            </a: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i="0" lang="en-US" sz="1600" u="none" cap="none" strike="noStrike">
                <a:solidFill>
                  <a:srgbClr val="0257A1"/>
                </a:solidFill>
                <a:latin typeface="Arial"/>
                <a:ea typeface="Arial"/>
                <a:cs typeface="Arial"/>
                <a:sym typeface="Arial"/>
              </a:rPr>
              <a:t>SMU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455737"/>
            <a:ext cx="15544800" cy="56753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304803" y="8074079"/>
            <a:ext cx="44673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settled on a threshold analysis approach, using k-means clustering to create class labels, and classify using SVC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began by testing pre-processing methods discussed in related works, such as Acceleration Vector Changes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then fed these vectors into the aforementioned pipeline to classify falls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9" name="Google Shape;59;p1"/>
          <p:cNvGraphicFramePr/>
          <p:nvPr/>
        </p:nvGraphicFramePr>
        <p:xfrm>
          <a:off x="9696450" y="877887"/>
          <a:ext cx="1620837" cy="152400"/>
        </p:xfrm>
        <a:graphic>
          <a:graphicData uri="http://schemas.openxmlformats.org/presentationml/2006/ole">
            <mc:AlternateContent>
              <mc:Choice Requires="v">
                <p:oleObj r:id="rId4" imgH="152400" imgW="1620837" progId="MS_ClipArt_Gallery.2" spid="_x0000_s1">
                  <p:embed/>
                </p:oleObj>
              </mc:Choice>
              <mc:Fallback>
                <p:oleObj r:id="rId5" imgH="152400" imgW="1620837" progId="MS_ClipArt_Gallery.2">
                  <p:embed/>
                  <p:pic>
                    <p:nvPicPr>
                      <p:cNvPr id="59" name="Google Shape;59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696450" y="877887"/>
                        <a:ext cx="1620837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Google Shape;60;p1"/>
          <p:cNvSpPr txBox="1"/>
          <p:nvPr/>
        </p:nvSpPr>
        <p:spPr>
          <a:xfrm>
            <a:off x="3410542" y="108417"/>
            <a:ext cx="8723714" cy="1230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6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77775" lIns="157150" spcFirstLastPara="1" rIns="157150" wrap="square" tIns="777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Fall Detection: Threshold Analysis of Motion Sensor Data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Caguioa, Andy Nguyen, Michael J. Wolfe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Advisor: Dr. Jacquelyn Chen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of Science in 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Methodist University, Dallas, TX 75275, USA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144587" y="6780212"/>
            <a:ext cx="32385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27025" y="2162175"/>
            <a:ext cx="4473575" cy="11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7780" y="4064536"/>
            <a:ext cx="447357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30,000 people above the age of 65 died from falls in 2016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 increase of nearly 31% over ten years, and could be as high as 45,000 in 2030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effective and adoptable system of detection is necessary to curb this trend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249669" y="7938299"/>
            <a:ext cx="4622012" cy="1991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93699" y="7721549"/>
            <a:ext cx="14166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0753725" y="2012949"/>
            <a:ext cx="4468812" cy="22939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0893424" y="1800225"/>
            <a:ext cx="2879726" cy="434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Vector Change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10752137" y="2114550"/>
            <a:ext cx="4473575" cy="27590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10741025" y="6578600"/>
            <a:ext cx="4468812" cy="13596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0893425" y="6367450"/>
            <a:ext cx="23586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SVC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254234" y="5913261"/>
            <a:ext cx="4622012" cy="18425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259164" y="3972088"/>
            <a:ext cx="4622012" cy="17158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493705" y="3751741"/>
            <a:ext cx="1663813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Main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0753725" y="4602162"/>
            <a:ext cx="4468812" cy="17510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0893425" y="4381500"/>
            <a:ext cx="1547812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0745025" y="4613037"/>
            <a:ext cx="4473600" cy="1398824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k-means to create 2 clusters: a majority class of all ADL’s, and a minority class of all fall types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AVCs and WVCs we defined the clusters seen in the central diagram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good separation, but significant overlap with some trials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555505" y="5695761"/>
            <a:ext cx="1292987" cy="43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0753725" y="6691312"/>
            <a:ext cx="4456200" cy="16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centroid distance from the AVC clustering was used for SVC classification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tested linear, Gaussian, and polynomial kernel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Visually a linear kernel made most sense, and this also generated the most accurate model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19088" y="2220889"/>
            <a:ext cx="4763691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Falls can be a significant health hazard that may result in tissue damage, broken bones, and even death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elderly (age≥65) are at greatest risk of falls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device manufacturers (</a:t>
            </a: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Apple, FitBit, Garmin, etc.) have incorporated fall detection algorithms into wearable devices to address these hazards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249669" y="2066453"/>
            <a:ext cx="4622012" cy="17260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493711" y="1845986"/>
            <a:ext cx="16638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36520" y="5989111"/>
            <a:ext cx="4467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effective methods of fall detection use multiple body sensors to boost prediction accuracy, but is not a practical solution to be adopted for daily use by consumers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develop a model based on wrist-worn sensors, so that falls can be effectively detected in a popular device such as a wristwatch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0725150" y="8172854"/>
            <a:ext cx="4468812" cy="175696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0815637" y="7956161"/>
            <a:ext cx="1703387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7775" lIns="157150" spcFirstLastPara="1" rIns="157150" wrap="square" tIns="7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745832" y="8172854"/>
            <a:ext cx="4456112" cy="1165225"/>
          </a:xfrm>
          <a:prstGeom prst="rect">
            <a:avLst/>
          </a:prstGeom>
          <a:noFill/>
          <a:ln>
            <a:noFill/>
          </a:ln>
        </p:spPr>
        <p:txBody>
          <a:bodyPr anchorCtr="0" anchor="t" bIns="77775" lIns="157150" spcFirstLastPara="1" rIns="157150" wrap="square" tIns="7777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k-means clustering to define class label thresholds from AVC and WVC values, our model generated 77.3% classification accuracy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algorithm is intended to be further integrated with GPS systems built into smartwatches to autonomously dispatch paramedics if the user is unconscious following a detected fall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creenshot of a cell phone&#10;&#10;Description automatically generated" id="86" name="Google Shape;8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47616" y="1728201"/>
            <a:ext cx="4126999" cy="288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58698" y="4631443"/>
            <a:ext cx="4126999" cy="280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61775" y="7455538"/>
            <a:ext cx="3968326" cy="25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2015-10-22T04:37:18Z</dcterms:created>
  <dc:creator>Daniel Engels</dc:creator>
</cp:coreProperties>
</file>