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lJ2Wr8y5G+xviuisaU5o+H6jv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7b671b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8b7b671b2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7b671b27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b7b671b27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7b671b2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b7b671b27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7b671b2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b7b671b27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7b671b2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b7b671b27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Waist and head are located on the axis of the human anatomy’s center of gravity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7b671b27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b7b671b27_0_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0"/>
          <p:cNvSpPr txBox="1"/>
          <p:nvPr/>
        </p:nvSpPr>
        <p:spPr>
          <a:xfrm>
            <a:off x="628650" y="6356350"/>
            <a:ext cx="1892128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DataScience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i="0" lang="en-US" sz="1600" u="none" cap="none" strike="noStrik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SMU</a:t>
            </a:r>
            <a:endParaRPr b="1" i="0" sz="1600" u="none" cap="none" strike="noStrike">
              <a:solidFill>
                <a:srgbClr val="0257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17093" y="6295132"/>
            <a:ext cx="939114" cy="4875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about:bla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799" y="574158"/>
            <a:ext cx="7772400" cy="3977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/>
              <a:t>Signal Processing of Geospatial and Biometric Data from Wearable Devices for Fall Detection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44918" y="5326911"/>
            <a:ext cx="8054163" cy="781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Joseph Caguioa, Andy Nguyen, &amp; Michael J. Wolfe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Advisor: Dr. Jackie Cheun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7b671b27_0_0"/>
          <p:cNvSpPr txBox="1"/>
          <p:nvPr>
            <p:ph type="title"/>
          </p:nvPr>
        </p:nvSpPr>
        <p:spPr>
          <a:xfrm>
            <a:off x="628650" y="365127"/>
            <a:ext cx="7886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Models: Chosen Approach</a:t>
            </a:r>
            <a:endParaRPr/>
          </a:p>
        </p:txBody>
      </p:sp>
      <p:sp>
        <p:nvSpPr>
          <p:cNvPr id="161" name="Google Shape;161;g8b7b671b27_0_0"/>
          <p:cNvSpPr txBox="1"/>
          <p:nvPr>
            <p:ph idx="1" type="body"/>
          </p:nvPr>
        </p:nvSpPr>
        <p:spPr>
          <a:xfrm>
            <a:off x="637615" y="1237129"/>
            <a:ext cx="78867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Our Model Approach: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>
                <a:highlight>
                  <a:srgbClr val="FFFF00"/>
                </a:highlight>
              </a:rPr>
              <a:t>Simple Threshold Model</a:t>
            </a:r>
            <a:endParaRPr>
              <a:highlight>
                <a:srgbClr val="FFFF00"/>
              </a:highlight>
            </a:endParaRPr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/>
              <a:t>Multiphase Fall Model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/>
              <a:t>Test Combination of Different Machine-Learning Algorithms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Principal Component Analysis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Linear Discriminant Analysis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Support Vector Machines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Hidden Markov Model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Naïve Bayesian Classifier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Decision Trees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Random Forests</a:t>
            </a:r>
            <a:r>
              <a:rPr lang="en-US"/>
              <a:t>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lang="en-US">
                <a:highlight>
                  <a:srgbClr val="FFFF00"/>
                </a:highlight>
              </a:rPr>
              <a:t>Undifferentiated Range of ADL as majority response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2" name="Google Shape;162;g8b7b671b27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7b671b27_0_56"/>
          <p:cNvSpPr txBox="1"/>
          <p:nvPr>
            <p:ph type="title"/>
          </p:nvPr>
        </p:nvSpPr>
        <p:spPr>
          <a:xfrm>
            <a:off x="628650" y="365127"/>
            <a:ext cx="7886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8" name="Google Shape;168;g8b7b671b27_0_56"/>
          <p:cNvSpPr txBox="1"/>
          <p:nvPr>
            <p:ph idx="1" type="body"/>
          </p:nvPr>
        </p:nvSpPr>
        <p:spPr>
          <a:xfrm>
            <a:off x="637615" y="1237129"/>
            <a:ext cx="78867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Tested a variety of kernels (linear, Gaussian, polynomial) in classification, as well as triaxial and magnitude threshold analysis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All classifiers were around 50% accurate except magnitude threshold analysis with linear SVC classification, which was 66% accurate</a:t>
            </a:r>
            <a:endParaRPr sz="2800"/>
          </a:p>
        </p:txBody>
      </p:sp>
      <p:sp>
        <p:nvSpPr>
          <p:cNvPr id="169" name="Google Shape;169;g8b7b671b27_0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7b671b27_0_6"/>
          <p:cNvSpPr txBox="1"/>
          <p:nvPr>
            <p:ph type="title"/>
          </p:nvPr>
        </p:nvSpPr>
        <p:spPr>
          <a:xfrm>
            <a:off x="628650" y="365127"/>
            <a:ext cx="7886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Models: Chosen Approach</a:t>
            </a:r>
            <a:endParaRPr/>
          </a:p>
        </p:txBody>
      </p:sp>
      <p:sp>
        <p:nvSpPr>
          <p:cNvPr id="175" name="Google Shape;175;g8b7b671b27_0_6"/>
          <p:cNvSpPr txBox="1"/>
          <p:nvPr>
            <p:ph idx="1" type="body"/>
          </p:nvPr>
        </p:nvSpPr>
        <p:spPr>
          <a:xfrm>
            <a:off x="637615" y="1237129"/>
            <a:ext cx="78867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3-phased approach:</a:t>
            </a:r>
            <a:endParaRPr sz="2800"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Threshold Analysis - Acceleration Magnitude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K-Means Clustering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Linear Kernel SVC</a:t>
            </a:r>
            <a:endParaRPr/>
          </a:p>
        </p:txBody>
      </p:sp>
      <p:sp>
        <p:nvSpPr>
          <p:cNvPr id="176" name="Google Shape;176;g8b7b671b27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b7b671b27_0_17"/>
          <p:cNvSpPr txBox="1"/>
          <p:nvPr>
            <p:ph type="title"/>
          </p:nvPr>
        </p:nvSpPr>
        <p:spPr>
          <a:xfrm>
            <a:off x="628650" y="365127"/>
            <a:ext cx="7886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Models: Chosen Approach</a:t>
            </a:r>
            <a:endParaRPr/>
          </a:p>
        </p:txBody>
      </p:sp>
      <p:sp>
        <p:nvSpPr>
          <p:cNvPr id="182" name="Google Shape;182;g8b7b671b27_0_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8b7b671b27_0_17"/>
          <p:cNvSpPr/>
          <p:nvPr/>
        </p:nvSpPr>
        <p:spPr>
          <a:xfrm>
            <a:off x="1353275" y="1222250"/>
            <a:ext cx="1404300" cy="365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Sensor Data</a:t>
            </a:r>
            <a:endParaRPr/>
          </a:p>
        </p:txBody>
      </p:sp>
      <p:sp>
        <p:nvSpPr>
          <p:cNvPr id="184" name="Google Shape;184;g8b7b671b27_0_17"/>
          <p:cNvSpPr/>
          <p:nvPr/>
        </p:nvSpPr>
        <p:spPr>
          <a:xfrm>
            <a:off x="768288" y="1846563"/>
            <a:ext cx="2574275" cy="10989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Threshold Analysis: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Max Acceleration Magnitude</a:t>
            </a:r>
            <a:endParaRPr sz="1200"/>
          </a:p>
        </p:txBody>
      </p:sp>
      <p:sp>
        <p:nvSpPr>
          <p:cNvPr id="185" name="Google Shape;185;g8b7b671b27_0_17"/>
          <p:cNvSpPr/>
          <p:nvPr/>
        </p:nvSpPr>
        <p:spPr>
          <a:xfrm>
            <a:off x="768288" y="3256675"/>
            <a:ext cx="2574275" cy="10989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K-means Clustering: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Create major/minor classes</a:t>
            </a:r>
            <a:endParaRPr sz="1200"/>
          </a:p>
        </p:txBody>
      </p:sp>
      <p:cxnSp>
        <p:nvCxnSpPr>
          <p:cNvPr id="186" name="Google Shape;186;g8b7b671b27_0_17"/>
          <p:cNvCxnSpPr>
            <a:stCxn id="183" idx="2"/>
            <a:endCxn id="184" idx="0"/>
          </p:cNvCxnSpPr>
          <p:nvPr/>
        </p:nvCxnSpPr>
        <p:spPr>
          <a:xfrm>
            <a:off x="2055425" y="1587350"/>
            <a:ext cx="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g8b7b671b27_0_17"/>
          <p:cNvCxnSpPr>
            <a:stCxn id="184" idx="2"/>
            <a:endCxn id="185" idx="0"/>
          </p:cNvCxnSpPr>
          <p:nvPr/>
        </p:nvCxnSpPr>
        <p:spPr>
          <a:xfrm>
            <a:off x="2055425" y="2945463"/>
            <a:ext cx="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8b7b671b27_0_17"/>
          <p:cNvSpPr/>
          <p:nvPr/>
        </p:nvSpPr>
        <p:spPr>
          <a:xfrm>
            <a:off x="768275" y="4666775"/>
            <a:ext cx="2574275" cy="10989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Linear SVC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Classify Fall</a:t>
            </a:r>
            <a:endParaRPr sz="1200"/>
          </a:p>
        </p:txBody>
      </p:sp>
      <p:cxnSp>
        <p:nvCxnSpPr>
          <p:cNvPr id="189" name="Google Shape;189;g8b7b671b27_0_17"/>
          <p:cNvCxnSpPr>
            <a:stCxn id="185" idx="2"/>
            <a:endCxn id="188" idx="0"/>
          </p:cNvCxnSpPr>
          <p:nvPr/>
        </p:nvCxnSpPr>
        <p:spPr>
          <a:xfrm>
            <a:off x="2055425" y="4355575"/>
            <a:ext cx="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g8b7b671b2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800" y="2838849"/>
            <a:ext cx="1814600" cy="158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g8b7b671b27_0_17"/>
          <p:cNvCxnSpPr>
            <a:stCxn id="185" idx="3"/>
            <a:endCxn id="190" idx="1"/>
          </p:cNvCxnSpPr>
          <p:nvPr/>
        </p:nvCxnSpPr>
        <p:spPr>
          <a:xfrm flipH="1" rot="10800000">
            <a:off x="3342563" y="3630625"/>
            <a:ext cx="25842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g8b7b671b27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800" y="4666779"/>
            <a:ext cx="1814600" cy="1583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g8b7b671b27_0_17"/>
          <p:cNvCxnSpPr>
            <a:stCxn id="188" idx="3"/>
            <a:endCxn id="192" idx="1"/>
          </p:cNvCxnSpPr>
          <p:nvPr/>
        </p:nvCxnSpPr>
        <p:spPr>
          <a:xfrm>
            <a:off x="3342550" y="5216225"/>
            <a:ext cx="25842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g8b7b671b27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050" y="1594000"/>
            <a:ext cx="3495300" cy="100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g8b7b671b27_0_17"/>
          <p:cNvCxnSpPr>
            <a:stCxn id="184" idx="3"/>
            <a:endCxn id="194" idx="1"/>
          </p:cNvCxnSpPr>
          <p:nvPr/>
        </p:nvCxnSpPr>
        <p:spPr>
          <a:xfrm flipH="1" rot="10800000">
            <a:off x="3342563" y="2094213"/>
            <a:ext cx="16776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7b671b27_0_62"/>
          <p:cNvSpPr txBox="1"/>
          <p:nvPr>
            <p:ph type="title"/>
          </p:nvPr>
        </p:nvSpPr>
        <p:spPr>
          <a:xfrm>
            <a:off x="628650" y="365127"/>
            <a:ext cx="7886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01" name="Google Shape;201;g8b7b671b27_0_62"/>
          <p:cNvSpPr txBox="1"/>
          <p:nvPr>
            <p:ph idx="1" type="body"/>
          </p:nvPr>
        </p:nvSpPr>
        <p:spPr>
          <a:xfrm>
            <a:off x="637615" y="1237129"/>
            <a:ext cx="78867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Add a preprocessing step to separate the signal (such as a low pass or bandpass filter)</a:t>
            </a:r>
            <a:endParaRPr sz="2800"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In previous research the AVC was used instead of magnitude, but we would apply a filter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Alternatively test PCA on triaxial sensors to extract prior to clustering instead of after</a:t>
            </a:r>
            <a:endParaRPr sz="2800"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This will help test the weights of each axis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Create update step for threshold analysis</a:t>
            </a:r>
            <a:endParaRPr sz="2800"/>
          </a:p>
        </p:txBody>
      </p:sp>
      <p:sp>
        <p:nvSpPr>
          <p:cNvPr id="202" name="Google Shape;202;g8b7b671b27_0_6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0E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628650" y="247813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Questions?</a:t>
            </a:r>
            <a:endParaRPr/>
          </a:p>
        </p:txBody>
      </p:sp>
      <p:sp>
        <p:nvSpPr>
          <p:cNvPr id="208" name="Google Shape;20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28650" y="365127"/>
            <a:ext cx="7886700" cy="916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53961" y="1567543"/>
            <a:ext cx="8524568" cy="46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2016 falls were the leading cause of injury-related deaths in seniors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~30,000 adults 65 years and older experienced fatal falls in 2016 with increasing death rates annually since 2007 in the U.S.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~ 646,000 reported globally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Falls are often associated with (strokes) or can result in life-threatening situations (TBI) that require immediate medical intervention for patient’s survival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Risk factors of advanced age</a:t>
            </a:r>
            <a:r>
              <a:rPr lang="en-US" sz="2000">
                <a:solidFill>
                  <a:schemeClr val="dk1"/>
                </a:solidFill>
              </a:rPr>
              <a:t>: reduced activity/gait/balance, neurologic disease, other underlying medical conditions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Other risk factors: hazardous working conditions, substance abuse, socioeconomic factors (</a:t>
            </a:r>
            <a:r>
              <a:rPr b="1" i="1" lang="en-US" sz="2000">
                <a:solidFill>
                  <a:schemeClr val="dk1"/>
                </a:solidFill>
              </a:rPr>
              <a:t>World Health Organization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9C80E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28650" y="2604100"/>
            <a:ext cx="7886700" cy="1955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600">
                <a:solidFill>
                  <a:schemeClr val="lt1"/>
                </a:solidFill>
              </a:rPr>
              <a:t>How can we optimize health outcomes by quickly diagnosing fall events?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Research Idea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353961" y="1825625"/>
            <a:ext cx="86071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sensor data (accelerometer and</a:t>
            </a:r>
            <a:r>
              <a:rPr lang="en-US"/>
              <a:t> </a:t>
            </a:r>
            <a:r>
              <a:rPr lang="en-US" sz="2800"/>
              <a:t>gyroscope) from wearable devices to detect falls and immediately dispatch paramedics to device’s GPS location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Algorithm should differentiate between actual falls and false positive events (activities of daily living, intentional falls)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809067" y="1278026"/>
            <a:ext cx="389466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Waist and head are algorithmically preferred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Wrist is more practical for daily wear</a:t>
            </a:r>
            <a:endParaRPr/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67" y="1167695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2144890" y="2065866"/>
            <a:ext cx="756355" cy="45155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144890" y="3002139"/>
            <a:ext cx="756355" cy="45155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670757" y="3179375"/>
            <a:ext cx="274320" cy="27432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2385907" y="1674354"/>
            <a:ext cx="274320" cy="27432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2385907" y="1140866"/>
            <a:ext cx="274320" cy="27432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870570" y="1844675"/>
            <a:ext cx="274320" cy="27432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214881" y="5386811"/>
            <a:ext cx="274320" cy="27432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7b671b27_0_68"/>
          <p:cNvSpPr txBox="1"/>
          <p:nvPr>
            <p:ph type="title"/>
          </p:nvPr>
        </p:nvSpPr>
        <p:spPr>
          <a:xfrm>
            <a:off x="628650" y="365127"/>
            <a:ext cx="7886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Chosen Dataset</a:t>
            </a:r>
            <a:endParaRPr/>
          </a:p>
        </p:txBody>
      </p:sp>
      <p:sp>
        <p:nvSpPr>
          <p:cNvPr id="132" name="Google Shape;132;g8b7b671b27_0_68"/>
          <p:cNvSpPr txBox="1"/>
          <p:nvPr>
            <p:ph idx="1" type="body"/>
          </p:nvPr>
        </p:nvSpPr>
        <p:spPr>
          <a:xfrm>
            <a:off x="637615" y="1237129"/>
            <a:ext cx="78867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UP-Fall Detection dataset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sensors - we limited to wrist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17 subjects, 11 activities (6 ADLs, 5 falls), 3 trials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trial is an activity period with a measurement each second for 10-60 seconds, sampling rate of 100 Hz for both sensors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559 trials total (2 trials missing for Subject 8, activity 11)</a:t>
            </a:r>
            <a:endParaRPr/>
          </a:p>
        </p:txBody>
      </p:sp>
      <p:sp>
        <p:nvSpPr>
          <p:cNvPr id="133" name="Google Shape;133;g8b7b671b27_0_6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628650" y="365126"/>
            <a:ext cx="7886700" cy="71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Past Research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286139" y="1192306"/>
            <a:ext cx="8689910" cy="49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Char char="•"/>
            </a:pPr>
            <a:r>
              <a:rPr lang="en-US" sz="2325"/>
              <a:t>A simple threshold model detects a fall and the results are applied to a Hidden Markov Models to differentiate between an actual fall and an activity of daily living (ADL)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30"/>
              <a:buChar char="•"/>
            </a:pPr>
            <a:r>
              <a:rPr i="1" lang="en-US" sz="930">
                <a:solidFill>
                  <a:schemeClr val="dk1"/>
                </a:solidFill>
              </a:rPr>
              <a:t>Fall-Detection Algorithm Using 3-Axis Acceleration: Combination with Simple Threshold and Hidden Markov Model (Dongha Lim, Chulho Park, Nam Ho Kim, Sang-Hoon Kim, Yun Seop Yu): 2014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930"/>
              <a:buNone/>
            </a:pPr>
            <a:r>
              <a:t/>
            </a:r>
            <a:endParaRPr sz="93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25"/>
              <a:buChar char="•"/>
            </a:pPr>
            <a:r>
              <a:rPr lang="en-US" sz="2325"/>
              <a:t>A simple threshold model is combined with a multiphase fall model (free fall, impact, and rest) as a solution to the technical challenges of differentiating a fall from ADL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30"/>
              <a:buChar char="•"/>
            </a:pPr>
            <a:r>
              <a:rPr i="1" lang="en-US" sz="930">
                <a:solidFill>
                  <a:schemeClr val="dk1"/>
                </a:solidFill>
              </a:rPr>
              <a:t>Novel Hierarchical Fall Detection Algorithm Using a Multiphase Fall Model </a:t>
            </a:r>
            <a:br>
              <a:rPr i="1" lang="en-US" sz="930">
                <a:solidFill>
                  <a:schemeClr val="dk1"/>
                </a:solidFill>
              </a:rPr>
            </a:br>
            <a:r>
              <a:rPr i="1" lang="en-US" sz="930">
                <a:solidFill>
                  <a:schemeClr val="dk1"/>
                </a:solidFill>
              </a:rPr>
              <a:t>(Chia-Yeh Hsieh, Kai-Chun Liu, Chih-Ning Huang, Woei-Chyn Chu, Chia-Tai Chan): 2017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930"/>
              <a:buNone/>
            </a:pPr>
            <a:r>
              <a:t/>
            </a:r>
            <a:endParaRPr sz="93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2"/>
              <a:buChar char="•"/>
            </a:pPr>
            <a:r>
              <a:rPr lang="en-US" sz="2402">
                <a:solidFill>
                  <a:schemeClr val="dk1"/>
                </a:solidFill>
              </a:rPr>
              <a:t>A 3-tier model architecture combining simple threshold models with machine learning algorithms to detect falls from smartphone sensors implemented in an Android application called uSurvive</a:t>
            </a:r>
            <a:r>
              <a:rPr lang="en-US" sz="2402"/>
              <a:t>. The application runs as a background service to monitor activity and can automatically send notifications to authorities when a fall is detected.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7"/>
              <a:buChar char="•"/>
            </a:pPr>
            <a:r>
              <a:rPr i="1" lang="en-US" sz="1007">
                <a:solidFill>
                  <a:schemeClr val="dk1"/>
                </a:solidFill>
              </a:rPr>
              <a:t>An Energy-Efficient Multi-Tier Architecture for Fall Detection on Smartphones</a:t>
            </a:r>
            <a:br>
              <a:rPr i="1" lang="en-US" sz="1007">
                <a:solidFill>
                  <a:schemeClr val="dk1"/>
                </a:solidFill>
              </a:rPr>
            </a:br>
            <a:r>
              <a:rPr i="1" lang="en-US" sz="1007">
                <a:solidFill>
                  <a:schemeClr val="dk1"/>
                </a:solidFill>
              </a:rPr>
              <a:t>(M. Amac Guvensan, A. Oguz Kansiz, N. Cihan Camgoz, H. Irem Turkmen, A. Gokhan Yavuz, M. Elif Karsligil): 2017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7"/>
              <a:buNone/>
            </a:pPr>
            <a:r>
              <a:t/>
            </a:r>
            <a:endParaRPr i="1" sz="1007">
              <a:solidFill>
                <a:schemeClr val="dk1"/>
              </a:solidFill>
            </a:endParaRPr>
          </a:p>
          <a:p>
            <a:pPr indent="-169544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930"/>
              <a:buNone/>
            </a:pPr>
            <a:r>
              <a:t/>
            </a:r>
            <a:endParaRPr i="1" sz="930">
              <a:solidFill>
                <a:schemeClr val="dk1"/>
              </a:solidFill>
            </a:endParaRPr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 " id="141" name="Google Shape;141;p6">
            <a:hlinkClick r:id="rId3"/>
          </p:cNvPr>
          <p:cNvSpPr/>
          <p:nvPr/>
        </p:nvSpPr>
        <p:spPr>
          <a:xfrm>
            <a:off x="4640263" y="-92075"/>
            <a:ext cx="15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628650" y="365127"/>
            <a:ext cx="7886700" cy="773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Models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637615" y="1237129"/>
            <a:ext cx="7886700" cy="4939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Our Model Approach: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/>
              <a:t>Simple Threshold Model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/>
              <a:t>Multiphase Fall Model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/>
              <a:t>Test Combination of Different Machine-Learning Algorithms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Principal Component Analysis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Linear Discriminant Analysis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Support Vector Machines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Hidden Markov Model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Naïve Bayesian Classifier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Decision Trees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/>
              <a:t>Random Forests</a:t>
            </a:r>
            <a:r>
              <a:rPr lang="en-US"/>
              <a:t>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lang="en-US"/>
              <a:t>Undifferentiated Range of ADL as majority response</a:t>
            </a:r>
            <a:endParaRPr/>
          </a:p>
        </p:txBody>
      </p:sp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628650" y="365127"/>
            <a:ext cx="7886700" cy="773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Potential Challenges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637615" y="1237129"/>
            <a:ext cx="7886700" cy="4939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Wearable devices are the most common application of past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Single sensor placement limits the amount of spatial data that can be processed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Multiple sensors are more effective but less practical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Manufacturers of devices are protective of their data and algorithms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2017-03-18T16:30:52Z</dcterms:created>
  <dc:creator>Daniel Engels</dc:creator>
</cp:coreProperties>
</file>