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4"/>
  </p:notesMasterIdLst>
  <p:sldIdLst>
    <p:sldId id="256" r:id="rId3"/>
  </p:sldIdLst>
  <p:sldSz cx="15544800" cy="10058400"/>
  <p:notesSz cx="7038975" cy="9185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000000"/>
          </p15:clr>
        </p15:guide>
        <p15:guide id="2" pos="720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9cKl/ogM57wx2HjpqXgruUrI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6" y="126"/>
      </p:cViewPr>
      <p:guideLst>
        <p:guide orient="horz" pos="1262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87" y="0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0" rIns="190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0975" y="0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0" rIns="190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87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0" rIns="190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90975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0" rIns="190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30275" y="4360862"/>
            <a:ext cx="5178425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550" tIns="30125" rIns="74550" bIns="301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236662" y="928687"/>
            <a:ext cx="4583112" cy="2965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/>
        </p:nvSpPr>
        <p:spPr>
          <a:xfrm>
            <a:off x="3990975" y="8726487"/>
            <a:ext cx="30495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0" rIns="190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30275" y="4360862"/>
            <a:ext cx="5178425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550" tIns="30125" rIns="74550" bIns="3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928688"/>
            <a:ext cx="4583112" cy="2965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639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 rot="5400000">
            <a:off x="8727281" y="2945607"/>
            <a:ext cx="8582025" cy="349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 rot="5400000">
            <a:off x="1656557" y="-475456"/>
            <a:ext cx="8582025" cy="10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639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 rot="5400000">
            <a:off x="4452937" y="-1328738"/>
            <a:ext cx="6638925" cy="139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639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8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69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8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6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9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69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8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6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8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69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9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69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55737"/>
            <a:ext cx="15544800" cy="56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t="63385"/>
          <a:stretch/>
        </p:blipFill>
        <p:spPr>
          <a:xfrm>
            <a:off x="14252575" y="358775"/>
            <a:ext cx="1157287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2000" y="298450"/>
            <a:ext cx="658812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PerunaRrgb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5925" y="444500"/>
            <a:ext cx="1293812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3366750" y="985837"/>
            <a:ext cx="20431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7A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Arial"/>
                <a:ea typeface="Arial"/>
                <a:cs typeface="Arial"/>
                <a:sym typeface="Arial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Arial"/>
                <a:ea typeface="Arial"/>
                <a:cs typeface="Arial"/>
                <a:sym typeface="Arial"/>
              </a:rPr>
              <a:t>SMU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455737"/>
            <a:ext cx="15544800" cy="56753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04803" y="8074079"/>
            <a:ext cx="44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settled on a threshold analysis approach, using k-means clustering to create class labels, and classify using SVC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began by testing pre-processing methods discussed in related works, such as Acceleration Vector Changes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then fed these vectors into the aforementioned pipeline to classify falls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9696450" y="877887"/>
          <a:ext cx="1620837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4" imgW="1620837" imgH="152400" progId="MS_ClipArt_Gallery.2">
                  <p:embed/>
                </p:oleObj>
              </mc:Choice>
              <mc:Fallback>
                <p:oleObj r:id="rId4" imgW="1620837" imgH="152400" progId="MS_ClipArt_Gallery.2">
                  <p:embed/>
                  <p:pic>
                    <p:nvPicPr>
                      <p:cNvPr id="59" name="Google Shape;59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696450" y="877887"/>
                        <a:ext cx="1620837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Google Shape;60;p1"/>
          <p:cNvSpPr txBox="1"/>
          <p:nvPr/>
        </p:nvSpPr>
        <p:spPr>
          <a:xfrm>
            <a:off x="3410542" y="108417"/>
            <a:ext cx="8723714" cy="1230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6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57150" tIns="77775" rIns="157150" bIns="77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9E0700"/>
                </a:solidFill>
              </a:rPr>
              <a:t>Fall Detection: Threshold Analysis of Motion Sensor Data</a:t>
            </a:r>
            <a:endParaRPr sz="26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Joseph </a:t>
            </a:r>
            <a:r>
              <a:rPr lang="en-US" sz="1600" b="1" dirty="0" err="1">
                <a:solidFill>
                  <a:schemeClr val="dk1"/>
                </a:solidFill>
              </a:rPr>
              <a:t>Caguioa</a:t>
            </a:r>
            <a:r>
              <a:rPr lang="en-US" sz="1600" b="1" dirty="0">
                <a:solidFill>
                  <a:schemeClr val="dk1"/>
                </a:solidFill>
              </a:rPr>
              <a:t>, Andy Nguyen, Michael J. Wolfe</a:t>
            </a:r>
            <a:endParaRPr sz="16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Advisor: Dr. Jacquelyn Chen</a:t>
            </a:r>
            <a:endParaRPr sz="16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of Science in 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Methodist University, Dallas, TX 75275, USA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1144587" y="6780212"/>
            <a:ext cx="3238500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7025" y="2162175"/>
            <a:ext cx="44735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7780" y="4064536"/>
            <a:ext cx="4473575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30,000 people above the age of 65 died from falls in 2016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increase of nearly 31% over ten years, and could be as high as 45,000 in 2030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and adoptable system of detection is necessary to curb this trend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49669" y="7938299"/>
            <a:ext cx="4622012" cy="19915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93699" y="7721549"/>
            <a:ext cx="14166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9E0700"/>
                </a:solidFill>
              </a:rPr>
              <a:t>Summary</a:t>
            </a:r>
            <a:endParaRPr dirty="0"/>
          </a:p>
        </p:txBody>
      </p:sp>
      <p:sp>
        <p:nvSpPr>
          <p:cNvPr id="66" name="Google Shape;66;p1"/>
          <p:cNvSpPr txBox="1"/>
          <p:nvPr/>
        </p:nvSpPr>
        <p:spPr>
          <a:xfrm>
            <a:off x="10753725" y="2012949"/>
            <a:ext cx="4468812" cy="229393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893424" y="1800225"/>
            <a:ext cx="2879726" cy="434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9E0700"/>
                </a:solidFill>
              </a:rPr>
              <a:t>Vector Change Feature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8;p1"/>
              <p:cNvSpPr txBox="1"/>
              <p:nvPr/>
            </p:nvSpPr>
            <p:spPr>
              <a:xfrm>
                <a:off x="10752137" y="2114550"/>
                <a:ext cx="4473575" cy="2759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7150" tIns="77775" rIns="157150" bIns="77775" anchor="t" anchorCtr="0">
                <a:noAutofit/>
              </a:bodyPr>
              <a:lstStyle/>
              <a:p>
                <a:pPr marL="171450" marR="0" lvl="0" indent="-171450" algn="l" rtl="0">
                  <a:lnSpc>
                    <a:spcPct val="9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b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Triaxial measurements from wrist accelerometer and gyroscope were used to extract a vector change feature from all activity trials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</a:pPr>
                <a:endParaRPr lang="en-US" b="1" i="0" u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u="none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lang="en-US" sz="1200" b="1" i="1" u="none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𝑽𝑪</m:t>
                      </m:r>
                      <m:r>
                        <a:rPr lang="en-US" sz="1200" b="1" i="1" u="none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ar-AE" sz="1200" b="1" i="1" u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ar-AE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𝒊</m:t>
                              </m:r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=</m:t>
                              </m:r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ar-AE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b="1" i="1" u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en-US" sz="1200" b="1" i="1" u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𝒎𝒂𝒈𝒏𝒊𝒕𝒖𝒅𝒆</m:t>
                                  </m:r>
                                </m:e>
                                <m:sub>
                                  <m:r>
                                    <a:rPr lang="en-US" sz="1200" b="1" i="1" u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200" b="1" i="1" u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𝒎𝒂𝒈𝒏𝒊𝒕𝒖𝒅𝒆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200" b="1" i="1" u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b="1" i="0" u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lvl="0" algn="ctr"/>
                <a:endParaRPr lang="en-US" sz="1200" b="1" i="0" u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u="none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𝒎𝒂𝒈𝒏𝒊𝒕𝒖𝒅𝒆</m:t>
                      </m:r>
                      <m:r>
                        <a:rPr lang="en-US" sz="1200" b="1" i="1" u="none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200" b="1" i="1" u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b="1" i="1" u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1" i="0" u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  <a:p>
                <a:pPr lvl="0" algn="ctr"/>
                <a:endParaRPr lang="en-US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:r>
                  <a:rPr lang="en-US" sz="11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1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time interval of the activity’s experimental period</a:t>
                </a:r>
              </a:p>
            </p:txBody>
          </p:sp>
        </mc:Choice>
        <mc:Fallback xmlns="">
          <p:sp>
            <p:nvSpPr>
              <p:cNvPr id="68" name="Google Shape;68;p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137" y="2114550"/>
                <a:ext cx="4473575" cy="2759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Google Shape;69;p1"/>
          <p:cNvSpPr txBox="1"/>
          <p:nvPr/>
        </p:nvSpPr>
        <p:spPr>
          <a:xfrm>
            <a:off x="10741025" y="6578600"/>
            <a:ext cx="4468812" cy="13596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0893425" y="6367450"/>
            <a:ext cx="23586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9E0700"/>
                </a:solidFill>
              </a:rPr>
              <a:t>SVC Classification</a:t>
            </a:r>
            <a:endParaRPr dirty="0"/>
          </a:p>
        </p:txBody>
      </p:sp>
      <p:sp>
        <p:nvSpPr>
          <p:cNvPr id="71" name="Google Shape;71;p1"/>
          <p:cNvSpPr txBox="1"/>
          <p:nvPr/>
        </p:nvSpPr>
        <p:spPr>
          <a:xfrm>
            <a:off x="254234" y="5913261"/>
            <a:ext cx="4622012" cy="184251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59164" y="3972088"/>
            <a:ext cx="4622012" cy="1715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493705" y="3751741"/>
            <a:ext cx="1663813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Main Topics</a:t>
            </a:r>
            <a:endParaRPr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10753725" y="4602162"/>
            <a:ext cx="4468812" cy="17510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0893425" y="4381500"/>
            <a:ext cx="1547812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9E0700"/>
                </a:solidFill>
              </a:rPr>
              <a:t>Clustering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10745025" y="4613037"/>
            <a:ext cx="4473600" cy="139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k-means to create 2 clusters: a majority class of all ADL’s, and a minority class of all fall types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AVCs and WVCs we defined the clusters seen in the central diagram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good separation, but significant overlap with some trials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555505" y="5695761"/>
            <a:ext cx="1292987" cy="43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dirty="0"/>
          </a:p>
        </p:txBody>
      </p:sp>
      <p:sp>
        <p:nvSpPr>
          <p:cNvPr id="78" name="Google Shape;78;p1"/>
          <p:cNvSpPr txBox="1"/>
          <p:nvPr/>
        </p:nvSpPr>
        <p:spPr>
          <a:xfrm>
            <a:off x="10753725" y="6691312"/>
            <a:ext cx="4456200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centroid distance from the AVC clustering was used for SVC classification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tested linear, Gaussian, and polynomial kernel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a linear kernel made most sense, and this also generated the most accurate model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19088" y="2220889"/>
            <a:ext cx="4763691" cy="1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Falls can be a significant health hazard that may result in tissue damage, broken bones, and even death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elderly (age≥65) are at greatest risk of falls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device manufacturers (</a:t>
            </a:r>
            <a:r>
              <a:rPr lang="en-US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Apple, </a:t>
            </a:r>
            <a:r>
              <a:rPr lang="en-US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FitBit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Garmin, etc.) have incorporated fall detection algorithms into wearable devices to address these hazards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249669" y="2066453"/>
            <a:ext cx="4622012" cy="172605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93711" y="1845986"/>
            <a:ext cx="1663800" cy="4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82" name="Google Shape;82;p1"/>
          <p:cNvSpPr txBox="1"/>
          <p:nvPr/>
        </p:nvSpPr>
        <p:spPr>
          <a:xfrm>
            <a:off x="336520" y="5989111"/>
            <a:ext cx="44673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28575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effective methods of fall detection use multiple body sensors to boost prediction accuracy, but is not a practical solution to be adopted for daily use by consumers</a:t>
            </a:r>
          </a:p>
          <a:p>
            <a:pPr marL="285750" marR="0" lvl="0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aim to develop a model based on wrist-worn sensors, so that falls can be effectively detected in a popular device such as a wristwatch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0725150" y="8172854"/>
            <a:ext cx="4468812" cy="175696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0815637" y="7956161"/>
            <a:ext cx="1703387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7150" tIns="77775" rIns="157150" bIns="77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7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9E07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10745832" y="8172854"/>
            <a:ext cx="4456112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150" tIns="77775" rIns="157150" bIns="77775" anchor="t" anchorCtr="0">
            <a:noAutofit/>
          </a:bodyPr>
          <a:lstStyle/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k-means clustering to define class label thresholds from AVC and WVC values, our model generated 77.3% classification accuracy</a:t>
            </a:r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is intended to be further integrated with GPS systems built into smartwatches to autonomously dispatch paramedics if the user is unconscious following a detected fall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holding, person, ball, swinging&#10;&#10;Description automatically generated">
            <a:extLst>
              <a:ext uri="{FF2B5EF4-FFF2-40B4-BE49-F238E27FC236}">
                <a16:creationId xmlns:a16="http://schemas.microsoft.com/office/drawing/2014/main" id="{BCC4D03A-3E9A-4B30-9CBE-B0F087A82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039" y="7493911"/>
            <a:ext cx="3733436" cy="239489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C14949-5B1C-403B-B266-7F9B94B5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616" y="1728201"/>
            <a:ext cx="4126999" cy="2884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5CD335-83DB-44BF-A0D1-C3118F75D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8698" y="4631443"/>
            <a:ext cx="4126999" cy="2805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Times New Roman</vt:lpstr>
      <vt:lpstr>1_Desktop</vt:lpstr>
      <vt:lpstr>Desktop</vt:lpstr>
      <vt:lpstr>MS_ClipArt_Gallery.2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Andy Nguyen</cp:lastModifiedBy>
  <cp:revision>16</cp:revision>
  <dcterms:created xsi:type="dcterms:W3CDTF">2015-10-22T04:37:18Z</dcterms:created>
  <dcterms:modified xsi:type="dcterms:W3CDTF">2020-07-10T22:47:46Z</dcterms:modified>
</cp:coreProperties>
</file>