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9" r:id="rId3"/>
    <p:sldId id="352" r:id="rId4"/>
    <p:sldId id="270" r:id="rId5"/>
    <p:sldId id="355" r:id="rId6"/>
    <p:sldId id="351" r:id="rId7"/>
    <p:sldId id="350" r:id="rId8"/>
    <p:sldId id="354" r:id="rId9"/>
    <p:sldId id="35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80E"/>
    <a:srgbClr val="354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/>
    <p:restoredTop sz="96076"/>
  </p:normalViewPr>
  <p:slideViewPr>
    <p:cSldViewPr snapToGrid="0" snapToObjects="1">
      <p:cViewPr varScale="1">
        <p:scale>
          <a:sx n="86" d="100"/>
          <a:sy n="86" d="100"/>
        </p:scale>
        <p:origin x="12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Waist and head are located on the axis of the human anatomy’s center of gravity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2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574158"/>
            <a:ext cx="7772400" cy="3977796"/>
          </a:xfrm>
        </p:spPr>
        <p:txBody>
          <a:bodyPr>
            <a:normAutofit fontScale="90000"/>
          </a:bodyPr>
          <a:lstStyle/>
          <a:p>
            <a:r>
              <a:rPr lang="en-US" dirty="0"/>
              <a:t>Signal Processing of Geospatial and Biometric Data from Wearable Devices for Fall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918" y="5326911"/>
            <a:ext cx="8054163" cy="781493"/>
          </a:xfrm>
        </p:spPr>
        <p:txBody>
          <a:bodyPr/>
          <a:lstStyle/>
          <a:p>
            <a:r>
              <a:rPr lang="en-US" dirty="0"/>
              <a:t>Joseph Caguioa, Andy Nguyen, &amp; Michael J. Wolfe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6278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61" y="1567543"/>
            <a:ext cx="8524568" cy="460942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In 2016 falls were the leading cause of injury-related deaths in seniors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~30,000 adults 65 years and older experienced fatal falls in 2016 with increasing death rates annually since 2007 in the U.S.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~ 646,000 reported globally</a:t>
            </a:r>
          </a:p>
          <a:p>
            <a:r>
              <a:rPr lang="en-US" sz="2800" dirty="0"/>
              <a:t>Falls are often associated with (strokes) or can result in life-threatening situations (TBI) that require immediate medical intervention for patient’s survival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Risk factors of advanced age</a:t>
            </a:r>
            <a:r>
              <a:rPr lang="en-US" sz="2000" dirty="0">
                <a:solidFill>
                  <a:schemeClr val="tx1"/>
                </a:solidFill>
              </a:rPr>
              <a:t>: reduced activity/gait/balance, neurologic disease, other underlying medical conditions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Other risk factors: hazardous working conditions, substance abuse, socioeconomic factors (</a:t>
            </a:r>
            <a:r>
              <a:rPr lang="en-US" sz="2000" b="1" i="1" dirty="0">
                <a:solidFill>
                  <a:schemeClr val="tx1"/>
                </a:solidFill>
              </a:rPr>
              <a:t>World Health Organization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8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827B-86B0-6A47-8A1C-BE6ED7D1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04100"/>
            <a:ext cx="7886700" cy="19555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chemeClr val="bg1"/>
                </a:solidFill>
              </a:rPr>
              <a:t>How can we optimize health outcomes by quickly diagnosing fall events?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57169-16D1-F04E-80ED-ACDA7A5C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61" y="1825625"/>
            <a:ext cx="8607159" cy="4351338"/>
          </a:xfrm>
        </p:spPr>
        <p:txBody>
          <a:bodyPr/>
          <a:lstStyle/>
          <a:p>
            <a:r>
              <a:rPr lang="en-US" sz="2800" dirty="0"/>
              <a:t>Use sensor data (accelerometer and</a:t>
            </a:r>
            <a:r>
              <a:rPr lang="en-US" dirty="0"/>
              <a:t> </a:t>
            </a:r>
            <a:r>
              <a:rPr lang="en-US" sz="2800" dirty="0"/>
              <a:t>gyroscope) from wearable devices to detect falls and immediately dispatch paramedics to device’s GPS location</a:t>
            </a:r>
          </a:p>
          <a:p>
            <a:r>
              <a:rPr lang="en-US" sz="2800" dirty="0"/>
              <a:t>Algorithm should differentiate between actual falls and false positive events (activities of daily living, intentional falls)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FDBD7-1B71-A141-8C12-D878EF10F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9067" y="1278026"/>
            <a:ext cx="3894667" cy="4351338"/>
          </a:xfrm>
        </p:spPr>
        <p:txBody>
          <a:bodyPr/>
          <a:lstStyle/>
          <a:p>
            <a:r>
              <a:rPr lang="en-US" dirty="0"/>
              <a:t>Waist and head are algorithmically preferred</a:t>
            </a:r>
          </a:p>
          <a:p>
            <a:r>
              <a:rPr lang="en-US" dirty="0"/>
              <a:t>Wrist is more practical for daily wear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5048-6DC2-FB4B-AC9F-B2CFED59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66D3C-8711-064F-917C-68E4C950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167695"/>
            <a:ext cx="4572000" cy="4572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0678055-F54D-EC43-B873-DFF7FBC57A58}"/>
              </a:ext>
            </a:extLst>
          </p:cNvPr>
          <p:cNvSpPr/>
          <p:nvPr/>
        </p:nvSpPr>
        <p:spPr>
          <a:xfrm>
            <a:off x="2144890" y="2065866"/>
            <a:ext cx="756355" cy="451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8C9236-06E8-994C-99AF-EABC378590DF}"/>
              </a:ext>
            </a:extLst>
          </p:cNvPr>
          <p:cNvSpPr/>
          <p:nvPr/>
        </p:nvSpPr>
        <p:spPr>
          <a:xfrm>
            <a:off x="2144890" y="3002139"/>
            <a:ext cx="756355" cy="451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57DCF2-7DC5-074A-A4EF-0A8A3BE0070C}"/>
              </a:ext>
            </a:extLst>
          </p:cNvPr>
          <p:cNvSpPr>
            <a:spLocks/>
          </p:cNvSpPr>
          <p:nvPr/>
        </p:nvSpPr>
        <p:spPr>
          <a:xfrm>
            <a:off x="1670757" y="317937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DE5535-3C83-CC4E-AA9E-EF85803CE88D}"/>
              </a:ext>
            </a:extLst>
          </p:cNvPr>
          <p:cNvSpPr>
            <a:spLocks/>
          </p:cNvSpPr>
          <p:nvPr/>
        </p:nvSpPr>
        <p:spPr>
          <a:xfrm>
            <a:off x="2385907" y="167435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37D0F8-E23F-FD4F-A3FE-C16E9B51FEA7}"/>
              </a:ext>
            </a:extLst>
          </p:cNvPr>
          <p:cNvSpPr>
            <a:spLocks/>
          </p:cNvSpPr>
          <p:nvPr/>
        </p:nvSpPr>
        <p:spPr>
          <a:xfrm>
            <a:off x="2385907" y="114086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049D05-F34F-1B4A-8608-9CD6BD85EB6C}"/>
              </a:ext>
            </a:extLst>
          </p:cNvPr>
          <p:cNvSpPr>
            <a:spLocks/>
          </p:cNvSpPr>
          <p:nvPr/>
        </p:nvSpPr>
        <p:spPr>
          <a:xfrm>
            <a:off x="1870570" y="184467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F7A58-0C1A-4146-9752-0F751A10FE7F}"/>
              </a:ext>
            </a:extLst>
          </p:cNvPr>
          <p:cNvSpPr>
            <a:spLocks/>
          </p:cNvSpPr>
          <p:nvPr/>
        </p:nvSpPr>
        <p:spPr>
          <a:xfrm>
            <a:off x="2214881" y="538681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88DD-A2F9-A24C-947D-DAE4DEFC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0639"/>
          </a:xfrm>
        </p:spPr>
        <p:txBody>
          <a:bodyPr/>
          <a:lstStyle/>
          <a:p>
            <a:r>
              <a:rPr lang="en-US" dirty="0"/>
              <a:t>Past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1946-88AC-5D44-BE82-585194343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39" y="1192306"/>
            <a:ext cx="8689910" cy="4984657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/>
              <a:t>A simple threshold model detects a fall and the results are applied to a Hidden Markov Models to differentiate between an actual fall and an activity of daily living (ADL)</a:t>
            </a:r>
          </a:p>
          <a:p>
            <a:pPr lvl="1"/>
            <a:r>
              <a:rPr lang="en-US" sz="1200" i="1" dirty="0">
                <a:solidFill>
                  <a:schemeClr val="tx1"/>
                </a:solidFill>
              </a:rPr>
              <a:t>Fall-Detection Algorithm Using 3-Axis Acceleration: Combination with Simple Threshold and Hidden Markov Model (</a:t>
            </a:r>
            <a:r>
              <a:rPr lang="en-US" sz="1200" i="1" dirty="0" err="1">
                <a:solidFill>
                  <a:schemeClr val="tx1"/>
                </a:solidFill>
              </a:rPr>
              <a:t>Dongha</a:t>
            </a:r>
            <a:r>
              <a:rPr lang="en-US" sz="1200" i="1" dirty="0">
                <a:solidFill>
                  <a:schemeClr val="tx1"/>
                </a:solidFill>
              </a:rPr>
              <a:t> Lim, </a:t>
            </a:r>
            <a:r>
              <a:rPr lang="en-US" sz="1200" i="1" dirty="0" err="1">
                <a:solidFill>
                  <a:schemeClr val="tx1"/>
                </a:solidFill>
              </a:rPr>
              <a:t>Chulho</a:t>
            </a:r>
            <a:r>
              <a:rPr lang="en-US" sz="1200" i="1" dirty="0">
                <a:solidFill>
                  <a:schemeClr val="tx1"/>
                </a:solidFill>
              </a:rPr>
              <a:t> Park, Nam Ho Kim, Sang-</a:t>
            </a:r>
            <a:r>
              <a:rPr lang="en-US" sz="1200" i="1" dirty="0" err="1">
                <a:solidFill>
                  <a:schemeClr val="tx1"/>
                </a:solidFill>
              </a:rPr>
              <a:t>Hoon</a:t>
            </a:r>
            <a:r>
              <a:rPr lang="en-US" sz="1200" i="1" dirty="0">
                <a:solidFill>
                  <a:schemeClr val="tx1"/>
                </a:solidFill>
              </a:rPr>
              <a:t> Kim, Yun </a:t>
            </a:r>
            <a:r>
              <a:rPr lang="en-US" sz="1200" i="1" dirty="0" err="1">
                <a:solidFill>
                  <a:schemeClr val="tx1"/>
                </a:solidFill>
              </a:rPr>
              <a:t>Seop</a:t>
            </a:r>
            <a:r>
              <a:rPr lang="en-US" sz="1200" i="1" dirty="0">
                <a:solidFill>
                  <a:schemeClr val="tx1"/>
                </a:solidFill>
              </a:rPr>
              <a:t> Yu): 2014</a:t>
            </a:r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3000" dirty="0"/>
              <a:t>A simple threshold model is combined with a multiphase fall model (free fall, impact, and rest) as a solution to the technical challenges of differentiating a fall from ADL</a:t>
            </a:r>
          </a:p>
          <a:p>
            <a:pPr lvl="1"/>
            <a:r>
              <a:rPr lang="en-US" sz="1200" i="1" dirty="0">
                <a:solidFill>
                  <a:schemeClr val="tx1"/>
                </a:solidFill>
              </a:rPr>
              <a:t>Novel Hierarchical Fall Detection Algorithm Using a Multiphase Fall Model </a:t>
            </a:r>
            <a:br>
              <a:rPr lang="en-US" sz="1200" i="1" dirty="0">
                <a:solidFill>
                  <a:schemeClr val="tx1"/>
                </a:solidFill>
              </a:rPr>
            </a:br>
            <a:r>
              <a:rPr lang="en-US" sz="1200" i="1" dirty="0">
                <a:solidFill>
                  <a:schemeClr val="tx1"/>
                </a:solidFill>
              </a:rPr>
              <a:t>(Chia-Yeh Hsieh, Kai-Chun Liu, </a:t>
            </a:r>
            <a:r>
              <a:rPr lang="en-US" sz="1200" i="1" dirty="0" err="1">
                <a:solidFill>
                  <a:schemeClr val="tx1"/>
                </a:solidFill>
              </a:rPr>
              <a:t>Chih</a:t>
            </a:r>
            <a:r>
              <a:rPr lang="en-US" sz="1200" i="1" dirty="0">
                <a:solidFill>
                  <a:schemeClr val="tx1"/>
                </a:solidFill>
              </a:rPr>
              <a:t>-Ning Huang, </a:t>
            </a:r>
            <a:r>
              <a:rPr lang="en-US" sz="1200" i="1" dirty="0" err="1">
                <a:solidFill>
                  <a:schemeClr val="tx1"/>
                </a:solidFill>
              </a:rPr>
              <a:t>Woei-Chyn</a:t>
            </a:r>
            <a:r>
              <a:rPr lang="en-US" sz="1200" i="1" dirty="0">
                <a:solidFill>
                  <a:schemeClr val="tx1"/>
                </a:solidFill>
              </a:rPr>
              <a:t> Chu, Chia-Tai Chan): 2017</a:t>
            </a:r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3100" dirty="0">
                <a:solidFill>
                  <a:schemeClr val="tx1"/>
                </a:solidFill>
              </a:rPr>
              <a:t>A 3-tier model architecture combining simple threshold models with machine learning algorithms to detect falls from smartphone sensors implemented in an Android application called </a:t>
            </a:r>
            <a:r>
              <a:rPr lang="en-US" sz="3100" dirty="0" err="1">
                <a:solidFill>
                  <a:schemeClr val="tx1"/>
                </a:solidFill>
              </a:rPr>
              <a:t>uSurvive</a:t>
            </a:r>
            <a:r>
              <a:rPr lang="en-US" sz="3100" dirty="0"/>
              <a:t>. The application runs as a background service to monitor activity and can automatically send notifications to authorities when a fall is detected.</a:t>
            </a:r>
          </a:p>
          <a:p>
            <a:pPr lvl="1"/>
            <a:r>
              <a:rPr lang="en-US" sz="1300" i="1" dirty="0">
                <a:solidFill>
                  <a:schemeClr val="tx1"/>
                </a:solidFill>
              </a:rPr>
              <a:t>An Energy-Efficient Multi-Tier Architecture for Fall Detection on Smartphones</a:t>
            </a:r>
            <a:br>
              <a:rPr lang="en-US" sz="1300" i="1" dirty="0">
                <a:solidFill>
                  <a:schemeClr val="tx1"/>
                </a:solidFill>
              </a:rPr>
            </a:br>
            <a:r>
              <a:rPr lang="en-US" sz="1300" i="1" dirty="0">
                <a:solidFill>
                  <a:schemeClr val="tx1"/>
                </a:solidFill>
              </a:rPr>
              <a:t>(M. </a:t>
            </a:r>
            <a:r>
              <a:rPr lang="en-US" sz="1300" i="1" dirty="0" err="1">
                <a:solidFill>
                  <a:schemeClr val="tx1"/>
                </a:solidFill>
              </a:rPr>
              <a:t>Amac</a:t>
            </a:r>
            <a:r>
              <a:rPr lang="en-US" sz="1300" i="1" dirty="0">
                <a:solidFill>
                  <a:schemeClr val="tx1"/>
                </a:solidFill>
              </a:rPr>
              <a:t> </a:t>
            </a:r>
            <a:r>
              <a:rPr lang="en-US" sz="1300" i="1" dirty="0" err="1">
                <a:solidFill>
                  <a:schemeClr val="tx1"/>
                </a:solidFill>
              </a:rPr>
              <a:t>Guvensan</a:t>
            </a:r>
            <a:r>
              <a:rPr lang="en-US" sz="1300" i="1" dirty="0">
                <a:solidFill>
                  <a:schemeClr val="tx1"/>
                </a:solidFill>
              </a:rPr>
              <a:t>, A. </a:t>
            </a:r>
            <a:r>
              <a:rPr lang="en-US" sz="1300" i="1" dirty="0" err="1">
                <a:solidFill>
                  <a:schemeClr val="tx1"/>
                </a:solidFill>
              </a:rPr>
              <a:t>Oguz</a:t>
            </a:r>
            <a:r>
              <a:rPr lang="en-US" sz="1300" i="1" dirty="0">
                <a:solidFill>
                  <a:schemeClr val="tx1"/>
                </a:solidFill>
              </a:rPr>
              <a:t> </a:t>
            </a:r>
            <a:r>
              <a:rPr lang="en-US" sz="1300" i="1" dirty="0" err="1">
                <a:solidFill>
                  <a:schemeClr val="tx1"/>
                </a:solidFill>
              </a:rPr>
              <a:t>Kansiz</a:t>
            </a:r>
            <a:r>
              <a:rPr lang="en-US" sz="1300" i="1" dirty="0">
                <a:solidFill>
                  <a:schemeClr val="tx1"/>
                </a:solidFill>
              </a:rPr>
              <a:t>, N. </a:t>
            </a:r>
            <a:r>
              <a:rPr lang="en-US" sz="1300" i="1" dirty="0" err="1">
                <a:solidFill>
                  <a:schemeClr val="tx1"/>
                </a:solidFill>
              </a:rPr>
              <a:t>Cihan</a:t>
            </a:r>
            <a:r>
              <a:rPr lang="en-US" sz="1300" i="1" dirty="0">
                <a:solidFill>
                  <a:schemeClr val="tx1"/>
                </a:solidFill>
              </a:rPr>
              <a:t> </a:t>
            </a:r>
            <a:r>
              <a:rPr lang="en-US" sz="1300" i="1" dirty="0" err="1">
                <a:solidFill>
                  <a:schemeClr val="tx1"/>
                </a:solidFill>
              </a:rPr>
              <a:t>Camgoz</a:t>
            </a:r>
            <a:r>
              <a:rPr lang="en-US" sz="1300" i="1" dirty="0">
                <a:solidFill>
                  <a:schemeClr val="tx1"/>
                </a:solidFill>
              </a:rPr>
              <a:t>, H. </a:t>
            </a:r>
            <a:r>
              <a:rPr lang="en-US" sz="1300" i="1" dirty="0" err="1">
                <a:solidFill>
                  <a:schemeClr val="tx1"/>
                </a:solidFill>
              </a:rPr>
              <a:t>Irem</a:t>
            </a:r>
            <a:r>
              <a:rPr lang="en-US" sz="1300" i="1" dirty="0">
                <a:solidFill>
                  <a:schemeClr val="tx1"/>
                </a:solidFill>
              </a:rPr>
              <a:t> Turkmen, A. </a:t>
            </a:r>
            <a:r>
              <a:rPr lang="en-US" sz="1300" i="1" dirty="0" err="1">
                <a:solidFill>
                  <a:schemeClr val="tx1"/>
                </a:solidFill>
              </a:rPr>
              <a:t>Gokhan</a:t>
            </a:r>
            <a:r>
              <a:rPr lang="en-US" sz="1300" i="1" dirty="0">
                <a:solidFill>
                  <a:schemeClr val="tx1"/>
                </a:solidFill>
              </a:rPr>
              <a:t> Yavuz, M. </a:t>
            </a:r>
            <a:r>
              <a:rPr lang="en-US" sz="1300" i="1" dirty="0" err="1">
                <a:solidFill>
                  <a:schemeClr val="tx1"/>
                </a:solidFill>
              </a:rPr>
              <a:t>Elif</a:t>
            </a:r>
            <a:r>
              <a:rPr lang="en-US" sz="1300" i="1" dirty="0">
                <a:solidFill>
                  <a:schemeClr val="tx1"/>
                </a:solidFill>
              </a:rPr>
              <a:t> </a:t>
            </a:r>
            <a:r>
              <a:rPr lang="en-US" sz="1300" i="1" dirty="0" err="1">
                <a:solidFill>
                  <a:schemeClr val="tx1"/>
                </a:solidFill>
              </a:rPr>
              <a:t>Karsligil</a:t>
            </a:r>
            <a:r>
              <a:rPr lang="en-US" sz="1300" i="1" dirty="0">
                <a:solidFill>
                  <a:schemeClr val="tx1"/>
                </a:solidFill>
              </a:rPr>
              <a:t>): 2017</a:t>
            </a:r>
          </a:p>
          <a:p>
            <a:pPr marL="457200" lvl="1" indent="0">
              <a:buNone/>
            </a:pPr>
            <a:endParaRPr lang="en-US" sz="1300" i="1" dirty="0">
              <a:solidFill>
                <a:schemeClr val="tx1"/>
              </a:solidFill>
            </a:endParaRPr>
          </a:p>
          <a:p>
            <a:pPr lvl="1"/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E0EC5-8D63-2643-8947-76A1403D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AutoShape 2" descr=" ">
            <a:hlinkClick r:id="rId2"/>
            <a:extLst>
              <a:ext uri="{FF2B5EF4-FFF2-40B4-BE49-F238E27FC236}">
                <a16:creationId xmlns:a16="http://schemas.microsoft.com/office/drawing/2014/main" id="{08A5E852-4976-412E-8192-66B7C35CED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0263" y="-9207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48DE-B7A5-024C-AAD7-904E1AE2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3392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D243-6C89-994D-AC70-ECB59274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15" y="1237129"/>
            <a:ext cx="7886700" cy="4939834"/>
          </a:xfrm>
        </p:spPr>
        <p:txBody>
          <a:bodyPr/>
          <a:lstStyle/>
          <a:p>
            <a:r>
              <a:rPr lang="en-US" sz="2800" dirty="0"/>
              <a:t>Our Model Approach: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Simple Threshold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Multiphase Fall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Test Combination of Different Machine-Learning Algorithms</a:t>
            </a:r>
          </a:p>
          <a:p>
            <a:pPr lvl="2"/>
            <a:r>
              <a:rPr lang="en-US" sz="1600" dirty="0"/>
              <a:t>Principal Component Analysis</a:t>
            </a:r>
          </a:p>
          <a:p>
            <a:pPr lvl="2"/>
            <a:r>
              <a:rPr lang="en-US" sz="1600" dirty="0"/>
              <a:t>Linear Discriminant Analysis</a:t>
            </a:r>
          </a:p>
          <a:p>
            <a:pPr lvl="2"/>
            <a:r>
              <a:rPr lang="en-US" sz="1600" dirty="0"/>
              <a:t>Support Vector Machines</a:t>
            </a:r>
          </a:p>
          <a:p>
            <a:pPr lvl="2"/>
            <a:r>
              <a:rPr lang="en-US" sz="1600" dirty="0"/>
              <a:t>Hidden Markov Model</a:t>
            </a:r>
          </a:p>
          <a:p>
            <a:pPr lvl="2"/>
            <a:r>
              <a:rPr lang="en-US" sz="1600" dirty="0"/>
              <a:t>Naïve Bayesian Classifier</a:t>
            </a:r>
          </a:p>
          <a:p>
            <a:pPr lvl="2"/>
            <a:r>
              <a:rPr lang="en-US" sz="1600" dirty="0"/>
              <a:t>Decision Trees</a:t>
            </a:r>
          </a:p>
          <a:p>
            <a:pPr lvl="2"/>
            <a:r>
              <a:rPr lang="en-US" sz="1600" dirty="0"/>
              <a:t>Random Forests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Undifferentiated Range of ADL as </a:t>
            </a:r>
            <a:r>
              <a:rPr lang="en-US"/>
              <a:t>majority response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67C8C-BE8C-544F-8856-578661B9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2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48DE-B7A5-024C-AAD7-904E1AE2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3392"/>
          </a:xfrm>
        </p:spPr>
        <p:txBody>
          <a:bodyPr/>
          <a:lstStyle/>
          <a:p>
            <a:r>
              <a:rPr lang="en-US" dirty="0"/>
              <a:t>Potential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D243-6C89-994D-AC70-ECB59274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15" y="1237129"/>
            <a:ext cx="7886700" cy="4939834"/>
          </a:xfrm>
        </p:spPr>
        <p:txBody>
          <a:bodyPr/>
          <a:lstStyle/>
          <a:p>
            <a:r>
              <a:rPr lang="en-US" sz="2800" dirty="0"/>
              <a:t>Wearable devices are the most common application of past algorithms</a:t>
            </a:r>
          </a:p>
          <a:p>
            <a:r>
              <a:rPr lang="en-US" sz="2800" dirty="0"/>
              <a:t>Single sensor placement limits the amount of spatial data that can be processed</a:t>
            </a:r>
          </a:p>
          <a:p>
            <a:r>
              <a:rPr lang="en-US" sz="2800" dirty="0"/>
              <a:t>Multiple sensors are more effective but less practical</a:t>
            </a:r>
          </a:p>
          <a:p>
            <a:r>
              <a:rPr lang="en-US" sz="2800" dirty="0"/>
              <a:t>Manufacturers of devices are protective of their data and algorithms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67C8C-BE8C-544F-8856-578661B9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7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8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7843-F158-8F47-BEC3-B5749FE2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78131"/>
            <a:ext cx="7886700" cy="1325563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F7413-2DBA-A94C-9DC0-509977F4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2488</TotalTime>
  <Words>421</Words>
  <Application>Microsoft Office PowerPoint</Application>
  <PresentationFormat>On-screen Show (4:3)</PresentationFormat>
  <Paragraphs>55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Signal Processing of Geospatial and Biometric Data from Wearable Devices for Fall Detection</vt:lpstr>
      <vt:lpstr>Motivation</vt:lpstr>
      <vt:lpstr>PowerPoint Presentation</vt:lpstr>
      <vt:lpstr>Research Idea</vt:lpstr>
      <vt:lpstr>PowerPoint Presentation</vt:lpstr>
      <vt:lpstr>Past Research</vt:lpstr>
      <vt:lpstr>Models</vt:lpstr>
      <vt:lpstr>Potential Challenges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Michael Wolfe</cp:lastModifiedBy>
  <cp:revision>27</cp:revision>
  <dcterms:created xsi:type="dcterms:W3CDTF">2017-03-18T16:30:52Z</dcterms:created>
  <dcterms:modified xsi:type="dcterms:W3CDTF">2020-03-07T16:35:23Z</dcterms:modified>
</cp:coreProperties>
</file>