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</p:sldIdLst>
  <p:sldSz cy="10058400" cx="15544800"/>
  <p:notesSz cx="7038975" cy="9185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62">
          <p15:clr>
            <a:srgbClr val="000000"/>
          </p15:clr>
        </p15:guide>
        <p15:guide id="2" pos="720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h9cKl/ogM57wx2HjpqXgruUrI8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62" orient="horz"/>
        <p:guide pos="72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7" y="0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25" spcFirstLastPara="1" rIns="19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0975" y="0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25" spcFirstLastPara="1" rIns="19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7" y="8726487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990975" y="8726487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30275" y="4360862"/>
            <a:ext cx="5178425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30125" lIns="74550" spcFirstLastPara="1" rIns="74550" wrap="square" tIns="301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236662" y="928687"/>
            <a:ext cx="4583112" cy="2965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/>
        </p:nvSpPr>
        <p:spPr>
          <a:xfrm>
            <a:off x="3990975" y="8726487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30275" y="4360862"/>
            <a:ext cx="5178425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30125" lIns="74550" spcFirstLastPara="1" rIns="74550" wrap="square" tIns="3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36662" y="928687"/>
            <a:ext cx="4583112" cy="2965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" type="subTitle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 rot="5400000">
            <a:off x="8727281" y="2945607"/>
            <a:ext cx="8582025" cy="349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 rot="5400000">
            <a:off x="1656557" y="-475456"/>
            <a:ext cx="8582025" cy="103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 rot="5400000">
            <a:off x="4452937" y="-1328738"/>
            <a:ext cx="6638925" cy="139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/>
          <p:nvPr>
            <p:ph idx="2" type="pic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455737"/>
            <a:ext cx="15544800" cy="567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63385"/>
          <a:stretch/>
        </p:blipFill>
        <p:spPr>
          <a:xfrm>
            <a:off x="14252575" y="358775"/>
            <a:ext cx="1157287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0" y="298450"/>
            <a:ext cx="658812" cy="658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unaRrgb.png"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925" y="444500"/>
            <a:ext cx="1293812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3366750" y="985837"/>
            <a:ext cx="20431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7A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257A1"/>
                </a:solidFill>
                <a:latin typeface="Arial"/>
                <a:ea typeface="Arial"/>
                <a:cs typeface="Arial"/>
                <a:sym typeface="Arial"/>
              </a:rPr>
              <a:t>DataScience</a:t>
            </a: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i="0" lang="en-US" sz="1600" u="none" cap="none" strike="noStrike">
                <a:solidFill>
                  <a:srgbClr val="0257A1"/>
                </a:solidFill>
                <a:latin typeface="Arial"/>
                <a:ea typeface="Arial"/>
                <a:cs typeface="Arial"/>
                <a:sym typeface="Arial"/>
              </a:rPr>
              <a:t>SMU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455737"/>
            <a:ext cx="15544800" cy="56753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320675" y="7646987"/>
            <a:ext cx="44673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We settled on a threshold analysis approach, using k-means clustering to create class labels, and classify using SVC</a:t>
            </a:r>
            <a:endParaRPr b="1" sz="12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We began by testing pre-processing methods discussed in related works, such as Acceleration Vector Changes</a:t>
            </a:r>
            <a:endParaRPr b="1" sz="12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We then fed these vectors into the aforementioned pipeline to classify falls</a:t>
            </a:r>
            <a:endParaRPr b="1" sz="1200">
              <a:solidFill>
                <a:schemeClr val="dk1"/>
              </a:solidFill>
            </a:endParaRPr>
          </a:p>
        </p:txBody>
      </p:sp>
      <p:graphicFrame>
        <p:nvGraphicFramePr>
          <p:cNvPr id="59" name="Google Shape;59;p1"/>
          <p:cNvGraphicFramePr/>
          <p:nvPr/>
        </p:nvGraphicFramePr>
        <p:xfrm>
          <a:off x="9696450" y="877887"/>
          <a:ext cx="1620837" cy="152400"/>
        </p:xfrm>
        <a:graphic>
          <a:graphicData uri="http://schemas.openxmlformats.org/presentationml/2006/ole">
            <mc:AlternateContent>
              <mc:Choice Requires="v">
                <p:oleObj r:id="rId4" imgH="152400" imgW="1620837" progId="MS_ClipArt_Gallery.2" spid="_x0000_s1">
                  <p:embed/>
                </p:oleObj>
              </mc:Choice>
              <mc:Fallback>
                <p:oleObj r:id="rId5" imgH="152400" imgW="1620837" progId="MS_ClipArt_Gallery.2">
                  <p:embed/>
                  <p:pic>
                    <p:nvPicPr>
                      <p:cNvPr id="59" name="Google Shape;59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696450" y="877887"/>
                        <a:ext cx="1620837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Google Shape;60;p1"/>
          <p:cNvSpPr txBox="1"/>
          <p:nvPr/>
        </p:nvSpPr>
        <p:spPr>
          <a:xfrm>
            <a:off x="3462250" y="128575"/>
            <a:ext cx="8118300" cy="1230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6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77775" lIns="157150" spcFirstLastPara="1" rIns="157150" wrap="square" tIns="777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9E0700"/>
                </a:solidFill>
              </a:rPr>
              <a:t>Fall Detection: Threshold Analysis of Geospatial Data</a:t>
            </a:r>
            <a:endParaRPr b="1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Joseph Caguioa, Andy Nguyen, Michael J. Wolfe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Advisor: Dr. Jacquelyn Chen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of Science in Data Science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Methodist University, Dallas, TX 75275, USA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1144587" y="6780212"/>
            <a:ext cx="32385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27025" y="2162175"/>
            <a:ext cx="4473575" cy="1160462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20675" y="3867150"/>
            <a:ext cx="447357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About 30,000 people above the age of 65 died from falls in 2016</a:t>
            </a:r>
            <a:endParaRPr b="1" sz="12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This is an increase of nearly 31% over ten years, and could be as high as 45,000 in 2030</a:t>
            </a:r>
            <a:endParaRPr b="1" sz="12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An effective and adoptable system of detection is necessary to curb this trend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30163" y="7448599"/>
            <a:ext cx="4467300" cy="242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93699" y="7232650"/>
            <a:ext cx="14166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9E0700"/>
                </a:solidFill>
              </a:rPr>
              <a:t>Summary</a:t>
            </a:r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0753725" y="2001837"/>
            <a:ext cx="4468812" cy="23050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0893425" y="1800225"/>
            <a:ext cx="9855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9E0700"/>
                </a:solidFill>
              </a:rPr>
              <a:t>AVCs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0752137" y="2114550"/>
            <a:ext cx="4473575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Need interpretation of plot 1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0741025" y="6578600"/>
            <a:ext cx="4468812" cy="15351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0893425" y="6367450"/>
            <a:ext cx="23586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9E0700"/>
                </a:solidFill>
              </a:rPr>
              <a:t>SVC Classification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322262" y="5607050"/>
            <a:ext cx="4467225" cy="15684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319900" y="3705250"/>
            <a:ext cx="4468800" cy="1628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493712" y="3497262"/>
            <a:ext cx="1633537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Main Topics</a:t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10753725" y="4602162"/>
            <a:ext cx="4468812" cy="17510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10893425" y="4381500"/>
            <a:ext cx="1547812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9E0700"/>
                </a:solidFill>
              </a:rPr>
              <a:t>Clustering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10753750" y="4793941"/>
            <a:ext cx="44736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We used k-means to create 2 clusters: a majority class of all ADL’s, and a minority class of all fall types</a:t>
            </a:r>
            <a:endParaRPr b="1" sz="12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Using the AVC’s we defined the clusters seen in the central diagram</a:t>
            </a:r>
            <a:endParaRPr b="1" sz="12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There is good separation, but significant overlap with some trials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93700" y="5376850"/>
            <a:ext cx="1416600" cy="43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10753725" y="6691312"/>
            <a:ext cx="44562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The centroid distance from the AVC clustering was used for SVC classification</a:t>
            </a:r>
            <a:endParaRPr b="1" sz="12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We tested linear, Gaussian, and polynomial kernel</a:t>
            </a:r>
            <a:endParaRPr b="1" sz="12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Visually a linear kernel made most sense, and this also generated the most accurate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42875" y="2084378"/>
            <a:ext cx="42546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Falls can be a significant health hazard, and can result in tissue damage, broken bones, and even death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The elderly are at greatest risk of falls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Many device manufacturers, such as Apple, FitBit, and Garmin, are incorporating fall detection into wearable devices to address these hazards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319900" y="1927375"/>
            <a:ext cx="4468800" cy="15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493712" y="1738312"/>
            <a:ext cx="16638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320650" y="5738062"/>
            <a:ext cx="4467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The most effective methods of fall detection use multiple sensors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While accurate, this is unlikely to see wide adoption as people will not want to wear many devices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We aimed to develop a model based on a single wrist-based sensor, so that a fall could be effectively detected in a popular device such as a wristwatch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0725150" y="8353425"/>
            <a:ext cx="4468812" cy="15224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0877550" y="8142287"/>
            <a:ext cx="1703387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0737850" y="8466137"/>
            <a:ext cx="4456112" cy="1165225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With AVC and clustering, our model generated 76% classification accuracy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6050" y="7303713"/>
            <a:ext cx="3721028" cy="24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2488" y="1941450"/>
            <a:ext cx="3329339" cy="24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40563" y="4455950"/>
            <a:ext cx="3466854" cy="27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2015-10-22T04:37:18Z</dcterms:created>
  <dc:creator>Daniel Engels</dc:creator>
</cp:coreProperties>
</file>