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7"/>
  </p:notesMasterIdLst>
  <p:sldIdLst>
    <p:sldId id="256" r:id="rId5"/>
    <p:sldId id="257" r:id="rId6"/>
    <p:sldId id="258" r:id="rId7"/>
    <p:sldId id="262" r:id="rId8"/>
    <p:sldId id="260" r:id="rId9"/>
    <p:sldId id="261" r:id="rId10"/>
    <p:sldId id="259" r:id="rId11"/>
    <p:sldId id="271" r:id="rId12"/>
    <p:sldId id="268" r:id="rId13"/>
    <p:sldId id="272" r:id="rId14"/>
    <p:sldId id="274" r:id="rId15"/>
    <p:sldId id="275" r:id="rId16"/>
    <p:sldId id="276" r:id="rId17"/>
    <p:sldId id="277" r:id="rId18"/>
    <p:sldId id="264" r:id="rId19"/>
    <p:sldId id="266" r:id="rId20"/>
    <p:sldId id="270" r:id="rId21"/>
    <p:sldId id="278" r:id="rId22"/>
    <p:sldId id="267" r:id="rId23"/>
    <p:sldId id="263" r:id="rId24"/>
    <p:sldId id="265" r:id="rId25"/>
    <p:sldId id="26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hlJ2Wr8y5G+xviuisaU5o+H6jv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8A793-4E66-8B06-EDAE-305FEA501B0F}" v="34" dt="2020-07-17T21:32:37.913"/>
    <p1510:client id="{A7E70522-CBB5-4F28-95A1-8182C61776A3}" v="82" dt="2020-07-17T23:54:27.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19" autoAdjust="0"/>
  </p:normalViewPr>
  <p:slideViewPr>
    <p:cSldViewPr snapToGrid="0">
      <p:cViewPr varScale="1">
        <p:scale>
          <a:sx n="119" d="100"/>
          <a:sy n="119" d="100"/>
        </p:scale>
        <p:origin x="2994" y="11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x.doi.org/10.15585/mmwr.mm6718a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xvaluesmag.com/findit/business-directory/life-alert-parma-ohio/"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link.springer.com/article/10.1186/1743-0003-9-21/figures/5" TargetMode="External"/><Relationship Id="rId4" Type="http://schemas.openxmlformats.org/officeDocument/2006/relationships/hyperlink" Target="https://www.researchgate.net/figure/The-fall-detection-and-alert-process_fig1_22878379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earopen.com/wearables/best-smartwatch-2019-july-update-on-the-top-tech-watches-12479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60"/>
              </a:spcBef>
              <a:spcAft>
                <a:spcPts val="0"/>
              </a:spcAft>
              <a:buClr>
                <a:schemeClr val="dk1"/>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AVC = acceleration vector change</a:t>
            </a:r>
          </a:p>
          <a:p>
            <a:pPr marL="0" marR="0" lvl="0" indent="0" algn="l" rtl="0">
              <a:lnSpc>
                <a:spcPct val="100000"/>
              </a:lnSpc>
              <a:spcBef>
                <a:spcPts val="360"/>
              </a:spcBef>
              <a:spcAft>
                <a:spcPts val="0"/>
              </a:spcAft>
              <a:buClr>
                <a:schemeClr val="dk1"/>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WVC = angular velocity vector change</a:t>
            </a:r>
          </a:p>
          <a:p>
            <a:pPr marL="0" marR="0" lvl="0" indent="0" algn="l" rtl="0">
              <a:lnSpc>
                <a:spcPct val="100000"/>
              </a:lnSpc>
              <a:spcBef>
                <a:spcPts val="360"/>
              </a:spcBef>
              <a:spcAft>
                <a:spcPts val="0"/>
              </a:spcAft>
              <a:buClr>
                <a:schemeClr val="dk1"/>
              </a:buClr>
              <a:buSzPts val="1200"/>
              <a:buFont typeface="Arial"/>
              <a:buNone/>
            </a:pPr>
            <a:endParaRPr lang="en-US" sz="1200" b="0" i="0" u="none" strike="noStrike" cap="none" dirty="0">
              <a:solidFill>
                <a:schemeClr val="dk1"/>
              </a:solidFill>
              <a:latin typeface="Times New Roman"/>
              <a:ea typeface="Times New Roman"/>
              <a:cs typeface="Times New Roman"/>
              <a:sym typeface="Times New Roman"/>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We used k-means to create 2 clusters: a majority class of all ADL’s, and a minority class of all fall types</a:t>
            </a: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Using the AVCs and WVCs we defined the clusters seen in the central diagram</a:t>
            </a: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There is good separation, but significant overlap with some trials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687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Activity 10 skewed cluster centroids. Makes sense since jumping continuously will result in a large vector change value over time.</a:t>
            </a:r>
          </a:p>
          <a:p>
            <a:endParaRPr lang="en-US" dirty="0"/>
          </a:p>
          <a:p>
            <a:r>
              <a:rPr lang="en-US" b="1" dirty="0"/>
              <a:t>Highlights importance of selecting an optimal sampling window that can capture sudden, large changes in the motion sensors.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66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7b671b2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Times New Roman"/>
                <a:ea typeface="Times New Roman"/>
                <a:cs typeface="Times New Roman"/>
                <a:sym typeface="Times New Roman"/>
              </a:rPr>
              <a:t>The centroid distance from the AVC clustering was used for SVC classification</a:t>
            </a:r>
          </a:p>
          <a:p>
            <a:pPr marL="0" lvl="0" indent="0" algn="l" rtl="0">
              <a:spcBef>
                <a:spcPts val="0"/>
              </a:spcBef>
              <a:spcAft>
                <a:spcPts val="0"/>
              </a:spcAft>
              <a:buNone/>
            </a:pPr>
            <a:endParaRPr dirty="0"/>
          </a:p>
        </p:txBody>
      </p:sp>
      <p:sp>
        <p:nvSpPr>
          <p:cNvPr id="179" name="Google Shape;179;g8b7b671b27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01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Final output of k-means cluster centroids applied to SVM classifier</a:t>
            </a:r>
          </a:p>
          <a:p>
            <a:pPr marL="0" marR="0" lvl="0" indent="0" algn="l"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Grouped around decision boundary but produces correct classification of events</a:t>
            </a:r>
          </a:p>
          <a:p>
            <a:pPr marL="171450" marR="0" lvl="0" indent="-171450" algn="l" rtl="0">
              <a:lnSpc>
                <a:spcPct val="100000"/>
              </a:lnSpc>
              <a:spcBef>
                <a:spcPts val="0"/>
              </a:spcBef>
              <a:spcAft>
                <a:spcPts val="0"/>
              </a:spcAft>
              <a:buClr>
                <a:schemeClr val="dk1"/>
              </a:buClr>
              <a:buSzPts val="1200"/>
              <a:buFont typeface="Arial"/>
              <a:buChar char="•"/>
            </a:pPr>
            <a:endParaRPr lang="en-US" sz="1200" b="1" i="0" u="none" strike="noStrike" cap="none" dirty="0">
              <a:solidFill>
                <a:schemeClr val="dk1"/>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We tested linear, Gaussian, and polynomial kernel</a:t>
            </a: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Visually a linear kernel made most sense, and this also generated the most accurate model</a:t>
            </a:r>
          </a:p>
          <a:p>
            <a:pPr marL="171450" marR="0" lvl="0" indent="-171450" algn="l" rtl="0">
              <a:lnSpc>
                <a:spcPct val="100000"/>
              </a:lnSpc>
              <a:spcBef>
                <a:spcPts val="0"/>
              </a:spcBef>
              <a:spcAft>
                <a:spcPts val="0"/>
              </a:spcAft>
              <a:buClr>
                <a:schemeClr val="dk1"/>
              </a:buClr>
              <a:buSzPts val="1200"/>
              <a:buFont typeface="Arial"/>
              <a:buChar char="•"/>
            </a:pPr>
            <a:endParaRPr lang="en-US" sz="1200" b="0" i="0" u="none" strike="noStrike" cap="none" dirty="0">
              <a:solidFill>
                <a:schemeClr val="dk1"/>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Linear SVM clustered around decision boundary</a:t>
            </a: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Brown dots: fall event </a:t>
            </a: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Blue Dots: ADL event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287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All classifiers were around 50% accurate except magnitude threshold analysis with linear SVC classification, which was 66% accurate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17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u="sng" dirty="0"/>
              <a:t>Potential Challenges</a:t>
            </a:r>
          </a:p>
          <a:p>
            <a:pPr marL="228600" lvl="0" indent="-228600" algn="l" rtl="0">
              <a:lnSpc>
                <a:spcPct val="90000"/>
              </a:lnSpc>
              <a:spcBef>
                <a:spcPts val="0"/>
              </a:spcBef>
              <a:spcAft>
                <a:spcPts val="0"/>
              </a:spcAft>
              <a:buClr>
                <a:schemeClr val="dk1"/>
              </a:buClr>
              <a:buSzPts val="2800"/>
              <a:buChar char="•"/>
            </a:pPr>
            <a:r>
              <a:rPr lang="en-US" sz="1200" dirty="0"/>
              <a:t>Wearable devices are the most common application of past algorithms</a:t>
            </a:r>
            <a:endParaRPr lang="en-US" dirty="0"/>
          </a:p>
          <a:p>
            <a:pPr marL="228600" lvl="0" indent="-228600" algn="l" rtl="0">
              <a:lnSpc>
                <a:spcPct val="90000"/>
              </a:lnSpc>
              <a:spcBef>
                <a:spcPts val="1000"/>
              </a:spcBef>
              <a:spcAft>
                <a:spcPts val="0"/>
              </a:spcAft>
              <a:buClr>
                <a:schemeClr val="dk1"/>
              </a:buClr>
              <a:buSzPts val="2800"/>
              <a:buChar char="•"/>
            </a:pPr>
            <a:r>
              <a:rPr lang="en-US" sz="1200" dirty="0"/>
              <a:t>Single sensor placement limits the amount of spatial data that can be processed</a:t>
            </a:r>
            <a:endParaRPr lang="en-US" dirty="0"/>
          </a:p>
          <a:p>
            <a:pPr marL="228600" lvl="0" indent="-228600" algn="l" rtl="0">
              <a:lnSpc>
                <a:spcPct val="90000"/>
              </a:lnSpc>
              <a:spcBef>
                <a:spcPts val="1000"/>
              </a:spcBef>
              <a:spcAft>
                <a:spcPts val="0"/>
              </a:spcAft>
              <a:buClr>
                <a:schemeClr val="dk1"/>
              </a:buClr>
              <a:buSzPts val="2800"/>
              <a:buChar char="•"/>
            </a:pPr>
            <a:r>
              <a:rPr lang="en-US" sz="1200" dirty="0"/>
              <a:t>Multiple sensors are more effective but less practical</a:t>
            </a:r>
            <a:endParaRPr lang="en-US" dirty="0"/>
          </a:p>
          <a:p>
            <a:pPr marL="228600" lvl="0" indent="-228600" algn="l" rtl="0">
              <a:lnSpc>
                <a:spcPct val="90000"/>
              </a:lnSpc>
              <a:spcBef>
                <a:spcPts val="1000"/>
              </a:spcBef>
              <a:spcAft>
                <a:spcPts val="0"/>
              </a:spcAft>
              <a:buClr>
                <a:schemeClr val="dk1"/>
              </a:buClr>
              <a:buSzPts val="2800"/>
              <a:buChar char="•"/>
            </a:pPr>
            <a:r>
              <a:rPr lang="en-US" sz="1200" dirty="0"/>
              <a:t>Manufacturers of devices are protective of their data and algorithms</a:t>
            </a:r>
            <a:endParaRPr lang="en-US" dirty="0"/>
          </a:p>
          <a:p>
            <a:pPr marL="0" lvl="0" indent="0" algn="l" rtl="0">
              <a:spcBef>
                <a:spcPts val="0"/>
              </a:spcBef>
              <a:spcAft>
                <a:spcPts val="0"/>
              </a:spcAft>
              <a:buNone/>
            </a:pPr>
            <a:endParaRPr b="0" u="none" dirty="0"/>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b7b671b27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Next steps to improve our current research is apply filters (such as a </a:t>
            </a:r>
            <a:r>
              <a:rPr lang="en-US" dirty="0" err="1"/>
              <a:t>butterworth</a:t>
            </a:r>
            <a:r>
              <a:rPr lang="en-US" dirty="0"/>
              <a:t> band-pass) to improve the magnitude signal processing into features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model is intended to be integrated with GPS systems built into smartwatches to dispatch paramedics to a specific location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threshold analysis model should be used as a weak learner in an ensemble fall classification algorithm that can better distinguish between specific classes of ADLs and falls</a:t>
            </a:r>
            <a:endParaRPr dirty="0"/>
          </a:p>
        </p:txBody>
      </p:sp>
      <p:sp>
        <p:nvSpPr>
          <p:cNvPr id="165" name="Google Shape;165;g8b7b671b27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915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7b671b2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8b7b671b27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80000"/>
              </a:lnSpc>
              <a:spcBef>
                <a:spcPts val="0"/>
              </a:spcBef>
              <a:spcAft>
                <a:spcPts val="0"/>
              </a:spcAft>
              <a:buClr>
                <a:schemeClr val="dk1"/>
              </a:buClr>
              <a:buSzPts val="2800"/>
              <a:buFont typeface="Arial"/>
              <a:buNone/>
              <a:tabLst/>
              <a:defRPr/>
            </a:pPr>
            <a:r>
              <a:rPr lang="en-US" sz="2800" b="1" dirty="0"/>
              <a:t>In 2016 falls were the leading cause of injury-related deaths in seniors, with an estimated 43,000 deaths due to fatal falls in 2030 if these current rates remain stable</a:t>
            </a:r>
          </a:p>
          <a:p>
            <a:pPr marL="0" marR="0" lvl="0" indent="0" algn="l" defTabSz="914400" rtl="0" eaLnBrk="1" fontAlgn="auto" latinLnBrk="0" hangingPunct="1">
              <a:lnSpc>
                <a:spcPct val="80000"/>
              </a:lnSpc>
              <a:spcBef>
                <a:spcPts val="0"/>
              </a:spcBef>
              <a:spcAft>
                <a:spcPts val="0"/>
              </a:spcAft>
              <a:buClr>
                <a:schemeClr val="dk1"/>
              </a:buClr>
              <a:buSzPts val="2800"/>
              <a:buFont typeface="Arial"/>
              <a:buNone/>
              <a:tabLst/>
              <a:defRPr/>
            </a:pPr>
            <a:r>
              <a:rPr lang="en-US" sz="2800" b="1" dirty="0"/>
              <a:t>adjusted-age death rates for this senior population have increased by 31% from 2007 to 2016</a:t>
            </a:r>
            <a:endParaRPr lang="en-US" sz="2800" dirty="0"/>
          </a:p>
          <a:p>
            <a:pPr marL="228600" lvl="0" indent="-228600" algn="l" rtl="0">
              <a:lnSpc>
                <a:spcPct val="80000"/>
              </a:lnSpc>
              <a:spcBef>
                <a:spcPts val="0"/>
              </a:spcBef>
              <a:spcAft>
                <a:spcPts val="0"/>
              </a:spcAft>
              <a:buClr>
                <a:schemeClr val="dk1"/>
              </a:buClr>
              <a:buSzPts val="2800"/>
              <a:buChar char="•"/>
            </a:pPr>
            <a:endParaRPr lang="en-US" sz="2800" dirty="0"/>
          </a:p>
          <a:p>
            <a:pPr marL="228600" lvl="0" indent="-228600" algn="l" rtl="0">
              <a:lnSpc>
                <a:spcPct val="80000"/>
              </a:lnSpc>
              <a:spcBef>
                <a:spcPts val="0"/>
              </a:spcBef>
              <a:spcAft>
                <a:spcPts val="0"/>
              </a:spcAft>
              <a:buClr>
                <a:schemeClr val="dk1"/>
              </a:buClr>
              <a:buSzPts val="2800"/>
              <a:buChar char="•"/>
            </a:pPr>
            <a:r>
              <a:rPr lang="en-US" sz="2800" dirty="0"/>
              <a:t>In 2016 falls were the leading cause of injury-related deaths in seniors</a:t>
            </a:r>
            <a:endParaRPr lang="en-US" dirty="0"/>
          </a:p>
          <a:p>
            <a:pPr marL="685800" lvl="1" indent="-228600" algn="l" rtl="0">
              <a:lnSpc>
                <a:spcPct val="80000"/>
              </a:lnSpc>
              <a:spcBef>
                <a:spcPts val="500"/>
              </a:spcBef>
              <a:spcAft>
                <a:spcPts val="0"/>
              </a:spcAft>
              <a:buClr>
                <a:schemeClr val="dk1"/>
              </a:buClr>
              <a:buSzPts val="2000"/>
              <a:buChar char="•"/>
            </a:pPr>
            <a:r>
              <a:rPr lang="en-US" sz="2000" dirty="0">
                <a:solidFill>
                  <a:schemeClr val="dk1"/>
                </a:solidFill>
              </a:rPr>
              <a:t>~30,000 adults 65 years and older experienced fatal falls in 2016 with increasing death rates annually since 2007 in the U.S.</a:t>
            </a:r>
            <a:endParaRPr lang="en-US" dirty="0"/>
          </a:p>
          <a:p>
            <a:pPr marL="685800" lvl="1" indent="-228600" algn="l" rtl="0">
              <a:lnSpc>
                <a:spcPct val="80000"/>
              </a:lnSpc>
              <a:spcBef>
                <a:spcPts val="500"/>
              </a:spcBef>
              <a:spcAft>
                <a:spcPts val="0"/>
              </a:spcAft>
              <a:buClr>
                <a:schemeClr val="dk1"/>
              </a:buClr>
              <a:buSzPts val="2000"/>
              <a:buChar char="•"/>
            </a:pPr>
            <a:r>
              <a:rPr lang="en-US" dirty="0"/>
              <a:t>The adjusted-age death rates for this senior population have increased by 31% from 2007 to 2016, with an estimated 43,000 deaths due to fatal falls in 2030 if these current rates remain stable</a:t>
            </a:r>
          </a:p>
          <a:p>
            <a:pPr marL="685800" marR="0" lvl="1" indent="-228600" algn="l" defTabSz="914400" rtl="0" eaLnBrk="1" fontAlgn="auto" latinLnBrk="0" hangingPunct="1">
              <a:lnSpc>
                <a:spcPct val="80000"/>
              </a:lnSpc>
              <a:spcBef>
                <a:spcPts val="500"/>
              </a:spcBef>
              <a:spcAft>
                <a:spcPts val="0"/>
              </a:spcAft>
              <a:buClr>
                <a:schemeClr val="dk1"/>
              </a:buClr>
              <a:buSzPts val="2000"/>
              <a:buFont typeface="Arial"/>
              <a:buChar char="•"/>
              <a:tabLst/>
              <a:defRPr/>
            </a:pPr>
            <a:r>
              <a:rPr lang="en-US" sz="1200" dirty="0">
                <a:solidFill>
                  <a:schemeClr val="dk1"/>
                </a:solidFill>
              </a:rPr>
              <a:t>~ 646,000 reported globally</a:t>
            </a:r>
          </a:p>
          <a:p>
            <a:pPr marL="457200" lvl="1" indent="0" algn="l" rtl="0">
              <a:lnSpc>
                <a:spcPct val="80000"/>
              </a:lnSpc>
              <a:spcBef>
                <a:spcPts val="500"/>
              </a:spcBef>
              <a:spcAft>
                <a:spcPts val="0"/>
              </a:spcAft>
              <a:buClr>
                <a:schemeClr val="dk1"/>
              </a:buClr>
              <a:buSzPts val="2000"/>
              <a:buNone/>
            </a:pPr>
            <a:endParaRPr lang="en-US" dirty="0"/>
          </a:p>
          <a:p>
            <a:pPr marL="228600" lvl="0" indent="-228600" algn="l" rtl="0">
              <a:lnSpc>
                <a:spcPct val="80000"/>
              </a:lnSpc>
              <a:spcBef>
                <a:spcPts val="1000"/>
              </a:spcBef>
              <a:spcAft>
                <a:spcPts val="0"/>
              </a:spcAft>
              <a:buClr>
                <a:schemeClr val="dk1"/>
              </a:buClr>
              <a:buSzPts val="2800"/>
              <a:buChar char="•"/>
            </a:pPr>
            <a:r>
              <a:rPr lang="en-US" sz="2800" dirty="0"/>
              <a:t>Falls are often associated with (strokes) or can result in life-threatening situations (TBI) that require immediate medical intervention for patient’s survival</a:t>
            </a:r>
            <a:endParaRPr lang="en-US" dirty="0"/>
          </a:p>
          <a:p>
            <a:pPr marL="685800" lvl="1" indent="-228600" algn="l" rtl="0">
              <a:lnSpc>
                <a:spcPct val="80000"/>
              </a:lnSpc>
              <a:spcBef>
                <a:spcPts val="500"/>
              </a:spcBef>
              <a:spcAft>
                <a:spcPts val="0"/>
              </a:spcAft>
              <a:buClr>
                <a:schemeClr val="dk1"/>
              </a:buClr>
              <a:buSzPts val="2000"/>
              <a:buChar char="•"/>
            </a:pPr>
            <a:r>
              <a:rPr lang="en-US" sz="2000" b="1" dirty="0">
                <a:solidFill>
                  <a:schemeClr val="dk1"/>
                </a:solidFill>
              </a:rPr>
              <a:t>Risk factors of advanced age</a:t>
            </a:r>
            <a:r>
              <a:rPr lang="en-US" sz="2000" dirty="0">
                <a:solidFill>
                  <a:schemeClr val="dk1"/>
                </a:solidFill>
              </a:rPr>
              <a:t>: reduced activity/gait/balance, neurologic disease, other underlying medical conditions</a:t>
            </a:r>
            <a:endParaRPr lang="en-US" dirty="0"/>
          </a:p>
          <a:p>
            <a:pPr marL="685800" lvl="1" indent="-228600" algn="l" rtl="0">
              <a:lnSpc>
                <a:spcPct val="80000"/>
              </a:lnSpc>
              <a:spcBef>
                <a:spcPts val="500"/>
              </a:spcBef>
              <a:spcAft>
                <a:spcPts val="0"/>
              </a:spcAft>
              <a:buClr>
                <a:schemeClr val="dk1"/>
              </a:buClr>
              <a:buSzPts val="2000"/>
              <a:buChar char="•"/>
            </a:pPr>
            <a:r>
              <a:rPr lang="en-US" sz="2000" dirty="0">
                <a:solidFill>
                  <a:schemeClr val="dk1"/>
                </a:solidFill>
              </a:rPr>
              <a:t>Other risk factors: hazardous working conditions, substance abuse, socioeconomic factors (</a:t>
            </a:r>
            <a:r>
              <a:rPr lang="en-US" sz="2000" b="1" i="1" dirty="0">
                <a:solidFill>
                  <a:schemeClr val="dk1"/>
                </a:solidFill>
              </a:rPr>
              <a:t>World Health Organization</a:t>
            </a:r>
            <a:r>
              <a:rPr lang="en-US" sz="2000" dirty="0">
                <a:solidFill>
                  <a:schemeClr val="dk1"/>
                </a:solidFill>
              </a:rPr>
              <a:t>)</a:t>
            </a:r>
          </a:p>
          <a:p>
            <a:pPr marL="685800" lvl="1" indent="-228600" algn="l" rtl="0">
              <a:lnSpc>
                <a:spcPct val="80000"/>
              </a:lnSpc>
              <a:spcBef>
                <a:spcPts val="500"/>
              </a:spcBef>
              <a:spcAft>
                <a:spcPts val="0"/>
              </a:spcAft>
              <a:buClr>
                <a:schemeClr val="dk1"/>
              </a:buClr>
              <a:buSzPts val="2000"/>
              <a:buChar char="•"/>
            </a:pPr>
            <a:endParaRPr lang="en-US" sz="2000" dirty="0">
              <a:solidFill>
                <a:schemeClr val="dk1"/>
              </a:solidFill>
            </a:endParaRPr>
          </a:p>
          <a:p>
            <a:pPr marL="0" lvl="0" indent="0" algn="l" rtl="0">
              <a:lnSpc>
                <a:spcPct val="80000"/>
              </a:lnSpc>
              <a:spcBef>
                <a:spcPts val="500"/>
              </a:spcBef>
              <a:spcAft>
                <a:spcPts val="0"/>
              </a:spcAft>
              <a:buClr>
                <a:schemeClr val="dk1"/>
              </a:buClr>
              <a:buSzPts val="2000"/>
              <a:buNone/>
            </a:pPr>
            <a:endParaRPr lang="en-US" sz="2000" dirty="0">
              <a:solidFill>
                <a:schemeClr val="dk1"/>
              </a:solidFill>
            </a:endParaRPr>
          </a:p>
          <a:p>
            <a:pPr marL="0" marR="0" lvl="0" indent="0" algn="l" defTabSz="914400" rtl="0" eaLnBrk="1" fontAlgn="auto" latinLnBrk="0" hangingPunct="1">
              <a:lnSpc>
                <a:spcPct val="80000"/>
              </a:lnSpc>
              <a:spcBef>
                <a:spcPts val="500"/>
              </a:spcBef>
              <a:spcAft>
                <a:spcPts val="0"/>
              </a:spcAft>
              <a:buClr>
                <a:schemeClr val="dk1"/>
              </a:buClr>
              <a:buSzPts val="2000"/>
              <a:buFont typeface="Arial"/>
              <a:buNone/>
              <a:tabLst/>
              <a:defRPr/>
            </a:pPr>
            <a:r>
              <a:rPr lang="en-US" sz="2000" dirty="0">
                <a:solidFill>
                  <a:schemeClr val="dk1"/>
                </a:solidFill>
              </a:rPr>
              <a:t>Reference: </a:t>
            </a:r>
            <a:r>
              <a:rPr lang="en-US" sz="2000" dirty="0">
                <a:latin typeface="Times New Roman" panose="02020603050405020304" pitchFamily="18" charset="0"/>
                <a:cs typeface="Times New Roman" panose="02020603050405020304" pitchFamily="18" charset="0"/>
              </a:rPr>
              <a:t>Burns E, </a:t>
            </a:r>
            <a:r>
              <a:rPr lang="en-US" sz="2000" dirty="0" err="1">
                <a:latin typeface="Times New Roman" panose="02020603050405020304" pitchFamily="18" charset="0"/>
                <a:cs typeface="Times New Roman" panose="02020603050405020304" pitchFamily="18" charset="0"/>
              </a:rPr>
              <a:t>Kakara</a:t>
            </a:r>
            <a:r>
              <a:rPr lang="en-US" sz="2000" dirty="0">
                <a:latin typeface="Times New Roman" panose="02020603050405020304" pitchFamily="18" charset="0"/>
                <a:cs typeface="Times New Roman" panose="02020603050405020304" pitchFamily="18" charset="0"/>
              </a:rPr>
              <a:t> R. Deaths from Falls Among Persons Aged ≥65 Years — United States, 2007–2016. MMWR </a:t>
            </a:r>
            <a:r>
              <a:rPr lang="en-US" sz="2000" dirty="0" err="1">
                <a:latin typeface="Times New Roman" panose="02020603050405020304" pitchFamily="18" charset="0"/>
                <a:cs typeface="Times New Roman" panose="02020603050405020304" pitchFamily="18" charset="0"/>
              </a:rPr>
              <a:t>Morb</a:t>
            </a:r>
            <a:r>
              <a:rPr lang="en-US" sz="2000" dirty="0">
                <a:latin typeface="Times New Roman" panose="02020603050405020304" pitchFamily="18" charset="0"/>
                <a:cs typeface="Times New Roman" panose="02020603050405020304" pitchFamily="18" charset="0"/>
              </a:rPr>
              <a:t> Mortal </a:t>
            </a:r>
            <a:r>
              <a:rPr lang="en-US" sz="2000" dirty="0" err="1">
                <a:latin typeface="Times New Roman" panose="02020603050405020304" pitchFamily="18" charset="0"/>
                <a:cs typeface="Times New Roman" panose="02020603050405020304" pitchFamily="18" charset="0"/>
              </a:rPr>
              <a:t>Wkly</a:t>
            </a:r>
            <a:r>
              <a:rPr lang="en-US" sz="2000" dirty="0">
                <a:latin typeface="Times New Roman" panose="02020603050405020304" pitchFamily="18" charset="0"/>
                <a:cs typeface="Times New Roman" panose="02020603050405020304" pitchFamily="18" charset="0"/>
              </a:rPr>
              <a:t> Rep 2018;67:509–514. DOI: </a:t>
            </a:r>
            <a:r>
              <a:rPr lang="en-US" sz="2000" u="sng" dirty="0">
                <a:latin typeface="Times New Roman" panose="02020603050405020304" pitchFamily="18" charset="0"/>
                <a:cs typeface="Times New Roman" panose="02020603050405020304" pitchFamily="18" charset="0"/>
                <a:hlinkClick r:id="rId3"/>
              </a:rPr>
              <a:t>http://dx.doi.org/10.15585/mmwr.mm6718a1</a:t>
            </a:r>
            <a:endParaRPr lang="en-US" sz="2000" dirty="0">
              <a:latin typeface="Times New Roman" panose="02020603050405020304" pitchFamily="18" charset="0"/>
              <a:cs typeface="Times New Roman" panose="02020603050405020304" pitchFamily="18" charset="0"/>
            </a:endParaRPr>
          </a:p>
          <a:p>
            <a:pPr marL="0" lvl="0" indent="0" algn="l" rtl="0">
              <a:lnSpc>
                <a:spcPct val="80000"/>
              </a:lnSpc>
              <a:spcBef>
                <a:spcPts val="500"/>
              </a:spcBef>
              <a:spcAft>
                <a:spcPts val="0"/>
              </a:spcAft>
              <a:buClr>
                <a:schemeClr val="dk1"/>
              </a:buClr>
              <a:buSzPts val="2000"/>
              <a:buNone/>
            </a:pPr>
            <a:endParaRPr lang="en-US" sz="2000" dirty="0">
              <a:solidFill>
                <a:schemeClr val="dk1"/>
              </a:solidFill>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b7b671b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8b7b671b2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b7b671b27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8" name="Google Shape;198;g8b7b671b27_0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Novel fall detection systems have been developed to address these increasing mortality rates by swiftly identifying falls and providing immediate medical assistance.</a:t>
            </a:r>
          </a:p>
        </p:txBody>
      </p:sp>
      <p:sp>
        <p:nvSpPr>
          <p:cNvPr id="101" name="Google Shape;1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Early fall detection systems such as life alert required a user-activated device such as a wrist-band or necklace to interface with an emergency help desk operator.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However, autonomous fall detection systems that can call for help even if the user is unconscious have since been introduced.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These autonomous systems can be categorized into: camera-based systems, ambient environment sensor-based systems, and wearable sensor-based systems.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(Life-Alert): </a:t>
            </a:r>
            <a:r>
              <a:rPr lang="en-US" dirty="0">
                <a:hlinkClick r:id="rId3"/>
              </a:rPr>
              <a:t>https://maxvaluesmag.com/findit/business-directory/life-alert-parma-ohio/</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(Camera-Based): </a:t>
            </a:r>
            <a:r>
              <a:rPr lang="en-US" dirty="0">
                <a:hlinkClick r:id="rId4"/>
              </a:rPr>
              <a:t>https://www.researchgate.net/figure/The-fall-detection-and-alert-process_fig1_228783799</a:t>
            </a:r>
            <a:endParaRPr lang="en-US" dirty="0"/>
          </a:p>
          <a:p>
            <a:pPr marL="0" lvl="0" indent="0" algn="l" rtl="0">
              <a:spcBef>
                <a:spcPts val="0"/>
              </a:spcBef>
              <a:spcAft>
                <a:spcPts val="0"/>
              </a:spcAft>
              <a:buNone/>
            </a:pPr>
            <a:r>
              <a:rPr lang="en-US" dirty="0"/>
              <a:t>Citation: </a:t>
            </a:r>
            <a:r>
              <a:rPr lang="en-US" sz="1200" b="0" i="0" u="none" strike="noStrike" cap="none" dirty="0">
                <a:solidFill>
                  <a:schemeClr val="dk1"/>
                </a:solidFill>
                <a:effectLst/>
                <a:latin typeface="Calibri"/>
                <a:ea typeface="Calibri"/>
                <a:cs typeface="Calibri"/>
                <a:sym typeface="Calibri"/>
              </a:rPr>
              <a:t>Williams, Adam &amp; </a:t>
            </a:r>
            <a:r>
              <a:rPr lang="en-US" sz="1200" b="0" i="0" u="none" strike="noStrike" cap="none" dirty="0" err="1">
                <a:solidFill>
                  <a:schemeClr val="dk1"/>
                </a:solidFill>
                <a:effectLst/>
                <a:latin typeface="Calibri"/>
                <a:ea typeface="Calibri"/>
                <a:cs typeface="Calibri"/>
                <a:sym typeface="Calibri"/>
              </a:rPr>
              <a:t>Xie</a:t>
            </a:r>
            <a:r>
              <a:rPr lang="en-US" sz="1200" b="0" i="0" u="none" strike="noStrike" cap="none" dirty="0">
                <a:solidFill>
                  <a:schemeClr val="dk1"/>
                </a:solidFill>
                <a:effectLst/>
                <a:latin typeface="Calibri"/>
                <a:ea typeface="Calibri"/>
                <a:cs typeface="Calibri"/>
                <a:sym typeface="Calibri"/>
              </a:rPr>
              <a:t>, Dan &amp; </a:t>
            </a:r>
            <a:r>
              <a:rPr lang="en-US" sz="1200" b="0" i="0" u="none" strike="noStrike" cap="none" dirty="0" err="1">
                <a:solidFill>
                  <a:schemeClr val="dk1"/>
                </a:solidFill>
                <a:effectLst/>
                <a:latin typeface="Calibri"/>
                <a:ea typeface="Calibri"/>
                <a:cs typeface="Calibri"/>
                <a:sym typeface="Calibri"/>
              </a:rPr>
              <a:t>Ou</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err="1">
                <a:solidFill>
                  <a:schemeClr val="dk1"/>
                </a:solidFill>
                <a:effectLst/>
                <a:latin typeface="Calibri"/>
                <a:ea typeface="Calibri"/>
                <a:cs typeface="Calibri"/>
                <a:sym typeface="Calibri"/>
              </a:rPr>
              <a:t>Shichao</a:t>
            </a:r>
            <a:r>
              <a:rPr lang="en-US" sz="1200" b="0" i="0" u="none" strike="noStrike" cap="none" dirty="0">
                <a:solidFill>
                  <a:schemeClr val="dk1"/>
                </a:solidFill>
                <a:effectLst/>
                <a:latin typeface="Calibri"/>
                <a:ea typeface="Calibri"/>
                <a:cs typeface="Calibri"/>
                <a:sym typeface="Calibri"/>
              </a:rPr>
              <a:t> &amp; </a:t>
            </a:r>
            <a:r>
              <a:rPr lang="en-US" sz="1200" b="0" i="0" u="none" strike="noStrike" cap="none" dirty="0" err="1">
                <a:solidFill>
                  <a:schemeClr val="dk1"/>
                </a:solidFill>
                <a:effectLst/>
                <a:latin typeface="Calibri"/>
                <a:ea typeface="Calibri"/>
                <a:cs typeface="Calibri"/>
                <a:sym typeface="Calibri"/>
              </a:rPr>
              <a:t>Grupen</a:t>
            </a:r>
            <a:r>
              <a:rPr lang="en-US" sz="1200" b="0" i="0" u="none" strike="noStrike" cap="none" dirty="0">
                <a:solidFill>
                  <a:schemeClr val="dk1"/>
                </a:solidFill>
                <a:effectLst/>
                <a:latin typeface="Calibri"/>
                <a:ea typeface="Calibri"/>
                <a:cs typeface="Calibri"/>
                <a:sym typeface="Calibri"/>
              </a:rPr>
              <a:t>, Roderic &amp; Hanson, Allen &amp; </a:t>
            </a:r>
            <a:r>
              <a:rPr lang="en-US" sz="1200" b="0" i="0" u="none" strike="noStrike" cap="none" dirty="0" err="1">
                <a:solidFill>
                  <a:schemeClr val="dk1"/>
                </a:solidFill>
                <a:effectLst/>
                <a:latin typeface="Calibri"/>
                <a:ea typeface="Calibri"/>
                <a:cs typeface="Calibri"/>
                <a:sym typeface="Calibri"/>
              </a:rPr>
              <a:t>Riseman</a:t>
            </a:r>
            <a:r>
              <a:rPr lang="en-US" sz="1200" b="0" i="0" u="none" strike="noStrike" cap="none" dirty="0">
                <a:solidFill>
                  <a:schemeClr val="dk1"/>
                </a:solidFill>
                <a:effectLst/>
                <a:latin typeface="Calibri"/>
                <a:ea typeface="Calibri"/>
                <a:cs typeface="Calibri"/>
                <a:sym typeface="Calibri"/>
              </a:rPr>
              <a:t>, Edward. (2010). Distributed smart cameras for aging in place.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(Ambient-Sensors): </a:t>
            </a:r>
            <a:r>
              <a:rPr lang="en-US" dirty="0">
                <a:hlinkClick r:id="rId5"/>
              </a:rPr>
              <a:t>https://link.springer.com/article/10.1186/1743-0003-9-21/figures/5</a:t>
            </a:r>
            <a:endParaRPr lang="en-US" dirty="0"/>
          </a:p>
          <a:p>
            <a:pPr marL="0" lvl="0" indent="0" algn="l" rtl="0">
              <a:spcBef>
                <a:spcPts val="0"/>
              </a:spcBef>
              <a:spcAft>
                <a:spcPts val="0"/>
              </a:spcAft>
              <a:buNone/>
            </a:pPr>
            <a:r>
              <a:rPr lang="en-US" dirty="0"/>
              <a:t>Citation: </a:t>
            </a:r>
            <a:r>
              <a:rPr lang="en-US" sz="1200" b="0" i="0" u="none" strike="noStrike" cap="none" dirty="0">
                <a:solidFill>
                  <a:schemeClr val="dk1"/>
                </a:solidFill>
                <a:effectLst/>
                <a:latin typeface="Calibri"/>
                <a:ea typeface="Calibri"/>
                <a:cs typeface="Calibri"/>
                <a:sym typeface="Calibri"/>
              </a:rPr>
              <a:t>Patel, S., Park, H., </a:t>
            </a:r>
            <a:r>
              <a:rPr lang="en-US" sz="1200" b="0" i="0" u="none" strike="noStrike" cap="none" dirty="0" err="1">
                <a:solidFill>
                  <a:schemeClr val="dk1"/>
                </a:solidFill>
                <a:effectLst/>
                <a:latin typeface="Calibri"/>
                <a:ea typeface="Calibri"/>
                <a:cs typeface="Calibri"/>
                <a:sym typeface="Calibri"/>
              </a:rPr>
              <a:t>Bonato</a:t>
            </a:r>
            <a:r>
              <a:rPr lang="en-US" sz="1200" b="0" i="0" u="none" strike="noStrike" cap="none" dirty="0">
                <a:solidFill>
                  <a:schemeClr val="dk1"/>
                </a:solidFill>
                <a:effectLst/>
                <a:latin typeface="Calibri"/>
                <a:ea typeface="Calibri"/>
                <a:cs typeface="Calibri"/>
                <a:sym typeface="Calibri"/>
              </a:rPr>
              <a:t>, P. </a:t>
            </a:r>
            <a:r>
              <a:rPr lang="en-US" sz="1200" b="0" i="1" u="none" strike="noStrike" cap="none" dirty="0">
                <a:solidFill>
                  <a:schemeClr val="dk1"/>
                </a:solidFill>
                <a:effectLst/>
                <a:latin typeface="Calibri"/>
                <a:ea typeface="Calibri"/>
                <a:cs typeface="Calibri"/>
                <a:sym typeface="Calibri"/>
              </a:rPr>
              <a:t>et al.</a:t>
            </a:r>
            <a:r>
              <a:rPr lang="en-US" sz="1200" b="0" i="0" u="none" strike="noStrike" cap="none" dirty="0">
                <a:solidFill>
                  <a:schemeClr val="dk1"/>
                </a:solidFill>
                <a:effectLst/>
                <a:latin typeface="Calibri"/>
                <a:ea typeface="Calibri"/>
                <a:cs typeface="Calibri"/>
                <a:sym typeface="Calibri"/>
              </a:rPr>
              <a:t> A review of wearable sensors and systems with application in rehabilitation. </a:t>
            </a:r>
            <a:r>
              <a:rPr lang="en-US" sz="1200" b="0" i="1" u="none" strike="noStrike" cap="none" dirty="0">
                <a:solidFill>
                  <a:schemeClr val="dk1"/>
                </a:solidFill>
                <a:effectLst/>
                <a:latin typeface="Calibri"/>
                <a:ea typeface="Calibri"/>
                <a:cs typeface="Calibri"/>
                <a:sym typeface="Calibri"/>
              </a:rPr>
              <a:t>J </a:t>
            </a:r>
            <a:r>
              <a:rPr lang="en-US" sz="1200" b="0" i="1" u="none" strike="noStrike" cap="none" dirty="0" err="1">
                <a:solidFill>
                  <a:schemeClr val="dk1"/>
                </a:solidFill>
                <a:effectLst/>
                <a:latin typeface="Calibri"/>
                <a:ea typeface="Calibri"/>
                <a:cs typeface="Calibri"/>
                <a:sym typeface="Calibri"/>
              </a:rPr>
              <a:t>NeuroEngineering</a:t>
            </a:r>
            <a:r>
              <a:rPr lang="en-US" sz="1200" b="0" i="1" u="none" strike="noStrike" cap="none" dirty="0">
                <a:solidFill>
                  <a:schemeClr val="dk1"/>
                </a:solidFill>
                <a:effectLst/>
                <a:latin typeface="Calibri"/>
                <a:ea typeface="Calibri"/>
                <a:cs typeface="Calibri"/>
                <a:sym typeface="Calibri"/>
              </a:rPr>
              <a:t> </a:t>
            </a:r>
            <a:r>
              <a:rPr lang="en-US" sz="1200" b="0" i="1" u="none" strike="noStrike" cap="none" dirty="0" err="1">
                <a:solidFill>
                  <a:schemeClr val="dk1"/>
                </a:solidFill>
                <a:effectLst/>
                <a:latin typeface="Calibri"/>
                <a:ea typeface="Calibri"/>
                <a:cs typeface="Calibri"/>
                <a:sym typeface="Calibri"/>
              </a:rPr>
              <a:t>Rehabil</a:t>
            </a:r>
            <a:r>
              <a:rPr lang="en-US" sz="1200" b="0" i="0" u="none" strike="noStrike" cap="none" dirty="0">
                <a:solidFill>
                  <a:schemeClr val="dk1"/>
                </a:solidFill>
                <a:effectLst/>
                <a:latin typeface="Calibri"/>
                <a:ea typeface="Calibri"/>
                <a:cs typeface="Calibri"/>
                <a:sym typeface="Calibri"/>
              </a:rPr>
              <a:t> </a:t>
            </a:r>
            <a:r>
              <a:rPr lang="en-US" sz="1200" b="1" i="0" u="none" strike="noStrike" cap="none" dirty="0">
                <a:solidFill>
                  <a:schemeClr val="dk1"/>
                </a:solidFill>
                <a:effectLst/>
                <a:latin typeface="Calibri"/>
                <a:ea typeface="Calibri"/>
                <a:cs typeface="Calibri"/>
                <a:sym typeface="Calibri"/>
              </a:rPr>
              <a:t>9, </a:t>
            </a:r>
            <a:r>
              <a:rPr lang="en-US" sz="1200" b="0" i="0" u="none" strike="noStrike" cap="none" dirty="0">
                <a:solidFill>
                  <a:schemeClr val="dk1"/>
                </a:solidFill>
                <a:effectLst/>
                <a:latin typeface="Calibri"/>
                <a:ea typeface="Calibri"/>
                <a:cs typeface="Calibri"/>
                <a:sym typeface="Calibri"/>
              </a:rPr>
              <a:t>21 (2012). https://doi.org/10.1186/1743-0003-9-21</a:t>
            </a:r>
            <a:endParaRPr dirty="0"/>
          </a:p>
        </p:txBody>
      </p:sp>
      <p:sp>
        <p:nvSpPr>
          <p:cNvPr id="136" name="Google Shape;13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r>
              <a:rPr lang="en-US" b="1" dirty="0"/>
              <a:t>Our research focuses on optimizing a fall detection algorithm using wrist-worn sensors.</a:t>
            </a:r>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endParaRPr lang="en-US" b="1" dirty="0"/>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r>
              <a:rPr lang="en-US" b="1" dirty="0"/>
              <a:t>Previous search supports sensor placement on the axis of the human anatomy’s center of gravity, but is not practical for daily use.</a:t>
            </a:r>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r>
              <a:rPr lang="en-US" b="1" dirty="0"/>
              <a:t>	</a:t>
            </a:r>
            <a:r>
              <a:rPr lang="en-US" b="0" dirty="0"/>
              <a:t>motion sensors have been built into modern smartwatches that are heavily accessorized by the general public. </a:t>
            </a:r>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endParaRPr lang="en-US" b="1" dirty="0"/>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endParaRPr lang="en-US" dirty="0"/>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r>
              <a:rPr lang="en-US" dirty="0"/>
              <a:t>Prior research supports placing </a:t>
            </a:r>
          </a:p>
          <a:p>
            <a:pPr marL="0" marR="0" lvl="0" indent="0" algn="l" defTabSz="914400" rtl="0" eaLnBrk="1" fontAlgn="auto" latinLnBrk="0" hangingPunct="1">
              <a:lnSpc>
                <a:spcPct val="90000"/>
              </a:lnSpc>
              <a:spcBef>
                <a:spcPts val="0"/>
              </a:spcBef>
              <a:spcAft>
                <a:spcPts val="0"/>
              </a:spcAft>
              <a:buClr>
                <a:schemeClr val="dk1"/>
              </a:buClr>
              <a:buSzPts val="3200"/>
              <a:buFont typeface="Arial"/>
              <a:buNone/>
              <a:tabLst/>
              <a:defRPr/>
            </a:pPr>
            <a:endParaRPr lang="en-US" dirty="0"/>
          </a:p>
          <a:p>
            <a:pPr marL="228600" marR="0" lvl="0" indent="-228600" algn="l" defTabSz="914400" rtl="0" eaLnBrk="1" fontAlgn="auto" latinLnBrk="0" hangingPunct="1">
              <a:lnSpc>
                <a:spcPct val="90000"/>
              </a:lnSpc>
              <a:spcBef>
                <a:spcPts val="0"/>
              </a:spcBef>
              <a:spcAft>
                <a:spcPts val="0"/>
              </a:spcAft>
              <a:buClr>
                <a:schemeClr val="dk1"/>
              </a:buClr>
              <a:buSzPts val="3200"/>
              <a:buFont typeface="Arial"/>
              <a:buChar char="•"/>
              <a:tabLst/>
              <a:defRPr/>
            </a:pPr>
            <a:r>
              <a:rPr lang="en-US" dirty="0"/>
              <a:t>Waist and head are located on the axis of the human anatomy’s center of gravity (algorithmically preferred)</a:t>
            </a:r>
          </a:p>
          <a:p>
            <a:pPr marL="228600" lvl="0" indent="-228600" algn="l" rtl="0">
              <a:lnSpc>
                <a:spcPct val="90000"/>
              </a:lnSpc>
              <a:spcBef>
                <a:spcPts val="1000"/>
              </a:spcBef>
              <a:spcAft>
                <a:spcPts val="0"/>
              </a:spcAft>
              <a:buClr>
                <a:schemeClr val="dk1"/>
              </a:buClr>
              <a:buSzPts val="3200"/>
              <a:buChar char="•"/>
            </a:pPr>
            <a:r>
              <a:rPr lang="en-US" dirty="0"/>
              <a:t>Wrist is more practical for daily wear</a:t>
            </a:r>
          </a:p>
          <a:p>
            <a:pPr marL="285750" marR="0" lvl="0" indent="-285750" algn="l" rtl="0">
              <a:lnSpc>
                <a:spcPct val="100000"/>
              </a:lnSpc>
              <a:spcBef>
                <a:spcPts val="36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The most effective methods of wearable fall detection systems use multiple body sensors to boost prediction accuracy, but is not a practical solution to be adopted for daily use by consumers</a:t>
            </a:r>
            <a:endParaRPr lang="en-US" b="0" dirty="0"/>
          </a:p>
          <a:p>
            <a:pPr marL="285750" marR="0" lvl="0" indent="-285750" algn="l" rtl="0">
              <a:lnSpc>
                <a:spcPct val="100000"/>
              </a:lnSpc>
              <a:spcBef>
                <a:spcPts val="360"/>
              </a:spcBef>
              <a:spcAft>
                <a:spcPts val="0"/>
              </a:spcAft>
              <a:buClr>
                <a:schemeClr val="dk1"/>
              </a:buClr>
              <a:buSzPts val="1200"/>
              <a:buFont typeface="Arial"/>
              <a:buChar char="•"/>
            </a:pPr>
            <a:r>
              <a:rPr lang="en-US" sz="1200" b="0" i="0" u="none" strike="noStrike" cap="none" dirty="0">
                <a:solidFill>
                  <a:schemeClr val="dk1"/>
                </a:solidFill>
                <a:latin typeface="Times New Roman"/>
                <a:ea typeface="Times New Roman"/>
                <a:cs typeface="Times New Roman"/>
                <a:sym typeface="Times New Roman"/>
              </a:rPr>
              <a:t>We aim to develop a model based on wrist-worn sensors, so that falls can be effectively detected in a popular device such as a smartwatch (Apple, Garmin, Fitbit)</a:t>
            </a:r>
          </a:p>
          <a:p>
            <a:pPr marL="0" lvl="0" indent="0" algn="l" rtl="0">
              <a:lnSpc>
                <a:spcPct val="90000"/>
              </a:lnSpc>
              <a:spcBef>
                <a:spcPts val="1000"/>
              </a:spcBef>
              <a:spcAft>
                <a:spcPts val="0"/>
              </a:spcAft>
              <a:buClr>
                <a:schemeClr val="dk1"/>
              </a:buClr>
              <a:buSzPts val="3200"/>
              <a:buNone/>
            </a:pPr>
            <a:endParaRPr lang="en-US" dirty="0"/>
          </a:p>
          <a:p>
            <a:pPr marL="228600" lvl="0" indent="-228600" algn="l" rtl="0">
              <a:lnSpc>
                <a:spcPct val="90000"/>
              </a:lnSpc>
              <a:spcBef>
                <a:spcPts val="1000"/>
              </a:spcBef>
              <a:spcAft>
                <a:spcPts val="0"/>
              </a:spcAft>
              <a:buClr>
                <a:schemeClr val="dk1"/>
              </a:buClr>
              <a:buSzPts val="3200"/>
              <a:buChar char="•"/>
            </a:pPr>
            <a:endParaRPr lang="en-US" dirty="0"/>
          </a:p>
          <a:p>
            <a:pPr marL="0" lvl="0" indent="0" algn="l" rtl="0">
              <a:lnSpc>
                <a:spcPct val="90000"/>
              </a:lnSpc>
              <a:spcBef>
                <a:spcPts val="1000"/>
              </a:spcBef>
              <a:spcAft>
                <a:spcPts val="0"/>
              </a:spcAft>
              <a:buClr>
                <a:schemeClr val="dk1"/>
              </a:buClr>
              <a:buSzPts val="3200"/>
              <a:buNone/>
            </a:pPr>
            <a:r>
              <a:rPr lang="en-US" dirty="0"/>
              <a:t>Image Source (Smartwatches): </a:t>
            </a:r>
            <a:r>
              <a:rPr lang="en-US" dirty="0">
                <a:hlinkClick r:id="rId3"/>
              </a:rPr>
              <a:t>https://gearopen.com/wearables/best-smartwatch-2019-july-update-on-the-top-tech-watches-124796/</a:t>
            </a:r>
            <a:endParaRPr lang="en-US" dirty="0"/>
          </a:p>
        </p:txBody>
      </p:sp>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b7b671b27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1800"/>
              <a:buNone/>
            </a:pPr>
            <a:r>
              <a:rPr lang="en-US" b="1" dirty="0"/>
              <a:t>We used a subset of the UP-Fall Detection dataset that only includes data from a triaxial accelerometer and gyroscope. </a:t>
            </a:r>
          </a:p>
          <a:p>
            <a:pPr marL="63500" lvl="0" indent="0" algn="l" rtl="0">
              <a:lnSpc>
                <a:spcPct val="90000"/>
              </a:lnSpc>
              <a:spcBef>
                <a:spcPts val="1000"/>
              </a:spcBef>
              <a:spcAft>
                <a:spcPts val="0"/>
              </a:spcAft>
              <a:buSzPts val="1800"/>
              <a:buNone/>
            </a:pPr>
            <a:endParaRPr lang="en-US" b="1" dirty="0"/>
          </a:p>
          <a:p>
            <a:pPr marL="63500" lvl="0" indent="0" algn="l" rtl="0">
              <a:lnSpc>
                <a:spcPct val="90000"/>
              </a:lnSpc>
              <a:spcBef>
                <a:spcPts val="1000"/>
              </a:spcBef>
              <a:spcAft>
                <a:spcPts val="0"/>
              </a:spcAft>
              <a:buSzPts val="1800"/>
              <a:buNone/>
            </a:pPr>
            <a:r>
              <a:rPr lang="en-US" b="1" dirty="0"/>
              <a:t>11 activities performed 3 times each. 5 of the activities are stimulated falls and 6 of the activities are activities of daily living.</a:t>
            </a:r>
            <a:r>
              <a:rPr lang="en-US" b="0" dirty="0"/>
              <a:t> The activities were sampled in either 10, 30, or 60 second periods. </a:t>
            </a:r>
            <a:endParaRPr lang="en-US" b="1" dirty="0"/>
          </a:p>
          <a:p>
            <a:pPr marL="63500" lvl="0" indent="0" algn="l" rtl="0">
              <a:lnSpc>
                <a:spcPct val="90000"/>
              </a:lnSpc>
              <a:spcBef>
                <a:spcPts val="1000"/>
              </a:spcBef>
              <a:spcAft>
                <a:spcPts val="0"/>
              </a:spcAft>
              <a:buSzPts val="1800"/>
              <a:buNone/>
            </a:pPr>
            <a:endParaRPr lang="en-US" b="1" dirty="0"/>
          </a:p>
          <a:p>
            <a:pPr marL="63500" lvl="0" indent="0" algn="l" rtl="0">
              <a:lnSpc>
                <a:spcPct val="90000"/>
              </a:lnSpc>
              <a:spcBef>
                <a:spcPts val="1000"/>
              </a:spcBef>
              <a:spcAft>
                <a:spcPts val="0"/>
              </a:spcAft>
              <a:buSzPts val="1800"/>
              <a:buNone/>
            </a:pPr>
            <a:r>
              <a:rPr lang="en-US" b="0" dirty="0"/>
              <a:t>Both sensors were set to a sampling rate of 100 Hz.</a:t>
            </a:r>
          </a:p>
          <a:p>
            <a:pPr marL="63500" lvl="0" indent="0" algn="l" rtl="0">
              <a:lnSpc>
                <a:spcPct val="90000"/>
              </a:lnSpc>
              <a:spcBef>
                <a:spcPts val="1000"/>
              </a:spcBef>
              <a:spcAft>
                <a:spcPts val="0"/>
              </a:spcAft>
              <a:buSzPts val="1800"/>
              <a:buNone/>
            </a:pPr>
            <a:endParaRPr lang="en-US" b="0" dirty="0"/>
          </a:p>
          <a:p>
            <a:pPr marL="63500" lvl="0" indent="0" algn="l" rtl="0">
              <a:lnSpc>
                <a:spcPct val="90000"/>
              </a:lnSpc>
              <a:spcBef>
                <a:spcPts val="1000"/>
              </a:spcBef>
              <a:spcAft>
                <a:spcPts val="0"/>
              </a:spcAft>
              <a:buSzPts val="1800"/>
              <a:buNone/>
            </a:pPr>
            <a:r>
              <a:rPr lang="en-US" b="0" dirty="0"/>
              <a:t>The data was collected from a subpopulation of 8 females and 9 males ranging from 18-24 years old with average height of 1.66 m and average weight of 66.8 kg.</a:t>
            </a:r>
          </a:p>
          <a:p>
            <a:pPr marL="63500" lvl="0" indent="0" algn="l" rtl="0">
              <a:lnSpc>
                <a:spcPct val="90000"/>
              </a:lnSpc>
              <a:spcBef>
                <a:spcPts val="1000"/>
              </a:spcBef>
              <a:spcAft>
                <a:spcPts val="0"/>
              </a:spcAft>
              <a:buSzPts val="1800"/>
              <a:buNone/>
            </a:pPr>
            <a:endParaRPr lang="en-US" dirty="0"/>
          </a:p>
          <a:p>
            <a:pPr marL="228600" lvl="0" indent="-165100" algn="l" rtl="0">
              <a:lnSpc>
                <a:spcPct val="90000"/>
              </a:lnSpc>
              <a:spcBef>
                <a:spcPts val="1000"/>
              </a:spcBef>
              <a:spcAft>
                <a:spcPts val="0"/>
              </a:spcAft>
              <a:buSzPts val="1800"/>
              <a:buChar char="•"/>
            </a:pPr>
            <a:r>
              <a:rPr lang="en-US" dirty="0"/>
              <a:t>Multiple sensors - we limited to wrist</a:t>
            </a:r>
          </a:p>
          <a:p>
            <a:pPr marL="228600" lvl="0" indent="-228600" algn="l" rtl="0">
              <a:lnSpc>
                <a:spcPct val="90000"/>
              </a:lnSpc>
              <a:spcBef>
                <a:spcPts val="1000"/>
              </a:spcBef>
              <a:spcAft>
                <a:spcPts val="0"/>
              </a:spcAft>
              <a:buClr>
                <a:schemeClr val="dk1"/>
              </a:buClr>
              <a:buSzPts val="2800"/>
              <a:buChar char="•"/>
            </a:pPr>
            <a:r>
              <a:rPr lang="en-US" dirty="0"/>
              <a:t>17 subjects, 11 activities (6 ADLs, 5 falls), 3 trials each</a:t>
            </a:r>
          </a:p>
          <a:p>
            <a:pPr marL="685800" lvl="1" indent="-228600" algn="l" rtl="0">
              <a:lnSpc>
                <a:spcPct val="90000"/>
              </a:lnSpc>
              <a:spcBef>
                <a:spcPts val="1000"/>
              </a:spcBef>
              <a:spcAft>
                <a:spcPts val="0"/>
              </a:spcAft>
              <a:buSzPts val="1800"/>
              <a:buChar char="•"/>
            </a:pPr>
            <a:r>
              <a:rPr lang="en-US" dirty="0"/>
              <a:t>A trial is an activity period with a measurement each second for 10-60 seconds, sampling rate of 100 Hz for both sensors</a:t>
            </a:r>
          </a:p>
          <a:p>
            <a:pPr marL="228600" lvl="0" indent="-228600" algn="l" rtl="0">
              <a:lnSpc>
                <a:spcPct val="90000"/>
              </a:lnSpc>
              <a:spcBef>
                <a:spcPts val="1000"/>
              </a:spcBef>
              <a:spcAft>
                <a:spcPts val="0"/>
              </a:spcAft>
              <a:buSzPts val="1800"/>
              <a:buChar char="•"/>
            </a:pPr>
            <a:r>
              <a:rPr lang="en-US" dirty="0"/>
              <a:t>559 trials total (2 trials missing for Subject 8, activity 11)</a:t>
            </a:r>
          </a:p>
          <a:p>
            <a:pPr marL="0" lvl="0" indent="0" algn="l" rtl="0">
              <a:spcBef>
                <a:spcPts val="0"/>
              </a:spcBef>
              <a:spcAft>
                <a:spcPts val="0"/>
              </a:spcAft>
              <a:buNone/>
            </a:pPr>
            <a:endParaRPr lang="en-US" dirty="0"/>
          </a:p>
        </p:txBody>
      </p:sp>
      <p:sp>
        <p:nvSpPr>
          <p:cNvPr id="129" name="Google Shape;129;g8b7b671b27_0_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1200" b="1" dirty="0"/>
              <a:t>The triaxial signal measurements were processed into one magnitude vector signal for acceleration and another for angular velocity. </a:t>
            </a:r>
          </a:p>
          <a:p>
            <a:pPr marL="0" lvl="0" indent="0" algn="l" rtl="0">
              <a:lnSpc>
                <a:spcPct val="90000"/>
              </a:lnSpc>
              <a:spcBef>
                <a:spcPts val="0"/>
              </a:spcBef>
              <a:spcAft>
                <a:spcPts val="0"/>
              </a:spcAft>
              <a:buClr>
                <a:schemeClr val="dk1"/>
              </a:buClr>
              <a:buSzPts val="2800"/>
              <a:buNone/>
            </a:pPr>
            <a:br>
              <a:rPr lang="en-US" sz="1200" b="1" dirty="0"/>
            </a:br>
            <a:r>
              <a:rPr lang="en-US" sz="1200" b="1" dirty="0"/>
              <a:t>These magnitude signals were used to extract features that capture the accelerometer and gyroscope variation between falls and ADLs. </a:t>
            </a:r>
          </a:p>
          <a:p>
            <a:pPr marL="0" lvl="0" indent="0" algn="l" rtl="0">
              <a:lnSpc>
                <a:spcPct val="90000"/>
              </a:lnSpc>
              <a:spcBef>
                <a:spcPts val="0"/>
              </a:spcBef>
              <a:spcAft>
                <a:spcPts val="0"/>
              </a:spcAft>
              <a:buClr>
                <a:schemeClr val="dk1"/>
              </a:buClr>
              <a:buSzPts val="2800"/>
              <a:buNone/>
            </a:pPr>
            <a:endParaRPr lang="en-US" sz="1200" b="1" dirty="0"/>
          </a:p>
          <a:p>
            <a:pPr marL="0" lvl="0" indent="0" algn="l" rtl="0">
              <a:lnSpc>
                <a:spcPct val="90000"/>
              </a:lnSpc>
              <a:spcBef>
                <a:spcPts val="0"/>
              </a:spcBef>
              <a:spcAft>
                <a:spcPts val="0"/>
              </a:spcAft>
              <a:buClr>
                <a:schemeClr val="dk1"/>
              </a:buClr>
              <a:buSzPts val="2800"/>
              <a:buNone/>
            </a:pPr>
            <a:r>
              <a:rPr lang="en-US" sz="1200" b="0" dirty="0"/>
              <a:t>Since measurements for Trials 2 and 3 of Activity 11 for Subject 8 were missing, the final processed dataset consists of 559 instances representing each experimental trial. </a:t>
            </a:r>
          </a:p>
          <a:p>
            <a:pPr marL="0" lvl="0" indent="0" algn="l" rtl="0">
              <a:lnSpc>
                <a:spcPct val="90000"/>
              </a:lnSpc>
              <a:spcBef>
                <a:spcPts val="0"/>
              </a:spcBef>
              <a:spcAft>
                <a:spcPts val="0"/>
              </a:spcAft>
              <a:buClr>
                <a:schemeClr val="dk1"/>
              </a:buClr>
              <a:buSzPts val="2800"/>
              <a:buNone/>
            </a:pPr>
            <a:endParaRPr lang="en-US" sz="1200" dirty="0"/>
          </a:p>
          <a:p>
            <a:pPr marL="228600" lvl="0" indent="-228600" algn="l" rtl="0">
              <a:lnSpc>
                <a:spcPct val="90000"/>
              </a:lnSpc>
              <a:spcBef>
                <a:spcPts val="0"/>
              </a:spcBef>
              <a:spcAft>
                <a:spcPts val="0"/>
              </a:spcAft>
              <a:buClr>
                <a:schemeClr val="dk1"/>
              </a:buClr>
              <a:buSzPts val="2800"/>
              <a:buChar char="•"/>
            </a:pPr>
            <a:r>
              <a:rPr lang="en-US" sz="1200" dirty="0"/>
              <a:t>Use sensor data (accelerometer and</a:t>
            </a:r>
            <a:r>
              <a:rPr lang="en-US" dirty="0"/>
              <a:t> </a:t>
            </a:r>
            <a:r>
              <a:rPr lang="en-US" sz="1200" dirty="0"/>
              <a:t>gyroscope) from wearable devices to detect falls and immediately dispatch paramedics to device’s GPS location</a:t>
            </a:r>
            <a:endParaRPr lang="en-US" dirty="0"/>
          </a:p>
          <a:p>
            <a:pPr marL="228600" lvl="0" indent="-228600" algn="l" rtl="0">
              <a:lnSpc>
                <a:spcPct val="90000"/>
              </a:lnSpc>
              <a:spcBef>
                <a:spcPts val="1000"/>
              </a:spcBef>
              <a:spcAft>
                <a:spcPts val="0"/>
              </a:spcAft>
              <a:buClr>
                <a:schemeClr val="dk1"/>
              </a:buClr>
              <a:buSzPts val="2800"/>
              <a:buChar char="•"/>
            </a:pPr>
            <a:r>
              <a:rPr lang="en-US" sz="1200" dirty="0"/>
              <a:t>Algorithm should differentiate between actual falls and false positive events (activities of daily living, intentional falls)</a:t>
            </a:r>
            <a:endParaRPr lang="en-US" dirty="0"/>
          </a:p>
          <a:p>
            <a:pPr marL="171450" lvl="0" indent="-171450" algn="l" rtl="0">
              <a:spcBef>
                <a:spcPts val="0"/>
              </a:spcBef>
              <a:spcAft>
                <a:spcPts val="0"/>
              </a:spcAft>
              <a:buClr>
                <a:schemeClr val="dk1"/>
              </a:buClr>
              <a:buSzPts val="1200"/>
              <a:buFont typeface="Calibri"/>
              <a:buChar char="-"/>
            </a:pPr>
            <a:endParaRPr dirty="0"/>
          </a:p>
        </p:txBody>
      </p:sp>
      <p:sp>
        <p:nvSpPr>
          <p:cNvPr id="108" name="Google Shape;10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Vector change value is a weighted sum of the signal differences in the time interval.</a:t>
            </a:r>
          </a:p>
          <a:p>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Our model assumes that falls are more intense motions than ADLs and are characteristic of greater vector changes in magnitude. </a:t>
            </a:r>
          </a:p>
          <a:p>
            <a:endParaRPr lang="en-US" b="1" dirty="0"/>
          </a:p>
          <a:p>
            <a:endParaRPr lang="en-US" b="1" dirty="0"/>
          </a:p>
          <a:p>
            <a:r>
              <a:rPr lang="en-US" b="0"/>
              <a:t>We found that the threshold values for distinguishing falls from activities of daily living were best defined by a vector change feature that is calculated </a:t>
            </a:r>
            <a:r>
              <a:rPr lang="en-US"/>
              <a:t>d</a:t>
            </a:r>
            <a:endParaRPr lang="en-US" b="0"/>
          </a:p>
          <a:p>
            <a:endParaRPr lang="en-US" b="1" dirty="0"/>
          </a:p>
          <a:p>
            <a:r>
              <a:rPr lang="en-US" b="0" u="none" dirty="0"/>
              <a:t>Triaxial accelerometers and gyroscopes capture vector signals along a calibrated x, y, and z-axis. When the sensors are at rest, consecutive signal measurements will remain constant since no motion is experienced. These signals will change when motion is detected, with larger changes detected for more rigorous motions. </a:t>
            </a:r>
            <a:endParaRPr lang="en-US" b="1" dirty="0"/>
          </a:p>
          <a:p>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719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7b671b2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3-Phased Approach to developing our algorithm</a:t>
            </a:r>
            <a:endParaRPr dirty="0"/>
          </a:p>
        </p:txBody>
      </p:sp>
      <p:sp>
        <p:nvSpPr>
          <p:cNvPr id="179" name="Google Shape;179;g8b7b671b27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rgbClr val="FF000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FF000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2060"/>
                </a:solidFill>
                <a:latin typeface="Calibri"/>
                <a:ea typeface="Calibri"/>
                <a:cs typeface="Calibri"/>
                <a:sym typeface="Calibri"/>
              </a:defRPr>
            </a:lvl1pPr>
            <a:lvl2pPr marL="0" lvl="1" indent="0" algn="r">
              <a:spcBef>
                <a:spcPts val="0"/>
              </a:spcBef>
              <a:buNone/>
              <a:defRPr sz="1200" b="0" i="0" u="none" strike="noStrike" cap="none">
                <a:solidFill>
                  <a:srgbClr val="002060"/>
                </a:solidFill>
                <a:latin typeface="Calibri"/>
                <a:ea typeface="Calibri"/>
                <a:cs typeface="Calibri"/>
                <a:sym typeface="Calibri"/>
              </a:defRPr>
            </a:lvl2pPr>
            <a:lvl3pPr marL="0" lvl="2" indent="0" algn="r">
              <a:spcBef>
                <a:spcPts val="0"/>
              </a:spcBef>
              <a:buNone/>
              <a:defRPr sz="1200" b="0" i="0" u="none" strike="noStrike" cap="none">
                <a:solidFill>
                  <a:srgbClr val="002060"/>
                </a:solidFill>
                <a:latin typeface="Calibri"/>
                <a:ea typeface="Calibri"/>
                <a:cs typeface="Calibri"/>
                <a:sym typeface="Calibri"/>
              </a:defRPr>
            </a:lvl3pPr>
            <a:lvl4pPr marL="0" lvl="3" indent="0" algn="r">
              <a:spcBef>
                <a:spcPts val="0"/>
              </a:spcBef>
              <a:buNone/>
              <a:defRPr sz="1200" b="0" i="0" u="none" strike="noStrike" cap="none">
                <a:solidFill>
                  <a:srgbClr val="002060"/>
                </a:solidFill>
                <a:latin typeface="Calibri"/>
                <a:ea typeface="Calibri"/>
                <a:cs typeface="Calibri"/>
                <a:sym typeface="Calibri"/>
              </a:defRPr>
            </a:lvl4pPr>
            <a:lvl5pPr marL="0" lvl="4" indent="0" algn="r">
              <a:spcBef>
                <a:spcPts val="0"/>
              </a:spcBef>
              <a:buNone/>
              <a:defRPr sz="1200" b="0" i="0" u="none" strike="noStrike" cap="none">
                <a:solidFill>
                  <a:srgbClr val="002060"/>
                </a:solidFill>
                <a:latin typeface="Calibri"/>
                <a:ea typeface="Calibri"/>
                <a:cs typeface="Calibri"/>
                <a:sym typeface="Calibri"/>
              </a:defRPr>
            </a:lvl5pPr>
            <a:lvl6pPr marL="0" lvl="5" indent="0" algn="r">
              <a:spcBef>
                <a:spcPts val="0"/>
              </a:spcBef>
              <a:buNone/>
              <a:defRPr sz="1200" b="0" i="0" u="none" strike="noStrike" cap="none">
                <a:solidFill>
                  <a:srgbClr val="002060"/>
                </a:solidFill>
                <a:latin typeface="Calibri"/>
                <a:ea typeface="Calibri"/>
                <a:cs typeface="Calibri"/>
                <a:sym typeface="Calibri"/>
              </a:defRPr>
            </a:lvl6pPr>
            <a:lvl7pPr marL="0" lvl="6" indent="0" algn="r">
              <a:spcBef>
                <a:spcPts val="0"/>
              </a:spcBef>
              <a:buNone/>
              <a:defRPr sz="1200" b="0" i="0" u="none" strike="noStrike" cap="none">
                <a:solidFill>
                  <a:srgbClr val="002060"/>
                </a:solidFill>
                <a:latin typeface="Calibri"/>
                <a:ea typeface="Calibri"/>
                <a:cs typeface="Calibri"/>
                <a:sym typeface="Calibri"/>
              </a:defRPr>
            </a:lvl7pPr>
            <a:lvl8pPr marL="0" lvl="7" indent="0" algn="r">
              <a:spcBef>
                <a:spcPts val="0"/>
              </a:spcBef>
              <a:buNone/>
              <a:defRPr sz="1200" b="0" i="0" u="none" strike="noStrike" cap="none">
                <a:solidFill>
                  <a:srgbClr val="002060"/>
                </a:solidFill>
                <a:latin typeface="Calibri"/>
                <a:ea typeface="Calibri"/>
                <a:cs typeface="Calibri"/>
                <a:sym typeface="Calibri"/>
              </a:defRPr>
            </a:lvl8pPr>
            <a:lvl9pPr marL="0" lvl="8" indent="0" algn="r">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2060"/>
                </a:solidFill>
                <a:latin typeface="Calibri"/>
                <a:ea typeface="Calibri"/>
                <a:cs typeface="Calibri"/>
                <a:sym typeface="Calibri"/>
              </a:defRPr>
            </a:lvl1pPr>
            <a:lvl2pPr marL="0" lvl="1" indent="0" algn="r">
              <a:spcBef>
                <a:spcPts val="0"/>
              </a:spcBef>
              <a:buNone/>
              <a:defRPr sz="1200" b="0" i="0" u="none" strike="noStrike" cap="none">
                <a:solidFill>
                  <a:srgbClr val="002060"/>
                </a:solidFill>
                <a:latin typeface="Calibri"/>
                <a:ea typeface="Calibri"/>
                <a:cs typeface="Calibri"/>
                <a:sym typeface="Calibri"/>
              </a:defRPr>
            </a:lvl2pPr>
            <a:lvl3pPr marL="0" lvl="2" indent="0" algn="r">
              <a:spcBef>
                <a:spcPts val="0"/>
              </a:spcBef>
              <a:buNone/>
              <a:defRPr sz="1200" b="0" i="0" u="none" strike="noStrike" cap="none">
                <a:solidFill>
                  <a:srgbClr val="002060"/>
                </a:solidFill>
                <a:latin typeface="Calibri"/>
                <a:ea typeface="Calibri"/>
                <a:cs typeface="Calibri"/>
                <a:sym typeface="Calibri"/>
              </a:defRPr>
            </a:lvl3pPr>
            <a:lvl4pPr marL="0" lvl="3" indent="0" algn="r">
              <a:spcBef>
                <a:spcPts val="0"/>
              </a:spcBef>
              <a:buNone/>
              <a:defRPr sz="1200" b="0" i="0" u="none" strike="noStrike" cap="none">
                <a:solidFill>
                  <a:srgbClr val="002060"/>
                </a:solidFill>
                <a:latin typeface="Calibri"/>
                <a:ea typeface="Calibri"/>
                <a:cs typeface="Calibri"/>
                <a:sym typeface="Calibri"/>
              </a:defRPr>
            </a:lvl4pPr>
            <a:lvl5pPr marL="0" lvl="4" indent="0" algn="r">
              <a:spcBef>
                <a:spcPts val="0"/>
              </a:spcBef>
              <a:buNone/>
              <a:defRPr sz="1200" b="0" i="0" u="none" strike="noStrike" cap="none">
                <a:solidFill>
                  <a:srgbClr val="002060"/>
                </a:solidFill>
                <a:latin typeface="Calibri"/>
                <a:ea typeface="Calibri"/>
                <a:cs typeface="Calibri"/>
                <a:sym typeface="Calibri"/>
              </a:defRPr>
            </a:lvl5pPr>
            <a:lvl6pPr marL="0" lvl="5" indent="0" algn="r">
              <a:spcBef>
                <a:spcPts val="0"/>
              </a:spcBef>
              <a:buNone/>
              <a:defRPr sz="1200" b="0" i="0" u="none" strike="noStrike" cap="none">
                <a:solidFill>
                  <a:srgbClr val="002060"/>
                </a:solidFill>
                <a:latin typeface="Calibri"/>
                <a:ea typeface="Calibri"/>
                <a:cs typeface="Calibri"/>
                <a:sym typeface="Calibri"/>
              </a:defRPr>
            </a:lvl6pPr>
            <a:lvl7pPr marL="0" lvl="6" indent="0" algn="r">
              <a:spcBef>
                <a:spcPts val="0"/>
              </a:spcBef>
              <a:buNone/>
              <a:defRPr sz="1200" b="0" i="0" u="none" strike="noStrike" cap="none">
                <a:solidFill>
                  <a:srgbClr val="002060"/>
                </a:solidFill>
                <a:latin typeface="Calibri"/>
                <a:ea typeface="Calibri"/>
                <a:cs typeface="Calibri"/>
                <a:sym typeface="Calibri"/>
              </a:defRPr>
            </a:lvl7pPr>
            <a:lvl8pPr marL="0" lvl="7" indent="0" algn="r">
              <a:spcBef>
                <a:spcPts val="0"/>
              </a:spcBef>
              <a:buNone/>
              <a:defRPr sz="1200" b="0" i="0" u="none" strike="noStrike" cap="none">
                <a:solidFill>
                  <a:srgbClr val="002060"/>
                </a:solidFill>
                <a:latin typeface="Calibri"/>
                <a:ea typeface="Calibri"/>
                <a:cs typeface="Calibri"/>
                <a:sym typeface="Calibri"/>
              </a:defRPr>
            </a:lvl8pPr>
            <a:lvl9pPr marL="0" lvl="8" indent="0" algn="r">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rgbClr val="FF000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FF000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rgbClr val="FF000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FF000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rgbClr val="FF000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FF000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rgbClr val="FF000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FF000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rgbClr val="FF0000"/>
              </a:buClr>
              <a:buSzPts val="2800"/>
              <a:buFont typeface="Arial"/>
              <a:buNone/>
              <a:defRPr sz="2800" b="0" i="0" u="none" strike="noStrike" cap="none">
                <a:solidFill>
                  <a:srgbClr val="FF0000"/>
                </a:solidFill>
                <a:latin typeface="Arial"/>
                <a:ea typeface="Arial"/>
                <a:cs typeface="Arial"/>
                <a:sym typeface="Arial"/>
              </a:defRPr>
            </a:lvl2pPr>
            <a:lvl3pPr marR="0" lvl="2" algn="l" rtl="0">
              <a:lnSpc>
                <a:spcPct val="90000"/>
              </a:lnSpc>
              <a:spcBef>
                <a:spcPts val="500"/>
              </a:spcBef>
              <a:spcAft>
                <a:spcPts val="0"/>
              </a:spcAft>
              <a:buClr>
                <a:srgbClr val="002060"/>
              </a:buClr>
              <a:buSzPts val="2400"/>
              <a:buFont typeface="Arial"/>
              <a:buNone/>
              <a:defRPr sz="2400" b="0" i="0" u="none" strike="noStrike" cap="none">
                <a:solidFill>
                  <a:srgbClr val="002060"/>
                </a:solidFill>
                <a:latin typeface="Arial"/>
                <a:ea typeface="Arial"/>
                <a:cs typeface="Arial"/>
                <a:sym typeface="Arial"/>
              </a:defRPr>
            </a:lvl3pPr>
            <a:lvl4pPr marR="0" lvl="3" algn="l" rtl="0">
              <a:lnSpc>
                <a:spcPct val="90000"/>
              </a:lnSpc>
              <a:spcBef>
                <a:spcPts val="500"/>
              </a:spcBef>
              <a:spcAft>
                <a:spcPts val="0"/>
              </a:spcAft>
              <a:buClr>
                <a:srgbClr val="FF0000"/>
              </a:buClr>
              <a:buSzPts val="2000"/>
              <a:buFont typeface="Arial"/>
              <a:buNone/>
              <a:defRPr sz="2000" b="0" i="0" u="none" strike="noStrike" cap="none">
                <a:solidFill>
                  <a:srgbClr val="FF0000"/>
                </a:solidFill>
                <a:latin typeface="Arial"/>
                <a:ea typeface="Arial"/>
                <a:cs typeface="Arial"/>
                <a:sym typeface="Arial"/>
              </a:defRPr>
            </a:lvl4pPr>
            <a:lvl5pPr marR="0" lvl="4" algn="l" rtl="0">
              <a:lnSpc>
                <a:spcPct val="90000"/>
              </a:lnSpc>
              <a:spcBef>
                <a:spcPts val="500"/>
              </a:spcBef>
              <a:spcAft>
                <a:spcPts val="0"/>
              </a:spcAft>
              <a:buClr>
                <a:srgbClr val="002060"/>
              </a:buClr>
              <a:buSzPts val="2000"/>
              <a:buFont typeface="Arial"/>
              <a:buNone/>
              <a:defRPr sz="2000" b="0" i="0" u="none" strike="noStrike" cap="none">
                <a:solidFill>
                  <a:srgbClr val="00206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rgbClr val="FF000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FF000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rgbClr val="FF000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FF000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628650" y="5528449"/>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rgbClr val="FF0000"/>
              </a:buClr>
              <a:buSzPts val="2800"/>
              <a:buFont typeface="Arial"/>
              <a:buChar char="•"/>
              <a:defRPr sz="2800" b="0" i="0" u="none" strike="noStrike" cap="none">
                <a:solidFill>
                  <a:srgbClr val="FF0000"/>
                </a:solidFill>
                <a:latin typeface="Arial"/>
                <a:ea typeface="Arial"/>
                <a:cs typeface="Arial"/>
                <a:sym typeface="Arial"/>
              </a:defRPr>
            </a:lvl2pPr>
            <a:lvl3pPr marL="1371600" marR="0" lvl="2"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3pPr>
            <a:lvl4pPr marL="1828800" marR="0" lvl="3" indent="-355600" algn="l" rtl="0">
              <a:lnSpc>
                <a:spcPct val="90000"/>
              </a:lnSpc>
              <a:spcBef>
                <a:spcPts val="500"/>
              </a:spcBef>
              <a:spcAft>
                <a:spcPts val="0"/>
              </a:spcAft>
              <a:buClr>
                <a:srgbClr val="FF0000"/>
              </a:buClr>
              <a:buSzPts val="2000"/>
              <a:buFont typeface="Arial"/>
              <a:buChar char="•"/>
              <a:defRPr sz="2000" b="0" i="0" u="none" strike="noStrike" cap="none">
                <a:solidFill>
                  <a:srgbClr val="FF0000"/>
                </a:solidFill>
                <a:latin typeface="Arial"/>
                <a:ea typeface="Arial"/>
                <a:cs typeface="Arial"/>
                <a:sym typeface="Arial"/>
              </a:defRPr>
            </a:lvl4pPr>
            <a:lvl5pPr marL="2286000" marR="0" lvl="4"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2060"/>
                </a:solidFill>
                <a:latin typeface="Calibri"/>
                <a:ea typeface="Calibri"/>
                <a:cs typeface="Calibri"/>
                <a:sym typeface="Calibri"/>
              </a:defRPr>
            </a:lvl1pPr>
            <a:lvl2pPr marL="0" marR="0" lvl="1" indent="0" algn="r" rtl="0">
              <a:spcBef>
                <a:spcPts val="0"/>
              </a:spcBef>
              <a:buNone/>
              <a:defRPr sz="1200" b="0" i="0" u="none" strike="noStrike" cap="none">
                <a:solidFill>
                  <a:srgbClr val="002060"/>
                </a:solidFill>
                <a:latin typeface="Calibri"/>
                <a:ea typeface="Calibri"/>
                <a:cs typeface="Calibri"/>
                <a:sym typeface="Calibri"/>
              </a:defRPr>
            </a:lvl2pPr>
            <a:lvl3pPr marL="0" marR="0" lvl="2" indent="0" algn="r" rtl="0">
              <a:spcBef>
                <a:spcPts val="0"/>
              </a:spcBef>
              <a:buNone/>
              <a:defRPr sz="1200" b="0" i="0" u="none" strike="noStrike" cap="none">
                <a:solidFill>
                  <a:srgbClr val="002060"/>
                </a:solidFill>
                <a:latin typeface="Calibri"/>
                <a:ea typeface="Calibri"/>
                <a:cs typeface="Calibri"/>
                <a:sym typeface="Calibri"/>
              </a:defRPr>
            </a:lvl3pPr>
            <a:lvl4pPr marL="0" marR="0" lvl="3" indent="0" algn="r" rtl="0">
              <a:spcBef>
                <a:spcPts val="0"/>
              </a:spcBef>
              <a:buNone/>
              <a:defRPr sz="1200" b="0" i="0" u="none" strike="noStrike" cap="none">
                <a:solidFill>
                  <a:srgbClr val="002060"/>
                </a:solidFill>
                <a:latin typeface="Calibri"/>
                <a:ea typeface="Calibri"/>
                <a:cs typeface="Calibri"/>
                <a:sym typeface="Calibri"/>
              </a:defRPr>
            </a:lvl4pPr>
            <a:lvl5pPr marL="0" marR="0" lvl="4" indent="0" algn="r" rtl="0">
              <a:spcBef>
                <a:spcPts val="0"/>
              </a:spcBef>
              <a:buNone/>
              <a:defRPr sz="1200" b="0" i="0" u="none" strike="noStrike" cap="none">
                <a:solidFill>
                  <a:srgbClr val="002060"/>
                </a:solidFill>
                <a:latin typeface="Calibri"/>
                <a:ea typeface="Calibri"/>
                <a:cs typeface="Calibri"/>
                <a:sym typeface="Calibri"/>
              </a:defRPr>
            </a:lvl5pPr>
            <a:lvl6pPr marL="0" marR="0" lvl="5" indent="0" algn="r" rtl="0">
              <a:spcBef>
                <a:spcPts val="0"/>
              </a:spcBef>
              <a:buNone/>
              <a:defRPr sz="1200" b="0" i="0" u="none" strike="noStrike" cap="none">
                <a:solidFill>
                  <a:srgbClr val="002060"/>
                </a:solidFill>
                <a:latin typeface="Calibri"/>
                <a:ea typeface="Calibri"/>
                <a:cs typeface="Calibri"/>
                <a:sym typeface="Calibri"/>
              </a:defRPr>
            </a:lvl6pPr>
            <a:lvl7pPr marL="0" marR="0" lvl="6" indent="0" algn="r" rtl="0">
              <a:spcBef>
                <a:spcPts val="0"/>
              </a:spcBef>
              <a:buNone/>
              <a:defRPr sz="1200" b="0" i="0" u="none" strike="noStrike" cap="none">
                <a:solidFill>
                  <a:srgbClr val="002060"/>
                </a:solidFill>
                <a:latin typeface="Calibri"/>
                <a:ea typeface="Calibri"/>
                <a:cs typeface="Calibri"/>
                <a:sym typeface="Calibri"/>
              </a:defRPr>
            </a:lvl7pPr>
            <a:lvl8pPr marL="0" marR="0" lvl="7" indent="0" algn="r" rtl="0">
              <a:spcBef>
                <a:spcPts val="0"/>
              </a:spcBef>
              <a:buNone/>
              <a:defRPr sz="1200" b="0" i="0" u="none" strike="noStrike" cap="none">
                <a:solidFill>
                  <a:srgbClr val="002060"/>
                </a:solidFill>
                <a:latin typeface="Calibri"/>
                <a:ea typeface="Calibri"/>
                <a:cs typeface="Calibri"/>
                <a:sym typeface="Calibri"/>
              </a:defRPr>
            </a:lvl8pPr>
            <a:lvl9pPr marL="0" marR="0" lvl="8" indent="0" algn="r" rtl="0">
              <a:spcBef>
                <a:spcPts val="0"/>
              </a:spcBef>
              <a:buNone/>
              <a:defRPr sz="1200" b="0" i="0" u="none" strike="noStrike" cap="none">
                <a:solidFill>
                  <a:srgbClr val="00206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0"/>
          <p:cNvSpPr txBox="1"/>
          <p:nvPr/>
        </p:nvSpPr>
        <p:spPr>
          <a:xfrm>
            <a:off x="628650" y="6356350"/>
            <a:ext cx="1892128" cy="48895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1600" b="1" i="0" u="none" strike="noStrike" cap="none">
                <a:solidFill>
                  <a:srgbClr val="0257A1"/>
                </a:solidFill>
                <a:latin typeface="Calibri"/>
                <a:ea typeface="Calibri"/>
                <a:cs typeface="Calibri"/>
                <a:sym typeface="Calibri"/>
              </a:rPr>
              <a:t>DataScience</a:t>
            </a:r>
            <a:r>
              <a:rPr lang="en-US" sz="1600" b="1" i="0" u="none" strike="noStrike" cap="none">
                <a:solidFill>
                  <a:srgbClr val="C00000"/>
                </a:solidFill>
                <a:latin typeface="Calibri"/>
                <a:ea typeface="Calibri"/>
                <a:cs typeface="Calibri"/>
                <a:sym typeface="Calibri"/>
              </a:rPr>
              <a:t>@</a:t>
            </a:r>
            <a:r>
              <a:rPr lang="en-US" sz="1600" b="1" i="0" u="none" strike="noStrike" cap="none">
                <a:solidFill>
                  <a:srgbClr val="0257A1"/>
                </a:solidFill>
                <a:latin typeface="Calibri"/>
                <a:ea typeface="Calibri"/>
                <a:cs typeface="Calibri"/>
                <a:sym typeface="Calibri"/>
              </a:rPr>
              <a:t>SMU</a:t>
            </a:r>
            <a:endParaRPr sz="1600" b="1" i="0" u="none" strike="noStrike" cap="none">
              <a:solidFill>
                <a:srgbClr val="0257A1"/>
              </a:solidFill>
              <a:latin typeface="Calibri"/>
              <a:ea typeface="Calibri"/>
              <a:cs typeface="Calibri"/>
              <a:sym typeface="Calibri"/>
            </a:endParaRPr>
          </a:p>
        </p:txBody>
      </p:sp>
      <p:pic>
        <p:nvPicPr>
          <p:cNvPr id="15" name="Google Shape;15;p10"/>
          <p:cNvPicPr preferRelativeResize="0"/>
          <p:nvPr/>
        </p:nvPicPr>
        <p:blipFill rotWithShape="1">
          <a:blip r:embed="rId12">
            <a:alphaModFix/>
          </a:blip>
          <a:srcRect/>
          <a:stretch/>
        </p:blipFill>
        <p:spPr>
          <a:xfrm>
            <a:off x="7017093" y="6295132"/>
            <a:ext cx="939114" cy="4875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799" y="574158"/>
            <a:ext cx="7772400" cy="311033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al"/>
              <a:buNone/>
            </a:pPr>
            <a:r>
              <a:rPr lang="en-US" sz="5400" dirty="0"/>
              <a:t>Fall Detection: Threshold Analysis of Wrist-Worn Motion Sensor Signals</a:t>
            </a:r>
            <a:endParaRPr dirty="0"/>
          </a:p>
        </p:txBody>
      </p:sp>
      <p:sp>
        <p:nvSpPr>
          <p:cNvPr id="90" name="Google Shape;90;p1"/>
          <p:cNvSpPr txBox="1">
            <a:spLocks noGrp="1"/>
          </p:cNvSpPr>
          <p:nvPr>
            <p:ph type="subTitle" idx="1"/>
          </p:nvPr>
        </p:nvSpPr>
        <p:spPr>
          <a:xfrm>
            <a:off x="544918" y="5326911"/>
            <a:ext cx="8054163" cy="78149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Joseph </a:t>
            </a:r>
            <a:r>
              <a:rPr lang="en-US" dirty="0" err="1"/>
              <a:t>Caguioa</a:t>
            </a:r>
            <a:r>
              <a:rPr lang="en-US" dirty="0"/>
              <a:t>, Andy Nguyen, &amp; Michael J. Wolfe</a:t>
            </a:r>
            <a:endParaRPr dirty="0"/>
          </a:p>
          <a:p>
            <a:pPr marL="0" lvl="0" indent="0" algn="ctr" rtl="0">
              <a:lnSpc>
                <a:spcPct val="90000"/>
              </a:lnSpc>
              <a:spcBef>
                <a:spcPts val="0"/>
              </a:spcBef>
              <a:spcAft>
                <a:spcPts val="0"/>
              </a:spcAft>
              <a:buClr>
                <a:schemeClr val="dk1"/>
              </a:buClr>
              <a:buSzPts val="2400"/>
              <a:buNone/>
            </a:pPr>
            <a:r>
              <a:rPr lang="en-US" dirty="0"/>
              <a:t>Advisor: Dr. Jacquelyn </a:t>
            </a:r>
            <a:r>
              <a:rPr lang="en-US" dirty="0" err="1"/>
              <a:t>Cheun</a:t>
            </a:r>
            <a:endParaRPr dirty="0"/>
          </a:p>
        </p:txBody>
      </p:sp>
      <p:sp>
        <p:nvSpPr>
          <p:cNvPr id="91" name="Google Shape;91;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245587-83C0-4085-A53F-F30149A9A8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descr="A close up of a colorful background&#10;&#10;Description automatically generated">
            <a:extLst>
              <a:ext uri="{FF2B5EF4-FFF2-40B4-BE49-F238E27FC236}">
                <a16:creationId xmlns:a16="http://schemas.microsoft.com/office/drawing/2014/main" id="{9DDD31F9-2C9A-4F88-A0EB-EAC54CFE9977}"/>
              </a:ext>
            </a:extLst>
          </p:cNvPr>
          <p:cNvPicPr>
            <a:picLocks noChangeAspect="1"/>
          </p:cNvPicPr>
          <p:nvPr/>
        </p:nvPicPr>
        <p:blipFill>
          <a:blip r:embed="rId3"/>
          <a:stretch>
            <a:fillRect/>
          </a:stretch>
        </p:blipFill>
        <p:spPr>
          <a:xfrm>
            <a:off x="316122" y="53789"/>
            <a:ext cx="8511756" cy="6388840"/>
          </a:xfrm>
          <a:prstGeom prst="rect">
            <a:avLst/>
          </a:prstGeom>
        </p:spPr>
      </p:pic>
    </p:spTree>
    <p:extLst>
      <p:ext uri="{BB962C8B-B14F-4D97-AF65-F5344CB8AC3E}">
        <p14:creationId xmlns:p14="http://schemas.microsoft.com/office/powerpoint/2010/main" val="3873820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9C5656-38A5-4286-B2CF-D07862F45B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descr="A close up of a colorful background&#10;&#10;Description automatically generated">
            <a:extLst>
              <a:ext uri="{FF2B5EF4-FFF2-40B4-BE49-F238E27FC236}">
                <a16:creationId xmlns:a16="http://schemas.microsoft.com/office/drawing/2014/main" id="{C53E0821-4CB8-40AE-B7F6-FD657C641A38}"/>
              </a:ext>
            </a:extLst>
          </p:cNvPr>
          <p:cNvPicPr>
            <a:picLocks noChangeAspect="1"/>
          </p:cNvPicPr>
          <p:nvPr/>
        </p:nvPicPr>
        <p:blipFill>
          <a:blip r:embed="rId3"/>
          <a:stretch>
            <a:fillRect/>
          </a:stretch>
        </p:blipFill>
        <p:spPr>
          <a:xfrm>
            <a:off x="308154" y="76840"/>
            <a:ext cx="8527691" cy="6400800"/>
          </a:xfrm>
          <a:prstGeom prst="rect">
            <a:avLst/>
          </a:prstGeom>
        </p:spPr>
      </p:pic>
    </p:spTree>
    <p:extLst>
      <p:ext uri="{BB962C8B-B14F-4D97-AF65-F5344CB8AC3E}">
        <p14:creationId xmlns:p14="http://schemas.microsoft.com/office/powerpoint/2010/main" val="270200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b7b671b27_0_17"/>
          <p:cNvSpPr txBox="1">
            <a:spLocks noGrp="1"/>
          </p:cNvSpPr>
          <p:nvPr>
            <p:ph type="title"/>
          </p:nvPr>
        </p:nvSpPr>
        <p:spPr>
          <a:xfrm>
            <a:off x="628650" y="106269"/>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3-Phased Approach</a:t>
            </a:r>
            <a:endParaRPr dirty="0"/>
          </a:p>
        </p:txBody>
      </p:sp>
      <p:sp>
        <p:nvSpPr>
          <p:cNvPr id="182" name="Google Shape;182;g8b7b671b27_0_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3" name="Google Shape;183;g8b7b671b27_0_17"/>
          <p:cNvSpPr/>
          <p:nvPr/>
        </p:nvSpPr>
        <p:spPr>
          <a:xfrm>
            <a:off x="1353275" y="1222250"/>
            <a:ext cx="1404300" cy="3651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Data</a:t>
            </a:r>
            <a:endParaRPr/>
          </a:p>
        </p:txBody>
      </p:sp>
      <p:sp>
        <p:nvSpPr>
          <p:cNvPr id="184" name="Google Shape;184;g8b7b671b27_0_17"/>
          <p:cNvSpPr/>
          <p:nvPr/>
        </p:nvSpPr>
        <p:spPr>
          <a:xfrm>
            <a:off x="768288" y="1846563"/>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Threshold Analysis:</a:t>
            </a:r>
            <a:endParaRPr dirty="0"/>
          </a:p>
          <a:p>
            <a:pPr marL="0" lvl="0" indent="0" algn="ctr" rtl="0">
              <a:spcBef>
                <a:spcPts val="0"/>
              </a:spcBef>
              <a:spcAft>
                <a:spcPts val="0"/>
              </a:spcAft>
              <a:buNone/>
            </a:pPr>
            <a:r>
              <a:rPr lang="en-US" sz="1200" dirty="0"/>
              <a:t>Vector Change Feature Extraction</a:t>
            </a:r>
            <a:endParaRPr sz="1200" dirty="0"/>
          </a:p>
        </p:txBody>
      </p:sp>
      <p:sp>
        <p:nvSpPr>
          <p:cNvPr id="185" name="Google Shape;185;g8b7b671b27_0_17"/>
          <p:cNvSpPr/>
          <p:nvPr/>
        </p:nvSpPr>
        <p:spPr>
          <a:xfrm>
            <a:off x="768288" y="32566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K-means Clustering:</a:t>
            </a:r>
            <a:endParaRPr/>
          </a:p>
          <a:p>
            <a:pPr marL="0" lvl="0" indent="0" algn="ctr" rtl="0">
              <a:spcBef>
                <a:spcPts val="0"/>
              </a:spcBef>
              <a:spcAft>
                <a:spcPts val="0"/>
              </a:spcAft>
              <a:buNone/>
            </a:pPr>
            <a:r>
              <a:rPr lang="en-US" sz="1200"/>
              <a:t>Create major/minor classes</a:t>
            </a:r>
            <a:endParaRPr sz="1200"/>
          </a:p>
        </p:txBody>
      </p:sp>
      <p:cxnSp>
        <p:nvCxnSpPr>
          <p:cNvPr id="186" name="Google Shape;186;g8b7b671b27_0_17"/>
          <p:cNvCxnSpPr>
            <a:stCxn id="183" idx="2"/>
            <a:endCxn id="184" idx="0"/>
          </p:cNvCxnSpPr>
          <p:nvPr/>
        </p:nvCxnSpPr>
        <p:spPr>
          <a:xfrm>
            <a:off x="2055425" y="1587350"/>
            <a:ext cx="0" cy="2592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g8b7b671b27_0_17"/>
          <p:cNvCxnSpPr>
            <a:stCxn id="184" idx="2"/>
            <a:endCxn id="185" idx="0"/>
          </p:cNvCxnSpPr>
          <p:nvPr/>
        </p:nvCxnSpPr>
        <p:spPr>
          <a:xfrm>
            <a:off x="2055425" y="2945463"/>
            <a:ext cx="0" cy="3111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g8b7b671b27_0_17"/>
          <p:cNvSpPr/>
          <p:nvPr/>
        </p:nvSpPr>
        <p:spPr>
          <a:xfrm>
            <a:off x="768275" y="46667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Linear SVC</a:t>
            </a:r>
            <a:endParaRPr/>
          </a:p>
          <a:p>
            <a:pPr marL="0" lvl="0" indent="0" algn="ctr" rtl="0">
              <a:spcBef>
                <a:spcPts val="0"/>
              </a:spcBef>
              <a:spcAft>
                <a:spcPts val="0"/>
              </a:spcAft>
              <a:buNone/>
            </a:pPr>
            <a:r>
              <a:rPr lang="en-US" sz="1200"/>
              <a:t>Classify Fall</a:t>
            </a:r>
            <a:endParaRPr sz="1200"/>
          </a:p>
        </p:txBody>
      </p:sp>
      <p:cxnSp>
        <p:nvCxnSpPr>
          <p:cNvPr id="189" name="Google Shape;189;g8b7b671b27_0_17"/>
          <p:cNvCxnSpPr>
            <a:stCxn id="185" idx="2"/>
            <a:endCxn id="188" idx="0"/>
          </p:cNvCxnSpPr>
          <p:nvPr/>
        </p:nvCxnSpPr>
        <p:spPr>
          <a:xfrm>
            <a:off x="2055425" y="4355575"/>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g8b7b671b27_0_17"/>
          <p:cNvCxnSpPr>
            <a:cxnSpLocks/>
            <a:stCxn id="185" idx="3"/>
            <a:endCxn id="10" idx="1"/>
          </p:cNvCxnSpPr>
          <p:nvPr/>
        </p:nvCxnSpPr>
        <p:spPr>
          <a:xfrm flipV="1">
            <a:off x="3342563" y="3256563"/>
            <a:ext cx="2458875" cy="549562"/>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g8b7b671b27_0_17"/>
          <p:cNvCxnSpPr>
            <a:cxnSpLocks/>
            <a:stCxn id="188" idx="3"/>
            <a:endCxn id="4" idx="1"/>
          </p:cNvCxnSpPr>
          <p:nvPr/>
        </p:nvCxnSpPr>
        <p:spPr>
          <a:xfrm>
            <a:off x="3342550" y="5216225"/>
            <a:ext cx="2464480" cy="7515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g8b7b671b27_0_17"/>
          <p:cNvCxnSpPr>
            <a:cxnSpLocks/>
            <a:stCxn id="184" idx="3"/>
            <a:endCxn id="3" idx="1"/>
          </p:cNvCxnSpPr>
          <p:nvPr/>
        </p:nvCxnSpPr>
        <p:spPr>
          <a:xfrm flipV="1">
            <a:off x="3342563" y="1647665"/>
            <a:ext cx="1667588" cy="748348"/>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426888-45AB-4890-AB55-2223602ACA2D}"/>
                  </a:ext>
                </a:extLst>
              </p:cNvPr>
              <p:cNvSpPr txBox="1"/>
              <p:nvPr/>
            </p:nvSpPr>
            <p:spPr>
              <a:xfrm>
                <a:off x="5010151" y="1371980"/>
                <a:ext cx="3505199" cy="55136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𝑉𝐶</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𝑚𝑎𝑔𝑛𝑖𝑡𝑢𝑑𝑒</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𝑚𝑎𝑔𝑛𝑖𝑡𝑢𝑑𝑒</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e>
                          </m:nary>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0</m:t>
                              </m:r>
                            </m:sub>
                          </m:sSub>
                        </m:den>
                      </m:f>
                    </m:oMath>
                  </m:oMathPara>
                </a14:m>
                <a:endParaRPr lang="en-US" dirty="0"/>
              </a:p>
            </p:txBody>
          </p:sp>
        </mc:Choice>
        <mc:Fallback xmlns="">
          <p:sp>
            <p:nvSpPr>
              <p:cNvPr id="3" name="TextBox 2">
                <a:extLst>
                  <a:ext uri="{FF2B5EF4-FFF2-40B4-BE49-F238E27FC236}">
                    <a16:creationId xmlns:a16="http://schemas.microsoft.com/office/drawing/2014/main" id="{3F426888-45AB-4890-AB55-2223602ACA2D}"/>
                  </a:ext>
                </a:extLst>
              </p:cNvPr>
              <p:cNvSpPr txBox="1">
                <a:spLocks noRot="1" noChangeAspect="1" noMove="1" noResize="1" noEditPoints="1" noAdjustHandles="1" noChangeArrowheads="1" noChangeShapeType="1" noTextEdit="1"/>
              </p:cNvSpPr>
              <p:nvPr/>
            </p:nvSpPr>
            <p:spPr>
              <a:xfrm>
                <a:off x="5010151" y="1371980"/>
                <a:ext cx="3505199" cy="551369"/>
              </a:xfrm>
              <a:prstGeom prst="rect">
                <a:avLst/>
              </a:prstGeom>
              <a:blipFill>
                <a:blip r:embed="rId3"/>
                <a:stretch>
                  <a:fillRect t="-54839" b="-41935"/>
                </a:stretch>
              </a:blipFill>
              <a:ln>
                <a:solidFill>
                  <a:schemeClr val="tx1"/>
                </a:solidFill>
              </a:ln>
            </p:spPr>
            <p:txBody>
              <a:bodyPr/>
              <a:lstStyle/>
              <a:p>
                <a:r>
                  <a:rPr lang="en-US">
                    <a:noFill/>
                  </a:rPr>
                  <a:t> </a:t>
                </a:r>
              </a:p>
            </p:txBody>
          </p:sp>
        </mc:Fallback>
      </mc:AlternateContent>
      <p:pic>
        <p:nvPicPr>
          <p:cNvPr id="10" name="Picture 9" descr="A close up of a colorful background&#10;&#10;Description automatically generated">
            <a:extLst>
              <a:ext uri="{FF2B5EF4-FFF2-40B4-BE49-F238E27FC236}">
                <a16:creationId xmlns:a16="http://schemas.microsoft.com/office/drawing/2014/main" id="{4AF14BF6-C1E5-4647-A435-DEF536925782}"/>
              </a:ext>
            </a:extLst>
          </p:cNvPr>
          <p:cNvPicPr>
            <a:picLocks noChangeAspect="1"/>
          </p:cNvPicPr>
          <p:nvPr/>
        </p:nvPicPr>
        <p:blipFill>
          <a:blip r:embed="rId4"/>
          <a:stretch>
            <a:fillRect/>
          </a:stretch>
        </p:blipFill>
        <p:spPr>
          <a:xfrm>
            <a:off x="5801438" y="2286725"/>
            <a:ext cx="2584200" cy="1939675"/>
          </a:xfrm>
          <a:prstGeom prst="rect">
            <a:avLst/>
          </a:prstGeom>
        </p:spPr>
      </p:pic>
      <p:pic>
        <p:nvPicPr>
          <p:cNvPr id="4" name="Picture 3" descr="A close up of a logo&#10;&#10;Description automatically generated">
            <a:extLst>
              <a:ext uri="{FF2B5EF4-FFF2-40B4-BE49-F238E27FC236}">
                <a16:creationId xmlns:a16="http://schemas.microsoft.com/office/drawing/2014/main" id="{6BEBB7AE-5A80-41CD-A7D8-849119EB44C6}"/>
              </a:ext>
            </a:extLst>
          </p:cNvPr>
          <p:cNvPicPr>
            <a:picLocks noChangeAspect="1"/>
          </p:cNvPicPr>
          <p:nvPr/>
        </p:nvPicPr>
        <p:blipFill>
          <a:blip r:embed="rId5"/>
          <a:stretch>
            <a:fillRect/>
          </a:stretch>
        </p:blipFill>
        <p:spPr>
          <a:xfrm>
            <a:off x="5807030" y="4398037"/>
            <a:ext cx="2578608" cy="1786676"/>
          </a:xfrm>
          <a:prstGeom prst="rect">
            <a:avLst/>
          </a:prstGeom>
        </p:spPr>
      </p:pic>
    </p:spTree>
    <p:extLst>
      <p:ext uri="{BB962C8B-B14F-4D97-AF65-F5344CB8AC3E}">
        <p14:creationId xmlns:p14="http://schemas.microsoft.com/office/powerpoint/2010/main" val="210863568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2B580-4572-4E6C-B04F-AD262E5877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descr="A close up of a logo&#10;&#10;Description automatically generated">
            <a:extLst>
              <a:ext uri="{FF2B5EF4-FFF2-40B4-BE49-F238E27FC236}">
                <a16:creationId xmlns:a16="http://schemas.microsoft.com/office/drawing/2014/main" id="{0C2E95D5-2C60-4EE0-8A23-4B8E13023B82}"/>
              </a:ext>
            </a:extLst>
          </p:cNvPr>
          <p:cNvPicPr>
            <a:picLocks noChangeAspect="1"/>
          </p:cNvPicPr>
          <p:nvPr/>
        </p:nvPicPr>
        <p:blipFill>
          <a:blip r:embed="rId3"/>
          <a:stretch>
            <a:fillRect/>
          </a:stretch>
        </p:blipFill>
        <p:spPr>
          <a:xfrm>
            <a:off x="401743" y="387096"/>
            <a:ext cx="8340514" cy="5779008"/>
          </a:xfrm>
          <a:prstGeom prst="rect">
            <a:avLst/>
          </a:prstGeom>
        </p:spPr>
      </p:pic>
    </p:spTree>
    <p:extLst>
      <p:ext uri="{BB962C8B-B14F-4D97-AF65-F5344CB8AC3E}">
        <p14:creationId xmlns:p14="http://schemas.microsoft.com/office/powerpoint/2010/main" val="3287624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58B8-8115-45CC-B73C-5090A9737C20}"/>
              </a:ext>
            </a:extLst>
          </p:cNvPr>
          <p:cNvSpPr>
            <a:spLocks noGrp="1"/>
          </p:cNvSpPr>
          <p:nvPr>
            <p:ph type="title"/>
          </p:nvPr>
        </p:nvSpPr>
        <p:spPr>
          <a:xfrm>
            <a:off x="628650" y="365127"/>
            <a:ext cx="7886700" cy="618430"/>
          </a:xfrm>
        </p:spPr>
        <p:txBody>
          <a:bodyPr>
            <a:noAutofit/>
          </a:bodyPr>
          <a:lstStyle/>
          <a:p>
            <a:r>
              <a:rPr lang="en-US" sz="3200" dirty="0"/>
              <a:t>Results</a:t>
            </a:r>
          </a:p>
        </p:txBody>
      </p:sp>
      <p:sp>
        <p:nvSpPr>
          <p:cNvPr id="3" name="Text Placeholder 2">
            <a:extLst>
              <a:ext uri="{FF2B5EF4-FFF2-40B4-BE49-F238E27FC236}">
                <a16:creationId xmlns:a16="http://schemas.microsoft.com/office/drawing/2014/main" id="{4D876EAE-3217-445A-9075-460880BBD87A}"/>
              </a:ext>
            </a:extLst>
          </p:cNvPr>
          <p:cNvSpPr>
            <a:spLocks noGrp="1"/>
          </p:cNvSpPr>
          <p:nvPr>
            <p:ph type="body" idx="1"/>
          </p:nvPr>
        </p:nvSpPr>
        <p:spPr>
          <a:xfrm>
            <a:off x="628650" y="3149363"/>
            <a:ext cx="7886700" cy="2827181"/>
          </a:xfrm>
        </p:spPr>
        <p:txBody>
          <a:bodyPr>
            <a:normAutofit lnSpcReduction="10000"/>
          </a:bodyPr>
          <a:lstStyle/>
          <a:p>
            <a:pPr marL="171450" lvl="0" indent="-171450">
              <a:lnSpc>
                <a:spcPct val="100000"/>
              </a:lnSpc>
              <a:spcBef>
                <a:spcPts val="0"/>
              </a:spcBef>
              <a:buSzPts val="1200"/>
            </a:pPr>
            <a:r>
              <a:rPr lang="en-US" sz="2800" dirty="0">
                <a:ea typeface="Times New Roman"/>
                <a:cs typeface="Times New Roman"/>
                <a:sym typeface="Times New Roman"/>
              </a:rPr>
              <a:t>Linear kernel intuitively performs best given dimensions of our processed data</a:t>
            </a:r>
            <a:endParaRPr lang="en-US" sz="2800" dirty="0">
              <a:ea typeface="Times New Roman"/>
              <a:cs typeface="Times New Roman"/>
            </a:endParaRPr>
          </a:p>
          <a:p>
            <a:pPr marL="0" lvl="0" indent="0">
              <a:lnSpc>
                <a:spcPct val="100000"/>
              </a:lnSpc>
              <a:spcBef>
                <a:spcPts val="0"/>
              </a:spcBef>
              <a:buSzPts val="1200"/>
              <a:buNone/>
            </a:pPr>
            <a:endParaRPr lang="en-US" sz="2800" dirty="0">
              <a:ea typeface="Times New Roman"/>
              <a:cs typeface="Times New Roman"/>
            </a:endParaRPr>
          </a:p>
          <a:p>
            <a:pPr marL="171450" indent="-171450">
              <a:lnSpc>
                <a:spcPct val="100000"/>
              </a:lnSpc>
              <a:spcBef>
                <a:spcPts val="0"/>
              </a:spcBef>
              <a:buSzPts val="1200"/>
            </a:pPr>
            <a:r>
              <a:rPr lang="en-US" sz="2800" dirty="0">
                <a:ea typeface="Times New Roman"/>
                <a:cs typeface="Times New Roman"/>
                <a:sym typeface="Times New Roman"/>
              </a:rPr>
              <a:t>Model using acceleration (AVC) and angular velocity (WVC) vector change features performed best with 78.4% classification accuracy</a:t>
            </a:r>
            <a:endParaRPr lang="en-US" sz="2800" dirty="0"/>
          </a:p>
          <a:p>
            <a:pPr marL="0" lvl="0" indent="0">
              <a:lnSpc>
                <a:spcPct val="100000"/>
              </a:lnSpc>
              <a:spcBef>
                <a:spcPts val="0"/>
              </a:spcBef>
              <a:buSzPts val="1200"/>
              <a:buNone/>
            </a:pPr>
            <a:endParaRPr lang="en-US" dirty="0">
              <a:latin typeface="Times New Roman"/>
              <a:ea typeface="Times New Roman"/>
              <a:cs typeface="Times New Roman"/>
              <a:sym typeface="Times New Roman"/>
            </a:endParaRPr>
          </a:p>
          <a:p>
            <a:endParaRPr lang="en-US" dirty="0"/>
          </a:p>
        </p:txBody>
      </p:sp>
      <p:sp>
        <p:nvSpPr>
          <p:cNvPr id="4" name="Slide Number Placeholder 3">
            <a:extLst>
              <a:ext uri="{FF2B5EF4-FFF2-40B4-BE49-F238E27FC236}">
                <a16:creationId xmlns:a16="http://schemas.microsoft.com/office/drawing/2014/main" id="{8D1115EF-97F9-4B98-8615-363081D3E8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5" name="Table 5">
            <a:extLst>
              <a:ext uri="{FF2B5EF4-FFF2-40B4-BE49-F238E27FC236}">
                <a16:creationId xmlns:a16="http://schemas.microsoft.com/office/drawing/2014/main" id="{5DE79546-05F4-4A37-B725-4BAA84A103DA}"/>
              </a:ext>
            </a:extLst>
          </p:cNvPr>
          <p:cNvGraphicFramePr>
            <a:graphicFrameLocks noGrp="1"/>
          </p:cNvGraphicFramePr>
          <p:nvPr>
            <p:extLst>
              <p:ext uri="{D42A27DB-BD31-4B8C-83A1-F6EECF244321}">
                <p14:modId xmlns:p14="http://schemas.microsoft.com/office/powerpoint/2010/main" val="2569053170"/>
              </p:ext>
            </p:extLst>
          </p:nvPr>
        </p:nvGraphicFramePr>
        <p:xfrm>
          <a:off x="805314" y="1286196"/>
          <a:ext cx="7533372" cy="1483360"/>
        </p:xfrm>
        <a:graphic>
          <a:graphicData uri="http://schemas.openxmlformats.org/drawingml/2006/table">
            <a:tbl>
              <a:tblPr firstRow="1" bandRow="1">
                <a:tableStyleId>{5C22544A-7EE6-4342-B048-85BDC9FD1C3A}</a:tableStyleId>
              </a:tblPr>
              <a:tblGrid>
                <a:gridCol w="2285999">
                  <a:extLst>
                    <a:ext uri="{9D8B030D-6E8A-4147-A177-3AD203B41FA5}">
                      <a16:colId xmlns:a16="http://schemas.microsoft.com/office/drawing/2014/main" val="3633587886"/>
                    </a:ext>
                  </a:extLst>
                </a:gridCol>
                <a:gridCol w="1084729">
                  <a:extLst>
                    <a:ext uri="{9D8B030D-6E8A-4147-A177-3AD203B41FA5}">
                      <a16:colId xmlns:a16="http://schemas.microsoft.com/office/drawing/2014/main" val="1729690909"/>
                    </a:ext>
                  </a:extLst>
                </a:gridCol>
                <a:gridCol w="1022929">
                  <a:extLst>
                    <a:ext uri="{9D8B030D-6E8A-4147-A177-3AD203B41FA5}">
                      <a16:colId xmlns:a16="http://schemas.microsoft.com/office/drawing/2014/main" val="1212972960"/>
                    </a:ext>
                  </a:extLst>
                </a:gridCol>
                <a:gridCol w="1166458">
                  <a:extLst>
                    <a:ext uri="{9D8B030D-6E8A-4147-A177-3AD203B41FA5}">
                      <a16:colId xmlns:a16="http://schemas.microsoft.com/office/drawing/2014/main" val="626670260"/>
                    </a:ext>
                  </a:extLst>
                </a:gridCol>
                <a:gridCol w="845682">
                  <a:extLst>
                    <a:ext uri="{9D8B030D-6E8A-4147-A177-3AD203B41FA5}">
                      <a16:colId xmlns:a16="http://schemas.microsoft.com/office/drawing/2014/main" val="866456078"/>
                    </a:ext>
                  </a:extLst>
                </a:gridCol>
                <a:gridCol w="1127575">
                  <a:extLst>
                    <a:ext uri="{9D8B030D-6E8A-4147-A177-3AD203B41FA5}">
                      <a16:colId xmlns:a16="http://schemas.microsoft.com/office/drawing/2014/main" val="1762663791"/>
                    </a:ext>
                  </a:extLst>
                </a:gridCol>
              </a:tblGrid>
              <a:tr h="370840">
                <a:tc>
                  <a:txBody>
                    <a:bodyPr/>
                    <a:lstStyle/>
                    <a:p>
                      <a:pPr algn="ctr"/>
                      <a:r>
                        <a:rPr lang="en-US" dirty="0"/>
                        <a:t>Preprocessing</a:t>
                      </a:r>
                    </a:p>
                  </a:txBody>
                  <a:tcPr/>
                </a:tc>
                <a:tc>
                  <a:txBody>
                    <a:bodyPr/>
                    <a:lstStyle/>
                    <a:p>
                      <a:pPr algn="ctr"/>
                      <a:r>
                        <a:rPr lang="en-US" dirty="0"/>
                        <a:t>Classifier</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F1-score</a:t>
                      </a:r>
                    </a:p>
                  </a:txBody>
                  <a:tcPr/>
                </a:tc>
                <a:extLst>
                  <a:ext uri="{0D108BD9-81ED-4DB2-BD59-A6C34878D82A}">
                    <a16:rowId xmlns:a16="http://schemas.microsoft.com/office/drawing/2014/main" val="2757108998"/>
                  </a:ext>
                </a:extLst>
              </a:tr>
              <a:tr h="370840">
                <a:tc>
                  <a:txBody>
                    <a:bodyPr/>
                    <a:lstStyle/>
                    <a:p>
                      <a:pPr algn="ctr"/>
                      <a:r>
                        <a:rPr lang="en-US" b="1" dirty="0"/>
                        <a:t>AVC/WVC</a:t>
                      </a:r>
                    </a:p>
                  </a:txBody>
                  <a:tcPr/>
                </a:tc>
                <a:tc>
                  <a:txBody>
                    <a:bodyPr/>
                    <a:lstStyle/>
                    <a:p>
                      <a:pPr algn="ctr"/>
                      <a:r>
                        <a:rPr lang="en-US" b="1" dirty="0"/>
                        <a:t>Linear</a:t>
                      </a:r>
                    </a:p>
                  </a:txBody>
                  <a:tcPr/>
                </a:tc>
                <a:tc>
                  <a:txBody>
                    <a:bodyPr/>
                    <a:lstStyle/>
                    <a:p>
                      <a:pPr algn="ctr"/>
                      <a:r>
                        <a:rPr lang="en-US" b="1" dirty="0"/>
                        <a:t>78.4%</a:t>
                      </a:r>
                    </a:p>
                  </a:txBody>
                  <a:tcPr/>
                </a:tc>
                <a:tc>
                  <a:txBody>
                    <a:bodyPr/>
                    <a:lstStyle/>
                    <a:p>
                      <a:pPr algn="ctr"/>
                      <a:r>
                        <a:rPr lang="en-US" b="1" dirty="0"/>
                        <a:t>74.2%</a:t>
                      </a:r>
                    </a:p>
                  </a:txBody>
                  <a:tcPr/>
                </a:tc>
                <a:tc>
                  <a:txBody>
                    <a:bodyPr/>
                    <a:lstStyle/>
                    <a:p>
                      <a:pPr algn="ctr"/>
                      <a:r>
                        <a:rPr lang="en-US" b="1" dirty="0"/>
                        <a:t>82.8%</a:t>
                      </a:r>
                    </a:p>
                  </a:txBody>
                  <a:tcPr/>
                </a:tc>
                <a:tc>
                  <a:txBody>
                    <a:bodyPr/>
                    <a:lstStyle/>
                    <a:p>
                      <a:pPr algn="ctr"/>
                      <a:r>
                        <a:rPr lang="en-US" b="1" dirty="0"/>
                        <a:t>78.3%</a:t>
                      </a:r>
                    </a:p>
                  </a:txBody>
                  <a:tcPr/>
                </a:tc>
                <a:extLst>
                  <a:ext uri="{0D108BD9-81ED-4DB2-BD59-A6C34878D82A}">
                    <a16:rowId xmlns:a16="http://schemas.microsoft.com/office/drawing/2014/main" val="1756779076"/>
                  </a:ext>
                </a:extLst>
              </a:tr>
              <a:tr h="370840">
                <a:tc>
                  <a:txBody>
                    <a:bodyPr/>
                    <a:lstStyle/>
                    <a:p>
                      <a:pPr algn="ctr"/>
                      <a:r>
                        <a:rPr lang="en-US" b="0" dirty="0"/>
                        <a:t>Max Magnitude Threshold</a:t>
                      </a:r>
                    </a:p>
                  </a:txBody>
                  <a:tcPr/>
                </a:tc>
                <a:tc>
                  <a:txBody>
                    <a:bodyPr/>
                    <a:lstStyle/>
                    <a:p>
                      <a:pPr algn="ctr"/>
                      <a:r>
                        <a:rPr lang="en-US" b="0" dirty="0"/>
                        <a:t>Linear</a:t>
                      </a:r>
                    </a:p>
                  </a:txBody>
                  <a:tcPr/>
                </a:tc>
                <a:tc>
                  <a:txBody>
                    <a:bodyPr/>
                    <a:lstStyle/>
                    <a:p>
                      <a:pPr algn="ctr"/>
                      <a:r>
                        <a:rPr lang="en-US" b="0" dirty="0"/>
                        <a:t>67.0%</a:t>
                      </a:r>
                    </a:p>
                  </a:txBody>
                  <a:tcPr/>
                </a:tc>
                <a:tc>
                  <a:txBody>
                    <a:bodyPr/>
                    <a:lstStyle/>
                    <a:p>
                      <a:pPr algn="ctr"/>
                      <a:r>
                        <a:rPr lang="en-US" b="0" dirty="0"/>
                        <a:t>63.8%</a:t>
                      </a:r>
                    </a:p>
                  </a:txBody>
                  <a:tcPr/>
                </a:tc>
                <a:tc>
                  <a:txBody>
                    <a:bodyPr/>
                    <a:lstStyle/>
                    <a:p>
                      <a:pPr algn="ctr"/>
                      <a:r>
                        <a:rPr lang="en-US" b="0" dirty="0"/>
                        <a:t>69.0%</a:t>
                      </a:r>
                    </a:p>
                  </a:txBody>
                  <a:tcPr/>
                </a:tc>
                <a:tc>
                  <a:txBody>
                    <a:bodyPr/>
                    <a:lstStyle/>
                    <a:p>
                      <a:pPr algn="ctr"/>
                      <a:r>
                        <a:rPr lang="en-US" b="0" dirty="0"/>
                        <a:t>66.3%</a:t>
                      </a:r>
                    </a:p>
                  </a:txBody>
                  <a:tcPr/>
                </a:tc>
                <a:extLst>
                  <a:ext uri="{0D108BD9-81ED-4DB2-BD59-A6C34878D82A}">
                    <a16:rowId xmlns:a16="http://schemas.microsoft.com/office/drawing/2014/main" val="1293943693"/>
                  </a:ext>
                </a:extLst>
              </a:tr>
              <a:tr h="370840">
                <a:tc>
                  <a:txBody>
                    <a:bodyPr/>
                    <a:lstStyle/>
                    <a:p>
                      <a:pPr algn="ctr"/>
                      <a:r>
                        <a:rPr lang="en-US" b="0" dirty="0"/>
                        <a:t>Max Magnitude Threshold</a:t>
                      </a:r>
                    </a:p>
                  </a:txBody>
                  <a:tcPr/>
                </a:tc>
                <a:tc>
                  <a:txBody>
                    <a:bodyPr/>
                    <a:lstStyle/>
                    <a:p>
                      <a:pPr algn="ctr"/>
                      <a:r>
                        <a:rPr lang="en-US" b="0" dirty="0"/>
                        <a:t>Gaussian</a:t>
                      </a:r>
                    </a:p>
                  </a:txBody>
                  <a:tcPr/>
                </a:tc>
                <a:tc>
                  <a:txBody>
                    <a:bodyPr/>
                    <a:lstStyle/>
                    <a:p>
                      <a:pPr algn="ctr"/>
                      <a:r>
                        <a:rPr lang="en-US" b="0" dirty="0"/>
                        <a:t>58.9%</a:t>
                      </a:r>
                    </a:p>
                  </a:txBody>
                  <a:tcPr/>
                </a:tc>
                <a:tc>
                  <a:txBody>
                    <a:bodyPr/>
                    <a:lstStyle/>
                    <a:p>
                      <a:pPr algn="ctr"/>
                      <a:r>
                        <a:rPr lang="en-US" b="0" dirty="0"/>
                        <a:t>58.5%</a:t>
                      </a:r>
                    </a:p>
                  </a:txBody>
                  <a:tcPr/>
                </a:tc>
                <a:tc>
                  <a:txBody>
                    <a:bodyPr/>
                    <a:lstStyle/>
                    <a:p>
                      <a:pPr algn="ctr"/>
                      <a:r>
                        <a:rPr lang="en-US" b="0" dirty="0"/>
                        <a:t>43.7%</a:t>
                      </a:r>
                    </a:p>
                  </a:txBody>
                  <a:tcPr/>
                </a:tc>
                <a:tc>
                  <a:txBody>
                    <a:bodyPr/>
                    <a:lstStyle/>
                    <a:p>
                      <a:pPr algn="ctr"/>
                      <a:r>
                        <a:rPr lang="en-US" b="0" dirty="0"/>
                        <a:t>50.0%</a:t>
                      </a:r>
                    </a:p>
                  </a:txBody>
                  <a:tcPr/>
                </a:tc>
                <a:extLst>
                  <a:ext uri="{0D108BD9-81ED-4DB2-BD59-A6C34878D82A}">
                    <a16:rowId xmlns:a16="http://schemas.microsoft.com/office/drawing/2014/main" val="1507427165"/>
                  </a:ext>
                </a:extLst>
              </a:tr>
            </a:tbl>
          </a:graphicData>
        </a:graphic>
      </p:graphicFrame>
    </p:spTree>
    <p:extLst>
      <p:ext uri="{BB962C8B-B14F-4D97-AF65-F5344CB8AC3E}">
        <p14:creationId xmlns:p14="http://schemas.microsoft.com/office/powerpoint/2010/main" val="3891644240"/>
      </p:ext>
    </p:extLst>
  </p:cSld>
  <p:clrMapOvr>
    <a:masterClrMapping/>
  </p:clrMapOvr>
  <mc:AlternateContent xmlns:mc="http://schemas.openxmlformats.org/markup-compatibility/2006" xmlns:p15="http://schemas.microsoft.com/office/powerpoint/2012/main">
    <mc:Choice Requires="p15">
      <p:transition>
        <p15:prstTrans prst="fallOver"/>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284349"/>
            <a:ext cx="7886700" cy="7733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3200" dirty="0"/>
              <a:t>Pitfalls</a:t>
            </a:r>
            <a:endParaRPr sz="3200" dirty="0"/>
          </a:p>
        </p:txBody>
      </p:sp>
      <p:sp>
        <p:nvSpPr>
          <p:cNvPr id="154" name="Google Shape;154;p8"/>
          <p:cNvSpPr txBox="1">
            <a:spLocks noGrp="1"/>
          </p:cNvSpPr>
          <p:nvPr>
            <p:ph type="body" idx="1"/>
          </p:nvPr>
        </p:nvSpPr>
        <p:spPr>
          <a:xfrm>
            <a:off x="637615" y="1237129"/>
            <a:ext cx="7886700" cy="4939834"/>
          </a:xfrm>
          <a:prstGeom prst="rect">
            <a:avLst/>
          </a:prstGeom>
          <a:noFill/>
          <a:ln>
            <a:noFill/>
          </a:ln>
        </p:spPr>
        <p:txBody>
          <a:bodyPr spcFirstLastPara="1" wrap="square" lIns="91425" tIns="45700" rIns="91425" bIns="45700" anchor="t" anchorCtr="0">
            <a:normAutofit/>
          </a:bodyPr>
          <a:lstStyle/>
          <a:p>
            <a:pPr indent="-457200">
              <a:spcBef>
                <a:spcPts val="0"/>
              </a:spcBef>
              <a:buSzPts val="2800"/>
            </a:pPr>
            <a:r>
              <a:rPr lang="en-US" sz="2800" dirty="0"/>
              <a:t>Sub-optimal sampling window that did not capture sudden, large changes in motion</a:t>
            </a:r>
          </a:p>
          <a:p>
            <a:pPr lvl="1" indent="-457200">
              <a:spcBef>
                <a:spcPts val="0"/>
              </a:spcBef>
              <a:buSzPts val="2800"/>
            </a:pPr>
            <a:r>
              <a:rPr lang="en-US" sz="2400" dirty="0"/>
              <a:t>Falls occur in smaller window frames than experimental sampling periods (</a:t>
            </a:r>
            <a:r>
              <a:rPr lang="en-US" sz="2400" i="1" dirty="0"/>
              <a:t>i.e. </a:t>
            </a:r>
            <a:r>
              <a:rPr lang="en-US" sz="2400" dirty="0"/>
              <a:t>10s, 30s, 60s)</a:t>
            </a:r>
          </a:p>
          <a:p>
            <a:pPr indent="-457200">
              <a:spcBef>
                <a:spcPts val="0"/>
              </a:spcBef>
              <a:buSzPts val="2800"/>
            </a:pPr>
            <a:endParaRPr lang="en-US" sz="2800" dirty="0"/>
          </a:p>
          <a:p>
            <a:pPr indent="-457200">
              <a:spcBef>
                <a:spcPts val="0"/>
              </a:spcBef>
              <a:buSzPts val="2800"/>
            </a:pPr>
            <a:r>
              <a:rPr lang="en-US" sz="2800" dirty="0"/>
              <a:t>Sensor sampling calibration</a:t>
            </a:r>
          </a:p>
          <a:p>
            <a:pPr lvl="1" indent="-457200">
              <a:spcBef>
                <a:spcPts val="0"/>
              </a:spcBef>
              <a:buSzPts val="2800"/>
            </a:pPr>
            <a:r>
              <a:rPr lang="en-US" sz="2400" dirty="0"/>
              <a:t>Inconsistent number of samples in different trials of same activity</a:t>
            </a:r>
          </a:p>
          <a:p>
            <a:pPr indent="-457200">
              <a:spcBef>
                <a:spcPts val="0"/>
              </a:spcBef>
              <a:buSzPts val="2800"/>
            </a:pPr>
            <a:endParaRPr lang="en-US" sz="2800" dirty="0"/>
          </a:p>
          <a:p>
            <a:pPr indent="-457200">
              <a:spcBef>
                <a:spcPts val="0"/>
              </a:spcBef>
              <a:buSzPts val="2800"/>
            </a:pPr>
            <a:r>
              <a:rPr lang="en-US" sz="2800" dirty="0"/>
              <a:t>Subpopulation tested was not representative of elderly population</a:t>
            </a:r>
          </a:p>
          <a:p>
            <a:pPr lvl="1" indent="-457200">
              <a:spcBef>
                <a:spcPts val="0"/>
              </a:spcBef>
              <a:buSzPts val="2800"/>
            </a:pPr>
            <a:r>
              <a:rPr lang="en-US" sz="2400" dirty="0"/>
              <a:t>Experimental population aged 18-24 years old</a:t>
            </a:r>
          </a:p>
        </p:txBody>
      </p:sp>
      <p:sp>
        <p:nvSpPr>
          <p:cNvPr id="155" name="Google Shape;15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b7b671b27_0_56"/>
          <p:cNvSpPr txBox="1">
            <a:spLocks noGrp="1"/>
          </p:cNvSpPr>
          <p:nvPr>
            <p:ph type="title"/>
          </p:nvPr>
        </p:nvSpPr>
        <p:spPr>
          <a:xfrm>
            <a:off x="628650" y="213551"/>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Next Steps</a:t>
            </a:r>
            <a:endParaRPr sz="3200" dirty="0"/>
          </a:p>
        </p:txBody>
      </p:sp>
      <p:sp>
        <p:nvSpPr>
          <p:cNvPr id="168" name="Google Shape;168;g8b7b671b27_0_56"/>
          <p:cNvSpPr txBox="1">
            <a:spLocks noGrp="1"/>
          </p:cNvSpPr>
          <p:nvPr>
            <p:ph type="body" idx="1"/>
          </p:nvPr>
        </p:nvSpPr>
        <p:spPr>
          <a:xfrm>
            <a:off x="628650" y="1138527"/>
            <a:ext cx="7886700" cy="5119222"/>
          </a:xfrm>
          <a:prstGeom prst="rect">
            <a:avLst/>
          </a:prstGeom>
          <a:noFill/>
          <a:ln>
            <a:noFill/>
          </a:ln>
        </p:spPr>
        <p:txBody>
          <a:bodyPr spcFirstLastPara="1" wrap="square" lIns="91425" tIns="45700" rIns="91425" bIns="45700" anchor="t" anchorCtr="0">
            <a:noAutofit/>
          </a:bodyPr>
          <a:lstStyle/>
          <a:p>
            <a:pPr indent="-457200">
              <a:lnSpc>
                <a:spcPct val="100000"/>
              </a:lnSpc>
              <a:spcBef>
                <a:spcPts val="360"/>
              </a:spcBef>
              <a:buSzPts val="1200"/>
            </a:pPr>
            <a:r>
              <a:rPr lang="en-US" sz="2800" dirty="0">
                <a:ea typeface="Times New Roman"/>
                <a:cs typeface="Times New Roman"/>
                <a:sym typeface="Times New Roman"/>
              </a:rPr>
              <a:t>Apply filters to improve signal processing when extracting Vector Change Feature</a:t>
            </a:r>
            <a:endParaRPr lang="en-US" sz="2800" dirty="0">
              <a:ea typeface="Times New Roman"/>
              <a:cs typeface="Times New Roman"/>
            </a:endParaRPr>
          </a:p>
          <a:p>
            <a:pPr indent="-457200">
              <a:lnSpc>
                <a:spcPct val="100000"/>
              </a:lnSpc>
              <a:spcBef>
                <a:spcPts val="360"/>
              </a:spcBef>
              <a:buSzPts val="1200"/>
            </a:pPr>
            <a:endParaRPr lang="en-US" sz="2800" dirty="0">
              <a:ea typeface="Times New Roman"/>
              <a:cs typeface="Times New Roman"/>
            </a:endParaRPr>
          </a:p>
          <a:p>
            <a:pPr indent="-457200">
              <a:lnSpc>
                <a:spcPct val="100000"/>
              </a:lnSpc>
              <a:spcBef>
                <a:spcPts val="360"/>
              </a:spcBef>
              <a:buSzPts val="1200"/>
            </a:pPr>
            <a:r>
              <a:rPr lang="en-US" sz="2800" dirty="0">
                <a:ea typeface="Times New Roman"/>
                <a:cs typeface="Times New Roman"/>
                <a:sym typeface="Times New Roman"/>
              </a:rPr>
              <a:t>Our algorithm is intended to be further integrated with GPS systems built into smartwatches to autonomously dispatch paramedics</a:t>
            </a:r>
          </a:p>
          <a:p>
            <a:pPr indent="-457200">
              <a:lnSpc>
                <a:spcPct val="100000"/>
              </a:lnSpc>
              <a:spcBef>
                <a:spcPts val="360"/>
              </a:spcBef>
              <a:buSzPts val="1200"/>
            </a:pPr>
            <a:endParaRPr lang="en-US" sz="2800" dirty="0">
              <a:ea typeface="Times New Roman"/>
              <a:cs typeface="Times New Roman"/>
              <a:sym typeface="Times New Roman"/>
            </a:endParaRPr>
          </a:p>
          <a:p>
            <a:pPr indent="-457200">
              <a:lnSpc>
                <a:spcPct val="100000"/>
              </a:lnSpc>
              <a:spcBef>
                <a:spcPts val="360"/>
              </a:spcBef>
              <a:buSzPts val="1200"/>
            </a:pPr>
            <a:r>
              <a:rPr lang="en-US" sz="2800" dirty="0"/>
              <a:t>Threshold analysis should be used as a weak learner in an ensemble classification algorithm for fall detection</a:t>
            </a:r>
          </a:p>
          <a:p>
            <a:pPr marL="342900">
              <a:lnSpc>
                <a:spcPct val="100000"/>
              </a:lnSpc>
              <a:spcBef>
                <a:spcPts val="360"/>
              </a:spcBef>
              <a:buSzPts val="1200"/>
            </a:pPr>
            <a:endParaRPr lang="en-US" sz="2800" b="1" dirty="0">
              <a:ea typeface="Times New Roman"/>
              <a:cs typeface="Times New Roman"/>
              <a:sym typeface="Times New Roman"/>
            </a:endParaRPr>
          </a:p>
        </p:txBody>
      </p:sp>
      <p:sp>
        <p:nvSpPr>
          <p:cNvPr id="169" name="Google Shape;169;g8b7b671b27_0_5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C80E"/>
        </a:solidFill>
        <a:effectLst/>
      </p:bgPr>
    </p:bg>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628650" y="2478131"/>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Arial"/>
              <a:buNone/>
            </a:pPr>
            <a:r>
              <a:rPr lang="en-US">
                <a:solidFill>
                  <a:schemeClr val="lt1"/>
                </a:solidFill>
              </a:rPr>
              <a:t>Questions?</a:t>
            </a:r>
            <a:endParaRPr/>
          </a:p>
        </p:txBody>
      </p:sp>
      <p:sp>
        <p:nvSpPr>
          <p:cNvPr id="208" name="Google Shape;20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A727C7B3-92A6-4DC7-83BD-E29702A1C488}"/>
              </a:ext>
            </a:extLst>
          </p:cNvPr>
          <p:cNvSpPr txBox="1"/>
          <p:nvPr/>
        </p:nvSpPr>
        <p:spPr>
          <a:xfrm>
            <a:off x="3200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C609287-9D23-495B-80E9-C649255AEBE4}"/>
              </a:ext>
            </a:extLst>
          </p:cNvPr>
          <p:cNvSpPr txBox="1"/>
          <p:nvPr/>
        </p:nvSpPr>
        <p:spPr>
          <a:xfrm>
            <a:off x="3200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ED670E9E-2318-439A-8E22-869ACAA7EB97}"/>
              </a:ext>
            </a:extLst>
          </p:cNvPr>
          <p:cNvSpPr txBox="1"/>
          <p:nvPr/>
        </p:nvSpPr>
        <p:spPr>
          <a:xfrm>
            <a:off x="3200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D527F-FB5C-4790-861E-6635BE0012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B461D509-BAB1-4B60-8F33-BF40A2A2E252}"/>
              </a:ext>
            </a:extLst>
          </p:cNvPr>
          <p:cNvPicPr>
            <a:picLocks noChangeAspect="1"/>
          </p:cNvPicPr>
          <p:nvPr/>
        </p:nvPicPr>
        <p:blipFill>
          <a:blip r:embed="rId3"/>
          <a:stretch>
            <a:fillRect/>
          </a:stretch>
        </p:blipFill>
        <p:spPr>
          <a:xfrm>
            <a:off x="0" y="348634"/>
            <a:ext cx="9144000" cy="5936140"/>
          </a:xfrm>
          <a:prstGeom prst="rect">
            <a:avLst/>
          </a:prstGeom>
        </p:spPr>
      </p:pic>
    </p:spTree>
    <p:extLst>
      <p:ext uri="{BB962C8B-B14F-4D97-AF65-F5344CB8AC3E}">
        <p14:creationId xmlns:p14="http://schemas.microsoft.com/office/powerpoint/2010/main" val="345105630"/>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73"/>
        <p:cNvGrpSpPr/>
        <p:nvPr/>
      </p:nvGrpSpPr>
      <p:grpSpPr>
        <a:xfrm>
          <a:off x="0" y="0"/>
          <a:ext cx="0" cy="0"/>
          <a:chOff x="0" y="0"/>
          <a:chExt cx="0" cy="0"/>
        </a:xfrm>
      </p:grpSpPr>
      <p:sp>
        <p:nvSpPr>
          <p:cNvPr id="174" name="Google Shape;174;g8b7b671b27_0_6"/>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Models: Chosen Approach</a:t>
            </a:r>
            <a:endParaRPr/>
          </a:p>
        </p:txBody>
      </p:sp>
      <p:sp>
        <p:nvSpPr>
          <p:cNvPr id="175" name="Google Shape;175;g8b7b671b27_0_6"/>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dirty="0"/>
              <a:t>3-phased approach:</a:t>
            </a:r>
            <a:endParaRPr sz="2800" dirty="0"/>
          </a:p>
          <a:p>
            <a:pPr marL="685800" lvl="1" indent="-292100" algn="l" rtl="0">
              <a:lnSpc>
                <a:spcPct val="90000"/>
              </a:lnSpc>
              <a:spcBef>
                <a:spcPts val="0"/>
              </a:spcBef>
              <a:spcAft>
                <a:spcPts val="0"/>
              </a:spcAft>
              <a:buSzPts val="2800"/>
              <a:buAutoNum type="arabicPeriod"/>
            </a:pPr>
            <a:r>
              <a:rPr lang="en-US" dirty="0"/>
              <a:t>Threshold Analysis – Vector Change Feature Extraction</a:t>
            </a:r>
            <a:endParaRPr dirty="0"/>
          </a:p>
          <a:p>
            <a:pPr marL="685800" lvl="1" indent="-292100" algn="l" rtl="0">
              <a:lnSpc>
                <a:spcPct val="90000"/>
              </a:lnSpc>
              <a:spcBef>
                <a:spcPts val="0"/>
              </a:spcBef>
              <a:spcAft>
                <a:spcPts val="0"/>
              </a:spcAft>
              <a:buSzPts val="2800"/>
              <a:buAutoNum type="arabicPeriod"/>
            </a:pPr>
            <a:r>
              <a:rPr lang="en-US" dirty="0"/>
              <a:t>K-Means Clustering</a:t>
            </a:r>
            <a:endParaRPr dirty="0"/>
          </a:p>
          <a:p>
            <a:pPr marL="685800" lvl="1" indent="-292100" algn="l" rtl="0">
              <a:lnSpc>
                <a:spcPct val="90000"/>
              </a:lnSpc>
              <a:spcBef>
                <a:spcPts val="0"/>
              </a:spcBef>
              <a:spcAft>
                <a:spcPts val="0"/>
              </a:spcAft>
              <a:buSzPts val="2800"/>
              <a:buAutoNum type="arabicPeriod"/>
            </a:pPr>
            <a:r>
              <a:rPr lang="en-US" dirty="0"/>
              <a:t>Linear Kernel SVC</a:t>
            </a:r>
            <a:endParaRPr dirty="0"/>
          </a:p>
        </p:txBody>
      </p:sp>
      <p:sp>
        <p:nvSpPr>
          <p:cNvPr id="176" name="Google Shape;176;g8b7b671b27_0_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5" name="Google Shape;68;p1">
            <a:extLst>
              <a:ext uri="{FF2B5EF4-FFF2-40B4-BE49-F238E27FC236}">
                <a16:creationId xmlns:a16="http://schemas.microsoft.com/office/drawing/2014/main" id="{87F1A0FF-BB0C-43F2-961D-A163841E9B28}"/>
              </a:ext>
            </a:extLst>
          </p:cNvPr>
          <p:cNvSpPr txBox="1"/>
          <p:nvPr/>
        </p:nvSpPr>
        <p:spPr>
          <a:xfrm>
            <a:off x="1914140" y="3429000"/>
            <a:ext cx="5137589" cy="306387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latin typeface="Arial"/>
                <a:ea typeface="Arial"/>
                <a:cs typeface="Arial"/>
                <a:sym typeface="Arial"/>
              </a:rPr>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7633" y="136524"/>
            <a:ext cx="8748731" cy="99750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Death Rates from Falls Increasing Annually</a:t>
            </a:r>
            <a:endParaRPr sz="3200" dirty="0"/>
          </a:p>
        </p:txBody>
      </p:sp>
      <p:sp>
        <p:nvSpPr>
          <p:cNvPr id="98" name="Google Shape;98;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3" name="Picture 2" descr="A screenshot of a video game&#10;&#10;Description automatically generated">
            <a:extLst>
              <a:ext uri="{FF2B5EF4-FFF2-40B4-BE49-F238E27FC236}">
                <a16:creationId xmlns:a16="http://schemas.microsoft.com/office/drawing/2014/main" id="{0B2468E8-5D36-4C9B-94D3-3F1CC73AE5C9}"/>
              </a:ext>
            </a:extLst>
          </p:cNvPr>
          <p:cNvPicPr>
            <a:picLocks noChangeAspect="1"/>
          </p:cNvPicPr>
          <p:nvPr/>
        </p:nvPicPr>
        <p:blipFill>
          <a:blip r:embed="rId3"/>
          <a:stretch>
            <a:fillRect/>
          </a:stretch>
        </p:blipFill>
        <p:spPr>
          <a:xfrm>
            <a:off x="373006" y="1559585"/>
            <a:ext cx="8397987" cy="3738830"/>
          </a:xfrm>
          <a:prstGeom prst="rect">
            <a:avLst/>
          </a:prstGeom>
        </p:spPr>
      </p:pic>
      <p:sp>
        <p:nvSpPr>
          <p:cNvPr id="4" name="TextBox 3">
            <a:extLst>
              <a:ext uri="{FF2B5EF4-FFF2-40B4-BE49-F238E27FC236}">
                <a16:creationId xmlns:a16="http://schemas.microsoft.com/office/drawing/2014/main" id="{95445F62-5978-4A43-B49B-56E47671E235}"/>
              </a:ext>
            </a:extLst>
          </p:cNvPr>
          <p:cNvSpPr txBox="1"/>
          <p:nvPr/>
        </p:nvSpPr>
        <p:spPr>
          <a:xfrm>
            <a:off x="411480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0630D3D9-4D38-431D-8C35-CD3BFD9F98B1}"/>
              </a:ext>
            </a:extLst>
          </p:cNvPr>
          <p:cNvSpPr txBox="1"/>
          <p:nvPr/>
        </p:nvSpPr>
        <p:spPr>
          <a:xfrm>
            <a:off x="373006" y="5956241"/>
            <a:ext cx="8397987" cy="400110"/>
          </a:xfrm>
          <a:prstGeom prst="rect">
            <a:avLst/>
          </a:prstGeom>
          <a:noFill/>
        </p:spPr>
        <p:txBody>
          <a:bodyPr wrap="square" rtlCol="0" anchor="t">
            <a:spAutoFit/>
          </a:bodyPr>
          <a:lstStyle/>
          <a:p>
            <a:r>
              <a:rPr lang="en-US" sz="1000" i="1" dirty="0">
                <a:cs typeface="Times New Roman"/>
              </a:rPr>
              <a:t>Figure 1.</a:t>
            </a:r>
            <a:r>
              <a:rPr lang="en-US" sz="1000" dirty="0">
                <a:cs typeface="Times New Roman"/>
              </a:rPr>
              <a:t> Age-adjusted death rates in seniors (2007-2016). Adapted from “Deaths from Falls Among Persons Aged ≥65 Years,” by E. Burns, and R. Kakara, 2018, </a:t>
            </a:r>
            <a:r>
              <a:rPr lang="en-US" sz="1000" i="1" dirty="0">
                <a:cs typeface="Times New Roman"/>
              </a:rPr>
              <a:t>MMWR </a:t>
            </a:r>
            <a:r>
              <a:rPr lang="en-US" sz="1000" i="1" dirty="0" err="1">
                <a:cs typeface="Times New Roman"/>
              </a:rPr>
              <a:t>Morb</a:t>
            </a:r>
            <a:r>
              <a:rPr lang="en-US" sz="1000" i="1" dirty="0">
                <a:cs typeface="Times New Roman"/>
              </a:rPr>
              <a:t> Mortal </a:t>
            </a:r>
            <a:r>
              <a:rPr lang="en-US" sz="1000" i="1" dirty="0" err="1">
                <a:cs typeface="Times New Roman"/>
              </a:rPr>
              <a:t>Wkly</a:t>
            </a:r>
            <a:r>
              <a:rPr lang="en-US" sz="1000" i="1" dirty="0">
                <a:cs typeface="Times New Roman"/>
              </a:rPr>
              <a:t> Rep (67)</a:t>
            </a:r>
            <a:r>
              <a:rPr lang="en-US" sz="1000" dirty="0">
                <a:cs typeface="Times New Roman"/>
              </a:rPr>
              <a:t>. P. 509-514. </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365127"/>
            <a:ext cx="7886700" cy="7733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Models</a:t>
            </a:r>
            <a:endParaRPr/>
          </a:p>
        </p:txBody>
      </p:sp>
      <p:sp>
        <p:nvSpPr>
          <p:cNvPr id="147" name="Google Shape;147;p7"/>
          <p:cNvSpPr txBox="1">
            <a:spLocks noGrp="1"/>
          </p:cNvSpPr>
          <p:nvPr>
            <p:ph type="body" idx="1"/>
          </p:nvPr>
        </p:nvSpPr>
        <p:spPr>
          <a:xfrm>
            <a:off x="637615" y="1237129"/>
            <a:ext cx="7886700" cy="49398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Our Model Approach:</a:t>
            </a:r>
            <a:endParaRPr dirty="0"/>
          </a:p>
          <a:p>
            <a:pPr marL="971550" lvl="1" indent="-514350" algn="l" rtl="0">
              <a:lnSpc>
                <a:spcPct val="90000"/>
              </a:lnSpc>
              <a:spcBef>
                <a:spcPts val="500"/>
              </a:spcBef>
              <a:spcAft>
                <a:spcPts val="0"/>
              </a:spcAft>
              <a:buClr>
                <a:srgbClr val="FF0000"/>
              </a:buClr>
              <a:buSzPts val="2400"/>
              <a:buFont typeface="Calibri"/>
              <a:buAutoNum type="arabicPeriod"/>
            </a:pPr>
            <a:r>
              <a:rPr lang="en-US" sz="2400" dirty="0"/>
              <a:t>Simple Threshold Model</a:t>
            </a:r>
            <a:endParaRPr dirty="0"/>
          </a:p>
          <a:p>
            <a:pPr marL="971550" lvl="1" indent="-514350" algn="l" rtl="0">
              <a:lnSpc>
                <a:spcPct val="90000"/>
              </a:lnSpc>
              <a:spcBef>
                <a:spcPts val="500"/>
              </a:spcBef>
              <a:spcAft>
                <a:spcPts val="0"/>
              </a:spcAft>
              <a:buClr>
                <a:srgbClr val="FF0000"/>
              </a:buClr>
              <a:buSzPts val="2400"/>
              <a:buFont typeface="Calibri"/>
              <a:buAutoNum type="arabicPeriod"/>
            </a:pPr>
            <a:r>
              <a:rPr lang="en-US" sz="2400" dirty="0"/>
              <a:t>Multiphase Fall Model</a:t>
            </a:r>
            <a:endParaRPr dirty="0"/>
          </a:p>
          <a:p>
            <a:pPr marL="971550" lvl="1" indent="-514350" algn="l" rtl="0">
              <a:lnSpc>
                <a:spcPct val="90000"/>
              </a:lnSpc>
              <a:spcBef>
                <a:spcPts val="500"/>
              </a:spcBef>
              <a:spcAft>
                <a:spcPts val="0"/>
              </a:spcAft>
              <a:buClr>
                <a:srgbClr val="FF0000"/>
              </a:buClr>
              <a:buSzPts val="2400"/>
              <a:buFont typeface="Calibri"/>
              <a:buAutoNum type="arabicPeriod"/>
            </a:pPr>
            <a:r>
              <a:rPr lang="en-US" sz="2400" dirty="0"/>
              <a:t>Test Combination of Different Machine-Learning Algorithms</a:t>
            </a:r>
            <a:endParaRPr dirty="0"/>
          </a:p>
          <a:p>
            <a:pPr marL="1143000" lvl="2" indent="-228600" algn="l" rtl="0">
              <a:lnSpc>
                <a:spcPct val="90000"/>
              </a:lnSpc>
              <a:spcBef>
                <a:spcPts val="500"/>
              </a:spcBef>
              <a:spcAft>
                <a:spcPts val="0"/>
              </a:spcAft>
              <a:buClr>
                <a:srgbClr val="002060"/>
              </a:buClr>
              <a:buSzPts val="1600"/>
              <a:buChar char="•"/>
            </a:pPr>
            <a:r>
              <a:rPr lang="en-US" sz="1600" dirty="0"/>
              <a:t>Principal Component Analysis</a:t>
            </a:r>
            <a:endParaRPr dirty="0"/>
          </a:p>
          <a:p>
            <a:pPr marL="1143000" lvl="2" indent="-228600" algn="l" rtl="0">
              <a:lnSpc>
                <a:spcPct val="90000"/>
              </a:lnSpc>
              <a:spcBef>
                <a:spcPts val="500"/>
              </a:spcBef>
              <a:spcAft>
                <a:spcPts val="0"/>
              </a:spcAft>
              <a:buClr>
                <a:srgbClr val="002060"/>
              </a:buClr>
              <a:buSzPts val="1600"/>
              <a:buChar char="•"/>
            </a:pPr>
            <a:r>
              <a:rPr lang="en-US" sz="1600" dirty="0"/>
              <a:t>Linear Discriminant Analysis</a:t>
            </a:r>
            <a:endParaRPr dirty="0"/>
          </a:p>
          <a:p>
            <a:pPr marL="1143000" lvl="2" indent="-228600" algn="l" rtl="0">
              <a:lnSpc>
                <a:spcPct val="90000"/>
              </a:lnSpc>
              <a:spcBef>
                <a:spcPts val="500"/>
              </a:spcBef>
              <a:spcAft>
                <a:spcPts val="0"/>
              </a:spcAft>
              <a:buClr>
                <a:srgbClr val="002060"/>
              </a:buClr>
              <a:buSzPts val="1600"/>
              <a:buChar char="•"/>
            </a:pPr>
            <a:r>
              <a:rPr lang="en-US" sz="1600" dirty="0"/>
              <a:t>Support Vector Machines</a:t>
            </a:r>
            <a:endParaRPr dirty="0"/>
          </a:p>
          <a:p>
            <a:pPr marL="1143000" lvl="2" indent="-228600" algn="l" rtl="0">
              <a:lnSpc>
                <a:spcPct val="90000"/>
              </a:lnSpc>
              <a:spcBef>
                <a:spcPts val="500"/>
              </a:spcBef>
              <a:spcAft>
                <a:spcPts val="0"/>
              </a:spcAft>
              <a:buClr>
                <a:srgbClr val="002060"/>
              </a:buClr>
              <a:buSzPts val="1600"/>
              <a:buChar char="•"/>
            </a:pPr>
            <a:r>
              <a:rPr lang="en-US" sz="1600" dirty="0"/>
              <a:t>Hidden Markov Model</a:t>
            </a:r>
            <a:endParaRPr dirty="0"/>
          </a:p>
          <a:p>
            <a:pPr marL="1143000" lvl="2" indent="-228600" algn="l" rtl="0">
              <a:lnSpc>
                <a:spcPct val="90000"/>
              </a:lnSpc>
              <a:spcBef>
                <a:spcPts val="500"/>
              </a:spcBef>
              <a:spcAft>
                <a:spcPts val="0"/>
              </a:spcAft>
              <a:buClr>
                <a:srgbClr val="002060"/>
              </a:buClr>
              <a:buSzPts val="1600"/>
              <a:buChar char="•"/>
            </a:pPr>
            <a:r>
              <a:rPr lang="en-US" sz="1600" dirty="0"/>
              <a:t>Naïve Bayesian Classifier</a:t>
            </a:r>
            <a:endParaRPr dirty="0"/>
          </a:p>
          <a:p>
            <a:pPr marL="1143000" lvl="2" indent="-228600" algn="l" rtl="0">
              <a:lnSpc>
                <a:spcPct val="90000"/>
              </a:lnSpc>
              <a:spcBef>
                <a:spcPts val="500"/>
              </a:spcBef>
              <a:spcAft>
                <a:spcPts val="0"/>
              </a:spcAft>
              <a:buClr>
                <a:srgbClr val="002060"/>
              </a:buClr>
              <a:buSzPts val="1600"/>
              <a:buChar char="•"/>
            </a:pPr>
            <a:r>
              <a:rPr lang="en-US" sz="1600" dirty="0"/>
              <a:t>Decision Trees</a:t>
            </a:r>
            <a:endParaRPr dirty="0"/>
          </a:p>
          <a:p>
            <a:pPr marL="1143000" lvl="2" indent="-228600" algn="l" rtl="0">
              <a:lnSpc>
                <a:spcPct val="90000"/>
              </a:lnSpc>
              <a:spcBef>
                <a:spcPts val="500"/>
              </a:spcBef>
              <a:spcAft>
                <a:spcPts val="0"/>
              </a:spcAft>
              <a:buClr>
                <a:srgbClr val="002060"/>
              </a:buClr>
              <a:buSzPts val="1600"/>
              <a:buChar char="•"/>
            </a:pPr>
            <a:r>
              <a:rPr lang="en-US" sz="1600" dirty="0"/>
              <a:t>Random Forests</a:t>
            </a:r>
            <a:r>
              <a:rPr lang="en-US" dirty="0"/>
              <a:t> </a:t>
            </a:r>
            <a:endParaRPr dirty="0"/>
          </a:p>
          <a:p>
            <a:pPr marL="971550" lvl="1" indent="-514350" algn="l" rtl="0">
              <a:lnSpc>
                <a:spcPct val="90000"/>
              </a:lnSpc>
              <a:spcBef>
                <a:spcPts val="500"/>
              </a:spcBef>
              <a:spcAft>
                <a:spcPts val="0"/>
              </a:spcAft>
              <a:buClr>
                <a:srgbClr val="FF0000"/>
              </a:buClr>
              <a:buSzPts val="2800"/>
              <a:buFont typeface="Calibri"/>
              <a:buAutoNum type="arabicPeriod"/>
            </a:pPr>
            <a:r>
              <a:rPr lang="en-US" dirty="0"/>
              <a:t>Undifferentiated Range of ADL as majority response</a:t>
            </a:r>
            <a:endParaRPr dirty="0"/>
          </a:p>
        </p:txBody>
      </p:sp>
      <p:sp>
        <p:nvSpPr>
          <p:cNvPr id="148"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Google Shape;160;g8b7b671b27_0_0"/>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Models: Chosen Approach</a:t>
            </a:r>
            <a:endParaRPr/>
          </a:p>
        </p:txBody>
      </p:sp>
      <p:sp>
        <p:nvSpPr>
          <p:cNvPr id="161" name="Google Shape;161;g8b7b671b27_0_0"/>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800"/>
              <a:t>Our Model Approach:</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highlight>
                  <a:srgbClr val="FFFF00"/>
                </a:highlight>
              </a:rPr>
              <a:t>Simple Threshold Model</a:t>
            </a:r>
            <a:endParaRPr>
              <a:highlight>
                <a:srgbClr val="FFFF00"/>
              </a:highlight>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Multiphase Fall Model</a:t>
            </a:r>
            <a:endParaRPr/>
          </a:p>
          <a:p>
            <a:pPr marL="971550" lvl="1" indent="-514350" algn="l" rtl="0">
              <a:lnSpc>
                <a:spcPct val="90000"/>
              </a:lnSpc>
              <a:spcBef>
                <a:spcPts val="500"/>
              </a:spcBef>
              <a:spcAft>
                <a:spcPts val="0"/>
              </a:spcAft>
              <a:buClr>
                <a:srgbClr val="FF0000"/>
              </a:buClr>
              <a:buSzPts val="2400"/>
              <a:buFont typeface="Calibri"/>
              <a:buAutoNum type="arabicPeriod"/>
            </a:pPr>
            <a:r>
              <a:rPr lang="en-US" sz="2400"/>
              <a:t>Test Combination of Different Machine-Learning Algorithms</a:t>
            </a:r>
            <a:endParaRPr/>
          </a:p>
          <a:p>
            <a:pPr marL="1143000" lvl="2" indent="-228600" algn="l" rtl="0">
              <a:lnSpc>
                <a:spcPct val="90000"/>
              </a:lnSpc>
              <a:spcBef>
                <a:spcPts val="500"/>
              </a:spcBef>
              <a:spcAft>
                <a:spcPts val="0"/>
              </a:spcAft>
              <a:buClr>
                <a:srgbClr val="002060"/>
              </a:buClr>
              <a:buSzPts val="1600"/>
              <a:buChar char="•"/>
            </a:pPr>
            <a:r>
              <a:rPr lang="en-US" sz="1600"/>
              <a:t>Principal Component Analysis</a:t>
            </a:r>
            <a:endParaRPr/>
          </a:p>
          <a:p>
            <a:pPr marL="1143000" lvl="2" indent="-228600" algn="l" rtl="0">
              <a:lnSpc>
                <a:spcPct val="90000"/>
              </a:lnSpc>
              <a:spcBef>
                <a:spcPts val="500"/>
              </a:spcBef>
              <a:spcAft>
                <a:spcPts val="0"/>
              </a:spcAft>
              <a:buClr>
                <a:srgbClr val="002060"/>
              </a:buClr>
              <a:buSzPts val="1600"/>
              <a:buChar char="•"/>
            </a:pPr>
            <a:r>
              <a:rPr lang="en-US" sz="1600"/>
              <a:t>Linear Discriminant Analysis</a:t>
            </a:r>
            <a:endParaRPr/>
          </a:p>
          <a:p>
            <a:pPr marL="1143000" lvl="2" indent="-228600" algn="l" rtl="0">
              <a:lnSpc>
                <a:spcPct val="90000"/>
              </a:lnSpc>
              <a:spcBef>
                <a:spcPts val="500"/>
              </a:spcBef>
              <a:spcAft>
                <a:spcPts val="0"/>
              </a:spcAft>
              <a:buClr>
                <a:srgbClr val="002060"/>
              </a:buClr>
              <a:buSzPts val="1600"/>
              <a:buChar char="•"/>
            </a:pPr>
            <a:r>
              <a:rPr lang="en-US" sz="1600"/>
              <a:t>Support Vector Machines</a:t>
            </a:r>
            <a:endParaRPr/>
          </a:p>
          <a:p>
            <a:pPr marL="1143000" lvl="2" indent="-228600" algn="l" rtl="0">
              <a:lnSpc>
                <a:spcPct val="90000"/>
              </a:lnSpc>
              <a:spcBef>
                <a:spcPts val="500"/>
              </a:spcBef>
              <a:spcAft>
                <a:spcPts val="0"/>
              </a:spcAft>
              <a:buClr>
                <a:srgbClr val="002060"/>
              </a:buClr>
              <a:buSzPts val="1600"/>
              <a:buChar char="•"/>
            </a:pPr>
            <a:r>
              <a:rPr lang="en-US" sz="1600"/>
              <a:t>Hidden Markov Model</a:t>
            </a:r>
            <a:endParaRPr/>
          </a:p>
          <a:p>
            <a:pPr marL="1143000" lvl="2" indent="-228600" algn="l" rtl="0">
              <a:lnSpc>
                <a:spcPct val="90000"/>
              </a:lnSpc>
              <a:spcBef>
                <a:spcPts val="500"/>
              </a:spcBef>
              <a:spcAft>
                <a:spcPts val="0"/>
              </a:spcAft>
              <a:buClr>
                <a:srgbClr val="002060"/>
              </a:buClr>
              <a:buSzPts val="1600"/>
              <a:buChar char="•"/>
            </a:pPr>
            <a:r>
              <a:rPr lang="en-US" sz="1600"/>
              <a:t>Naïve Bayesian Classifier</a:t>
            </a:r>
            <a:endParaRPr/>
          </a:p>
          <a:p>
            <a:pPr marL="1143000" lvl="2" indent="-228600" algn="l" rtl="0">
              <a:lnSpc>
                <a:spcPct val="90000"/>
              </a:lnSpc>
              <a:spcBef>
                <a:spcPts val="500"/>
              </a:spcBef>
              <a:spcAft>
                <a:spcPts val="0"/>
              </a:spcAft>
              <a:buClr>
                <a:srgbClr val="002060"/>
              </a:buClr>
              <a:buSzPts val="1600"/>
              <a:buChar char="•"/>
            </a:pPr>
            <a:r>
              <a:rPr lang="en-US" sz="1600"/>
              <a:t>Decision Trees</a:t>
            </a:r>
            <a:endParaRPr/>
          </a:p>
          <a:p>
            <a:pPr marL="1143000" lvl="2" indent="-228600" algn="l" rtl="0">
              <a:lnSpc>
                <a:spcPct val="90000"/>
              </a:lnSpc>
              <a:spcBef>
                <a:spcPts val="500"/>
              </a:spcBef>
              <a:spcAft>
                <a:spcPts val="0"/>
              </a:spcAft>
              <a:buClr>
                <a:srgbClr val="002060"/>
              </a:buClr>
              <a:buSzPts val="1600"/>
              <a:buChar char="•"/>
            </a:pPr>
            <a:r>
              <a:rPr lang="en-US" sz="1600"/>
              <a:t>Random Forests</a:t>
            </a:r>
            <a:r>
              <a:rPr lang="en-US"/>
              <a:t> </a:t>
            </a:r>
            <a:endParaRPr/>
          </a:p>
          <a:p>
            <a:pPr marL="971550" lvl="1" indent="-514350" algn="l" rtl="0">
              <a:lnSpc>
                <a:spcPct val="90000"/>
              </a:lnSpc>
              <a:spcBef>
                <a:spcPts val="500"/>
              </a:spcBef>
              <a:spcAft>
                <a:spcPts val="0"/>
              </a:spcAft>
              <a:buClr>
                <a:srgbClr val="FF0000"/>
              </a:buClr>
              <a:buSzPts val="2800"/>
              <a:buFont typeface="Calibri"/>
              <a:buAutoNum type="arabicPeriod"/>
            </a:pPr>
            <a:r>
              <a:rPr lang="en-US">
                <a:highlight>
                  <a:srgbClr val="FFFF00"/>
                </a:highlight>
              </a:rPr>
              <a:t>Undifferentiated Range of ADL as majority response</a:t>
            </a:r>
            <a:endParaRPr>
              <a:highlight>
                <a:srgbClr val="FFFF00"/>
              </a:highlight>
            </a:endParaRPr>
          </a:p>
        </p:txBody>
      </p:sp>
      <p:sp>
        <p:nvSpPr>
          <p:cNvPr id="162" name="Google Shape;162;g8b7b671b27_0_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sp>
        <p:nvSpPr>
          <p:cNvPr id="200" name="Google Shape;200;g8b7b671b27_0_62"/>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a:t>Next Steps</a:t>
            </a:r>
            <a:endParaRPr/>
          </a:p>
        </p:txBody>
      </p:sp>
      <p:sp>
        <p:nvSpPr>
          <p:cNvPr id="201" name="Google Shape;201;g8b7b671b27_0_62"/>
          <p:cNvSpPr txBox="1">
            <a:spLocks noGrp="1"/>
          </p:cNvSpPr>
          <p:nvPr>
            <p:ph type="body" idx="1"/>
          </p:nvPr>
        </p:nvSpPr>
        <p:spPr>
          <a:xfrm>
            <a:off x="637615" y="1237129"/>
            <a:ext cx="7886700" cy="4939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sz="2800"/>
              <a:t>Add a preprocessing step to separate the signal (such as a low pass or bandpass filter)</a:t>
            </a:r>
            <a:endParaRPr sz="2800"/>
          </a:p>
          <a:p>
            <a:pPr marL="685800" lvl="1" indent="-292100" algn="l" rtl="0">
              <a:lnSpc>
                <a:spcPct val="90000"/>
              </a:lnSpc>
              <a:spcBef>
                <a:spcPts val="0"/>
              </a:spcBef>
              <a:spcAft>
                <a:spcPts val="0"/>
              </a:spcAft>
              <a:buSzPts val="2800"/>
              <a:buAutoNum type="arabicPeriod"/>
            </a:pPr>
            <a:r>
              <a:rPr lang="en-US"/>
              <a:t>In previous research the AVC was used instead of magnitude, but we would apply a filter</a:t>
            </a:r>
            <a:endParaRPr/>
          </a:p>
          <a:p>
            <a:pPr marL="228600" lvl="0" indent="-228600" algn="l" rtl="0">
              <a:lnSpc>
                <a:spcPct val="90000"/>
              </a:lnSpc>
              <a:spcBef>
                <a:spcPts val="0"/>
              </a:spcBef>
              <a:spcAft>
                <a:spcPts val="0"/>
              </a:spcAft>
              <a:buSzPts val="2800"/>
              <a:buChar char="•"/>
            </a:pPr>
            <a:r>
              <a:rPr lang="en-US" sz="2800"/>
              <a:t>Alternatively test PCA on triaxial sensors to extract prior to clustering instead of after</a:t>
            </a:r>
            <a:endParaRPr sz="2800"/>
          </a:p>
          <a:p>
            <a:pPr marL="685800" lvl="1" indent="-292100" algn="l" rtl="0">
              <a:lnSpc>
                <a:spcPct val="90000"/>
              </a:lnSpc>
              <a:spcBef>
                <a:spcPts val="0"/>
              </a:spcBef>
              <a:spcAft>
                <a:spcPts val="0"/>
              </a:spcAft>
              <a:buSzPts val="2800"/>
              <a:buAutoNum type="arabicPeriod"/>
            </a:pPr>
            <a:r>
              <a:rPr lang="en-US"/>
              <a:t>This will help test the weights of each axis</a:t>
            </a:r>
            <a:endParaRPr sz="2800"/>
          </a:p>
          <a:p>
            <a:pPr marL="228600" lvl="0" indent="-228600" algn="l" rtl="0">
              <a:lnSpc>
                <a:spcPct val="90000"/>
              </a:lnSpc>
              <a:spcBef>
                <a:spcPts val="0"/>
              </a:spcBef>
              <a:spcAft>
                <a:spcPts val="0"/>
              </a:spcAft>
              <a:buSzPts val="2800"/>
              <a:buChar char="•"/>
            </a:pPr>
            <a:r>
              <a:rPr lang="en-US" sz="2800"/>
              <a:t>Create update step for threshold analysis</a:t>
            </a:r>
            <a:endParaRPr sz="2800"/>
          </a:p>
        </p:txBody>
      </p:sp>
      <p:sp>
        <p:nvSpPr>
          <p:cNvPr id="202" name="Google Shape;202;g8b7b671b27_0_6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C80E"/>
        </a:solidFill>
        <a:effectLst/>
      </p:bgPr>
    </p:bg>
    <p:spTree>
      <p:nvGrpSpPr>
        <p:cNvPr id="1" name="Shape 102"/>
        <p:cNvGrpSpPr/>
        <p:nvPr/>
      </p:nvGrpSpPr>
      <p:grpSpPr>
        <a:xfrm>
          <a:off x="0" y="0"/>
          <a:ext cx="0" cy="0"/>
          <a:chOff x="0" y="0"/>
          <a:chExt cx="0" cy="0"/>
        </a:xfrm>
      </p:grpSpPr>
      <p:sp>
        <p:nvSpPr>
          <p:cNvPr id="103" name="Google Shape;103;p3"/>
          <p:cNvSpPr txBox="1">
            <a:spLocks noGrp="1"/>
          </p:cNvSpPr>
          <p:nvPr>
            <p:ph type="body" idx="1"/>
          </p:nvPr>
        </p:nvSpPr>
        <p:spPr>
          <a:xfrm>
            <a:off x="628650" y="2604100"/>
            <a:ext cx="7886700" cy="195554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600"/>
              <a:buNone/>
            </a:pPr>
            <a:r>
              <a:rPr lang="en-US" b="1" dirty="0">
                <a:solidFill>
                  <a:schemeClr val="lt1"/>
                </a:solidFill>
              </a:rPr>
              <a:t>How can we optimize health outcomes by quickly diagnosing fall events?</a:t>
            </a:r>
            <a:endParaRPr sz="2800" dirty="0"/>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628650" y="68077"/>
            <a:ext cx="7886700" cy="71063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3200" dirty="0"/>
              <a:t>Fall Detection Systems</a:t>
            </a:r>
            <a:endParaRPr sz="3200" dirty="0"/>
          </a:p>
        </p:txBody>
      </p:sp>
      <p:sp>
        <p:nvSpPr>
          <p:cNvPr id="139" name="Google Shape;139;p6"/>
          <p:cNvSpPr txBox="1">
            <a:spLocks noGrp="1"/>
          </p:cNvSpPr>
          <p:nvPr>
            <p:ph type="body" idx="1"/>
          </p:nvPr>
        </p:nvSpPr>
        <p:spPr>
          <a:xfrm>
            <a:off x="286139" y="1192306"/>
            <a:ext cx="8689910" cy="4984657"/>
          </a:xfrm>
          <a:prstGeom prst="rect">
            <a:avLst/>
          </a:prstGeom>
          <a:noFill/>
          <a:ln>
            <a:noFill/>
          </a:ln>
        </p:spPr>
        <p:txBody>
          <a:bodyPr spcFirstLastPara="1" wrap="square" lIns="91425" tIns="45700" rIns="91425" bIns="45700" anchor="t" anchorCtr="0">
            <a:normAutofit/>
          </a:bodyPr>
          <a:lstStyle/>
          <a:p>
            <a:pPr marL="457200" lvl="1" indent="0" algn="l" rtl="0">
              <a:lnSpc>
                <a:spcPct val="70000"/>
              </a:lnSpc>
              <a:spcBef>
                <a:spcPts val="500"/>
              </a:spcBef>
              <a:spcAft>
                <a:spcPts val="0"/>
              </a:spcAft>
              <a:buClr>
                <a:srgbClr val="FF0000"/>
              </a:buClr>
              <a:buSzPts val="1007"/>
              <a:buNone/>
            </a:pPr>
            <a:endParaRPr sz="1007" i="1" dirty="0">
              <a:solidFill>
                <a:schemeClr val="dk1"/>
              </a:solidFill>
            </a:endParaRPr>
          </a:p>
          <a:p>
            <a:pPr marL="685800" lvl="1" indent="-169544" algn="l" rtl="0">
              <a:lnSpc>
                <a:spcPct val="70000"/>
              </a:lnSpc>
              <a:spcBef>
                <a:spcPts val="500"/>
              </a:spcBef>
              <a:spcAft>
                <a:spcPts val="0"/>
              </a:spcAft>
              <a:buClr>
                <a:srgbClr val="FF0000"/>
              </a:buClr>
              <a:buSzPts val="930"/>
              <a:buNone/>
            </a:pPr>
            <a:endParaRPr sz="930" i="1" dirty="0">
              <a:solidFill>
                <a:schemeClr val="dk1"/>
              </a:solidFill>
            </a:endParaRPr>
          </a:p>
        </p:txBody>
      </p:sp>
      <p:sp>
        <p:nvSpPr>
          <p:cNvPr id="140" name="Google Shape;14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1" name="Google Shape;141;p6" descr=" ">
            <a:hlinkClick r:id="rId3"/>
          </p:cNvPr>
          <p:cNvSpPr/>
          <p:nvPr/>
        </p:nvSpPr>
        <p:spPr>
          <a:xfrm>
            <a:off x="4640263" y="-92075"/>
            <a:ext cx="152400" cy="15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descr="A picture containing person, sign, player&#10;&#10;Description automatically generated">
            <a:extLst>
              <a:ext uri="{FF2B5EF4-FFF2-40B4-BE49-F238E27FC236}">
                <a16:creationId xmlns:a16="http://schemas.microsoft.com/office/drawing/2014/main" id="{76B0E09E-22B9-4D8D-9105-EFFF6CE6A413}"/>
              </a:ext>
            </a:extLst>
          </p:cNvPr>
          <p:cNvPicPr>
            <a:picLocks noChangeAspect="1"/>
          </p:cNvPicPr>
          <p:nvPr/>
        </p:nvPicPr>
        <p:blipFill>
          <a:blip r:embed="rId4"/>
          <a:stretch>
            <a:fillRect/>
          </a:stretch>
        </p:blipFill>
        <p:spPr>
          <a:xfrm>
            <a:off x="2477743" y="1192306"/>
            <a:ext cx="4306701" cy="1832639"/>
          </a:xfrm>
          <a:prstGeom prst="rect">
            <a:avLst/>
          </a:prstGeom>
        </p:spPr>
      </p:pic>
      <p:pic>
        <p:nvPicPr>
          <p:cNvPr id="5" name="Picture 4">
            <a:extLst>
              <a:ext uri="{FF2B5EF4-FFF2-40B4-BE49-F238E27FC236}">
                <a16:creationId xmlns:a16="http://schemas.microsoft.com/office/drawing/2014/main" id="{495AB8F3-8B23-4011-9A46-8E4008C869A5}"/>
              </a:ext>
            </a:extLst>
          </p:cNvPr>
          <p:cNvPicPr>
            <a:picLocks noChangeAspect="1"/>
          </p:cNvPicPr>
          <p:nvPr/>
        </p:nvPicPr>
        <p:blipFill>
          <a:blip r:embed="rId5"/>
          <a:stretch>
            <a:fillRect/>
          </a:stretch>
        </p:blipFill>
        <p:spPr>
          <a:xfrm>
            <a:off x="4935341" y="3652423"/>
            <a:ext cx="3698206" cy="23853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38CC5D5-66E3-48F6-BDAD-EBBDA5B2504A}"/>
              </a:ext>
            </a:extLst>
          </p:cNvPr>
          <p:cNvPicPr>
            <a:picLocks noChangeAspect="1"/>
          </p:cNvPicPr>
          <p:nvPr/>
        </p:nvPicPr>
        <p:blipFill>
          <a:blip r:embed="rId6"/>
          <a:stretch>
            <a:fillRect/>
          </a:stretch>
        </p:blipFill>
        <p:spPr>
          <a:xfrm>
            <a:off x="167951" y="3455098"/>
            <a:ext cx="4096831" cy="2779992"/>
          </a:xfrm>
          <a:prstGeom prst="rect">
            <a:avLst/>
          </a:prstGeom>
        </p:spPr>
      </p:pic>
      <p:sp>
        <p:nvSpPr>
          <p:cNvPr id="10" name="TextBox 9">
            <a:extLst>
              <a:ext uri="{FF2B5EF4-FFF2-40B4-BE49-F238E27FC236}">
                <a16:creationId xmlns:a16="http://schemas.microsoft.com/office/drawing/2014/main" id="{D8143393-C832-45B9-9D3C-6C5C7800291F}"/>
              </a:ext>
            </a:extLst>
          </p:cNvPr>
          <p:cNvSpPr txBox="1"/>
          <p:nvPr/>
        </p:nvSpPr>
        <p:spPr>
          <a:xfrm>
            <a:off x="3195917" y="778716"/>
            <a:ext cx="2752165" cy="307777"/>
          </a:xfrm>
          <a:prstGeom prst="rect">
            <a:avLst/>
          </a:prstGeom>
          <a:noFill/>
        </p:spPr>
        <p:txBody>
          <a:bodyPr wrap="square" rtlCol="0">
            <a:spAutoFit/>
          </a:bodyPr>
          <a:lstStyle/>
          <a:p>
            <a:pPr algn="ctr"/>
            <a:r>
              <a:rPr lang="en-US" u="sng" dirty="0">
                <a:solidFill>
                  <a:srgbClr val="FF0000"/>
                </a:solidFill>
              </a:rPr>
              <a:t>User-Activated Fall Detection</a:t>
            </a:r>
          </a:p>
        </p:txBody>
      </p:sp>
      <p:sp>
        <p:nvSpPr>
          <p:cNvPr id="15" name="TextBox 14">
            <a:extLst>
              <a:ext uri="{FF2B5EF4-FFF2-40B4-BE49-F238E27FC236}">
                <a16:creationId xmlns:a16="http://schemas.microsoft.com/office/drawing/2014/main" id="{7AD92F1F-A4F5-4AB0-B029-CA1A0BD7FBB6}"/>
              </a:ext>
            </a:extLst>
          </p:cNvPr>
          <p:cNvSpPr txBox="1"/>
          <p:nvPr/>
        </p:nvSpPr>
        <p:spPr>
          <a:xfrm>
            <a:off x="3195916" y="3137851"/>
            <a:ext cx="2752165" cy="307777"/>
          </a:xfrm>
          <a:prstGeom prst="rect">
            <a:avLst/>
          </a:prstGeom>
          <a:noFill/>
        </p:spPr>
        <p:txBody>
          <a:bodyPr wrap="square" rtlCol="0">
            <a:spAutoFit/>
          </a:bodyPr>
          <a:lstStyle/>
          <a:p>
            <a:pPr algn="ctr"/>
            <a:r>
              <a:rPr lang="en-US" u="sng" dirty="0">
                <a:solidFill>
                  <a:srgbClr val="FF0000"/>
                </a:solidFill>
              </a:rPr>
              <a:t>Autonomous Fall Detection</a:t>
            </a:r>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500"/>
                            </p:stCondLst>
                            <p:childTnLst>
                              <p:par>
                                <p:cTn id="19" presetID="6" presetClass="entr" presetSubtype="16"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1000"/>
                                        <p:tgtEl>
                                          <p:spTgt spid="9"/>
                                        </p:tgtEl>
                                      </p:cBhvr>
                                    </p:animEffect>
                                  </p:childTnLst>
                                </p:cTn>
                              </p:par>
                              <p:par>
                                <p:cTn id="22" presetID="6"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3" name="Google Shape;119;p5">
            <a:extLst>
              <a:ext uri="{FF2B5EF4-FFF2-40B4-BE49-F238E27FC236}">
                <a16:creationId xmlns:a16="http://schemas.microsoft.com/office/drawing/2014/main" id="{AF6F7E02-726B-4F59-8AD7-E400A69905CD}"/>
              </a:ext>
            </a:extLst>
          </p:cNvPr>
          <p:cNvPicPr preferRelativeResize="0"/>
          <p:nvPr/>
        </p:nvPicPr>
        <p:blipFill rotWithShape="1">
          <a:blip r:embed="rId3">
            <a:alphaModFix/>
          </a:blip>
          <a:srcRect/>
          <a:stretch/>
        </p:blipFill>
        <p:spPr>
          <a:xfrm>
            <a:off x="5131422" y="794518"/>
            <a:ext cx="4710455" cy="5268964"/>
          </a:xfrm>
          <a:prstGeom prst="rect">
            <a:avLst/>
          </a:prstGeom>
          <a:noFill/>
          <a:ln>
            <a:noFill/>
          </a:ln>
        </p:spPr>
      </p:pic>
      <p:sp>
        <p:nvSpPr>
          <p:cNvPr id="118" name="Google Shape;1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p:nvPr/>
        </p:nvSpPr>
        <p:spPr>
          <a:xfrm>
            <a:off x="7108471" y="1939667"/>
            <a:ext cx="756355" cy="45155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p:nvPr/>
        </p:nvSpPr>
        <p:spPr>
          <a:xfrm>
            <a:off x="7108470" y="2953597"/>
            <a:ext cx="756355" cy="451556"/>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5"/>
          <p:cNvSpPr/>
          <p:nvPr/>
        </p:nvSpPr>
        <p:spPr>
          <a:xfrm>
            <a:off x="6612229" y="3130833"/>
            <a:ext cx="274320" cy="274320"/>
          </a:xfrm>
          <a:prstGeom prst="ellipse">
            <a:avLst/>
          </a:prstGeom>
          <a:solidFill>
            <a:srgbClr val="FF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3" name="Google Shape;123;p5"/>
          <p:cNvSpPr/>
          <p:nvPr/>
        </p:nvSpPr>
        <p:spPr>
          <a:xfrm>
            <a:off x="7353297" y="1361707"/>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25;p5">
            <a:extLst>
              <a:ext uri="{FF2B5EF4-FFF2-40B4-BE49-F238E27FC236}">
                <a16:creationId xmlns:a16="http://schemas.microsoft.com/office/drawing/2014/main" id="{F0FEAE0A-B52A-40D3-9C9D-107D1F5AEAD3}"/>
              </a:ext>
            </a:extLst>
          </p:cNvPr>
          <p:cNvSpPr/>
          <p:nvPr/>
        </p:nvSpPr>
        <p:spPr>
          <a:xfrm>
            <a:off x="7349489" y="794518"/>
            <a:ext cx="274320" cy="27432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C29C39E-A4A3-41FC-A44E-71AE9875A34F}"/>
              </a:ext>
            </a:extLst>
          </p:cNvPr>
          <p:cNvSpPr txBox="1"/>
          <p:nvPr/>
        </p:nvSpPr>
        <p:spPr>
          <a:xfrm>
            <a:off x="107476" y="136524"/>
            <a:ext cx="8929047" cy="584775"/>
          </a:xfrm>
          <a:prstGeom prst="rect">
            <a:avLst/>
          </a:prstGeom>
          <a:noFill/>
        </p:spPr>
        <p:txBody>
          <a:bodyPr wrap="none" rtlCol="0">
            <a:spAutoFit/>
          </a:bodyPr>
          <a:lstStyle/>
          <a:p>
            <a:r>
              <a:rPr lang="en-US" sz="3200" b="1" dirty="0"/>
              <a:t>Fall Detection Using Wearable Wrist Sensors</a:t>
            </a:r>
          </a:p>
        </p:txBody>
      </p:sp>
      <p:pic>
        <p:nvPicPr>
          <p:cNvPr id="6" name="Picture 5" descr="A close up of a watch&#10;&#10;Description automatically generated">
            <a:extLst>
              <a:ext uri="{FF2B5EF4-FFF2-40B4-BE49-F238E27FC236}">
                <a16:creationId xmlns:a16="http://schemas.microsoft.com/office/drawing/2014/main" id="{641418B8-1CC3-40D0-9C42-9EC336EBF0D3}"/>
              </a:ext>
            </a:extLst>
          </p:cNvPr>
          <p:cNvPicPr>
            <a:picLocks noChangeAspect="1"/>
          </p:cNvPicPr>
          <p:nvPr/>
        </p:nvPicPr>
        <p:blipFill>
          <a:blip r:embed="rId4"/>
          <a:stretch>
            <a:fillRect/>
          </a:stretch>
        </p:blipFill>
        <p:spPr>
          <a:xfrm>
            <a:off x="420964" y="1895867"/>
            <a:ext cx="4710454" cy="30092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par>
                                <p:cTn id="8" presetID="21"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500"/>
                                        <p:tgtEl>
                                          <p:spTgt spid="1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heel(1)">
                                      <p:cBhvr>
                                        <p:cTn id="16" dur="500"/>
                                        <p:tgtEl>
                                          <p:spTgt spid="12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wheel(1)">
                                      <p:cBhvr>
                                        <p:cTn id="19" dur="500"/>
                                        <p:tgtEl>
                                          <p:spTgt spid="121"/>
                                        </p:tgtEl>
                                      </p:cBhvr>
                                    </p:animEffect>
                                  </p:childTnLst>
                                </p:cTn>
                              </p:par>
                            </p:childTnLst>
                          </p:cTn>
                        </p:par>
                        <p:par>
                          <p:cTn id="20" fill="hold">
                            <p:stCondLst>
                              <p:cond delay="500"/>
                            </p:stCondLst>
                            <p:childTnLst>
                              <p:par>
                                <p:cTn id="21" presetID="31" presetClass="entr" presetSubtype="0" fill="hold" grpId="0" nodeType="afterEffect">
                                  <p:stCondLst>
                                    <p:cond delay="750"/>
                                  </p:stCondLst>
                                  <p:childTnLst>
                                    <p:set>
                                      <p:cBhvr>
                                        <p:cTn id="22" dur="1" fill="hold">
                                          <p:stCondLst>
                                            <p:cond delay="0"/>
                                          </p:stCondLst>
                                        </p:cTn>
                                        <p:tgtEl>
                                          <p:spTgt spid="122"/>
                                        </p:tgtEl>
                                        <p:attrNameLst>
                                          <p:attrName>style.visibility</p:attrName>
                                        </p:attrNameLst>
                                      </p:cBhvr>
                                      <p:to>
                                        <p:strVal val="visible"/>
                                      </p:to>
                                    </p:set>
                                    <p:anim calcmode="lin" valueType="num">
                                      <p:cBhvr>
                                        <p:cTn id="23" dur="250" fill="hold"/>
                                        <p:tgtEl>
                                          <p:spTgt spid="122"/>
                                        </p:tgtEl>
                                        <p:attrNameLst>
                                          <p:attrName>ppt_w</p:attrName>
                                        </p:attrNameLst>
                                      </p:cBhvr>
                                      <p:tavLst>
                                        <p:tav tm="0">
                                          <p:val>
                                            <p:fltVal val="0"/>
                                          </p:val>
                                        </p:tav>
                                        <p:tav tm="100000">
                                          <p:val>
                                            <p:strVal val="#ppt_w"/>
                                          </p:val>
                                        </p:tav>
                                      </p:tavLst>
                                    </p:anim>
                                    <p:anim calcmode="lin" valueType="num">
                                      <p:cBhvr>
                                        <p:cTn id="24" dur="250" fill="hold"/>
                                        <p:tgtEl>
                                          <p:spTgt spid="122"/>
                                        </p:tgtEl>
                                        <p:attrNameLst>
                                          <p:attrName>ppt_h</p:attrName>
                                        </p:attrNameLst>
                                      </p:cBhvr>
                                      <p:tavLst>
                                        <p:tav tm="0">
                                          <p:val>
                                            <p:fltVal val="0"/>
                                          </p:val>
                                        </p:tav>
                                        <p:tav tm="100000">
                                          <p:val>
                                            <p:strVal val="#ppt_h"/>
                                          </p:val>
                                        </p:tav>
                                      </p:tavLst>
                                    </p:anim>
                                    <p:anim calcmode="lin" valueType="num">
                                      <p:cBhvr>
                                        <p:cTn id="25" dur="250" fill="hold"/>
                                        <p:tgtEl>
                                          <p:spTgt spid="122"/>
                                        </p:tgtEl>
                                        <p:attrNameLst>
                                          <p:attrName>style.rotation</p:attrName>
                                        </p:attrNameLst>
                                      </p:cBhvr>
                                      <p:tavLst>
                                        <p:tav tm="0">
                                          <p:val>
                                            <p:fltVal val="90"/>
                                          </p:val>
                                        </p:tav>
                                        <p:tav tm="100000">
                                          <p:val>
                                            <p:fltVal val="0"/>
                                          </p:val>
                                        </p:tav>
                                      </p:tavLst>
                                    </p:anim>
                                    <p:animEffect transition="in" filter="fade">
                                      <p:cBhvr>
                                        <p:cTn id="26" dur="250"/>
                                        <p:tgtEl>
                                          <p:spTgt spid="122"/>
                                        </p:tgtEl>
                                      </p:cBhvr>
                                    </p:animEffect>
                                  </p:childTnLst>
                                </p:cTn>
                              </p:par>
                            </p:childTnLst>
                          </p:cTn>
                        </p:par>
                        <p:par>
                          <p:cTn id="27" fill="hold">
                            <p:stCondLst>
                              <p:cond delay="1500"/>
                            </p:stCondLst>
                            <p:childTnLst>
                              <p:par>
                                <p:cTn id="28" presetID="45" presetClass="entr" presetSubtype="0" fill="hold" nodeType="afterEffect">
                                  <p:stCondLst>
                                    <p:cond delay="100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50"/>
                                        <p:tgtEl>
                                          <p:spTgt spid="6"/>
                                        </p:tgtEl>
                                      </p:cBhvr>
                                    </p:animEffect>
                                    <p:anim calcmode="lin" valueType="num">
                                      <p:cBhvr>
                                        <p:cTn id="31" dur="250" fill="hold"/>
                                        <p:tgtEl>
                                          <p:spTgt spid="6"/>
                                        </p:tgtEl>
                                        <p:attrNameLst>
                                          <p:attrName>ppt_w</p:attrName>
                                        </p:attrNameLst>
                                      </p:cBhvr>
                                      <p:tavLst>
                                        <p:tav tm="0" fmla="#ppt_w*sin(2.5*pi*$)">
                                          <p:val>
                                            <p:fltVal val="0"/>
                                          </p:val>
                                        </p:tav>
                                        <p:tav tm="100000">
                                          <p:val>
                                            <p:fltVal val="1"/>
                                          </p:val>
                                        </p:tav>
                                      </p:tavLst>
                                    </p:anim>
                                    <p:anim calcmode="lin" valueType="num">
                                      <p:cBhvr>
                                        <p:cTn id="32" dur="25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P spid="12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8b7b671b27_0_68"/>
          <p:cNvSpPr txBox="1">
            <a:spLocks noGrp="1"/>
          </p:cNvSpPr>
          <p:nvPr>
            <p:ph type="title"/>
          </p:nvPr>
        </p:nvSpPr>
        <p:spPr>
          <a:xfrm>
            <a:off x="628650" y="365127"/>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UP-Fall Detection Dataset</a:t>
            </a:r>
            <a:endParaRPr sz="3200" dirty="0"/>
          </a:p>
        </p:txBody>
      </p:sp>
      <p:sp>
        <p:nvSpPr>
          <p:cNvPr id="133" name="Google Shape;133;g8b7b671b27_0_6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descr="A screenshot of a cell phone&#10;&#10;Description automatically generated">
            <a:extLst>
              <a:ext uri="{FF2B5EF4-FFF2-40B4-BE49-F238E27FC236}">
                <a16:creationId xmlns:a16="http://schemas.microsoft.com/office/drawing/2014/main" id="{0ACDCAE8-A4C1-4019-9D12-4ED4EDDE3DDA}"/>
              </a:ext>
            </a:extLst>
          </p:cNvPr>
          <p:cNvPicPr>
            <a:picLocks noChangeAspect="1"/>
          </p:cNvPicPr>
          <p:nvPr/>
        </p:nvPicPr>
        <p:blipFill>
          <a:blip r:embed="rId3"/>
          <a:stretch>
            <a:fillRect/>
          </a:stretch>
        </p:blipFill>
        <p:spPr>
          <a:xfrm>
            <a:off x="628650" y="1351113"/>
            <a:ext cx="3550869" cy="415577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15715A5F-5960-41C5-A11F-1EC1CAA7D98B}"/>
              </a:ext>
            </a:extLst>
          </p:cNvPr>
          <p:cNvPicPr>
            <a:picLocks noChangeAspect="1"/>
          </p:cNvPicPr>
          <p:nvPr/>
        </p:nvPicPr>
        <p:blipFill>
          <a:blip r:embed="rId4"/>
          <a:stretch>
            <a:fillRect/>
          </a:stretch>
        </p:blipFill>
        <p:spPr>
          <a:xfrm>
            <a:off x="4572000" y="1351113"/>
            <a:ext cx="4242048" cy="2766872"/>
          </a:xfrm>
          <a:prstGeom prst="rect">
            <a:avLst/>
          </a:prstGeom>
        </p:spPr>
      </p:pic>
      <p:sp>
        <p:nvSpPr>
          <p:cNvPr id="4" name="TextBox 3">
            <a:extLst>
              <a:ext uri="{FF2B5EF4-FFF2-40B4-BE49-F238E27FC236}">
                <a16:creationId xmlns:a16="http://schemas.microsoft.com/office/drawing/2014/main" id="{7176486C-583F-42AD-8F1F-93F9966379C6}"/>
              </a:ext>
            </a:extLst>
          </p:cNvPr>
          <p:cNvSpPr txBox="1"/>
          <p:nvPr/>
        </p:nvSpPr>
        <p:spPr>
          <a:xfrm>
            <a:off x="4491990" y="4262765"/>
            <a:ext cx="4402068" cy="1815882"/>
          </a:xfrm>
          <a:prstGeom prst="rect">
            <a:avLst/>
          </a:prstGeom>
          <a:noFill/>
        </p:spPr>
        <p:txBody>
          <a:bodyPr wrap="square" rtlCol="0">
            <a:spAutoFit/>
          </a:bodyPr>
          <a:lstStyle/>
          <a:p>
            <a:r>
              <a:rPr lang="en-US" b="1" u="sng" dirty="0"/>
              <a:t>17 subjects (8 females, 9 males)</a:t>
            </a:r>
          </a:p>
          <a:p>
            <a:pPr marL="285750" lvl="8" indent="-285750">
              <a:buFont typeface="Arial" panose="020B0604020202020204" pitchFamily="34" charset="0"/>
              <a:buChar char="•"/>
            </a:pPr>
            <a:r>
              <a:rPr lang="en-US" dirty="0"/>
              <a:t>18-24 years old</a:t>
            </a:r>
          </a:p>
          <a:p>
            <a:pPr marL="285750" lvl="8" indent="-285750">
              <a:buFont typeface="Arial" panose="020B0604020202020204" pitchFamily="34" charset="0"/>
              <a:buChar char="•"/>
            </a:pPr>
            <a:r>
              <a:rPr lang="en-US" dirty="0"/>
              <a:t>average height = 1.66m</a:t>
            </a:r>
          </a:p>
          <a:p>
            <a:pPr marL="285750" lvl="8" indent="-285750">
              <a:buFont typeface="Arial" panose="020B0604020202020204" pitchFamily="34" charset="0"/>
              <a:buChar char="•"/>
            </a:pPr>
            <a:r>
              <a:rPr lang="en-US" dirty="0"/>
              <a:t>average weight = 66.8 kg</a:t>
            </a:r>
          </a:p>
          <a:p>
            <a:pPr marL="285750" lvl="8" indent="-285750">
              <a:buFont typeface="Arial" panose="020B0604020202020204" pitchFamily="34" charset="0"/>
              <a:buChar char="•"/>
            </a:pPr>
            <a:endParaRPr lang="en-US" dirty="0"/>
          </a:p>
          <a:p>
            <a:pPr lvl="8"/>
            <a:r>
              <a:rPr lang="en-US" b="1" u="sng" dirty="0"/>
              <a:t>11 activities</a:t>
            </a:r>
          </a:p>
          <a:p>
            <a:pPr marL="285750" lvl="8" indent="-285750">
              <a:buFont typeface="Arial" panose="020B0604020202020204" pitchFamily="34" charset="0"/>
              <a:buChar char="•"/>
            </a:pPr>
            <a:r>
              <a:rPr lang="en-US" dirty="0"/>
              <a:t>Activity ID #1-5 are stimulated falls</a:t>
            </a:r>
          </a:p>
          <a:p>
            <a:pPr marL="285750" lvl="8" indent="-285750">
              <a:buFont typeface="Arial" panose="020B0604020202020204" pitchFamily="34" charset="0"/>
              <a:buChar char="•"/>
            </a:pPr>
            <a:r>
              <a:rPr lang="en-US" dirty="0"/>
              <a:t>Activity ID #6-11 are activities of daily living (ADL)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28650" y="136524"/>
            <a:ext cx="7886700" cy="6299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3200" dirty="0"/>
              <a:t>Triaxial Magnitude Vector Signals</a:t>
            </a:r>
            <a:endParaRPr sz="3200" dirty="0"/>
          </a:p>
        </p:txBody>
      </p:sp>
      <p:sp>
        <p:nvSpPr>
          <p:cNvPr id="112" name="Google Shape;11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6E68D4-171B-4D94-AF99-E0AA0AB356DC}"/>
                  </a:ext>
                </a:extLst>
              </p:cNvPr>
              <p:cNvSpPr txBox="1"/>
              <p:nvPr/>
            </p:nvSpPr>
            <p:spPr>
              <a:xfrm>
                <a:off x="3383280" y="1074257"/>
                <a:ext cx="2377440" cy="307777"/>
              </a:xfrm>
              <a:prstGeom prst="rect">
                <a:avLst/>
              </a:prstGeom>
              <a:solidFill>
                <a:schemeClr val="bg1"/>
              </a:solidFill>
              <a:ln>
                <a:solidFill>
                  <a:srgbClr val="FF0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𝑚𝑎𝑔𝑛𝑖𝑡𝑢𝑑𝑒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216E68D4-171B-4D94-AF99-E0AA0AB356DC}"/>
                  </a:ext>
                </a:extLst>
              </p:cNvPr>
              <p:cNvSpPr txBox="1">
                <a:spLocks noRot="1" noChangeAspect="1" noMove="1" noResize="1" noEditPoints="1" noAdjustHandles="1" noChangeArrowheads="1" noChangeShapeType="1" noTextEdit="1"/>
              </p:cNvSpPr>
              <p:nvPr/>
            </p:nvSpPr>
            <p:spPr>
              <a:xfrm>
                <a:off x="3383280" y="1074257"/>
                <a:ext cx="2377440" cy="307777"/>
              </a:xfrm>
              <a:prstGeom prst="rect">
                <a:avLst/>
              </a:prstGeom>
              <a:blipFill>
                <a:blip r:embed="rId3"/>
                <a:stretch>
                  <a:fillRect b="-5660"/>
                </a:stretch>
              </a:blipFill>
              <a:ln>
                <a:solidFill>
                  <a:srgbClr val="FF0000"/>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D960EAC7-936A-49B1-8007-01B9EE98DC34}"/>
              </a:ext>
            </a:extLst>
          </p:cNvPr>
          <p:cNvSpPr txBox="1"/>
          <p:nvPr/>
        </p:nvSpPr>
        <p:spPr>
          <a:xfrm>
            <a:off x="2273523" y="5336597"/>
            <a:ext cx="4956201" cy="307777"/>
          </a:xfrm>
          <a:prstGeom prst="rect">
            <a:avLst/>
          </a:prstGeom>
          <a:noFill/>
        </p:spPr>
        <p:txBody>
          <a:bodyPr wrap="square" rtlCol="0">
            <a:spAutoFit/>
          </a:bodyPr>
          <a:lstStyle/>
          <a:p>
            <a:pPr algn="ctr"/>
            <a:r>
              <a:rPr lang="en-US" dirty="0">
                <a:solidFill>
                  <a:srgbClr val="FF0000"/>
                </a:solidFill>
              </a:rPr>
              <a:t>How do we best define threshold values to classify a fall?</a:t>
            </a:r>
          </a:p>
        </p:txBody>
      </p:sp>
      <p:pic>
        <p:nvPicPr>
          <p:cNvPr id="12" name="Picture 11" descr="A picture containing object, sitting, colorful, table&#10;&#10;Description automatically generated">
            <a:extLst>
              <a:ext uri="{FF2B5EF4-FFF2-40B4-BE49-F238E27FC236}">
                <a16:creationId xmlns:a16="http://schemas.microsoft.com/office/drawing/2014/main" id="{52A6175C-FF17-4858-ABA3-3EEABF2114E6}"/>
              </a:ext>
            </a:extLst>
          </p:cNvPr>
          <p:cNvPicPr>
            <a:picLocks noChangeAspect="1"/>
          </p:cNvPicPr>
          <p:nvPr/>
        </p:nvPicPr>
        <p:blipFill>
          <a:blip r:embed="rId4"/>
          <a:stretch>
            <a:fillRect/>
          </a:stretch>
        </p:blipFill>
        <p:spPr>
          <a:xfrm>
            <a:off x="299146" y="1736980"/>
            <a:ext cx="4179977" cy="3200400"/>
          </a:xfrm>
          <a:prstGeom prst="rect">
            <a:avLst/>
          </a:prstGeom>
        </p:spPr>
      </p:pic>
      <p:pic>
        <p:nvPicPr>
          <p:cNvPr id="14" name="Picture 13">
            <a:extLst>
              <a:ext uri="{FF2B5EF4-FFF2-40B4-BE49-F238E27FC236}">
                <a16:creationId xmlns:a16="http://schemas.microsoft.com/office/drawing/2014/main" id="{6B2197F0-2A29-4F7E-8A9A-CEAF0C07D965}"/>
              </a:ext>
            </a:extLst>
          </p:cNvPr>
          <p:cNvPicPr>
            <a:picLocks noChangeAspect="1"/>
          </p:cNvPicPr>
          <p:nvPr/>
        </p:nvPicPr>
        <p:blipFill>
          <a:blip r:embed="rId5"/>
          <a:stretch>
            <a:fillRect/>
          </a:stretch>
        </p:blipFill>
        <p:spPr>
          <a:xfrm>
            <a:off x="4664878" y="1736980"/>
            <a:ext cx="4237009" cy="3200400"/>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500" tmFilter="0, 0; .2, .5; .8, .5; 1, 0"/>
                                        <p:tgtEl>
                                          <p:spTgt spid="8"/>
                                        </p:tgtEl>
                                      </p:cBhvr>
                                    </p:animEffect>
                                    <p:animScale>
                                      <p:cBhvr>
                                        <p:cTn id="7" dur="750" autoRev="1" fill="hold"/>
                                        <p:tgtEl>
                                          <p:spTgt spid="8"/>
                                        </p:tgtEl>
                                      </p:cBhvr>
                                      <p:by x="105000" y="105000"/>
                                    </p:animScale>
                                  </p:childTnLst>
                                </p:cTn>
                              </p:par>
                            </p:childTnLst>
                          </p:cTn>
                        </p:par>
                        <p:par>
                          <p:cTn id="8" fill="hold">
                            <p:stCondLst>
                              <p:cond delay="1500"/>
                            </p:stCondLst>
                            <p:childTnLst>
                              <p:par>
                                <p:cTn id="9" presetID="31" presetClass="entr" presetSubtype="0" fill="hold" grpId="0" nodeType="after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p:cTn id="11" dur="750" fill="hold"/>
                                        <p:tgtEl>
                                          <p:spTgt spid="10"/>
                                        </p:tgtEl>
                                        <p:attrNameLst>
                                          <p:attrName>ppt_w</p:attrName>
                                        </p:attrNameLst>
                                      </p:cBhvr>
                                      <p:tavLst>
                                        <p:tav tm="0">
                                          <p:val>
                                            <p:fltVal val="0"/>
                                          </p:val>
                                        </p:tav>
                                        <p:tav tm="100000">
                                          <p:val>
                                            <p:strVal val="#ppt_w"/>
                                          </p:val>
                                        </p:tav>
                                      </p:tavLst>
                                    </p:anim>
                                    <p:anim calcmode="lin" valueType="num">
                                      <p:cBhvr>
                                        <p:cTn id="12" dur="750" fill="hold"/>
                                        <p:tgtEl>
                                          <p:spTgt spid="10"/>
                                        </p:tgtEl>
                                        <p:attrNameLst>
                                          <p:attrName>ppt_h</p:attrName>
                                        </p:attrNameLst>
                                      </p:cBhvr>
                                      <p:tavLst>
                                        <p:tav tm="0">
                                          <p:val>
                                            <p:fltVal val="0"/>
                                          </p:val>
                                        </p:tav>
                                        <p:tav tm="100000">
                                          <p:val>
                                            <p:strVal val="#ppt_h"/>
                                          </p:val>
                                        </p:tav>
                                      </p:tavLst>
                                    </p:anim>
                                    <p:anim calcmode="lin" valueType="num">
                                      <p:cBhvr>
                                        <p:cTn id="13" dur="750" fill="hold"/>
                                        <p:tgtEl>
                                          <p:spTgt spid="10"/>
                                        </p:tgtEl>
                                        <p:attrNameLst>
                                          <p:attrName>style.rotation</p:attrName>
                                        </p:attrNameLst>
                                      </p:cBhvr>
                                      <p:tavLst>
                                        <p:tav tm="0">
                                          <p:val>
                                            <p:fltVal val="90"/>
                                          </p:val>
                                        </p:tav>
                                        <p:tav tm="100000">
                                          <p:val>
                                            <p:fltVal val="0"/>
                                          </p:val>
                                        </p:tav>
                                      </p:tavLst>
                                    </p:anim>
                                    <p:animEffect transition="in" filter="fade">
                                      <p:cBhvr>
                                        <p:cTn id="14"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A1C6-0D38-4BF0-9410-B6BE3D2D7917}"/>
              </a:ext>
            </a:extLst>
          </p:cNvPr>
          <p:cNvSpPr>
            <a:spLocks noGrp="1"/>
          </p:cNvSpPr>
          <p:nvPr>
            <p:ph type="title"/>
          </p:nvPr>
        </p:nvSpPr>
        <p:spPr>
          <a:xfrm>
            <a:off x="628650" y="365127"/>
            <a:ext cx="7886700" cy="579754"/>
          </a:xfrm>
        </p:spPr>
        <p:txBody>
          <a:bodyPr>
            <a:normAutofit/>
          </a:bodyPr>
          <a:lstStyle/>
          <a:p>
            <a:r>
              <a:rPr lang="en-US" sz="3200" dirty="0"/>
              <a:t>Vector Change Feature Extraction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86666DF-97F7-4E2A-ACAB-4A3E96C52FF9}"/>
                  </a:ext>
                </a:extLst>
              </p:cNvPr>
              <p:cNvSpPr>
                <a:spLocks noGrp="1"/>
              </p:cNvSpPr>
              <p:nvPr>
                <p:ph type="body" idx="1"/>
              </p:nvPr>
            </p:nvSpPr>
            <p:spPr>
              <a:xfrm>
                <a:off x="628650" y="1340068"/>
                <a:ext cx="7886700" cy="4836895"/>
              </a:xfrm>
            </p:spPr>
            <p:txBody>
              <a:bodyPr/>
              <a:lstStyle/>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𝑉𝐶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𝑚𝑎𝑔𝑛𝑖𝑡𝑢𝑑𝑒</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𝑚𝑎𝑔𝑛𝑖𝑡𝑢𝑑𝑒</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e>
                          </m:nary>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0</m:t>
                              </m:r>
                            </m:sub>
                          </m:sSub>
                        </m:den>
                      </m:f>
                    </m:oMath>
                  </m:oMathPara>
                </a14:m>
                <a:endParaRPr lang="en-US" b="0" dirty="0">
                  <a:latin typeface="Cambria Math" panose="02040503050406030204" pitchFamily="18" charset="0"/>
                  <a:ea typeface="Cambria Math" panose="02040503050406030204" pitchFamily="18" charset="0"/>
                </a:endParaRPr>
              </a:p>
              <a:p>
                <a:pPr marL="114300" indent="0">
                  <a:buNone/>
                </a:pPr>
                <a:r>
                  <a:rPr lang="en-US" dirty="0">
                    <a:latin typeface="Cambria Math" panose="02040503050406030204" pitchFamily="18" charset="0"/>
                    <a:ea typeface="Cambria Math" panose="02040503050406030204" pitchFamily="18" charset="0"/>
                  </a:rPr>
                  <a:t>      </a:t>
                </a:r>
              </a:p>
              <a:p>
                <a:pPr marL="114300" indent="0">
                  <a:buNone/>
                </a:pPr>
                <a:r>
                  <a:rPr lang="en-US" dirty="0">
                    <a:latin typeface="Cambria Math" panose="02040503050406030204" pitchFamily="18" charset="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 </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 </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e>
                            </m:rad>
                          </m:e>
                        </m:nary>
                        <m:r>
                          <a:rPr lang="en-US" b="0" i="1" smtClean="0">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e>
                        </m:rad>
                        <m:r>
                          <a:rPr lang="en-US" b="0" i="1" smtClean="0">
                            <a:latin typeface="Cambria Math" panose="02040503050406030204" pitchFamily="18" charset="0"/>
                            <a:ea typeface="Cambria Math" panose="02040503050406030204" pitchFamily="18" charset="0"/>
                          </a:rPr>
                          <m:t> |</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0</m:t>
                            </m:r>
                          </m:sub>
                        </m:sSub>
                      </m:den>
                    </m:f>
                  </m:oMath>
                </a14:m>
                <a:endParaRPr lang="en-US" b="0" dirty="0">
                  <a:latin typeface="Cambria Math" panose="02040503050406030204" pitchFamily="18" charset="0"/>
                  <a:ea typeface="Cambria Math" panose="02040503050406030204" pitchFamily="18" charset="0"/>
                </a:endParaRPr>
              </a:p>
              <a:p>
                <a:pPr marL="114300" indent="0">
                  <a:buNone/>
                </a:pPr>
                <a:r>
                  <a:rPr lang="en-US" dirty="0"/>
                  <a:t>	</a:t>
                </a:r>
              </a:p>
              <a:p>
                <a:pPr marL="114300" indent="0">
                  <a:buNone/>
                </a:pP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oMath>
                </a14:m>
                <a:r>
                  <a:rPr lang="en-US" sz="2000" dirty="0">
                    <a:latin typeface="Cambria Math" panose="02040503050406030204" pitchFamily="18" charset="0"/>
                    <a:ea typeface="Cambria Math" panose="02040503050406030204" pitchFamily="18" charset="0"/>
                  </a:rPr>
                  <a:t> = the timestamp of the first data sample in the trial</a:t>
                </a:r>
              </a:p>
              <a:p>
                <a:pPr marL="114300" indent="0">
                  <a:buNone/>
                </a:pP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𝑛</m:t>
                        </m:r>
                      </m:sub>
                    </m:sSub>
                  </m:oMath>
                </a14:m>
                <a:r>
                  <a:rPr lang="en-US" sz="2000" dirty="0">
                    <a:latin typeface="Cambria Math" panose="02040503050406030204" pitchFamily="18" charset="0"/>
                    <a:ea typeface="Cambria Math" panose="02040503050406030204" pitchFamily="18" charset="0"/>
                  </a:rPr>
                  <a:t> = the timestamp of the last data sample in the trial</a:t>
                </a:r>
              </a:p>
              <a:p>
                <a:pPr marL="114300" indent="0">
                  <a:buNone/>
                </a:pPr>
                <a:endParaRPr lang="en-US" dirty="0"/>
              </a:p>
              <a:p>
                <a:pPr marL="114300" indent="0">
                  <a:buNone/>
                </a:pPr>
                <a:endParaRPr lang="en-US" dirty="0"/>
              </a:p>
            </p:txBody>
          </p:sp>
        </mc:Choice>
        <mc:Fallback xmlns="">
          <p:sp>
            <p:nvSpPr>
              <p:cNvPr id="3" name="Text Placeholder 2">
                <a:extLst>
                  <a:ext uri="{FF2B5EF4-FFF2-40B4-BE49-F238E27FC236}">
                    <a16:creationId xmlns:a16="http://schemas.microsoft.com/office/drawing/2014/main" id="{186666DF-97F7-4E2A-ACAB-4A3E96C52FF9}"/>
                  </a:ext>
                </a:extLst>
              </p:cNvPr>
              <p:cNvSpPr>
                <a:spLocks noGrp="1" noRot="1" noChangeAspect="1" noMove="1" noResize="1" noEditPoints="1" noAdjustHandles="1" noChangeArrowheads="1" noChangeShapeType="1" noTextEdit="1"/>
              </p:cNvSpPr>
              <p:nvPr>
                <p:ph type="body" idx="1"/>
              </p:nvPr>
            </p:nvSpPr>
            <p:spPr>
              <a:xfrm>
                <a:off x="628650" y="1340068"/>
                <a:ext cx="7886700" cy="4836895"/>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165E597-F00A-4663-A9DE-0E9C70357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4057234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b7b671b27_0_17"/>
          <p:cNvSpPr txBox="1">
            <a:spLocks noGrp="1"/>
          </p:cNvSpPr>
          <p:nvPr>
            <p:ph type="title"/>
          </p:nvPr>
        </p:nvSpPr>
        <p:spPr>
          <a:xfrm>
            <a:off x="628650" y="106269"/>
            <a:ext cx="7886700" cy="77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Arial"/>
              <a:buNone/>
            </a:pPr>
            <a:r>
              <a:rPr lang="en-US" sz="3200" dirty="0"/>
              <a:t>3-Phased Approach</a:t>
            </a:r>
            <a:endParaRPr dirty="0"/>
          </a:p>
        </p:txBody>
      </p:sp>
      <p:sp>
        <p:nvSpPr>
          <p:cNvPr id="182" name="Google Shape;182;g8b7b671b27_0_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3" name="Google Shape;183;g8b7b671b27_0_17"/>
          <p:cNvSpPr/>
          <p:nvPr/>
        </p:nvSpPr>
        <p:spPr>
          <a:xfrm>
            <a:off x="1353275" y="1222250"/>
            <a:ext cx="1404300" cy="3651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Data</a:t>
            </a:r>
            <a:endParaRPr/>
          </a:p>
        </p:txBody>
      </p:sp>
      <p:sp>
        <p:nvSpPr>
          <p:cNvPr id="184" name="Google Shape;184;g8b7b671b27_0_17"/>
          <p:cNvSpPr/>
          <p:nvPr/>
        </p:nvSpPr>
        <p:spPr>
          <a:xfrm>
            <a:off x="768288" y="1846563"/>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Threshold Analysis:</a:t>
            </a:r>
            <a:endParaRPr dirty="0"/>
          </a:p>
          <a:p>
            <a:pPr marL="0" lvl="0" indent="0" algn="ctr" rtl="0">
              <a:spcBef>
                <a:spcPts val="0"/>
              </a:spcBef>
              <a:spcAft>
                <a:spcPts val="0"/>
              </a:spcAft>
              <a:buNone/>
            </a:pPr>
            <a:r>
              <a:rPr lang="en-US" sz="1200" dirty="0"/>
              <a:t>Vector Change Feature Extraction</a:t>
            </a:r>
            <a:endParaRPr sz="1200" dirty="0"/>
          </a:p>
        </p:txBody>
      </p:sp>
      <p:sp>
        <p:nvSpPr>
          <p:cNvPr id="185" name="Google Shape;185;g8b7b671b27_0_17"/>
          <p:cNvSpPr/>
          <p:nvPr/>
        </p:nvSpPr>
        <p:spPr>
          <a:xfrm>
            <a:off x="768288" y="32566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K-means Clustering:</a:t>
            </a:r>
            <a:endParaRPr/>
          </a:p>
          <a:p>
            <a:pPr marL="0" lvl="0" indent="0" algn="ctr" rtl="0">
              <a:spcBef>
                <a:spcPts val="0"/>
              </a:spcBef>
              <a:spcAft>
                <a:spcPts val="0"/>
              </a:spcAft>
              <a:buNone/>
            </a:pPr>
            <a:r>
              <a:rPr lang="en-US" sz="1200"/>
              <a:t>Create major/minor classes</a:t>
            </a:r>
            <a:endParaRPr sz="1200"/>
          </a:p>
        </p:txBody>
      </p:sp>
      <p:cxnSp>
        <p:nvCxnSpPr>
          <p:cNvPr id="186" name="Google Shape;186;g8b7b671b27_0_17"/>
          <p:cNvCxnSpPr>
            <a:stCxn id="183" idx="2"/>
            <a:endCxn id="184" idx="0"/>
          </p:cNvCxnSpPr>
          <p:nvPr/>
        </p:nvCxnSpPr>
        <p:spPr>
          <a:xfrm>
            <a:off x="2055425" y="1587350"/>
            <a:ext cx="0" cy="2592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g8b7b671b27_0_17"/>
          <p:cNvCxnSpPr>
            <a:stCxn id="184" idx="2"/>
            <a:endCxn id="185" idx="0"/>
          </p:cNvCxnSpPr>
          <p:nvPr/>
        </p:nvCxnSpPr>
        <p:spPr>
          <a:xfrm>
            <a:off x="2055425" y="2945463"/>
            <a:ext cx="0" cy="3111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g8b7b671b27_0_17"/>
          <p:cNvSpPr/>
          <p:nvPr/>
        </p:nvSpPr>
        <p:spPr>
          <a:xfrm>
            <a:off x="768275" y="4666775"/>
            <a:ext cx="2574275" cy="1098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Linear SVC</a:t>
            </a:r>
            <a:endParaRPr/>
          </a:p>
          <a:p>
            <a:pPr marL="0" lvl="0" indent="0" algn="ctr" rtl="0">
              <a:spcBef>
                <a:spcPts val="0"/>
              </a:spcBef>
              <a:spcAft>
                <a:spcPts val="0"/>
              </a:spcAft>
              <a:buNone/>
            </a:pPr>
            <a:r>
              <a:rPr lang="en-US" sz="1200"/>
              <a:t>Classify Fall</a:t>
            </a:r>
            <a:endParaRPr sz="1200"/>
          </a:p>
        </p:txBody>
      </p:sp>
      <p:cxnSp>
        <p:nvCxnSpPr>
          <p:cNvPr id="189" name="Google Shape;189;g8b7b671b27_0_17"/>
          <p:cNvCxnSpPr>
            <a:stCxn id="185" idx="2"/>
            <a:endCxn id="188" idx="0"/>
          </p:cNvCxnSpPr>
          <p:nvPr/>
        </p:nvCxnSpPr>
        <p:spPr>
          <a:xfrm>
            <a:off x="2055425" y="4355575"/>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g8b7b671b27_0_17"/>
          <p:cNvCxnSpPr>
            <a:cxnSpLocks/>
            <a:stCxn id="185" idx="3"/>
            <a:endCxn id="10" idx="1"/>
          </p:cNvCxnSpPr>
          <p:nvPr/>
        </p:nvCxnSpPr>
        <p:spPr>
          <a:xfrm flipV="1">
            <a:off x="3342563" y="3256563"/>
            <a:ext cx="2458875" cy="549562"/>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g8b7b671b27_0_17"/>
          <p:cNvCxnSpPr>
            <a:cxnSpLocks/>
            <a:stCxn id="188" idx="3"/>
            <a:endCxn id="4" idx="1"/>
          </p:cNvCxnSpPr>
          <p:nvPr/>
        </p:nvCxnSpPr>
        <p:spPr>
          <a:xfrm>
            <a:off x="3342550" y="5216225"/>
            <a:ext cx="2464480" cy="116048"/>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g8b7b671b27_0_17"/>
          <p:cNvCxnSpPr>
            <a:cxnSpLocks/>
            <a:stCxn id="184" idx="3"/>
            <a:endCxn id="3" idx="1"/>
          </p:cNvCxnSpPr>
          <p:nvPr/>
        </p:nvCxnSpPr>
        <p:spPr>
          <a:xfrm flipV="1">
            <a:off x="3342563" y="1647665"/>
            <a:ext cx="1667588" cy="748348"/>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426888-45AB-4890-AB55-2223602ACA2D}"/>
                  </a:ext>
                </a:extLst>
              </p:cNvPr>
              <p:cNvSpPr txBox="1"/>
              <p:nvPr/>
            </p:nvSpPr>
            <p:spPr>
              <a:xfrm>
                <a:off x="5010151" y="1371980"/>
                <a:ext cx="3505199" cy="55136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𝑉𝐶</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𝑚𝑎𝑔𝑛𝑖𝑡𝑢𝑑𝑒</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𝑚𝑎𝑔𝑛𝑖𝑡𝑢𝑑𝑒</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e>
                          </m:nary>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0</m:t>
                              </m:r>
                            </m:sub>
                          </m:sSub>
                        </m:den>
                      </m:f>
                    </m:oMath>
                  </m:oMathPara>
                </a14:m>
                <a:endParaRPr lang="en-US" dirty="0"/>
              </a:p>
            </p:txBody>
          </p:sp>
        </mc:Choice>
        <mc:Fallback xmlns="">
          <p:sp>
            <p:nvSpPr>
              <p:cNvPr id="3" name="TextBox 2">
                <a:extLst>
                  <a:ext uri="{FF2B5EF4-FFF2-40B4-BE49-F238E27FC236}">
                    <a16:creationId xmlns:a16="http://schemas.microsoft.com/office/drawing/2014/main" id="{3F426888-45AB-4890-AB55-2223602ACA2D}"/>
                  </a:ext>
                </a:extLst>
              </p:cNvPr>
              <p:cNvSpPr txBox="1">
                <a:spLocks noRot="1" noChangeAspect="1" noMove="1" noResize="1" noEditPoints="1" noAdjustHandles="1" noChangeArrowheads="1" noChangeShapeType="1" noTextEdit="1"/>
              </p:cNvSpPr>
              <p:nvPr/>
            </p:nvSpPr>
            <p:spPr>
              <a:xfrm>
                <a:off x="5010151" y="1371980"/>
                <a:ext cx="3505199" cy="551369"/>
              </a:xfrm>
              <a:prstGeom prst="rect">
                <a:avLst/>
              </a:prstGeom>
              <a:blipFill>
                <a:blip r:embed="rId3"/>
                <a:stretch>
                  <a:fillRect t="-54839" b="-41935"/>
                </a:stretch>
              </a:blipFill>
              <a:ln>
                <a:solidFill>
                  <a:schemeClr val="tx1"/>
                </a:solidFill>
              </a:ln>
            </p:spPr>
            <p:txBody>
              <a:bodyPr/>
              <a:lstStyle/>
              <a:p>
                <a:r>
                  <a:rPr lang="en-US">
                    <a:noFill/>
                  </a:rPr>
                  <a:t> </a:t>
                </a:r>
              </a:p>
            </p:txBody>
          </p:sp>
        </mc:Fallback>
      </mc:AlternateContent>
      <p:pic>
        <p:nvPicPr>
          <p:cNvPr id="10" name="Picture 9" descr="A close up of a colorful background&#10;&#10;Description automatically generated">
            <a:extLst>
              <a:ext uri="{FF2B5EF4-FFF2-40B4-BE49-F238E27FC236}">
                <a16:creationId xmlns:a16="http://schemas.microsoft.com/office/drawing/2014/main" id="{4AF14BF6-C1E5-4647-A435-DEF536925782}"/>
              </a:ext>
            </a:extLst>
          </p:cNvPr>
          <p:cNvPicPr>
            <a:picLocks noChangeAspect="1"/>
          </p:cNvPicPr>
          <p:nvPr/>
        </p:nvPicPr>
        <p:blipFill>
          <a:blip r:embed="rId4"/>
          <a:stretch>
            <a:fillRect/>
          </a:stretch>
        </p:blipFill>
        <p:spPr>
          <a:xfrm>
            <a:off x="5801438" y="2286725"/>
            <a:ext cx="2584200" cy="1939675"/>
          </a:xfrm>
          <a:prstGeom prst="rect">
            <a:avLst/>
          </a:prstGeom>
        </p:spPr>
      </p:pic>
      <p:pic>
        <p:nvPicPr>
          <p:cNvPr id="4" name="Picture 3" descr="A close up of a logo&#10;&#10;Description automatically generated">
            <a:extLst>
              <a:ext uri="{FF2B5EF4-FFF2-40B4-BE49-F238E27FC236}">
                <a16:creationId xmlns:a16="http://schemas.microsoft.com/office/drawing/2014/main" id="{F722B7AC-06CA-4293-B56D-F053B90D827B}"/>
              </a:ext>
            </a:extLst>
          </p:cNvPr>
          <p:cNvPicPr>
            <a:picLocks noChangeAspect="1"/>
          </p:cNvPicPr>
          <p:nvPr/>
        </p:nvPicPr>
        <p:blipFill>
          <a:blip r:embed="rId5"/>
          <a:stretch>
            <a:fillRect/>
          </a:stretch>
        </p:blipFill>
        <p:spPr>
          <a:xfrm>
            <a:off x="5807030" y="4438935"/>
            <a:ext cx="2578608" cy="17866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83278743A1F84BA71220059A2FB80F" ma:contentTypeVersion="13" ma:contentTypeDescription="Create a new document." ma:contentTypeScope="" ma:versionID="d8b796da4257f9eb3f38565f0961cdf8">
  <xsd:schema xmlns:xsd="http://www.w3.org/2001/XMLSchema" xmlns:xs="http://www.w3.org/2001/XMLSchema" xmlns:p="http://schemas.microsoft.com/office/2006/metadata/properties" xmlns:ns3="0d24ecae-6e9f-4ffa-bdc7-d093553dc0f4" xmlns:ns4="ad623064-3629-4397-bec5-43c8449b44ea" targetNamespace="http://schemas.microsoft.com/office/2006/metadata/properties" ma:root="true" ma:fieldsID="d2fbaf25383b4e02c3a3156cc34ddbd7" ns3:_="" ns4:_="">
    <xsd:import namespace="0d24ecae-6e9f-4ffa-bdc7-d093553dc0f4"/>
    <xsd:import namespace="ad623064-3629-4397-bec5-43c8449b44e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24ecae-6e9f-4ffa-bdc7-d093553dc0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623064-3629-4397-bec5-43c8449b44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F85E38-0B88-46D4-9F97-5A19D320F8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24ecae-6e9f-4ffa-bdc7-d093553dc0f4"/>
    <ds:schemaRef ds:uri="ad623064-3629-4397-bec5-43c8449b44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7A692-277D-4DD6-A24A-93DDBD47B817}">
  <ds:schemaRefs>
    <ds:schemaRef ds:uri="http://schemas.microsoft.com/sharepoint/v3/contenttype/forms"/>
  </ds:schemaRefs>
</ds:datastoreItem>
</file>

<file path=customXml/itemProps3.xml><?xml version="1.0" encoding="utf-8"?>
<ds:datastoreItem xmlns:ds="http://schemas.openxmlformats.org/officeDocument/2006/customXml" ds:itemID="{4095E84F-43DD-42ED-BF0B-3B24DDDB3EC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2837</TotalTime>
  <Words>1746</Words>
  <Application>Microsoft Office PowerPoint</Application>
  <PresentationFormat>On-screen Show (4:3)</PresentationFormat>
  <Paragraphs>261</Paragraphs>
  <Slides>22</Slides>
  <Notes>22</Notes>
  <HiddenSlides>4</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Fall Detection: Threshold Analysis of Wrist-Worn Motion Sensor Signals</vt:lpstr>
      <vt:lpstr>Death Rates from Falls Increasing Annually</vt:lpstr>
      <vt:lpstr>PowerPoint Presentation</vt:lpstr>
      <vt:lpstr>Fall Detection Systems</vt:lpstr>
      <vt:lpstr>PowerPoint Presentation</vt:lpstr>
      <vt:lpstr>UP-Fall Detection Dataset</vt:lpstr>
      <vt:lpstr>Triaxial Magnitude Vector Signals</vt:lpstr>
      <vt:lpstr>Vector Change Feature Extraction</vt:lpstr>
      <vt:lpstr>3-Phased Approach</vt:lpstr>
      <vt:lpstr>PowerPoint Presentation</vt:lpstr>
      <vt:lpstr>PowerPoint Presentation</vt:lpstr>
      <vt:lpstr>3-Phased Approach</vt:lpstr>
      <vt:lpstr>PowerPoint Presentation</vt:lpstr>
      <vt:lpstr>Results</vt:lpstr>
      <vt:lpstr>Pitfalls</vt:lpstr>
      <vt:lpstr>Next Steps</vt:lpstr>
      <vt:lpstr>Questions?</vt:lpstr>
      <vt:lpstr>PowerPoint Presentation</vt:lpstr>
      <vt:lpstr>Models: Chosen Approach</vt:lpstr>
      <vt:lpstr>Models</vt:lpstr>
      <vt:lpstr>Models: Chosen Approach</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Detection: Threshold Analysis of Wrist-Worn Motion Sensor Signals</dc:title>
  <dc:creator>Daniel Engels</dc:creator>
  <cp:lastModifiedBy>Andy Nguyen</cp:lastModifiedBy>
  <cp:revision>21</cp:revision>
  <dcterms:created xsi:type="dcterms:W3CDTF">2017-03-18T16:30:52Z</dcterms:created>
  <dcterms:modified xsi:type="dcterms:W3CDTF">2020-08-06T02:00:50Z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0x0101002D83278743A1F84BA71220059A2FB80F</vt:lpwstr>
  </property>
</Properties>
</file>