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notesMasterIdLst>
    <p:notesMasterId r:id="rId26"/>
  </p:notesMasterIdLst>
  <p:sldIdLst>
    <p:sldId id="256" r:id="rId2"/>
    <p:sldId id="265" r:id="rId3"/>
    <p:sldId id="281" r:id="rId4"/>
    <p:sldId id="269" r:id="rId5"/>
    <p:sldId id="268" r:id="rId6"/>
    <p:sldId id="266" r:id="rId7"/>
    <p:sldId id="270" r:id="rId8"/>
    <p:sldId id="267" r:id="rId9"/>
    <p:sldId id="280" r:id="rId10"/>
    <p:sldId id="282" r:id="rId11"/>
    <p:sldId id="287" r:id="rId12"/>
    <p:sldId id="283" r:id="rId13"/>
    <p:sldId id="284" r:id="rId14"/>
    <p:sldId id="285" r:id="rId15"/>
    <p:sldId id="286" r:id="rId16"/>
    <p:sldId id="288" r:id="rId17"/>
    <p:sldId id="289" r:id="rId18"/>
    <p:sldId id="278" r:id="rId19"/>
    <p:sldId id="292" r:id="rId20"/>
    <p:sldId id="261" r:id="rId21"/>
    <p:sldId id="264" r:id="rId22"/>
    <p:sldId id="293" r:id="rId23"/>
    <p:sldId id="294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84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18ACA-30EA-467F-988C-91A4E226C9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28B8E1-7366-487A-AE97-BB1194D8A7D6}">
      <dgm:prSet/>
      <dgm:spPr/>
      <dgm:t>
        <a:bodyPr/>
        <a:lstStyle/>
        <a:p>
          <a:r>
            <a:rPr lang="en-US"/>
            <a:t>Data storage </a:t>
          </a:r>
        </a:p>
      </dgm:t>
    </dgm:pt>
    <dgm:pt modelId="{C6E58CC0-7E3E-4EA4-BEC7-EAB2D8560991}" type="parTrans" cxnId="{1BE2DAED-E50D-4EBB-BF69-27AD7814A747}">
      <dgm:prSet/>
      <dgm:spPr/>
      <dgm:t>
        <a:bodyPr/>
        <a:lstStyle/>
        <a:p>
          <a:endParaRPr lang="en-US"/>
        </a:p>
      </dgm:t>
    </dgm:pt>
    <dgm:pt modelId="{760CC64F-674C-4315-88F5-7415DBFFC1B2}" type="sibTrans" cxnId="{1BE2DAED-E50D-4EBB-BF69-27AD7814A747}">
      <dgm:prSet/>
      <dgm:spPr/>
      <dgm:t>
        <a:bodyPr/>
        <a:lstStyle/>
        <a:p>
          <a:endParaRPr lang="en-US"/>
        </a:p>
      </dgm:t>
    </dgm:pt>
    <dgm:pt modelId="{EA2A7950-2F83-49C7-9B5C-C3E919210891}">
      <dgm:prSet/>
      <dgm:spPr/>
      <dgm:t>
        <a:bodyPr/>
        <a:lstStyle/>
        <a:p>
          <a:r>
            <a:rPr lang="en-US" dirty="0"/>
            <a:t>Reduce cost</a:t>
          </a:r>
        </a:p>
      </dgm:t>
    </dgm:pt>
    <dgm:pt modelId="{7291802E-A682-4350-BB9E-85B6F830AF81}" type="parTrans" cxnId="{063FF4F6-97C9-42FE-B060-47EC1FE431C5}">
      <dgm:prSet/>
      <dgm:spPr/>
      <dgm:t>
        <a:bodyPr/>
        <a:lstStyle/>
        <a:p>
          <a:endParaRPr lang="en-US"/>
        </a:p>
      </dgm:t>
    </dgm:pt>
    <dgm:pt modelId="{983D6E5A-F897-4E72-8546-FF0FE778BA44}" type="sibTrans" cxnId="{063FF4F6-97C9-42FE-B060-47EC1FE431C5}">
      <dgm:prSet/>
      <dgm:spPr/>
      <dgm:t>
        <a:bodyPr/>
        <a:lstStyle/>
        <a:p>
          <a:endParaRPr lang="en-US"/>
        </a:p>
      </dgm:t>
    </dgm:pt>
    <dgm:pt modelId="{78CB0580-C2B6-4010-909E-E31F54DB8ED3}">
      <dgm:prSet/>
      <dgm:spPr/>
      <dgm:t>
        <a:bodyPr/>
        <a:lstStyle/>
        <a:p>
          <a:r>
            <a:rPr lang="en-US" dirty="0"/>
            <a:t>Standard $0.02 – $0.036 per GB/month </a:t>
          </a:r>
        </a:p>
      </dgm:t>
    </dgm:pt>
    <dgm:pt modelId="{161D09B0-1348-41DF-AF4C-034F75771E0E}" type="parTrans" cxnId="{9AD06FEA-C473-497A-9C42-36011C46AD4B}">
      <dgm:prSet/>
      <dgm:spPr/>
      <dgm:t>
        <a:bodyPr/>
        <a:lstStyle/>
        <a:p>
          <a:endParaRPr lang="en-US"/>
        </a:p>
      </dgm:t>
    </dgm:pt>
    <dgm:pt modelId="{BBA14594-7675-48AE-B3C1-B6996A312411}" type="sibTrans" cxnId="{9AD06FEA-C473-497A-9C42-36011C46AD4B}">
      <dgm:prSet/>
      <dgm:spPr/>
      <dgm:t>
        <a:bodyPr/>
        <a:lstStyle/>
        <a:p>
          <a:endParaRPr lang="en-US"/>
        </a:p>
      </dgm:t>
    </dgm:pt>
    <dgm:pt modelId="{F7A67825-8CA7-4A3B-B288-2555DA9B35DC}">
      <dgm:prSet/>
      <dgm:spPr/>
      <dgm:t>
        <a:bodyPr/>
        <a:lstStyle/>
        <a:p>
          <a:r>
            <a:rPr lang="en-US"/>
            <a:t>Cloud Machine Learning Engine (CMLE)</a:t>
          </a:r>
        </a:p>
      </dgm:t>
    </dgm:pt>
    <dgm:pt modelId="{827DF592-9DF2-4CF5-B2DC-D5735E495DB8}" type="parTrans" cxnId="{55D93F7F-27EE-4BAD-81BB-FAAFE7867F1D}">
      <dgm:prSet/>
      <dgm:spPr/>
      <dgm:t>
        <a:bodyPr/>
        <a:lstStyle/>
        <a:p>
          <a:endParaRPr lang="en-US"/>
        </a:p>
      </dgm:t>
    </dgm:pt>
    <dgm:pt modelId="{864B07D3-5034-4691-ABEB-522C17966271}" type="sibTrans" cxnId="{55D93F7F-27EE-4BAD-81BB-FAAFE7867F1D}">
      <dgm:prSet/>
      <dgm:spPr/>
      <dgm:t>
        <a:bodyPr/>
        <a:lstStyle/>
        <a:p>
          <a:endParaRPr lang="en-US"/>
        </a:p>
      </dgm:t>
    </dgm:pt>
    <dgm:pt modelId="{E068042B-0869-4BD9-A2AE-806740B88816}">
      <dgm:prSet/>
      <dgm:spPr/>
      <dgm:t>
        <a:bodyPr/>
        <a:lstStyle/>
        <a:p>
          <a:r>
            <a:rPr lang="en-US" dirty="0"/>
            <a:t>Cost flexibility</a:t>
          </a:r>
        </a:p>
      </dgm:t>
    </dgm:pt>
    <dgm:pt modelId="{9AAEAA01-D2A7-4F81-A75A-4E07491CD999}" type="parTrans" cxnId="{71CB524E-2BD3-4882-A517-4AB0A75CEC87}">
      <dgm:prSet/>
      <dgm:spPr/>
      <dgm:t>
        <a:bodyPr/>
        <a:lstStyle/>
        <a:p>
          <a:endParaRPr lang="en-US"/>
        </a:p>
      </dgm:t>
    </dgm:pt>
    <dgm:pt modelId="{99AE234D-D7B6-405E-88DE-30C848D9433F}" type="sibTrans" cxnId="{71CB524E-2BD3-4882-A517-4AB0A75CEC87}">
      <dgm:prSet/>
      <dgm:spPr/>
      <dgm:t>
        <a:bodyPr/>
        <a:lstStyle/>
        <a:p>
          <a:endParaRPr lang="en-US"/>
        </a:p>
      </dgm:t>
    </dgm:pt>
    <dgm:pt modelId="{FD7DD6BB-19E6-4F16-B559-4BCC008CDEA7}">
      <dgm:prSet/>
      <dgm:spPr/>
      <dgm:t>
        <a:bodyPr/>
        <a:lstStyle/>
        <a:p>
          <a:r>
            <a:rPr lang="en-US" dirty="0"/>
            <a:t>Serverless system, auto-scale on demand, as many as you need</a:t>
          </a:r>
        </a:p>
      </dgm:t>
    </dgm:pt>
    <dgm:pt modelId="{8A178D65-9313-4D99-B36B-159508D52C72}" type="parTrans" cxnId="{CF14038B-038A-4B48-8359-6927D17BC7D2}">
      <dgm:prSet/>
      <dgm:spPr/>
      <dgm:t>
        <a:bodyPr/>
        <a:lstStyle/>
        <a:p>
          <a:endParaRPr lang="en-US"/>
        </a:p>
      </dgm:t>
    </dgm:pt>
    <dgm:pt modelId="{04557537-8A84-44B4-86CC-19A0469A3F65}" type="sibTrans" cxnId="{CF14038B-038A-4B48-8359-6927D17BC7D2}">
      <dgm:prSet/>
      <dgm:spPr/>
      <dgm:t>
        <a:bodyPr/>
        <a:lstStyle/>
        <a:p>
          <a:endParaRPr lang="en-US"/>
        </a:p>
      </dgm:t>
    </dgm:pt>
    <dgm:pt modelId="{C3C6361E-61E0-46BF-85E5-20564D92EC00}">
      <dgm:prSet/>
      <dgm:spPr/>
      <dgm:t>
        <a:bodyPr/>
        <a:lstStyle/>
        <a:p>
          <a:r>
            <a:rPr lang="en-US" dirty="0"/>
            <a:t>Parameters servers: shared memory, let each trainer learn from all others</a:t>
          </a:r>
        </a:p>
      </dgm:t>
    </dgm:pt>
    <dgm:pt modelId="{D63A6CA3-7081-4C5C-A32F-522090B482D2}" type="parTrans" cxnId="{B5C61EBE-E754-4D76-9636-5DBCA733A4F7}">
      <dgm:prSet/>
      <dgm:spPr/>
      <dgm:t>
        <a:bodyPr/>
        <a:lstStyle/>
        <a:p>
          <a:endParaRPr lang="en-US"/>
        </a:p>
      </dgm:t>
    </dgm:pt>
    <dgm:pt modelId="{FF2C16BA-6BCB-4199-A9E7-C52DF002863E}" type="sibTrans" cxnId="{B5C61EBE-E754-4D76-9636-5DBCA733A4F7}">
      <dgm:prSet/>
      <dgm:spPr/>
      <dgm:t>
        <a:bodyPr/>
        <a:lstStyle/>
        <a:p>
          <a:endParaRPr lang="en-US"/>
        </a:p>
      </dgm:t>
    </dgm:pt>
    <dgm:pt modelId="{C8D9CAC6-44B4-47B5-AB1A-3130CC1EAEE1}">
      <dgm:prSet/>
      <dgm:spPr/>
      <dgm:t>
        <a:bodyPr/>
        <a:lstStyle/>
        <a:p>
          <a:r>
            <a:rPr lang="en-US"/>
            <a:t>Hyperparameters tuning: CMLE remember these hyperparameters</a:t>
          </a:r>
        </a:p>
      </dgm:t>
    </dgm:pt>
    <dgm:pt modelId="{83A0220D-2899-4BA0-B0EA-2F046059A53A}" type="parTrans" cxnId="{E4164EA1-D890-4EE9-A5C1-1355DC8A0FDD}">
      <dgm:prSet/>
      <dgm:spPr/>
      <dgm:t>
        <a:bodyPr/>
        <a:lstStyle/>
        <a:p>
          <a:endParaRPr lang="en-US"/>
        </a:p>
      </dgm:t>
    </dgm:pt>
    <dgm:pt modelId="{881240E8-E815-458B-9B1C-EB4A9CE9E62F}" type="sibTrans" cxnId="{E4164EA1-D890-4EE9-A5C1-1355DC8A0FDD}">
      <dgm:prSet/>
      <dgm:spPr/>
      <dgm:t>
        <a:bodyPr/>
        <a:lstStyle/>
        <a:p>
          <a:endParaRPr lang="en-US"/>
        </a:p>
      </dgm:t>
    </dgm:pt>
    <dgm:pt modelId="{7E3AE5BB-8372-4AAF-8FC9-607CCE792FA4}">
      <dgm:prSet/>
      <dgm:spPr/>
      <dgm:t>
        <a:bodyPr/>
        <a:lstStyle/>
        <a:p>
          <a:r>
            <a:rPr lang="en-US"/>
            <a:t>Cloud Datalab – Develop models</a:t>
          </a:r>
        </a:p>
      </dgm:t>
    </dgm:pt>
    <dgm:pt modelId="{01A8B60A-55A2-4C64-ADB3-38D85E5F708D}" type="parTrans" cxnId="{DE7472FB-93C9-4885-A51C-D6DCFAE55DAD}">
      <dgm:prSet/>
      <dgm:spPr/>
      <dgm:t>
        <a:bodyPr/>
        <a:lstStyle/>
        <a:p>
          <a:endParaRPr lang="en-US"/>
        </a:p>
      </dgm:t>
    </dgm:pt>
    <dgm:pt modelId="{45E90006-6AF8-44DD-B512-396E625AC2DE}" type="sibTrans" cxnId="{DE7472FB-93C9-4885-A51C-D6DCFAE55DAD}">
      <dgm:prSet/>
      <dgm:spPr/>
      <dgm:t>
        <a:bodyPr/>
        <a:lstStyle/>
        <a:p>
          <a:endParaRPr lang="en-US"/>
        </a:p>
      </dgm:t>
    </dgm:pt>
    <dgm:pt modelId="{04843D21-6D41-4D71-99B7-7D3945332438}">
      <dgm:prSet/>
      <dgm:spPr/>
      <dgm:t>
        <a:bodyPr/>
        <a:lstStyle/>
        <a:p>
          <a:r>
            <a:rPr lang="en-US"/>
            <a:t>Easy to share and collaborate</a:t>
          </a:r>
        </a:p>
      </dgm:t>
    </dgm:pt>
    <dgm:pt modelId="{461254DF-199D-429A-830F-713657F33F0F}" type="parTrans" cxnId="{2D83B7BA-5087-411E-B6E6-0D00BEC2562D}">
      <dgm:prSet/>
      <dgm:spPr/>
      <dgm:t>
        <a:bodyPr/>
        <a:lstStyle/>
        <a:p>
          <a:endParaRPr lang="en-US"/>
        </a:p>
      </dgm:t>
    </dgm:pt>
    <dgm:pt modelId="{96EADCFE-612A-4733-AB70-B4191F69EADE}" type="sibTrans" cxnId="{2D83B7BA-5087-411E-B6E6-0D00BEC2562D}">
      <dgm:prSet/>
      <dgm:spPr/>
      <dgm:t>
        <a:bodyPr/>
        <a:lstStyle/>
        <a:p>
          <a:endParaRPr lang="en-US"/>
        </a:p>
      </dgm:t>
    </dgm:pt>
    <dgm:pt modelId="{FCDFB1E5-DD98-4462-ABEB-00D1FA82566A}">
      <dgm:prSet/>
      <dgm:spPr/>
      <dgm:t>
        <a:bodyPr/>
        <a:lstStyle/>
        <a:p>
          <a:r>
            <a:rPr lang="en-US"/>
            <a:t>Easy scale up for fast training time</a:t>
          </a:r>
        </a:p>
      </dgm:t>
    </dgm:pt>
    <dgm:pt modelId="{985F98D7-7BF9-45ED-8235-6A237CAC246D}" type="parTrans" cxnId="{A582AAA3-F618-424C-9849-85F6537A10F6}">
      <dgm:prSet/>
      <dgm:spPr/>
      <dgm:t>
        <a:bodyPr/>
        <a:lstStyle/>
        <a:p>
          <a:endParaRPr lang="en-US"/>
        </a:p>
      </dgm:t>
    </dgm:pt>
    <dgm:pt modelId="{E22155B6-FEB4-42A3-8ED4-6BABDA8376C5}" type="sibTrans" cxnId="{A582AAA3-F618-424C-9849-85F6537A10F6}">
      <dgm:prSet/>
      <dgm:spPr/>
      <dgm:t>
        <a:bodyPr/>
        <a:lstStyle/>
        <a:p>
          <a:endParaRPr lang="en-US"/>
        </a:p>
      </dgm:t>
    </dgm:pt>
    <dgm:pt modelId="{8D69329A-FFA0-4BA0-B5A8-692E931F7094}">
      <dgm:prSet/>
      <dgm:spPr/>
      <dgm:t>
        <a:bodyPr/>
        <a:lstStyle/>
        <a:p>
          <a:r>
            <a:rPr lang="en-US" dirty="0" err="1"/>
            <a:t>Gcloud</a:t>
          </a:r>
          <a:r>
            <a:rPr lang="en-US" dirty="0"/>
            <a:t> command to submit - scale tier options: basic, standard, </a:t>
          </a:r>
          <a:r>
            <a:rPr lang="en-US" dirty="0" err="1"/>
            <a:t>basic_GPU</a:t>
          </a:r>
          <a:r>
            <a:rPr lang="en-US" dirty="0"/>
            <a:t>, </a:t>
          </a:r>
          <a:r>
            <a:rPr lang="en-US" dirty="0" err="1"/>
            <a:t>basic_TPU</a:t>
          </a:r>
          <a:endParaRPr lang="en-US" dirty="0"/>
        </a:p>
      </dgm:t>
    </dgm:pt>
    <dgm:pt modelId="{AF1654E1-58E0-4ECD-9339-05BAECFD4FEB}" type="parTrans" cxnId="{F5647E90-91A6-4356-B9CD-6326902AF651}">
      <dgm:prSet/>
      <dgm:spPr/>
      <dgm:t>
        <a:bodyPr/>
        <a:lstStyle/>
        <a:p>
          <a:endParaRPr lang="en-US"/>
        </a:p>
      </dgm:t>
    </dgm:pt>
    <dgm:pt modelId="{F9F6DAB8-D46D-48D5-A4EB-A692121EBF58}" type="sibTrans" cxnId="{F5647E90-91A6-4356-B9CD-6326902AF651}">
      <dgm:prSet/>
      <dgm:spPr/>
      <dgm:t>
        <a:bodyPr/>
        <a:lstStyle/>
        <a:p>
          <a:endParaRPr lang="en-US"/>
        </a:p>
      </dgm:t>
    </dgm:pt>
    <dgm:pt modelId="{05DB8451-37CE-4289-A368-ACB97093D19A}" type="pres">
      <dgm:prSet presAssocID="{4E018ACA-30EA-467F-988C-91A4E226C90F}" presName="linear" presStyleCnt="0">
        <dgm:presLayoutVars>
          <dgm:animLvl val="lvl"/>
          <dgm:resizeHandles val="exact"/>
        </dgm:presLayoutVars>
      </dgm:prSet>
      <dgm:spPr/>
    </dgm:pt>
    <dgm:pt modelId="{452C3F65-479A-4FE0-B132-BF057376302C}" type="pres">
      <dgm:prSet presAssocID="{2028B8E1-7366-487A-AE97-BB1194D8A7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28848C-3A12-4595-AB96-25AC9BE70581}" type="pres">
      <dgm:prSet presAssocID="{2028B8E1-7366-487A-AE97-BB1194D8A7D6}" presName="childText" presStyleLbl="revTx" presStyleIdx="0" presStyleCnt="3">
        <dgm:presLayoutVars>
          <dgm:bulletEnabled val="1"/>
        </dgm:presLayoutVars>
      </dgm:prSet>
      <dgm:spPr/>
    </dgm:pt>
    <dgm:pt modelId="{52D092EE-2C47-4DA5-81E5-8215DDCD99F6}" type="pres">
      <dgm:prSet presAssocID="{F7A67825-8CA7-4A3B-B288-2555DA9B35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CD8326-DE24-4669-A21C-4D100967637F}" type="pres">
      <dgm:prSet presAssocID="{F7A67825-8CA7-4A3B-B288-2555DA9B35DC}" presName="childText" presStyleLbl="revTx" presStyleIdx="1" presStyleCnt="3">
        <dgm:presLayoutVars>
          <dgm:bulletEnabled val="1"/>
        </dgm:presLayoutVars>
      </dgm:prSet>
      <dgm:spPr/>
    </dgm:pt>
    <dgm:pt modelId="{ACA16CAF-FDBB-4BC9-B4B2-9BFEDBBE266D}" type="pres">
      <dgm:prSet presAssocID="{7E3AE5BB-8372-4AAF-8FC9-607CCE792F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085EB5-013A-49AE-9573-B582EDF9EEB2}" type="pres">
      <dgm:prSet presAssocID="{7E3AE5BB-8372-4AAF-8FC9-607CCE792FA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FD6001-6C87-4CBF-9206-EDB7DBEF6AC2}" type="presOf" srcId="{78CB0580-C2B6-4010-909E-E31F54DB8ED3}" destId="{A628848C-3A12-4595-AB96-25AC9BE70581}" srcOrd="0" destOrd="1" presId="urn:microsoft.com/office/officeart/2005/8/layout/vList2"/>
    <dgm:cxn modelId="{5DDC5423-7344-4217-A35C-A5AB21D3097D}" type="presOf" srcId="{EA2A7950-2F83-49C7-9B5C-C3E919210891}" destId="{A628848C-3A12-4595-AB96-25AC9BE70581}" srcOrd="0" destOrd="0" presId="urn:microsoft.com/office/officeart/2005/8/layout/vList2"/>
    <dgm:cxn modelId="{25DA4F47-6D97-4CA3-98DE-F95C74304CA6}" type="presOf" srcId="{2028B8E1-7366-487A-AE97-BB1194D8A7D6}" destId="{452C3F65-479A-4FE0-B132-BF057376302C}" srcOrd="0" destOrd="0" presId="urn:microsoft.com/office/officeart/2005/8/layout/vList2"/>
    <dgm:cxn modelId="{877ECF68-2DD8-4F15-897F-994CCC8A0E68}" type="presOf" srcId="{FD7DD6BB-19E6-4F16-B559-4BCC008CDEA7}" destId="{BCCD8326-DE24-4669-A21C-4D100967637F}" srcOrd="0" destOrd="1" presId="urn:microsoft.com/office/officeart/2005/8/layout/vList2"/>
    <dgm:cxn modelId="{9B12BD49-AC4F-4001-A410-275209428593}" type="presOf" srcId="{C8D9CAC6-44B4-47B5-AB1A-3130CC1EAEE1}" destId="{BCCD8326-DE24-4669-A21C-4D100967637F}" srcOrd="0" destOrd="3" presId="urn:microsoft.com/office/officeart/2005/8/layout/vList2"/>
    <dgm:cxn modelId="{71CB524E-2BD3-4882-A517-4AB0A75CEC87}" srcId="{F7A67825-8CA7-4A3B-B288-2555DA9B35DC}" destId="{E068042B-0869-4BD9-A2AE-806740B88816}" srcOrd="0" destOrd="0" parTransId="{9AAEAA01-D2A7-4F81-A75A-4E07491CD999}" sibTransId="{99AE234D-D7B6-405E-88DE-30C848D9433F}"/>
    <dgm:cxn modelId="{FF9EF350-338C-44CB-9C1A-3203D76F530A}" type="presOf" srcId="{FCDFB1E5-DD98-4462-ABEB-00D1FA82566A}" destId="{BC085EB5-013A-49AE-9573-B582EDF9EEB2}" srcOrd="0" destOrd="1" presId="urn:microsoft.com/office/officeart/2005/8/layout/vList2"/>
    <dgm:cxn modelId="{F6B39372-54F0-42AA-9F24-5572B22BF786}" type="presOf" srcId="{E068042B-0869-4BD9-A2AE-806740B88816}" destId="{BCCD8326-DE24-4669-A21C-4D100967637F}" srcOrd="0" destOrd="0" presId="urn:microsoft.com/office/officeart/2005/8/layout/vList2"/>
    <dgm:cxn modelId="{E4AF3573-BC8F-4505-8602-904E09670422}" type="presOf" srcId="{8D69329A-FFA0-4BA0-B5A8-692E931F7094}" destId="{BC085EB5-013A-49AE-9573-B582EDF9EEB2}" srcOrd="0" destOrd="2" presId="urn:microsoft.com/office/officeart/2005/8/layout/vList2"/>
    <dgm:cxn modelId="{55D93F7F-27EE-4BAD-81BB-FAAFE7867F1D}" srcId="{4E018ACA-30EA-467F-988C-91A4E226C90F}" destId="{F7A67825-8CA7-4A3B-B288-2555DA9B35DC}" srcOrd="1" destOrd="0" parTransId="{827DF592-9DF2-4CF5-B2DC-D5735E495DB8}" sibTransId="{864B07D3-5034-4691-ABEB-522C17966271}"/>
    <dgm:cxn modelId="{B52B6183-3187-4A92-A4F8-75A5B38CF125}" type="presOf" srcId="{F7A67825-8CA7-4A3B-B288-2555DA9B35DC}" destId="{52D092EE-2C47-4DA5-81E5-8215DDCD99F6}" srcOrd="0" destOrd="0" presId="urn:microsoft.com/office/officeart/2005/8/layout/vList2"/>
    <dgm:cxn modelId="{CF14038B-038A-4B48-8359-6927D17BC7D2}" srcId="{F7A67825-8CA7-4A3B-B288-2555DA9B35DC}" destId="{FD7DD6BB-19E6-4F16-B559-4BCC008CDEA7}" srcOrd="1" destOrd="0" parTransId="{8A178D65-9313-4D99-B36B-159508D52C72}" sibTransId="{04557537-8A84-44B4-86CC-19A0469A3F65}"/>
    <dgm:cxn modelId="{F5647E90-91A6-4356-B9CD-6326902AF651}" srcId="{7E3AE5BB-8372-4AAF-8FC9-607CCE792FA4}" destId="{8D69329A-FFA0-4BA0-B5A8-692E931F7094}" srcOrd="2" destOrd="0" parTransId="{AF1654E1-58E0-4ECD-9339-05BAECFD4FEB}" sibTransId="{F9F6DAB8-D46D-48D5-A4EB-A692121EBF58}"/>
    <dgm:cxn modelId="{E4164EA1-D890-4EE9-A5C1-1355DC8A0FDD}" srcId="{F7A67825-8CA7-4A3B-B288-2555DA9B35DC}" destId="{C8D9CAC6-44B4-47B5-AB1A-3130CC1EAEE1}" srcOrd="3" destOrd="0" parTransId="{83A0220D-2899-4BA0-B0EA-2F046059A53A}" sibTransId="{881240E8-E815-458B-9B1C-EB4A9CE9E62F}"/>
    <dgm:cxn modelId="{A582AAA3-F618-424C-9849-85F6537A10F6}" srcId="{7E3AE5BB-8372-4AAF-8FC9-607CCE792FA4}" destId="{FCDFB1E5-DD98-4462-ABEB-00D1FA82566A}" srcOrd="1" destOrd="0" parTransId="{985F98D7-7BF9-45ED-8235-6A237CAC246D}" sibTransId="{E22155B6-FEB4-42A3-8ED4-6BABDA8376C5}"/>
    <dgm:cxn modelId="{2D83B7BA-5087-411E-B6E6-0D00BEC2562D}" srcId="{7E3AE5BB-8372-4AAF-8FC9-607CCE792FA4}" destId="{04843D21-6D41-4D71-99B7-7D3945332438}" srcOrd="0" destOrd="0" parTransId="{461254DF-199D-429A-830F-713657F33F0F}" sibTransId="{96EADCFE-612A-4733-AB70-B4191F69EADE}"/>
    <dgm:cxn modelId="{57F017BB-10E1-4FAD-A202-17490456B157}" type="presOf" srcId="{7E3AE5BB-8372-4AAF-8FC9-607CCE792FA4}" destId="{ACA16CAF-FDBB-4BC9-B4B2-9BFEDBBE266D}" srcOrd="0" destOrd="0" presId="urn:microsoft.com/office/officeart/2005/8/layout/vList2"/>
    <dgm:cxn modelId="{B5C61EBE-E754-4D76-9636-5DBCA733A4F7}" srcId="{F7A67825-8CA7-4A3B-B288-2555DA9B35DC}" destId="{C3C6361E-61E0-46BF-85E5-20564D92EC00}" srcOrd="2" destOrd="0" parTransId="{D63A6CA3-7081-4C5C-A32F-522090B482D2}" sibTransId="{FF2C16BA-6BCB-4199-A9E7-C52DF002863E}"/>
    <dgm:cxn modelId="{1148EAC5-BB95-4369-8D7D-DDD280800395}" type="presOf" srcId="{4E018ACA-30EA-467F-988C-91A4E226C90F}" destId="{05DB8451-37CE-4289-A368-ACB97093D19A}" srcOrd="0" destOrd="0" presId="urn:microsoft.com/office/officeart/2005/8/layout/vList2"/>
    <dgm:cxn modelId="{596387CD-FFA2-40E8-9788-749591C4EC7B}" type="presOf" srcId="{C3C6361E-61E0-46BF-85E5-20564D92EC00}" destId="{BCCD8326-DE24-4669-A21C-4D100967637F}" srcOrd="0" destOrd="2" presId="urn:microsoft.com/office/officeart/2005/8/layout/vList2"/>
    <dgm:cxn modelId="{4DCCF0D7-4244-4B19-86F9-6A31E6FB71FE}" type="presOf" srcId="{04843D21-6D41-4D71-99B7-7D3945332438}" destId="{BC085EB5-013A-49AE-9573-B582EDF9EEB2}" srcOrd="0" destOrd="0" presId="urn:microsoft.com/office/officeart/2005/8/layout/vList2"/>
    <dgm:cxn modelId="{9AD06FEA-C473-497A-9C42-36011C46AD4B}" srcId="{2028B8E1-7366-487A-AE97-BB1194D8A7D6}" destId="{78CB0580-C2B6-4010-909E-E31F54DB8ED3}" srcOrd="1" destOrd="0" parTransId="{161D09B0-1348-41DF-AF4C-034F75771E0E}" sibTransId="{BBA14594-7675-48AE-B3C1-B6996A312411}"/>
    <dgm:cxn modelId="{1BE2DAED-E50D-4EBB-BF69-27AD7814A747}" srcId="{4E018ACA-30EA-467F-988C-91A4E226C90F}" destId="{2028B8E1-7366-487A-AE97-BB1194D8A7D6}" srcOrd="0" destOrd="0" parTransId="{C6E58CC0-7E3E-4EA4-BEC7-EAB2D8560991}" sibTransId="{760CC64F-674C-4315-88F5-7415DBFFC1B2}"/>
    <dgm:cxn modelId="{063FF4F6-97C9-42FE-B060-47EC1FE431C5}" srcId="{2028B8E1-7366-487A-AE97-BB1194D8A7D6}" destId="{EA2A7950-2F83-49C7-9B5C-C3E919210891}" srcOrd="0" destOrd="0" parTransId="{7291802E-A682-4350-BB9E-85B6F830AF81}" sibTransId="{983D6E5A-F897-4E72-8546-FF0FE778BA44}"/>
    <dgm:cxn modelId="{DE7472FB-93C9-4885-A51C-D6DCFAE55DAD}" srcId="{4E018ACA-30EA-467F-988C-91A4E226C90F}" destId="{7E3AE5BB-8372-4AAF-8FC9-607CCE792FA4}" srcOrd="2" destOrd="0" parTransId="{01A8B60A-55A2-4C64-ADB3-38D85E5F708D}" sibTransId="{45E90006-6AF8-44DD-B512-396E625AC2DE}"/>
    <dgm:cxn modelId="{ACD303D9-16B4-437C-8E03-21865C74A09D}" type="presParOf" srcId="{05DB8451-37CE-4289-A368-ACB97093D19A}" destId="{452C3F65-479A-4FE0-B132-BF057376302C}" srcOrd="0" destOrd="0" presId="urn:microsoft.com/office/officeart/2005/8/layout/vList2"/>
    <dgm:cxn modelId="{79A75AC8-1369-4094-8BFE-4B1CBEAAA944}" type="presParOf" srcId="{05DB8451-37CE-4289-A368-ACB97093D19A}" destId="{A628848C-3A12-4595-AB96-25AC9BE70581}" srcOrd="1" destOrd="0" presId="urn:microsoft.com/office/officeart/2005/8/layout/vList2"/>
    <dgm:cxn modelId="{B38FFC6B-5BA5-4BCB-BC30-39F555C4B97C}" type="presParOf" srcId="{05DB8451-37CE-4289-A368-ACB97093D19A}" destId="{52D092EE-2C47-4DA5-81E5-8215DDCD99F6}" srcOrd="2" destOrd="0" presId="urn:microsoft.com/office/officeart/2005/8/layout/vList2"/>
    <dgm:cxn modelId="{D17C8363-4230-42A9-8499-F4CE5E9F7948}" type="presParOf" srcId="{05DB8451-37CE-4289-A368-ACB97093D19A}" destId="{BCCD8326-DE24-4669-A21C-4D100967637F}" srcOrd="3" destOrd="0" presId="urn:microsoft.com/office/officeart/2005/8/layout/vList2"/>
    <dgm:cxn modelId="{3F418A2A-D96F-46D7-92F2-EE5926C411F1}" type="presParOf" srcId="{05DB8451-37CE-4289-A368-ACB97093D19A}" destId="{ACA16CAF-FDBB-4BC9-B4B2-9BFEDBBE266D}" srcOrd="4" destOrd="0" presId="urn:microsoft.com/office/officeart/2005/8/layout/vList2"/>
    <dgm:cxn modelId="{E44DAC73-9290-4A77-AB9C-E1693EB9B7F8}" type="presParOf" srcId="{05DB8451-37CE-4289-A368-ACB97093D19A}" destId="{BC085EB5-013A-49AE-9573-B582EDF9EE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9957A1-2074-4B4A-8F6C-066B8959B68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8F1C28-E17D-4EB0-872C-39F434D74384}">
      <dgm:prSet custT="1"/>
      <dgm:spPr/>
      <dgm:t>
        <a:bodyPr/>
        <a:lstStyle/>
        <a:p>
          <a:r>
            <a:rPr lang="en-US" sz="2000" b="1" dirty="0"/>
            <a:t>Pre-assessment: What do we have?</a:t>
          </a:r>
        </a:p>
      </dgm:t>
    </dgm:pt>
    <dgm:pt modelId="{6A125785-536F-44F0-B277-5D62CC8B4C8C}" type="parTrans" cxnId="{C4E731E6-9E32-44D0-9270-337987F98CAB}">
      <dgm:prSet/>
      <dgm:spPr/>
      <dgm:t>
        <a:bodyPr/>
        <a:lstStyle/>
        <a:p>
          <a:endParaRPr lang="en-US"/>
        </a:p>
      </dgm:t>
    </dgm:pt>
    <dgm:pt modelId="{7FF22B8D-3B4A-44A2-BE1E-C304038C505C}" type="sibTrans" cxnId="{C4E731E6-9E32-44D0-9270-337987F98CAB}">
      <dgm:prSet/>
      <dgm:spPr/>
      <dgm:t>
        <a:bodyPr/>
        <a:lstStyle/>
        <a:p>
          <a:endParaRPr lang="en-US"/>
        </a:p>
      </dgm:t>
    </dgm:pt>
    <dgm:pt modelId="{1EAA9E75-27CE-419B-877A-09497BDA37CB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1800" dirty="0"/>
            <a:t>MySQL database with Biopsy and Genomics data</a:t>
          </a:r>
        </a:p>
      </dgm:t>
    </dgm:pt>
    <dgm:pt modelId="{593CEA6F-A94D-4FF0-BA02-A5214CA13AB0}" type="parTrans" cxnId="{B47169D4-E14C-4367-B5FA-F91C2A24F2D9}">
      <dgm:prSet/>
      <dgm:spPr/>
      <dgm:t>
        <a:bodyPr/>
        <a:lstStyle/>
        <a:p>
          <a:endParaRPr lang="en-US"/>
        </a:p>
      </dgm:t>
    </dgm:pt>
    <dgm:pt modelId="{AC2A3DF1-3F28-4517-9C0B-24E5C671620D}" type="sibTrans" cxnId="{B47169D4-E14C-4367-B5FA-F91C2A24F2D9}">
      <dgm:prSet/>
      <dgm:spPr/>
      <dgm:t>
        <a:bodyPr/>
        <a:lstStyle/>
        <a:p>
          <a:endParaRPr lang="en-US"/>
        </a:p>
      </dgm:t>
    </dgm:pt>
    <dgm:pt modelId="{CE9FADE9-B46C-4ACC-B62F-1F74ADA75645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1800" dirty="0"/>
            <a:t>Machine learning model running in </a:t>
          </a:r>
          <a:r>
            <a:rPr lang="en-US" sz="1800" dirty="0" err="1"/>
            <a:t>Jupyter</a:t>
          </a:r>
          <a:r>
            <a:rPr lang="en-US" sz="1800" dirty="0"/>
            <a:t> Notebook</a:t>
          </a:r>
        </a:p>
      </dgm:t>
    </dgm:pt>
    <dgm:pt modelId="{C9FB918E-D0DE-4C26-97E7-FC9DBCEB1B3E}" type="parTrans" cxnId="{39D8158B-56CD-417D-8213-929258D4EFCF}">
      <dgm:prSet/>
      <dgm:spPr/>
      <dgm:t>
        <a:bodyPr/>
        <a:lstStyle/>
        <a:p>
          <a:endParaRPr lang="en-US"/>
        </a:p>
      </dgm:t>
    </dgm:pt>
    <dgm:pt modelId="{C8C89265-A2AB-4586-A6B0-D6E7780CCF60}" type="sibTrans" cxnId="{39D8158B-56CD-417D-8213-929258D4EFCF}">
      <dgm:prSet/>
      <dgm:spPr/>
      <dgm:t>
        <a:bodyPr/>
        <a:lstStyle/>
        <a:p>
          <a:endParaRPr lang="en-US"/>
        </a:p>
      </dgm:t>
    </dgm:pt>
    <dgm:pt modelId="{B62BF01F-9E96-4573-84CA-0134BDCF88D5}">
      <dgm:prSet custT="1"/>
      <dgm:spPr/>
      <dgm:t>
        <a:bodyPr/>
        <a:lstStyle/>
        <a:p>
          <a:r>
            <a:rPr lang="en-US" sz="2000" b="1" dirty="0"/>
            <a:t>What do we need?</a:t>
          </a:r>
        </a:p>
      </dgm:t>
    </dgm:pt>
    <dgm:pt modelId="{6C4BBAC3-9FB9-4C9E-B4AD-3BF1BEB0A88A}" type="parTrans" cxnId="{1061A688-FD0D-4417-B2F5-4A2A59D05321}">
      <dgm:prSet/>
      <dgm:spPr/>
      <dgm:t>
        <a:bodyPr/>
        <a:lstStyle/>
        <a:p>
          <a:endParaRPr lang="en-US"/>
        </a:p>
      </dgm:t>
    </dgm:pt>
    <dgm:pt modelId="{C9D93E8C-E01E-42CF-AD30-3215F9D574BE}" type="sibTrans" cxnId="{1061A688-FD0D-4417-B2F5-4A2A59D05321}">
      <dgm:prSet/>
      <dgm:spPr/>
      <dgm:t>
        <a:bodyPr/>
        <a:lstStyle/>
        <a:p>
          <a:endParaRPr lang="en-US"/>
        </a:p>
      </dgm:t>
    </dgm:pt>
    <dgm:pt modelId="{B49A1498-9DB1-4B55-9382-BF05541CA045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Data landing zone</a:t>
          </a:r>
        </a:p>
      </dgm:t>
    </dgm:pt>
    <dgm:pt modelId="{357D1583-E111-479F-8F9D-32F72168C22F}" type="parTrans" cxnId="{3A4FD035-1186-416C-BCA1-EADDE0B7C9FE}">
      <dgm:prSet/>
      <dgm:spPr/>
      <dgm:t>
        <a:bodyPr/>
        <a:lstStyle/>
        <a:p>
          <a:endParaRPr lang="en-US"/>
        </a:p>
      </dgm:t>
    </dgm:pt>
    <dgm:pt modelId="{0081409F-77D7-456D-9237-E59124AE9279}" type="sibTrans" cxnId="{3A4FD035-1186-416C-BCA1-EADDE0B7C9FE}">
      <dgm:prSet/>
      <dgm:spPr/>
      <dgm:t>
        <a:bodyPr/>
        <a:lstStyle/>
        <a:p>
          <a:endParaRPr lang="en-US"/>
        </a:p>
      </dgm:t>
    </dgm:pt>
    <dgm:pt modelId="{76A0ACD5-5613-402C-8F8A-8E46463AEAE5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Data transformation and rationalization pipeline</a:t>
          </a:r>
        </a:p>
      </dgm:t>
    </dgm:pt>
    <dgm:pt modelId="{3E3A4499-8C3A-41AE-91C5-ED9F1D6E8FF9}" type="parTrans" cxnId="{04F46183-16AB-473D-B6F6-E5B376311ABC}">
      <dgm:prSet/>
      <dgm:spPr/>
      <dgm:t>
        <a:bodyPr/>
        <a:lstStyle/>
        <a:p>
          <a:endParaRPr lang="en-US"/>
        </a:p>
      </dgm:t>
    </dgm:pt>
    <dgm:pt modelId="{043D78B5-7376-4738-BD57-E44E0808BF7F}" type="sibTrans" cxnId="{04F46183-16AB-473D-B6F6-E5B376311ABC}">
      <dgm:prSet/>
      <dgm:spPr/>
      <dgm:t>
        <a:bodyPr/>
        <a:lstStyle/>
        <a:p>
          <a:endParaRPr lang="en-US"/>
        </a:p>
      </dgm:t>
    </dgm:pt>
    <dgm:pt modelId="{78DFE4FC-A39D-4438-A247-27BB3F94AE3A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Lab Environment to test ML models</a:t>
          </a:r>
        </a:p>
      </dgm:t>
    </dgm:pt>
    <dgm:pt modelId="{CB25D055-899C-4AFD-9DDF-6F20A4B6C689}" type="parTrans" cxnId="{14F98453-7D6E-4A23-B395-9F790644D5FE}">
      <dgm:prSet/>
      <dgm:spPr/>
      <dgm:t>
        <a:bodyPr/>
        <a:lstStyle/>
        <a:p>
          <a:endParaRPr lang="en-US"/>
        </a:p>
      </dgm:t>
    </dgm:pt>
    <dgm:pt modelId="{8ED47939-DA53-4336-9624-69F0C4CBF1E8}" type="sibTrans" cxnId="{14F98453-7D6E-4A23-B395-9F790644D5FE}">
      <dgm:prSet/>
      <dgm:spPr/>
      <dgm:t>
        <a:bodyPr/>
        <a:lstStyle/>
        <a:p>
          <a:endParaRPr lang="en-US"/>
        </a:p>
      </dgm:t>
    </dgm:pt>
    <dgm:pt modelId="{5D11EE2D-EE90-4972-9791-97F863E18786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Hadoop cluster to run ML pipeline</a:t>
          </a:r>
        </a:p>
      </dgm:t>
    </dgm:pt>
    <dgm:pt modelId="{19457946-3D39-415F-B19D-CC18DF9D1D6A}" type="parTrans" cxnId="{301927F1-DFFA-44A8-A5FE-A2B2CA9CE81C}">
      <dgm:prSet/>
      <dgm:spPr/>
      <dgm:t>
        <a:bodyPr/>
        <a:lstStyle/>
        <a:p>
          <a:endParaRPr lang="en-US"/>
        </a:p>
      </dgm:t>
    </dgm:pt>
    <dgm:pt modelId="{28495159-682F-4CAA-820C-109E8577EFA0}" type="sibTrans" cxnId="{301927F1-DFFA-44A8-A5FE-A2B2CA9CE81C}">
      <dgm:prSet/>
      <dgm:spPr/>
      <dgm:t>
        <a:bodyPr/>
        <a:lstStyle/>
        <a:p>
          <a:endParaRPr lang="en-US"/>
        </a:p>
      </dgm:t>
    </dgm:pt>
    <dgm:pt modelId="{55946651-AACD-439A-9264-8A77FAD9222A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Database for storing raw data and model metrics</a:t>
          </a:r>
        </a:p>
      </dgm:t>
    </dgm:pt>
    <dgm:pt modelId="{6944DBF0-3E5A-413A-8115-E07D65422EF4}" type="parTrans" cxnId="{88BE8DDD-5DDF-4D1B-82C9-6ACB380065C9}">
      <dgm:prSet/>
      <dgm:spPr/>
      <dgm:t>
        <a:bodyPr/>
        <a:lstStyle/>
        <a:p>
          <a:endParaRPr lang="en-US"/>
        </a:p>
      </dgm:t>
    </dgm:pt>
    <dgm:pt modelId="{248665C3-1848-4458-AC06-F0DD49C6D3AF}" type="sibTrans" cxnId="{88BE8DDD-5DDF-4D1B-82C9-6ACB380065C9}">
      <dgm:prSet/>
      <dgm:spPr/>
      <dgm:t>
        <a:bodyPr/>
        <a:lstStyle/>
        <a:p>
          <a:endParaRPr lang="en-US"/>
        </a:p>
      </dgm:t>
    </dgm:pt>
    <dgm:pt modelId="{DAB61450-5806-4448-B797-DE64CACA7AB8}">
      <dgm:prSet custT="1"/>
      <dgm:spPr/>
      <dgm:t>
        <a:bodyPr/>
        <a:lstStyle/>
        <a:p>
          <a:pPr>
            <a:buClr>
              <a:schemeClr val="accent3">
                <a:lumMod val="60000"/>
                <a:lumOff val="40000"/>
              </a:schemeClr>
            </a:buClr>
          </a:pPr>
          <a:r>
            <a:rPr lang="en-US" sz="2000" dirty="0"/>
            <a:t>End state dashboard</a:t>
          </a:r>
        </a:p>
      </dgm:t>
    </dgm:pt>
    <dgm:pt modelId="{B64A06EC-2354-45DE-A126-E0D2C40AE138}" type="parTrans" cxnId="{1D10A628-F4E3-498E-A247-8EC02531A463}">
      <dgm:prSet/>
      <dgm:spPr/>
      <dgm:t>
        <a:bodyPr/>
        <a:lstStyle/>
        <a:p>
          <a:endParaRPr lang="en-US"/>
        </a:p>
      </dgm:t>
    </dgm:pt>
    <dgm:pt modelId="{1B04CB8B-F858-4974-8631-37A19514D79A}" type="sibTrans" cxnId="{1D10A628-F4E3-498E-A247-8EC02531A463}">
      <dgm:prSet/>
      <dgm:spPr/>
      <dgm:t>
        <a:bodyPr/>
        <a:lstStyle/>
        <a:p>
          <a:endParaRPr lang="en-US"/>
        </a:p>
      </dgm:t>
    </dgm:pt>
    <dgm:pt modelId="{14D97E19-EEDE-4A51-BDC0-01DF70B0AE6D}" type="pres">
      <dgm:prSet presAssocID="{839957A1-2074-4B4A-8F6C-066B8959B686}" presName="Name0" presStyleCnt="0">
        <dgm:presLayoutVars>
          <dgm:dir/>
          <dgm:animLvl val="lvl"/>
          <dgm:resizeHandles val="exact"/>
        </dgm:presLayoutVars>
      </dgm:prSet>
      <dgm:spPr/>
    </dgm:pt>
    <dgm:pt modelId="{AD428E8B-6118-4E1E-B992-F8A3B1D78F98}" type="pres">
      <dgm:prSet presAssocID="{168F1C28-E17D-4EB0-872C-39F434D74384}" presName="composite" presStyleCnt="0"/>
      <dgm:spPr/>
    </dgm:pt>
    <dgm:pt modelId="{8132FDFD-6F97-48C5-A606-3672465CB412}" type="pres">
      <dgm:prSet presAssocID="{168F1C28-E17D-4EB0-872C-39F434D7438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A6EF8-8DA6-44ED-BEDA-287436C1AD6D}" type="pres">
      <dgm:prSet presAssocID="{168F1C28-E17D-4EB0-872C-39F434D74384}" presName="desTx" presStyleLbl="alignAccFollowNode1" presStyleIdx="0" presStyleCnt="2">
        <dgm:presLayoutVars>
          <dgm:bulletEnabled val="1"/>
        </dgm:presLayoutVars>
      </dgm:prSet>
      <dgm:spPr/>
    </dgm:pt>
    <dgm:pt modelId="{E32CF5FB-0ED2-4372-B7F8-11690AA928F9}" type="pres">
      <dgm:prSet presAssocID="{7FF22B8D-3B4A-44A2-BE1E-C304038C505C}" presName="space" presStyleCnt="0"/>
      <dgm:spPr/>
    </dgm:pt>
    <dgm:pt modelId="{1CF891D6-1889-4833-98DC-0C14989CDCD1}" type="pres">
      <dgm:prSet presAssocID="{B62BF01F-9E96-4573-84CA-0134BDCF88D5}" presName="composite" presStyleCnt="0"/>
      <dgm:spPr/>
    </dgm:pt>
    <dgm:pt modelId="{B4595B8A-58BF-414D-9DF4-52E46BD008D7}" type="pres">
      <dgm:prSet presAssocID="{B62BF01F-9E96-4573-84CA-0134BDCF88D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6751F4D-EA2B-49A1-9CAB-CEB8E3A01C8C}" type="pres">
      <dgm:prSet presAssocID="{B62BF01F-9E96-4573-84CA-0134BDCF88D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FE451C-410C-4538-A1CD-0AA998845B48}" type="presOf" srcId="{5D11EE2D-EE90-4972-9791-97F863E18786}" destId="{16751F4D-EA2B-49A1-9CAB-CEB8E3A01C8C}" srcOrd="0" destOrd="3" presId="urn:microsoft.com/office/officeart/2005/8/layout/hList1"/>
    <dgm:cxn modelId="{1D10A628-F4E3-498E-A247-8EC02531A463}" srcId="{B62BF01F-9E96-4573-84CA-0134BDCF88D5}" destId="{DAB61450-5806-4448-B797-DE64CACA7AB8}" srcOrd="5" destOrd="0" parTransId="{B64A06EC-2354-45DE-A126-E0D2C40AE138}" sibTransId="{1B04CB8B-F858-4974-8631-37A19514D79A}"/>
    <dgm:cxn modelId="{3A4FD035-1186-416C-BCA1-EADDE0B7C9FE}" srcId="{B62BF01F-9E96-4573-84CA-0134BDCF88D5}" destId="{B49A1498-9DB1-4B55-9382-BF05541CA045}" srcOrd="0" destOrd="0" parTransId="{357D1583-E111-479F-8F9D-32F72168C22F}" sibTransId="{0081409F-77D7-456D-9237-E59124AE9279}"/>
    <dgm:cxn modelId="{9EDEA636-601C-4F3D-9A6A-458CD121DAD2}" type="presOf" srcId="{78DFE4FC-A39D-4438-A247-27BB3F94AE3A}" destId="{16751F4D-EA2B-49A1-9CAB-CEB8E3A01C8C}" srcOrd="0" destOrd="2" presId="urn:microsoft.com/office/officeart/2005/8/layout/hList1"/>
    <dgm:cxn modelId="{E44C1F3D-7960-4901-A851-553C50153C6A}" type="presOf" srcId="{55946651-AACD-439A-9264-8A77FAD9222A}" destId="{16751F4D-EA2B-49A1-9CAB-CEB8E3A01C8C}" srcOrd="0" destOrd="4" presId="urn:microsoft.com/office/officeart/2005/8/layout/hList1"/>
    <dgm:cxn modelId="{E0B0E24D-A70A-4971-885C-DDD6AD5B9C39}" type="presOf" srcId="{B49A1498-9DB1-4B55-9382-BF05541CA045}" destId="{16751F4D-EA2B-49A1-9CAB-CEB8E3A01C8C}" srcOrd="0" destOrd="0" presId="urn:microsoft.com/office/officeart/2005/8/layout/hList1"/>
    <dgm:cxn modelId="{14F98453-7D6E-4A23-B395-9F790644D5FE}" srcId="{B62BF01F-9E96-4573-84CA-0134BDCF88D5}" destId="{78DFE4FC-A39D-4438-A247-27BB3F94AE3A}" srcOrd="2" destOrd="0" parTransId="{CB25D055-899C-4AFD-9DDF-6F20A4B6C689}" sibTransId="{8ED47939-DA53-4336-9624-69F0C4CBF1E8}"/>
    <dgm:cxn modelId="{04F46183-16AB-473D-B6F6-E5B376311ABC}" srcId="{B62BF01F-9E96-4573-84CA-0134BDCF88D5}" destId="{76A0ACD5-5613-402C-8F8A-8E46463AEAE5}" srcOrd="1" destOrd="0" parTransId="{3E3A4499-8C3A-41AE-91C5-ED9F1D6E8FF9}" sibTransId="{043D78B5-7376-4738-BD57-E44E0808BF7F}"/>
    <dgm:cxn modelId="{1061A688-FD0D-4417-B2F5-4A2A59D05321}" srcId="{839957A1-2074-4B4A-8F6C-066B8959B686}" destId="{B62BF01F-9E96-4573-84CA-0134BDCF88D5}" srcOrd="1" destOrd="0" parTransId="{6C4BBAC3-9FB9-4C9E-B4AD-3BF1BEB0A88A}" sibTransId="{C9D93E8C-E01E-42CF-AD30-3215F9D574BE}"/>
    <dgm:cxn modelId="{39D8158B-56CD-417D-8213-929258D4EFCF}" srcId="{168F1C28-E17D-4EB0-872C-39F434D74384}" destId="{CE9FADE9-B46C-4ACC-B62F-1F74ADA75645}" srcOrd="1" destOrd="0" parTransId="{C9FB918E-D0DE-4C26-97E7-FC9DBCEB1B3E}" sibTransId="{C8C89265-A2AB-4586-A6B0-D6E7780CCF60}"/>
    <dgm:cxn modelId="{7154D6B4-FBB1-460E-9172-263C5009BF54}" type="presOf" srcId="{B62BF01F-9E96-4573-84CA-0134BDCF88D5}" destId="{B4595B8A-58BF-414D-9DF4-52E46BD008D7}" srcOrd="0" destOrd="0" presId="urn:microsoft.com/office/officeart/2005/8/layout/hList1"/>
    <dgm:cxn modelId="{B47169D4-E14C-4367-B5FA-F91C2A24F2D9}" srcId="{168F1C28-E17D-4EB0-872C-39F434D74384}" destId="{1EAA9E75-27CE-419B-877A-09497BDA37CB}" srcOrd="0" destOrd="0" parTransId="{593CEA6F-A94D-4FF0-BA02-A5214CA13AB0}" sibTransId="{AC2A3DF1-3F28-4517-9C0B-24E5C671620D}"/>
    <dgm:cxn modelId="{70CDD7D9-C9A5-4EDC-9141-B48644D798AF}" type="presOf" srcId="{76A0ACD5-5613-402C-8F8A-8E46463AEAE5}" destId="{16751F4D-EA2B-49A1-9CAB-CEB8E3A01C8C}" srcOrd="0" destOrd="1" presId="urn:microsoft.com/office/officeart/2005/8/layout/hList1"/>
    <dgm:cxn modelId="{88BE8DDD-5DDF-4D1B-82C9-6ACB380065C9}" srcId="{B62BF01F-9E96-4573-84CA-0134BDCF88D5}" destId="{55946651-AACD-439A-9264-8A77FAD9222A}" srcOrd="4" destOrd="0" parTransId="{6944DBF0-3E5A-413A-8115-E07D65422EF4}" sibTransId="{248665C3-1848-4458-AC06-F0DD49C6D3AF}"/>
    <dgm:cxn modelId="{5D910ADE-31A9-4D8A-A1AC-A5C593E59ADE}" type="presOf" srcId="{839957A1-2074-4B4A-8F6C-066B8959B686}" destId="{14D97E19-EEDE-4A51-BDC0-01DF70B0AE6D}" srcOrd="0" destOrd="0" presId="urn:microsoft.com/office/officeart/2005/8/layout/hList1"/>
    <dgm:cxn modelId="{2A9942E4-103A-4626-8034-74DB0D908BF2}" type="presOf" srcId="{DAB61450-5806-4448-B797-DE64CACA7AB8}" destId="{16751F4D-EA2B-49A1-9CAB-CEB8E3A01C8C}" srcOrd="0" destOrd="5" presId="urn:microsoft.com/office/officeart/2005/8/layout/hList1"/>
    <dgm:cxn modelId="{C4E731E6-9E32-44D0-9270-337987F98CAB}" srcId="{839957A1-2074-4B4A-8F6C-066B8959B686}" destId="{168F1C28-E17D-4EB0-872C-39F434D74384}" srcOrd="0" destOrd="0" parTransId="{6A125785-536F-44F0-B277-5D62CC8B4C8C}" sibTransId="{7FF22B8D-3B4A-44A2-BE1E-C304038C505C}"/>
    <dgm:cxn modelId="{E2F1F9EC-12AE-48F9-B250-C7C300D64C18}" type="presOf" srcId="{168F1C28-E17D-4EB0-872C-39F434D74384}" destId="{8132FDFD-6F97-48C5-A606-3672465CB412}" srcOrd="0" destOrd="0" presId="urn:microsoft.com/office/officeart/2005/8/layout/hList1"/>
    <dgm:cxn modelId="{301927F1-DFFA-44A8-A5FE-A2B2CA9CE81C}" srcId="{B62BF01F-9E96-4573-84CA-0134BDCF88D5}" destId="{5D11EE2D-EE90-4972-9791-97F863E18786}" srcOrd="3" destOrd="0" parTransId="{19457946-3D39-415F-B19D-CC18DF9D1D6A}" sibTransId="{28495159-682F-4CAA-820C-109E8577EFA0}"/>
    <dgm:cxn modelId="{A82AA9F8-B666-441C-8070-E374A41B73E7}" type="presOf" srcId="{1EAA9E75-27CE-419B-877A-09497BDA37CB}" destId="{3CAA6EF8-8DA6-44ED-BEDA-287436C1AD6D}" srcOrd="0" destOrd="0" presId="urn:microsoft.com/office/officeart/2005/8/layout/hList1"/>
    <dgm:cxn modelId="{CF07C1FD-AE2B-4916-A1FD-92FCC3305B49}" type="presOf" srcId="{CE9FADE9-B46C-4ACC-B62F-1F74ADA75645}" destId="{3CAA6EF8-8DA6-44ED-BEDA-287436C1AD6D}" srcOrd="0" destOrd="1" presId="urn:microsoft.com/office/officeart/2005/8/layout/hList1"/>
    <dgm:cxn modelId="{ABED5063-E0B9-4648-8D25-A23B8156C400}" type="presParOf" srcId="{14D97E19-EEDE-4A51-BDC0-01DF70B0AE6D}" destId="{AD428E8B-6118-4E1E-B992-F8A3B1D78F98}" srcOrd="0" destOrd="0" presId="urn:microsoft.com/office/officeart/2005/8/layout/hList1"/>
    <dgm:cxn modelId="{F15124EB-B6F4-4E51-85F1-88907C021D6A}" type="presParOf" srcId="{AD428E8B-6118-4E1E-B992-F8A3B1D78F98}" destId="{8132FDFD-6F97-48C5-A606-3672465CB412}" srcOrd="0" destOrd="0" presId="urn:microsoft.com/office/officeart/2005/8/layout/hList1"/>
    <dgm:cxn modelId="{32303B72-D65C-4102-BCC6-E7A3FE0EFA86}" type="presParOf" srcId="{AD428E8B-6118-4E1E-B992-F8A3B1D78F98}" destId="{3CAA6EF8-8DA6-44ED-BEDA-287436C1AD6D}" srcOrd="1" destOrd="0" presId="urn:microsoft.com/office/officeart/2005/8/layout/hList1"/>
    <dgm:cxn modelId="{DBB3646B-D862-4DDD-A314-07AC8D8F8C9F}" type="presParOf" srcId="{14D97E19-EEDE-4A51-BDC0-01DF70B0AE6D}" destId="{E32CF5FB-0ED2-4372-B7F8-11690AA928F9}" srcOrd="1" destOrd="0" presId="urn:microsoft.com/office/officeart/2005/8/layout/hList1"/>
    <dgm:cxn modelId="{D97DA1FA-7358-45F9-BB81-3051E4AAD6AF}" type="presParOf" srcId="{14D97E19-EEDE-4A51-BDC0-01DF70B0AE6D}" destId="{1CF891D6-1889-4833-98DC-0C14989CDCD1}" srcOrd="2" destOrd="0" presId="urn:microsoft.com/office/officeart/2005/8/layout/hList1"/>
    <dgm:cxn modelId="{59B832DB-79FF-432B-BDAE-9EC3FE4DA25D}" type="presParOf" srcId="{1CF891D6-1889-4833-98DC-0C14989CDCD1}" destId="{B4595B8A-58BF-414D-9DF4-52E46BD008D7}" srcOrd="0" destOrd="0" presId="urn:microsoft.com/office/officeart/2005/8/layout/hList1"/>
    <dgm:cxn modelId="{1F2A32D2-A98A-410E-94B8-577F7602C85A}" type="presParOf" srcId="{1CF891D6-1889-4833-98DC-0C14989CDCD1}" destId="{16751F4D-EA2B-49A1-9CAB-CEB8E3A01C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F5062-E10A-4522-A3CD-96AF530D1B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47F840-475A-43A7-9476-5976AEE730D9}">
      <dgm:prSet custT="1"/>
      <dgm:spPr/>
      <dgm:t>
        <a:bodyPr/>
        <a:lstStyle/>
        <a:p>
          <a:r>
            <a:rPr lang="en-US" sz="2000" b="1" dirty="0"/>
            <a:t>Migration</a:t>
          </a:r>
          <a:endParaRPr lang="en-US" sz="3300" dirty="0"/>
        </a:p>
      </dgm:t>
    </dgm:pt>
    <dgm:pt modelId="{6E59945B-C417-4A7F-9B00-C7E38FD1EC9F}" type="parTrans" cxnId="{C97EF463-3661-41D0-A971-07A5424C87F0}">
      <dgm:prSet/>
      <dgm:spPr/>
      <dgm:t>
        <a:bodyPr/>
        <a:lstStyle/>
        <a:p>
          <a:endParaRPr lang="en-US"/>
        </a:p>
      </dgm:t>
    </dgm:pt>
    <dgm:pt modelId="{246F357A-AA3D-4192-95C7-011E731ED758}" type="sibTrans" cxnId="{C97EF463-3661-41D0-A971-07A5424C87F0}">
      <dgm:prSet/>
      <dgm:spPr/>
      <dgm:t>
        <a:bodyPr/>
        <a:lstStyle/>
        <a:p>
          <a:endParaRPr lang="en-US"/>
        </a:p>
      </dgm:t>
    </dgm:pt>
    <dgm:pt modelId="{F02DF977-16B4-4336-9097-929A7A8B25FC}">
      <dgm:prSet custT="1"/>
      <dgm:spPr/>
      <dgm:t>
        <a:bodyPr/>
        <a:lstStyle/>
        <a:p>
          <a:r>
            <a:rPr lang="en-US" sz="1800" dirty="0"/>
            <a:t>Cloud Capabilities </a:t>
          </a:r>
        </a:p>
      </dgm:t>
    </dgm:pt>
    <dgm:pt modelId="{C26CCA2C-3A3E-4D9A-8549-B4B801C75CE1}" type="parTrans" cxnId="{7606EAE3-7465-4385-8B56-AEF10D9A95AA}">
      <dgm:prSet/>
      <dgm:spPr/>
      <dgm:t>
        <a:bodyPr/>
        <a:lstStyle/>
        <a:p>
          <a:endParaRPr lang="en-US"/>
        </a:p>
      </dgm:t>
    </dgm:pt>
    <dgm:pt modelId="{09873B6A-5DC8-4B1E-8AB2-9C2582690D3C}" type="sibTrans" cxnId="{7606EAE3-7465-4385-8B56-AEF10D9A95AA}">
      <dgm:prSet/>
      <dgm:spPr/>
      <dgm:t>
        <a:bodyPr/>
        <a:lstStyle/>
        <a:p>
          <a:endParaRPr lang="en-US"/>
        </a:p>
      </dgm:t>
    </dgm:pt>
    <dgm:pt modelId="{E2522BD1-CFAD-418D-8E4C-FC711D81960F}">
      <dgm:prSet custT="1"/>
      <dgm:spPr/>
      <dgm:t>
        <a:bodyPr/>
        <a:lstStyle/>
        <a:p>
          <a:r>
            <a:rPr lang="en-US" sz="1800" dirty="0"/>
            <a:t>Migration Methodology</a:t>
          </a:r>
        </a:p>
      </dgm:t>
    </dgm:pt>
    <dgm:pt modelId="{2CDE371E-474F-4A27-BD07-1F9BA3557011}" type="parTrans" cxnId="{3FA49BC3-8398-42FD-9F2F-BE5183EDEED4}">
      <dgm:prSet/>
      <dgm:spPr/>
      <dgm:t>
        <a:bodyPr/>
        <a:lstStyle/>
        <a:p>
          <a:endParaRPr lang="en-US"/>
        </a:p>
      </dgm:t>
    </dgm:pt>
    <dgm:pt modelId="{64AA3246-3F09-426D-A22A-98B17925F83F}" type="sibTrans" cxnId="{3FA49BC3-8398-42FD-9F2F-BE5183EDEED4}">
      <dgm:prSet/>
      <dgm:spPr/>
      <dgm:t>
        <a:bodyPr/>
        <a:lstStyle/>
        <a:p>
          <a:endParaRPr lang="en-US"/>
        </a:p>
      </dgm:t>
    </dgm:pt>
    <dgm:pt modelId="{9EADDD10-1BE1-4CF1-9467-25A900192409}">
      <dgm:prSet custT="1"/>
      <dgm:spPr/>
      <dgm:t>
        <a:bodyPr/>
        <a:lstStyle/>
        <a:p>
          <a:r>
            <a:rPr lang="en-US" sz="1800" dirty="0"/>
            <a:t>Integration &amp; Visualization </a:t>
          </a:r>
        </a:p>
      </dgm:t>
    </dgm:pt>
    <dgm:pt modelId="{28135549-1C99-425A-A26E-33C934025C98}" type="parTrans" cxnId="{5A108FCE-B558-404C-98B7-5F92A27071B3}">
      <dgm:prSet/>
      <dgm:spPr/>
      <dgm:t>
        <a:bodyPr/>
        <a:lstStyle/>
        <a:p>
          <a:endParaRPr lang="en-US"/>
        </a:p>
      </dgm:t>
    </dgm:pt>
    <dgm:pt modelId="{0DD9DA1E-46A8-4887-B985-0C2E59DB566F}" type="sibTrans" cxnId="{5A108FCE-B558-404C-98B7-5F92A27071B3}">
      <dgm:prSet/>
      <dgm:spPr/>
      <dgm:t>
        <a:bodyPr/>
        <a:lstStyle/>
        <a:p>
          <a:endParaRPr lang="en-US"/>
        </a:p>
      </dgm:t>
    </dgm:pt>
    <dgm:pt modelId="{1A3C2F2B-8EB0-4D11-A9B1-C70AC42CA056}">
      <dgm:prSet custT="1"/>
      <dgm:spPr/>
      <dgm:t>
        <a:bodyPr/>
        <a:lstStyle/>
        <a:p>
          <a:r>
            <a:rPr lang="en-US" sz="1800" dirty="0"/>
            <a:t>Monitoring</a:t>
          </a:r>
        </a:p>
      </dgm:t>
    </dgm:pt>
    <dgm:pt modelId="{67BA3D6A-5131-4A2B-B838-9C6F21793794}" type="parTrans" cxnId="{F5D0BD80-9D43-4748-9D37-352B6378E7E7}">
      <dgm:prSet/>
      <dgm:spPr/>
      <dgm:t>
        <a:bodyPr/>
        <a:lstStyle/>
        <a:p>
          <a:endParaRPr lang="en-US"/>
        </a:p>
      </dgm:t>
    </dgm:pt>
    <dgm:pt modelId="{C863124B-7B3E-47CE-8CA6-AE8A0E7D81BD}" type="sibTrans" cxnId="{F5D0BD80-9D43-4748-9D37-352B6378E7E7}">
      <dgm:prSet/>
      <dgm:spPr/>
      <dgm:t>
        <a:bodyPr/>
        <a:lstStyle/>
        <a:p>
          <a:endParaRPr lang="en-US"/>
        </a:p>
      </dgm:t>
    </dgm:pt>
    <dgm:pt modelId="{2D4C33AA-B5BB-4970-80AB-D3CC2102BB88}">
      <dgm:prSet custT="1"/>
      <dgm:spPr/>
      <dgm:t>
        <a:bodyPr/>
        <a:lstStyle/>
        <a:p>
          <a:r>
            <a:rPr lang="en-US" sz="2000" b="1" dirty="0"/>
            <a:t>ML Models</a:t>
          </a:r>
          <a:endParaRPr lang="en-US" sz="2000" dirty="0"/>
        </a:p>
      </dgm:t>
    </dgm:pt>
    <dgm:pt modelId="{2958D19C-AAB0-41CE-8206-B5FABAA1C0FA}" type="parTrans" cxnId="{8024B3B6-BCAB-4F82-A325-C5A07F090A10}">
      <dgm:prSet/>
      <dgm:spPr/>
      <dgm:t>
        <a:bodyPr/>
        <a:lstStyle/>
        <a:p>
          <a:endParaRPr lang="en-US"/>
        </a:p>
      </dgm:t>
    </dgm:pt>
    <dgm:pt modelId="{C1E8CB36-9839-4BF1-BF1A-60F58426025B}" type="sibTrans" cxnId="{8024B3B6-BCAB-4F82-A325-C5A07F090A10}">
      <dgm:prSet/>
      <dgm:spPr/>
      <dgm:t>
        <a:bodyPr/>
        <a:lstStyle/>
        <a:p>
          <a:endParaRPr lang="en-US"/>
        </a:p>
      </dgm:t>
    </dgm:pt>
    <dgm:pt modelId="{189E1397-DF44-415E-9E66-9F866A8870B0}">
      <dgm:prSet custT="1"/>
      <dgm:spPr/>
      <dgm:t>
        <a:bodyPr/>
        <a:lstStyle/>
        <a:p>
          <a:r>
            <a:rPr lang="en-US" sz="1800" dirty="0"/>
            <a:t>Different models, Different Performance.</a:t>
          </a:r>
        </a:p>
      </dgm:t>
    </dgm:pt>
    <dgm:pt modelId="{C50B5D1D-3635-4268-A9A5-D27572D4C149}" type="parTrans" cxnId="{B8A08494-304A-4E00-A644-D3994D1C9E8B}">
      <dgm:prSet/>
      <dgm:spPr/>
      <dgm:t>
        <a:bodyPr/>
        <a:lstStyle/>
        <a:p>
          <a:endParaRPr lang="en-US"/>
        </a:p>
      </dgm:t>
    </dgm:pt>
    <dgm:pt modelId="{4F13ECAD-894D-4F02-BAD9-8940C5E82DE7}" type="sibTrans" cxnId="{B8A08494-304A-4E00-A644-D3994D1C9E8B}">
      <dgm:prSet/>
      <dgm:spPr/>
      <dgm:t>
        <a:bodyPr/>
        <a:lstStyle/>
        <a:p>
          <a:endParaRPr lang="en-US"/>
        </a:p>
      </dgm:t>
    </dgm:pt>
    <dgm:pt modelId="{60ED41E5-622A-412D-9819-E3F411944E5A}">
      <dgm:prSet custT="1"/>
      <dgm:spPr/>
      <dgm:t>
        <a:bodyPr/>
        <a:lstStyle/>
        <a:p>
          <a:r>
            <a:rPr lang="en-US" sz="1800" dirty="0"/>
            <a:t>Supplementary Evaluation with more additional features and data</a:t>
          </a:r>
        </a:p>
      </dgm:t>
    </dgm:pt>
    <dgm:pt modelId="{DB5BDD0A-B018-4D1C-A71B-7309BF22A2EC}" type="parTrans" cxnId="{55E10516-F76C-4859-9034-96B477D375FE}">
      <dgm:prSet/>
      <dgm:spPr/>
      <dgm:t>
        <a:bodyPr/>
        <a:lstStyle/>
        <a:p>
          <a:endParaRPr lang="en-US"/>
        </a:p>
      </dgm:t>
    </dgm:pt>
    <dgm:pt modelId="{F1A980A9-DE64-44C6-BC31-9FF1BD695031}" type="sibTrans" cxnId="{55E10516-F76C-4859-9034-96B477D375FE}">
      <dgm:prSet/>
      <dgm:spPr/>
      <dgm:t>
        <a:bodyPr/>
        <a:lstStyle/>
        <a:p>
          <a:endParaRPr lang="en-US"/>
        </a:p>
      </dgm:t>
    </dgm:pt>
    <dgm:pt modelId="{C301A876-4EA1-4854-97AF-C178DD695B7F}">
      <dgm:prSet custT="1"/>
      <dgm:spPr/>
      <dgm:t>
        <a:bodyPr/>
        <a:lstStyle/>
        <a:p>
          <a:r>
            <a:rPr lang="en-US" sz="1800" dirty="0"/>
            <a:t>Advanced Research on Model and complexity</a:t>
          </a:r>
        </a:p>
      </dgm:t>
    </dgm:pt>
    <dgm:pt modelId="{F1FECD11-8F14-47E7-90B3-893951905D7A}" type="parTrans" cxnId="{2EFCAA7C-E08E-4380-89F3-13CD83A9F870}">
      <dgm:prSet/>
      <dgm:spPr/>
      <dgm:t>
        <a:bodyPr/>
        <a:lstStyle/>
        <a:p>
          <a:endParaRPr lang="en-US"/>
        </a:p>
      </dgm:t>
    </dgm:pt>
    <dgm:pt modelId="{7AF91A10-A194-418F-9935-3FC48ECEFA5A}" type="sibTrans" cxnId="{2EFCAA7C-E08E-4380-89F3-13CD83A9F870}">
      <dgm:prSet/>
      <dgm:spPr/>
      <dgm:t>
        <a:bodyPr/>
        <a:lstStyle/>
        <a:p>
          <a:endParaRPr lang="en-US"/>
        </a:p>
      </dgm:t>
    </dgm:pt>
    <dgm:pt modelId="{6D745341-ED6F-4E4A-913A-3C968AD14CE4}" type="pres">
      <dgm:prSet presAssocID="{578F5062-E10A-4522-A3CD-96AF530D1BC1}" presName="vert0" presStyleCnt="0">
        <dgm:presLayoutVars>
          <dgm:dir/>
          <dgm:animOne val="branch"/>
          <dgm:animLvl val="lvl"/>
        </dgm:presLayoutVars>
      </dgm:prSet>
      <dgm:spPr/>
    </dgm:pt>
    <dgm:pt modelId="{0CB31D52-7D69-48FC-BDC5-72A4D29CC53C}" type="pres">
      <dgm:prSet presAssocID="{4E47F840-475A-43A7-9476-5976AEE730D9}" presName="thickLine" presStyleLbl="alignNode1" presStyleIdx="0" presStyleCnt="2"/>
      <dgm:spPr/>
    </dgm:pt>
    <dgm:pt modelId="{E0FF03FB-CA1B-45DD-9B14-A35821CC7A3B}" type="pres">
      <dgm:prSet presAssocID="{4E47F840-475A-43A7-9476-5976AEE730D9}" presName="horz1" presStyleCnt="0"/>
      <dgm:spPr/>
    </dgm:pt>
    <dgm:pt modelId="{2B274845-4224-4709-8B20-E96E8CC276EB}" type="pres">
      <dgm:prSet presAssocID="{4E47F840-475A-43A7-9476-5976AEE730D9}" presName="tx1" presStyleLbl="revTx" presStyleIdx="0" presStyleCnt="9"/>
      <dgm:spPr/>
    </dgm:pt>
    <dgm:pt modelId="{51D4DD77-BCC4-4706-9296-6939D0385D39}" type="pres">
      <dgm:prSet presAssocID="{4E47F840-475A-43A7-9476-5976AEE730D9}" presName="vert1" presStyleCnt="0"/>
      <dgm:spPr/>
    </dgm:pt>
    <dgm:pt modelId="{2E9A9378-9EC9-40C4-871B-09E06790D8DD}" type="pres">
      <dgm:prSet presAssocID="{F02DF977-16B4-4336-9097-929A7A8B25FC}" presName="vertSpace2a" presStyleCnt="0"/>
      <dgm:spPr/>
    </dgm:pt>
    <dgm:pt modelId="{AA6BC780-6DBF-4F4C-9F68-A5B8F96368F1}" type="pres">
      <dgm:prSet presAssocID="{F02DF977-16B4-4336-9097-929A7A8B25FC}" presName="horz2" presStyleCnt="0"/>
      <dgm:spPr/>
    </dgm:pt>
    <dgm:pt modelId="{169E3000-BB26-409F-AD25-4997740E825D}" type="pres">
      <dgm:prSet presAssocID="{F02DF977-16B4-4336-9097-929A7A8B25FC}" presName="horzSpace2" presStyleCnt="0"/>
      <dgm:spPr/>
    </dgm:pt>
    <dgm:pt modelId="{27B86CC5-DC30-4C5C-B23E-EE33ED8E7A77}" type="pres">
      <dgm:prSet presAssocID="{F02DF977-16B4-4336-9097-929A7A8B25FC}" presName="tx2" presStyleLbl="revTx" presStyleIdx="1" presStyleCnt="9"/>
      <dgm:spPr/>
    </dgm:pt>
    <dgm:pt modelId="{951AF74A-AE4F-4B3D-9149-482C2C259BB5}" type="pres">
      <dgm:prSet presAssocID="{F02DF977-16B4-4336-9097-929A7A8B25FC}" presName="vert2" presStyleCnt="0"/>
      <dgm:spPr/>
    </dgm:pt>
    <dgm:pt modelId="{239C0222-7585-40CF-AED5-125296923152}" type="pres">
      <dgm:prSet presAssocID="{F02DF977-16B4-4336-9097-929A7A8B25FC}" presName="thinLine2b" presStyleLbl="callout" presStyleIdx="0" presStyleCnt="7"/>
      <dgm:spPr/>
    </dgm:pt>
    <dgm:pt modelId="{D2652D9D-3B9F-4E13-838D-ECE398640423}" type="pres">
      <dgm:prSet presAssocID="{F02DF977-16B4-4336-9097-929A7A8B25FC}" presName="vertSpace2b" presStyleCnt="0"/>
      <dgm:spPr/>
    </dgm:pt>
    <dgm:pt modelId="{B70003F7-93E8-4965-9120-3C811032F7DD}" type="pres">
      <dgm:prSet presAssocID="{E2522BD1-CFAD-418D-8E4C-FC711D81960F}" presName="horz2" presStyleCnt="0"/>
      <dgm:spPr/>
    </dgm:pt>
    <dgm:pt modelId="{6657477B-403D-449F-86BC-89D9786C7DDA}" type="pres">
      <dgm:prSet presAssocID="{E2522BD1-CFAD-418D-8E4C-FC711D81960F}" presName="horzSpace2" presStyleCnt="0"/>
      <dgm:spPr/>
    </dgm:pt>
    <dgm:pt modelId="{D17FC890-45EC-4869-8873-D6C95F945EB1}" type="pres">
      <dgm:prSet presAssocID="{E2522BD1-CFAD-418D-8E4C-FC711D81960F}" presName="tx2" presStyleLbl="revTx" presStyleIdx="2" presStyleCnt="9"/>
      <dgm:spPr/>
    </dgm:pt>
    <dgm:pt modelId="{7F78E2AA-8615-41C5-9860-AF0CA38F066E}" type="pres">
      <dgm:prSet presAssocID="{E2522BD1-CFAD-418D-8E4C-FC711D81960F}" presName="vert2" presStyleCnt="0"/>
      <dgm:spPr/>
    </dgm:pt>
    <dgm:pt modelId="{93FB0480-343B-4C52-ABB7-ED945DDA38F9}" type="pres">
      <dgm:prSet presAssocID="{E2522BD1-CFAD-418D-8E4C-FC711D81960F}" presName="thinLine2b" presStyleLbl="callout" presStyleIdx="1" presStyleCnt="7"/>
      <dgm:spPr/>
    </dgm:pt>
    <dgm:pt modelId="{C1D88335-1E23-4BB4-8DA0-BC1DC4486D15}" type="pres">
      <dgm:prSet presAssocID="{E2522BD1-CFAD-418D-8E4C-FC711D81960F}" presName="vertSpace2b" presStyleCnt="0"/>
      <dgm:spPr/>
    </dgm:pt>
    <dgm:pt modelId="{DC37F6DF-DD03-49EC-87DA-E4F02DE78C2F}" type="pres">
      <dgm:prSet presAssocID="{9EADDD10-1BE1-4CF1-9467-25A900192409}" presName="horz2" presStyleCnt="0"/>
      <dgm:spPr/>
    </dgm:pt>
    <dgm:pt modelId="{43548622-E1D2-45C1-BD39-8595AA10DFF4}" type="pres">
      <dgm:prSet presAssocID="{9EADDD10-1BE1-4CF1-9467-25A900192409}" presName="horzSpace2" presStyleCnt="0"/>
      <dgm:spPr/>
    </dgm:pt>
    <dgm:pt modelId="{B308ED9D-71E0-4414-B179-5FCA195FC2F1}" type="pres">
      <dgm:prSet presAssocID="{9EADDD10-1BE1-4CF1-9467-25A900192409}" presName="tx2" presStyleLbl="revTx" presStyleIdx="3" presStyleCnt="9"/>
      <dgm:spPr/>
    </dgm:pt>
    <dgm:pt modelId="{55B44935-9E08-43A4-B722-893742279DF1}" type="pres">
      <dgm:prSet presAssocID="{9EADDD10-1BE1-4CF1-9467-25A900192409}" presName="vert2" presStyleCnt="0"/>
      <dgm:spPr/>
    </dgm:pt>
    <dgm:pt modelId="{A4EFD57E-15A2-4D0E-BDF2-EE8708BA2C28}" type="pres">
      <dgm:prSet presAssocID="{9EADDD10-1BE1-4CF1-9467-25A900192409}" presName="thinLine2b" presStyleLbl="callout" presStyleIdx="2" presStyleCnt="7"/>
      <dgm:spPr/>
    </dgm:pt>
    <dgm:pt modelId="{C45468D0-0D89-4896-BCC9-688B60D3B56B}" type="pres">
      <dgm:prSet presAssocID="{9EADDD10-1BE1-4CF1-9467-25A900192409}" presName="vertSpace2b" presStyleCnt="0"/>
      <dgm:spPr/>
    </dgm:pt>
    <dgm:pt modelId="{A67A4379-A146-45EF-BBAC-3184A4286A0D}" type="pres">
      <dgm:prSet presAssocID="{1A3C2F2B-8EB0-4D11-A9B1-C70AC42CA056}" presName="horz2" presStyleCnt="0"/>
      <dgm:spPr/>
    </dgm:pt>
    <dgm:pt modelId="{9793F251-C1AB-4632-BAEF-FD7532A3A4B7}" type="pres">
      <dgm:prSet presAssocID="{1A3C2F2B-8EB0-4D11-A9B1-C70AC42CA056}" presName="horzSpace2" presStyleCnt="0"/>
      <dgm:spPr/>
    </dgm:pt>
    <dgm:pt modelId="{875E6A91-68AB-4E6C-9883-F0985B53B85B}" type="pres">
      <dgm:prSet presAssocID="{1A3C2F2B-8EB0-4D11-A9B1-C70AC42CA056}" presName="tx2" presStyleLbl="revTx" presStyleIdx="4" presStyleCnt="9"/>
      <dgm:spPr/>
    </dgm:pt>
    <dgm:pt modelId="{E9B3F8E8-2949-4658-A644-8C8DC585F2B9}" type="pres">
      <dgm:prSet presAssocID="{1A3C2F2B-8EB0-4D11-A9B1-C70AC42CA056}" presName="vert2" presStyleCnt="0"/>
      <dgm:spPr/>
    </dgm:pt>
    <dgm:pt modelId="{3CBEA759-2E7A-4820-BEAA-3DFDCC61C4D1}" type="pres">
      <dgm:prSet presAssocID="{1A3C2F2B-8EB0-4D11-A9B1-C70AC42CA056}" presName="thinLine2b" presStyleLbl="callout" presStyleIdx="3" presStyleCnt="7"/>
      <dgm:spPr/>
    </dgm:pt>
    <dgm:pt modelId="{2F0AABC0-B3CA-4FE8-B992-04CB6A84EA1D}" type="pres">
      <dgm:prSet presAssocID="{1A3C2F2B-8EB0-4D11-A9B1-C70AC42CA056}" presName="vertSpace2b" presStyleCnt="0"/>
      <dgm:spPr/>
    </dgm:pt>
    <dgm:pt modelId="{45D11350-C36C-4646-B4A3-691A7498C9F8}" type="pres">
      <dgm:prSet presAssocID="{2D4C33AA-B5BB-4970-80AB-D3CC2102BB88}" presName="thickLine" presStyleLbl="alignNode1" presStyleIdx="1" presStyleCnt="2"/>
      <dgm:spPr/>
    </dgm:pt>
    <dgm:pt modelId="{A6B524DA-13DB-4408-8835-053B7F91B7C8}" type="pres">
      <dgm:prSet presAssocID="{2D4C33AA-B5BB-4970-80AB-D3CC2102BB88}" presName="horz1" presStyleCnt="0"/>
      <dgm:spPr/>
    </dgm:pt>
    <dgm:pt modelId="{CF6E09ED-ECB6-4E69-AA06-D3F331944E6F}" type="pres">
      <dgm:prSet presAssocID="{2D4C33AA-B5BB-4970-80AB-D3CC2102BB88}" presName="tx1" presStyleLbl="revTx" presStyleIdx="5" presStyleCnt="9"/>
      <dgm:spPr/>
    </dgm:pt>
    <dgm:pt modelId="{003D639B-76DE-4A3D-949F-73C1F48C83E3}" type="pres">
      <dgm:prSet presAssocID="{2D4C33AA-B5BB-4970-80AB-D3CC2102BB88}" presName="vert1" presStyleCnt="0"/>
      <dgm:spPr/>
    </dgm:pt>
    <dgm:pt modelId="{5ECE1EF7-C316-40A7-9E58-C455740C564A}" type="pres">
      <dgm:prSet presAssocID="{189E1397-DF44-415E-9E66-9F866A8870B0}" presName="vertSpace2a" presStyleCnt="0"/>
      <dgm:spPr/>
    </dgm:pt>
    <dgm:pt modelId="{18FB2AEF-20C1-44A6-A1FA-960E7C2E3C5A}" type="pres">
      <dgm:prSet presAssocID="{189E1397-DF44-415E-9E66-9F866A8870B0}" presName="horz2" presStyleCnt="0"/>
      <dgm:spPr/>
    </dgm:pt>
    <dgm:pt modelId="{67A2193C-6968-4C0E-817D-B615622D8778}" type="pres">
      <dgm:prSet presAssocID="{189E1397-DF44-415E-9E66-9F866A8870B0}" presName="horzSpace2" presStyleCnt="0"/>
      <dgm:spPr/>
    </dgm:pt>
    <dgm:pt modelId="{306E4A18-5CED-4525-8E2B-A7541532D003}" type="pres">
      <dgm:prSet presAssocID="{189E1397-DF44-415E-9E66-9F866A8870B0}" presName="tx2" presStyleLbl="revTx" presStyleIdx="6" presStyleCnt="9"/>
      <dgm:spPr/>
    </dgm:pt>
    <dgm:pt modelId="{69D5389A-2609-45E2-91ED-26256F9A662A}" type="pres">
      <dgm:prSet presAssocID="{189E1397-DF44-415E-9E66-9F866A8870B0}" presName="vert2" presStyleCnt="0"/>
      <dgm:spPr/>
    </dgm:pt>
    <dgm:pt modelId="{9EA0AC7C-EECE-4D89-803E-AACF0B15591F}" type="pres">
      <dgm:prSet presAssocID="{189E1397-DF44-415E-9E66-9F866A8870B0}" presName="thinLine2b" presStyleLbl="callout" presStyleIdx="4" presStyleCnt="7"/>
      <dgm:spPr/>
    </dgm:pt>
    <dgm:pt modelId="{7F9E2040-346E-4C89-AA55-8C67821C0252}" type="pres">
      <dgm:prSet presAssocID="{189E1397-DF44-415E-9E66-9F866A8870B0}" presName="vertSpace2b" presStyleCnt="0"/>
      <dgm:spPr/>
    </dgm:pt>
    <dgm:pt modelId="{1DCCB2CF-AEEC-4FF4-AC5E-19C336FB11D9}" type="pres">
      <dgm:prSet presAssocID="{60ED41E5-622A-412D-9819-E3F411944E5A}" presName="horz2" presStyleCnt="0"/>
      <dgm:spPr/>
    </dgm:pt>
    <dgm:pt modelId="{9CE8684F-D80C-45E8-BE00-5F0A031EB7FB}" type="pres">
      <dgm:prSet presAssocID="{60ED41E5-622A-412D-9819-E3F411944E5A}" presName="horzSpace2" presStyleCnt="0"/>
      <dgm:spPr/>
    </dgm:pt>
    <dgm:pt modelId="{6CED7D10-56F6-4945-897B-B5E6B91F5277}" type="pres">
      <dgm:prSet presAssocID="{60ED41E5-622A-412D-9819-E3F411944E5A}" presName="tx2" presStyleLbl="revTx" presStyleIdx="7" presStyleCnt="9"/>
      <dgm:spPr/>
    </dgm:pt>
    <dgm:pt modelId="{2A869DF4-C3BF-41E4-A8EB-0BA958E0E091}" type="pres">
      <dgm:prSet presAssocID="{60ED41E5-622A-412D-9819-E3F411944E5A}" presName="vert2" presStyleCnt="0"/>
      <dgm:spPr/>
    </dgm:pt>
    <dgm:pt modelId="{8B7809FE-2434-4955-94EB-095C2631B0F8}" type="pres">
      <dgm:prSet presAssocID="{60ED41E5-622A-412D-9819-E3F411944E5A}" presName="thinLine2b" presStyleLbl="callout" presStyleIdx="5" presStyleCnt="7"/>
      <dgm:spPr/>
    </dgm:pt>
    <dgm:pt modelId="{9190624C-F0A9-49B6-8815-A201CD5D7508}" type="pres">
      <dgm:prSet presAssocID="{60ED41E5-622A-412D-9819-E3F411944E5A}" presName="vertSpace2b" presStyleCnt="0"/>
      <dgm:spPr/>
    </dgm:pt>
    <dgm:pt modelId="{7066516E-2DCF-483C-9312-0DD3AC7319CE}" type="pres">
      <dgm:prSet presAssocID="{C301A876-4EA1-4854-97AF-C178DD695B7F}" presName="horz2" presStyleCnt="0"/>
      <dgm:spPr/>
    </dgm:pt>
    <dgm:pt modelId="{8CE0BEFF-06B8-4DA6-896A-69E191F46607}" type="pres">
      <dgm:prSet presAssocID="{C301A876-4EA1-4854-97AF-C178DD695B7F}" presName="horzSpace2" presStyleCnt="0"/>
      <dgm:spPr/>
    </dgm:pt>
    <dgm:pt modelId="{61B10CE2-81DA-4A30-83FE-E72C03A8FDD5}" type="pres">
      <dgm:prSet presAssocID="{C301A876-4EA1-4854-97AF-C178DD695B7F}" presName="tx2" presStyleLbl="revTx" presStyleIdx="8" presStyleCnt="9"/>
      <dgm:spPr/>
    </dgm:pt>
    <dgm:pt modelId="{9F2AE46C-6AB8-41D2-94E8-9FBF7556CA85}" type="pres">
      <dgm:prSet presAssocID="{C301A876-4EA1-4854-97AF-C178DD695B7F}" presName="vert2" presStyleCnt="0"/>
      <dgm:spPr/>
    </dgm:pt>
    <dgm:pt modelId="{415423A0-1C54-4761-A729-1ADD6DD42CEF}" type="pres">
      <dgm:prSet presAssocID="{C301A876-4EA1-4854-97AF-C178DD695B7F}" presName="thinLine2b" presStyleLbl="callout" presStyleIdx="6" presStyleCnt="7"/>
      <dgm:spPr/>
    </dgm:pt>
    <dgm:pt modelId="{73CE3C71-D176-41D7-8E06-9AB8CE53D631}" type="pres">
      <dgm:prSet presAssocID="{C301A876-4EA1-4854-97AF-C178DD695B7F}" presName="vertSpace2b" presStyleCnt="0"/>
      <dgm:spPr/>
    </dgm:pt>
  </dgm:ptLst>
  <dgm:cxnLst>
    <dgm:cxn modelId="{55E10516-F76C-4859-9034-96B477D375FE}" srcId="{2D4C33AA-B5BB-4970-80AB-D3CC2102BB88}" destId="{60ED41E5-622A-412D-9819-E3F411944E5A}" srcOrd="1" destOrd="0" parTransId="{DB5BDD0A-B018-4D1C-A71B-7309BF22A2EC}" sibTransId="{F1A980A9-DE64-44C6-BC31-9FF1BD695031}"/>
    <dgm:cxn modelId="{084CE22B-9B80-47AA-83D1-4B00ECAC4E97}" type="presOf" srcId="{9EADDD10-1BE1-4CF1-9467-25A900192409}" destId="{B308ED9D-71E0-4414-B179-5FCA195FC2F1}" srcOrd="0" destOrd="0" presId="urn:microsoft.com/office/officeart/2008/layout/LinedList"/>
    <dgm:cxn modelId="{1615203D-367A-40CE-83BC-EF55F97AE27C}" type="presOf" srcId="{4E47F840-475A-43A7-9476-5976AEE730D9}" destId="{2B274845-4224-4709-8B20-E96E8CC276EB}" srcOrd="0" destOrd="0" presId="urn:microsoft.com/office/officeart/2008/layout/LinedList"/>
    <dgm:cxn modelId="{C97EF463-3661-41D0-A971-07A5424C87F0}" srcId="{578F5062-E10A-4522-A3CD-96AF530D1BC1}" destId="{4E47F840-475A-43A7-9476-5976AEE730D9}" srcOrd="0" destOrd="0" parTransId="{6E59945B-C417-4A7F-9B00-C7E38FD1EC9F}" sibTransId="{246F357A-AA3D-4192-95C7-011E731ED758}"/>
    <dgm:cxn modelId="{7137FF44-07B5-4231-83D2-05D3B0A09E16}" type="presOf" srcId="{2D4C33AA-B5BB-4970-80AB-D3CC2102BB88}" destId="{CF6E09ED-ECB6-4E69-AA06-D3F331944E6F}" srcOrd="0" destOrd="0" presId="urn:microsoft.com/office/officeart/2008/layout/LinedList"/>
    <dgm:cxn modelId="{06B5A751-F005-43E6-9205-5BC909D0310A}" type="presOf" srcId="{189E1397-DF44-415E-9E66-9F866A8870B0}" destId="{306E4A18-5CED-4525-8E2B-A7541532D003}" srcOrd="0" destOrd="0" presId="urn:microsoft.com/office/officeart/2008/layout/LinedList"/>
    <dgm:cxn modelId="{A7AEA177-B2D2-4409-9BFD-3C03C3626554}" type="presOf" srcId="{E2522BD1-CFAD-418D-8E4C-FC711D81960F}" destId="{D17FC890-45EC-4869-8873-D6C95F945EB1}" srcOrd="0" destOrd="0" presId="urn:microsoft.com/office/officeart/2008/layout/LinedList"/>
    <dgm:cxn modelId="{2EFCAA7C-E08E-4380-89F3-13CD83A9F870}" srcId="{2D4C33AA-B5BB-4970-80AB-D3CC2102BB88}" destId="{C301A876-4EA1-4854-97AF-C178DD695B7F}" srcOrd="2" destOrd="0" parTransId="{F1FECD11-8F14-47E7-90B3-893951905D7A}" sibTransId="{7AF91A10-A194-418F-9935-3FC48ECEFA5A}"/>
    <dgm:cxn modelId="{F5D0BD80-9D43-4748-9D37-352B6378E7E7}" srcId="{4E47F840-475A-43A7-9476-5976AEE730D9}" destId="{1A3C2F2B-8EB0-4D11-A9B1-C70AC42CA056}" srcOrd="3" destOrd="0" parTransId="{67BA3D6A-5131-4A2B-B838-9C6F21793794}" sibTransId="{C863124B-7B3E-47CE-8CA6-AE8A0E7D81BD}"/>
    <dgm:cxn modelId="{65975E89-6CDD-4CE9-A292-6873A9873E21}" type="presOf" srcId="{C301A876-4EA1-4854-97AF-C178DD695B7F}" destId="{61B10CE2-81DA-4A30-83FE-E72C03A8FDD5}" srcOrd="0" destOrd="0" presId="urn:microsoft.com/office/officeart/2008/layout/LinedList"/>
    <dgm:cxn modelId="{B8A08494-304A-4E00-A644-D3994D1C9E8B}" srcId="{2D4C33AA-B5BB-4970-80AB-D3CC2102BB88}" destId="{189E1397-DF44-415E-9E66-9F866A8870B0}" srcOrd="0" destOrd="0" parTransId="{C50B5D1D-3635-4268-A9A5-D27572D4C149}" sibTransId="{4F13ECAD-894D-4F02-BAD9-8940C5E82DE7}"/>
    <dgm:cxn modelId="{97465897-3319-4B3D-AD21-76434A3F06E0}" type="presOf" srcId="{F02DF977-16B4-4336-9097-929A7A8B25FC}" destId="{27B86CC5-DC30-4C5C-B23E-EE33ED8E7A77}" srcOrd="0" destOrd="0" presId="urn:microsoft.com/office/officeart/2008/layout/LinedList"/>
    <dgm:cxn modelId="{0C745BA2-6CC1-4210-B630-54C16471DEA4}" type="presOf" srcId="{578F5062-E10A-4522-A3CD-96AF530D1BC1}" destId="{6D745341-ED6F-4E4A-913A-3C968AD14CE4}" srcOrd="0" destOrd="0" presId="urn:microsoft.com/office/officeart/2008/layout/LinedList"/>
    <dgm:cxn modelId="{8024B3B6-BCAB-4F82-A325-C5A07F090A10}" srcId="{578F5062-E10A-4522-A3CD-96AF530D1BC1}" destId="{2D4C33AA-B5BB-4970-80AB-D3CC2102BB88}" srcOrd="1" destOrd="0" parTransId="{2958D19C-AAB0-41CE-8206-B5FABAA1C0FA}" sibTransId="{C1E8CB36-9839-4BF1-BF1A-60F58426025B}"/>
    <dgm:cxn modelId="{3FA49BC3-8398-42FD-9F2F-BE5183EDEED4}" srcId="{4E47F840-475A-43A7-9476-5976AEE730D9}" destId="{E2522BD1-CFAD-418D-8E4C-FC711D81960F}" srcOrd="1" destOrd="0" parTransId="{2CDE371E-474F-4A27-BD07-1F9BA3557011}" sibTransId="{64AA3246-3F09-426D-A22A-98B17925F83F}"/>
    <dgm:cxn modelId="{5A108FCE-B558-404C-98B7-5F92A27071B3}" srcId="{4E47F840-475A-43A7-9476-5976AEE730D9}" destId="{9EADDD10-1BE1-4CF1-9467-25A900192409}" srcOrd="2" destOrd="0" parTransId="{28135549-1C99-425A-A26E-33C934025C98}" sibTransId="{0DD9DA1E-46A8-4887-B985-0C2E59DB566F}"/>
    <dgm:cxn modelId="{7606EAE3-7465-4385-8B56-AEF10D9A95AA}" srcId="{4E47F840-475A-43A7-9476-5976AEE730D9}" destId="{F02DF977-16B4-4336-9097-929A7A8B25FC}" srcOrd="0" destOrd="0" parTransId="{C26CCA2C-3A3E-4D9A-8549-B4B801C75CE1}" sibTransId="{09873B6A-5DC8-4B1E-8AB2-9C2582690D3C}"/>
    <dgm:cxn modelId="{3D8DFDEE-7CDD-4082-B315-B31AA714CCAE}" type="presOf" srcId="{1A3C2F2B-8EB0-4D11-A9B1-C70AC42CA056}" destId="{875E6A91-68AB-4E6C-9883-F0985B53B85B}" srcOrd="0" destOrd="0" presId="urn:microsoft.com/office/officeart/2008/layout/LinedList"/>
    <dgm:cxn modelId="{55C3A9FD-2E07-4446-88EB-5B00EAD4EA75}" type="presOf" srcId="{60ED41E5-622A-412D-9819-E3F411944E5A}" destId="{6CED7D10-56F6-4945-897B-B5E6B91F5277}" srcOrd="0" destOrd="0" presId="urn:microsoft.com/office/officeart/2008/layout/LinedList"/>
    <dgm:cxn modelId="{716566C4-155E-46D0-9B70-B2F794C8013E}" type="presParOf" srcId="{6D745341-ED6F-4E4A-913A-3C968AD14CE4}" destId="{0CB31D52-7D69-48FC-BDC5-72A4D29CC53C}" srcOrd="0" destOrd="0" presId="urn:microsoft.com/office/officeart/2008/layout/LinedList"/>
    <dgm:cxn modelId="{A251DA5E-AD79-4F42-B9D5-64567CE090B8}" type="presParOf" srcId="{6D745341-ED6F-4E4A-913A-3C968AD14CE4}" destId="{E0FF03FB-CA1B-45DD-9B14-A35821CC7A3B}" srcOrd="1" destOrd="0" presId="urn:microsoft.com/office/officeart/2008/layout/LinedList"/>
    <dgm:cxn modelId="{6FEB9D0B-3015-40C3-8FAF-E49F6FFDB510}" type="presParOf" srcId="{E0FF03FB-CA1B-45DD-9B14-A35821CC7A3B}" destId="{2B274845-4224-4709-8B20-E96E8CC276EB}" srcOrd="0" destOrd="0" presId="urn:microsoft.com/office/officeart/2008/layout/LinedList"/>
    <dgm:cxn modelId="{79DE002C-771F-4312-8926-2911F5CB217D}" type="presParOf" srcId="{E0FF03FB-CA1B-45DD-9B14-A35821CC7A3B}" destId="{51D4DD77-BCC4-4706-9296-6939D0385D39}" srcOrd="1" destOrd="0" presId="urn:microsoft.com/office/officeart/2008/layout/LinedList"/>
    <dgm:cxn modelId="{717D206E-D7CB-40AE-A1B3-9A6BFFE8469C}" type="presParOf" srcId="{51D4DD77-BCC4-4706-9296-6939D0385D39}" destId="{2E9A9378-9EC9-40C4-871B-09E06790D8DD}" srcOrd="0" destOrd="0" presId="urn:microsoft.com/office/officeart/2008/layout/LinedList"/>
    <dgm:cxn modelId="{1FAF3F8E-9EE1-4216-899F-CDE7F876F397}" type="presParOf" srcId="{51D4DD77-BCC4-4706-9296-6939D0385D39}" destId="{AA6BC780-6DBF-4F4C-9F68-A5B8F96368F1}" srcOrd="1" destOrd="0" presId="urn:microsoft.com/office/officeart/2008/layout/LinedList"/>
    <dgm:cxn modelId="{60AA0750-A889-4EB2-983E-17E035D35EE8}" type="presParOf" srcId="{AA6BC780-6DBF-4F4C-9F68-A5B8F96368F1}" destId="{169E3000-BB26-409F-AD25-4997740E825D}" srcOrd="0" destOrd="0" presId="urn:microsoft.com/office/officeart/2008/layout/LinedList"/>
    <dgm:cxn modelId="{030DB319-5FDC-40C1-AD02-27CF7BB11A18}" type="presParOf" srcId="{AA6BC780-6DBF-4F4C-9F68-A5B8F96368F1}" destId="{27B86CC5-DC30-4C5C-B23E-EE33ED8E7A77}" srcOrd="1" destOrd="0" presId="urn:microsoft.com/office/officeart/2008/layout/LinedList"/>
    <dgm:cxn modelId="{C7BDE85D-2731-47BB-B3BD-2645E708A1AC}" type="presParOf" srcId="{AA6BC780-6DBF-4F4C-9F68-A5B8F96368F1}" destId="{951AF74A-AE4F-4B3D-9149-482C2C259BB5}" srcOrd="2" destOrd="0" presId="urn:microsoft.com/office/officeart/2008/layout/LinedList"/>
    <dgm:cxn modelId="{33BB84EB-CB83-4816-A400-26B8BCDC994E}" type="presParOf" srcId="{51D4DD77-BCC4-4706-9296-6939D0385D39}" destId="{239C0222-7585-40CF-AED5-125296923152}" srcOrd="2" destOrd="0" presId="urn:microsoft.com/office/officeart/2008/layout/LinedList"/>
    <dgm:cxn modelId="{0178EC04-966F-4E45-A58D-45EC0CDB6C10}" type="presParOf" srcId="{51D4DD77-BCC4-4706-9296-6939D0385D39}" destId="{D2652D9D-3B9F-4E13-838D-ECE398640423}" srcOrd="3" destOrd="0" presId="urn:microsoft.com/office/officeart/2008/layout/LinedList"/>
    <dgm:cxn modelId="{13516424-AF01-492B-AB74-A15EC1ED16BE}" type="presParOf" srcId="{51D4DD77-BCC4-4706-9296-6939D0385D39}" destId="{B70003F7-93E8-4965-9120-3C811032F7DD}" srcOrd="4" destOrd="0" presId="urn:microsoft.com/office/officeart/2008/layout/LinedList"/>
    <dgm:cxn modelId="{7D6E4B78-6D85-4AA6-AA9F-1285A341C646}" type="presParOf" srcId="{B70003F7-93E8-4965-9120-3C811032F7DD}" destId="{6657477B-403D-449F-86BC-89D9786C7DDA}" srcOrd="0" destOrd="0" presId="urn:microsoft.com/office/officeart/2008/layout/LinedList"/>
    <dgm:cxn modelId="{B2B3FF19-8A2F-43BF-BC77-367DE493470E}" type="presParOf" srcId="{B70003F7-93E8-4965-9120-3C811032F7DD}" destId="{D17FC890-45EC-4869-8873-D6C95F945EB1}" srcOrd="1" destOrd="0" presId="urn:microsoft.com/office/officeart/2008/layout/LinedList"/>
    <dgm:cxn modelId="{F6D4E2D3-3AEC-4239-8C55-94E09644CC8A}" type="presParOf" srcId="{B70003F7-93E8-4965-9120-3C811032F7DD}" destId="{7F78E2AA-8615-41C5-9860-AF0CA38F066E}" srcOrd="2" destOrd="0" presId="urn:microsoft.com/office/officeart/2008/layout/LinedList"/>
    <dgm:cxn modelId="{5CBAADDE-C62B-4474-ADE0-FD271ED0B309}" type="presParOf" srcId="{51D4DD77-BCC4-4706-9296-6939D0385D39}" destId="{93FB0480-343B-4C52-ABB7-ED945DDA38F9}" srcOrd="5" destOrd="0" presId="urn:microsoft.com/office/officeart/2008/layout/LinedList"/>
    <dgm:cxn modelId="{58D5863F-FC32-491D-8516-1B61665C0847}" type="presParOf" srcId="{51D4DD77-BCC4-4706-9296-6939D0385D39}" destId="{C1D88335-1E23-4BB4-8DA0-BC1DC4486D15}" srcOrd="6" destOrd="0" presId="urn:microsoft.com/office/officeart/2008/layout/LinedList"/>
    <dgm:cxn modelId="{2C469A25-803F-447E-A93F-854D963AB418}" type="presParOf" srcId="{51D4DD77-BCC4-4706-9296-6939D0385D39}" destId="{DC37F6DF-DD03-49EC-87DA-E4F02DE78C2F}" srcOrd="7" destOrd="0" presId="urn:microsoft.com/office/officeart/2008/layout/LinedList"/>
    <dgm:cxn modelId="{F2EE5BC6-3022-4979-B52C-64B5654F547B}" type="presParOf" srcId="{DC37F6DF-DD03-49EC-87DA-E4F02DE78C2F}" destId="{43548622-E1D2-45C1-BD39-8595AA10DFF4}" srcOrd="0" destOrd="0" presId="urn:microsoft.com/office/officeart/2008/layout/LinedList"/>
    <dgm:cxn modelId="{62B84ACB-5CC1-48BE-B993-07D99E62FF6E}" type="presParOf" srcId="{DC37F6DF-DD03-49EC-87DA-E4F02DE78C2F}" destId="{B308ED9D-71E0-4414-B179-5FCA195FC2F1}" srcOrd="1" destOrd="0" presId="urn:microsoft.com/office/officeart/2008/layout/LinedList"/>
    <dgm:cxn modelId="{D200992F-0CA2-493A-B81F-086C8BE634E6}" type="presParOf" srcId="{DC37F6DF-DD03-49EC-87DA-E4F02DE78C2F}" destId="{55B44935-9E08-43A4-B722-893742279DF1}" srcOrd="2" destOrd="0" presId="urn:microsoft.com/office/officeart/2008/layout/LinedList"/>
    <dgm:cxn modelId="{EBDCF47F-5104-4FCD-B347-D407146167B3}" type="presParOf" srcId="{51D4DD77-BCC4-4706-9296-6939D0385D39}" destId="{A4EFD57E-15A2-4D0E-BDF2-EE8708BA2C28}" srcOrd="8" destOrd="0" presId="urn:microsoft.com/office/officeart/2008/layout/LinedList"/>
    <dgm:cxn modelId="{C43190C1-C073-4E12-A2F2-A03F70F0606B}" type="presParOf" srcId="{51D4DD77-BCC4-4706-9296-6939D0385D39}" destId="{C45468D0-0D89-4896-BCC9-688B60D3B56B}" srcOrd="9" destOrd="0" presId="urn:microsoft.com/office/officeart/2008/layout/LinedList"/>
    <dgm:cxn modelId="{065030C8-7FCC-4FA5-A357-DFCB5D16C983}" type="presParOf" srcId="{51D4DD77-BCC4-4706-9296-6939D0385D39}" destId="{A67A4379-A146-45EF-BBAC-3184A4286A0D}" srcOrd="10" destOrd="0" presId="urn:microsoft.com/office/officeart/2008/layout/LinedList"/>
    <dgm:cxn modelId="{D9F712C5-8D27-4393-8456-A8AA133C97F0}" type="presParOf" srcId="{A67A4379-A146-45EF-BBAC-3184A4286A0D}" destId="{9793F251-C1AB-4632-BAEF-FD7532A3A4B7}" srcOrd="0" destOrd="0" presId="urn:microsoft.com/office/officeart/2008/layout/LinedList"/>
    <dgm:cxn modelId="{D74E2D77-AA17-4815-8E80-033B8A536469}" type="presParOf" srcId="{A67A4379-A146-45EF-BBAC-3184A4286A0D}" destId="{875E6A91-68AB-4E6C-9883-F0985B53B85B}" srcOrd="1" destOrd="0" presId="urn:microsoft.com/office/officeart/2008/layout/LinedList"/>
    <dgm:cxn modelId="{9F4B6963-CD55-4B8B-A9A2-E701D0896B84}" type="presParOf" srcId="{A67A4379-A146-45EF-BBAC-3184A4286A0D}" destId="{E9B3F8E8-2949-4658-A644-8C8DC585F2B9}" srcOrd="2" destOrd="0" presId="urn:microsoft.com/office/officeart/2008/layout/LinedList"/>
    <dgm:cxn modelId="{DD3C3F40-AF0B-48E3-99D1-0B482DDC10B3}" type="presParOf" srcId="{51D4DD77-BCC4-4706-9296-6939D0385D39}" destId="{3CBEA759-2E7A-4820-BEAA-3DFDCC61C4D1}" srcOrd="11" destOrd="0" presId="urn:microsoft.com/office/officeart/2008/layout/LinedList"/>
    <dgm:cxn modelId="{DB4BF94B-F9D2-4C17-8384-AF9275E09275}" type="presParOf" srcId="{51D4DD77-BCC4-4706-9296-6939D0385D39}" destId="{2F0AABC0-B3CA-4FE8-B992-04CB6A84EA1D}" srcOrd="12" destOrd="0" presId="urn:microsoft.com/office/officeart/2008/layout/LinedList"/>
    <dgm:cxn modelId="{F6B5A20D-4B13-4D33-9261-4C101A6BA84F}" type="presParOf" srcId="{6D745341-ED6F-4E4A-913A-3C968AD14CE4}" destId="{45D11350-C36C-4646-B4A3-691A7498C9F8}" srcOrd="2" destOrd="0" presId="urn:microsoft.com/office/officeart/2008/layout/LinedList"/>
    <dgm:cxn modelId="{77BF52C5-BA32-44FA-93FF-7089BD1568D7}" type="presParOf" srcId="{6D745341-ED6F-4E4A-913A-3C968AD14CE4}" destId="{A6B524DA-13DB-4408-8835-053B7F91B7C8}" srcOrd="3" destOrd="0" presId="urn:microsoft.com/office/officeart/2008/layout/LinedList"/>
    <dgm:cxn modelId="{30A48E3D-23D0-4D84-9EF4-617B52C24193}" type="presParOf" srcId="{A6B524DA-13DB-4408-8835-053B7F91B7C8}" destId="{CF6E09ED-ECB6-4E69-AA06-D3F331944E6F}" srcOrd="0" destOrd="0" presId="urn:microsoft.com/office/officeart/2008/layout/LinedList"/>
    <dgm:cxn modelId="{0BBE189E-45EC-4066-A8EF-EAF56C23A820}" type="presParOf" srcId="{A6B524DA-13DB-4408-8835-053B7F91B7C8}" destId="{003D639B-76DE-4A3D-949F-73C1F48C83E3}" srcOrd="1" destOrd="0" presId="urn:microsoft.com/office/officeart/2008/layout/LinedList"/>
    <dgm:cxn modelId="{127818E0-1147-4579-8F99-1D9617B0588C}" type="presParOf" srcId="{003D639B-76DE-4A3D-949F-73C1F48C83E3}" destId="{5ECE1EF7-C316-40A7-9E58-C455740C564A}" srcOrd="0" destOrd="0" presId="urn:microsoft.com/office/officeart/2008/layout/LinedList"/>
    <dgm:cxn modelId="{2AE7E91D-3589-4B8D-83D9-44DC3CBFCDC9}" type="presParOf" srcId="{003D639B-76DE-4A3D-949F-73C1F48C83E3}" destId="{18FB2AEF-20C1-44A6-A1FA-960E7C2E3C5A}" srcOrd="1" destOrd="0" presId="urn:microsoft.com/office/officeart/2008/layout/LinedList"/>
    <dgm:cxn modelId="{4745792A-F4FE-4B27-9728-D0FD9852FB1C}" type="presParOf" srcId="{18FB2AEF-20C1-44A6-A1FA-960E7C2E3C5A}" destId="{67A2193C-6968-4C0E-817D-B615622D8778}" srcOrd="0" destOrd="0" presId="urn:microsoft.com/office/officeart/2008/layout/LinedList"/>
    <dgm:cxn modelId="{6FA8DCB9-0109-461C-B7A3-FD69513380EA}" type="presParOf" srcId="{18FB2AEF-20C1-44A6-A1FA-960E7C2E3C5A}" destId="{306E4A18-5CED-4525-8E2B-A7541532D003}" srcOrd="1" destOrd="0" presId="urn:microsoft.com/office/officeart/2008/layout/LinedList"/>
    <dgm:cxn modelId="{471988E9-FE07-4B7C-9674-38B87EE6F2F3}" type="presParOf" srcId="{18FB2AEF-20C1-44A6-A1FA-960E7C2E3C5A}" destId="{69D5389A-2609-45E2-91ED-26256F9A662A}" srcOrd="2" destOrd="0" presId="urn:microsoft.com/office/officeart/2008/layout/LinedList"/>
    <dgm:cxn modelId="{FDE2C8BE-BD43-4037-8960-C770ACA09808}" type="presParOf" srcId="{003D639B-76DE-4A3D-949F-73C1F48C83E3}" destId="{9EA0AC7C-EECE-4D89-803E-AACF0B15591F}" srcOrd="2" destOrd="0" presId="urn:microsoft.com/office/officeart/2008/layout/LinedList"/>
    <dgm:cxn modelId="{81AE69D9-AB02-4B0A-8A16-7748A5DB6724}" type="presParOf" srcId="{003D639B-76DE-4A3D-949F-73C1F48C83E3}" destId="{7F9E2040-346E-4C89-AA55-8C67821C0252}" srcOrd="3" destOrd="0" presId="urn:microsoft.com/office/officeart/2008/layout/LinedList"/>
    <dgm:cxn modelId="{60F3C957-BFC7-4378-BCD8-BD5B4C30EDF0}" type="presParOf" srcId="{003D639B-76DE-4A3D-949F-73C1F48C83E3}" destId="{1DCCB2CF-AEEC-4FF4-AC5E-19C336FB11D9}" srcOrd="4" destOrd="0" presId="urn:microsoft.com/office/officeart/2008/layout/LinedList"/>
    <dgm:cxn modelId="{9542BF55-99DB-440E-9D5A-8A881A67B3A4}" type="presParOf" srcId="{1DCCB2CF-AEEC-4FF4-AC5E-19C336FB11D9}" destId="{9CE8684F-D80C-45E8-BE00-5F0A031EB7FB}" srcOrd="0" destOrd="0" presId="urn:microsoft.com/office/officeart/2008/layout/LinedList"/>
    <dgm:cxn modelId="{0A4A781A-F26F-403C-B6F6-3B19CB7F1570}" type="presParOf" srcId="{1DCCB2CF-AEEC-4FF4-AC5E-19C336FB11D9}" destId="{6CED7D10-56F6-4945-897B-B5E6B91F5277}" srcOrd="1" destOrd="0" presId="urn:microsoft.com/office/officeart/2008/layout/LinedList"/>
    <dgm:cxn modelId="{BB9185A4-0E2E-49BE-8A40-F793F2DE14C8}" type="presParOf" srcId="{1DCCB2CF-AEEC-4FF4-AC5E-19C336FB11D9}" destId="{2A869DF4-C3BF-41E4-A8EB-0BA958E0E091}" srcOrd="2" destOrd="0" presId="urn:microsoft.com/office/officeart/2008/layout/LinedList"/>
    <dgm:cxn modelId="{EF4FF0E1-2152-437D-B26D-E68C35B9AD02}" type="presParOf" srcId="{003D639B-76DE-4A3D-949F-73C1F48C83E3}" destId="{8B7809FE-2434-4955-94EB-095C2631B0F8}" srcOrd="5" destOrd="0" presId="urn:microsoft.com/office/officeart/2008/layout/LinedList"/>
    <dgm:cxn modelId="{F41EF85F-3D5F-4481-B16C-7810B61442D3}" type="presParOf" srcId="{003D639B-76DE-4A3D-949F-73C1F48C83E3}" destId="{9190624C-F0A9-49B6-8815-A201CD5D7508}" srcOrd="6" destOrd="0" presId="urn:microsoft.com/office/officeart/2008/layout/LinedList"/>
    <dgm:cxn modelId="{72F31E13-7F73-48B0-BA30-777990856B59}" type="presParOf" srcId="{003D639B-76DE-4A3D-949F-73C1F48C83E3}" destId="{7066516E-2DCF-483C-9312-0DD3AC7319CE}" srcOrd="7" destOrd="0" presId="urn:microsoft.com/office/officeart/2008/layout/LinedList"/>
    <dgm:cxn modelId="{46BD89AD-84ED-4F15-B759-F60A7C0AC263}" type="presParOf" srcId="{7066516E-2DCF-483C-9312-0DD3AC7319CE}" destId="{8CE0BEFF-06B8-4DA6-896A-69E191F46607}" srcOrd="0" destOrd="0" presId="urn:microsoft.com/office/officeart/2008/layout/LinedList"/>
    <dgm:cxn modelId="{0A4AF233-D73F-4097-80D1-5D847418836B}" type="presParOf" srcId="{7066516E-2DCF-483C-9312-0DD3AC7319CE}" destId="{61B10CE2-81DA-4A30-83FE-E72C03A8FDD5}" srcOrd="1" destOrd="0" presId="urn:microsoft.com/office/officeart/2008/layout/LinedList"/>
    <dgm:cxn modelId="{E9045445-1AB1-4A9C-81BE-089D46C60A19}" type="presParOf" srcId="{7066516E-2DCF-483C-9312-0DD3AC7319CE}" destId="{9F2AE46C-6AB8-41D2-94E8-9FBF7556CA85}" srcOrd="2" destOrd="0" presId="urn:microsoft.com/office/officeart/2008/layout/LinedList"/>
    <dgm:cxn modelId="{483B4758-79D5-48CC-AA37-8A30C9263F9E}" type="presParOf" srcId="{003D639B-76DE-4A3D-949F-73C1F48C83E3}" destId="{415423A0-1C54-4761-A729-1ADD6DD42CEF}" srcOrd="8" destOrd="0" presId="urn:microsoft.com/office/officeart/2008/layout/LinedList"/>
    <dgm:cxn modelId="{0BA890F8-23CE-4043-A3AF-5B8262081FAC}" type="presParOf" srcId="{003D639B-76DE-4A3D-949F-73C1F48C83E3}" destId="{73CE3C71-D176-41D7-8E06-9AB8CE53D63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3F65-479A-4FE0-B132-BF057376302C}">
      <dsp:nvSpPr>
        <dsp:cNvPr id="0" name=""/>
        <dsp:cNvSpPr/>
      </dsp:nvSpPr>
      <dsp:spPr>
        <a:xfrm>
          <a:off x="0" y="92286"/>
          <a:ext cx="679767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storage </a:t>
          </a:r>
        </a:p>
      </dsp:txBody>
      <dsp:txXfrm>
        <a:off x="28100" y="120386"/>
        <a:ext cx="6741475" cy="519439"/>
      </dsp:txXfrm>
    </dsp:sp>
    <dsp:sp modelId="{A628848C-3A12-4595-AB96-25AC9BE70581}">
      <dsp:nvSpPr>
        <dsp:cNvPr id="0" name=""/>
        <dsp:cNvSpPr/>
      </dsp:nvSpPr>
      <dsp:spPr>
        <a:xfrm>
          <a:off x="0" y="667926"/>
          <a:ext cx="67976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Reduce cost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Standard $0.02 – $0.036 per GB/month </a:t>
          </a:r>
        </a:p>
      </dsp:txBody>
      <dsp:txXfrm>
        <a:off x="0" y="667926"/>
        <a:ext cx="6797675" cy="658260"/>
      </dsp:txXfrm>
    </dsp:sp>
    <dsp:sp modelId="{52D092EE-2C47-4DA5-81E5-8215DDCD99F6}">
      <dsp:nvSpPr>
        <dsp:cNvPr id="0" name=""/>
        <dsp:cNvSpPr/>
      </dsp:nvSpPr>
      <dsp:spPr>
        <a:xfrm>
          <a:off x="0" y="1326186"/>
          <a:ext cx="6797675" cy="575639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Cloud Machine Learning Engine (CMLE)</a:t>
          </a:r>
        </a:p>
      </dsp:txBody>
      <dsp:txXfrm>
        <a:off x="28100" y="1354286"/>
        <a:ext cx="6741475" cy="519439"/>
      </dsp:txXfrm>
    </dsp:sp>
    <dsp:sp modelId="{BCCD8326-DE24-4669-A21C-4D100967637F}">
      <dsp:nvSpPr>
        <dsp:cNvPr id="0" name=""/>
        <dsp:cNvSpPr/>
      </dsp:nvSpPr>
      <dsp:spPr>
        <a:xfrm>
          <a:off x="0" y="1901826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Cost flexibility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Serverless system, auto-scale on demand, as many as you need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Parameters servers: shared memory, let each trainer learn from all others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Hyperparameters tuning: CMLE remember these hyperparameters</a:t>
          </a:r>
        </a:p>
      </dsp:txBody>
      <dsp:txXfrm>
        <a:off x="0" y="1901826"/>
        <a:ext cx="6797675" cy="1838160"/>
      </dsp:txXfrm>
    </dsp:sp>
    <dsp:sp modelId="{ACA16CAF-FDBB-4BC9-B4B2-9BFEDBBE266D}">
      <dsp:nvSpPr>
        <dsp:cNvPr id="0" name=""/>
        <dsp:cNvSpPr/>
      </dsp:nvSpPr>
      <dsp:spPr>
        <a:xfrm>
          <a:off x="0" y="3739986"/>
          <a:ext cx="6797675" cy="57563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Cloud Datalab – Develop models</a:t>
          </a:r>
        </a:p>
      </dsp:txBody>
      <dsp:txXfrm>
        <a:off x="28100" y="3768086"/>
        <a:ext cx="6741475" cy="519439"/>
      </dsp:txXfrm>
    </dsp:sp>
    <dsp:sp modelId="{BC085EB5-013A-49AE-9573-B582EDF9EEB2}">
      <dsp:nvSpPr>
        <dsp:cNvPr id="0" name=""/>
        <dsp:cNvSpPr/>
      </dsp:nvSpPr>
      <dsp:spPr>
        <a:xfrm>
          <a:off x="0" y="4315626"/>
          <a:ext cx="6797675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Easy to share and collaborate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Easy scale up for fast training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Gcloud</a:t>
          </a:r>
          <a:r>
            <a:rPr lang="en-US" sz="1900" kern="1200" dirty="0"/>
            <a:t> command to submit - scale tier options: basic, standard, </a:t>
          </a:r>
          <a:r>
            <a:rPr lang="en-US" sz="1900" kern="1200" dirty="0" err="1"/>
            <a:t>basic_GPU</a:t>
          </a:r>
          <a:r>
            <a:rPr lang="en-US" sz="1900" kern="1200" dirty="0"/>
            <a:t>, </a:t>
          </a:r>
          <a:r>
            <a:rPr lang="en-US" sz="1900" kern="1200" dirty="0" err="1"/>
            <a:t>basic_TPU</a:t>
          </a:r>
          <a:endParaRPr lang="en-US" sz="1900" kern="1200" dirty="0"/>
        </a:p>
      </dsp:txBody>
      <dsp:txXfrm>
        <a:off x="0" y="4315626"/>
        <a:ext cx="6797675" cy="124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2FDFD-6F97-48C5-A606-3672465CB412}">
      <dsp:nvSpPr>
        <dsp:cNvPr id="0" name=""/>
        <dsp:cNvSpPr/>
      </dsp:nvSpPr>
      <dsp:spPr>
        <a:xfrm>
          <a:off x="49" y="19971"/>
          <a:ext cx="4700141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Pre-assessment: What do we have?</a:t>
          </a:r>
        </a:p>
      </dsp:txBody>
      <dsp:txXfrm>
        <a:off x="49" y="19971"/>
        <a:ext cx="4700141" cy="1008000"/>
      </dsp:txXfrm>
    </dsp:sp>
    <dsp:sp modelId="{3CAA6EF8-8DA6-44ED-BEDA-287436C1AD6D}">
      <dsp:nvSpPr>
        <dsp:cNvPr id="0" name=""/>
        <dsp:cNvSpPr/>
      </dsp:nvSpPr>
      <dsp:spPr>
        <a:xfrm>
          <a:off x="49" y="1027971"/>
          <a:ext cx="4700141" cy="27381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1800" kern="1200" dirty="0"/>
            <a:t>MySQL database with Biopsy and Genomics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1800" kern="1200" dirty="0"/>
            <a:t>Machine learning model running in </a:t>
          </a:r>
          <a:r>
            <a:rPr lang="en-US" sz="1800" kern="1200" dirty="0" err="1"/>
            <a:t>Jupyter</a:t>
          </a:r>
          <a:r>
            <a:rPr lang="en-US" sz="1800" kern="1200" dirty="0"/>
            <a:t> Notebook</a:t>
          </a:r>
        </a:p>
      </dsp:txBody>
      <dsp:txXfrm>
        <a:off x="49" y="1027971"/>
        <a:ext cx="4700141" cy="2738137"/>
      </dsp:txXfrm>
    </dsp:sp>
    <dsp:sp modelId="{B4595B8A-58BF-414D-9DF4-52E46BD008D7}">
      <dsp:nvSpPr>
        <dsp:cNvPr id="0" name=""/>
        <dsp:cNvSpPr/>
      </dsp:nvSpPr>
      <dsp:spPr>
        <a:xfrm>
          <a:off x="5358209" y="19971"/>
          <a:ext cx="4700141" cy="100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What do we need?</a:t>
          </a:r>
        </a:p>
      </dsp:txBody>
      <dsp:txXfrm>
        <a:off x="5358209" y="19971"/>
        <a:ext cx="4700141" cy="1008000"/>
      </dsp:txXfrm>
    </dsp:sp>
    <dsp:sp modelId="{16751F4D-EA2B-49A1-9CAB-CEB8E3A01C8C}">
      <dsp:nvSpPr>
        <dsp:cNvPr id="0" name=""/>
        <dsp:cNvSpPr/>
      </dsp:nvSpPr>
      <dsp:spPr>
        <a:xfrm>
          <a:off x="5358209" y="1027971"/>
          <a:ext cx="4700141" cy="27381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Data landing zone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Data transformation and rationalization pipeline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Lab Environment to test ML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Hadoop cluster to run ML pipeline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Database for storing raw data and model metrics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>
                <a:lumMod val="60000"/>
                <a:lumOff val="40000"/>
              </a:schemeClr>
            </a:buClr>
            <a:buChar char="•"/>
          </a:pPr>
          <a:r>
            <a:rPr lang="en-US" sz="2000" kern="1200" dirty="0"/>
            <a:t>End state dashboard</a:t>
          </a:r>
        </a:p>
      </dsp:txBody>
      <dsp:txXfrm>
        <a:off x="5358209" y="1027971"/>
        <a:ext cx="4700141" cy="2738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31D52-7D69-48FC-BDC5-72A4D29CC53C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74845-4224-4709-8B20-E96E8CC276EB}">
      <dsp:nvSpPr>
        <dsp:cNvPr id="0" name=""/>
        <dsp:cNvSpPr/>
      </dsp:nvSpPr>
      <dsp:spPr>
        <a:xfrm>
          <a:off x="0" y="0"/>
          <a:ext cx="2011680" cy="189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Migration</a:t>
          </a:r>
          <a:endParaRPr lang="en-US" sz="3300" kern="1200" dirty="0"/>
        </a:p>
      </dsp:txBody>
      <dsp:txXfrm>
        <a:off x="0" y="0"/>
        <a:ext cx="2011680" cy="1893040"/>
      </dsp:txXfrm>
    </dsp:sp>
    <dsp:sp modelId="{27B86CC5-DC30-4C5C-B23E-EE33ED8E7A77}">
      <dsp:nvSpPr>
        <dsp:cNvPr id="0" name=""/>
        <dsp:cNvSpPr/>
      </dsp:nvSpPr>
      <dsp:spPr>
        <a:xfrm>
          <a:off x="2162556" y="22253"/>
          <a:ext cx="7895844" cy="44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Capabilities </a:t>
          </a:r>
        </a:p>
      </dsp:txBody>
      <dsp:txXfrm>
        <a:off x="2162556" y="22253"/>
        <a:ext cx="7895844" cy="445067"/>
      </dsp:txXfrm>
    </dsp:sp>
    <dsp:sp modelId="{239C0222-7585-40CF-AED5-125296923152}">
      <dsp:nvSpPr>
        <dsp:cNvPr id="0" name=""/>
        <dsp:cNvSpPr/>
      </dsp:nvSpPr>
      <dsp:spPr>
        <a:xfrm>
          <a:off x="2011680" y="467321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FC890-45EC-4869-8873-D6C95F945EB1}">
      <dsp:nvSpPr>
        <dsp:cNvPr id="0" name=""/>
        <dsp:cNvSpPr/>
      </dsp:nvSpPr>
      <dsp:spPr>
        <a:xfrm>
          <a:off x="2162556" y="489574"/>
          <a:ext cx="7895844" cy="44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Migration Methodology</a:t>
          </a:r>
        </a:p>
      </dsp:txBody>
      <dsp:txXfrm>
        <a:off x="2162556" y="489574"/>
        <a:ext cx="7895844" cy="445067"/>
      </dsp:txXfrm>
    </dsp:sp>
    <dsp:sp modelId="{93FB0480-343B-4C52-ABB7-ED945DDA38F9}">
      <dsp:nvSpPr>
        <dsp:cNvPr id="0" name=""/>
        <dsp:cNvSpPr/>
      </dsp:nvSpPr>
      <dsp:spPr>
        <a:xfrm>
          <a:off x="2011680" y="934642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8ED9D-71E0-4414-B179-5FCA195FC2F1}">
      <dsp:nvSpPr>
        <dsp:cNvPr id="0" name=""/>
        <dsp:cNvSpPr/>
      </dsp:nvSpPr>
      <dsp:spPr>
        <a:xfrm>
          <a:off x="2162556" y="956895"/>
          <a:ext cx="7895844" cy="44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 &amp; Visualization </a:t>
          </a:r>
        </a:p>
      </dsp:txBody>
      <dsp:txXfrm>
        <a:off x="2162556" y="956895"/>
        <a:ext cx="7895844" cy="445067"/>
      </dsp:txXfrm>
    </dsp:sp>
    <dsp:sp modelId="{A4EFD57E-15A2-4D0E-BDF2-EE8708BA2C28}">
      <dsp:nvSpPr>
        <dsp:cNvPr id="0" name=""/>
        <dsp:cNvSpPr/>
      </dsp:nvSpPr>
      <dsp:spPr>
        <a:xfrm>
          <a:off x="2011680" y="1401963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E6A91-68AB-4E6C-9883-F0985B53B85B}">
      <dsp:nvSpPr>
        <dsp:cNvPr id="0" name=""/>
        <dsp:cNvSpPr/>
      </dsp:nvSpPr>
      <dsp:spPr>
        <a:xfrm>
          <a:off x="2162556" y="1424216"/>
          <a:ext cx="7895844" cy="44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Monitoring</a:t>
          </a:r>
        </a:p>
      </dsp:txBody>
      <dsp:txXfrm>
        <a:off x="2162556" y="1424216"/>
        <a:ext cx="7895844" cy="445067"/>
      </dsp:txXfrm>
    </dsp:sp>
    <dsp:sp modelId="{3CBEA759-2E7A-4820-BEAA-3DFDCC61C4D1}">
      <dsp:nvSpPr>
        <dsp:cNvPr id="0" name=""/>
        <dsp:cNvSpPr/>
      </dsp:nvSpPr>
      <dsp:spPr>
        <a:xfrm>
          <a:off x="2011680" y="1869284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11350-C36C-4646-B4A3-691A7498C9F8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E09ED-ECB6-4E69-AA06-D3F331944E6F}">
      <dsp:nvSpPr>
        <dsp:cNvPr id="0" name=""/>
        <dsp:cNvSpPr/>
      </dsp:nvSpPr>
      <dsp:spPr>
        <a:xfrm>
          <a:off x="0" y="1893040"/>
          <a:ext cx="2011680" cy="189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ML Models</a:t>
          </a:r>
          <a:endParaRPr lang="en-US" sz="2000" kern="1200" dirty="0"/>
        </a:p>
      </dsp:txBody>
      <dsp:txXfrm>
        <a:off x="0" y="1893040"/>
        <a:ext cx="2011680" cy="1893040"/>
      </dsp:txXfrm>
    </dsp:sp>
    <dsp:sp modelId="{306E4A18-5CED-4525-8E2B-A7541532D003}">
      <dsp:nvSpPr>
        <dsp:cNvPr id="0" name=""/>
        <dsp:cNvSpPr/>
      </dsp:nvSpPr>
      <dsp:spPr>
        <a:xfrm>
          <a:off x="2162556" y="1922618"/>
          <a:ext cx="7895844" cy="59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Different models, Different Performance.</a:t>
          </a:r>
        </a:p>
      </dsp:txBody>
      <dsp:txXfrm>
        <a:off x="2162556" y="1922618"/>
        <a:ext cx="7895844" cy="591575"/>
      </dsp:txXfrm>
    </dsp:sp>
    <dsp:sp modelId="{9EA0AC7C-EECE-4D89-803E-AACF0B15591F}">
      <dsp:nvSpPr>
        <dsp:cNvPr id="0" name=""/>
        <dsp:cNvSpPr/>
      </dsp:nvSpPr>
      <dsp:spPr>
        <a:xfrm>
          <a:off x="2011680" y="2514193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D7D10-56F6-4945-897B-B5E6B91F5277}">
      <dsp:nvSpPr>
        <dsp:cNvPr id="0" name=""/>
        <dsp:cNvSpPr/>
      </dsp:nvSpPr>
      <dsp:spPr>
        <a:xfrm>
          <a:off x="2162556" y="2543772"/>
          <a:ext cx="7895844" cy="59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Supplementary Evaluation with more additional features and data</a:t>
          </a:r>
        </a:p>
      </dsp:txBody>
      <dsp:txXfrm>
        <a:off x="2162556" y="2543772"/>
        <a:ext cx="7895844" cy="591575"/>
      </dsp:txXfrm>
    </dsp:sp>
    <dsp:sp modelId="{8B7809FE-2434-4955-94EB-095C2631B0F8}">
      <dsp:nvSpPr>
        <dsp:cNvPr id="0" name=""/>
        <dsp:cNvSpPr/>
      </dsp:nvSpPr>
      <dsp:spPr>
        <a:xfrm>
          <a:off x="2011680" y="3135347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10CE2-81DA-4A30-83FE-E72C03A8FDD5}">
      <dsp:nvSpPr>
        <dsp:cNvPr id="0" name=""/>
        <dsp:cNvSpPr/>
      </dsp:nvSpPr>
      <dsp:spPr>
        <a:xfrm>
          <a:off x="2162556" y="3164926"/>
          <a:ext cx="7895844" cy="59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Research on Model and complexity</a:t>
          </a:r>
        </a:p>
      </dsp:txBody>
      <dsp:txXfrm>
        <a:off x="2162556" y="3164926"/>
        <a:ext cx="7895844" cy="591575"/>
      </dsp:txXfrm>
    </dsp:sp>
    <dsp:sp modelId="{415423A0-1C54-4761-A729-1ADD6DD42CEF}">
      <dsp:nvSpPr>
        <dsp:cNvPr id="0" name=""/>
        <dsp:cNvSpPr/>
      </dsp:nvSpPr>
      <dsp:spPr>
        <a:xfrm>
          <a:off x="2011680" y="3756501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CCE9F-3DEC-44B1-A45D-DCB6241F5D9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4362-96A8-4648-8FD6-C0533155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breastcancertreatment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1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8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https://www.mybreastcancertreatment.org/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6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ML for cancer drug response prediction is my job – build custom models and recommender sys</a:t>
            </a:r>
          </a:p>
          <a:p>
            <a:r>
              <a:rPr lang="en-US" b="1" dirty="0"/>
              <a:t>Protein expression difference on tumor cells</a:t>
            </a:r>
          </a:p>
          <a:p>
            <a:pPr lvl="1"/>
            <a:r>
              <a:rPr lang="en-US" b="1" dirty="0"/>
              <a:t>Breast cancer subtypes:</a:t>
            </a:r>
          </a:p>
          <a:p>
            <a:pPr lvl="2"/>
            <a:r>
              <a:rPr lang="en-US" dirty="0"/>
              <a:t>HR+/HER2- ("Luminal A")</a:t>
            </a:r>
          </a:p>
          <a:p>
            <a:pPr lvl="2"/>
            <a:r>
              <a:rPr lang="en-US" dirty="0"/>
              <a:t>HR-/HER2- ("Triple Negative")</a:t>
            </a:r>
          </a:p>
          <a:p>
            <a:pPr lvl="2"/>
            <a:r>
              <a:rPr lang="en-US" dirty="0"/>
              <a:t>HR+/HER2+ ("Luminal B")</a:t>
            </a:r>
          </a:p>
          <a:p>
            <a:pPr lvl="2"/>
            <a:r>
              <a:rPr lang="en-US" dirty="0"/>
              <a:t>HR-/HER2+ ("HER2-enriched")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https://seer.cancer.gov/statfacts/html/breast-subtypes.html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HR stands for hormone receptor. HR+ means that tumor cells have receptors for the hormones estrogen or progesterone, which can promote the growth of HR+ tumors. HER2 stands for human epidermal growth factor receptor. HER2+ means that tumor cells make high levels of a protein called HER2/neu, which has been shown to be associated with certain aggressive types of breast cancer.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1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size: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size of the genomics database Sequence Read Archive (SRA) grows from 1 terabyte in 2009 to more than 10,000 terabytes in 2019</a:t>
            </a:r>
          </a:p>
          <a:p>
            <a:r>
              <a:rPr lang="en-US" dirty="0"/>
              <a:t>Train these model on one single machine is far from ideal. </a:t>
            </a:r>
          </a:p>
          <a:p>
            <a:r>
              <a:rPr lang="en-US" dirty="0"/>
              <a:t>If use Single giant machine of GPU, is short sighted, coz dataset grow faster than single machine’s capabilities.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8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4362-96A8-4648-8FD6-C0533155B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2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92E74C-C888-4AE0-BE7D-98BEFDCB43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0E8DC-F3CF-47B3-8A92-C4C1D1B9B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6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wolfe91/TeamHealthcareSMU_GC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3A7-5144-4F71-B3EA-E5EF5EBFD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PRECISION MEDICINE: CLOUD PIPELINE FOR BREAST CANCER DIAGNOSIS AND TREATMENT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2B32-84CA-43EC-A6C1-3C5FCAD9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443286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		</a:t>
            </a:r>
            <a:r>
              <a:rPr lang="en-US" sz="1600" b="1" dirty="0"/>
              <a:t>Lei Jiang, Deepti Kunupudi, and Michael J. Wolfe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53A43-A900-49A9-8C83-5C42C90E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B451-77A8-4971-9D37-791163C7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RUNNING MODELS ADVANTAGES USING CLOUD vs ON-PREMISES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DD95F-D69F-4243-857A-3D6113FA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9D81C140-C002-431C-BC78-E468BC3C6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58514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146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CLOUD MIGRATION STRATEGY 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7502EB8-5860-45F3-97BD-9010F21B0F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615" y="1023145"/>
            <a:ext cx="6261545" cy="467109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1FF09E-F88B-44A6-BB72-1A77AB9B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" y="2727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7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MIGRATION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0B1FF-4EB7-4F24-B0E9-5F9533952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033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8DBC1B-B70E-48AD-B05E-74EF079EC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6BDA2E-9797-43FE-A894-2C10E7A00E97}"/>
              </a:ext>
            </a:extLst>
          </p:cNvPr>
          <p:cNvPicPr/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2345" b="27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509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GOOGLE CLOUD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BDA2E-9797-43FE-A894-2C10E7A00E97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999" y="877488"/>
            <a:ext cx="6912217" cy="457934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172DE7-0B4F-4E80-ACC1-A1E91B92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" y="2727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FE17A-377D-4B82-BF67-B9B84C82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876476"/>
            <a:ext cx="5209229" cy="39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BDE10F-3376-4CA4-850F-0611870C7846}"/>
              </a:ext>
            </a:extLst>
          </p:cNvPr>
          <p:cNvSpPr/>
          <p:nvPr/>
        </p:nvSpPr>
        <p:spPr>
          <a:xfrm>
            <a:off x="6380480" y="1957756"/>
            <a:ext cx="4775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Cost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Reduce cost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Standard $0.02 – $0.036 per GB/month</a:t>
            </a:r>
          </a:p>
          <a:p>
            <a:r>
              <a:rPr lang="en-US" sz="1600" b="1" dirty="0"/>
              <a:t>Storage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Unlimited Storage </a:t>
            </a:r>
          </a:p>
          <a:p>
            <a:pPr lvl="0"/>
            <a:r>
              <a:rPr lang="en-US" sz="1600" b="1" dirty="0"/>
              <a:t>Functionality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Functional based storage buckets are created.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Leveraged for data migration from on-premises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Acts as a hop for migrating to </a:t>
            </a:r>
            <a:r>
              <a:rPr lang="en-US" sz="1600" dirty="0" err="1"/>
              <a:t>BigQuery</a:t>
            </a:r>
            <a:r>
              <a:rPr lang="en-US" sz="16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EC495-3724-462B-8555-873C077C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" y="2727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PIPELINES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B96A7-345B-4112-BC8D-1BF01CC18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87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5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DATABASE - BIGQUERY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E61C2-D159-4A6D-86C6-D249895A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5" y="1871320"/>
            <a:ext cx="1847315" cy="4358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963F10-680C-44A6-875B-170FB707622C}"/>
              </a:ext>
            </a:extLst>
          </p:cNvPr>
          <p:cNvSpPr/>
          <p:nvPr/>
        </p:nvSpPr>
        <p:spPr>
          <a:xfrm>
            <a:off x="6380480" y="1957756"/>
            <a:ext cx="477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Models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Contains transformed data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Supports reporting and model diagnostics</a:t>
            </a:r>
          </a:p>
          <a:p>
            <a:r>
              <a:rPr lang="en-US" sz="1600" b="1" dirty="0"/>
              <a:t>Raw Biopsy Data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Contains untransformed data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Cleansed</a:t>
            </a:r>
          </a:p>
          <a:p>
            <a:pPr marL="742950" lvl="1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Intended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271104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MACHINE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/>
              <a:t>LEARNING USING GCP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3C8AA-E343-4012-A708-B71D5859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1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C041F-614D-4B5B-8283-0898195C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BFEFBB-D773-4FCA-A675-36115F2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3200" b="1" dirty="0"/>
              <a:t>PROCESS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52E589-E357-4284-B72E-725BC28BCA46}"/>
              </a:ext>
            </a:extLst>
          </p:cNvPr>
          <p:cNvGrpSpPr/>
          <p:nvPr/>
        </p:nvGrpSpPr>
        <p:grpSpPr>
          <a:xfrm>
            <a:off x="1097280" y="1639416"/>
            <a:ext cx="10272453" cy="4060344"/>
            <a:chOff x="822268" y="1639416"/>
            <a:chExt cx="10547465" cy="396016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38CDC2-8F8C-4BD9-9FAE-593F22BD610E}"/>
                </a:ext>
              </a:extLst>
            </p:cNvPr>
            <p:cNvCxnSpPr>
              <a:cxnSpLocks/>
              <a:stCxn id="65" idx="4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53808-BD65-406B-A15F-BD2CA5FBEA02}"/>
                </a:ext>
              </a:extLst>
            </p:cNvPr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A6CAC8-0466-4F11-A6B9-13E820CEA904}"/>
                </a:ext>
              </a:extLst>
            </p:cNvPr>
            <p:cNvCxnSpPr/>
            <p:nvPr/>
          </p:nvCxnSpPr>
          <p:spPr>
            <a:xfrm>
              <a:off x="6096000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B5F1A8-6477-49B2-9BEF-26F83CC92E20}"/>
                </a:ext>
              </a:extLst>
            </p:cNvPr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8A22899-9C4A-4552-9386-94D72368CAE9}"/>
                </a:ext>
              </a:extLst>
            </p:cNvPr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116">
              <a:extLst>
                <a:ext uri="{FF2B5EF4-FFF2-40B4-BE49-F238E27FC236}">
                  <a16:creationId xmlns:a16="http://schemas.microsoft.com/office/drawing/2014/main" id="{B3D44837-2DFE-4F8A-8545-4F5B04B6CDCB}"/>
                </a:ext>
              </a:extLst>
            </p:cNvPr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115">
              <a:extLst>
                <a:ext uri="{FF2B5EF4-FFF2-40B4-BE49-F238E27FC236}">
                  <a16:creationId xmlns:a16="http://schemas.microsoft.com/office/drawing/2014/main" id="{CDD08506-636C-4D6D-8DA2-32CF7FBDD391}"/>
                </a:ext>
              </a:extLst>
            </p:cNvPr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114">
              <a:extLst>
                <a:ext uri="{FF2B5EF4-FFF2-40B4-BE49-F238E27FC236}">
                  <a16:creationId xmlns:a16="http://schemas.microsoft.com/office/drawing/2014/main" id="{5A2A043C-71F8-49F3-A814-38D47BFD695A}"/>
                </a:ext>
              </a:extLst>
            </p:cNvPr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111">
              <a:extLst>
                <a:ext uri="{FF2B5EF4-FFF2-40B4-BE49-F238E27FC236}">
                  <a16:creationId xmlns:a16="http://schemas.microsoft.com/office/drawing/2014/main" id="{51E09E45-FD14-49D2-8B80-E47F9DD2ECF0}"/>
                </a:ext>
              </a:extLst>
            </p:cNvPr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9">
              <a:extLst>
                <a:ext uri="{FF2B5EF4-FFF2-40B4-BE49-F238E27FC236}">
                  <a16:creationId xmlns:a16="http://schemas.microsoft.com/office/drawing/2014/main" id="{59B3A4B2-A649-48BD-A47B-5B9322957F41}"/>
                </a:ext>
              </a:extLst>
            </p:cNvPr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651822-2C67-4E63-9AD1-160A93ABCE71}"/>
                </a:ext>
              </a:extLst>
            </p:cNvPr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AF3ABD7-1FE8-4F83-A06E-083E2D1898B7}"/>
                </a:ext>
              </a:extLst>
            </p:cNvPr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2E663CD-18CE-4E3D-945F-378DBE0DC4CD}"/>
                </a:ext>
              </a:extLst>
            </p:cNvPr>
            <p:cNvSpPr/>
            <p:nvPr/>
          </p:nvSpPr>
          <p:spPr>
            <a:xfrm>
              <a:off x="5919142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4B57BC4-141B-44F9-8DD5-F7E5743F53B8}"/>
                </a:ext>
              </a:extLst>
            </p:cNvPr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80175A5-194C-4D89-B63E-25B73A24A352}"/>
                </a:ext>
              </a:extLst>
            </p:cNvPr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5ED941-94F0-4F0D-AF21-AF4821E716A8}"/>
                </a:ext>
              </a:extLst>
            </p:cNvPr>
            <p:cNvSpPr txBox="1"/>
            <p:nvPr/>
          </p:nvSpPr>
          <p:spPr>
            <a:xfrm>
              <a:off x="931682" y="4344839"/>
              <a:ext cx="2167427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INPUT DATA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3CB992-C305-40F9-AEBE-5A9A43757F39}"/>
                </a:ext>
              </a:extLst>
            </p:cNvPr>
            <p:cNvSpPr txBox="1"/>
            <p:nvPr/>
          </p:nvSpPr>
          <p:spPr>
            <a:xfrm>
              <a:off x="1248944" y="2832671"/>
              <a:ext cx="1423487" cy="205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1734A3-2D0A-4B80-8DA7-92B71FA92C02}"/>
                </a:ext>
              </a:extLst>
            </p:cNvPr>
            <p:cNvSpPr txBox="1"/>
            <p:nvPr/>
          </p:nvSpPr>
          <p:spPr>
            <a:xfrm>
              <a:off x="1567903" y="5343104"/>
              <a:ext cx="785571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endPara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9C2E6C-8C30-4215-A8C8-DA829667B5D1}"/>
                </a:ext>
              </a:extLst>
            </p:cNvPr>
            <p:cNvSpPr txBox="1"/>
            <p:nvPr/>
          </p:nvSpPr>
          <p:spPr>
            <a:xfrm>
              <a:off x="3635559" y="1639416"/>
              <a:ext cx="785571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endParaRPr lang="en-US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6AE08F-B329-4012-B647-95A59600290F}"/>
                </a:ext>
              </a:extLst>
            </p:cNvPr>
            <p:cNvSpPr txBox="1"/>
            <p:nvPr/>
          </p:nvSpPr>
          <p:spPr>
            <a:xfrm>
              <a:off x="4957580" y="4369369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spc="50" dirty="0">
                  <a:solidFill>
                    <a:srgbClr val="1C819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PRE-PROCESSING / FEATURE ENGINEERING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8B98AAA-B6F4-440C-B1F8-5E6A17F2C0E2}"/>
                </a:ext>
              </a:extLst>
            </p:cNvPr>
            <p:cNvSpPr txBox="1"/>
            <p:nvPr/>
          </p:nvSpPr>
          <p:spPr>
            <a:xfrm>
              <a:off x="5379682" y="2832671"/>
              <a:ext cx="1423487" cy="205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807B1D-3533-4C6A-9FC6-0FC34E06A15E}"/>
                </a:ext>
              </a:extLst>
            </p:cNvPr>
            <p:cNvSpPr txBox="1"/>
            <p:nvPr/>
          </p:nvSpPr>
          <p:spPr>
            <a:xfrm>
              <a:off x="9202306" y="4405598"/>
              <a:ext cx="2167427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spc="50" dirty="0">
                  <a:solidFill>
                    <a:srgbClr val="FFBE0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VALIDATE &amp; DEPLOY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893E86-7A22-4A20-8D30-C55E65C3F59F}"/>
                </a:ext>
              </a:extLst>
            </p:cNvPr>
            <p:cNvSpPr txBox="1"/>
            <p:nvPr/>
          </p:nvSpPr>
          <p:spPr>
            <a:xfrm>
              <a:off x="2889924" y="2478107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spc="50" dirty="0">
                  <a:solidFill>
                    <a:srgbClr val="FFBE0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EXPLORATARY DATA ANALYSIS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B07510-EB00-4A93-9569-EFEF3773D69F}"/>
                </a:ext>
              </a:extLst>
            </p:cNvPr>
            <p:cNvSpPr txBox="1"/>
            <p:nvPr/>
          </p:nvSpPr>
          <p:spPr>
            <a:xfrm>
              <a:off x="6903083" y="2641310"/>
              <a:ext cx="2167427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MODEL EVALUATION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1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B8B-08E5-4EC7-8DE7-C9902E1B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87" y="985772"/>
            <a:ext cx="7765626" cy="629920"/>
          </a:xfrm>
        </p:spPr>
        <p:txBody>
          <a:bodyPr>
            <a:normAutofit/>
          </a:bodyPr>
          <a:lstStyle/>
          <a:p>
            <a:r>
              <a:rPr lang="en-US" sz="2800" b="1" dirty="0"/>
              <a:t>PRECISION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874A-C7B3-4B4A-A574-244187C0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654" y="2045494"/>
            <a:ext cx="8202506" cy="2767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Definition</a:t>
            </a:r>
            <a:endParaRPr lang="en-US" sz="1800" dirty="0"/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Individually tailored therapy based on the patient’s disease subtype.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Doctors determine the most appropriate treatment options for patients based on their unique disease profiles.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Advantages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Avoids unnecessary treatments, reduces toxicity, and significantly improves outcome.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Utilize </a:t>
            </a:r>
            <a:r>
              <a:rPr lang="en-US" sz="1800" b="1" dirty="0"/>
              <a:t>Machine Learning to predict cancer drug responses</a:t>
            </a:r>
            <a:r>
              <a:rPr lang="en-US" sz="1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3E0A5-6259-4E27-9BE9-DEAC8745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1B227-A49D-41E1-84E0-BE157C075B19}"/>
              </a:ext>
            </a:extLst>
          </p:cNvPr>
          <p:cNvGrpSpPr/>
          <p:nvPr/>
        </p:nvGrpSpPr>
        <p:grpSpPr>
          <a:xfrm>
            <a:off x="8905528" y="3021628"/>
            <a:ext cx="3286472" cy="3348440"/>
            <a:chOff x="6086128" y="1299114"/>
            <a:chExt cx="4875667" cy="4955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2B8BCF-5D69-4EC7-9203-487B81EE5D8E}"/>
                </a:ext>
              </a:extLst>
            </p:cNvPr>
            <p:cNvSpPr/>
            <p:nvPr/>
          </p:nvSpPr>
          <p:spPr>
            <a:xfrm>
              <a:off x="6432768" y="1893069"/>
              <a:ext cx="4141478" cy="41414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ABFB49-15B5-4306-A485-0083E4DF740E}"/>
                </a:ext>
              </a:extLst>
            </p:cNvPr>
            <p:cNvSpPr/>
            <p:nvPr/>
          </p:nvSpPr>
          <p:spPr>
            <a:xfrm>
              <a:off x="6792152" y="2252453"/>
              <a:ext cx="3422709" cy="3422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114">
              <a:extLst>
                <a:ext uri="{FF2B5EF4-FFF2-40B4-BE49-F238E27FC236}">
                  <a16:creationId xmlns:a16="http://schemas.microsoft.com/office/drawing/2014/main" id="{2EA2E215-4BCD-491A-B4B3-6F6219A6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2872" y="3307398"/>
              <a:ext cx="1625223" cy="2166344"/>
            </a:xfrm>
            <a:custGeom>
              <a:avLst/>
              <a:gdLst>
                <a:gd name="T0" fmla="*/ 358 w 369"/>
                <a:gd name="T1" fmla="*/ 321 h 492"/>
                <a:gd name="T2" fmla="*/ 358 w 369"/>
                <a:gd name="T3" fmla="*/ 321 h 492"/>
                <a:gd name="T4" fmla="*/ 344 w 369"/>
                <a:gd name="T5" fmla="*/ 322 h 492"/>
                <a:gd name="T6" fmla="*/ 171 w 369"/>
                <a:gd name="T7" fmla="*/ 150 h 492"/>
                <a:gd name="T8" fmla="*/ 189 w 369"/>
                <a:gd name="T9" fmla="*/ 73 h 492"/>
                <a:gd name="T10" fmla="*/ 189 w 369"/>
                <a:gd name="T11" fmla="*/ 73 h 492"/>
                <a:gd name="T12" fmla="*/ 126 w 369"/>
                <a:gd name="T13" fmla="*/ 7 h 492"/>
                <a:gd name="T14" fmla="*/ 35 w 369"/>
                <a:gd name="T15" fmla="*/ 0 h 492"/>
                <a:gd name="T16" fmla="*/ 0 w 369"/>
                <a:gd name="T17" fmla="*/ 150 h 492"/>
                <a:gd name="T18" fmla="*/ 344 w 369"/>
                <a:gd name="T19" fmla="*/ 492 h 492"/>
                <a:gd name="T20" fmla="*/ 369 w 369"/>
                <a:gd name="T21" fmla="*/ 491 h 492"/>
                <a:gd name="T22" fmla="*/ 331 w 369"/>
                <a:gd name="T23" fmla="*/ 410 h 492"/>
                <a:gd name="T24" fmla="*/ 358 w 369"/>
                <a:gd name="T25" fmla="*/ 32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92">
                  <a:moveTo>
                    <a:pt x="358" y="321"/>
                  </a:moveTo>
                  <a:cubicBezTo>
                    <a:pt x="358" y="321"/>
                    <a:pt x="358" y="321"/>
                    <a:pt x="358" y="321"/>
                  </a:cubicBezTo>
                  <a:cubicBezTo>
                    <a:pt x="353" y="321"/>
                    <a:pt x="348" y="322"/>
                    <a:pt x="344" y="322"/>
                  </a:cubicBezTo>
                  <a:cubicBezTo>
                    <a:pt x="248" y="322"/>
                    <a:pt x="171" y="245"/>
                    <a:pt x="171" y="150"/>
                  </a:cubicBezTo>
                  <a:cubicBezTo>
                    <a:pt x="171" y="122"/>
                    <a:pt x="177" y="96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3" y="46"/>
                    <a:pt x="0" y="96"/>
                    <a:pt x="0" y="150"/>
                  </a:cubicBezTo>
                  <a:cubicBezTo>
                    <a:pt x="0" y="339"/>
                    <a:pt x="154" y="492"/>
                    <a:pt x="344" y="492"/>
                  </a:cubicBezTo>
                  <a:cubicBezTo>
                    <a:pt x="352" y="492"/>
                    <a:pt x="361" y="491"/>
                    <a:pt x="369" y="491"/>
                  </a:cubicBezTo>
                  <a:cubicBezTo>
                    <a:pt x="331" y="410"/>
                    <a:pt x="331" y="410"/>
                    <a:pt x="331" y="410"/>
                  </a:cubicBezTo>
                  <a:lnTo>
                    <a:pt x="358" y="32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15">
              <a:extLst>
                <a:ext uri="{FF2B5EF4-FFF2-40B4-BE49-F238E27FC236}">
                  <a16:creationId xmlns:a16="http://schemas.microsoft.com/office/drawing/2014/main" id="{2FB03CA3-63E0-4031-BD2B-72D449AA3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738" y="3114008"/>
              <a:ext cx="1567577" cy="2356015"/>
            </a:xfrm>
            <a:custGeom>
              <a:avLst/>
              <a:gdLst>
                <a:gd name="T0" fmla="*/ 356 w 356"/>
                <a:gd name="T1" fmla="*/ 194 h 535"/>
                <a:gd name="T2" fmla="*/ 295 w 356"/>
                <a:gd name="T3" fmla="*/ 0 h 535"/>
                <a:gd name="T4" fmla="*/ 246 w 356"/>
                <a:gd name="T5" fmla="*/ 74 h 535"/>
                <a:gd name="T6" fmla="*/ 154 w 356"/>
                <a:gd name="T7" fmla="*/ 96 h 535"/>
                <a:gd name="T8" fmla="*/ 154 w 356"/>
                <a:gd name="T9" fmla="*/ 96 h 535"/>
                <a:gd name="T10" fmla="*/ 186 w 356"/>
                <a:gd name="T11" fmla="*/ 194 h 535"/>
                <a:gd name="T12" fmla="*/ 27 w 356"/>
                <a:gd name="T13" fmla="*/ 365 h 535"/>
                <a:gd name="T14" fmla="*/ 27 w 356"/>
                <a:gd name="T15" fmla="*/ 365 h 535"/>
                <a:gd name="T16" fmla="*/ 0 w 356"/>
                <a:gd name="T17" fmla="*/ 454 h 535"/>
                <a:gd name="T18" fmla="*/ 38 w 356"/>
                <a:gd name="T19" fmla="*/ 535 h 535"/>
                <a:gd name="T20" fmla="*/ 356 w 356"/>
                <a:gd name="T21" fmla="*/ 19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535">
                  <a:moveTo>
                    <a:pt x="356" y="194"/>
                  </a:moveTo>
                  <a:cubicBezTo>
                    <a:pt x="356" y="122"/>
                    <a:pt x="333" y="55"/>
                    <a:pt x="295" y="0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74" y="123"/>
                    <a:pt x="186" y="157"/>
                    <a:pt x="186" y="194"/>
                  </a:cubicBezTo>
                  <a:cubicBezTo>
                    <a:pt x="186" y="284"/>
                    <a:pt x="116" y="358"/>
                    <a:pt x="27" y="365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38" y="535"/>
                    <a:pt x="38" y="535"/>
                    <a:pt x="38" y="535"/>
                  </a:cubicBezTo>
                  <a:cubicBezTo>
                    <a:pt x="215" y="522"/>
                    <a:pt x="356" y="374"/>
                    <a:pt x="356" y="194"/>
                  </a:cubicBezTo>
                  <a:close/>
                </a:path>
              </a:pathLst>
            </a:custGeom>
            <a:solidFill>
              <a:srgbClr val="78D2D2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243EA9-86B0-478B-A337-D374860CE1CD}"/>
                </a:ext>
              </a:extLst>
            </p:cNvPr>
            <p:cNvGrpSpPr/>
            <p:nvPr/>
          </p:nvGrpSpPr>
          <p:grpSpPr>
            <a:xfrm>
              <a:off x="9037190" y="3874552"/>
              <a:ext cx="1924605" cy="1911589"/>
              <a:chOff x="9037190" y="3874552"/>
              <a:chExt cx="1924605" cy="1911589"/>
            </a:xfrm>
          </p:grpSpPr>
          <p:sp>
            <p:nvSpPr>
              <p:cNvPr id="44" name="Oval 109">
                <a:extLst>
                  <a:ext uri="{FF2B5EF4-FFF2-40B4-BE49-F238E27FC236}">
                    <a16:creationId xmlns:a16="http://schemas.microsoft.com/office/drawing/2014/main" id="{88BFB18C-B080-42E2-A828-04BEF858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7190" y="3874552"/>
                <a:ext cx="1924605" cy="1911589"/>
              </a:xfrm>
              <a:prstGeom prst="ellipse">
                <a:avLst/>
              </a:prstGeom>
              <a:solidFill>
                <a:srgbClr val="8EDCDA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Oval 110">
                <a:extLst>
                  <a:ext uri="{FF2B5EF4-FFF2-40B4-BE49-F238E27FC236}">
                    <a16:creationId xmlns:a16="http://schemas.microsoft.com/office/drawing/2014/main" id="{E1ACAE5A-31EF-4C86-AD66-088B6EE20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9853" y="4081467"/>
                <a:ext cx="1501141" cy="1497761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" name="Freeform 113">
              <a:extLst>
                <a:ext uri="{FF2B5EF4-FFF2-40B4-BE49-F238E27FC236}">
                  <a16:creationId xmlns:a16="http://schemas.microsoft.com/office/drawing/2014/main" id="{4FF09228-8AA5-430C-AD07-6ED87DA6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3" y="2465034"/>
              <a:ext cx="2603332" cy="1164061"/>
            </a:xfrm>
            <a:custGeom>
              <a:avLst/>
              <a:gdLst>
                <a:gd name="T0" fmla="*/ 154 w 591"/>
                <a:gd name="T1" fmla="*/ 264 h 264"/>
                <a:gd name="T2" fmla="*/ 154 w 591"/>
                <a:gd name="T3" fmla="*/ 264 h 264"/>
                <a:gd name="T4" fmla="*/ 309 w 591"/>
                <a:gd name="T5" fmla="*/ 170 h 264"/>
                <a:gd name="T6" fmla="*/ 450 w 591"/>
                <a:gd name="T7" fmla="*/ 243 h 264"/>
                <a:gd name="T8" fmla="*/ 450 w 591"/>
                <a:gd name="T9" fmla="*/ 243 h 264"/>
                <a:gd name="T10" fmla="*/ 542 w 591"/>
                <a:gd name="T11" fmla="*/ 221 h 264"/>
                <a:gd name="T12" fmla="*/ 591 w 591"/>
                <a:gd name="T13" fmla="*/ 147 h 264"/>
                <a:gd name="T14" fmla="*/ 309 w 591"/>
                <a:gd name="T15" fmla="*/ 0 h 264"/>
                <a:gd name="T16" fmla="*/ 0 w 591"/>
                <a:gd name="T17" fmla="*/ 191 h 264"/>
                <a:gd name="T18" fmla="*/ 91 w 591"/>
                <a:gd name="T19" fmla="*/ 198 h 264"/>
                <a:gd name="T20" fmla="*/ 154 w 591"/>
                <a:gd name="T21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1" h="264">
                  <a:moveTo>
                    <a:pt x="154" y="264"/>
                  </a:moveTo>
                  <a:cubicBezTo>
                    <a:pt x="154" y="264"/>
                    <a:pt x="154" y="264"/>
                    <a:pt x="154" y="264"/>
                  </a:cubicBezTo>
                  <a:cubicBezTo>
                    <a:pt x="183" y="208"/>
                    <a:pt x="241" y="170"/>
                    <a:pt x="309" y="170"/>
                  </a:cubicBezTo>
                  <a:cubicBezTo>
                    <a:pt x="367" y="170"/>
                    <a:pt x="419" y="199"/>
                    <a:pt x="450" y="243"/>
                  </a:cubicBezTo>
                  <a:cubicBezTo>
                    <a:pt x="450" y="243"/>
                    <a:pt x="450" y="243"/>
                    <a:pt x="450" y="243"/>
                  </a:cubicBezTo>
                  <a:cubicBezTo>
                    <a:pt x="542" y="221"/>
                    <a:pt x="542" y="221"/>
                    <a:pt x="542" y="221"/>
                  </a:cubicBezTo>
                  <a:cubicBezTo>
                    <a:pt x="591" y="147"/>
                    <a:pt x="591" y="147"/>
                    <a:pt x="591" y="147"/>
                  </a:cubicBezTo>
                  <a:cubicBezTo>
                    <a:pt x="529" y="58"/>
                    <a:pt x="425" y="0"/>
                    <a:pt x="309" y="0"/>
                  </a:cubicBezTo>
                  <a:cubicBezTo>
                    <a:pt x="173" y="0"/>
                    <a:pt x="56" y="78"/>
                    <a:pt x="0" y="191"/>
                  </a:cubicBezTo>
                  <a:cubicBezTo>
                    <a:pt x="91" y="198"/>
                    <a:pt x="91" y="198"/>
                    <a:pt x="91" y="198"/>
                  </a:cubicBezTo>
                  <a:lnTo>
                    <a:pt x="154" y="264"/>
                  </a:lnTo>
                  <a:close/>
                </a:path>
              </a:pathLst>
            </a:custGeom>
            <a:solidFill>
              <a:srgbClr val="E87862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11">
              <a:extLst>
                <a:ext uri="{FF2B5EF4-FFF2-40B4-BE49-F238E27FC236}">
                  <a16:creationId xmlns:a16="http://schemas.microsoft.com/office/drawing/2014/main" id="{C68F724F-78B3-4462-8756-BFF76ED5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010" y="1299114"/>
              <a:ext cx="1911589" cy="1915308"/>
            </a:xfrm>
            <a:prstGeom prst="ellipse">
              <a:avLst/>
            </a:prstGeom>
            <a:solidFill>
              <a:srgbClr val="E87862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07">
              <a:extLst>
                <a:ext uri="{FF2B5EF4-FFF2-40B4-BE49-F238E27FC236}">
                  <a16:creationId xmlns:a16="http://schemas.microsoft.com/office/drawing/2014/main" id="{03934ADE-B42C-4DD3-9861-8265907B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128" y="3874552"/>
              <a:ext cx="1920886" cy="191158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08">
              <a:extLst>
                <a:ext uri="{FF2B5EF4-FFF2-40B4-BE49-F238E27FC236}">
                  <a16:creationId xmlns:a16="http://schemas.microsoft.com/office/drawing/2014/main" id="{4B36030D-9DCC-4659-AF97-FD9437B5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464" y="4081467"/>
              <a:ext cx="1506213" cy="1497761"/>
            </a:xfrm>
            <a:prstGeom prst="ellipse">
              <a:avLst/>
            </a:prstGeom>
            <a:solidFill>
              <a:schemeClr val="bg1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34C2E7-E8F9-452D-BDBB-4B69A1177F54}"/>
                </a:ext>
              </a:extLst>
            </p:cNvPr>
            <p:cNvSpPr txBox="1"/>
            <p:nvPr/>
          </p:nvSpPr>
          <p:spPr>
            <a:xfrm>
              <a:off x="6495054" y="4927198"/>
              <a:ext cx="1033264" cy="2049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3B393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DIAGNOSIS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5D607E-4100-4746-96AA-68CAECD4097D}"/>
                </a:ext>
              </a:extLst>
            </p:cNvPr>
            <p:cNvGrpSpPr/>
            <p:nvPr/>
          </p:nvGrpSpPr>
          <p:grpSpPr>
            <a:xfrm>
              <a:off x="6885286" y="4474158"/>
              <a:ext cx="322571" cy="421687"/>
              <a:chOff x="6885286" y="4474158"/>
              <a:chExt cx="322571" cy="421687"/>
            </a:xfrm>
          </p:grpSpPr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4160B787-9DA2-42B3-8427-7D2B405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5286" y="4773303"/>
                <a:ext cx="122541" cy="122541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4 h 28"/>
                  <a:gd name="T12" fmla="*/ 4 w 28"/>
                  <a:gd name="T13" fmla="*/ 14 h 28"/>
                  <a:gd name="T14" fmla="*/ 14 w 28"/>
                  <a:gd name="T15" fmla="*/ 24 h 28"/>
                  <a:gd name="T16" fmla="*/ 24 w 28"/>
                  <a:gd name="T17" fmla="*/ 14 h 28"/>
                  <a:gd name="T18" fmla="*/ 14 w 28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20"/>
                      <a:pt x="8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Freeform 122">
                <a:extLst>
                  <a:ext uri="{FF2B5EF4-FFF2-40B4-BE49-F238E27FC236}">
                    <a16:creationId xmlns:a16="http://schemas.microsoft.com/office/drawing/2014/main" id="{0062043C-62BB-477C-A3E9-0F745FB1B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1505" y="4474158"/>
                <a:ext cx="72083" cy="320770"/>
              </a:xfrm>
              <a:custGeom>
                <a:avLst/>
                <a:gdLst>
                  <a:gd name="T0" fmla="*/ 14 w 16"/>
                  <a:gd name="T1" fmla="*/ 73 h 73"/>
                  <a:gd name="T2" fmla="*/ 12 w 16"/>
                  <a:gd name="T3" fmla="*/ 71 h 73"/>
                  <a:gd name="T4" fmla="*/ 12 w 16"/>
                  <a:gd name="T5" fmla="*/ 4 h 73"/>
                  <a:gd name="T6" fmla="*/ 2 w 16"/>
                  <a:gd name="T7" fmla="*/ 4 h 73"/>
                  <a:gd name="T8" fmla="*/ 0 w 16"/>
                  <a:gd name="T9" fmla="*/ 2 h 73"/>
                  <a:gd name="T10" fmla="*/ 2 w 16"/>
                  <a:gd name="T11" fmla="*/ 0 h 73"/>
                  <a:gd name="T12" fmla="*/ 14 w 16"/>
                  <a:gd name="T13" fmla="*/ 0 h 73"/>
                  <a:gd name="T14" fmla="*/ 16 w 16"/>
                  <a:gd name="T15" fmla="*/ 2 h 73"/>
                  <a:gd name="T16" fmla="*/ 16 w 16"/>
                  <a:gd name="T17" fmla="*/ 71 h 73"/>
                  <a:gd name="T18" fmla="*/ 14 w 16"/>
                  <a:gd name="T1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3">
                    <a:moveTo>
                      <a:pt x="14" y="73"/>
                    </a:moveTo>
                    <a:cubicBezTo>
                      <a:pt x="13" y="73"/>
                      <a:pt x="12" y="72"/>
                      <a:pt x="12" y="7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16" y="72"/>
                      <a:pt x="15" y="73"/>
                      <a:pt x="14" y="73"/>
                    </a:cubicBez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D92D020E-78B3-495C-A355-DA6BDF81B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202" y="4843584"/>
                <a:ext cx="221655" cy="52261"/>
              </a:xfrm>
              <a:custGeom>
                <a:avLst/>
                <a:gdLst>
                  <a:gd name="T0" fmla="*/ 47 w 50"/>
                  <a:gd name="T1" fmla="*/ 12 h 12"/>
                  <a:gd name="T2" fmla="*/ 46 w 50"/>
                  <a:gd name="T3" fmla="*/ 11 h 12"/>
                  <a:gd name="T4" fmla="*/ 38 w 50"/>
                  <a:gd name="T5" fmla="*/ 4 h 12"/>
                  <a:gd name="T6" fmla="*/ 2 w 50"/>
                  <a:gd name="T7" fmla="*/ 4 h 12"/>
                  <a:gd name="T8" fmla="*/ 0 w 50"/>
                  <a:gd name="T9" fmla="*/ 2 h 12"/>
                  <a:gd name="T10" fmla="*/ 2 w 50"/>
                  <a:gd name="T11" fmla="*/ 0 h 12"/>
                  <a:gd name="T12" fmla="*/ 39 w 50"/>
                  <a:gd name="T13" fmla="*/ 0 h 12"/>
                  <a:gd name="T14" fmla="*/ 40 w 50"/>
                  <a:gd name="T15" fmla="*/ 1 h 12"/>
                  <a:gd name="T16" fmla="*/ 49 w 50"/>
                  <a:gd name="T17" fmla="*/ 9 h 12"/>
                  <a:gd name="T18" fmla="*/ 49 w 50"/>
                  <a:gd name="T19" fmla="*/ 11 h 12"/>
                  <a:gd name="T20" fmla="*/ 47 w 50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2">
                    <a:moveTo>
                      <a:pt x="47" y="12"/>
                    </a:moveTo>
                    <a:cubicBezTo>
                      <a:pt x="47" y="12"/>
                      <a:pt x="46" y="12"/>
                      <a:pt x="46" y="1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50" y="9"/>
                      <a:pt x="50" y="11"/>
                      <a:pt x="49" y="11"/>
                    </a:cubicBezTo>
                    <a:cubicBezTo>
                      <a:pt x="48" y="12"/>
                      <a:pt x="48" y="12"/>
                      <a:pt x="47" y="12"/>
                    </a:cubicBez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97C662B4-C15F-4FB6-B7AE-4ACC629562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1609" y="4650761"/>
                <a:ext cx="194624" cy="174802"/>
              </a:xfrm>
              <a:custGeom>
                <a:avLst/>
                <a:gdLst>
                  <a:gd name="T0" fmla="*/ 42 w 44"/>
                  <a:gd name="T1" fmla="*/ 40 h 40"/>
                  <a:gd name="T2" fmla="*/ 2 w 44"/>
                  <a:gd name="T3" fmla="*/ 40 h 40"/>
                  <a:gd name="T4" fmla="*/ 0 w 44"/>
                  <a:gd name="T5" fmla="*/ 38 h 40"/>
                  <a:gd name="T6" fmla="*/ 0 w 44"/>
                  <a:gd name="T7" fmla="*/ 2 h 40"/>
                  <a:gd name="T8" fmla="*/ 2 w 44"/>
                  <a:gd name="T9" fmla="*/ 0 h 40"/>
                  <a:gd name="T10" fmla="*/ 42 w 44"/>
                  <a:gd name="T11" fmla="*/ 0 h 40"/>
                  <a:gd name="T12" fmla="*/ 44 w 44"/>
                  <a:gd name="T13" fmla="*/ 2 h 40"/>
                  <a:gd name="T14" fmla="*/ 44 w 44"/>
                  <a:gd name="T15" fmla="*/ 38 h 40"/>
                  <a:gd name="T16" fmla="*/ 42 w 44"/>
                  <a:gd name="T17" fmla="*/ 40 h 40"/>
                  <a:gd name="T18" fmla="*/ 4 w 44"/>
                  <a:gd name="T19" fmla="*/ 36 h 40"/>
                  <a:gd name="T20" fmla="*/ 40 w 44"/>
                  <a:gd name="T21" fmla="*/ 36 h 40"/>
                  <a:gd name="T22" fmla="*/ 40 w 44"/>
                  <a:gd name="T23" fmla="*/ 4 h 40"/>
                  <a:gd name="T24" fmla="*/ 4 w 44"/>
                  <a:gd name="T25" fmla="*/ 4 h 40"/>
                  <a:gd name="T26" fmla="*/ 4 w 44"/>
                  <a:gd name="T27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0">
                    <a:moveTo>
                      <a:pt x="42" y="4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39"/>
                      <a:pt x="43" y="40"/>
                      <a:pt x="42" y="40"/>
                    </a:cubicBezTo>
                    <a:close/>
                    <a:moveTo>
                      <a:pt x="4" y="36"/>
                    </a:move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36"/>
                    </a:ln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AE8D849A-5EDD-4974-B297-A96D6DDD3E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1609" y="4562460"/>
                <a:ext cx="140562" cy="104520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5EEC385C-9049-424C-AF7C-901143DD0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7931" y="4773303"/>
                <a:ext cx="52260" cy="18021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FF46BD0B-135D-406E-8B80-6CA08B889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5848" y="4614720"/>
                <a:ext cx="36042" cy="18021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solidFill>
                <a:srgbClr val="3B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8E664B99-1368-496D-A0F6-664D3CBE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3925" y="1509578"/>
              <a:ext cx="1497761" cy="1494380"/>
            </a:xfrm>
            <a:prstGeom prst="ellipse">
              <a:avLst/>
            </a:prstGeom>
            <a:solidFill>
              <a:schemeClr val="bg1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47F1A8-2085-49EB-8FC9-57C1898DAE22}"/>
                </a:ext>
              </a:extLst>
            </p:cNvPr>
            <p:cNvSpPr txBox="1"/>
            <p:nvPr/>
          </p:nvSpPr>
          <p:spPr>
            <a:xfrm>
              <a:off x="7887373" y="2370113"/>
              <a:ext cx="1250862" cy="40995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E2583D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BREAST CANCER DATA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C9D0CD-7E18-44E0-B6CD-A8C00CF445A9}"/>
                </a:ext>
              </a:extLst>
            </p:cNvPr>
            <p:cNvGrpSpPr/>
            <p:nvPr/>
          </p:nvGrpSpPr>
          <p:grpSpPr>
            <a:xfrm>
              <a:off x="8292599" y="1927114"/>
              <a:ext cx="440413" cy="348502"/>
              <a:chOff x="8292599" y="1927114"/>
              <a:chExt cx="440413" cy="348502"/>
            </a:xfrm>
          </p:grpSpPr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3A009269-D86A-418B-8880-883169F7C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2599" y="2063068"/>
                <a:ext cx="132124" cy="99572"/>
              </a:xfrm>
              <a:custGeom>
                <a:avLst/>
                <a:gdLst>
                  <a:gd name="T0" fmla="*/ 13 w 28"/>
                  <a:gd name="T1" fmla="*/ 21 h 21"/>
                  <a:gd name="T2" fmla="*/ 13 w 28"/>
                  <a:gd name="T3" fmla="*/ 21 h 21"/>
                  <a:gd name="T4" fmla="*/ 11 w 28"/>
                  <a:gd name="T5" fmla="*/ 20 h 21"/>
                  <a:gd name="T6" fmla="*/ 0 w 28"/>
                  <a:gd name="T7" fmla="*/ 4 h 21"/>
                  <a:gd name="T8" fmla="*/ 1 w 28"/>
                  <a:gd name="T9" fmla="*/ 1 h 21"/>
                  <a:gd name="T10" fmla="*/ 4 w 28"/>
                  <a:gd name="T11" fmla="*/ 1 h 21"/>
                  <a:gd name="T12" fmla="*/ 13 w 28"/>
                  <a:gd name="T13" fmla="*/ 16 h 21"/>
                  <a:gd name="T14" fmla="*/ 24 w 28"/>
                  <a:gd name="T15" fmla="*/ 2 h 21"/>
                  <a:gd name="T16" fmla="*/ 27 w 28"/>
                  <a:gd name="T17" fmla="*/ 2 h 21"/>
                  <a:gd name="T18" fmla="*/ 27 w 28"/>
                  <a:gd name="T19" fmla="*/ 5 h 21"/>
                  <a:gd name="T20" fmla="*/ 15 w 28"/>
                  <a:gd name="T21" fmla="*/ 20 h 21"/>
                  <a:gd name="T22" fmla="*/ 13 w 28"/>
                  <a:gd name="T2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1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1" y="2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2"/>
                      <a:pt x="26" y="1"/>
                      <a:pt x="27" y="2"/>
                    </a:cubicBezTo>
                    <a:cubicBezTo>
                      <a:pt x="28" y="3"/>
                      <a:pt x="28" y="4"/>
                      <a:pt x="27" y="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1"/>
                      <a:pt x="14" y="21"/>
                      <a:pt x="13" y="21"/>
                    </a:cubicBezTo>
                    <a:close/>
                  </a:path>
                </a:pathLst>
              </a:custGeom>
              <a:solidFill>
                <a:srgbClr val="E25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Freeform 132">
                <a:extLst>
                  <a:ext uri="{FF2B5EF4-FFF2-40B4-BE49-F238E27FC236}">
                    <a16:creationId xmlns:a16="http://schemas.microsoft.com/office/drawing/2014/main" id="{605533BA-E8E0-4FEB-AD63-80C96B63C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4725" y="1927114"/>
                <a:ext cx="308289" cy="235526"/>
              </a:xfrm>
              <a:custGeom>
                <a:avLst/>
                <a:gdLst>
                  <a:gd name="T0" fmla="*/ 4 w 66"/>
                  <a:gd name="T1" fmla="*/ 50 h 50"/>
                  <a:gd name="T2" fmla="*/ 2 w 66"/>
                  <a:gd name="T3" fmla="*/ 48 h 50"/>
                  <a:gd name="T4" fmla="*/ 7 w 66"/>
                  <a:gd name="T5" fmla="*/ 20 h 50"/>
                  <a:gd name="T6" fmla="*/ 30 w 66"/>
                  <a:gd name="T7" fmla="*/ 3 h 50"/>
                  <a:gd name="T8" fmla="*/ 65 w 66"/>
                  <a:gd name="T9" fmla="*/ 14 h 50"/>
                  <a:gd name="T10" fmla="*/ 65 w 66"/>
                  <a:gd name="T11" fmla="*/ 17 h 50"/>
                  <a:gd name="T12" fmla="*/ 62 w 66"/>
                  <a:gd name="T13" fmla="*/ 17 h 50"/>
                  <a:gd name="T14" fmla="*/ 31 w 66"/>
                  <a:gd name="T15" fmla="*/ 7 h 50"/>
                  <a:gd name="T16" fmla="*/ 10 w 66"/>
                  <a:gd name="T17" fmla="*/ 22 h 50"/>
                  <a:gd name="T18" fmla="*/ 6 w 66"/>
                  <a:gd name="T19" fmla="*/ 47 h 50"/>
                  <a:gd name="T20" fmla="*/ 4 w 66"/>
                  <a:gd name="T21" fmla="*/ 50 h 50"/>
                  <a:gd name="T22" fmla="*/ 4 w 66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50">
                    <a:moveTo>
                      <a:pt x="4" y="50"/>
                    </a:moveTo>
                    <a:cubicBezTo>
                      <a:pt x="3" y="50"/>
                      <a:pt x="2" y="49"/>
                      <a:pt x="2" y="48"/>
                    </a:cubicBezTo>
                    <a:cubicBezTo>
                      <a:pt x="0" y="39"/>
                      <a:pt x="1" y="28"/>
                      <a:pt x="7" y="20"/>
                    </a:cubicBezTo>
                    <a:cubicBezTo>
                      <a:pt x="12" y="11"/>
                      <a:pt x="20" y="5"/>
                      <a:pt x="30" y="3"/>
                    </a:cubicBezTo>
                    <a:cubicBezTo>
                      <a:pt x="43" y="0"/>
                      <a:pt x="56" y="4"/>
                      <a:pt x="65" y="14"/>
                    </a:cubicBezTo>
                    <a:cubicBezTo>
                      <a:pt x="66" y="15"/>
                      <a:pt x="66" y="16"/>
                      <a:pt x="65" y="17"/>
                    </a:cubicBezTo>
                    <a:cubicBezTo>
                      <a:pt x="64" y="18"/>
                      <a:pt x="63" y="18"/>
                      <a:pt x="62" y="17"/>
                    </a:cubicBezTo>
                    <a:cubicBezTo>
                      <a:pt x="54" y="8"/>
                      <a:pt x="42" y="4"/>
                      <a:pt x="31" y="7"/>
                    </a:cubicBezTo>
                    <a:cubicBezTo>
                      <a:pt x="22" y="9"/>
                      <a:pt x="15" y="14"/>
                      <a:pt x="10" y="22"/>
                    </a:cubicBezTo>
                    <a:cubicBezTo>
                      <a:pt x="5" y="30"/>
                      <a:pt x="4" y="39"/>
                      <a:pt x="6" y="47"/>
                    </a:cubicBezTo>
                    <a:cubicBezTo>
                      <a:pt x="6" y="48"/>
                      <a:pt x="5" y="49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lose/>
                  </a:path>
                </a:pathLst>
              </a:custGeom>
              <a:solidFill>
                <a:srgbClr val="E25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Freeform 133">
                <a:extLst>
                  <a:ext uri="{FF2B5EF4-FFF2-40B4-BE49-F238E27FC236}">
                    <a16:creationId xmlns:a16="http://schemas.microsoft.com/office/drawing/2014/main" id="{5FC6D75F-431D-451C-B732-164E3AE5E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0888" y="2049665"/>
                <a:ext cx="132124" cy="99572"/>
              </a:xfrm>
              <a:custGeom>
                <a:avLst/>
                <a:gdLst>
                  <a:gd name="T0" fmla="*/ 26 w 28"/>
                  <a:gd name="T1" fmla="*/ 21 h 21"/>
                  <a:gd name="T2" fmla="*/ 24 w 28"/>
                  <a:gd name="T3" fmla="*/ 20 h 21"/>
                  <a:gd name="T4" fmla="*/ 15 w 28"/>
                  <a:gd name="T5" fmla="*/ 5 h 21"/>
                  <a:gd name="T6" fmla="*/ 4 w 28"/>
                  <a:gd name="T7" fmla="*/ 19 h 21"/>
                  <a:gd name="T8" fmla="*/ 1 w 28"/>
                  <a:gd name="T9" fmla="*/ 19 h 21"/>
                  <a:gd name="T10" fmla="*/ 1 w 28"/>
                  <a:gd name="T11" fmla="*/ 16 h 21"/>
                  <a:gd name="T12" fmla="*/ 13 w 28"/>
                  <a:gd name="T13" fmla="*/ 1 h 21"/>
                  <a:gd name="T14" fmla="*/ 15 w 28"/>
                  <a:gd name="T15" fmla="*/ 0 h 21"/>
                  <a:gd name="T16" fmla="*/ 17 w 28"/>
                  <a:gd name="T17" fmla="*/ 1 h 21"/>
                  <a:gd name="T18" fmla="*/ 28 w 28"/>
                  <a:gd name="T19" fmla="*/ 17 h 21"/>
                  <a:gd name="T20" fmla="*/ 27 w 28"/>
                  <a:gd name="T21" fmla="*/ 20 h 21"/>
                  <a:gd name="T22" fmla="*/ 26 w 28"/>
                  <a:gd name="T2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1">
                    <a:moveTo>
                      <a:pt x="26" y="21"/>
                    </a:moveTo>
                    <a:cubicBezTo>
                      <a:pt x="25" y="21"/>
                      <a:pt x="25" y="20"/>
                      <a:pt x="24" y="2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2" y="20"/>
                      <a:pt x="1" y="19"/>
                    </a:cubicBezTo>
                    <a:cubicBezTo>
                      <a:pt x="0" y="18"/>
                      <a:pt x="0" y="17"/>
                      <a:pt x="1" y="16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6" y="0"/>
                      <a:pt x="16" y="0"/>
                      <a:pt x="17" y="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8"/>
                      <a:pt x="28" y="20"/>
                      <a:pt x="27" y="20"/>
                    </a:cubicBezTo>
                    <a:cubicBezTo>
                      <a:pt x="27" y="20"/>
                      <a:pt x="27" y="21"/>
                      <a:pt x="26" y="21"/>
                    </a:cubicBezTo>
                    <a:close/>
                  </a:path>
                </a:pathLst>
              </a:custGeom>
              <a:solidFill>
                <a:srgbClr val="E25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Freeform 134">
                <a:extLst>
                  <a:ext uri="{FF2B5EF4-FFF2-40B4-BE49-F238E27FC236}">
                    <a16:creationId xmlns:a16="http://schemas.microsoft.com/office/drawing/2014/main" id="{B307B64E-F6FA-4664-9BE0-53356D6A0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597" y="2049665"/>
                <a:ext cx="308289" cy="225951"/>
              </a:xfrm>
              <a:custGeom>
                <a:avLst/>
                <a:gdLst>
                  <a:gd name="T0" fmla="*/ 28 w 66"/>
                  <a:gd name="T1" fmla="*/ 48 h 48"/>
                  <a:gd name="T2" fmla="*/ 1 w 66"/>
                  <a:gd name="T3" fmla="*/ 36 h 48"/>
                  <a:gd name="T4" fmla="*/ 1 w 66"/>
                  <a:gd name="T5" fmla="*/ 33 h 48"/>
                  <a:gd name="T6" fmla="*/ 4 w 66"/>
                  <a:gd name="T7" fmla="*/ 33 h 48"/>
                  <a:gd name="T8" fmla="*/ 35 w 66"/>
                  <a:gd name="T9" fmla="*/ 43 h 48"/>
                  <a:gd name="T10" fmla="*/ 56 w 66"/>
                  <a:gd name="T11" fmla="*/ 28 h 48"/>
                  <a:gd name="T12" fmla="*/ 60 w 66"/>
                  <a:gd name="T13" fmla="*/ 3 h 48"/>
                  <a:gd name="T14" fmla="*/ 62 w 66"/>
                  <a:gd name="T15" fmla="*/ 0 h 48"/>
                  <a:gd name="T16" fmla="*/ 64 w 66"/>
                  <a:gd name="T17" fmla="*/ 2 h 48"/>
                  <a:gd name="T18" fmla="*/ 59 w 66"/>
                  <a:gd name="T19" fmla="*/ 30 h 48"/>
                  <a:gd name="T20" fmla="*/ 36 w 66"/>
                  <a:gd name="T21" fmla="*/ 47 h 48"/>
                  <a:gd name="T22" fmla="*/ 28 w 66"/>
                  <a:gd name="T2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48">
                    <a:moveTo>
                      <a:pt x="28" y="48"/>
                    </a:moveTo>
                    <a:cubicBezTo>
                      <a:pt x="18" y="48"/>
                      <a:pt x="8" y="44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2" y="32"/>
                      <a:pt x="3" y="32"/>
                      <a:pt x="4" y="33"/>
                    </a:cubicBezTo>
                    <a:cubicBezTo>
                      <a:pt x="12" y="42"/>
                      <a:pt x="24" y="46"/>
                      <a:pt x="35" y="43"/>
                    </a:cubicBezTo>
                    <a:cubicBezTo>
                      <a:pt x="44" y="41"/>
                      <a:pt x="51" y="36"/>
                      <a:pt x="56" y="28"/>
                    </a:cubicBezTo>
                    <a:cubicBezTo>
                      <a:pt x="61" y="20"/>
                      <a:pt x="62" y="11"/>
                      <a:pt x="60" y="3"/>
                    </a:cubicBezTo>
                    <a:cubicBezTo>
                      <a:pt x="60" y="2"/>
                      <a:pt x="60" y="1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6" y="11"/>
                      <a:pt x="65" y="22"/>
                      <a:pt x="59" y="30"/>
                    </a:cubicBezTo>
                    <a:cubicBezTo>
                      <a:pt x="54" y="39"/>
                      <a:pt x="46" y="45"/>
                      <a:pt x="36" y="47"/>
                    </a:cubicBezTo>
                    <a:cubicBezTo>
                      <a:pt x="34" y="48"/>
                      <a:pt x="31" y="48"/>
                      <a:pt x="28" y="48"/>
                    </a:cubicBezTo>
                    <a:close/>
                  </a:path>
                </a:pathLst>
              </a:custGeom>
              <a:solidFill>
                <a:srgbClr val="E25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Freeform 135">
                <a:extLst>
                  <a:ext uri="{FF2B5EF4-FFF2-40B4-BE49-F238E27FC236}">
                    <a16:creationId xmlns:a16="http://schemas.microsoft.com/office/drawing/2014/main" id="{D46834F6-1584-40F3-8A7F-C456F9023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6849" y="2059239"/>
                <a:ext cx="91912" cy="93828"/>
              </a:xfrm>
              <a:custGeom>
                <a:avLst/>
                <a:gdLst>
                  <a:gd name="T0" fmla="*/ 10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4 w 20"/>
                  <a:gd name="T13" fmla="*/ 10 h 20"/>
                  <a:gd name="T14" fmla="*/ 10 w 20"/>
                  <a:gd name="T15" fmla="*/ 16 h 20"/>
                  <a:gd name="T16" fmla="*/ 16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4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16"/>
                      <a:pt x="16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0"/>
                    </a:cubicBezTo>
                    <a:cubicBezTo>
                      <a:pt x="4" y="13"/>
                      <a:pt x="7" y="16"/>
                      <a:pt x="10" y="16"/>
                    </a:cubicBezTo>
                    <a:cubicBezTo>
                      <a:pt x="13" y="16"/>
                      <a:pt x="16" y="13"/>
                      <a:pt x="16" y="10"/>
                    </a:cubicBezTo>
                    <a:cubicBezTo>
                      <a:pt x="16" y="7"/>
                      <a:pt x="13" y="4"/>
                      <a:pt x="10" y="4"/>
                    </a:cubicBezTo>
                    <a:close/>
                  </a:path>
                </a:pathLst>
              </a:custGeom>
              <a:solidFill>
                <a:srgbClr val="E25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C06B9-5A9B-404F-B22D-5A4DEB5E72A8}"/>
                </a:ext>
              </a:extLst>
            </p:cNvPr>
            <p:cNvSpPr txBox="1"/>
            <p:nvPr/>
          </p:nvSpPr>
          <p:spPr>
            <a:xfrm>
              <a:off x="9516947" y="4965320"/>
              <a:ext cx="965092" cy="40995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78D2D2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F4E2D2-7031-4CD2-832A-3B8FF717BF52}"/>
                </a:ext>
              </a:extLst>
            </p:cNvPr>
            <p:cNvGrpSpPr/>
            <p:nvPr/>
          </p:nvGrpSpPr>
          <p:grpSpPr>
            <a:xfrm>
              <a:off x="9758693" y="4479066"/>
              <a:ext cx="481600" cy="421687"/>
              <a:chOff x="9758693" y="4479066"/>
              <a:chExt cx="481600" cy="421687"/>
            </a:xfrm>
          </p:grpSpPr>
          <p:sp>
            <p:nvSpPr>
              <p:cNvPr id="26" name="Freeform 139">
                <a:extLst>
                  <a:ext uri="{FF2B5EF4-FFF2-40B4-BE49-F238E27FC236}">
                    <a16:creationId xmlns:a16="http://schemas.microsoft.com/office/drawing/2014/main" id="{76A263A3-52AE-4E83-8F18-18E456CDCE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58693" y="4619398"/>
                <a:ext cx="120746" cy="200935"/>
              </a:xfrm>
              <a:custGeom>
                <a:avLst/>
                <a:gdLst>
                  <a:gd name="T0" fmla="*/ 165 w 221"/>
                  <a:gd name="T1" fmla="*/ 368 h 368"/>
                  <a:gd name="T2" fmla="*/ 55 w 221"/>
                  <a:gd name="T3" fmla="*/ 368 h 368"/>
                  <a:gd name="T4" fmla="*/ 37 w 221"/>
                  <a:gd name="T5" fmla="*/ 350 h 368"/>
                  <a:gd name="T6" fmla="*/ 37 w 221"/>
                  <a:gd name="T7" fmla="*/ 200 h 368"/>
                  <a:gd name="T8" fmla="*/ 0 w 221"/>
                  <a:gd name="T9" fmla="*/ 129 h 368"/>
                  <a:gd name="T10" fmla="*/ 0 w 221"/>
                  <a:gd name="T11" fmla="*/ 19 h 368"/>
                  <a:gd name="T12" fmla="*/ 18 w 221"/>
                  <a:gd name="T13" fmla="*/ 0 h 368"/>
                  <a:gd name="T14" fmla="*/ 202 w 221"/>
                  <a:gd name="T15" fmla="*/ 0 h 368"/>
                  <a:gd name="T16" fmla="*/ 221 w 221"/>
                  <a:gd name="T17" fmla="*/ 19 h 368"/>
                  <a:gd name="T18" fmla="*/ 221 w 221"/>
                  <a:gd name="T19" fmla="*/ 129 h 368"/>
                  <a:gd name="T20" fmla="*/ 184 w 221"/>
                  <a:gd name="T21" fmla="*/ 200 h 368"/>
                  <a:gd name="T22" fmla="*/ 184 w 221"/>
                  <a:gd name="T23" fmla="*/ 350 h 368"/>
                  <a:gd name="T24" fmla="*/ 165 w 221"/>
                  <a:gd name="T25" fmla="*/ 368 h 368"/>
                  <a:gd name="T26" fmla="*/ 74 w 221"/>
                  <a:gd name="T27" fmla="*/ 331 h 368"/>
                  <a:gd name="T28" fmla="*/ 147 w 221"/>
                  <a:gd name="T29" fmla="*/ 331 h 368"/>
                  <a:gd name="T30" fmla="*/ 147 w 221"/>
                  <a:gd name="T31" fmla="*/ 184 h 368"/>
                  <a:gd name="T32" fmla="*/ 165 w 221"/>
                  <a:gd name="T33" fmla="*/ 166 h 368"/>
                  <a:gd name="T34" fmla="*/ 184 w 221"/>
                  <a:gd name="T35" fmla="*/ 129 h 368"/>
                  <a:gd name="T36" fmla="*/ 184 w 221"/>
                  <a:gd name="T37" fmla="*/ 37 h 368"/>
                  <a:gd name="T38" fmla="*/ 37 w 221"/>
                  <a:gd name="T39" fmla="*/ 37 h 368"/>
                  <a:gd name="T40" fmla="*/ 37 w 221"/>
                  <a:gd name="T41" fmla="*/ 129 h 368"/>
                  <a:gd name="T42" fmla="*/ 55 w 221"/>
                  <a:gd name="T43" fmla="*/ 166 h 368"/>
                  <a:gd name="T44" fmla="*/ 74 w 221"/>
                  <a:gd name="T45" fmla="*/ 184 h 368"/>
                  <a:gd name="T46" fmla="*/ 74 w 221"/>
                  <a:gd name="T47" fmla="*/ 331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68">
                    <a:moveTo>
                      <a:pt x="165" y="368"/>
                    </a:moveTo>
                    <a:cubicBezTo>
                      <a:pt x="55" y="368"/>
                      <a:pt x="55" y="368"/>
                      <a:pt x="55" y="368"/>
                    </a:cubicBezTo>
                    <a:cubicBezTo>
                      <a:pt x="45" y="368"/>
                      <a:pt x="37" y="360"/>
                      <a:pt x="37" y="350"/>
                    </a:cubicBezTo>
                    <a:cubicBezTo>
                      <a:pt x="37" y="200"/>
                      <a:pt x="37" y="200"/>
                      <a:pt x="37" y="200"/>
                    </a:cubicBezTo>
                    <a:cubicBezTo>
                      <a:pt x="12" y="193"/>
                      <a:pt x="0" y="169"/>
                      <a:pt x="0" y="12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12" y="0"/>
                      <a:pt x="221" y="9"/>
                      <a:pt x="221" y="19"/>
                    </a:cubicBezTo>
                    <a:cubicBezTo>
                      <a:pt x="221" y="129"/>
                      <a:pt x="221" y="129"/>
                      <a:pt x="221" y="129"/>
                    </a:cubicBezTo>
                    <a:cubicBezTo>
                      <a:pt x="221" y="169"/>
                      <a:pt x="208" y="193"/>
                      <a:pt x="184" y="200"/>
                    </a:cubicBezTo>
                    <a:cubicBezTo>
                      <a:pt x="184" y="350"/>
                      <a:pt x="184" y="350"/>
                      <a:pt x="184" y="350"/>
                    </a:cubicBezTo>
                    <a:cubicBezTo>
                      <a:pt x="184" y="360"/>
                      <a:pt x="176" y="368"/>
                      <a:pt x="165" y="368"/>
                    </a:cubicBezTo>
                    <a:close/>
                    <a:moveTo>
                      <a:pt x="74" y="331"/>
                    </a:moveTo>
                    <a:cubicBezTo>
                      <a:pt x="147" y="331"/>
                      <a:pt x="147" y="331"/>
                      <a:pt x="147" y="331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47" y="174"/>
                      <a:pt x="155" y="166"/>
                      <a:pt x="165" y="166"/>
                    </a:cubicBezTo>
                    <a:cubicBezTo>
                      <a:pt x="174" y="166"/>
                      <a:pt x="184" y="166"/>
                      <a:pt x="184" y="129"/>
                    </a:cubicBezTo>
                    <a:cubicBezTo>
                      <a:pt x="184" y="37"/>
                      <a:pt x="184" y="37"/>
                      <a:pt x="184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37" y="166"/>
                      <a:pt x="47" y="166"/>
                      <a:pt x="55" y="166"/>
                    </a:cubicBezTo>
                    <a:cubicBezTo>
                      <a:pt x="65" y="166"/>
                      <a:pt x="74" y="174"/>
                      <a:pt x="74" y="184"/>
                    </a:cubicBezTo>
                    <a:lnTo>
                      <a:pt x="74" y="331"/>
                    </a:ln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Freeform 140">
                <a:extLst>
                  <a:ext uri="{FF2B5EF4-FFF2-40B4-BE49-F238E27FC236}">
                    <a16:creationId xmlns:a16="http://schemas.microsoft.com/office/drawing/2014/main" id="{9EC9264C-92CC-4182-99D1-449CA9BDF3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0239" y="4619398"/>
                <a:ext cx="120054" cy="200935"/>
              </a:xfrm>
              <a:custGeom>
                <a:avLst/>
                <a:gdLst>
                  <a:gd name="T0" fmla="*/ 165 w 220"/>
                  <a:gd name="T1" fmla="*/ 368 h 368"/>
                  <a:gd name="T2" fmla="*/ 55 w 220"/>
                  <a:gd name="T3" fmla="*/ 368 h 368"/>
                  <a:gd name="T4" fmla="*/ 36 w 220"/>
                  <a:gd name="T5" fmla="*/ 350 h 368"/>
                  <a:gd name="T6" fmla="*/ 36 w 220"/>
                  <a:gd name="T7" fmla="*/ 200 h 368"/>
                  <a:gd name="T8" fmla="*/ 0 w 220"/>
                  <a:gd name="T9" fmla="*/ 129 h 368"/>
                  <a:gd name="T10" fmla="*/ 0 w 220"/>
                  <a:gd name="T11" fmla="*/ 19 h 368"/>
                  <a:gd name="T12" fmla="*/ 18 w 220"/>
                  <a:gd name="T13" fmla="*/ 0 h 368"/>
                  <a:gd name="T14" fmla="*/ 202 w 220"/>
                  <a:gd name="T15" fmla="*/ 0 h 368"/>
                  <a:gd name="T16" fmla="*/ 220 w 220"/>
                  <a:gd name="T17" fmla="*/ 19 h 368"/>
                  <a:gd name="T18" fmla="*/ 220 w 220"/>
                  <a:gd name="T19" fmla="*/ 129 h 368"/>
                  <a:gd name="T20" fmla="*/ 184 w 220"/>
                  <a:gd name="T21" fmla="*/ 200 h 368"/>
                  <a:gd name="T22" fmla="*/ 184 w 220"/>
                  <a:gd name="T23" fmla="*/ 350 h 368"/>
                  <a:gd name="T24" fmla="*/ 165 w 220"/>
                  <a:gd name="T25" fmla="*/ 368 h 368"/>
                  <a:gd name="T26" fmla="*/ 73 w 220"/>
                  <a:gd name="T27" fmla="*/ 331 h 368"/>
                  <a:gd name="T28" fmla="*/ 147 w 220"/>
                  <a:gd name="T29" fmla="*/ 331 h 368"/>
                  <a:gd name="T30" fmla="*/ 147 w 220"/>
                  <a:gd name="T31" fmla="*/ 184 h 368"/>
                  <a:gd name="T32" fmla="*/ 165 w 220"/>
                  <a:gd name="T33" fmla="*/ 166 h 368"/>
                  <a:gd name="T34" fmla="*/ 184 w 220"/>
                  <a:gd name="T35" fmla="*/ 129 h 368"/>
                  <a:gd name="T36" fmla="*/ 184 w 220"/>
                  <a:gd name="T37" fmla="*/ 37 h 368"/>
                  <a:gd name="T38" fmla="*/ 36 w 220"/>
                  <a:gd name="T39" fmla="*/ 37 h 368"/>
                  <a:gd name="T40" fmla="*/ 36 w 220"/>
                  <a:gd name="T41" fmla="*/ 129 h 368"/>
                  <a:gd name="T42" fmla="*/ 55 w 220"/>
                  <a:gd name="T43" fmla="*/ 166 h 368"/>
                  <a:gd name="T44" fmla="*/ 73 w 220"/>
                  <a:gd name="T45" fmla="*/ 184 h 368"/>
                  <a:gd name="T46" fmla="*/ 73 w 220"/>
                  <a:gd name="T47" fmla="*/ 331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368">
                    <a:moveTo>
                      <a:pt x="165" y="368"/>
                    </a:moveTo>
                    <a:cubicBezTo>
                      <a:pt x="55" y="368"/>
                      <a:pt x="55" y="368"/>
                      <a:pt x="55" y="368"/>
                    </a:cubicBezTo>
                    <a:cubicBezTo>
                      <a:pt x="45" y="368"/>
                      <a:pt x="36" y="360"/>
                      <a:pt x="36" y="350"/>
                    </a:cubicBezTo>
                    <a:cubicBezTo>
                      <a:pt x="36" y="200"/>
                      <a:pt x="36" y="200"/>
                      <a:pt x="36" y="200"/>
                    </a:cubicBezTo>
                    <a:cubicBezTo>
                      <a:pt x="12" y="193"/>
                      <a:pt x="0" y="169"/>
                      <a:pt x="0" y="12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12" y="0"/>
                      <a:pt x="220" y="9"/>
                      <a:pt x="220" y="19"/>
                    </a:cubicBezTo>
                    <a:cubicBezTo>
                      <a:pt x="220" y="129"/>
                      <a:pt x="220" y="129"/>
                      <a:pt x="220" y="129"/>
                    </a:cubicBezTo>
                    <a:cubicBezTo>
                      <a:pt x="220" y="169"/>
                      <a:pt x="208" y="193"/>
                      <a:pt x="184" y="200"/>
                    </a:cubicBezTo>
                    <a:cubicBezTo>
                      <a:pt x="184" y="350"/>
                      <a:pt x="184" y="350"/>
                      <a:pt x="184" y="350"/>
                    </a:cubicBezTo>
                    <a:cubicBezTo>
                      <a:pt x="184" y="360"/>
                      <a:pt x="175" y="368"/>
                      <a:pt x="165" y="368"/>
                    </a:cubicBezTo>
                    <a:close/>
                    <a:moveTo>
                      <a:pt x="73" y="331"/>
                    </a:moveTo>
                    <a:cubicBezTo>
                      <a:pt x="147" y="331"/>
                      <a:pt x="147" y="331"/>
                      <a:pt x="147" y="331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47" y="174"/>
                      <a:pt x="155" y="166"/>
                      <a:pt x="165" y="166"/>
                    </a:cubicBezTo>
                    <a:cubicBezTo>
                      <a:pt x="173" y="166"/>
                      <a:pt x="183" y="166"/>
                      <a:pt x="184" y="129"/>
                    </a:cubicBezTo>
                    <a:cubicBezTo>
                      <a:pt x="184" y="37"/>
                      <a:pt x="184" y="37"/>
                      <a:pt x="184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6" y="166"/>
                      <a:pt x="47" y="166"/>
                      <a:pt x="55" y="166"/>
                    </a:cubicBezTo>
                    <a:cubicBezTo>
                      <a:pt x="65" y="166"/>
                      <a:pt x="73" y="174"/>
                      <a:pt x="73" y="184"/>
                    </a:cubicBezTo>
                    <a:lnTo>
                      <a:pt x="73" y="331"/>
                    </a:ln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Freeform 141">
                <a:extLst>
                  <a:ext uri="{FF2B5EF4-FFF2-40B4-BE49-F238E27FC236}">
                    <a16:creationId xmlns:a16="http://schemas.microsoft.com/office/drawing/2014/main" id="{932C19E1-CA80-4C15-9EBC-B72D0DAFD7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9303" y="4619398"/>
                <a:ext cx="160380" cy="281355"/>
              </a:xfrm>
              <a:custGeom>
                <a:avLst/>
                <a:gdLst>
                  <a:gd name="T0" fmla="*/ 202 w 294"/>
                  <a:gd name="T1" fmla="*/ 515 h 515"/>
                  <a:gd name="T2" fmla="*/ 92 w 294"/>
                  <a:gd name="T3" fmla="*/ 515 h 515"/>
                  <a:gd name="T4" fmla="*/ 74 w 294"/>
                  <a:gd name="T5" fmla="*/ 497 h 515"/>
                  <a:gd name="T6" fmla="*/ 74 w 294"/>
                  <a:gd name="T7" fmla="*/ 293 h 515"/>
                  <a:gd name="T8" fmla="*/ 0 w 294"/>
                  <a:gd name="T9" fmla="*/ 203 h 515"/>
                  <a:gd name="T10" fmla="*/ 0 w 294"/>
                  <a:gd name="T11" fmla="*/ 19 h 515"/>
                  <a:gd name="T12" fmla="*/ 18 w 294"/>
                  <a:gd name="T13" fmla="*/ 0 h 515"/>
                  <a:gd name="T14" fmla="*/ 276 w 294"/>
                  <a:gd name="T15" fmla="*/ 0 h 515"/>
                  <a:gd name="T16" fmla="*/ 294 w 294"/>
                  <a:gd name="T17" fmla="*/ 19 h 515"/>
                  <a:gd name="T18" fmla="*/ 294 w 294"/>
                  <a:gd name="T19" fmla="*/ 203 h 515"/>
                  <a:gd name="T20" fmla="*/ 221 w 294"/>
                  <a:gd name="T21" fmla="*/ 293 h 515"/>
                  <a:gd name="T22" fmla="*/ 221 w 294"/>
                  <a:gd name="T23" fmla="*/ 497 h 515"/>
                  <a:gd name="T24" fmla="*/ 202 w 294"/>
                  <a:gd name="T25" fmla="*/ 515 h 515"/>
                  <a:gd name="T26" fmla="*/ 110 w 294"/>
                  <a:gd name="T27" fmla="*/ 478 h 515"/>
                  <a:gd name="T28" fmla="*/ 184 w 294"/>
                  <a:gd name="T29" fmla="*/ 478 h 515"/>
                  <a:gd name="T30" fmla="*/ 184 w 294"/>
                  <a:gd name="T31" fmla="*/ 276 h 515"/>
                  <a:gd name="T32" fmla="*/ 202 w 294"/>
                  <a:gd name="T33" fmla="*/ 258 h 515"/>
                  <a:gd name="T34" fmla="*/ 257 w 294"/>
                  <a:gd name="T35" fmla="*/ 203 h 515"/>
                  <a:gd name="T36" fmla="*/ 257 w 294"/>
                  <a:gd name="T37" fmla="*/ 37 h 515"/>
                  <a:gd name="T38" fmla="*/ 37 w 294"/>
                  <a:gd name="T39" fmla="*/ 37 h 515"/>
                  <a:gd name="T40" fmla="*/ 37 w 294"/>
                  <a:gd name="T41" fmla="*/ 203 h 515"/>
                  <a:gd name="T42" fmla="*/ 92 w 294"/>
                  <a:gd name="T43" fmla="*/ 258 h 515"/>
                  <a:gd name="T44" fmla="*/ 110 w 294"/>
                  <a:gd name="T45" fmla="*/ 276 h 515"/>
                  <a:gd name="T46" fmla="*/ 110 w 294"/>
                  <a:gd name="T47" fmla="*/ 478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4" h="515">
                    <a:moveTo>
                      <a:pt x="202" y="515"/>
                    </a:moveTo>
                    <a:cubicBezTo>
                      <a:pt x="92" y="515"/>
                      <a:pt x="92" y="515"/>
                      <a:pt x="92" y="515"/>
                    </a:cubicBezTo>
                    <a:cubicBezTo>
                      <a:pt x="82" y="515"/>
                      <a:pt x="74" y="507"/>
                      <a:pt x="74" y="497"/>
                    </a:cubicBezTo>
                    <a:cubicBezTo>
                      <a:pt x="74" y="293"/>
                      <a:pt x="74" y="293"/>
                      <a:pt x="74" y="293"/>
                    </a:cubicBezTo>
                    <a:cubicBezTo>
                      <a:pt x="32" y="284"/>
                      <a:pt x="0" y="247"/>
                      <a:pt x="0" y="20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6" y="0"/>
                      <a:pt x="294" y="9"/>
                      <a:pt x="294" y="19"/>
                    </a:cubicBezTo>
                    <a:cubicBezTo>
                      <a:pt x="294" y="203"/>
                      <a:pt x="294" y="203"/>
                      <a:pt x="294" y="203"/>
                    </a:cubicBezTo>
                    <a:cubicBezTo>
                      <a:pt x="294" y="247"/>
                      <a:pt x="263" y="284"/>
                      <a:pt x="221" y="293"/>
                    </a:cubicBezTo>
                    <a:cubicBezTo>
                      <a:pt x="221" y="497"/>
                      <a:pt x="221" y="497"/>
                      <a:pt x="221" y="497"/>
                    </a:cubicBezTo>
                    <a:cubicBezTo>
                      <a:pt x="221" y="507"/>
                      <a:pt x="212" y="515"/>
                      <a:pt x="202" y="515"/>
                    </a:cubicBezTo>
                    <a:close/>
                    <a:moveTo>
                      <a:pt x="110" y="478"/>
                    </a:moveTo>
                    <a:cubicBezTo>
                      <a:pt x="184" y="478"/>
                      <a:pt x="184" y="478"/>
                      <a:pt x="184" y="478"/>
                    </a:cubicBezTo>
                    <a:cubicBezTo>
                      <a:pt x="184" y="276"/>
                      <a:pt x="184" y="276"/>
                      <a:pt x="184" y="276"/>
                    </a:cubicBezTo>
                    <a:cubicBezTo>
                      <a:pt x="184" y="266"/>
                      <a:pt x="192" y="258"/>
                      <a:pt x="202" y="258"/>
                    </a:cubicBezTo>
                    <a:cubicBezTo>
                      <a:pt x="233" y="258"/>
                      <a:pt x="257" y="233"/>
                      <a:pt x="257" y="203"/>
                    </a:cubicBezTo>
                    <a:cubicBezTo>
                      <a:pt x="257" y="37"/>
                      <a:pt x="257" y="37"/>
                      <a:pt x="25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203"/>
                      <a:pt x="37" y="203"/>
                      <a:pt x="37" y="203"/>
                    </a:cubicBezTo>
                    <a:cubicBezTo>
                      <a:pt x="37" y="233"/>
                      <a:pt x="62" y="258"/>
                      <a:pt x="92" y="258"/>
                    </a:cubicBezTo>
                    <a:cubicBezTo>
                      <a:pt x="102" y="258"/>
                      <a:pt x="110" y="266"/>
                      <a:pt x="110" y="276"/>
                    </a:cubicBezTo>
                    <a:lnTo>
                      <a:pt x="110" y="478"/>
                    </a:ln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Freeform 142">
                <a:extLst>
                  <a:ext uri="{FF2B5EF4-FFF2-40B4-BE49-F238E27FC236}">
                    <a16:creationId xmlns:a16="http://schemas.microsoft.com/office/drawing/2014/main" id="{53652DC3-F15B-497C-BB11-63CBE4703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8971" y="4519391"/>
                <a:ext cx="80190" cy="80420"/>
              </a:xfrm>
              <a:custGeom>
                <a:avLst/>
                <a:gdLst>
                  <a:gd name="T0" fmla="*/ 73 w 147"/>
                  <a:gd name="T1" fmla="*/ 147 h 147"/>
                  <a:gd name="T2" fmla="*/ 0 w 147"/>
                  <a:gd name="T3" fmla="*/ 73 h 147"/>
                  <a:gd name="T4" fmla="*/ 73 w 147"/>
                  <a:gd name="T5" fmla="*/ 0 h 147"/>
                  <a:gd name="T6" fmla="*/ 147 w 147"/>
                  <a:gd name="T7" fmla="*/ 73 h 147"/>
                  <a:gd name="T8" fmla="*/ 73 w 147"/>
                  <a:gd name="T9" fmla="*/ 147 h 147"/>
                  <a:gd name="T10" fmla="*/ 73 w 147"/>
                  <a:gd name="T11" fmla="*/ 36 h 147"/>
                  <a:gd name="T12" fmla="*/ 37 w 147"/>
                  <a:gd name="T13" fmla="*/ 73 h 147"/>
                  <a:gd name="T14" fmla="*/ 73 w 147"/>
                  <a:gd name="T15" fmla="*/ 110 h 147"/>
                  <a:gd name="T16" fmla="*/ 110 w 147"/>
                  <a:gd name="T17" fmla="*/ 73 h 147"/>
                  <a:gd name="T18" fmla="*/ 73 w 147"/>
                  <a:gd name="T19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47">
                    <a:moveTo>
                      <a:pt x="73" y="147"/>
                    </a:move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2"/>
                      <a:pt x="33" y="0"/>
                      <a:pt x="73" y="0"/>
                    </a:cubicBezTo>
                    <a:cubicBezTo>
                      <a:pt x="114" y="0"/>
                      <a:pt x="147" y="32"/>
                      <a:pt x="147" y="73"/>
                    </a:cubicBezTo>
                    <a:cubicBezTo>
                      <a:pt x="147" y="114"/>
                      <a:pt x="114" y="147"/>
                      <a:pt x="73" y="147"/>
                    </a:cubicBezTo>
                    <a:close/>
                    <a:moveTo>
                      <a:pt x="73" y="36"/>
                    </a:moveTo>
                    <a:cubicBezTo>
                      <a:pt x="53" y="36"/>
                      <a:pt x="37" y="53"/>
                      <a:pt x="37" y="73"/>
                    </a:cubicBezTo>
                    <a:cubicBezTo>
                      <a:pt x="37" y="93"/>
                      <a:pt x="53" y="110"/>
                      <a:pt x="73" y="110"/>
                    </a:cubicBezTo>
                    <a:cubicBezTo>
                      <a:pt x="94" y="110"/>
                      <a:pt x="110" y="93"/>
                      <a:pt x="110" y="73"/>
                    </a:cubicBezTo>
                    <a:cubicBezTo>
                      <a:pt x="110" y="53"/>
                      <a:pt x="94" y="36"/>
                      <a:pt x="73" y="36"/>
                    </a:cubicBez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Freeform 143">
                <a:extLst>
                  <a:ext uri="{FF2B5EF4-FFF2-40B4-BE49-F238E27FC236}">
                    <a16:creationId xmlns:a16="http://schemas.microsoft.com/office/drawing/2014/main" id="{A53F8E7D-578E-4BF2-8247-5F5FD041D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9825" y="4519391"/>
                <a:ext cx="80881" cy="80420"/>
              </a:xfrm>
              <a:custGeom>
                <a:avLst/>
                <a:gdLst>
                  <a:gd name="T0" fmla="*/ 74 w 148"/>
                  <a:gd name="T1" fmla="*/ 147 h 147"/>
                  <a:gd name="T2" fmla="*/ 0 w 148"/>
                  <a:gd name="T3" fmla="*/ 73 h 147"/>
                  <a:gd name="T4" fmla="*/ 74 w 148"/>
                  <a:gd name="T5" fmla="*/ 0 h 147"/>
                  <a:gd name="T6" fmla="*/ 148 w 148"/>
                  <a:gd name="T7" fmla="*/ 73 h 147"/>
                  <a:gd name="T8" fmla="*/ 74 w 148"/>
                  <a:gd name="T9" fmla="*/ 147 h 147"/>
                  <a:gd name="T10" fmla="*/ 74 w 148"/>
                  <a:gd name="T11" fmla="*/ 36 h 147"/>
                  <a:gd name="T12" fmla="*/ 37 w 148"/>
                  <a:gd name="T13" fmla="*/ 73 h 147"/>
                  <a:gd name="T14" fmla="*/ 74 w 148"/>
                  <a:gd name="T15" fmla="*/ 110 h 147"/>
                  <a:gd name="T16" fmla="*/ 111 w 148"/>
                  <a:gd name="T17" fmla="*/ 73 h 147"/>
                  <a:gd name="T18" fmla="*/ 74 w 148"/>
                  <a:gd name="T19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7">
                    <a:moveTo>
                      <a:pt x="74" y="147"/>
                    </a:move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2"/>
                      <a:pt x="33" y="0"/>
                      <a:pt x="74" y="0"/>
                    </a:cubicBezTo>
                    <a:cubicBezTo>
                      <a:pt x="115" y="0"/>
                      <a:pt x="148" y="32"/>
                      <a:pt x="148" y="73"/>
                    </a:cubicBezTo>
                    <a:cubicBezTo>
                      <a:pt x="148" y="114"/>
                      <a:pt x="115" y="147"/>
                      <a:pt x="74" y="147"/>
                    </a:cubicBezTo>
                    <a:close/>
                    <a:moveTo>
                      <a:pt x="74" y="36"/>
                    </a:moveTo>
                    <a:cubicBezTo>
                      <a:pt x="54" y="36"/>
                      <a:pt x="37" y="53"/>
                      <a:pt x="37" y="73"/>
                    </a:cubicBezTo>
                    <a:cubicBezTo>
                      <a:pt x="37" y="93"/>
                      <a:pt x="54" y="110"/>
                      <a:pt x="74" y="110"/>
                    </a:cubicBezTo>
                    <a:cubicBezTo>
                      <a:pt x="94" y="110"/>
                      <a:pt x="111" y="93"/>
                      <a:pt x="111" y="73"/>
                    </a:cubicBezTo>
                    <a:cubicBezTo>
                      <a:pt x="111" y="53"/>
                      <a:pt x="94" y="36"/>
                      <a:pt x="74" y="36"/>
                    </a:cubicBez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144">
                <a:extLst>
                  <a:ext uri="{FF2B5EF4-FFF2-40B4-BE49-F238E27FC236}">
                    <a16:creationId xmlns:a16="http://schemas.microsoft.com/office/drawing/2014/main" id="{58DA1BE0-DC4F-4338-8C0F-83EDE3ADB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9351" y="4479066"/>
                <a:ext cx="120285" cy="120745"/>
              </a:xfrm>
              <a:custGeom>
                <a:avLst/>
                <a:gdLst>
                  <a:gd name="T0" fmla="*/ 110 w 220"/>
                  <a:gd name="T1" fmla="*/ 221 h 221"/>
                  <a:gd name="T2" fmla="*/ 0 w 220"/>
                  <a:gd name="T3" fmla="*/ 110 h 221"/>
                  <a:gd name="T4" fmla="*/ 110 w 220"/>
                  <a:gd name="T5" fmla="*/ 0 h 221"/>
                  <a:gd name="T6" fmla="*/ 220 w 220"/>
                  <a:gd name="T7" fmla="*/ 110 h 221"/>
                  <a:gd name="T8" fmla="*/ 110 w 220"/>
                  <a:gd name="T9" fmla="*/ 221 h 221"/>
                  <a:gd name="T10" fmla="*/ 110 w 220"/>
                  <a:gd name="T11" fmla="*/ 37 h 221"/>
                  <a:gd name="T12" fmla="*/ 37 w 220"/>
                  <a:gd name="T13" fmla="*/ 110 h 221"/>
                  <a:gd name="T14" fmla="*/ 110 w 220"/>
                  <a:gd name="T15" fmla="*/ 184 h 221"/>
                  <a:gd name="T16" fmla="*/ 184 w 220"/>
                  <a:gd name="T17" fmla="*/ 110 h 221"/>
                  <a:gd name="T18" fmla="*/ 110 w 220"/>
                  <a:gd name="T19" fmla="*/ 3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221">
                    <a:moveTo>
                      <a:pt x="110" y="221"/>
                    </a:moveTo>
                    <a:cubicBezTo>
                      <a:pt x="49" y="221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10" y="0"/>
                    </a:cubicBezTo>
                    <a:cubicBezTo>
                      <a:pt x="171" y="0"/>
                      <a:pt x="220" y="49"/>
                      <a:pt x="220" y="110"/>
                    </a:cubicBezTo>
                    <a:cubicBezTo>
                      <a:pt x="220" y="171"/>
                      <a:pt x="171" y="221"/>
                      <a:pt x="110" y="221"/>
                    </a:cubicBezTo>
                    <a:close/>
                    <a:moveTo>
                      <a:pt x="110" y="37"/>
                    </a:moveTo>
                    <a:cubicBezTo>
                      <a:pt x="70" y="37"/>
                      <a:pt x="37" y="70"/>
                      <a:pt x="37" y="110"/>
                    </a:cubicBezTo>
                    <a:cubicBezTo>
                      <a:pt x="37" y="151"/>
                      <a:pt x="70" y="184"/>
                      <a:pt x="110" y="184"/>
                    </a:cubicBezTo>
                    <a:cubicBezTo>
                      <a:pt x="151" y="184"/>
                      <a:pt x="184" y="151"/>
                      <a:pt x="184" y="110"/>
                    </a:cubicBezTo>
                    <a:cubicBezTo>
                      <a:pt x="184" y="70"/>
                      <a:pt x="151" y="37"/>
                      <a:pt x="110" y="37"/>
                    </a:cubicBez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63971B-FD84-413F-9899-E5E36F830948}"/>
                </a:ext>
              </a:extLst>
            </p:cNvPr>
            <p:cNvSpPr txBox="1"/>
            <p:nvPr/>
          </p:nvSpPr>
          <p:spPr>
            <a:xfrm>
              <a:off x="6540415" y="2719131"/>
              <a:ext cx="468739" cy="335353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txBody>
            <a:bodyPr wrap="square" lIns="0" tIns="36000" rIns="10800" bIns="36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48D421-ECA6-4263-A72C-8F50968AFDCD}"/>
                </a:ext>
              </a:extLst>
            </p:cNvPr>
            <p:cNvSpPr txBox="1"/>
            <p:nvPr/>
          </p:nvSpPr>
          <p:spPr>
            <a:xfrm>
              <a:off x="10054614" y="2719131"/>
              <a:ext cx="537727" cy="335353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txBody>
            <a:bodyPr wrap="square" lIns="0" tIns="36000" rIns="10800" bIns="36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C09B65-2249-4850-BEBA-8D07502EEEFC}"/>
                </a:ext>
              </a:extLst>
            </p:cNvPr>
            <p:cNvSpPr txBox="1"/>
            <p:nvPr/>
          </p:nvSpPr>
          <p:spPr>
            <a:xfrm>
              <a:off x="8034254" y="5919426"/>
              <a:ext cx="838588" cy="335353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73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E2BC1A-1AF7-4BF6-BB26-9DA890BA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2B919-72FA-44F6-AA43-E397F3B1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EDA / Feature Selection</a:t>
            </a:r>
            <a:r>
              <a:rPr lang="en-US" dirty="0"/>
              <a:t> </a:t>
            </a:r>
            <a:r>
              <a:rPr lang="en-US" sz="3200" b="1" dirty="0"/>
              <a:t>Using DATALAB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90DFC7-D027-42CE-BF0C-C0589EFE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1" y="1987105"/>
            <a:ext cx="2062481" cy="19184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66E23E-805D-480F-9D07-58A82EA4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62" y="1827122"/>
            <a:ext cx="4236718" cy="34931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5D7E15-3708-4D7E-8475-AEFF7838D719}"/>
              </a:ext>
            </a:extLst>
          </p:cNvPr>
          <p:cNvSpPr/>
          <p:nvPr/>
        </p:nvSpPr>
        <p:spPr>
          <a:xfrm>
            <a:off x="955040" y="2051680"/>
            <a:ext cx="4399280" cy="192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84455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Using </a:t>
            </a:r>
            <a:r>
              <a:rPr lang="en-US" sz="16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DataLab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, generated correlation matrix &amp; data exploration for identifying the trends and variations</a:t>
            </a:r>
          </a:p>
          <a:p>
            <a:pPr marL="171450" lvl="1" indent="-171450" defTabSz="84455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accent3">
                  <a:lumMod val="60000"/>
                  <a:lumOff val="40000"/>
                </a:schemeClr>
              </a:buClr>
              <a:buChar char="•"/>
            </a:pP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Identified the correlation between the predictors</a:t>
            </a:r>
          </a:p>
          <a:p>
            <a:pPr marL="171450" lvl="1" indent="-171450" defTabSz="84455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accent3">
                  <a:lumMod val="60000"/>
                  <a:lumOff val="40000"/>
                </a:schemeClr>
              </a:buClr>
              <a:buChar char="•"/>
            </a:pP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Verified the multicollinearity</a:t>
            </a:r>
          </a:p>
          <a:p>
            <a:pPr marL="171450" lvl="1" indent="-171450" defTabSz="84455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accent3">
                  <a:lumMod val="60000"/>
                  <a:lumOff val="40000"/>
                </a:schemeClr>
              </a:buClr>
              <a:buChar char="•"/>
            </a:pP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Considering the most appropriate features.</a:t>
            </a:r>
          </a:p>
        </p:txBody>
      </p:sp>
    </p:spTree>
    <p:extLst>
      <p:ext uri="{BB962C8B-B14F-4D97-AF65-F5344CB8AC3E}">
        <p14:creationId xmlns:p14="http://schemas.microsoft.com/office/powerpoint/2010/main" val="221860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EE1D6-5B1D-4B05-9AEC-A226FDA78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7BFEFBB-D773-4FCA-A675-36115F2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MODEL</a:t>
            </a:r>
            <a:r>
              <a:rPr lang="en-US" b="1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dirty="0"/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329F9-685F-4B41-B8A0-8CDC329E3B00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BigQuery</a:t>
            </a:r>
            <a:endParaRPr lang="en-US" dirty="0"/>
          </a:p>
          <a:p>
            <a:pPr marL="742950" lvl="1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marL="742950" lvl="1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marL="285750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TensorFlow</a:t>
            </a:r>
          </a:p>
          <a:p>
            <a:pPr marL="742950" lvl="1" indent="-285750" defTabSz="914400">
              <a:lnSpc>
                <a:spcPct val="150000"/>
              </a:lnSpc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Neural networks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q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C041F-614D-4B5B-8283-0898195C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3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C041F-614D-4B5B-8283-0898195C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BFEFBB-D773-4FCA-A675-36115F2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3200" b="1" dirty="0"/>
              <a:t>DIFFERENT MODEL ACCURACY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20BCF9-232C-4F8E-AA8A-2183FF67C026}"/>
              </a:ext>
            </a:extLst>
          </p:cNvPr>
          <p:cNvGrpSpPr/>
          <p:nvPr/>
        </p:nvGrpSpPr>
        <p:grpSpPr>
          <a:xfrm>
            <a:off x="2142007" y="2490046"/>
            <a:ext cx="7542226" cy="2401180"/>
            <a:chOff x="3680219" y="1869273"/>
            <a:chExt cx="7542226" cy="24011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BE3B82-5766-45F4-8F55-81FB2D143888}"/>
                </a:ext>
              </a:extLst>
            </p:cNvPr>
            <p:cNvSpPr/>
            <p:nvPr/>
          </p:nvSpPr>
          <p:spPr>
            <a:xfrm rot="5400000">
              <a:off x="3680219" y="2149553"/>
              <a:ext cx="2120900" cy="21209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21AE48-115B-4187-8F67-E9D5C4AC7BD3}"/>
                </a:ext>
              </a:extLst>
            </p:cNvPr>
            <p:cNvSpPr/>
            <p:nvPr/>
          </p:nvSpPr>
          <p:spPr>
            <a:xfrm rot="5400000">
              <a:off x="4346089" y="1869273"/>
              <a:ext cx="839960" cy="839960"/>
            </a:xfrm>
            <a:prstGeom prst="ellipse">
              <a:avLst/>
            </a:prstGeom>
            <a:solidFill>
              <a:srgbClr val="59595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DE93-D36B-463D-8BC9-0753B69E96D4}"/>
                </a:ext>
              </a:extLst>
            </p:cNvPr>
            <p:cNvSpPr txBox="1"/>
            <p:nvPr/>
          </p:nvSpPr>
          <p:spPr>
            <a:xfrm flipH="1">
              <a:off x="3791685" y="2741362"/>
              <a:ext cx="1897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97.46%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40C7D4-7BBD-429A-9341-14566116C12C}"/>
                </a:ext>
              </a:extLst>
            </p:cNvPr>
            <p:cNvSpPr txBox="1"/>
            <p:nvPr/>
          </p:nvSpPr>
          <p:spPr>
            <a:xfrm>
              <a:off x="3787513" y="3350926"/>
              <a:ext cx="190631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Logistic Regression</a:t>
              </a:r>
            </a:p>
            <a:p>
              <a:pPr algn="ctr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FB96E1-FB99-455B-8FE1-BB62A2C4C2FB}"/>
                </a:ext>
              </a:extLst>
            </p:cNvPr>
            <p:cNvSpPr/>
            <p:nvPr/>
          </p:nvSpPr>
          <p:spPr>
            <a:xfrm rot="5400000">
              <a:off x="6390882" y="2149553"/>
              <a:ext cx="2120900" cy="2120900"/>
            </a:xfrm>
            <a:prstGeom prst="ellipse">
              <a:avLst/>
            </a:prstGeom>
            <a:solidFill>
              <a:srgbClr val="2A9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40E235-CACF-4DF0-AD53-4B644CFB4B13}"/>
                </a:ext>
              </a:extLst>
            </p:cNvPr>
            <p:cNvSpPr/>
            <p:nvPr/>
          </p:nvSpPr>
          <p:spPr>
            <a:xfrm rot="5400000">
              <a:off x="7056752" y="1869273"/>
              <a:ext cx="839960" cy="839960"/>
            </a:xfrm>
            <a:prstGeom prst="ellipse">
              <a:avLst/>
            </a:prstGeom>
            <a:solidFill>
              <a:srgbClr val="2A95B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209D44-1DFD-4982-8267-31DCF5AF8296}"/>
                </a:ext>
              </a:extLst>
            </p:cNvPr>
            <p:cNvSpPr txBox="1"/>
            <p:nvPr/>
          </p:nvSpPr>
          <p:spPr>
            <a:xfrm flipH="1">
              <a:off x="6502348" y="2741362"/>
              <a:ext cx="1897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93.71%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9E3CF-4234-4E24-A27A-3F35FBEE3AB7}"/>
                </a:ext>
              </a:extLst>
            </p:cNvPr>
            <p:cNvSpPr txBox="1"/>
            <p:nvPr/>
          </p:nvSpPr>
          <p:spPr>
            <a:xfrm>
              <a:off x="6498176" y="3350926"/>
              <a:ext cx="1906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Random Forest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E86B3A-9041-4C5D-A90C-E7B3C3D331C4}"/>
                </a:ext>
              </a:extLst>
            </p:cNvPr>
            <p:cNvSpPr/>
            <p:nvPr/>
          </p:nvSpPr>
          <p:spPr>
            <a:xfrm rot="5400000">
              <a:off x="9101545" y="2149553"/>
              <a:ext cx="2120900" cy="2120900"/>
            </a:xfrm>
            <a:prstGeom prst="ellipse">
              <a:avLst/>
            </a:prstGeom>
            <a:solidFill>
              <a:srgbClr val="295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E7545A-8F7D-4C5F-8533-BD797C315067}"/>
                </a:ext>
              </a:extLst>
            </p:cNvPr>
            <p:cNvSpPr/>
            <p:nvPr/>
          </p:nvSpPr>
          <p:spPr>
            <a:xfrm rot="5400000">
              <a:off x="9767415" y="1869273"/>
              <a:ext cx="839960" cy="839960"/>
            </a:xfrm>
            <a:prstGeom prst="ellipse">
              <a:avLst/>
            </a:prstGeom>
            <a:solidFill>
              <a:srgbClr val="295FA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493401-F2BD-4C0F-B916-D2C77476F8E6}"/>
                </a:ext>
              </a:extLst>
            </p:cNvPr>
            <p:cNvSpPr txBox="1"/>
            <p:nvPr/>
          </p:nvSpPr>
          <p:spPr>
            <a:xfrm flipH="1">
              <a:off x="9213011" y="2741362"/>
              <a:ext cx="1897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81.32%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BD5455-EED4-490A-91B1-53BA221E629F}"/>
                </a:ext>
              </a:extLst>
            </p:cNvPr>
            <p:cNvSpPr txBox="1"/>
            <p:nvPr/>
          </p:nvSpPr>
          <p:spPr>
            <a:xfrm>
              <a:off x="9208839" y="3350926"/>
              <a:ext cx="1906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Neural Network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0665D4-8C3A-4076-8F1F-B82EB5DB5D8D}"/>
                </a:ext>
              </a:extLst>
            </p:cNvPr>
            <p:cNvGrpSpPr/>
            <p:nvPr/>
          </p:nvGrpSpPr>
          <p:grpSpPr>
            <a:xfrm>
              <a:off x="7363870" y="3720340"/>
              <a:ext cx="2824" cy="0"/>
              <a:chOff x="7986003" y="7499323"/>
              <a:chExt cx="3417" cy="0"/>
            </a:xfrm>
            <a:solidFill>
              <a:schemeClr val="bg1"/>
            </a:solidFill>
          </p:grpSpPr>
          <p:sp>
            <p:nvSpPr>
              <p:cNvPr id="28" name="Line 525">
                <a:extLst>
                  <a:ext uri="{FF2B5EF4-FFF2-40B4-BE49-F238E27FC236}">
                    <a16:creationId xmlns:a16="http://schemas.microsoft.com/office/drawing/2014/main" id="{FBE42D5A-A7FD-42D8-9942-A2F933D6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89420" y="7499323"/>
                <a:ext cx="0" cy="0"/>
              </a:xfrm>
              <a:prstGeom prst="line">
                <a:avLst/>
              </a:prstGeom>
              <a:grp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532">
                <a:extLst>
                  <a:ext uri="{FF2B5EF4-FFF2-40B4-BE49-F238E27FC236}">
                    <a16:creationId xmlns:a16="http://schemas.microsoft.com/office/drawing/2014/main" id="{B66FCE27-6B2B-4558-ABA9-E4416EBCB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86003" y="7499323"/>
                <a:ext cx="0" cy="0"/>
              </a:xfrm>
              <a:prstGeom prst="line">
                <a:avLst/>
              </a:prstGeom>
              <a:grp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03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BFEFBB-D773-4FCA-A675-36115F2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C041F-614D-4B5B-8283-0898195C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E8E7F86-E199-4E9E-88DE-4C4E400C7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4648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92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C041F-614D-4B5B-8283-0898195C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3A7B159-8027-435A-8F0E-4F9EE2AE6B02}"/>
              </a:ext>
            </a:extLst>
          </p:cNvPr>
          <p:cNvSpPr txBox="1">
            <a:spLocks/>
          </p:cNvSpPr>
          <p:nvPr/>
        </p:nvSpPr>
        <p:spPr>
          <a:xfrm>
            <a:off x="9829800" y="476091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D911686-5D7A-429F-B6A1-EC75B934AA5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D4D0609-EAF3-4AFF-A420-B145EDF35543}"/>
              </a:ext>
            </a:extLst>
          </p:cNvPr>
          <p:cNvSpPr txBox="1">
            <a:spLocks/>
          </p:cNvSpPr>
          <p:nvPr/>
        </p:nvSpPr>
        <p:spPr>
          <a:xfrm>
            <a:off x="1693862" y="2908300"/>
            <a:ext cx="8135938" cy="1041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150" dirty="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</a:t>
            </a:r>
            <a:r>
              <a:rPr lang="en-US" sz="2400" b="1" spc="150" dirty="0">
                <a:solidFill>
                  <a:srgbClr val="A5002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2400" b="1" spc="150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</a:t>
            </a:r>
          </a:p>
          <a:p>
            <a:pPr algn="ctr"/>
            <a:endParaRPr lang="en-US" sz="2400" b="1" spc="15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r>
              <a:rPr lang="en-US" sz="2400" dirty="0">
                <a:hlinkClick r:id="rId3"/>
              </a:rPr>
              <a:t>https://github.com/mjwolfe91/TeamHealthcareSMU_GCP</a:t>
            </a:r>
            <a:endParaRPr lang="en-US" sz="2400" b="1" spc="15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2F4F95-FEF6-41B0-83F1-2A3FBE9283D6}"/>
              </a:ext>
            </a:extLst>
          </p:cNvPr>
          <p:cNvSpPr/>
          <p:nvPr/>
        </p:nvSpPr>
        <p:spPr>
          <a:xfrm rot="1647953" flipH="1">
            <a:off x="8760944" y="-393229"/>
            <a:ext cx="4402731" cy="4261177"/>
          </a:xfrm>
          <a:custGeom>
            <a:avLst/>
            <a:gdLst>
              <a:gd name="connsiteX0" fmla="*/ 2680913 w 6159495"/>
              <a:gd name="connsiteY0" fmla="*/ 0 h 5961458"/>
              <a:gd name="connsiteX1" fmla="*/ 5902618 w 6159495"/>
              <a:gd name="connsiteY1" fmla="*/ 1674676 h 5961458"/>
              <a:gd name="connsiteX2" fmla="*/ 5993316 w 6159495"/>
              <a:gd name="connsiteY2" fmla="*/ 1885310 h 5961458"/>
              <a:gd name="connsiteX3" fmla="*/ 6159495 w 6159495"/>
              <a:gd name="connsiteY3" fmla="*/ 2819602 h 5961458"/>
              <a:gd name="connsiteX4" fmla="*/ 2463196 w 6159495"/>
              <a:gd name="connsiteY4" fmla="*/ 5961458 h 5961458"/>
              <a:gd name="connsiteX5" fmla="*/ 112007 w 6159495"/>
              <a:gd name="connsiteY5" fmla="*/ 5244011 h 5961458"/>
              <a:gd name="connsiteX6" fmla="*/ 0 w 6159495"/>
              <a:gd name="connsiteY6" fmla="*/ 5157481 h 5961458"/>
              <a:gd name="connsiteX7" fmla="*/ 2680913 w 6159495"/>
              <a:gd name="connsiteY7" fmla="*/ 0 h 596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9495" h="5961458">
                <a:moveTo>
                  <a:pt x="2680913" y="0"/>
                </a:moveTo>
                <a:lnTo>
                  <a:pt x="5902618" y="1674676"/>
                </a:lnTo>
                <a:lnTo>
                  <a:pt x="5993316" y="1885310"/>
                </a:lnTo>
                <a:cubicBezTo>
                  <a:pt x="6101315" y="2180453"/>
                  <a:pt x="6159495" y="2494252"/>
                  <a:pt x="6159495" y="2819602"/>
                </a:cubicBezTo>
                <a:cubicBezTo>
                  <a:pt x="6159495" y="4554801"/>
                  <a:pt x="4504605" y="5961458"/>
                  <a:pt x="2463196" y="5961458"/>
                </a:cubicBezTo>
                <a:cubicBezTo>
                  <a:pt x="1570079" y="5961458"/>
                  <a:pt x="750945" y="5692215"/>
                  <a:pt x="112007" y="5244011"/>
                </a:cubicBezTo>
                <a:lnTo>
                  <a:pt x="0" y="5157481"/>
                </a:lnTo>
                <a:lnTo>
                  <a:pt x="268091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729FD-DAA0-4C13-83D7-A085673C554D}"/>
              </a:ext>
            </a:extLst>
          </p:cNvPr>
          <p:cNvSpPr/>
          <p:nvPr/>
        </p:nvSpPr>
        <p:spPr>
          <a:xfrm rot="18757760" flipH="1">
            <a:off x="8421068" y="622445"/>
            <a:ext cx="3685150" cy="3132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064A3-6AD1-4510-8250-5F3F7E66A9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260">
            <a:off x="5859549" y="2349109"/>
            <a:ext cx="5438614" cy="3424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5CD22-DFBB-4BB7-9525-C948BA3F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4" y="894080"/>
            <a:ext cx="8446346" cy="751840"/>
          </a:xfrm>
        </p:spPr>
        <p:txBody>
          <a:bodyPr>
            <a:noAutofit/>
          </a:bodyPr>
          <a:lstStyle/>
          <a:p>
            <a:r>
              <a:rPr lang="en-US" sz="3200" b="1" dirty="0"/>
              <a:t>PRECISION MEDICINE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4BE2-1C2D-4329-A026-E2F62217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190517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Common Approaches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700" dirty="0"/>
              <a:t>Drug sensitivity tests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700" dirty="0"/>
              <a:t>Genomic testing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Identify patient’s gene expression profiles to determine the corresponding sensitive targeted therapies.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Standard in use -</a:t>
            </a:r>
          </a:p>
          <a:p>
            <a:pPr lvl="2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Oncotype DX - Breast cancer</a:t>
            </a:r>
          </a:p>
          <a:p>
            <a:pPr lvl="2"/>
            <a:r>
              <a:rPr lang="en-US" sz="1300" dirty="0"/>
              <a:t>Generates a score of 0-100 based on 21 specific genes in your breast tumor tissue that was removed during surgery.</a:t>
            </a:r>
          </a:p>
          <a:p>
            <a:pPr lvl="2"/>
            <a:r>
              <a:rPr lang="en-US" sz="1300" dirty="0"/>
              <a:t>ordered in over 90 countries for over 900,000 patients.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700" dirty="0"/>
              <a:t>Biopsy, liquid biopsy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700" dirty="0"/>
              <a:t>Immunophenotyping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700" dirty="0"/>
              <a:t>Imaging Tests</a:t>
            </a:r>
          </a:p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6FB1E-8866-4864-8892-5401DEE6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CD22-DFBB-4BB7-9525-C948BA3F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BREAST CANCER - CURRENT TRENDS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4BE2-1C2D-4329-A026-E2F62217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Percentage of Female Breast Cancer cases by Cancer Subtype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B77D4-4E43-418F-B967-A95D2588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3377" y="722215"/>
            <a:ext cx="6898512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6FB1E-8866-4864-8892-5401DEE6F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06498-7E73-4B3B-AFA3-6C543E0D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PRECISION MEDICINE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24C31-43E3-4CE3-B6CF-1910AD9B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41652"/>
            <a:ext cx="6912217" cy="42510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D1813-14DF-46CB-BC3A-BC513B82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631D9-7399-47B5-846E-8FDCC4EE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8231"/>
            <a:ext cx="5127171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ON-PREMISES CHALLENGES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1387B6B1-7810-48F9-B797-8BE3B8C40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9ADA-6C9F-4DEF-8EDF-1D672703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25000" lnSpcReduction="20000"/>
          </a:bodyPr>
          <a:lstStyle/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sz="7200" b="1" dirty="0"/>
              <a:t>Lack of existing public integrated bioinformatics database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6400" dirty="0"/>
              <a:t>Existing Bioinformatics Databases are mostly single omics with a few efforts to build integrated databases.</a:t>
            </a:r>
          </a:p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sz="7200" b="1" dirty="0"/>
              <a:t>Need to integrate data for cancer patients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6400" dirty="0"/>
              <a:t>Create immunogenomic profiling- Combine patient clinical reports, immunophenotyping and genomic testing data</a:t>
            </a:r>
          </a:p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sz="7200" b="1" dirty="0"/>
              <a:t>Data size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6400" dirty="0"/>
              <a:t>Whole Exome Sequencing (WES) data for the human patient can easily reach 10GB-15GB per patient. 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Clr>
                <a:schemeClr val="accent3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6400" dirty="0"/>
              <a:t>Over 100 patients </a:t>
            </a:r>
            <a:r>
              <a:rPr lang="en-US" sz="6400" dirty="0">
                <a:sym typeface="Wingdings" panose="05000000000000000000" pitchFamily="2" charset="2"/>
              </a:rPr>
              <a:t></a:t>
            </a:r>
            <a:r>
              <a:rPr lang="en-US" sz="6400" dirty="0"/>
              <a:t> terabytes of data</a:t>
            </a:r>
          </a:p>
          <a:p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A793F-85AA-4F4B-90E5-4E53D9DBF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545EC-0B02-472C-89AB-FD71827A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ON-PREMISES CHALLENGES</a:t>
            </a:r>
            <a:endParaRPr lang="en-US" sz="36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C1B2D-42EA-40A4-A753-69B871EC9C66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Genomic and clinical Dataset grow faster than single machine’s capabilities.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Cloud provide the scalability and flexibility for fast growing data.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110414-0FA6-4F7A-A7F1-73B42E81F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4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A32E0-8CDC-49F9-AF42-4100D109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B451-77A8-4971-9D37-791163C7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NEED FOR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2FBB9-411B-4F3C-9DD9-F114F102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656206"/>
            <a:ext cx="6909801" cy="32821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A14E-34FE-4A8E-BEFC-0F325790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1800" b="1" dirty="0"/>
              <a:t>Ideal platform to share info globally 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Doctors, patients, data scientist can be in different regions or countries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Diagnosis and treatment recommendations </a:t>
            </a:r>
          </a:p>
          <a:p>
            <a:pPr marL="201168" lvl="1" indent="0">
              <a:buNone/>
            </a:pPr>
            <a:r>
              <a:rPr lang="en-US" b="1" dirty="0"/>
              <a:t>Reduced Infrastructure Cost</a:t>
            </a:r>
          </a:p>
          <a:p>
            <a:pPr marL="201168" lvl="1" indent="0">
              <a:buNone/>
            </a:pPr>
            <a:r>
              <a:rPr lang="en-US" b="1" dirty="0"/>
              <a:t>Highly Scalable &amp; More Flexible</a:t>
            </a:r>
          </a:p>
          <a:p>
            <a:pPr marL="201168" lvl="1" indent="0">
              <a:buNone/>
            </a:pPr>
            <a:r>
              <a:rPr lang="en-US" b="1" dirty="0"/>
              <a:t>Enhanced Security</a:t>
            </a:r>
          </a:p>
          <a:p>
            <a:pPr marL="201168" lvl="1" indent="0">
              <a:buNone/>
            </a:pPr>
            <a:r>
              <a:rPr lang="en-US" b="1" dirty="0"/>
              <a:t>High Availability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DD95F-D69F-4243-857A-3D6113FA8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B451-77A8-4971-9D37-791163C7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321" y="634946"/>
            <a:ext cx="4671422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CURRENT ARCHITECTURE VS PROPOSED CLOUD ARCHITECTURE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A14E-34FE-4A8E-BEFC-0F325790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DD95F-D69F-4243-857A-3D6113FA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17118"/>
            <a:ext cx="883285" cy="893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3A29F-3467-4A6D-9929-D05E9740ED36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9533" y="2152187"/>
            <a:ext cx="7625080" cy="35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1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168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Wingdings</vt:lpstr>
      <vt:lpstr>Retrospect</vt:lpstr>
      <vt:lpstr>PRECISION MEDICINE: CLOUD PIPELINE FOR BREAST CANCER DIAGNOSIS AND TREATMENT RECOMMENDATION</vt:lpstr>
      <vt:lpstr>PRECISION MEDICINE</vt:lpstr>
      <vt:lpstr>PRECISION MEDICINE</vt:lpstr>
      <vt:lpstr>BREAST CANCER - CURRENT TRENDS</vt:lpstr>
      <vt:lpstr>PRECISION MEDICINE</vt:lpstr>
      <vt:lpstr>ON-PREMISES CHALLENGES</vt:lpstr>
      <vt:lpstr>ON-PREMISES CHALLENGES</vt:lpstr>
      <vt:lpstr>NEED FOR CLOUD</vt:lpstr>
      <vt:lpstr>CURRENT ARCHITECTURE VS PROPOSED CLOUD ARCHITECTURE</vt:lpstr>
      <vt:lpstr>RUNNING MODELS ADVANTAGES USING CLOUD vs ON-PREMISES</vt:lpstr>
      <vt:lpstr>CLOUD MIGRATION STRATEGY </vt:lpstr>
      <vt:lpstr>MIGRATION STEPS</vt:lpstr>
      <vt:lpstr>ARCHITECTURE</vt:lpstr>
      <vt:lpstr>GOOGLE CLOUD ARCHITECTURE</vt:lpstr>
      <vt:lpstr>CLOUD STORAGE</vt:lpstr>
      <vt:lpstr>PIPELINES</vt:lpstr>
      <vt:lpstr>DATABASE - BIGQUERY</vt:lpstr>
      <vt:lpstr>MACHINE LEARNING USING GCP</vt:lpstr>
      <vt:lpstr>PROCESS</vt:lpstr>
      <vt:lpstr>EDA / Feature Selection Using DATALAB</vt:lpstr>
      <vt:lpstr>MODEL EVALUATION</vt:lpstr>
      <vt:lpstr>DIFFERENT MODEL ACCURACY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2019-08-14T23:46:24Z</dcterms:created>
  <dcterms:modified xsi:type="dcterms:W3CDTF">2019-08-15T00:19:17Z</dcterms:modified>
</cp:coreProperties>
</file>