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83" r:id="rId4"/>
    <p:sldId id="284" r:id="rId5"/>
    <p:sldId id="285" r:id="rId6"/>
    <p:sldId id="286" r:id="rId7"/>
    <p:sldId id="30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8" r:id="rId17"/>
    <p:sldId id="290" r:id="rId18"/>
    <p:sldId id="291" r:id="rId19"/>
    <p:sldId id="295" r:id="rId20"/>
    <p:sldId id="296" r:id="rId21"/>
    <p:sldId id="297" r:id="rId22"/>
    <p:sldId id="298" r:id="rId23"/>
    <p:sldId id="299" r:id="rId24"/>
    <p:sldId id="292" r:id="rId25"/>
    <p:sldId id="300" r:id="rId26"/>
    <p:sldId id="301" r:id="rId27"/>
    <p:sldId id="302" r:id="rId28"/>
    <p:sldId id="293" r:id="rId29"/>
    <p:sldId id="303" r:id="rId30"/>
    <p:sldId id="305" r:id="rId31"/>
    <p:sldId id="306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F37E9D-980D-4216-8D3A-6BC5E7DC1479}">
          <p14:sldIdLst>
            <p14:sldId id="267"/>
            <p14:sldId id="269"/>
            <p14:sldId id="283"/>
            <p14:sldId id="284"/>
            <p14:sldId id="285"/>
            <p14:sldId id="286"/>
            <p14:sldId id="30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8"/>
            <p14:sldId id="290"/>
            <p14:sldId id="291"/>
            <p14:sldId id="295"/>
            <p14:sldId id="296"/>
            <p14:sldId id="297"/>
            <p14:sldId id="298"/>
            <p14:sldId id="299"/>
            <p14:sldId id="292"/>
            <p14:sldId id="300"/>
            <p14:sldId id="301"/>
            <p14:sldId id="302"/>
            <p14:sldId id="293"/>
            <p14:sldId id="303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30EB8-D415-4645-8253-00B22C9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4BE1B-B2D7-482B-AF60-2C748058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71177-8485-41E1-BFEA-D181A9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E0CA-FD3B-49AC-82A9-56B97B6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9599F-BF3B-4C10-81FE-FA07800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26109-D71C-43E4-AFC9-15D181A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265BF-E8EB-430E-AA2F-7D3AFB9C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D17AD-DD6E-47F6-8FC3-8880120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AF080-68D5-495F-AF3E-7BD9C80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D48F6-C65D-4BB8-9FBF-BFC5D26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FFCF1-9711-43B2-9C1A-B57022FA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3D6BA-B30B-48BA-9EB8-2FCBE848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F292-CBD0-474C-9FDA-9283ABE2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C567F-202E-4BCE-8F68-F4ED4BD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A12FD-3F2A-45F2-97E1-DF5AD73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C45C-3A85-455B-99CB-8AF4CC0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5779-145F-4B29-9BB7-FBC27170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1269-9105-448B-8C34-80AFB81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2B80-BA3C-4CD7-98F9-E46D817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1ED75-08E4-4075-A689-8D7D9CDE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0ACD-EC06-492A-94D6-744E5F6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52CA-9431-4BFD-AE09-30CB68F6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933F-36C4-4508-8D97-165A80B1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F3E9-2E60-4934-85C5-0CABB7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7BF0A-F99A-47CA-8A89-F67236F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334E-9AFD-4054-8942-DE54858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0092-5A79-4182-9E76-81E00176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46EB6-FA52-4630-A4BD-62235104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DE98B-627C-499C-A634-C2B4E5D4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587C9-C71F-411A-A4E3-909D3F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AD52-1D9F-4F3C-B9F2-E0CBC523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E8DC-1F8B-4E8F-A552-A52FDF4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CA6E0-EEB1-442E-B309-5447292D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EAB15-FADB-4395-AC91-2ACDB7C9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A492A-1F09-4C82-8D07-FF70A393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58C6C-C877-4B5D-9A7F-82F2F394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DE32F-66D5-4ABF-94B3-A7FE0F6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A542-E57F-4C10-B971-3DECB3A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BF8C2-0FFE-453D-B14D-A8E4BBCF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FDE6-3A1D-4930-979F-DAB48C1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6C21D-2087-4359-9FAF-1DD02CD9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E91D5-5BE2-4686-9BB6-57783AE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C1A2D-09A6-4A32-8032-C3933D0F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479B3-F8DA-4C36-9A15-725D8A0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9EADF-12FA-4DE7-9893-7D1EFE2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60E96-D67E-4CD4-BDFB-219A89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4CEB-640A-4A25-9449-FE9B6652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DAA0-51D4-4FA3-9A50-616464A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53862-EDCF-4361-8E90-C7AA2998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0210-373A-4CEE-8909-5209D9A7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0DEB-AB36-4657-AC41-2D582E9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A23C-DCFE-4D14-9296-C42B910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6-4190-4467-977A-3894F6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E5E1F-28C6-46EF-970C-CD3E7168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192E-1347-495D-9F63-4F229DB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B1D1-82D8-4936-A477-4429CD5E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F4965-E86F-4697-A0B3-B18B71E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FB350-73EE-4864-AC22-B4DC0DF3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A367-E356-4967-A860-8A78E2F3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0BAE9-ABAB-4F17-9F4C-C108BB5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FC89C-117A-4DD8-BC2C-426A5135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B91-27C7-403C-AF6E-1F7D81D6AEAE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A5E53-347C-4719-AC34-F4F20978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2161-5C31-4E35-A7FC-89740B1B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002288" y="1606576"/>
            <a:ext cx="5069010" cy="503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Python </a:t>
            </a:r>
            <a:r>
              <a:rPr lang="ko-KR" altLang="en-US" sz="4800" dirty="0">
                <a:solidFill>
                  <a:schemeClr val="tx1"/>
                </a:solidFill>
              </a:rPr>
              <a:t>기본 </a:t>
            </a:r>
            <a:r>
              <a:rPr lang="en-US" altLang="ko-KR" sz="4800" dirty="0">
                <a:solidFill>
                  <a:schemeClr val="tx1"/>
                </a:solidFill>
              </a:rPr>
              <a:t>2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2828" y="1606576"/>
            <a:ext cx="2641776" cy="5069434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2827" y="994856"/>
            <a:ext cx="7795200" cy="61912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 err="1">
                <a:solidFill>
                  <a:prstClr val="white"/>
                </a:solidFill>
              </a:rPr>
              <a:t>유민종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748" y="1889597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306589" y="1957695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3404223" y="2084000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</a:t>
            </a:r>
            <a:r>
              <a:rPr lang="en-US" altLang="ko-KR" sz="1400" b="1" dirty="0" err="1">
                <a:solidFill>
                  <a:schemeClr val="bg1"/>
                </a:solidFill>
              </a:rPr>
              <a:t>dict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dict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선언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00109D-EB17-4B1E-86B0-82CA57015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06" y="1851009"/>
            <a:ext cx="9300725" cy="1013989"/>
          </a:xfrm>
          <a:prstGeom prst="rect">
            <a:avLst/>
          </a:prstGeom>
        </p:spPr>
      </p:pic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5E1AA6B-465A-4967-BBB9-423288816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273"/>
          <a:stretch/>
        </p:blipFill>
        <p:spPr>
          <a:xfrm>
            <a:off x="2125406" y="4041577"/>
            <a:ext cx="9164749" cy="1639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EEB1B-89AD-41B0-8CA0-0DEB271075D0}"/>
              </a:ext>
            </a:extLst>
          </p:cNvPr>
          <p:cNvSpPr txBox="1"/>
          <p:nvPr/>
        </p:nvSpPr>
        <p:spPr>
          <a:xfrm>
            <a:off x="2125406" y="3053267"/>
            <a:ext cx="861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변수 이름</a:t>
            </a:r>
            <a:r>
              <a:rPr lang="en-US" altLang="ko-KR" sz="2400" dirty="0"/>
              <a:t>)={key:value,key2:value2…}</a:t>
            </a:r>
          </a:p>
          <a:p>
            <a:r>
              <a:rPr lang="en-US" altLang="ko-KR" sz="2400" dirty="0"/>
              <a:t>Key</a:t>
            </a:r>
            <a:r>
              <a:rPr lang="ko-KR" altLang="en-US" sz="2400" dirty="0"/>
              <a:t>는 고정된 값이여야 하고</a:t>
            </a:r>
            <a:r>
              <a:rPr lang="en-US" altLang="ko-KR" sz="2400" dirty="0"/>
              <a:t>, value</a:t>
            </a:r>
            <a:r>
              <a:rPr lang="ko-KR" altLang="en-US" sz="2400" dirty="0"/>
              <a:t>는 변하는 </a:t>
            </a:r>
            <a:r>
              <a:rPr lang="ko-KR" altLang="en-US" sz="2400" dirty="0" err="1"/>
              <a:t>값이여도</a:t>
            </a:r>
            <a:r>
              <a:rPr lang="ko-KR" altLang="en-US" sz="2400" dirty="0"/>
              <a:t>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3D275-9623-47CA-9784-4A281506AADD}"/>
              </a:ext>
            </a:extLst>
          </p:cNvPr>
          <p:cNvSpPr txBox="1"/>
          <p:nvPr/>
        </p:nvSpPr>
        <p:spPr>
          <a:xfrm>
            <a:off x="2125406" y="5741585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변수 이름</a:t>
            </a:r>
            <a:r>
              <a:rPr lang="en-US" altLang="ko-KR" sz="2400" dirty="0"/>
              <a:t>)[key] </a:t>
            </a:r>
            <a:r>
              <a:rPr lang="ko-KR" altLang="en-US" sz="2400" dirty="0"/>
              <a:t>를 입력시에 </a:t>
            </a:r>
            <a:r>
              <a:rPr lang="en-US" altLang="ko-KR" sz="2400" dirty="0"/>
              <a:t>key</a:t>
            </a:r>
            <a:r>
              <a:rPr lang="ko-KR" altLang="en-US" sz="2400" dirty="0"/>
              <a:t>와 대응되는 </a:t>
            </a:r>
            <a:r>
              <a:rPr lang="en-US" altLang="ko-KR" sz="2400" dirty="0"/>
              <a:t>value</a:t>
            </a:r>
            <a:r>
              <a:rPr lang="ko-KR" altLang="en-US" sz="2400" dirty="0"/>
              <a:t>를 반환한다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3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</a:t>
            </a:r>
            <a:r>
              <a:rPr lang="en-US" altLang="ko-KR" sz="1400" b="1" dirty="0" err="1">
                <a:solidFill>
                  <a:schemeClr val="bg1"/>
                </a:solidFill>
              </a:rPr>
              <a:t>dict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dict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1780434"/>
            <a:ext cx="307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key list </a:t>
            </a:r>
            <a:r>
              <a:rPr lang="ko-KR" altLang="en-US" sz="2400" dirty="0"/>
              <a:t>만들기 </a:t>
            </a:r>
            <a:r>
              <a:rPr lang="en-US" altLang="ko-KR" sz="2400" dirty="0"/>
              <a:t>(keys)</a:t>
            </a:r>
            <a:endParaRPr lang="ko-KR" altLang="en-US" sz="2400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63DAA21-C0FB-4AA6-B02A-EDF87816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25" y="2365070"/>
            <a:ext cx="8952015" cy="1670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ACA8E7-7783-4C44-8833-40E9EAA2E5B4}"/>
              </a:ext>
            </a:extLst>
          </p:cNvPr>
          <p:cNvSpPr txBox="1"/>
          <p:nvPr/>
        </p:nvSpPr>
        <p:spPr>
          <a:xfrm>
            <a:off x="2126665" y="4245852"/>
            <a:ext cx="362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value list </a:t>
            </a:r>
            <a:r>
              <a:rPr lang="ko-KR" altLang="en-US" sz="2400" dirty="0"/>
              <a:t>만들기 </a:t>
            </a:r>
            <a:r>
              <a:rPr lang="en-US" altLang="ko-KR" sz="2400" dirty="0"/>
              <a:t>(values)</a:t>
            </a:r>
            <a:endParaRPr lang="ko-KR" altLang="en-US" sz="2400" dirty="0"/>
          </a:p>
        </p:txBody>
      </p:sp>
      <p:pic>
        <p:nvPicPr>
          <p:cNvPr id="15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544FBF8-B9D1-49A1-AB0C-51F8F871B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25" y="4918275"/>
            <a:ext cx="8991782" cy="7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9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</a:t>
            </a:r>
            <a:r>
              <a:rPr lang="en-US" altLang="ko-KR" sz="1400" b="1" dirty="0" err="1">
                <a:solidFill>
                  <a:schemeClr val="bg1"/>
                </a:solidFill>
              </a:rPr>
              <a:t>dict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dict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4" y="1839904"/>
            <a:ext cx="380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(key, value)</a:t>
            </a:r>
            <a:r>
              <a:rPr lang="ko-KR" altLang="en-US" sz="2400" dirty="0"/>
              <a:t>쌍 얻기 </a:t>
            </a:r>
            <a:r>
              <a:rPr lang="en-US" altLang="ko-KR" sz="2400" dirty="0"/>
              <a:t>(items)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CA8E7-7783-4C44-8833-40E9EAA2E5B4}"/>
              </a:ext>
            </a:extLst>
          </p:cNvPr>
          <p:cNvSpPr txBox="1"/>
          <p:nvPr/>
        </p:nvSpPr>
        <p:spPr>
          <a:xfrm>
            <a:off x="2126664" y="3765140"/>
            <a:ext cx="340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Key </a:t>
            </a:r>
            <a:r>
              <a:rPr lang="ko-KR" altLang="en-US" sz="2400" dirty="0"/>
              <a:t>의 존재성 찾기</a:t>
            </a:r>
            <a:r>
              <a:rPr lang="en-US" altLang="ko-KR" sz="2400" dirty="0"/>
              <a:t> (in)</a:t>
            </a:r>
            <a:endParaRPr lang="ko-KR" altLang="en-US" sz="2400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3D7C5D2-DFF3-45E4-AA49-53AA24E0C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460348"/>
            <a:ext cx="8900608" cy="985182"/>
          </a:xfrm>
          <a:prstGeom prst="rect">
            <a:avLst/>
          </a:prstGeom>
        </p:spPr>
      </p:pic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5031B3C-B355-4BF2-ACCC-89BE34670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4355275"/>
            <a:ext cx="8900608" cy="16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</a:t>
            </a:r>
            <a:r>
              <a:rPr lang="en-US" altLang="ko-KR" sz="1400" b="1" dirty="0" err="1">
                <a:solidFill>
                  <a:schemeClr val="bg1"/>
                </a:solidFill>
              </a:rPr>
              <a:t>dict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dict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1780434"/>
            <a:ext cx="3407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key </a:t>
            </a:r>
            <a:r>
              <a:rPr lang="ko-KR" altLang="en-US" sz="2400" dirty="0"/>
              <a:t>로 </a:t>
            </a:r>
            <a:r>
              <a:rPr lang="en-US" altLang="ko-KR" sz="2400" dirty="0"/>
              <a:t>value </a:t>
            </a:r>
            <a:r>
              <a:rPr lang="ko-KR" altLang="en-US" sz="2400" dirty="0"/>
              <a:t>얻기 </a:t>
            </a:r>
            <a:r>
              <a:rPr lang="en-US" altLang="ko-KR" sz="2400" dirty="0"/>
              <a:t>(get)</a:t>
            </a:r>
            <a:endParaRPr lang="ko-KR" altLang="en-US" sz="2400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FD53DD8-930C-4FF3-852F-DA9A3DB7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365070"/>
            <a:ext cx="9097417" cy="34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9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</a:t>
            </a:r>
            <a:r>
              <a:rPr lang="en-US" altLang="ko-KR" sz="1400" b="1" dirty="0" err="1">
                <a:solidFill>
                  <a:schemeClr val="bg1"/>
                </a:solidFill>
              </a:rPr>
              <a:t>dict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dict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1880461"/>
            <a:ext cx="8751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dict</a:t>
            </a:r>
            <a:r>
              <a:rPr lang="en-US" altLang="ko-KR" sz="2400" dirty="0"/>
              <a:t> </a:t>
            </a:r>
            <a:r>
              <a:rPr lang="ko-KR" altLang="en-US" sz="2400" dirty="0"/>
              <a:t>변수에 없는 </a:t>
            </a:r>
            <a:r>
              <a:rPr lang="en-US" altLang="ko-KR" sz="2400" dirty="0"/>
              <a:t>key</a:t>
            </a:r>
            <a:r>
              <a:rPr lang="ko-KR" altLang="en-US" sz="2400" dirty="0"/>
              <a:t>의 </a:t>
            </a:r>
            <a:r>
              <a:rPr lang="en-US" altLang="ko-KR" sz="2400" dirty="0"/>
              <a:t>value</a:t>
            </a:r>
            <a:r>
              <a:rPr lang="ko-KR" altLang="en-US" sz="2400" dirty="0"/>
              <a:t>를 그냥 불러왔을 때는 오류 발생</a:t>
            </a:r>
            <a:endParaRPr lang="en-US" altLang="ko-KR" sz="2400" dirty="0"/>
          </a:p>
          <a:p>
            <a:r>
              <a:rPr lang="en-US" altLang="ko-KR" sz="2400" dirty="0"/>
              <a:t>get</a:t>
            </a:r>
            <a:r>
              <a:rPr lang="ko-KR" altLang="en-US" sz="2400" dirty="0"/>
              <a:t> 함수를 사용하면 </a:t>
            </a:r>
            <a:r>
              <a:rPr lang="en-US" altLang="ko-KR" sz="2400" dirty="0"/>
              <a:t>none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리턴한다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82340-C348-4A4F-B45F-5485B0405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21" y="3789565"/>
            <a:ext cx="9364629" cy="911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44C456-1975-4EC9-B33A-6B8992B63661}"/>
              </a:ext>
            </a:extLst>
          </p:cNvPr>
          <p:cNvSpPr txBox="1"/>
          <p:nvPr/>
        </p:nvSpPr>
        <p:spPr>
          <a:xfrm>
            <a:off x="2122521" y="3072423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get</a:t>
            </a:r>
            <a:r>
              <a:rPr lang="ko-KR" altLang="en-US" sz="2400" dirty="0"/>
              <a:t> 함수를 사용한 디폴트 값 반환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B511C-E1FF-4C64-8F5E-AF1A570BB087}"/>
              </a:ext>
            </a:extLst>
          </p:cNvPr>
          <p:cNvSpPr txBox="1"/>
          <p:nvPr/>
        </p:nvSpPr>
        <p:spPr>
          <a:xfrm>
            <a:off x="2124592" y="4950212"/>
            <a:ext cx="8911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key</a:t>
            </a:r>
            <a:r>
              <a:rPr lang="ko-KR" altLang="en-US" sz="2400" dirty="0"/>
              <a:t>가 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 </a:t>
            </a:r>
            <a:r>
              <a:rPr lang="ko-KR" altLang="en-US" sz="2400" dirty="0"/>
              <a:t>변수 안에 포함되어 있지 않을 경우</a:t>
            </a:r>
            <a:endParaRPr lang="en-US" altLang="ko-KR" sz="2400" dirty="0"/>
          </a:p>
          <a:p>
            <a:r>
              <a:rPr lang="en-US" altLang="ko-KR" sz="2400" dirty="0"/>
              <a:t>x</a:t>
            </a:r>
            <a:r>
              <a:rPr lang="ko-KR" altLang="en-US" sz="2400" dirty="0"/>
              <a:t>를 출력하고 싶다면 </a:t>
            </a:r>
            <a:r>
              <a:rPr lang="en-US" altLang="ko-KR" sz="2400" dirty="0"/>
              <a:t>(</a:t>
            </a:r>
            <a:r>
              <a:rPr lang="ko-KR" altLang="en-US" sz="2400" dirty="0"/>
              <a:t>변수이름</a:t>
            </a:r>
            <a:r>
              <a:rPr lang="en-US" altLang="ko-KR" sz="2400" dirty="0"/>
              <a:t>).get( key , x )</a:t>
            </a:r>
            <a:r>
              <a:rPr lang="ko-KR" altLang="en-US" sz="2400" dirty="0"/>
              <a:t> 를 사용하면 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3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</a:t>
            </a:r>
            <a:r>
              <a:rPr lang="en-US" altLang="ko-KR" sz="1400" b="1" dirty="0" err="1">
                <a:solidFill>
                  <a:schemeClr val="bg1"/>
                </a:solidFill>
              </a:rPr>
              <a:t>dict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dict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4" y="1960403"/>
            <a:ext cx="4966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dict</a:t>
            </a:r>
            <a:r>
              <a:rPr lang="en-US" altLang="ko-KR" sz="2400" dirty="0"/>
              <a:t> </a:t>
            </a:r>
            <a:r>
              <a:rPr lang="ko-KR" altLang="en-US" sz="2400" dirty="0"/>
              <a:t>형 변수 내의 내용 삭제</a:t>
            </a:r>
            <a:r>
              <a:rPr lang="en-US" altLang="ko-KR" sz="2400" dirty="0"/>
              <a:t> (clear)</a:t>
            </a:r>
            <a:endParaRPr lang="ko-KR" altLang="en-US" sz="2400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65C43AE-0183-4A15-9FF4-DAF933068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537655"/>
            <a:ext cx="9048979" cy="14498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689A70-EE0E-41AC-A5CD-8F5F50A456A3}"/>
              </a:ext>
            </a:extLst>
          </p:cNvPr>
          <p:cNvSpPr txBox="1"/>
          <p:nvPr/>
        </p:nvSpPr>
        <p:spPr>
          <a:xfrm>
            <a:off x="2126664" y="4103125"/>
            <a:ext cx="4417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{}</a:t>
            </a:r>
            <a:r>
              <a:rPr lang="ko-KR" altLang="en-US" sz="2400" dirty="0"/>
              <a:t>은 빈</a:t>
            </a:r>
            <a:r>
              <a:rPr lang="en-US" altLang="ko-KR" sz="2400" dirty="0"/>
              <a:t> dictionary</a:t>
            </a:r>
            <a:r>
              <a:rPr lang="ko-KR" altLang="en-US" sz="2400" dirty="0"/>
              <a:t>를 의미한다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789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tuple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tuple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1871894"/>
            <a:ext cx="8444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tuple</a:t>
            </a:r>
            <a:r>
              <a:rPr lang="ko-KR" altLang="en-US" sz="2400" dirty="0"/>
              <a:t>형 변수</a:t>
            </a:r>
            <a:r>
              <a:rPr lang="en-US" altLang="ko-KR" sz="2400" dirty="0"/>
              <a:t>: </a:t>
            </a:r>
            <a:r>
              <a:rPr lang="ko-KR" altLang="en-US" sz="2400" dirty="0"/>
              <a:t>읽기 전용의 </a:t>
            </a:r>
            <a:r>
              <a:rPr lang="en-US" altLang="ko-KR" sz="2400" dirty="0"/>
              <a:t>list, </a:t>
            </a:r>
            <a:r>
              <a:rPr lang="ko-KR" altLang="en-US" sz="2400" dirty="0"/>
              <a:t>수정과 삭제가 불가능하지만 </a:t>
            </a:r>
            <a:endParaRPr lang="en-US" altLang="ko-KR" sz="2400" dirty="0"/>
          </a:p>
          <a:p>
            <a:r>
              <a:rPr lang="en-US" altLang="ko-KR" sz="2400" dirty="0"/>
              <a:t>		 list</a:t>
            </a:r>
            <a:r>
              <a:rPr lang="ko-KR" altLang="en-US" sz="2400" dirty="0"/>
              <a:t>의 모든 기능을 </a:t>
            </a:r>
            <a:r>
              <a:rPr lang="en-US" altLang="ko-KR" sz="2400" dirty="0"/>
              <a:t>tuple</a:t>
            </a:r>
            <a:r>
              <a:rPr lang="ko-KR" altLang="en-US" sz="2400" dirty="0"/>
              <a:t>에 적용시킬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따라서</a:t>
            </a:r>
            <a:r>
              <a:rPr lang="en-US" altLang="ko-KR" sz="2400" dirty="0"/>
              <a:t>, </a:t>
            </a:r>
            <a:r>
              <a:rPr lang="ko-KR" altLang="en-US" sz="2400" dirty="0"/>
              <a:t>읽기 전용</a:t>
            </a:r>
            <a:r>
              <a:rPr lang="en-US" altLang="ko-KR" sz="2400" dirty="0"/>
              <a:t>(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/>
              <a:t>삭제 불가</a:t>
            </a:r>
            <a:r>
              <a:rPr lang="en-US" altLang="ko-KR" sz="2400" dirty="0"/>
              <a:t>) </a:t>
            </a:r>
            <a:r>
              <a:rPr lang="ko-KR" altLang="en-US" sz="2400" dirty="0"/>
              <a:t>이므로</a:t>
            </a:r>
            <a:r>
              <a:rPr lang="en-US" altLang="ko-KR" sz="2400" dirty="0"/>
              <a:t>, </a:t>
            </a:r>
            <a:r>
              <a:rPr lang="ko-KR" altLang="en-US" sz="2400" dirty="0"/>
              <a:t>안정적이고</a:t>
            </a:r>
            <a:r>
              <a:rPr lang="en-US" altLang="ko-KR" sz="2400" dirty="0"/>
              <a:t>,</a:t>
            </a:r>
          </a:p>
          <a:p>
            <a:r>
              <a:rPr lang="en-US" altLang="ko-KR" sz="2400" dirty="0"/>
              <a:t>list</a:t>
            </a:r>
            <a:r>
              <a:rPr lang="ko-KR" altLang="en-US" sz="2400" dirty="0"/>
              <a:t>에 비해 속도가 빠르다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88F64-E42A-42FD-9775-A9C19EA2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4025317"/>
            <a:ext cx="9416682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tuple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tuple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2123077"/>
            <a:ext cx="7035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tuple</a:t>
            </a:r>
            <a:r>
              <a:rPr lang="ko-KR" altLang="en-US" sz="2400" dirty="0"/>
              <a:t>형 변수의 특징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/>
              <a:t>삭제 시에 오류가 발생한다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List</a:t>
            </a:r>
            <a:r>
              <a:rPr lang="ko-KR" altLang="en-US" sz="2400" dirty="0"/>
              <a:t>의 기능을 이용 가능하다</a:t>
            </a:r>
            <a:r>
              <a:rPr lang="en-US" altLang="ko-KR" sz="2400" dirty="0"/>
              <a:t>. (</a:t>
            </a:r>
            <a:r>
              <a:rPr lang="ko-KR" altLang="en-US" sz="2400" dirty="0"/>
              <a:t>정렬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슬라이싱</a:t>
            </a:r>
            <a:r>
              <a:rPr lang="en-US" altLang="ko-KR" sz="2400" dirty="0"/>
              <a:t>..)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다중 할당이 가능하다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DEA7FD-7EAA-4BFC-B074-C22C7890F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4158351"/>
            <a:ext cx="9360485" cy="9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set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set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1952960"/>
            <a:ext cx="7409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Set </a:t>
            </a:r>
            <a:r>
              <a:rPr lang="ko-KR" altLang="en-US" sz="2400" dirty="0"/>
              <a:t>형 변수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파이썬에서</a:t>
            </a:r>
            <a:r>
              <a:rPr lang="ko-KR" altLang="en-US" sz="2400" dirty="0"/>
              <a:t> 집합을 나타낼 수 있는 변수</a:t>
            </a:r>
            <a:endParaRPr lang="en-US" altLang="ko-KR" sz="2400" dirty="0"/>
          </a:p>
          <a:p>
            <a:r>
              <a:rPr lang="en-US" altLang="ko-KR" sz="2400" dirty="0"/>
              <a:t>	       </a:t>
            </a:r>
            <a:r>
              <a:rPr lang="ko-KR" altLang="en-US" sz="2400" dirty="0"/>
              <a:t>당연하게도 집합의 성질을 가진다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548F73CE-FAAC-4B07-82B2-768DABD01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3201083"/>
            <a:ext cx="9360485" cy="1141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76B3A-7CF6-4232-8E1A-72E15E282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" b="10174"/>
          <a:stretch/>
        </p:blipFill>
        <p:spPr>
          <a:xfrm>
            <a:off x="2126665" y="4407831"/>
            <a:ext cx="9308035" cy="10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7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set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set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59632" y="1694736"/>
            <a:ext cx="937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Set</a:t>
            </a:r>
            <a:r>
              <a:rPr lang="ko-KR" altLang="en-US" sz="2400" dirty="0"/>
              <a:t>형 변수는 집합의 성질을 갖고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Set</a:t>
            </a:r>
            <a:r>
              <a:rPr lang="ko-KR" altLang="en-US" sz="2400" dirty="0"/>
              <a:t>형 변수</a:t>
            </a:r>
            <a:r>
              <a:rPr lang="en-US" altLang="ko-KR" sz="2400" dirty="0"/>
              <a:t>- </a:t>
            </a:r>
            <a:r>
              <a:rPr lang="ko-KR" altLang="en-US" sz="2400" dirty="0"/>
              <a:t>교집합</a:t>
            </a:r>
            <a:r>
              <a:rPr lang="en-US" altLang="ko-KR" sz="2400" dirty="0"/>
              <a:t>(&amp;, intersection)</a:t>
            </a: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58E0C27-3008-4075-80BB-6D921CAFF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" t="19303"/>
          <a:stretch/>
        </p:blipFill>
        <p:spPr>
          <a:xfrm>
            <a:off x="2174691" y="2922309"/>
            <a:ext cx="9375545" cy="26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9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8573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목차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4C18C-C5B7-4382-8D8E-1D8D251C4F2E}"/>
              </a:ext>
            </a:extLst>
          </p:cNvPr>
          <p:cNvSpPr txBox="1"/>
          <p:nvPr/>
        </p:nvSpPr>
        <p:spPr>
          <a:xfrm>
            <a:off x="1902385" y="2151727"/>
            <a:ext cx="56484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>
                <a:latin typeface="+mn-ea"/>
              </a:rPr>
              <a:t>변수 </a:t>
            </a:r>
            <a:r>
              <a:rPr lang="en-US" altLang="ko-KR" sz="3200" dirty="0">
                <a:latin typeface="+mn-ea"/>
              </a:rPr>
              <a:t>–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 err="1">
                <a:latin typeface="+mn-ea"/>
              </a:rPr>
              <a:t>dict</a:t>
            </a: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형</a:t>
            </a:r>
            <a:endParaRPr lang="en-US" altLang="ko-KR" sz="32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+mn-ea"/>
              </a:rPr>
              <a:t>변수</a:t>
            </a:r>
            <a:r>
              <a:rPr lang="en-US" altLang="ko-KR" sz="3200" dirty="0">
                <a:latin typeface="+mn-ea"/>
              </a:rPr>
              <a:t> – tuple </a:t>
            </a:r>
            <a:r>
              <a:rPr lang="ko-KR" altLang="en-US" sz="3200" dirty="0">
                <a:latin typeface="+mn-ea"/>
              </a:rPr>
              <a:t>형</a:t>
            </a:r>
            <a:endParaRPr lang="en-US" altLang="ko-KR" sz="32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+mn-ea"/>
              </a:rPr>
              <a:t>변수 </a:t>
            </a:r>
            <a:r>
              <a:rPr lang="en-US" altLang="ko-KR" sz="3200" dirty="0">
                <a:latin typeface="+mn-ea"/>
              </a:rPr>
              <a:t>– set</a:t>
            </a:r>
            <a:r>
              <a:rPr lang="ko-KR" altLang="en-US" sz="3200" dirty="0">
                <a:latin typeface="+mn-ea"/>
              </a:rPr>
              <a:t> 형</a:t>
            </a:r>
            <a:endParaRPr lang="en-US" altLang="ko-KR" sz="32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+mn-ea"/>
              </a:rPr>
              <a:t>변수</a:t>
            </a:r>
            <a:r>
              <a:rPr lang="en-US" altLang="ko-KR" sz="3200" dirty="0">
                <a:latin typeface="+mn-ea"/>
              </a:rPr>
              <a:t> – bool </a:t>
            </a:r>
            <a:r>
              <a:rPr lang="ko-KR" altLang="en-US" sz="3200" dirty="0">
                <a:latin typeface="+mn-ea"/>
              </a:rPr>
              <a:t>형</a:t>
            </a:r>
            <a:endParaRPr lang="en-US" altLang="ko-KR" sz="32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3200" dirty="0" err="1">
                <a:latin typeface="+mn-ea"/>
              </a:rPr>
              <a:t>조건문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– if </a:t>
            </a:r>
            <a:r>
              <a:rPr lang="ko-KR" altLang="en-US" sz="3200" dirty="0">
                <a:latin typeface="+mn-ea"/>
              </a:rPr>
              <a:t>문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72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set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set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59632" y="1694736"/>
            <a:ext cx="937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Set</a:t>
            </a:r>
            <a:r>
              <a:rPr lang="ko-KR" altLang="en-US" sz="2400" dirty="0"/>
              <a:t>형 변수는 집합의 성질을 갖고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Set</a:t>
            </a:r>
            <a:r>
              <a:rPr lang="ko-KR" altLang="en-US" sz="2400" dirty="0"/>
              <a:t>형 변수</a:t>
            </a:r>
            <a:r>
              <a:rPr lang="en-US" altLang="ko-KR" sz="2400" dirty="0"/>
              <a:t>- </a:t>
            </a:r>
            <a:r>
              <a:rPr lang="ko-KR" altLang="en-US" sz="2400" dirty="0"/>
              <a:t>합집합</a:t>
            </a:r>
            <a:r>
              <a:rPr lang="en-US" altLang="ko-KR" sz="2400" dirty="0"/>
              <a:t>( | , union)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CB7DD8E-FC46-45AF-9855-5E342201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994369"/>
            <a:ext cx="9375545" cy="2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2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set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set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59632" y="1694736"/>
            <a:ext cx="937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Set</a:t>
            </a:r>
            <a:r>
              <a:rPr lang="ko-KR" altLang="en-US" sz="2400" dirty="0"/>
              <a:t>형 변수는 집합의 성질을 갖고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Set</a:t>
            </a:r>
            <a:r>
              <a:rPr lang="ko-KR" altLang="en-US" sz="2400" dirty="0"/>
              <a:t>형 변수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차집합</a:t>
            </a:r>
            <a:r>
              <a:rPr lang="en-US" altLang="ko-KR" sz="2400" dirty="0"/>
              <a:t>( - , difference)</a:t>
            </a: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688939C-29FD-4FF8-B4AC-A5908D63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82" y="2827946"/>
            <a:ext cx="9374195" cy="26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set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set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59632" y="1694736"/>
            <a:ext cx="937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Set</a:t>
            </a:r>
            <a:r>
              <a:rPr lang="ko-KR" altLang="en-US" sz="2400" dirty="0"/>
              <a:t>에 값 추가하기</a:t>
            </a:r>
            <a:r>
              <a:rPr lang="en-US" altLang="ko-KR" sz="2400" dirty="0"/>
              <a:t>: add, update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7DB0211-FBEE-42AD-B0F5-71D2831C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32" y="2193674"/>
            <a:ext cx="8982850" cy="27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5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set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set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11605" y="1657463"/>
            <a:ext cx="937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Set</a:t>
            </a:r>
            <a:r>
              <a:rPr lang="ko-KR" altLang="en-US" sz="2400" dirty="0"/>
              <a:t>에서 값 제거하기</a:t>
            </a:r>
            <a:r>
              <a:rPr lang="en-US" altLang="ko-KR" sz="2400" dirty="0"/>
              <a:t>: remove</a:t>
            </a: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13AA5D3-60AE-484D-86A8-D40549EA3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238135"/>
            <a:ext cx="9548840" cy="22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7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bool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bool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1880461"/>
            <a:ext cx="701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Bool </a:t>
            </a:r>
            <a:r>
              <a:rPr lang="ko-KR" altLang="en-US" sz="2400" dirty="0"/>
              <a:t>형 변수</a:t>
            </a:r>
            <a:r>
              <a:rPr lang="en-US" altLang="ko-KR" sz="2400" dirty="0"/>
              <a:t>: True</a:t>
            </a:r>
            <a:r>
              <a:rPr lang="ko-KR" altLang="en-US" sz="2400" dirty="0"/>
              <a:t>와 </a:t>
            </a:r>
            <a:r>
              <a:rPr lang="en-US" altLang="ko-KR" sz="2400" dirty="0"/>
              <a:t>False</a:t>
            </a:r>
            <a:r>
              <a:rPr lang="ko-KR" altLang="en-US" sz="2400" dirty="0"/>
              <a:t>를 저장할 수 있는 변수</a:t>
            </a:r>
            <a:endParaRPr lang="en-US" altLang="ko-KR" sz="2400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9A8ACA3-C344-49F6-A2D3-9AC6AE90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468123"/>
            <a:ext cx="9360485" cy="156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B0DBB3-69ED-4C96-B7E0-8BFD5A261B3B}"/>
              </a:ext>
            </a:extLst>
          </p:cNvPr>
          <p:cNvSpPr txBox="1"/>
          <p:nvPr/>
        </p:nvSpPr>
        <p:spPr>
          <a:xfrm>
            <a:off x="2126665" y="4157160"/>
            <a:ext cx="526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True</a:t>
            </a:r>
            <a:r>
              <a:rPr lang="ko-KR" altLang="en-US" sz="2400" dirty="0"/>
              <a:t>와 </a:t>
            </a:r>
            <a:r>
              <a:rPr lang="en-US" altLang="ko-KR" sz="2400" dirty="0"/>
              <a:t>False</a:t>
            </a:r>
            <a:r>
              <a:rPr lang="ko-KR" altLang="en-US" sz="2400" dirty="0"/>
              <a:t>는 꼭 대문자를 사용하자</a:t>
            </a:r>
          </a:p>
        </p:txBody>
      </p:sp>
    </p:spTree>
    <p:extLst>
      <p:ext uri="{BB962C8B-B14F-4D97-AF65-F5344CB8AC3E}">
        <p14:creationId xmlns:p14="http://schemas.microsoft.com/office/powerpoint/2010/main" val="3098875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bool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bool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1880461"/>
            <a:ext cx="701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Bool </a:t>
            </a:r>
            <a:r>
              <a:rPr lang="ko-KR" altLang="en-US" sz="2400" dirty="0"/>
              <a:t>형 변수</a:t>
            </a:r>
            <a:r>
              <a:rPr lang="en-US" altLang="ko-KR" sz="2400" dirty="0"/>
              <a:t>: True</a:t>
            </a:r>
            <a:r>
              <a:rPr lang="ko-KR" altLang="en-US" sz="2400" dirty="0"/>
              <a:t>와 </a:t>
            </a:r>
            <a:r>
              <a:rPr lang="en-US" altLang="ko-KR" sz="2400" dirty="0"/>
              <a:t>False</a:t>
            </a:r>
            <a:r>
              <a:rPr lang="ko-KR" altLang="en-US" sz="2400" dirty="0"/>
              <a:t>를 저장할 수 있는 변수</a:t>
            </a:r>
            <a:endParaRPr lang="en-US" altLang="ko-KR" sz="2400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7EE883F-59F8-45E9-9951-98E7FC68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342126"/>
            <a:ext cx="9539020" cy="18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3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bool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bool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2048998"/>
            <a:ext cx="83140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=(</a:t>
            </a:r>
            <a:r>
              <a:rPr lang="ko-KR" altLang="en-US" sz="2400" dirty="0"/>
              <a:t>대입연산자</a:t>
            </a:r>
            <a:r>
              <a:rPr lang="en-US" altLang="ko-KR" sz="2400" dirty="0"/>
              <a:t>): </a:t>
            </a:r>
            <a:r>
              <a:rPr lang="ko-KR" altLang="en-US" sz="2400" dirty="0"/>
              <a:t>왼쪽의 값을 오른쪽에 대입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비교연산자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== : </a:t>
            </a:r>
            <a:r>
              <a:rPr lang="ko-KR" altLang="en-US" sz="2400" dirty="0"/>
              <a:t>양쪽의 성분이 같으면 </a:t>
            </a:r>
            <a:r>
              <a:rPr lang="en-US" altLang="ko-KR" sz="2400" dirty="0"/>
              <a:t>True </a:t>
            </a:r>
            <a:r>
              <a:rPr lang="ko-KR" altLang="en-US" sz="2400" dirty="0"/>
              <a:t>반환 다르면 </a:t>
            </a:r>
            <a:r>
              <a:rPr lang="en-US" altLang="ko-KR" sz="2400" dirty="0"/>
              <a:t>False </a:t>
            </a:r>
            <a:r>
              <a:rPr lang="ko-KR" altLang="en-US" sz="2400" dirty="0"/>
              <a:t>반환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!= : </a:t>
            </a:r>
            <a:r>
              <a:rPr lang="ko-KR" altLang="en-US" sz="2400" dirty="0"/>
              <a:t>양쪽의 성분이 같으면 </a:t>
            </a:r>
            <a:r>
              <a:rPr lang="en-US" altLang="ko-KR" sz="2400" dirty="0"/>
              <a:t>False </a:t>
            </a:r>
            <a:r>
              <a:rPr lang="ko-KR" altLang="en-US" sz="2400" dirty="0"/>
              <a:t>반환 다르면 </a:t>
            </a:r>
            <a:r>
              <a:rPr lang="en-US" altLang="ko-KR" sz="2400" dirty="0"/>
              <a:t>True </a:t>
            </a:r>
            <a:r>
              <a:rPr lang="ko-KR" altLang="en-US" sz="2400" dirty="0"/>
              <a:t>반환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&lt;= : </a:t>
            </a:r>
            <a:r>
              <a:rPr lang="ko-KR" altLang="en-US" sz="2400" dirty="0"/>
              <a:t>오른쪽의 값이 크거나 같으면 </a:t>
            </a:r>
            <a:r>
              <a:rPr lang="en-US" altLang="ko-KR" sz="2400" dirty="0"/>
              <a:t>True </a:t>
            </a:r>
            <a:r>
              <a:rPr lang="ko-KR" altLang="en-US" sz="2400" dirty="0"/>
              <a:t>반환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&gt;= : </a:t>
            </a:r>
            <a:r>
              <a:rPr lang="ko-KR" altLang="en-US" sz="2400" dirty="0"/>
              <a:t>왼쪽의 값이 크거나 같으면 </a:t>
            </a:r>
            <a:r>
              <a:rPr lang="en-US" altLang="ko-KR" sz="2400" dirty="0"/>
              <a:t>True </a:t>
            </a:r>
            <a:r>
              <a:rPr lang="ko-KR" altLang="en-US" sz="2400" dirty="0"/>
              <a:t>반환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&lt; : </a:t>
            </a:r>
            <a:r>
              <a:rPr lang="ko-KR" altLang="en-US" sz="2400" dirty="0"/>
              <a:t>오른쪽의 값이 크면 </a:t>
            </a:r>
            <a:r>
              <a:rPr lang="en-US" altLang="ko-KR" sz="2400" dirty="0"/>
              <a:t>True </a:t>
            </a:r>
            <a:r>
              <a:rPr lang="ko-KR" altLang="en-US" sz="2400" dirty="0"/>
              <a:t>반환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&gt; : </a:t>
            </a:r>
            <a:r>
              <a:rPr lang="ko-KR" altLang="en-US" sz="2400" dirty="0"/>
              <a:t>왼쪽의 값이 크면 </a:t>
            </a:r>
            <a:r>
              <a:rPr lang="en-US" altLang="ko-KR" sz="2400" dirty="0"/>
              <a:t>True </a:t>
            </a:r>
            <a:r>
              <a:rPr lang="ko-KR" altLang="en-US" sz="2400" dirty="0"/>
              <a:t>반환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7016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bool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bool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5ACB-0808-4CB9-87D9-E7B28E5B8C46}"/>
              </a:ext>
            </a:extLst>
          </p:cNvPr>
          <p:cNvSpPr txBox="1"/>
          <p:nvPr/>
        </p:nvSpPr>
        <p:spPr>
          <a:xfrm>
            <a:off x="2126665" y="1880461"/>
            <a:ext cx="7681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and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: and, &amp;                       or </a:t>
            </a:r>
            <a:r>
              <a:rPr lang="ko-KR" altLang="en-US" sz="2400" dirty="0"/>
              <a:t>연산자 </a:t>
            </a:r>
            <a:r>
              <a:rPr lang="en-US" altLang="ko-KR" sz="2400" dirty="0"/>
              <a:t>: or ,</a:t>
            </a:r>
            <a:r>
              <a:rPr lang="ko-KR" altLang="en-US" sz="2400" dirty="0"/>
              <a:t> </a:t>
            </a:r>
            <a:r>
              <a:rPr lang="en-US" altLang="ko-KR" sz="2400" dirty="0"/>
              <a:t>|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F1251B-6EA5-48A5-9848-790DD205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77914"/>
              </p:ext>
            </p:extLst>
          </p:nvPr>
        </p:nvGraphicFramePr>
        <p:xfrm>
          <a:off x="2126666" y="2729263"/>
          <a:ext cx="3152344" cy="305194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69021">
                  <a:extLst>
                    <a:ext uri="{9D8B030D-6E8A-4147-A177-3AD203B41FA5}">
                      <a16:colId xmlns:a16="http://schemas.microsoft.com/office/drawing/2014/main" val="3289157865"/>
                    </a:ext>
                  </a:extLst>
                </a:gridCol>
                <a:gridCol w="1063965">
                  <a:extLst>
                    <a:ext uri="{9D8B030D-6E8A-4147-A177-3AD203B41FA5}">
                      <a16:colId xmlns:a16="http://schemas.microsoft.com/office/drawing/2014/main" val="2449624312"/>
                    </a:ext>
                  </a:extLst>
                </a:gridCol>
                <a:gridCol w="1019358">
                  <a:extLst>
                    <a:ext uri="{9D8B030D-6E8A-4147-A177-3AD203B41FA5}">
                      <a16:colId xmlns:a16="http://schemas.microsoft.com/office/drawing/2014/main" val="3420125797"/>
                    </a:ext>
                  </a:extLst>
                </a:gridCol>
              </a:tblGrid>
              <a:tr h="101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and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924287"/>
                  </a:ext>
                </a:extLst>
              </a:tr>
              <a:tr h="101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8336243"/>
                  </a:ext>
                </a:extLst>
              </a:tr>
              <a:tr h="101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8832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A8D8F48-6C18-4511-A4EE-39286DF70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28855"/>
              </p:ext>
            </p:extLst>
          </p:nvPr>
        </p:nvGraphicFramePr>
        <p:xfrm>
          <a:off x="7159333" y="2729263"/>
          <a:ext cx="3152344" cy="305194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69021">
                  <a:extLst>
                    <a:ext uri="{9D8B030D-6E8A-4147-A177-3AD203B41FA5}">
                      <a16:colId xmlns:a16="http://schemas.microsoft.com/office/drawing/2014/main" val="3289157865"/>
                    </a:ext>
                  </a:extLst>
                </a:gridCol>
                <a:gridCol w="1063965">
                  <a:extLst>
                    <a:ext uri="{9D8B030D-6E8A-4147-A177-3AD203B41FA5}">
                      <a16:colId xmlns:a16="http://schemas.microsoft.com/office/drawing/2014/main" val="2449624312"/>
                    </a:ext>
                  </a:extLst>
                </a:gridCol>
                <a:gridCol w="1019358">
                  <a:extLst>
                    <a:ext uri="{9D8B030D-6E8A-4147-A177-3AD203B41FA5}">
                      <a16:colId xmlns:a16="http://schemas.microsoft.com/office/drawing/2014/main" val="3420125797"/>
                    </a:ext>
                  </a:extLst>
                </a:gridCol>
              </a:tblGrid>
              <a:tr h="101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or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924287"/>
                  </a:ext>
                </a:extLst>
              </a:tr>
              <a:tr h="101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8336243"/>
                  </a:ext>
                </a:extLst>
              </a:tr>
              <a:tr h="101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</a:t>
                      </a:r>
                      <a:endParaRPr lang="ko-KR" altLang="en-US" sz="32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8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- if</a:t>
            </a:r>
            <a:r>
              <a:rPr lang="ko-KR" altLang="en-US" sz="1400" b="1" dirty="0">
                <a:solidFill>
                  <a:schemeClr val="bg1"/>
                </a:solidFill>
              </a:rPr>
              <a:t>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if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CE4372-22CA-47BD-8D15-12053AC0E8F0}"/>
              </a:ext>
            </a:extLst>
          </p:cNvPr>
          <p:cNvSpPr/>
          <p:nvPr/>
        </p:nvSpPr>
        <p:spPr>
          <a:xfrm>
            <a:off x="5446907" y="1617557"/>
            <a:ext cx="1291472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CEAB4-090E-4E12-8868-FC0194174575}"/>
              </a:ext>
            </a:extLst>
          </p:cNvPr>
          <p:cNvSpPr/>
          <p:nvPr/>
        </p:nvSpPr>
        <p:spPr>
          <a:xfrm>
            <a:off x="5446907" y="2521255"/>
            <a:ext cx="1291472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ADA9CA8-D4B0-45F2-AAF2-4834D20D24D0}"/>
              </a:ext>
            </a:extLst>
          </p:cNvPr>
          <p:cNvSpPr/>
          <p:nvPr/>
        </p:nvSpPr>
        <p:spPr>
          <a:xfrm>
            <a:off x="5446907" y="3408695"/>
            <a:ext cx="1291472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2FDF16-4B20-470C-ADF2-022EC8E17F1C}"/>
              </a:ext>
            </a:extLst>
          </p:cNvPr>
          <p:cNvCxnSpPr>
            <a:cxnSpLocks/>
          </p:cNvCxnSpPr>
          <p:nvPr/>
        </p:nvCxnSpPr>
        <p:spPr>
          <a:xfrm>
            <a:off x="6198878" y="4331554"/>
            <a:ext cx="608029" cy="5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89C84C-54ED-4772-BA5C-98CAEFE9BC42}"/>
              </a:ext>
            </a:extLst>
          </p:cNvPr>
          <p:cNvCxnSpPr>
            <a:cxnSpLocks/>
          </p:cNvCxnSpPr>
          <p:nvPr/>
        </p:nvCxnSpPr>
        <p:spPr>
          <a:xfrm flipH="1">
            <a:off x="5446907" y="4296135"/>
            <a:ext cx="546216" cy="5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519B00-6A2F-4206-AAE4-B1B1CEAD220F}"/>
              </a:ext>
            </a:extLst>
          </p:cNvPr>
          <p:cNvSpPr txBox="1"/>
          <p:nvPr/>
        </p:nvSpPr>
        <p:spPr>
          <a:xfrm>
            <a:off x="5897870" y="456072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2AE167-F7A6-4EBB-9F3E-F6F1B1816E40}"/>
              </a:ext>
            </a:extLst>
          </p:cNvPr>
          <p:cNvSpPr/>
          <p:nvPr/>
        </p:nvSpPr>
        <p:spPr>
          <a:xfrm>
            <a:off x="4093623" y="5207057"/>
            <a:ext cx="1291472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FF40-537D-439B-B1AF-E96983AE2FAF}"/>
              </a:ext>
            </a:extLst>
          </p:cNvPr>
          <p:cNvSpPr/>
          <p:nvPr/>
        </p:nvSpPr>
        <p:spPr>
          <a:xfrm>
            <a:off x="7042557" y="5207057"/>
            <a:ext cx="1291472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65DE4-936C-4B9B-BF49-03B7E7C25489}"/>
              </a:ext>
            </a:extLst>
          </p:cNvPr>
          <p:cNvSpPr txBox="1"/>
          <p:nvPr/>
        </p:nvSpPr>
        <p:spPr>
          <a:xfrm>
            <a:off x="5765105" y="5107371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……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9270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- if</a:t>
            </a:r>
            <a:r>
              <a:rPr lang="ko-KR" altLang="en-US" sz="1400" b="1" dirty="0">
                <a:solidFill>
                  <a:schemeClr val="bg1"/>
                </a:solidFill>
              </a:rPr>
              <a:t>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if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AC194-0C5C-4470-AC5C-BC14D72F66A1}"/>
              </a:ext>
            </a:extLst>
          </p:cNvPr>
          <p:cNvSpPr txBox="1"/>
          <p:nvPr/>
        </p:nvSpPr>
        <p:spPr>
          <a:xfrm>
            <a:off x="2126665" y="1879229"/>
            <a:ext cx="878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</a:t>
            </a:r>
            <a:r>
              <a:rPr lang="ko-KR" altLang="en-US" sz="2400" dirty="0"/>
              <a:t>을 입력 받으면 거짓</a:t>
            </a:r>
            <a:r>
              <a:rPr lang="en-US" altLang="ko-KR" sz="2400" dirty="0"/>
              <a:t>, </a:t>
            </a:r>
            <a:r>
              <a:rPr lang="ko-KR" altLang="en-US" sz="2400" dirty="0"/>
              <a:t>다른 숫자를 입력 받으면 참을 출력하는</a:t>
            </a:r>
            <a:endParaRPr lang="en-US" altLang="ko-KR" sz="2400" dirty="0"/>
          </a:p>
          <a:p>
            <a:r>
              <a:rPr lang="ko-KR" altLang="en-US" sz="2400" dirty="0"/>
              <a:t>프로그램을 만들어보자</a:t>
            </a:r>
          </a:p>
        </p:txBody>
      </p:sp>
    </p:spTree>
    <p:extLst>
      <p:ext uri="{BB962C8B-B14F-4D97-AF65-F5344CB8AC3E}">
        <p14:creationId xmlns:p14="http://schemas.microsoft.com/office/powerpoint/2010/main" val="424078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err="1">
                <a:solidFill>
                  <a:schemeClr val="bg1"/>
                </a:solidFill>
              </a:rPr>
              <a:t>Jupyter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설치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Jupyter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notebook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2229748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00E94-8113-42C9-926E-DDDCC0F74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"/>
          <a:stretch/>
        </p:blipFill>
        <p:spPr>
          <a:xfrm>
            <a:off x="2126665" y="1657463"/>
            <a:ext cx="8959257" cy="47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91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- if</a:t>
            </a:r>
            <a:r>
              <a:rPr lang="ko-KR" altLang="en-US" sz="1400" b="1" dirty="0">
                <a:solidFill>
                  <a:schemeClr val="bg1"/>
                </a:solidFill>
              </a:rPr>
              <a:t>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if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AC194-0C5C-4470-AC5C-BC14D72F66A1}"/>
              </a:ext>
            </a:extLst>
          </p:cNvPr>
          <p:cNvSpPr txBox="1"/>
          <p:nvPr/>
        </p:nvSpPr>
        <p:spPr>
          <a:xfrm>
            <a:off x="2126665" y="1879229"/>
            <a:ext cx="878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</a:t>
            </a:r>
            <a:r>
              <a:rPr lang="ko-KR" altLang="en-US" sz="2400" dirty="0"/>
              <a:t>을 입력 받으면 거짓</a:t>
            </a:r>
            <a:r>
              <a:rPr lang="en-US" altLang="ko-KR" sz="2400" dirty="0"/>
              <a:t>, </a:t>
            </a:r>
            <a:r>
              <a:rPr lang="ko-KR" altLang="en-US" sz="2400" dirty="0"/>
              <a:t>다른 숫자를 입력 받으면 참을 출력하는</a:t>
            </a:r>
            <a:endParaRPr lang="en-US" altLang="ko-KR" sz="2400" dirty="0"/>
          </a:p>
          <a:p>
            <a:r>
              <a:rPr lang="ko-KR" altLang="en-US" sz="2400" dirty="0"/>
              <a:t>프로그램을 만들어보자</a:t>
            </a: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19378D2-9A9F-40DC-8D8E-7F1A6572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70" y="2931992"/>
            <a:ext cx="9366780" cy="21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41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- if</a:t>
            </a:r>
            <a:r>
              <a:rPr lang="ko-KR" altLang="en-US" sz="1400" b="1" dirty="0">
                <a:solidFill>
                  <a:schemeClr val="bg1"/>
                </a:solidFill>
              </a:rPr>
              <a:t>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if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AC194-0C5C-4470-AC5C-BC14D72F66A1}"/>
              </a:ext>
            </a:extLst>
          </p:cNvPr>
          <p:cNvSpPr txBox="1"/>
          <p:nvPr/>
        </p:nvSpPr>
        <p:spPr>
          <a:xfrm>
            <a:off x="2126665" y="1879229"/>
            <a:ext cx="878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</a:t>
            </a:r>
            <a:r>
              <a:rPr lang="ko-KR" altLang="en-US" sz="2400" dirty="0"/>
              <a:t>을 입력 받으면 거짓</a:t>
            </a:r>
            <a:r>
              <a:rPr lang="en-US" altLang="ko-KR" sz="2400" dirty="0"/>
              <a:t>, </a:t>
            </a:r>
            <a:r>
              <a:rPr lang="ko-KR" altLang="en-US" sz="2400" dirty="0"/>
              <a:t>다른 숫자를 입력 받으면 참을 출력하는</a:t>
            </a:r>
            <a:endParaRPr lang="en-US" altLang="ko-KR" sz="2400" dirty="0"/>
          </a:p>
          <a:p>
            <a:r>
              <a:rPr lang="ko-KR" altLang="en-US" sz="2400" dirty="0"/>
              <a:t>프로그램을 만들어보자</a:t>
            </a: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19378D2-9A9F-40DC-8D8E-7F1A6572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70" y="2931992"/>
            <a:ext cx="9366780" cy="21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- if</a:t>
            </a:r>
            <a:r>
              <a:rPr lang="ko-KR" altLang="en-US" sz="1400" b="1" dirty="0">
                <a:solidFill>
                  <a:schemeClr val="bg1"/>
                </a:solidFill>
              </a:rPr>
              <a:t>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조건문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– if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42EE7D-528F-4991-89C3-675AA57A1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977806"/>
            <a:ext cx="8878346" cy="21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err="1">
                <a:solidFill>
                  <a:schemeClr val="bg1"/>
                </a:solidFill>
              </a:rPr>
              <a:t>Jupyter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notebook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Jupyter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notebook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2229748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4F4FA-9815-4DDE-B8A4-B33883EC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657463"/>
            <a:ext cx="8888954" cy="47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0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err="1">
                <a:solidFill>
                  <a:schemeClr val="bg1"/>
                </a:solidFill>
              </a:rPr>
              <a:t>Jupyter</a:t>
            </a:r>
            <a:r>
              <a:rPr lang="en-US" altLang="ko-KR" sz="1400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Jupyter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notebook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2229748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A4B4AD5-4C41-433E-A628-EF4F86A67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3" b="25437"/>
          <a:stretch/>
        </p:blipFill>
        <p:spPr>
          <a:xfrm>
            <a:off x="2126665" y="1780434"/>
            <a:ext cx="7938670" cy="42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err="1">
                <a:solidFill>
                  <a:schemeClr val="bg1"/>
                </a:solidFill>
              </a:rPr>
              <a:t>Jupyter</a:t>
            </a:r>
            <a:r>
              <a:rPr lang="en-US" altLang="ko-KR" sz="1400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Jupyter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notebook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2229748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95F024-0958-4524-BC7F-49D4E152A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7" b="32875"/>
          <a:stretch/>
        </p:blipFill>
        <p:spPr>
          <a:xfrm>
            <a:off x="2126665" y="1880461"/>
            <a:ext cx="8327661" cy="39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시작 전에</a:t>
            </a:r>
            <a:r>
              <a:rPr lang="en-US" altLang="ko-KR" sz="1400" b="1" dirty="0">
                <a:solidFill>
                  <a:schemeClr val="bg1"/>
                </a:solidFill>
              </a:rPr>
              <a:t>- print, input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파이썬에서의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입력과 출력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2229748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D6D441-E698-4D75-BFE4-1B02C9465CA8}"/>
              </a:ext>
            </a:extLst>
          </p:cNvPr>
          <p:cNvSpPr/>
          <p:nvPr/>
        </p:nvSpPr>
        <p:spPr>
          <a:xfrm>
            <a:off x="2126665" y="188046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-print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CB64F71-74B9-467B-A7FD-13DACD61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517230"/>
            <a:ext cx="8711733" cy="1300625"/>
          </a:xfrm>
          <a:prstGeom prst="rect">
            <a:avLst/>
          </a:prstGeom>
        </p:spPr>
      </p:pic>
      <p:pic>
        <p:nvPicPr>
          <p:cNvPr id="15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07EF974-2DB6-43F7-A00F-DB0590B06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4450034"/>
            <a:ext cx="8851078" cy="172173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5C869A-1354-4EA1-8449-E3555ED3BE88}"/>
              </a:ext>
            </a:extLst>
          </p:cNvPr>
          <p:cNvSpPr/>
          <p:nvPr/>
        </p:nvSpPr>
        <p:spPr>
          <a:xfrm>
            <a:off x="2073522" y="3817854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-input</a:t>
            </a:r>
          </a:p>
        </p:txBody>
      </p:sp>
    </p:spTree>
    <p:extLst>
      <p:ext uri="{BB962C8B-B14F-4D97-AF65-F5344CB8AC3E}">
        <p14:creationId xmlns:p14="http://schemas.microsoft.com/office/powerpoint/2010/main" val="418721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</a:t>
            </a:r>
            <a:r>
              <a:rPr lang="en-US" altLang="ko-KR" sz="1400" b="1" dirty="0" err="1">
                <a:solidFill>
                  <a:schemeClr val="bg1"/>
                </a:solidFill>
              </a:rPr>
              <a:t>dict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dict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2229748"/>
            <a:ext cx="936048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dict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(dictionary,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연관된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연결해 주고 이를 사용해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빠르게 검색 가능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대응 관계를 나타낼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66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 </a:t>
            </a:r>
            <a:r>
              <a:rPr lang="en-US" altLang="ko-KR" sz="1400" b="1" dirty="0">
                <a:solidFill>
                  <a:schemeClr val="bg1"/>
                </a:solidFill>
              </a:rPr>
              <a:t>-  </a:t>
            </a:r>
            <a:r>
              <a:rPr lang="en-US" altLang="ko-KR" sz="1400" b="1" dirty="0" err="1">
                <a:solidFill>
                  <a:schemeClr val="bg1"/>
                </a:solidFill>
              </a:rPr>
              <a:t>dict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dict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형 변수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4031FA-EA20-47AF-A3A2-072D1E349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22354"/>
              </p:ext>
            </p:extLst>
          </p:nvPr>
        </p:nvGraphicFramePr>
        <p:xfrm>
          <a:off x="2126665" y="1880461"/>
          <a:ext cx="3322028" cy="448932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1014">
                  <a:extLst>
                    <a:ext uri="{9D8B030D-6E8A-4147-A177-3AD203B41FA5}">
                      <a16:colId xmlns:a16="http://schemas.microsoft.com/office/drawing/2014/main" val="3506955013"/>
                    </a:ext>
                  </a:extLst>
                </a:gridCol>
                <a:gridCol w="1661014">
                  <a:extLst>
                    <a:ext uri="{9D8B030D-6E8A-4147-A177-3AD203B41FA5}">
                      <a16:colId xmlns:a16="http://schemas.microsoft.com/office/drawing/2014/main" val="3201264667"/>
                    </a:ext>
                  </a:extLst>
                </a:gridCol>
              </a:tblGrid>
              <a:tr h="553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37867"/>
                  </a:ext>
                </a:extLst>
              </a:tr>
              <a:tr h="56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98433"/>
                  </a:ext>
                </a:extLst>
              </a:tr>
              <a:tr h="56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31624"/>
                  </a:ext>
                </a:extLst>
              </a:tr>
              <a:tr h="56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87370"/>
                  </a:ext>
                </a:extLst>
              </a:tr>
              <a:tr h="56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71203"/>
                  </a:ext>
                </a:extLst>
              </a:tr>
              <a:tr h="56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95962"/>
                  </a:ext>
                </a:extLst>
              </a:tr>
              <a:tr h="56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65497"/>
                  </a:ext>
                </a:extLst>
              </a:tr>
              <a:tr h="56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517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E3DC42-52A1-4CFD-940E-8F9AE88ABA23}"/>
              </a:ext>
            </a:extLst>
          </p:cNvPr>
          <p:cNvSpPr txBox="1"/>
          <p:nvPr/>
        </p:nvSpPr>
        <p:spPr>
          <a:xfrm>
            <a:off x="5969856" y="1880461"/>
            <a:ext cx="5016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list </a:t>
            </a:r>
            <a:r>
              <a:rPr lang="ko-KR" altLang="en-US" sz="2400" dirty="0"/>
              <a:t>처럼 </a:t>
            </a:r>
            <a:r>
              <a:rPr lang="en-US" altLang="ko-KR" sz="2400" dirty="0"/>
              <a:t>index</a:t>
            </a:r>
            <a:r>
              <a:rPr lang="ko-KR" altLang="en-US" sz="2400" dirty="0"/>
              <a:t>를 원하는 것이 아닌</a:t>
            </a:r>
            <a:endParaRPr lang="en-US" altLang="ko-KR" sz="2400" dirty="0"/>
          </a:p>
          <a:p>
            <a:r>
              <a:rPr lang="en-US" altLang="ko-KR" sz="2400" dirty="0"/>
              <a:t>A -&gt;24 </a:t>
            </a:r>
            <a:r>
              <a:rPr lang="ko-KR" altLang="en-US" sz="2400" dirty="0"/>
              <a:t>를 원할 때</a:t>
            </a:r>
            <a:endParaRPr lang="en-US" altLang="ko-KR" sz="2400" dirty="0"/>
          </a:p>
          <a:p>
            <a:r>
              <a:rPr lang="en-US" altLang="ko-KR" sz="2400" dirty="0" err="1"/>
              <a:t>dict</a:t>
            </a:r>
            <a:r>
              <a:rPr lang="en-US" altLang="ko-KR" sz="2400" dirty="0"/>
              <a:t> </a:t>
            </a:r>
            <a:r>
              <a:rPr lang="ko-KR" altLang="en-US" sz="2400" dirty="0"/>
              <a:t>형 변수를 사용한다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646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910</Words>
  <Application>Microsoft Office PowerPoint</Application>
  <PresentationFormat>와이드스크린</PresentationFormat>
  <Paragraphs>229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AngsanaUPC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유민종</dc:creator>
  <cp:lastModifiedBy> </cp:lastModifiedBy>
  <cp:revision>37</cp:revision>
  <dcterms:created xsi:type="dcterms:W3CDTF">2018-03-21T02:25:20Z</dcterms:created>
  <dcterms:modified xsi:type="dcterms:W3CDTF">2018-03-22T05:35:37Z</dcterms:modified>
</cp:coreProperties>
</file>