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75" r:id="rId3"/>
    <p:sldId id="276" r:id="rId4"/>
    <p:sldId id="286" r:id="rId5"/>
    <p:sldId id="277" r:id="rId6"/>
    <p:sldId id="285" r:id="rId7"/>
    <p:sldId id="280" r:id="rId8"/>
    <p:sldId id="282" r:id="rId9"/>
    <p:sldId id="281" r:id="rId10"/>
    <p:sldId id="283" r:id="rId11"/>
    <p:sldId id="279" r:id="rId12"/>
    <p:sldId id="284" r:id="rId13"/>
    <p:sldId id="287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130EB8-D415-4645-8253-00B22C9502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444BE1B-B2D7-482B-AF60-2C748058B0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571177-8485-41E1-BFEA-D181A9283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D1B91-27C7-403C-AF6E-1F7D81D6AEAE}" type="datetimeFigureOut">
              <a:rPr lang="ko-KR" altLang="en-US" smtClean="0"/>
              <a:t>2018-05-02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08E0CA-FD3B-49AC-82A9-56B97B69E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A9599F-BF3B-4C10-81FE-FA0780062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46000-A5A9-4B38-83D8-18BB6D59EB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0850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926109-D71C-43E4-AFC9-15D181AB1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95265BF-E8EB-430E-AA2F-7D3AFB9CB7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AD17AD-DD6E-47F6-8FC3-888012099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D1B91-27C7-403C-AF6E-1F7D81D6AEAE}" type="datetimeFigureOut">
              <a:rPr lang="ko-KR" altLang="en-US" smtClean="0"/>
              <a:t>2018-05-02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5AF080-68D5-495F-AF3E-7BD9C80AA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DD48F6-C65D-4BB8-9FBF-BFC5D26E1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46000-A5A9-4B38-83D8-18BB6D59EB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2331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AFFFCF1-9711-43B2-9C1A-B57022FA25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193D6BA-B30B-48BA-9EB8-2FCBE84860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50F292-CBD0-474C-9FDA-9283ABE24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D1B91-27C7-403C-AF6E-1F7D81D6AEAE}" type="datetimeFigureOut">
              <a:rPr lang="ko-KR" altLang="en-US" smtClean="0"/>
              <a:t>2018-05-02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BC567F-202E-4BCE-8F68-F4ED4BD71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BA12FD-3F2A-45F2-97E1-DF5AD7325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46000-A5A9-4B38-83D8-18BB6D59EB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651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3AC45C-3A85-455B-99CB-8AF4CC0CE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C55779-145F-4B29-9BB7-FBC27170CE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551269-9105-448B-8C34-80AFB812A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D1B91-27C7-403C-AF6E-1F7D81D6AEAE}" type="datetimeFigureOut">
              <a:rPr lang="ko-KR" altLang="en-US" smtClean="0"/>
              <a:t>2018-05-02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F32B80-BA3C-4CD7-98F9-E46D81769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C1ED75-08E4-4075-A689-8D7D9CDE4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46000-A5A9-4B38-83D8-18BB6D59EB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0608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D50ACD-EC06-492A-94D6-744E5F6C8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D552CA-9431-4BFD-AE09-30CB68F6C9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E4933F-36C4-4508-8D97-165A80B13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D1B91-27C7-403C-AF6E-1F7D81D6AEAE}" type="datetimeFigureOut">
              <a:rPr lang="ko-KR" altLang="en-US" smtClean="0"/>
              <a:t>2018-05-02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6DF3E9-2E60-4934-85C5-0CABB7A7F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D7BF0A-F99A-47CA-8A89-F67236F25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46000-A5A9-4B38-83D8-18BB6D59EB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8491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21334E-9AFD-4054-8942-DE54858A6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930092-5A79-4182-9E76-81E0017618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3C46EB6-FA52-4630-A4BD-6223510413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18DE98B-627C-499C-A634-C2B4E5D41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D1B91-27C7-403C-AF6E-1F7D81D6AEAE}" type="datetimeFigureOut">
              <a:rPr lang="ko-KR" altLang="en-US" smtClean="0"/>
              <a:t>2018-05-02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D2587C9-C71F-411A-A4E3-909D3F233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373AD52-1D9F-4F3C-B9F2-E0CBC5235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46000-A5A9-4B38-83D8-18BB6D59EB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8310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B8E8DC-1F8B-4E8F-A552-A52FDF45F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3CA6E0-EEB1-442E-B309-5447292DF6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DDEAB15-FADB-4395-AC91-2ACDB7C96F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3AA492A-1F09-4C82-8D07-FF70A393CD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9258C6C-C877-4B5D-9A7F-82F2F39488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DFDE32F-66D5-4ABF-94B3-A7FE0F6BD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D1B91-27C7-403C-AF6E-1F7D81D6AEAE}" type="datetimeFigureOut">
              <a:rPr lang="ko-KR" altLang="en-US" smtClean="0"/>
              <a:t>2018-05-02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FB9A542-E57F-4C10-B971-3DECB3A19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61BF8C2-0FFE-453D-B14D-A8E4BBCF8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46000-A5A9-4B38-83D8-18BB6D59EB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539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D9FDE6-3A1D-4930-979F-DAB48C131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B56C21D-2087-4359-9FAF-1DD02CD9F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D1B91-27C7-403C-AF6E-1F7D81D6AEAE}" type="datetimeFigureOut">
              <a:rPr lang="ko-KR" altLang="en-US" smtClean="0"/>
              <a:t>2018-05-02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4FE91D5-5BE2-4686-9BB6-57783AEF1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E1C1A2D-09A6-4A32-8032-C3933D0F7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46000-A5A9-4B38-83D8-18BB6D59EB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734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1A479B3-F8DA-4C36-9A15-725D8A05E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D1B91-27C7-403C-AF6E-1F7D81D6AEAE}" type="datetimeFigureOut">
              <a:rPr lang="ko-KR" altLang="en-US" smtClean="0"/>
              <a:t>2018-05-02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C99EADF-12FA-4DE7-9893-7D1EFE24F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8660E96-D67E-4CD4-BDFB-219A89811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46000-A5A9-4B38-83D8-18BB6D59EB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2050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F14CEB-640A-4A25-9449-FE9B66527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2CDAA0-51D4-4FA3-9A50-616464A6BA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6753862-EDCF-4361-8E90-C7AA29980F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EDC0210-373A-4CEE-8909-5209D9A71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D1B91-27C7-403C-AF6E-1F7D81D6AEAE}" type="datetimeFigureOut">
              <a:rPr lang="ko-KR" altLang="en-US" smtClean="0"/>
              <a:t>2018-05-02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AC50DEB-AB36-4657-AC41-2D582E978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2FA23C-DCFE-4D14-9296-C42B91073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46000-A5A9-4B38-83D8-18BB6D59EB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8603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5F7846-4190-4467-977A-3894F65C5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12E5E1F-28C6-46EF-970C-CD3E71685D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EEE192E-1347-495D-9F63-4F229DB1C4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653B1D1-82D8-4936-A477-4429CD5E7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D1B91-27C7-403C-AF6E-1F7D81D6AEAE}" type="datetimeFigureOut">
              <a:rPr lang="ko-KR" altLang="en-US" smtClean="0"/>
              <a:t>2018-05-02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28F4965-E86F-4697-A0B3-B18B71E0E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8AFB350-73EE-4864-AC22-B4DC0DF31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46000-A5A9-4B38-83D8-18BB6D59EB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1933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EA9A367-E356-4967-A860-8A78E2F33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5C0BAE9-ABAB-4F17-9F4C-C108BB53B8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8FC89C-117A-4DD8-BC2C-426A513547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3D1B91-27C7-403C-AF6E-1F7D81D6AEAE}" type="datetimeFigureOut">
              <a:rPr lang="ko-KR" altLang="en-US" smtClean="0"/>
              <a:t>2018-05-02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7A5E53-347C-4719-AC34-F4F209785F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552161-5C31-4E35-A7FC-89740B1B46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C46000-A5A9-4B38-83D8-18BB6D59EB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241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직사각형 104"/>
          <p:cNvSpPr/>
          <p:nvPr/>
        </p:nvSpPr>
        <p:spPr>
          <a:xfrm>
            <a:off x="5002288" y="1606576"/>
            <a:ext cx="5069010" cy="50323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800" dirty="0">
                <a:solidFill>
                  <a:schemeClr val="tx1"/>
                </a:solidFill>
              </a:rPr>
              <a:t>함수</a:t>
            </a:r>
            <a:r>
              <a:rPr lang="en-US" altLang="ko-KR" sz="4800" dirty="0">
                <a:solidFill>
                  <a:schemeClr val="tx1"/>
                </a:solidFill>
              </a:rPr>
              <a:t> 1</a:t>
            </a:r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402828" y="1606576"/>
            <a:ext cx="2641776" cy="5069434"/>
          </a:xfrm>
          <a:prstGeom prst="rect">
            <a:avLst/>
          </a:prstGeom>
          <a:solidFill>
            <a:srgbClr val="E2EAEC"/>
          </a:solidFill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402827" y="994856"/>
            <a:ext cx="7795200" cy="619121"/>
          </a:xfrm>
          <a:prstGeom prst="rect">
            <a:avLst/>
          </a:prstGeom>
          <a:solidFill>
            <a:srgbClr val="55B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ko-KR" altLang="en-US" sz="1600" b="1" dirty="0" err="1">
                <a:solidFill>
                  <a:prstClr val="white"/>
                </a:solidFill>
              </a:rPr>
              <a:t>유민종</a:t>
            </a:r>
            <a:endParaRPr lang="en-US" altLang="ko-KR" sz="1600" b="1" dirty="0">
              <a:solidFill>
                <a:prstClr val="white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3161748" y="1889597"/>
            <a:ext cx="1276978" cy="273995"/>
          </a:xfrm>
          <a:prstGeom prst="roundRect">
            <a:avLst>
              <a:gd name="adj" fmla="val 2454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prstClr val="white"/>
              </a:solidFill>
            </a:endParaRPr>
          </a:p>
        </p:txBody>
      </p:sp>
      <p:sp>
        <p:nvSpPr>
          <p:cNvPr id="12" name="도넛 11"/>
          <p:cNvSpPr/>
          <p:nvPr/>
        </p:nvSpPr>
        <p:spPr>
          <a:xfrm>
            <a:off x="3306589" y="1957695"/>
            <a:ext cx="137798" cy="137798"/>
          </a:xfrm>
          <a:prstGeom prst="donut">
            <a:avLst>
              <a:gd name="adj" fmla="val 15861"/>
            </a:avLst>
          </a:prstGeom>
          <a:solidFill>
            <a:srgbClr val="E2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prstClr val="black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 rot="2700000">
            <a:off x="3404223" y="2084000"/>
            <a:ext cx="80328" cy="20082"/>
          </a:xfrm>
          <a:prstGeom prst="roundRect">
            <a:avLst>
              <a:gd name="adj" fmla="val 24545"/>
            </a:avLst>
          </a:prstGeom>
          <a:solidFill>
            <a:srgbClr val="E2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30945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액자 62"/>
          <p:cNvSpPr/>
          <p:nvPr/>
        </p:nvSpPr>
        <p:spPr>
          <a:xfrm>
            <a:off x="-6714" y="5166"/>
            <a:ext cx="12198714" cy="6852833"/>
          </a:xfrm>
          <a:prstGeom prst="frame">
            <a:avLst>
              <a:gd name="adj1" fmla="val 4160"/>
            </a:avLst>
          </a:prstGeom>
          <a:solidFill>
            <a:srgbClr val="ACC0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05328" y="669222"/>
            <a:ext cx="1400174" cy="5895976"/>
          </a:xfrm>
          <a:prstGeom prst="rect">
            <a:avLst/>
          </a:prstGeom>
          <a:solidFill>
            <a:srgbClr val="E2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05328" y="264251"/>
            <a:ext cx="11696699" cy="421005"/>
          </a:xfrm>
          <a:prstGeom prst="rect">
            <a:avLst/>
          </a:prstGeom>
          <a:solidFill>
            <a:srgbClr val="55B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sz="1400" b="1" dirty="0">
                <a:solidFill>
                  <a:schemeClr val="bg1"/>
                </a:solidFill>
              </a:rPr>
              <a:t>1. </a:t>
            </a:r>
            <a:r>
              <a:rPr lang="ko-KR" altLang="en-US" sz="1400" b="1" dirty="0">
                <a:solidFill>
                  <a:schemeClr val="bg1"/>
                </a:solidFill>
              </a:rPr>
              <a:t>함수</a:t>
            </a:r>
            <a:endParaRPr lang="en-US" altLang="ko-KR" sz="1400" b="1" dirty="0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0602775" y="325568"/>
            <a:ext cx="107273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>
                <a:solidFill>
                  <a:prstClr val="white"/>
                </a:solidFill>
              </a:rPr>
              <a:t>발표자 </a:t>
            </a:r>
            <a:r>
              <a:rPr lang="en-US" altLang="ko-KR" sz="1000" dirty="0">
                <a:solidFill>
                  <a:prstClr val="white"/>
                </a:solidFill>
              </a:rPr>
              <a:t>:</a:t>
            </a:r>
            <a:r>
              <a:rPr lang="ko-KR" altLang="en-US" sz="1000" dirty="0">
                <a:solidFill>
                  <a:prstClr val="white"/>
                </a:solidFill>
              </a:rPr>
              <a:t> </a:t>
            </a:r>
            <a:r>
              <a:rPr lang="ko-KR" altLang="en-US" sz="1000" dirty="0" err="1">
                <a:solidFill>
                  <a:prstClr val="white"/>
                </a:solidFill>
              </a:rPr>
              <a:t>유민종</a:t>
            </a:r>
            <a:endParaRPr lang="ko-KR" altLang="en-US" sz="1100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65919" y="883359"/>
            <a:ext cx="1144587" cy="245589"/>
          </a:xfrm>
          <a:prstGeom prst="roundRect">
            <a:avLst>
              <a:gd name="adj" fmla="val 2454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도넛 11"/>
          <p:cNvSpPr/>
          <p:nvPr/>
        </p:nvSpPr>
        <p:spPr>
          <a:xfrm>
            <a:off x="421957" y="929953"/>
            <a:ext cx="123512" cy="123512"/>
          </a:xfrm>
          <a:prstGeom prst="donut">
            <a:avLst>
              <a:gd name="adj" fmla="val 15861"/>
            </a:avLst>
          </a:prstGeom>
          <a:solidFill>
            <a:srgbClr val="E2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 rot="2700000">
            <a:off x="502744" y="1044465"/>
            <a:ext cx="72000" cy="18000"/>
          </a:xfrm>
          <a:prstGeom prst="roundRect">
            <a:avLst>
              <a:gd name="adj" fmla="val 24545"/>
            </a:avLst>
          </a:prstGeom>
          <a:solidFill>
            <a:srgbClr val="E2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1176381" y="1780434"/>
            <a:ext cx="292068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</a:rPr>
              <a:t>3p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2126665" y="1076791"/>
            <a:ext cx="9360485" cy="5806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ngsanaUPC" panose="020B0502040204020203" pitchFamily="18" charset="-34"/>
              </a:rPr>
              <a:t>함수</a:t>
            </a:r>
            <a:endParaRPr lang="en-US" altLang="ko-KR" sz="24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AngsanaUPC" panose="020B0502040204020203" pitchFamily="18" charset="-34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626E906-CBDD-4B57-A82C-EB9B00DCF1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6665" y="1880461"/>
            <a:ext cx="3124065" cy="397797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FEC95EC-068D-4DC5-BB1B-AAA3A833FA7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68" t="-5394" r="88692" b="3595"/>
          <a:stretch/>
        </p:blipFill>
        <p:spPr>
          <a:xfrm>
            <a:off x="6806907" y="1367127"/>
            <a:ext cx="2806045" cy="3450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3090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액자 62"/>
          <p:cNvSpPr/>
          <p:nvPr/>
        </p:nvSpPr>
        <p:spPr>
          <a:xfrm>
            <a:off x="-6714" y="5166"/>
            <a:ext cx="12198714" cy="6852833"/>
          </a:xfrm>
          <a:prstGeom prst="frame">
            <a:avLst>
              <a:gd name="adj1" fmla="val 4160"/>
            </a:avLst>
          </a:prstGeom>
          <a:solidFill>
            <a:srgbClr val="ACC0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05328" y="669222"/>
            <a:ext cx="1400174" cy="5895976"/>
          </a:xfrm>
          <a:prstGeom prst="rect">
            <a:avLst/>
          </a:prstGeom>
          <a:solidFill>
            <a:srgbClr val="E2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05328" y="264251"/>
            <a:ext cx="11696699" cy="421005"/>
          </a:xfrm>
          <a:prstGeom prst="rect">
            <a:avLst/>
          </a:prstGeom>
          <a:solidFill>
            <a:srgbClr val="55B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sz="1400" b="1" dirty="0">
                <a:solidFill>
                  <a:schemeClr val="bg1"/>
                </a:solidFill>
              </a:rPr>
              <a:t>2. </a:t>
            </a:r>
            <a:r>
              <a:rPr lang="ko-KR" altLang="en-US" sz="1400" b="1" dirty="0">
                <a:solidFill>
                  <a:schemeClr val="bg1"/>
                </a:solidFill>
              </a:rPr>
              <a:t>연습문제</a:t>
            </a:r>
            <a:endParaRPr lang="en-US" altLang="ko-KR" sz="1400" b="1" dirty="0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0602775" y="325568"/>
            <a:ext cx="107273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>
                <a:solidFill>
                  <a:prstClr val="white"/>
                </a:solidFill>
              </a:rPr>
              <a:t>발표자 </a:t>
            </a:r>
            <a:r>
              <a:rPr lang="en-US" altLang="ko-KR" sz="1000" dirty="0">
                <a:solidFill>
                  <a:prstClr val="white"/>
                </a:solidFill>
              </a:rPr>
              <a:t>:</a:t>
            </a:r>
            <a:r>
              <a:rPr lang="ko-KR" altLang="en-US" sz="1000" dirty="0">
                <a:solidFill>
                  <a:prstClr val="white"/>
                </a:solidFill>
              </a:rPr>
              <a:t> </a:t>
            </a:r>
            <a:r>
              <a:rPr lang="ko-KR" altLang="en-US" sz="1000" dirty="0" err="1">
                <a:solidFill>
                  <a:prstClr val="white"/>
                </a:solidFill>
              </a:rPr>
              <a:t>유민종</a:t>
            </a:r>
            <a:endParaRPr lang="ko-KR" altLang="en-US" sz="1100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65919" y="883359"/>
            <a:ext cx="1144587" cy="245589"/>
          </a:xfrm>
          <a:prstGeom prst="roundRect">
            <a:avLst>
              <a:gd name="adj" fmla="val 2454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도넛 11"/>
          <p:cNvSpPr/>
          <p:nvPr/>
        </p:nvSpPr>
        <p:spPr>
          <a:xfrm>
            <a:off x="421957" y="929953"/>
            <a:ext cx="123512" cy="123512"/>
          </a:xfrm>
          <a:prstGeom prst="donut">
            <a:avLst>
              <a:gd name="adj" fmla="val 15861"/>
            </a:avLst>
          </a:prstGeom>
          <a:solidFill>
            <a:srgbClr val="E2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 rot="2700000">
            <a:off x="502744" y="1044465"/>
            <a:ext cx="72000" cy="18000"/>
          </a:xfrm>
          <a:prstGeom prst="roundRect">
            <a:avLst>
              <a:gd name="adj" fmla="val 24545"/>
            </a:avLst>
          </a:prstGeom>
          <a:solidFill>
            <a:srgbClr val="E2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1176381" y="1780434"/>
            <a:ext cx="292068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</a:rPr>
              <a:t>3p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2126665" y="1076791"/>
            <a:ext cx="9360485" cy="5806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ngsanaUPC" panose="020B0502040204020203" pitchFamily="18" charset="-34"/>
              </a:rPr>
              <a:t>연습문제 </a:t>
            </a:r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ngsanaUPC" panose="020B0502040204020203" pitchFamily="18" charset="-34"/>
              </a:rPr>
              <a:t>1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F664B99-0EA9-46BC-8EF4-A42D55BE8596}"/>
              </a:ext>
            </a:extLst>
          </p:cNvPr>
          <p:cNvSpPr/>
          <p:nvPr/>
        </p:nvSpPr>
        <p:spPr>
          <a:xfrm>
            <a:off x="2126665" y="1866059"/>
            <a:ext cx="9548840" cy="38989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어떤 자연수 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이 주어졌을 때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n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의 약수를 구하는 함수를 정의하세요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그 함수를 사용하여 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이 완전수임을 확인하는 코드를 구현하세요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완전수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어떤 자연수 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의 자기 자신을 제외한 약수의 합이 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일 때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그 수를 완전수라고 한다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tip) 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함수에서 약수를 리스트로 반환해보세요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8035959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액자 62"/>
          <p:cNvSpPr/>
          <p:nvPr/>
        </p:nvSpPr>
        <p:spPr>
          <a:xfrm>
            <a:off x="-6714" y="5166"/>
            <a:ext cx="12198714" cy="6852833"/>
          </a:xfrm>
          <a:prstGeom prst="frame">
            <a:avLst>
              <a:gd name="adj1" fmla="val 4160"/>
            </a:avLst>
          </a:prstGeom>
          <a:solidFill>
            <a:srgbClr val="ACC0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05328" y="669222"/>
            <a:ext cx="1400174" cy="5895976"/>
          </a:xfrm>
          <a:prstGeom prst="rect">
            <a:avLst/>
          </a:prstGeom>
          <a:solidFill>
            <a:srgbClr val="E2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05328" y="264251"/>
            <a:ext cx="11696699" cy="421005"/>
          </a:xfrm>
          <a:prstGeom prst="rect">
            <a:avLst/>
          </a:prstGeom>
          <a:solidFill>
            <a:srgbClr val="55B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sz="1400" b="1" dirty="0">
                <a:solidFill>
                  <a:schemeClr val="bg1"/>
                </a:solidFill>
              </a:rPr>
              <a:t>2. </a:t>
            </a:r>
            <a:r>
              <a:rPr lang="ko-KR" altLang="en-US" sz="1400" b="1" dirty="0">
                <a:solidFill>
                  <a:schemeClr val="bg1"/>
                </a:solidFill>
              </a:rPr>
              <a:t>연습문제</a:t>
            </a:r>
            <a:endParaRPr lang="en-US" altLang="ko-KR" sz="1400" b="1" dirty="0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0602775" y="325568"/>
            <a:ext cx="107273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>
                <a:solidFill>
                  <a:prstClr val="white"/>
                </a:solidFill>
              </a:rPr>
              <a:t>발표자 </a:t>
            </a:r>
            <a:r>
              <a:rPr lang="en-US" altLang="ko-KR" sz="1000" dirty="0">
                <a:solidFill>
                  <a:prstClr val="white"/>
                </a:solidFill>
              </a:rPr>
              <a:t>:</a:t>
            </a:r>
            <a:r>
              <a:rPr lang="ko-KR" altLang="en-US" sz="1000" dirty="0">
                <a:solidFill>
                  <a:prstClr val="white"/>
                </a:solidFill>
              </a:rPr>
              <a:t> </a:t>
            </a:r>
            <a:r>
              <a:rPr lang="ko-KR" altLang="en-US" sz="1000" dirty="0" err="1">
                <a:solidFill>
                  <a:prstClr val="white"/>
                </a:solidFill>
              </a:rPr>
              <a:t>유민종</a:t>
            </a:r>
            <a:endParaRPr lang="ko-KR" altLang="en-US" sz="1100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65919" y="883359"/>
            <a:ext cx="1144587" cy="245589"/>
          </a:xfrm>
          <a:prstGeom prst="roundRect">
            <a:avLst>
              <a:gd name="adj" fmla="val 2454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도넛 11"/>
          <p:cNvSpPr/>
          <p:nvPr/>
        </p:nvSpPr>
        <p:spPr>
          <a:xfrm>
            <a:off x="421957" y="929953"/>
            <a:ext cx="123512" cy="123512"/>
          </a:xfrm>
          <a:prstGeom prst="donut">
            <a:avLst>
              <a:gd name="adj" fmla="val 15861"/>
            </a:avLst>
          </a:prstGeom>
          <a:solidFill>
            <a:srgbClr val="E2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 rot="2700000">
            <a:off x="502744" y="1044465"/>
            <a:ext cx="72000" cy="18000"/>
          </a:xfrm>
          <a:prstGeom prst="roundRect">
            <a:avLst>
              <a:gd name="adj" fmla="val 24545"/>
            </a:avLst>
          </a:prstGeom>
          <a:solidFill>
            <a:srgbClr val="E2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1176381" y="1780434"/>
            <a:ext cx="292068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</a:rPr>
              <a:t>3p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2126665" y="1076791"/>
            <a:ext cx="9360485" cy="5806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ngsanaUPC" panose="020B0502040204020203" pitchFamily="18" charset="-34"/>
              </a:rPr>
              <a:t>연습문제 </a:t>
            </a:r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ngsanaUPC" panose="020B0502040204020203" pitchFamily="18" charset="-34"/>
              </a:rPr>
              <a:t>2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F664B99-0EA9-46BC-8EF4-A42D55BE8596}"/>
              </a:ext>
            </a:extLst>
          </p:cNvPr>
          <p:cNvSpPr/>
          <p:nvPr/>
        </p:nvSpPr>
        <p:spPr>
          <a:xfrm>
            <a:off x="2126665" y="1866059"/>
            <a:ext cx="9548840" cy="27909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1. 2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부터 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사이의 숫자 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을 입력했을 때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구구단의 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단을 출력하는 함수를 정의해보세요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2. 2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부터 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사이의 숫자 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a, b, c,… 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를 리스트로 입력 받아서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구구단의 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단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b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단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c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단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,…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을 출력하는 함수를 정의해보세요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141606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액자 62"/>
          <p:cNvSpPr/>
          <p:nvPr/>
        </p:nvSpPr>
        <p:spPr>
          <a:xfrm>
            <a:off x="-6714" y="5166"/>
            <a:ext cx="12198714" cy="6852833"/>
          </a:xfrm>
          <a:prstGeom prst="frame">
            <a:avLst>
              <a:gd name="adj1" fmla="val 4160"/>
            </a:avLst>
          </a:prstGeom>
          <a:solidFill>
            <a:srgbClr val="ACC0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05328" y="669222"/>
            <a:ext cx="1400174" cy="5895976"/>
          </a:xfrm>
          <a:prstGeom prst="rect">
            <a:avLst/>
          </a:prstGeom>
          <a:solidFill>
            <a:srgbClr val="E2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05328" y="264251"/>
            <a:ext cx="11696699" cy="421005"/>
          </a:xfrm>
          <a:prstGeom prst="rect">
            <a:avLst/>
          </a:prstGeom>
          <a:solidFill>
            <a:srgbClr val="55B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endParaRPr lang="en-US" altLang="ko-KR" sz="1400" b="1" dirty="0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0602775" y="325568"/>
            <a:ext cx="107273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>
                <a:solidFill>
                  <a:prstClr val="white"/>
                </a:solidFill>
              </a:rPr>
              <a:t>발표자 </a:t>
            </a:r>
            <a:r>
              <a:rPr lang="en-US" altLang="ko-KR" sz="1000" dirty="0">
                <a:solidFill>
                  <a:prstClr val="white"/>
                </a:solidFill>
              </a:rPr>
              <a:t>:</a:t>
            </a:r>
            <a:r>
              <a:rPr lang="ko-KR" altLang="en-US" sz="1000" dirty="0">
                <a:solidFill>
                  <a:prstClr val="white"/>
                </a:solidFill>
              </a:rPr>
              <a:t> </a:t>
            </a:r>
            <a:r>
              <a:rPr lang="ko-KR" altLang="en-US" sz="1000" dirty="0" err="1">
                <a:solidFill>
                  <a:prstClr val="white"/>
                </a:solidFill>
              </a:rPr>
              <a:t>유민종</a:t>
            </a:r>
            <a:endParaRPr lang="ko-KR" altLang="en-US" sz="1100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65919" y="883359"/>
            <a:ext cx="1144587" cy="245589"/>
          </a:xfrm>
          <a:prstGeom prst="roundRect">
            <a:avLst>
              <a:gd name="adj" fmla="val 2454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도넛 11"/>
          <p:cNvSpPr/>
          <p:nvPr/>
        </p:nvSpPr>
        <p:spPr>
          <a:xfrm>
            <a:off x="421957" y="929953"/>
            <a:ext cx="123512" cy="123512"/>
          </a:xfrm>
          <a:prstGeom prst="donut">
            <a:avLst>
              <a:gd name="adj" fmla="val 15861"/>
            </a:avLst>
          </a:prstGeom>
          <a:solidFill>
            <a:srgbClr val="E2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 rot="2700000">
            <a:off x="502744" y="1044465"/>
            <a:ext cx="72000" cy="18000"/>
          </a:xfrm>
          <a:prstGeom prst="roundRect">
            <a:avLst>
              <a:gd name="adj" fmla="val 24545"/>
            </a:avLst>
          </a:prstGeom>
          <a:solidFill>
            <a:srgbClr val="E2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1176381" y="1780434"/>
            <a:ext cx="292068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</a:rPr>
              <a:t>3p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F664B99-0EA9-46BC-8EF4-A42D55BE8596}"/>
              </a:ext>
            </a:extLst>
          </p:cNvPr>
          <p:cNvSpPr/>
          <p:nvPr/>
        </p:nvSpPr>
        <p:spPr>
          <a:xfrm>
            <a:off x="1817544" y="3042244"/>
            <a:ext cx="9548840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https://github.com/mjyoo2/skkumathcom</a:t>
            </a:r>
          </a:p>
        </p:txBody>
      </p:sp>
    </p:spTree>
    <p:extLst>
      <p:ext uri="{BB962C8B-B14F-4D97-AF65-F5344CB8AC3E}">
        <p14:creationId xmlns:p14="http://schemas.microsoft.com/office/powerpoint/2010/main" val="2148416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액자 62"/>
          <p:cNvSpPr/>
          <p:nvPr/>
        </p:nvSpPr>
        <p:spPr>
          <a:xfrm>
            <a:off x="-6714" y="5166"/>
            <a:ext cx="12198714" cy="6852833"/>
          </a:xfrm>
          <a:prstGeom prst="frame">
            <a:avLst>
              <a:gd name="adj1" fmla="val 4160"/>
            </a:avLst>
          </a:prstGeom>
          <a:solidFill>
            <a:srgbClr val="ACC0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05328" y="669222"/>
            <a:ext cx="1400174" cy="5895976"/>
          </a:xfrm>
          <a:prstGeom prst="rect">
            <a:avLst/>
          </a:prstGeom>
          <a:solidFill>
            <a:srgbClr val="E2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05328" y="264251"/>
            <a:ext cx="11696699" cy="421005"/>
          </a:xfrm>
          <a:prstGeom prst="rect">
            <a:avLst/>
          </a:prstGeom>
          <a:solidFill>
            <a:srgbClr val="55B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ko-KR" altLang="en-US" sz="1400" b="1" dirty="0">
                <a:solidFill>
                  <a:schemeClr val="bg1"/>
                </a:solidFill>
              </a:rPr>
              <a:t>목차</a:t>
            </a:r>
            <a:endParaRPr lang="en-US" altLang="ko-KR" sz="1400" b="1" dirty="0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0602775" y="325568"/>
            <a:ext cx="107273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>
                <a:solidFill>
                  <a:prstClr val="white"/>
                </a:solidFill>
              </a:rPr>
              <a:t>발표자 </a:t>
            </a:r>
            <a:r>
              <a:rPr lang="en-US" altLang="ko-KR" sz="1000" dirty="0">
                <a:solidFill>
                  <a:prstClr val="white"/>
                </a:solidFill>
              </a:rPr>
              <a:t>:</a:t>
            </a:r>
            <a:r>
              <a:rPr lang="ko-KR" altLang="en-US" sz="1000" dirty="0">
                <a:solidFill>
                  <a:prstClr val="white"/>
                </a:solidFill>
              </a:rPr>
              <a:t> </a:t>
            </a:r>
            <a:r>
              <a:rPr lang="ko-KR" altLang="en-US" sz="1000" dirty="0" err="1">
                <a:solidFill>
                  <a:prstClr val="white"/>
                </a:solidFill>
              </a:rPr>
              <a:t>유민종</a:t>
            </a:r>
            <a:endParaRPr lang="ko-KR" altLang="en-US" sz="1100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65919" y="883359"/>
            <a:ext cx="1144587" cy="245589"/>
          </a:xfrm>
          <a:prstGeom prst="roundRect">
            <a:avLst>
              <a:gd name="adj" fmla="val 2454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도넛 11"/>
          <p:cNvSpPr/>
          <p:nvPr/>
        </p:nvSpPr>
        <p:spPr>
          <a:xfrm>
            <a:off x="421957" y="929953"/>
            <a:ext cx="123512" cy="123512"/>
          </a:xfrm>
          <a:prstGeom prst="donut">
            <a:avLst>
              <a:gd name="adj" fmla="val 15861"/>
            </a:avLst>
          </a:prstGeom>
          <a:solidFill>
            <a:srgbClr val="E2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 rot="2700000">
            <a:off x="502744" y="1044465"/>
            <a:ext cx="72000" cy="18000"/>
          </a:xfrm>
          <a:prstGeom prst="roundRect">
            <a:avLst>
              <a:gd name="adj" fmla="val 24545"/>
            </a:avLst>
          </a:prstGeom>
          <a:solidFill>
            <a:srgbClr val="E2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1176381" y="1780434"/>
            <a:ext cx="292068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</a:rPr>
              <a:t>3p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2126665" y="1076791"/>
            <a:ext cx="9360485" cy="5806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ngsanaUPC" panose="020B0502040204020203" pitchFamily="18" charset="-34"/>
              </a:rPr>
              <a:t>함수</a:t>
            </a:r>
            <a:endParaRPr lang="en-US" altLang="ko-KR" sz="24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AngsanaUPC" panose="020B0502040204020203" pitchFamily="18" charset="-34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F664B99-0EA9-46BC-8EF4-A42D55BE8596}"/>
              </a:ext>
            </a:extLst>
          </p:cNvPr>
          <p:cNvSpPr/>
          <p:nvPr/>
        </p:nvSpPr>
        <p:spPr>
          <a:xfrm>
            <a:off x="2126665" y="1866059"/>
            <a:ext cx="9360485" cy="11289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함수</a:t>
            </a:r>
            <a:endParaRPr lang="en-US" altLang="ko-KR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연습문제</a:t>
            </a:r>
            <a:endParaRPr lang="en-US" altLang="ko-KR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1669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액자 62"/>
          <p:cNvSpPr/>
          <p:nvPr/>
        </p:nvSpPr>
        <p:spPr>
          <a:xfrm>
            <a:off x="-6714" y="5166"/>
            <a:ext cx="12198714" cy="6852833"/>
          </a:xfrm>
          <a:prstGeom prst="frame">
            <a:avLst>
              <a:gd name="adj1" fmla="val 4160"/>
            </a:avLst>
          </a:prstGeom>
          <a:solidFill>
            <a:srgbClr val="ACC0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05328" y="669222"/>
            <a:ext cx="1400174" cy="5895976"/>
          </a:xfrm>
          <a:prstGeom prst="rect">
            <a:avLst/>
          </a:prstGeom>
          <a:solidFill>
            <a:srgbClr val="E2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05328" y="264251"/>
            <a:ext cx="11696699" cy="421005"/>
          </a:xfrm>
          <a:prstGeom prst="rect">
            <a:avLst/>
          </a:prstGeom>
          <a:solidFill>
            <a:srgbClr val="55B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sz="1400" b="1" dirty="0">
                <a:solidFill>
                  <a:schemeClr val="bg1"/>
                </a:solidFill>
              </a:rPr>
              <a:t>1. </a:t>
            </a:r>
            <a:r>
              <a:rPr lang="ko-KR" altLang="en-US" sz="1400" b="1" dirty="0">
                <a:solidFill>
                  <a:schemeClr val="bg1"/>
                </a:solidFill>
              </a:rPr>
              <a:t>함수</a:t>
            </a:r>
            <a:endParaRPr lang="en-US" altLang="ko-KR" sz="1400" b="1" dirty="0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0602775" y="325568"/>
            <a:ext cx="107273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>
                <a:solidFill>
                  <a:prstClr val="white"/>
                </a:solidFill>
              </a:rPr>
              <a:t>발표자 </a:t>
            </a:r>
            <a:r>
              <a:rPr lang="en-US" altLang="ko-KR" sz="1000" dirty="0">
                <a:solidFill>
                  <a:prstClr val="white"/>
                </a:solidFill>
              </a:rPr>
              <a:t>:</a:t>
            </a:r>
            <a:r>
              <a:rPr lang="ko-KR" altLang="en-US" sz="1000" dirty="0">
                <a:solidFill>
                  <a:prstClr val="white"/>
                </a:solidFill>
              </a:rPr>
              <a:t> </a:t>
            </a:r>
            <a:r>
              <a:rPr lang="ko-KR" altLang="en-US" sz="1000" dirty="0" err="1">
                <a:solidFill>
                  <a:prstClr val="white"/>
                </a:solidFill>
              </a:rPr>
              <a:t>유민종</a:t>
            </a:r>
            <a:endParaRPr lang="ko-KR" altLang="en-US" sz="1100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65919" y="883359"/>
            <a:ext cx="1144587" cy="245589"/>
          </a:xfrm>
          <a:prstGeom prst="roundRect">
            <a:avLst>
              <a:gd name="adj" fmla="val 2454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도넛 11"/>
          <p:cNvSpPr/>
          <p:nvPr/>
        </p:nvSpPr>
        <p:spPr>
          <a:xfrm>
            <a:off x="421957" y="929953"/>
            <a:ext cx="123512" cy="123512"/>
          </a:xfrm>
          <a:prstGeom prst="donut">
            <a:avLst>
              <a:gd name="adj" fmla="val 15861"/>
            </a:avLst>
          </a:prstGeom>
          <a:solidFill>
            <a:srgbClr val="E2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 rot="2700000">
            <a:off x="502744" y="1044465"/>
            <a:ext cx="72000" cy="18000"/>
          </a:xfrm>
          <a:prstGeom prst="roundRect">
            <a:avLst>
              <a:gd name="adj" fmla="val 24545"/>
            </a:avLst>
          </a:prstGeom>
          <a:solidFill>
            <a:srgbClr val="E2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1176381" y="1780434"/>
            <a:ext cx="292068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</a:rPr>
              <a:t>3p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2126665" y="1076791"/>
            <a:ext cx="9360485" cy="5806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ngsanaUPC" panose="020B0502040204020203" pitchFamily="18" charset="-34"/>
              </a:rPr>
              <a:t>함수</a:t>
            </a:r>
            <a:endParaRPr lang="en-US" altLang="ko-KR" sz="24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AngsanaUPC" panose="020B0502040204020203" pitchFamily="18" charset="-34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F664B99-0EA9-46BC-8EF4-A42D55BE8596}"/>
              </a:ext>
            </a:extLst>
          </p:cNvPr>
          <p:cNvSpPr/>
          <p:nvPr/>
        </p:nvSpPr>
        <p:spPr>
          <a:xfrm>
            <a:off x="2073522" y="1832028"/>
            <a:ext cx="9360485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입력 값이 주어졌을 때 어떤 일을 수행한 후 결과값을 내놓는 것</a:t>
            </a:r>
            <a:endParaRPr lang="en-US" altLang="ko-KR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 descr="https://wikidocs.net/images/page/24/2336759756_c7a3759954_o.jpg">
            <a:extLst>
              <a:ext uri="{FF2B5EF4-FFF2-40B4-BE49-F238E27FC236}">
                <a16:creationId xmlns:a16="http://schemas.microsoft.com/office/drawing/2014/main" id="{9E6A72D8-580C-4E8A-BD86-4F0EAD39B1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7127" y="2581559"/>
            <a:ext cx="3317745" cy="3317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1746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액자 62"/>
          <p:cNvSpPr/>
          <p:nvPr/>
        </p:nvSpPr>
        <p:spPr>
          <a:xfrm>
            <a:off x="-6714" y="5166"/>
            <a:ext cx="12198714" cy="6852833"/>
          </a:xfrm>
          <a:prstGeom prst="frame">
            <a:avLst>
              <a:gd name="adj1" fmla="val 4160"/>
            </a:avLst>
          </a:prstGeom>
          <a:solidFill>
            <a:srgbClr val="ACC0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05328" y="669222"/>
            <a:ext cx="1400174" cy="5895976"/>
          </a:xfrm>
          <a:prstGeom prst="rect">
            <a:avLst/>
          </a:prstGeom>
          <a:solidFill>
            <a:srgbClr val="E2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05328" y="264251"/>
            <a:ext cx="11696699" cy="421005"/>
          </a:xfrm>
          <a:prstGeom prst="rect">
            <a:avLst/>
          </a:prstGeom>
          <a:solidFill>
            <a:srgbClr val="55B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sz="1400" b="1" dirty="0">
                <a:solidFill>
                  <a:schemeClr val="bg1"/>
                </a:solidFill>
              </a:rPr>
              <a:t>1. </a:t>
            </a:r>
            <a:r>
              <a:rPr lang="ko-KR" altLang="en-US" sz="1400" b="1" dirty="0">
                <a:solidFill>
                  <a:schemeClr val="bg1"/>
                </a:solidFill>
              </a:rPr>
              <a:t>함수</a:t>
            </a:r>
            <a:endParaRPr lang="en-US" altLang="ko-KR" sz="1400" b="1" dirty="0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0602775" y="325568"/>
            <a:ext cx="107273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>
                <a:solidFill>
                  <a:prstClr val="white"/>
                </a:solidFill>
              </a:rPr>
              <a:t>발표자 </a:t>
            </a:r>
            <a:r>
              <a:rPr lang="en-US" altLang="ko-KR" sz="1000" dirty="0">
                <a:solidFill>
                  <a:prstClr val="white"/>
                </a:solidFill>
              </a:rPr>
              <a:t>:</a:t>
            </a:r>
            <a:r>
              <a:rPr lang="ko-KR" altLang="en-US" sz="1000" dirty="0">
                <a:solidFill>
                  <a:prstClr val="white"/>
                </a:solidFill>
              </a:rPr>
              <a:t> </a:t>
            </a:r>
            <a:r>
              <a:rPr lang="ko-KR" altLang="en-US" sz="1000" dirty="0" err="1">
                <a:solidFill>
                  <a:prstClr val="white"/>
                </a:solidFill>
              </a:rPr>
              <a:t>유민종</a:t>
            </a:r>
            <a:endParaRPr lang="ko-KR" altLang="en-US" sz="1100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65919" y="883359"/>
            <a:ext cx="1144587" cy="245589"/>
          </a:xfrm>
          <a:prstGeom prst="roundRect">
            <a:avLst>
              <a:gd name="adj" fmla="val 2454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도넛 11"/>
          <p:cNvSpPr/>
          <p:nvPr/>
        </p:nvSpPr>
        <p:spPr>
          <a:xfrm>
            <a:off x="421957" y="929953"/>
            <a:ext cx="123512" cy="123512"/>
          </a:xfrm>
          <a:prstGeom prst="donut">
            <a:avLst>
              <a:gd name="adj" fmla="val 15861"/>
            </a:avLst>
          </a:prstGeom>
          <a:solidFill>
            <a:srgbClr val="E2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 rot="2700000">
            <a:off x="502744" y="1044465"/>
            <a:ext cx="72000" cy="18000"/>
          </a:xfrm>
          <a:prstGeom prst="roundRect">
            <a:avLst>
              <a:gd name="adj" fmla="val 24545"/>
            </a:avLst>
          </a:prstGeom>
          <a:solidFill>
            <a:srgbClr val="E2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1176381" y="1780434"/>
            <a:ext cx="292068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</a:rPr>
              <a:t>3p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2126665" y="1076791"/>
            <a:ext cx="9360485" cy="5806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ngsanaUPC" panose="020B0502040204020203" pitchFamily="18" charset="-34"/>
              </a:rPr>
              <a:t>함수의 장점</a:t>
            </a:r>
            <a:endParaRPr lang="en-US" altLang="ko-KR" sz="24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AngsanaUPC" panose="020B0502040204020203" pitchFamily="18" charset="-34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F664B99-0EA9-46BC-8EF4-A42D55BE8596}"/>
              </a:ext>
            </a:extLst>
          </p:cNvPr>
          <p:cNvSpPr/>
          <p:nvPr/>
        </p:nvSpPr>
        <p:spPr>
          <a:xfrm>
            <a:off x="2073522" y="1832028"/>
            <a:ext cx="9360485" cy="11289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반복된 코드 작성을 할 필요가 없어집니다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코드의 가독성이 좋아집니다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65341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액자 62"/>
          <p:cNvSpPr/>
          <p:nvPr/>
        </p:nvSpPr>
        <p:spPr>
          <a:xfrm>
            <a:off x="-6714" y="5166"/>
            <a:ext cx="12198714" cy="6852833"/>
          </a:xfrm>
          <a:prstGeom prst="frame">
            <a:avLst>
              <a:gd name="adj1" fmla="val 4160"/>
            </a:avLst>
          </a:prstGeom>
          <a:solidFill>
            <a:srgbClr val="ACC0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05328" y="669222"/>
            <a:ext cx="1400174" cy="5895976"/>
          </a:xfrm>
          <a:prstGeom prst="rect">
            <a:avLst/>
          </a:prstGeom>
          <a:solidFill>
            <a:srgbClr val="E2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05328" y="264251"/>
            <a:ext cx="11696699" cy="421005"/>
          </a:xfrm>
          <a:prstGeom prst="rect">
            <a:avLst/>
          </a:prstGeom>
          <a:solidFill>
            <a:srgbClr val="55B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sz="1400" b="1" dirty="0">
                <a:solidFill>
                  <a:schemeClr val="bg1"/>
                </a:solidFill>
              </a:rPr>
              <a:t>1. </a:t>
            </a:r>
            <a:r>
              <a:rPr lang="ko-KR" altLang="en-US" sz="1400" b="1" dirty="0">
                <a:solidFill>
                  <a:schemeClr val="bg1"/>
                </a:solidFill>
              </a:rPr>
              <a:t>함수</a:t>
            </a:r>
            <a:endParaRPr lang="en-US" altLang="ko-KR" sz="1400" b="1" dirty="0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0602775" y="325568"/>
            <a:ext cx="107273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>
                <a:solidFill>
                  <a:prstClr val="white"/>
                </a:solidFill>
              </a:rPr>
              <a:t>발표자 </a:t>
            </a:r>
            <a:r>
              <a:rPr lang="en-US" altLang="ko-KR" sz="1000" dirty="0">
                <a:solidFill>
                  <a:prstClr val="white"/>
                </a:solidFill>
              </a:rPr>
              <a:t>:</a:t>
            </a:r>
            <a:r>
              <a:rPr lang="ko-KR" altLang="en-US" sz="1000" dirty="0">
                <a:solidFill>
                  <a:prstClr val="white"/>
                </a:solidFill>
              </a:rPr>
              <a:t> </a:t>
            </a:r>
            <a:r>
              <a:rPr lang="ko-KR" altLang="en-US" sz="1000" dirty="0" err="1">
                <a:solidFill>
                  <a:prstClr val="white"/>
                </a:solidFill>
              </a:rPr>
              <a:t>유민종</a:t>
            </a:r>
            <a:endParaRPr lang="ko-KR" altLang="en-US" sz="1100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65919" y="883359"/>
            <a:ext cx="1144587" cy="245589"/>
          </a:xfrm>
          <a:prstGeom prst="roundRect">
            <a:avLst>
              <a:gd name="adj" fmla="val 2454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도넛 11"/>
          <p:cNvSpPr/>
          <p:nvPr/>
        </p:nvSpPr>
        <p:spPr>
          <a:xfrm>
            <a:off x="421957" y="929953"/>
            <a:ext cx="123512" cy="123512"/>
          </a:xfrm>
          <a:prstGeom prst="donut">
            <a:avLst>
              <a:gd name="adj" fmla="val 15861"/>
            </a:avLst>
          </a:prstGeom>
          <a:solidFill>
            <a:srgbClr val="E2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 rot="2700000">
            <a:off x="502744" y="1044465"/>
            <a:ext cx="72000" cy="18000"/>
          </a:xfrm>
          <a:prstGeom prst="roundRect">
            <a:avLst>
              <a:gd name="adj" fmla="val 24545"/>
            </a:avLst>
          </a:prstGeom>
          <a:solidFill>
            <a:srgbClr val="E2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1176381" y="1780434"/>
            <a:ext cx="292068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</a:rPr>
              <a:t>3p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2126665" y="1076791"/>
            <a:ext cx="9360485" cy="5806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ngsanaUPC" panose="020B0502040204020203" pitchFamily="18" charset="-34"/>
              </a:rPr>
              <a:t>함수 </a:t>
            </a:r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ngsanaUPC" panose="020B0502040204020203" pitchFamily="18" charset="-34"/>
              </a:rPr>
              <a:t>- </a:t>
            </a:r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ngsanaUPC" panose="020B0502040204020203" pitchFamily="18" charset="-34"/>
              </a:rPr>
              <a:t>문법</a:t>
            </a:r>
            <a:endParaRPr lang="en-US" altLang="ko-KR" sz="24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AngsanaUPC" panose="020B0502040204020203" pitchFamily="18" charset="-34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D9ACDCA-8183-4BD4-BE5F-439F9E423C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6665" y="1880461"/>
            <a:ext cx="7271401" cy="3294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107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액자 62"/>
          <p:cNvSpPr/>
          <p:nvPr/>
        </p:nvSpPr>
        <p:spPr>
          <a:xfrm>
            <a:off x="-6714" y="5166"/>
            <a:ext cx="12198714" cy="6852833"/>
          </a:xfrm>
          <a:prstGeom prst="frame">
            <a:avLst>
              <a:gd name="adj1" fmla="val 4160"/>
            </a:avLst>
          </a:prstGeom>
          <a:solidFill>
            <a:srgbClr val="ACC0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05328" y="669222"/>
            <a:ext cx="1400174" cy="5895976"/>
          </a:xfrm>
          <a:prstGeom prst="rect">
            <a:avLst/>
          </a:prstGeom>
          <a:solidFill>
            <a:srgbClr val="E2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05328" y="264251"/>
            <a:ext cx="11696699" cy="421005"/>
          </a:xfrm>
          <a:prstGeom prst="rect">
            <a:avLst/>
          </a:prstGeom>
          <a:solidFill>
            <a:srgbClr val="55B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sz="1400" b="1" dirty="0">
                <a:solidFill>
                  <a:schemeClr val="bg1"/>
                </a:solidFill>
              </a:rPr>
              <a:t>1. </a:t>
            </a:r>
            <a:r>
              <a:rPr lang="ko-KR" altLang="en-US" sz="1400" b="1" dirty="0">
                <a:solidFill>
                  <a:schemeClr val="bg1"/>
                </a:solidFill>
              </a:rPr>
              <a:t>함수</a:t>
            </a:r>
            <a:endParaRPr lang="en-US" altLang="ko-KR" sz="1400" b="1" dirty="0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0602775" y="325568"/>
            <a:ext cx="107273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>
                <a:solidFill>
                  <a:prstClr val="white"/>
                </a:solidFill>
              </a:rPr>
              <a:t>발표자 </a:t>
            </a:r>
            <a:r>
              <a:rPr lang="en-US" altLang="ko-KR" sz="1000" dirty="0">
                <a:solidFill>
                  <a:prstClr val="white"/>
                </a:solidFill>
              </a:rPr>
              <a:t>:</a:t>
            </a:r>
            <a:r>
              <a:rPr lang="ko-KR" altLang="en-US" sz="1000" dirty="0">
                <a:solidFill>
                  <a:prstClr val="white"/>
                </a:solidFill>
              </a:rPr>
              <a:t> </a:t>
            </a:r>
            <a:r>
              <a:rPr lang="ko-KR" altLang="en-US" sz="1000" dirty="0" err="1">
                <a:solidFill>
                  <a:prstClr val="white"/>
                </a:solidFill>
              </a:rPr>
              <a:t>유민종</a:t>
            </a:r>
            <a:endParaRPr lang="ko-KR" altLang="en-US" sz="1100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65919" y="883359"/>
            <a:ext cx="1144587" cy="245589"/>
          </a:xfrm>
          <a:prstGeom prst="roundRect">
            <a:avLst>
              <a:gd name="adj" fmla="val 2454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도넛 11"/>
          <p:cNvSpPr/>
          <p:nvPr/>
        </p:nvSpPr>
        <p:spPr>
          <a:xfrm>
            <a:off x="421957" y="929953"/>
            <a:ext cx="123512" cy="123512"/>
          </a:xfrm>
          <a:prstGeom prst="donut">
            <a:avLst>
              <a:gd name="adj" fmla="val 15861"/>
            </a:avLst>
          </a:prstGeom>
          <a:solidFill>
            <a:srgbClr val="E2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 rot="2700000">
            <a:off x="502744" y="1044465"/>
            <a:ext cx="72000" cy="18000"/>
          </a:xfrm>
          <a:prstGeom prst="roundRect">
            <a:avLst>
              <a:gd name="adj" fmla="val 24545"/>
            </a:avLst>
          </a:prstGeom>
          <a:solidFill>
            <a:srgbClr val="E2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1176381" y="1780434"/>
            <a:ext cx="292068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</a:rPr>
              <a:t>3p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2126665" y="1076791"/>
            <a:ext cx="9360485" cy="5806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ngsanaUPC" panose="020B0502040204020203" pitchFamily="18" charset="-34"/>
              </a:rPr>
              <a:t>함수</a:t>
            </a:r>
            <a:endParaRPr lang="en-US" altLang="ko-KR" sz="24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AngsanaUPC" panose="020B0502040204020203" pitchFamily="18" charset="-34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F664B99-0EA9-46BC-8EF4-A42D55BE8596}"/>
              </a:ext>
            </a:extLst>
          </p:cNvPr>
          <p:cNvSpPr/>
          <p:nvPr/>
        </p:nvSpPr>
        <p:spPr>
          <a:xfrm>
            <a:off x="2073522" y="1832028"/>
            <a:ext cx="9360485" cy="27909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함수의 매개변수는 리스트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튜플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등등 여러 자료형이 가능합니다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필요할 때 알맞은 자료형을 사용하세요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함수의 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return 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값 또한 리스트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튜플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등등 여러 자료형이 가능합니다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단순히 두개 이상의 변수를 반환하고 싶을 때는 </a:t>
            </a:r>
            <a:r>
              <a:rPr lang="ko-KR" alt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튜플을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사용하는 것을 추천합니다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07352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액자 62"/>
          <p:cNvSpPr/>
          <p:nvPr/>
        </p:nvSpPr>
        <p:spPr>
          <a:xfrm>
            <a:off x="-6714" y="5166"/>
            <a:ext cx="12198714" cy="6852833"/>
          </a:xfrm>
          <a:prstGeom prst="frame">
            <a:avLst>
              <a:gd name="adj1" fmla="val 4160"/>
            </a:avLst>
          </a:prstGeom>
          <a:solidFill>
            <a:srgbClr val="ACC0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05328" y="669222"/>
            <a:ext cx="1400174" cy="5895976"/>
          </a:xfrm>
          <a:prstGeom prst="rect">
            <a:avLst/>
          </a:prstGeom>
          <a:solidFill>
            <a:srgbClr val="E2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05328" y="264251"/>
            <a:ext cx="11696699" cy="421005"/>
          </a:xfrm>
          <a:prstGeom prst="rect">
            <a:avLst/>
          </a:prstGeom>
          <a:solidFill>
            <a:srgbClr val="55B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sz="1400" b="1" dirty="0">
                <a:solidFill>
                  <a:schemeClr val="bg1"/>
                </a:solidFill>
              </a:rPr>
              <a:t>1. </a:t>
            </a:r>
            <a:r>
              <a:rPr lang="ko-KR" altLang="en-US" sz="1400" b="1" dirty="0">
                <a:solidFill>
                  <a:schemeClr val="bg1"/>
                </a:solidFill>
              </a:rPr>
              <a:t>함수</a:t>
            </a:r>
            <a:endParaRPr lang="en-US" altLang="ko-KR" sz="1400" b="1" dirty="0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0602775" y="325568"/>
            <a:ext cx="107273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>
                <a:solidFill>
                  <a:prstClr val="white"/>
                </a:solidFill>
              </a:rPr>
              <a:t>발표자 </a:t>
            </a:r>
            <a:r>
              <a:rPr lang="en-US" altLang="ko-KR" sz="1000" dirty="0">
                <a:solidFill>
                  <a:prstClr val="white"/>
                </a:solidFill>
              </a:rPr>
              <a:t>:</a:t>
            </a:r>
            <a:r>
              <a:rPr lang="ko-KR" altLang="en-US" sz="1000" dirty="0">
                <a:solidFill>
                  <a:prstClr val="white"/>
                </a:solidFill>
              </a:rPr>
              <a:t> </a:t>
            </a:r>
            <a:r>
              <a:rPr lang="ko-KR" altLang="en-US" sz="1000" dirty="0" err="1">
                <a:solidFill>
                  <a:prstClr val="white"/>
                </a:solidFill>
              </a:rPr>
              <a:t>유민종</a:t>
            </a:r>
            <a:endParaRPr lang="ko-KR" altLang="en-US" sz="1100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65919" y="883359"/>
            <a:ext cx="1144587" cy="245589"/>
          </a:xfrm>
          <a:prstGeom prst="roundRect">
            <a:avLst>
              <a:gd name="adj" fmla="val 2454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도넛 11"/>
          <p:cNvSpPr/>
          <p:nvPr/>
        </p:nvSpPr>
        <p:spPr>
          <a:xfrm>
            <a:off x="421957" y="929953"/>
            <a:ext cx="123512" cy="123512"/>
          </a:xfrm>
          <a:prstGeom prst="donut">
            <a:avLst>
              <a:gd name="adj" fmla="val 15861"/>
            </a:avLst>
          </a:prstGeom>
          <a:solidFill>
            <a:srgbClr val="E2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 rot="2700000">
            <a:off x="502744" y="1044465"/>
            <a:ext cx="72000" cy="18000"/>
          </a:xfrm>
          <a:prstGeom prst="roundRect">
            <a:avLst>
              <a:gd name="adj" fmla="val 24545"/>
            </a:avLst>
          </a:prstGeom>
          <a:solidFill>
            <a:srgbClr val="E2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1176381" y="1780434"/>
            <a:ext cx="292068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</a:rPr>
              <a:t>3p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2126665" y="1076791"/>
            <a:ext cx="9360485" cy="5806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ngsanaUPC" panose="020B0502040204020203" pitchFamily="18" charset="-34"/>
              </a:rPr>
              <a:t>함수 </a:t>
            </a:r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ngsanaUPC" panose="020B0502040204020203" pitchFamily="18" charset="-34"/>
              </a:rPr>
              <a:t>- </a:t>
            </a:r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ngsanaUPC" panose="020B0502040204020203" pitchFamily="18" charset="-34"/>
              </a:rPr>
              <a:t>예시</a:t>
            </a:r>
            <a:endParaRPr lang="en-US" altLang="ko-KR" sz="24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AngsanaUPC" panose="020B0502040204020203" pitchFamily="18" charset="-34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4320905-6C49-4EA2-A9DE-466B526F56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6665" y="1980489"/>
            <a:ext cx="4941686" cy="3100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2331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액자 62"/>
          <p:cNvSpPr/>
          <p:nvPr/>
        </p:nvSpPr>
        <p:spPr>
          <a:xfrm>
            <a:off x="-6714" y="5166"/>
            <a:ext cx="12198714" cy="6852833"/>
          </a:xfrm>
          <a:prstGeom prst="frame">
            <a:avLst>
              <a:gd name="adj1" fmla="val 4160"/>
            </a:avLst>
          </a:prstGeom>
          <a:solidFill>
            <a:srgbClr val="ACC0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05328" y="669222"/>
            <a:ext cx="1400174" cy="5895976"/>
          </a:xfrm>
          <a:prstGeom prst="rect">
            <a:avLst/>
          </a:prstGeom>
          <a:solidFill>
            <a:srgbClr val="E2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05328" y="264251"/>
            <a:ext cx="11696699" cy="421005"/>
          </a:xfrm>
          <a:prstGeom prst="rect">
            <a:avLst/>
          </a:prstGeom>
          <a:solidFill>
            <a:srgbClr val="55B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sz="1400" b="1" dirty="0">
                <a:solidFill>
                  <a:schemeClr val="bg1"/>
                </a:solidFill>
              </a:rPr>
              <a:t>1. </a:t>
            </a:r>
            <a:r>
              <a:rPr lang="ko-KR" altLang="en-US" sz="1400" b="1" dirty="0">
                <a:solidFill>
                  <a:schemeClr val="bg1"/>
                </a:solidFill>
              </a:rPr>
              <a:t>함수</a:t>
            </a:r>
            <a:endParaRPr lang="en-US" altLang="ko-KR" sz="1400" b="1" dirty="0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0602775" y="325568"/>
            <a:ext cx="107273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>
                <a:solidFill>
                  <a:prstClr val="white"/>
                </a:solidFill>
              </a:rPr>
              <a:t>발표자 </a:t>
            </a:r>
            <a:r>
              <a:rPr lang="en-US" altLang="ko-KR" sz="1000" dirty="0">
                <a:solidFill>
                  <a:prstClr val="white"/>
                </a:solidFill>
              </a:rPr>
              <a:t>:</a:t>
            </a:r>
            <a:r>
              <a:rPr lang="ko-KR" altLang="en-US" sz="1000" dirty="0">
                <a:solidFill>
                  <a:prstClr val="white"/>
                </a:solidFill>
              </a:rPr>
              <a:t> </a:t>
            </a:r>
            <a:r>
              <a:rPr lang="ko-KR" altLang="en-US" sz="1000" dirty="0" err="1">
                <a:solidFill>
                  <a:prstClr val="white"/>
                </a:solidFill>
              </a:rPr>
              <a:t>유민종</a:t>
            </a:r>
            <a:endParaRPr lang="ko-KR" altLang="en-US" sz="1100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65919" y="883359"/>
            <a:ext cx="1144587" cy="245589"/>
          </a:xfrm>
          <a:prstGeom prst="roundRect">
            <a:avLst>
              <a:gd name="adj" fmla="val 2454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도넛 11"/>
          <p:cNvSpPr/>
          <p:nvPr/>
        </p:nvSpPr>
        <p:spPr>
          <a:xfrm>
            <a:off x="421957" y="929953"/>
            <a:ext cx="123512" cy="123512"/>
          </a:xfrm>
          <a:prstGeom prst="donut">
            <a:avLst>
              <a:gd name="adj" fmla="val 15861"/>
            </a:avLst>
          </a:prstGeom>
          <a:solidFill>
            <a:srgbClr val="E2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 rot="2700000">
            <a:off x="502744" y="1044465"/>
            <a:ext cx="72000" cy="18000"/>
          </a:xfrm>
          <a:prstGeom prst="roundRect">
            <a:avLst>
              <a:gd name="adj" fmla="val 24545"/>
            </a:avLst>
          </a:prstGeom>
          <a:solidFill>
            <a:srgbClr val="E2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1176381" y="1780434"/>
            <a:ext cx="292068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</a:rPr>
              <a:t>3p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2126665" y="1076791"/>
            <a:ext cx="9360485" cy="5806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ngsanaUPC" panose="020B0502040204020203" pitchFamily="18" charset="-34"/>
              </a:rPr>
              <a:t>함수 </a:t>
            </a:r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ngsanaUPC" panose="020B0502040204020203" pitchFamily="18" charset="-34"/>
              </a:rPr>
              <a:t>– </a:t>
            </a:r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ngsanaUPC" panose="020B0502040204020203" pitchFamily="18" charset="-34"/>
              </a:rPr>
              <a:t>지역변수와 전역변수</a:t>
            </a:r>
            <a:endParaRPr lang="en-US" altLang="ko-KR" sz="24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AngsanaUPC" panose="020B0502040204020203" pitchFamily="18" charset="-34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F664B99-0EA9-46BC-8EF4-A42D55BE8596}"/>
              </a:ext>
            </a:extLst>
          </p:cNvPr>
          <p:cNvSpPr/>
          <p:nvPr/>
        </p:nvSpPr>
        <p:spPr>
          <a:xfrm>
            <a:off x="2073522" y="1832028"/>
            <a:ext cx="9360485" cy="33449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전역 변수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: 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프로그램 전체에서 선언되고 쓰이는 변수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일부러 지워주지 않으면 지워지지 않고 프로그램이 끝날 때 까지 남아있다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endParaRPr lang="en-US" altLang="ko-KR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지역 변수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: 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함수 안에서 쓰이는 변수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함수 안에서 선언되고 함수가 끝나면 자동으로 지워진다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004405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액자 62"/>
          <p:cNvSpPr/>
          <p:nvPr/>
        </p:nvSpPr>
        <p:spPr>
          <a:xfrm>
            <a:off x="-6714" y="5166"/>
            <a:ext cx="12198714" cy="6852833"/>
          </a:xfrm>
          <a:prstGeom prst="frame">
            <a:avLst>
              <a:gd name="adj1" fmla="val 4160"/>
            </a:avLst>
          </a:prstGeom>
          <a:solidFill>
            <a:srgbClr val="ACC0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05328" y="669222"/>
            <a:ext cx="1400174" cy="5895976"/>
          </a:xfrm>
          <a:prstGeom prst="rect">
            <a:avLst/>
          </a:prstGeom>
          <a:solidFill>
            <a:srgbClr val="E2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05328" y="264251"/>
            <a:ext cx="11696699" cy="421005"/>
          </a:xfrm>
          <a:prstGeom prst="rect">
            <a:avLst/>
          </a:prstGeom>
          <a:solidFill>
            <a:srgbClr val="55B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sz="1400" b="1" dirty="0">
                <a:solidFill>
                  <a:schemeClr val="bg1"/>
                </a:solidFill>
              </a:rPr>
              <a:t>1. </a:t>
            </a:r>
            <a:r>
              <a:rPr lang="ko-KR" altLang="en-US" sz="1400" b="1" dirty="0">
                <a:solidFill>
                  <a:schemeClr val="bg1"/>
                </a:solidFill>
              </a:rPr>
              <a:t>함수</a:t>
            </a:r>
            <a:endParaRPr lang="en-US" altLang="ko-KR" sz="1400" b="1" dirty="0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0602775" y="325568"/>
            <a:ext cx="107273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>
                <a:solidFill>
                  <a:prstClr val="white"/>
                </a:solidFill>
              </a:rPr>
              <a:t>발표자 </a:t>
            </a:r>
            <a:r>
              <a:rPr lang="en-US" altLang="ko-KR" sz="1000" dirty="0">
                <a:solidFill>
                  <a:prstClr val="white"/>
                </a:solidFill>
              </a:rPr>
              <a:t>:</a:t>
            </a:r>
            <a:r>
              <a:rPr lang="ko-KR" altLang="en-US" sz="1000" dirty="0">
                <a:solidFill>
                  <a:prstClr val="white"/>
                </a:solidFill>
              </a:rPr>
              <a:t> </a:t>
            </a:r>
            <a:r>
              <a:rPr lang="ko-KR" altLang="en-US" sz="1000" dirty="0" err="1">
                <a:solidFill>
                  <a:prstClr val="white"/>
                </a:solidFill>
              </a:rPr>
              <a:t>유민종</a:t>
            </a:r>
            <a:endParaRPr lang="ko-KR" altLang="en-US" sz="1100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65919" y="883359"/>
            <a:ext cx="1144587" cy="245589"/>
          </a:xfrm>
          <a:prstGeom prst="roundRect">
            <a:avLst>
              <a:gd name="adj" fmla="val 2454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도넛 11"/>
          <p:cNvSpPr/>
          <p:nvPr/>
        </p:nvSpPr>
        <p:spPr>
          <a:xfrm>
            <a:off x="421957" y="929953"/>
            <a:ext cx="123512" cy="123512"/>
          </a:xfrm>
          <a:prstGeom prst="donut">
            <a:avLst>
              <a:gd name="adj" fmla="val 15861"/>
            </a:avLst>
          </a:prstGeom>
          <a:solidFill>
            <a:srgbClr val="E2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 rot="2700000">
            <a:off x="502744" y="1044465"/>
            <a:ext cx="72000" cy="18000"/>
          </a:xfrm>
          <a:prstGeom prst="roundRect">
            <a:avLst>
              <a:gd name="adj" fmla="val 24545"/>
            </a:avLst>
          </a:prstGeom>
          <a:solidFill>
            <a:srgbClr val="E2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1176381" y="1780434"/>
            <a:ext cx="292068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</a:rPr>
              <a:t>3p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2126665" y="1076791"/>
            <a:ext cx="9360485" cy="5806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ngsanaUPC" panose="020B0502040204020203" pitchFamily="18" charset="-34"/>
              </a:rPr>
              <a:t>함수</a:t>
            </a:r>
            <a:endParaRPr lang="en-US" altLang="ko-KR" sz="24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AngsanaUPC" panose="020B0502040204020203" pitchFamily="18" charset="-34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F664B99-0EA9-46BC-8EF4-A42D55BE8596}"/>
              </a:ext>
            </a:extLst>
          </p:cNvPr>
          <p:cNvSpPr/>
          <p:nvPr/>
        </p:nvSpPr>
        <p:spPr>
          <a:xfrm>
            <a:off x="2073522" y="1832028"/>
            <a:ext cx="9360485" cy="27909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함수 안에서 쓰이는 변수는 지역변수로 함수 안에서 정의되고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함수 안에서만 사용할 수 있는 변수입니다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함수 안에서 쓰인 변수를 쓰려고 노력하지 맙시다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전역변수를 매개변수로 사용한다고 해서 함수 안에서 값이 바뀌지 않습니다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195408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349</Words>
  <Application>Microsoft Office PowerPoint</Application>
  <PresentationFormat>와이드스크린</PresentationFormat>
  <Paragraphs>70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맑은 고딕</vt:lpstr>
      <vt:lpstr>AngsanaUPC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유민종</dc:creator>
  <cp:lastModifiedBy> </cp:lastModifiedBy>
  <cp:revision>12</cp:revision>
  <dcterms:created xsi:type="dcterms:W3CDTF">2018-03-21T02:25:20Z</dcterms:created>
  <dcterms:modified xsi:type="dcterms:W3CDTF">2018-05-02T07:56:13Z</dcterms:modified>
</cp:coreProperties>
</file>