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95"/>
  </p:notesMasterIdLst>
  <p:handoutMasterIdLst>
    <p:handoutMasterId r:id="rId96"/>
  </p:handoutMasterIdLst>
  <p:sldIdLst>
    <p:sldId id="799" r:id="rId2"/>
    <p:sldId id="1066" r:id="rId3"/>
    <p:sldId id="1002" r:id="rId4"/>
    <p:sldId id="801" r:id="rId5"/>
    <p:sldId id="986" r:id="rId6"/>
    <p:sldId id="987" r:id="rId7"/>
    <p:sldId id="988" r:id="rId8"/>
    <p:sldId id="989" r:id="rId9"/>
    <p:sldId id="990" r:id="rId10"/>
    <p:sldId id="1000" r:id="rId11"/>
    <p:sldId id="1001" r:id="rId12"/>
    <p:sldId id="803" r:id="rId13"/>
    <p:sldId id="804" r:id="rId14"/>
    <p:sldId id="805" r:id="rId15"/>
    <p:sldId id="808" r:id="rId16"/>
    <p:sldId id="809" r:id="rId17"/>
    <p:sldId id="810" r:id="rId18"/>
    <p:sldId id="811" r:id="rId19"/>
    <p:sldId id="812" r:id="rId20"/>
    <p:sldId id="813" r:id="rId21"/>
    <p:sldId id="814" r:id="rId22"/>
    <p:sldId id="815" r:id="rId23"/>
    <p:sldId id="816" r:id="rId24"/>
    <p:sldId id="817" r:id="rId25"/>
    <p:sldId id="818" r:id="rId26"/>
    <p:sldId id="983" r:id="rId27"/>
    <p:sldId id="984" r:id="rId28"/>
    <p:sldId id="985" r:id="rId29"/>
    <p:sldId id="992" r:id="rId30"/>
    <p:sldId id="993" r:id="rId31"/>
    <p:sldId id="994" r:id="rId32"/>
    <p:sldId id="995" r:id="rId33"/>
    <p:sldId id="819" r:id="rId34"/>
    <p:sldId id="820" r:id="rId35"/>
    <p:sldId id="821" r:id="rId36"/>
    <p:sldId id="822" r:id="rId37"/>
    <p:sldId id="823" r:id="rId38"/>
    <p:sldId id="824" r:id="rId39"/>
    <p:sldId id="982" r:id="rId40"/>
    <p:sldId id="979" r:id="rId41"/>
    <p:sldId id="1067" r:id="rId42"/>
    <p:sldId id="825" r:id="rId43"/>
    <p:sldId id="826" r:id="rId44"/>
    <p:sldId id="827" r:id="rId45"/>
    <p:sldId id="828" r:id="rId46"/>
    <p:sldId id="829" r:id="rId47"/>
    <p:sldId id="974" r:id="rId48"/>
    <p:sldId id="830" r:id="rId49"/>
    <p:sldId id="831" r:id="rId50"/>
    <p:sldId id="975" r:id="rId51"/>
    <p:sldId id="833" r:id="rId52"/>
    <p:sldId id="972" r:id="rId53"/>
    <p:sldId id="835" r:id="rId54"/>
    <p:sldId id="836" r:id="rId55"/>
    <p:sldId id="837" r:id="rId56"/>
    <p:sldId id="976" r:id="rId57"/>
    <p:sldId id="838" r:id="rId58"/>
    <p:sldId id="839" r:id="rId59"/>
    <p:sldId id="977" r:id="rId60"/>
    <p:sldId id="840" r:id="rId61"/>
    <p:sldId id="978" r:id="rId62"/>
    <p:sldId id="841" r:id="rId63"/>
    <p:sldId id="842" r:id="rId64"/>
    <p:sldId id="843" r:id="rId65"/>
    <p:sldId id="844" r:id="rId66"/>
    <p:sldId id="845" r:id="rId67"/>
    <p:sldId id="846" r:id="rId68"/>
    <p:sldId id="847" r:id="rId69"/>
    <p:sldId id="848" r:id="rId70"/>
    <p:sldId id="1045" r:id="rId71"/>
    <p:sldId id="1046" r:id="rId72"/>
    <p:sldId id="1047" r:id="rId73"/>
    <p:sldId id="1048" r:id="rId74"/>
    <p:sldId id="1049" r:id="rId75"/>
    <p:sldId id="1050" r:id="rId76"/>
    <p:sldId id="1051" r:id="rId77"/>
    <p:sldId id="1052" r:id="rId78"/>
    <p:sldId id="1053" r:id="rId79"/>
    <p:sldId id="1054" r:id="rId80"/>
    <p:sldId id="1055" r:id="rId81"/>
    <p:sldId id="1056" r:id="rId82"/>
    <p:sldId id="1057" r:id="rId83"/>
    <p:sldId id="1058" r:id="rId84"/>
    <p:sldId id="1059" r:id="rId85"/>
    <p:sldId id="1060" r:id="rId86"/>
    <p:sldId id="1061" r:id="rId87"/>
    <p:sldId id="1062" r:id="rId88"/>
    <p:sldId id="1063" r:id="rId89"/>
    <p:sldId id="1064" r:id="rId90"/>
    <p:sldId id="1065" r:id="rId91"/>
    <p:sldId id="955" r:id="rId92"/>
    <p:sldId id="956" r:id="rId93"/>
    <p:sldId id="957" r:id="rId94"/>
  </p:sldIdLst>
  <p:sldSz cx="9144000" cy="6858000" type="screen4x3"/>
  <p:notesSz cx="7010400" cy="9296400"/>
  <p:custDataLst>
    <p:tags r:id="rId97"/>
  </p:custDataLst>
  <p:defaultTextStyle>
    <a:defPPr>
      <a:defRPr lang="en-US"/>
    </a:defPPr>
    <a:lvl1pPr algn="l" rtl="0" fontAlgn="base">
      <a:spcBef>
        <a:spcPct val="0"/>
      </a:spcBef>
      <a:spcAft>
        <a:spcPct val="0"/>
      </a:spcAft>
      <a:defRPr kumimoji="1" sz="2400" b="1" kern="1200">
        <a:solidFill>
          <a:schemeClr val="tx1"/>
        </a:solidFill>
        <a:latin typeface="Tahoma" pitchFamily="34" charset="0"/>
        <a:ea typeface="ＭＳ Ｐゴシック" pitchFamily="34" charset="-128"/>
        <a:cs typeface="+mn-cs"/>
      </a:defRPr>
    </a:lvl1pPr>
    <a:lvl2pPr marL="457200" algn="l" rtl="0" fontAlgn="base">
      <a:spcBef>
        <a:spcPct val="0"/>
      </a:spcBef>
      <a:spcAft>
        <a:spcPct val="0"/>
      </a:spcAft>
      <a:defRPr kumimoji="1" sz="2400" b="1" kern="1200">
        <a:solidFill>
          <a:schemeClr val="tx1"/>
        </a:solidFill>
        <a:latin typeface="Tahoma" pitchFamily="34" charset="0"/>
        <a:ea typeface="ＭＳ Ｐゴシック" pitchFamily="34" charset="-128"/>
        <a:cs typeface="+mn-cs"/>
      </a:defRPr>
    </a:lvl2pPr>
    <a:lvl3pPr marL="914400" algn="l" rtl="0" fontAlgn="base">
      <a:spcBef>
        <a:spcPct val="0"/>
      </a:spcBef>
      <a:spcAft>
        <a:spcPct val="0"/>
      </a:spcAft>
      <a:defRPr kumimoji="1" sz="2400" b="1" kern="1200">
        <a:solidFill>
          <a:schemeClr val="tx1"/>
        </a:solidFill>
        <a:latin typeface="Tahoma" pitchFamily="34" charset="0"/>
        <a:ea typeface="ＭＳ Ｐゴシック" pitchFamily="34" charset="-128"/>
        <a:cs typeface="+mn-cs"/>
      </a:defRPr>
    </a:lvl3pPr>
    <a:lvl4pPr marL="1371600" algn="l" rtl="0" fontAlgn="base">
      <a:spcBef>
        <a:spcPct val="0"/>
      </a:spcBef>
      <a:spcAft>
        <a:spcPct val="0"/>
      </a:spcAft>
      <a:defRPr kumimoji="1" sz="2400" b="1" kern="1200">
        <a:solidFill>
          <a:schemeClr val="tx1"/>
        </a:solidFill>
        <a:latin typeface="Tahoma" pitchFamily="34" charset="0"/>
        <a:ea typeface="ＭＳ Ｐゴシック" pitchFamily="34" charset="-128"/>
        <a:cs typeface="+mn-cs"/>
      </a:defRPr>
    </a:lvl4pPr>
    <a:lvl5pPr marL="1828800" algn="l" rtl="0" fontAlgn="base">
      <a:spcBef>
        <a:spcPct val="0"/>
      </a:spcBef>
      <a:spcAft>
        <a:spcPct val="0"/>
      </a:spcAft>
      <a:defRPr kumimoji="1" sz="2400" b="1" kern="1200">
        <a:solidFill>
          <a:schemeClr val="tx1"/>
        </a:solidFill>
        <a:latin typeface="Tahoma" pitchFamily="34" charset="0"/>
        <a:ea typeface="ＭＳ Ｐゴシック" pitchFamily="34" charset="-128"/>
        <a:cs typeface="+mn-cs"/>
      </a:defRPr>
    </a:lvl5pPr>
    <a:lvl6pPr marL="2286000" algn="l" defTabSz="914400" rtl="0" eaLnBrk="1" latinLnBrk="0" hangingPunct="1">
      <a:defRPr kumimoji="1" sz="2400" b="1" kern="1200">
        <a:solidFill>
          <a:schemeClr val="tx1"/>
        </a:solidFill>
        <a:latin typeface="Tahoma" pitchFamily="34" charset="0"/>
        <a:ea typeface="ＭＳ Ｐゴシック" pitchFamily="34" charset="-128"/>
        <a:cs typeface="+mn-cs"/>
      </a:defRPr>
    </a:lvl6pPr>
    <a:lvl7pPr marL="2743200" algn="l" defTabSz="914400" rtl="0" eaLnBrk="1" latinLnBrk="0" hangingPunct="1">
      <a:defRPr kumimoji="1" sz="2400" b="1" kern="1200">
        <a:solidFill>
          <a:schemeClr val="tx1"/>
        </a:solidFill>
        <a:latin typeface="Tahoma" pitchFamily="34" charset="0"/>
        <a:ea typeface="ＭＳ Ｐゴシック" pitchFamily="34" charset="-128"/>
        <a:cs typeface="+mn-cs"/>
      </a:defRPr>
    </a:lvl7pPr>
    <a:lvl8pPr marL="3200400" algn="l" defTabSz="914400" rtl="0" eaLnBrk="1" latinLnBrk="0" hangingPunct="1">
      <a:defRPr kumimoji="1" sz="2400" b="1" kern="1200">
        <a:solidFill>
          <a:schemeClr val="tx1"/>
        </a:solidFill>
        <a:latin typeface="Tahoma" pitchFamily="34" charset="0"/>
        <a:ea typeface="ＭＳ Ｐゴシック" pitchFamily="34" charset="-128"/>
        <a:cs typeface="+mn-cs"/>
      </a:defRPr>
    </a:lvl8pPr>
    <a:lvl9pPr marL="3657600" algn="l" defTabSz="914400" rtl="0" eaLnBrk="1" latinLnBrk="0" hangingPunct="1">
      <a:defRPr kumimoji="1" sz="2400" b="1" kern="1200">
        <a:solidFill>
          <a:schemeClr val="tx1"/>
        </a:solidFill>
        <a:latin typeface="Tahoma"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292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800000"/>
    <a:srgbClr val="EAEAEA"/>
    <a:srgbClr val="DDDDDD"/>
    <a:srgbClr val="C0C0C0"/>
    <a:srgbClr val="B2B2B2"/>
    <a:srgbClr val="FF9900"/>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90" autoAdjust="0"/>
    <p:restoredTop sz="94706" autoAdjust="0"/>
  </p:normalViewPr>
  <p:slideViewPr>
    <p:cSldViewPr>
      <p:cViewPr varScale="1">
        <p:scale>
          <a:sx n="111" d="100"/>
          <a:sy n="111" d="100"/>
        </p:scale>
        <p:origin x="876" y="114"/>
      </p:cViewPr>
      <p:guideLst>
        <p:guide orient="horz" pos="2352"/>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180" y="-96"/>
      </p:cViewPr>
      <p:guideLst>
        <p:guide orient="horz" pos="2929"/>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3036888" cy="465138"/>
          </a:xfrm>
          <a:prstGeom prst="rect">
            <a:avLst/>
          </a:prstGeom>
          <a:noFill/>
          <a:ln w="9525">
            <a:noFill/>
            <a:miter lim="800000"/>
            <a:headEnd/>
            <a:tailEnd/>
          </a:ln>
          <a:effectLst/>
        </p:spPr>
        <p:txBody>
          <a:bodyPr vert="horz" wrap="square" lIns="86416" tIns="43209" rIns="86416" bIns="43209" numCol="1" anchor="t" anchorCtr="0" compatLnSpc="1">
            <a:prstTxWarp prst="textNoShape">
              <a:avLst/>
            </a:prstTxWarp>
          </a:bodyPr>
          <a:lstStyle>
            <a:lvl1pPr defTabSz="863473" eaLnBrk="0" hangingPunct="0">
              <a:defRPr sz="900" b="0">
                <a:latin typeface="Times New Roman" pitchFamily="18" charset="0"/>
              </a:defRPr>
            </a:lvl1pPr>
          </a:lstStyle>
          <a:p>
            <a:r>
              <a:rPr lang="ja-JP" altLang="en-US"/>
              <a:t>SENG697: Agent-based Software Engineering</a:t>
            </a:r>
            <a:endParaRPr lang="en-US" altLang="ja-JP"/>
          </a:p>
          <a:p>
            <a:r>
              <a:rPr lang="en-US" altLang="ja-JP"/>
              <a:t>B.H.Far (University of Calgary)</a:t>
            </a:r>
            <a:endParaRPr lang="ja-JP" altLang="en-US"/>
          </a:p>
        </p:txBody>
      </p:sp>
      <p:sp>
        <p:nvSpPr>
          <p:cNvPr id="4099" name="Rectangle 3"/>
          <p:cNvSpPr>
            <a:spLocks noGrp="1" noChangeArrowheads="1"/>
          </p:cNvSpPr>
          <p:nvPr>
            <p:ph type="dt" sz="quarter" idx="1"/>
          </p:nvPr>
        </p:nvSpPr>
        <p:spPr bwMode="auto">
          <a:xfrm>
            <a:off x="3973514" y="0"/>
            <a:ext cx="3036887" cy="465138"/>
          </a:xfrm>
          <a:prstGeom prst="rect">
            <a:avLst/>
          </a:prstGeom>
          <a:noFill/>
          <a:ln w="9525">
            <a:noFill/>
            <a:miter lim="800000"/>
            <a:headEnd/>
            <a:tailEnd/>
          </a:ln>
          <a:effectLst/>
        </p:spPr>
        <p:txBody>
          <a:bodyPr vert="horz" wrap="square" lIns="86416" tIns="43209" rIns="86416" bIns="43209" numCol="1" anchor="t" anchorCtr="0" compatLnSpc="1">
            <a:prstTxWarp prst="textNoShape">
              <a:avLst/>
            </a:prstTxWarp>
          </a:bodyPr>
          <a:lstStyle>
            <a:lvl1pPr algn="r" defTabSz="863473" eaLnBrk="0" hangingPunct="0">
              <a:defRPr sz="900" b="0">
                <a:latin typeface="Times New Roman" pitchFamily="18" charset="0"/>
              </a:defRPr>
            </a:lvl1pPr>
          </a:lstStyle>
          <a:p>
            <a:r>
              <a:rPr lang="en-US"/>
              <a:t>2007 (Fall)</a:t>
            </a:r>
            <a:endParaRPr lang="en-US" altLang="ja-JP"/>
          </a:p>
        </p:txBody>
      </p:sp>
      <p:sp>
        <p:nvSpPr>
          <p:cNvPr id="4100" name="Rectangle 4"/>
          <p:cNvSpPr>
            <a:spLocks noGrp="1" noChangeArrowheads="1"/>
          </p:cNvSpPr>
          <p:nvPr>
            <p:ph type="ftr" sz="quarter" idx="2"/>
          </p:nvPr>
        </p:nvSpPr>
        <p:spPr bwMode="auto">
          <a:xfrm>
            <a:off x="1" y="8831264"/>
            <a:ext cx="3846513" cy="465137"/>
          </a:xfrm>
          <a:prstGeom prst="rect">
            <a:avLst/>
          </a:prstGeom>
          <a:noFill/>
          <a:ln w="9525">
            <a:noFill/>
            <a:miter lim="800000"/>
            <a:headEnd/>
            <a:tailEnd/>
          </a:ln>
          <a:effectLst/>
        </p:spPr>
        <p:txBody>
          <a:bodyPr vert="horz" wrap="square" lIns="86416" tIns="43209" rIns="86416" bIns="43209" numCol="1" anchor="b" anchorCtr="0" compatLnSpc="1">
            <a:prstTxWarp prst="textNoShape">
              <a:avLst/>
            </a:prstTxWarp>
          </a:bodyPr>
          <a:lstStyle>
            <a:lvl1pPr defTabSz="863473" eaLnBrk="0" hangingPunct="0">
              <a:defRPr sz="900" b="0">
                <a:latin typeface="Times New Roman" pitchFamily="18" charset="0"/>
              </a:defRPr>
            </a:lvl1pPr>
          </a:lstStyle>
          <a:p>
            <a:r>
              <a:rPr lang="ja-JP" altLang="en-US"/>
              <a:t>http://www.enel.ucalgary.ca/People/far/Lecture/SENG697/</a:t>
            </a:r>
            <a:endParaRPr lang="en-US" altLang="ja-JP"/>
          </a:p>
          <a:p>
            <a:r>
              <a:rPr lang="en-US" altLang="ja-JP"/>
              <a:t>far@ucalgary.ca</a:t>
            </a:r>
          </a:p>
        </p:txBody>
      </p:sp>
      <p:sp>
        <p:nvSpPr>
          <p:cNvPr id="4101" name="Rectangle 5"/>
          <p:cNvSpPr>
            <a:spLocks noGrp="1" noChangeArrowheads="1"/>
          </p:cNvSpPr>
          <p:nvPr>
            <p:ph type="sldNum" sz="quarter" idx="3"/>
          </p:nvPr>
        </p:nvSpPr>
        <p:spPr bwMode="auto">
          <a:xfrm>
            <a:off x="3973514" y="8831264"/>
            <a:ext cx="3036887" cy="465137"/>
          </a:xfrm>
          <a:prstGeom prst="rect">
            <a:avLst/>
          </a:prstGeom>
          <a:noFill/>
          <a:ln w="9525">
            <a:noFill/>
            <a:miter lim="800000"/>
            <a:headEnd/>
            <a:tailEnd/>
          </a:ln>
          <a:effectLst/>
        </p:spPr>
        <p:txBody>
          <a:bodyPr vert="horz" wrap="square" lIns="86416" tIns="43209" rIns="86416" bIns="43209" numCol="1" anchor="b" anchorCtr="0" compatLnSpc="1">
            <a:prstTxWarp prst="textNoShape">
              <a:avLst/>
            </a:prstTxWarp>
          </a:bodyPr>
          <a:lstStyle>
            <a:lvl1pPr algn="r" defTabSz="863473" eaLnBrk="0" hangingPunct="0">
              <a:defRPr sz="900" b="0">
                <a:latin typeface="Times New Roman" pitchFamily="18" charset="0"/>
              </a:defRPr>
            </a:lvl1pPr>
          </a:lstStyle>
          <a:p>
            <a:fld id="{7C86740D-4CD5-405E-AC41-E1FD8C4661D5}" type="slidenum">
              <a:rPr lang="ja-JP" altLang="en-US"/>
              <a:pPr/>
              <a:t>‹#›</a:t>
            </a:fld>
            <a:endParaRPr lang="en-US" altLang="ja-JP"/>
          </a:p>
        </p:txBody>
      </p:sp>
    </p:spTree>
    <p:extLst>
      <p:ext uri="{BB962C8B-B14F-4D97-AF65-F5344CB8AC3E}">
        <p14:creationId xmlns:p14="http://schemas.microsoft.com/office/powerpoint/2010/main" val="20282131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3036888" cy="465138"/>
          </a:xfrm>
          <a:prstGeom prst="rect">
            <a:avLst/>
          </a:prstGeom>
          <a:noFill/>
          <a:ln w="9525">
            <a:noFill/>
            <a:miter lim="800000"/>
            <a:headEnd/>
            <a:tailEnd/>
          </a:ln>
          <a:effectLst/>
        </p:spPr>
        <p:txBody>
          <a:bodyPr vert="horz" wrap="square" lIns="86416" tIns="43209" rIns="86416" bIns="43209" numCol="1" anchor="t" anchorCtr="0" compatLnSpc="1">
            <a:prstTxWarp prst="textNoShape">
              <a:avLst/>
            </a:prstTxWarp>
          </a:bodyPr>
          <a:lstStyle>
            <a:lvl1pPr defTabSz="863473" eaLnBrk="0" hangingPunct="0">
              <a:defRPr sz="900" b="0">
                <a:latin typeface="Times New Roman" pitchFamily="18" charset="0"/>
              </a:defRPr>
            </a:lvl1pPr>
          </a:lstStyle>
          <a:p>
            <a:r>
              <a:rPr lang="ja-JP" altLang="en-US"/>
              <a:t>SENG697: Agent-based Software Engineering</a:t>
            </a:r>
            <a:endParaRPr lang="en-US" altLang="ja-JP"/>
          </a:p>
        </p:txBody>
      </p:sp>
      <p:sp>
        <p:nvSpPr>
          <p:cNvPr id="6147" name="Rectangle 3"/>
          <p:cNvSpPr>
            <a:spLocks noGrp="1" noChangeArrowheads="1"/>
          </p:cNvSpPr>
          <p:nvPr>
            <p:ph type="dt" idx="1"/>
          </p:nvPr>
        </p:nvSpPr>
        <p:spPr bwMode="auto">
          <a:xfrm>
            <a:off x="3973514" y="0"/>
            <a:ext cx="3036887" cy="465138"/>
          </a:xfrm>
          <a:prstGeom prst="rect">
            <a:avLst/>
          </a:prstGeom>
          <a:noFill/>
          <a:ln w="9525">
            <a:noFill/>
            <a:miter lim="800000"/>
            <a:headEnd/>
            <a:tailEnd/>
          </a:ln>
          <a:effectLst/>
        </p:spPr>
        <p:txBody>
          <a:bodyPr vert="horz" wrap="square" lIns="86416" tIns="43209" rIns="86416" bIns="43209" numCol="1" anchor="t" anchorCtr="0" compatLnSpc="1">
            <a:prstTxWarp prst="textNoShape">
              <a:avLst/>
            </a:prstTxWarp>
          </a:bodyPr>
          <a:lstStyle>
            <a:lvl1pPr algn="r" defTabSz="863473" eaLnBrk="0" hangingPunct="0">
              <a:defRPr sz="900" b="0">
                <a:latin typeface="Times New Roman" pitchFamily="18" charset="0"/>
              </a:defRPr>
            </a:lvl1pPr>
          </a:lstStyle>
          <a:p>
            <a:r>
              <a:rPr lang="en-US"/>
              <a:t>2007 (Fall)</a:t>
            </a:r>
            <a:endParaRPr lang="en-US" altLang="ja-JP"/>
          </a:p>
        </p:txBody>
      </p:sp>
      <p:sp>
        <p:nvSpPr>
          <p:cNvPr id="6148" name="Rectangle 4"/>
          <p:cNvSpPr>
            <a:spLocks noGrp="1" noRot="1" noChangeAspect="1" noChangeArrowheads="1"/>
          </p:cNvSpPr>
          <p:nvPr>
            <p:ph type="sldImg" idx="2"/>
          </p:nvPr>
        </p:nvSpPr>
        <p:spPr bwMode="auto">
          <a:xfrm>
            <a:off x="1184275"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6625" y="4413250"/>
            <a:ext cx="5137150" cy="4184650"/>
          </a:xfrm>
          <a:prstGeom prst="rect">
            <a:avLst/>
          </a:prstGeom>
          <a:noFill/>
          <a:ln w="9525">
            <a:noFill/>
            <a:miter lim="800000"/>
            <a:headEnd/>
            <a:tailEnd/>
          </a:ln>
          <a:effectLst/>
        </p:spPr>
        <p:txBody>
          <a:bodyPr vert="horz" wrap="square" lIns="86416" tIns="43209" rIns="86416" bIns="43209" numCol="1" anchor="t" anchorCtr="0" compatLnSpc="1">
            <a:prstTxWarp prst="textNoShape">
              <a:avLst/>
            </a:prstTxWarp>
          </a:bodyPr>
          <a:lstStyle/>
          <a:p>
            <a:pPr lvl="0"/>
            <a:r>
              <a:rPr lang="ja-JP" altLang="en-US"/>
              <a:t>マスターテキストの書式設定</a:t>
            </a:r>
          </a:p>
          <a:p>
            <a:pPr lvl="1"/>
            <a:r>
              <a:rPr lang="ja-JP" altLang="en-US"/>
              <a:t>第 2 レベル</a:t>
            </a:r>
          </a:p>
          <a:p>
            <a:pPr lvl="2"/>
            <a:r>
              <a:rPr lang="ja-JP" altLang="en-US"/>
              <a:t>第 3 レベル</a:t>
            </a:r>
          </a:p>
          <a:p>
            <a:pPr lvl="3"/>
            <a:r>
              <a:rPr lang="ja-JP" altLang="en-US"/>
              <a:t>第 4 レベル</a:t>
            </a:r>
          </a:p>
          <a:p>
            <a:pPr lvl="4"/>
            <a:r>
              <a:rPr lang="ja-JP" altLang="en-US"/>
              <a:t>第 5 レベル</a:t>
            </a:r>
          </a:p>
        </p:txBody>
      </p:sp>
      <p:sp>
        <p:nvSpPr>
          <p:cNvPr id="6150" name="Rectangle 6"/>
          <p:cNvSpPr>
            <a:spLocks noGrp="1" noChangeArrowheads="1"/>
          </p:cNvSpPr>
          <p:nvPr>
            <p:ph type="ftr" sz="quarter" idx="4"/>
          </p:nvPr>
        </p:nvSpPr>
        <p:spPr bwMode="auto">
          <a:xfrm>
            <a:off x="1" y="8831264"/>
            <a:ext cx="3036888" cy="465137"/>
          </a:xfrm>
          <a:prstGeom prst="rect">
            <a:avLst/>
          </a:prstGeom>
          <a:noFill/>
          <a:ln w="9525">
            <a:noFill/>
            <a:miter lim="800000"/>
            <a:headEnd/>
            <a:tailEnd/>
          </a:ln>
          <a:effectLst/>
        </p:spPr>
        <p:txBody>
          <a:bodyPr vert="horz" wrap="square" lIns="86416" tIns="43209" rIns="86416" bIns="43209" numCol="1" anchor="b" anchorCtr="0" compatLnSpc="1">
            <a:prstTxWarp prst="textNoShape">
              <a:avLst/>
            </a:prstTxWarp>
          </a:bodyPr>
          <a:lstStyle>
            <a:lvl1pPr defTabSz="863473" eaLnBrk="0" hangingPunct="0">
              <a:defRPr sz="900" b="0">
                <a:latin typeface="Times New Roman" pitchFamily="18" charset="0"/>
              </a:defRPr>
            </a:lvl1pPr>
          </a:lstStyle>
          <a:p>
            <a:r>
              <a:rPr lang="ja-JP" altLang="en-US"/>
              <a:t>http://www.enel.ucalgary.ca/People/far/Lecture/SENG697/</a:t>
            </a:r>
            <a:endParaRPr lang="en-US" altLang="ja-JP"/>
          </a:p>
        </p:txBody>
      </p:sp>
      <p:sp>
        <p:nvSpPr>
          <p:cNvPr id="6151" name="Rectangle 7"/>
          <p:cNvSpPr>
            <a:spLocks noGrp="1" noChangeArrowheads="1"/>
          </p:cNvSpPr>
          <p:nvPr>
            <p:ph type="sldNum" sz="quarter" idx="5"/>
          </p:nvPr>
        </p:nvSpPr>
        <p:spPr bwMode="auto">
          <a:xfrm>
            <a:off x="3973514" y="8831264"/>
            <a:ext cx="3036887" cy="465137"/>
          </a:xfrm>
          <a:prstGeom prst="rect">
            <a:avLst/>
          </a:prstGeom>
          <a:noFill/>
          <a:ln w="9525">
            <a:noFill/>
            <a:miter lim="800000"/>
            <a:headEnd/>
            <a:tailEnd/>
          </a:ln>
          <a:effectLst/>
        </p:spPr>
        <p:txBody>
          <a:bodyPr vert="horz" wrap="square" lIns="86416" tIns="43209" rIns="86416" bIns="43209" numCol="1" anchor="b" anchorCtr="0" compatLnSpc="1">
            <a:prstTxWarp prst="textNoShape">
              <a:avLst/>
            </a:prstTxWarp>
          </a:bodyPr>
          <a:lstStyle>
            <a:lvl1pPr algn="r" defTabSz="863473" eaLnBrk="0" hangingPunct="0">
              <a:defRPr sz="900" b="0">
                <a:latin typeface="Times New Roman" pitchFamily="18" charset="0"/>
              </a:defRPr>
            </a:lvl1pPr>
          </a:lstStyle>
          <a:p>
            <a:fld id="{3648B3AF-EF57-4458-B3E0-6C6169FDCB7F}" type="slidenum">
              <a:rPr lang="ja-JP" altLang="en-US"/>
              <a:pPr/>
              <a:t>‹#›</a:t>
            </a:fld>
            <a:endParaRPr lang="en-US" altLang="ja-JP"/>
          </a:p>
        </p:txBody>
      </p:sp>
    </p:spTree>
    <p:extLst>
      <p:ext uri="{BB962C8B-B14F-4D97-AF65-F5344CB8AC3E}">
        <p14:creationId xmlns:p14="http://schemas.microsoft.com/office/powerpoint/2010/main" val="4017303141"/>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a:t>SENG697: Agent-based Software Engineering</a:t>
            </a:r>
            <a:endParaRPr lang="en-US" altLang="ja-JP"/>
          </a:p>
        </p:txBody>
      </p:sp>
      <p:sp>
        <p:nvSpPr>
          <p:cNvPr id="5" name="Rectangle 3"/>
          <p:cNvSpPr>
            <a:spLocks noGrp="1" noChangeArrowheads="1"/>
          </p:cNvSpPr>
          <p:nvPr>
            <p:ph type="dt" idx="1"/>
          </p:nvPr>
        </p:nvSpPr>
        <p:spPr>
          <a:ln/>
        </p:spPr>
        <p:txBody>
          <a:bodyPr/>
          <a:lstStyle/>
          <a:p>
            <a:r>
              <a:rPr lang="en-US"/>
              <a:t>2007 (Fall)</a:t>
            </a:r>
            <a:endParaRPr lang="en-US" altLang="ja-JP"/>
          </a:p>
        </p:txBody>
      </p:sp>
      <p:sp>
        <p:nvSpPr>
          <p:cNvPr id="6" name="Rectangle 6"/>
          <p:cNvSpPr>
            <a:spLocks noGrp="1" noChangeArrowheads="1"/>
          </p:cNvSpPr>
          <p:nvPr>
            <p:ph type="ftr" sz="quarter" idx="4"/>
          </p:nvPr>
        </p:nvSpPr>
        <p:spPr>
          <a:ln/>
        </p:spPr>
        <p:txBody>
          <a:bodyPr/>
          <a:lstStyle/>
          <a:p>
            <a:r>
              <a:rPr lang="ja-JP" altLang="en-US"/>
              <a:t>http://www.enel.ucalgary.ca/People/far/Lecture/SENG697/</a:t>
            </a:r>
            <a:endParaRPr lang="en-US" altLang="ja-JP"/>
          </a:p>
        </p:txBody>
      </p:sp>
      <p:sp>
        <p:nvSpPr>
          <p:cNvPr id="7" name="Rectangle 7"/>
          <p:cNvSpPr>
            <a:spLocks noGrp="1" noChangeArrowheads="1"/>
          </p:cNvSpPr>
          <p:nvPr>
            <p:ph type="sldNum" sz="quarter" idx="5"/>
          </p:nvPr>
        </p:nvSpPr>
        <p:spPr>
          <a:ln/>
        </p:spPr>
        <p:txBody>
          <a:bodyPr/>
          <a:lstStyle/>
          <a:p>
            <a:fld id="{EF6562CB-9397-4208-B6B9-34E6777B5231}" type="slidenum">
              <a:rPr lang="ja-JP" altLang="en-US"/>
              <a:pPr/>
              <a:t>1</a:t>
            </a:fld>
            <a:endParaRPr lang="en-US" altLang="ja-JP"/>
          </a:p>
        </p:txBody>
      </p:sp>
      <p:sp>
        <p:nvSpPr>
          <p:cNvPr id="923650" name="Rectangle 2"/>
          <p:cNvSpPr>
            <a:spLocks noGrp="1" noRot="1" noChangeAspect="1" noChangeArrowheads="1" noTextEdit="1"/>
          </p:cNvSpPr>
          <p:nvPr>
            <p:ph type="sldImg"/>
          </p:nvPr>
        </p:nvSpPr>
        <p:spPr>
          <a:xfrm>
            <a:off x="1182688" y="698500"/>
            <a:ext cx="4648200" cy="3486150"/>
          </a:xfrm>
          <a:ln/>
        </p:spPr>
      </p:sp>
      <p:sp>
        <p:nvSpPr>
          <p:cNvPr id="923651" name="Rectangle 3"/>
          <p:cNvSpPr>
            <a:spLocks noGrp="1" noChangeArrowheads="1"/>
          </p:cNvSpPr>
          <p:nvPr>
            <p:ph type="body" idx="1"/>
          </p:nvPr>
        </p:nvSpPr>
        <p:spPr>
          <a:xfrm>
            <a:off x="935039" y="4413250"/>
            <a:ext cx="5140325" cy="4184650"/>
          </a:xfrm>
        </p:spPr>
        <p:txBody>
          <a:bodyPr/>
          <a:lstStyle/>
          <a:p>
            <a:endParaRPr lang="en-CA"/>
          </a:p>
        </p:txBody>
      </p:sp>
    </p:spTree>
    <p:extLst>
      <p:ext uri="{BB962C8B-B14F-4D97-AF65-F5344CB8AC3E}">
        <p14:creationId xmlns:p14="http://schemas.microsoft.com/office/powerpoint/2010/main" val="2145246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a:t>SENG697: Agent-based Software Engineering</a:t>
            </a:r>
            <a:endParaRPr lang="en-US" altLang="ja-JP"/>
          </a:p>
        </p:txBody>
      </p:sp>
      <p:sp>
        <p:nvSpPr>
          <p:cNvPr id="5" name="Rectangle 3"/>
          <p:cNvSpPr>
            <a:spLocks noGrp="1" noChangeArrowheads="1"/>
          </p:cNvSpPr>
          <p:nvPr>
            <p:ph type="dt" idx="1"/>
          </p:nvPr>
        </p:nvSpPr>
        <p:spPr>
          <a:ln/>
        </p:spPr>
        <p:txBody>
          <a:bodyPr/>
          <a:lstStyle/>
          <a:p>
            <a:r>
              <a:rPr lang="en-US"/>
              <a:t>2007 (Fall)</a:t>
            </a:r>
            <a:endParaRPr lang="en-US" altLang="ja-JP"/>
          </a:p>
        </p:txBody>
      </p:sp>
      <p:sp>
        <p:nvSpPr>
          <p:cNvPr id="6" name="Rectangle 6"/>
          <p:cNvSpPr>
            <a:spLocks noGrp="1" noChangeArrowheads="1"/>
          </p:cNvSpPr>
          <p:nvPr>
            <p:ph type="ftr" sz="quarter" idx="4"/>
          </p:nvPr>
        </p:nvSpPr>
        <p:spPr>
          <a:ln/>
        </p:spPr>
        <p:txBody>
          <a:bodyPr/>
          <a:lstStyle/>
          <a:p>
            <a:r>
              <a:rPr lang="ja-JP" altLang="en-US"/>
              <a:t>http://www.enel.ucalgary.ca/People/far/Lecture/SENG697/</a:t>
            </a:r>
            <a:endParaRPr lang="en-US" altLang="ja-JP"/>
          </a:p>
        </p:txBody>
      </p:sp>
      <p:sp>
        <p:nvSpPr>
          <p:cNvPr id="7" name="Rectangle 7"/>
          <p:cNvSpPr>
            <a:spLocks noGrp="1" noChangeArrowheads="1"/>
          </p:cNvSpPr>
          <p:nvPr>
            <p:ph type="sldNum" sz="quarter" idx="5"/>
          </p:nvPr>
        </p:nvSpPr>
        <p:spPr>
          <a:ln/>
        </p:spPr>
        <p:txBody>
          <a:bodyPr/>
          <a:lstStyle/>
          <a:p>
            <a:fld id="{D00A2574-28DC-45BF-B13D-C608A79BD873}" type="slidenum">
              <a:rPr lang="ja-JP" altLang="en-US"/>
              <a:pPr/>
              <a:t>2</a:t>
            </a:fld>
            <a:endParaRPr lang="en-US" altLang="ja-JP"/>
          </a:p>
        </p:txBody>
      </p:sp>
      <p:sp>
        <p:nvSpPr>
          <p:cNvPr id="928770" name="Rectangle 2"/>
          <p:cNvSpPr>
            <a:spLocks noGrp="1" noRot="1" noChangeAspect="1" noChangeArrowheads="1" noTextEdit="1"/>
          </p:cNvSpPr>
          <p:nvPr>
            <p:ph type="sldImg"/>
          </p:nvPr>
        </p:nvSpPr>
        <p:spPr>
          <a:xfrm>
            <a:off x="1111250" y="676275"/>
            <a:ext cx="4498975" cy="3375025"/>
          </a:xfrm>
          <a:ln/>
        </p:spPr>
      </p:sp>
      <p:sp>
        <p:nvSpPr>
          <p:cNvPr id="928771" name="Rectangle 3"/>
          <p:cNvSpPr>
            <a:spLocks noGrp="1" noChangeArrowheads="1"/>
          </p:cNvSpPr>
          <p:nvPr>
            <p:ph type="body" idx="1"/>
          </p:nvPr>
        </p:nvSpPr>
        <p:spPr>
          <a:xfrm>
            <a:off x="896079" y="4274685"/>
            <a:ext cx="4926145" cy="4050266"/>
          </a:xfrm>
        </p:spPr>
        <p:txBody>
          <a:bodyPr/>
          <a:lstStyle/>
          <a:p>
            <a:endParaRPr lang="ja-JP" altLang="en-US"/>
          </a:p>
        </p:txBody>
      </p:sp>
    </p:spTree>
    <p:extLst>
      <p:ext uri="{BB962C8B-B14F-4D97-AF65-F5344CB8AC3E}">
        <p14:creationId xmlns:p14="http://schemas.microsoft.com/office/powerpoint/2010/main" val="3982226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hdr" sz="quarter"/>
          </p:nvPr>
        </p:nvSpPr>
        <p:spPr>
          <a:ln/>
        </p:spPr>
        <p:txBody>
          <a:bodyPr/>
          <a:lstStyle/>
          <a:p>
            <a:r>
              <a:rPr lang="ja-JP" altLang="en-US"/>
              <a:t>SENG697: Agent-based Software Engineering</a:t>
            </a:r>
            <a:endParaRPr lang="en-US" altLang="ja-JP"/>
          </a:p>
        </p:txBody>
      </p:sp>
      <p:sp>
        <p:nvSpPr>
          <p:cNvPr id="4" name="Rectangle 3"/>
          <p:cNvSpPr>
            <a:spLocks noGrp="1" noChangeArrowheads="1"/>
          </p:cNvSpPr>
          <p:nvPr>
            <p:ph type="dt" idx="1"/>
          </p:nvPr>
        </p:nvSpPr>
        <p:spPr>
          <a:ln/>
        </p:spPr>
        <p:txBody>
          <a:bodyPr/>
          <a:lstStyle/>
          <a:p>
            <a:r>
              <a:rPr lang="en-US"/>
              <a:t>2007 (Fall)</a:t>
            </a:r>
            <a:endParaRPr lang="en-US" altLang="ja-JP"/>
          </a:p>
        </p:txBody>
      </p:sp>
      <p:sp>
        <p:nvSpPr>
          <p:cNvPr id="5" name="Rectangle 6"/>
          <p:cNvSpPr>
            <a:spLocks noGrp="1" noChangeArrowheads="1"/>
          </p:cNvSpPr>
          <p:nvPr>
            <p:ph type="ftr" sz="quarter" idx="4"/>
          </p:nvPr>
        </p:nvSpPr>
        <p:spPr>
          <a:ln/>
        </p:spPr>
        <p:txBody>
          <a:bodyPr/>
          <a:lstStyle/>
          <a:p>
            <a:r>
              <a:rPr lang="ja-JP" altLang="en-US"/>
              <a:t>http://www.enel.ucalgary.ca/People/far/Lecture/SENG697/</a:t>
            </a:r>
            <a:endParaRPr lang="en-US" altLang="ja-JP"/>
          </a:p>
        </p:txBody>
      </p:sp>
      <p:sp>
        <p:nvSpPr>
          <p:cNvPr id="6" name="Rectangle 7"/>
          <p:cNvSpPr>
            <a:spLocks noGrp="1" noChangeArrowheads="1"/>
          </p:cNvSpPr>
          <p:nvPr>
            <p:ph type="sldNum" sz="quarter" idx="5"/>
          </p:nvPr>
        </p:nvSpPr>
        <p:spPr>
          <a:ln/>
        </p:spPr>
        <p:txBody>
          <a:bodyPr/>
          <a:lstStyle/>
          <a:p>
            <a:fld id="{41F4402B-363C-4CEB-AB98-429DD69A7472}" type="slidenum">
              <a:rPr lang="ja-JP" altLang="en-US"/>
              <a:pPr/>
              <a:t>3</a:t>
            </a:fld>
            <a:endParaRPr lang="en-US" altLang="ja-JP"/>
          </a:p>
        </p:txBody>
      </p:sp>
      <p:sp>
        <p:nvSpPr>
          <p:cNvPr id="794626" name="Rectangle 2"/>
          <p:cNvSpPr>
            <a:spLocks noGrp="1" noRot="1" noChangeAspect="1" noChangeArrowheads="1" noTextEdit="1"/>
          </p:cNvSpPr>
          <p:nvPr>
            <p:ph type="sldImg"/>
          </p:nvPr>
        </p:nvSpPr>
        <p:spPr>
          <a:xfrm>
            <a:off x="2530475" y="847725"/>
            <a:ext cx="4103688" cy="3079750"/>
          </a:xfrm>
          <a:ln/>
        </p:spPr>
      </p:sp>
    </p:spTree>
    <p:extLst>
      <p:ext uri="{BB962C8B-B14F-4D97-AF65-F5344CB8AC3E}">
        <p14:creationId xmlns:p14="http://schemas.microsoft.com/office/powerpoint/2010/main" val="409871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ja-JP" altLang="en-US"/>
              <a:t>SENG697: Agent-based Software Engineering</a:t>
            </a:r>
            <a:endParaRPr lang="en-US" altLang="ja-JP"/>
          </a:p>
        </p:txBody>
      </p:sp>
      <p:sp>
        <p:nvSpPr>
          <p:cNvPr id="5" name="Date Placeholder 4"/>
          <p:cNvSpPr>
            <a:spLocks noGrp="1"/>
          </p:cNvSpPr>
          <p:nvPr>
            <p:ph type="dt" idx="1"/>
          </p:nvPr>
        </p:nvSpPr>
        <p:spPr/>
        <p:txBody>
          <a:bodyPr/>
          <a:lstStyle/>
          <a:p>
            <a:r>
              <a:rPr lang="en-US"/>
              <a:t>2007 (Fall)</a:t>
            </a:r>
            <a:endParaRPr lang="en-US" altLang="ja-JP"/>
          </a:p>
        </p:txBody>
      </p:sp>
      <p:sp>
        <p:nvSpPr>
          <p:cNvPr id="6" name="Footer Placeholder 5"/>
          <p:cNvSpPr>
            <a:spLocks noGrp="1"/>
          </p:cNvSpPr>
          <p:nvPr>
            <p:ph type="ftr" sz="quarter" idx="4"/>
          </p:nvPr>
        </p:nvSpPr>
        <p:spPr/>
        <p:txBody>
          <a:bodyPr/>
          <a:lstStyle/>
          <a:p>
            <a:r>
              <a:rPr lang="ja-JP" altLang="en-US"/>
              <a:t>http://www.enel.ucalgary.ca/People/far/Lecture/SENG697/</a:t>
            </a:r>
            <a:endParaRPr lang="en-US" altLang="ja-JP"/>
          </a:p>
        </p:txBody>
      </p:sp>
      <p:sp>
        <p:nvSpPr>
          <p:cNvPr id="7" name="Slide Number Placeholder 6"/>
          <p:cNvSpPr>
            <a:spLocks noGrp="1"/>
          </p:cNvSpPr>
          <p:nvPr>
            <p:ph type="sldNum" sz="quarter" idx="5"/>
          </p:nvPr>
        </p:nvSpPr>
        <p:spPr/>
        <p:txBody>
          <a:bodyPr/>
          <a:lstStyle/>
          <a:p>
            <a:fld id="{3648B3AF-EF57-4458-B3E0-6C6169FDCB7F}" type="slidenum">
              <a:rPr lang="ja-JP" altLang="en-US" smtClean="0"/>
              <a:pPr/>
              <a:t>11</a:t>
            </a:fld>
            <a:endParaRPr lang="en-US" altLang="ja-JP"/>
          </a:p>
        </p:txBody>
      </p:sp>
    </p:spTree>
    <p:extLst>
      <p:ext uri="{BB962C8B-B14F-4D97-AF65-F5344CB8AC3E}">
        <p14:creationId xmlns:p14="http://schemas.microsoft.com/office/powerpoint/2010/main" val="2745094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ja-JP" altLang="en-US">
                <a:ea typeface="ＭＳ Ｐゴシック" pitchFamily="34" charset="-128"/>
              </a:rPr>
              <a:t>SENG521: Software Reliability and Testing</a:t>
            </a:r>
            <a:endParaRPr lang="en-US" altLang="ja-JP">
              <a:ea typeface="ＭＳ Ｐゴシック" pitchFamily="34" charset="-128"/>
            </a:endParaRPr>
          </a:p>
        </p:txBody>
      </p:sp>
      <p:sp>
        <p:nvSpPr>
          <p:cNvPr id="53251" name="Rectangle 3"/>
          <p:cNvSpPr>
            <a:spLocks noGrp="1" noChangeArrowheads="1"/>
          </p:cNvSpPr>
          <p:nvPr>
            <p:ph type="dt" sz="quarter" idx="1"/>
          </p:nvPr>
        </p:nvSpPr>
        <p:spPr>
          <a:noFill/>
        </p:spPr>
        <p:txBody>
          <a:bodyPr/>
          <a:lstStyle/>
          <a:p>
            <a:r>
              <a:rPr lang="en-CA">
                <a:ea typeface="ＭＳ Ｐゴシック" pitchFamily="34" charset="-128"/>
              </a:rPr>
              <a:t>Fall 2006</a:t>
            </a:r>
            <a:endParaRPr lang="en-US" altLang="ja-JP">
              <a:ea typeface="ＭＳ Ｐゴシック" pitchFamily="34" charset="-128"/>
            </a:endParaRPr>
          </a:p>
        </p:txBody>
      </p:sp>
      <p:sp>
        <p:nvSpPr>
          <p:cNvPr id="53252" name="Rectangle 6"/>
          <p:cNvSpPr>
            <a:spLocks noGrp="1" noChangeArrowheads="1"/>
          </p:cNvSpPr>
          <p:nvPr>
            <p:ph type="ftr" sz="quarter" idx="4"/>
          </p:nvPr>
        </p:nvSpPr>
        <p:spPr>
          <a:noFill/>
        </p:spPr>
        <p:txBody>
          <a:bodyPr/>
          <a:lstStyle/>
          <a:p>
            <a:r>
              <a:rPr lang="ja-JP" altLang="en-US">
                <a:ea typeface="ＭＳ Ｐゴシック" pitchFamily="34" charset="-128"/>
              </a:rPr>
              <a:t>http://www.enel.ucalgary.ca/People/far/Lecture/SENG521/</a:t>
            </a:r>
            <a:endParaRPr lang="en-US" altLang="ja-JP">
              <a:ea typeface="ＭＳ Ｐゴシック" pitchFamily="34" charset="-128"/>
            </a:endParaRPr>
          </a:p>
        </p:txBody>
      </p:sp>
      <p:sp>
        <p:nvSpPr>
          <p:cNvPr id="53253" name="Rectangle 7"/>
          <p:cNvSpPr>
            <a:spLocks noGrp="1" noChangeArrowheads="1"/>
          </p:cNvSpPr>
          <p:nvPr>
            <p:ph type="sldNum" sz="quarter" idx="5"/>
          </p:nvPr>
        </p:nvSpPr>
        <p:spPr>
          <a:noFill/>
        </p:spPr>
        <p:txBody>
          <a:bodyPr/>
          <a:lstStyle/>
          <a:p>
            <a:fld id="{5C71323F-E867-4A6E-BF93-8CBFD3EAE559}" type="slidenum">
              <a:rPr lang="ja-JP" altLang="en-US" smtClean="0">
                <a:ea typeface="ＭＳ Ｐゴシック" pitchFamily="34" charset="-128"/>
              </a:rPr>
              <a:pPr/>
              <a:t>27</a:t>
            </a:fld>
            <a:endParaRPr lang="en-US" altLang="ja-JP">
              <a:ea typeface="ＭＳ Ｐゴシック" pitchFamily="34" charset="-128"/>
            </a:endParaRPr>
          </a:p>
        </p:txBody>
      </p:sp>
      <p:sp>
        <p:nvSpPr>
          <p:cNvPr id="53254" name="Rectangle 2"/>
          <p:cNvSpPr>
            <a:spLocks noGrp="1" noRot="1" noChangeAspect="1" noChangeArrowheads="1" noTextEdit="1"/>
          </p:cNvSpPr>
          <p:nvPr>
            <p:ph type="sldImg"/>
          </p:nvPr>
        </p:nvSpPr>
        <p:spPr>
          <a:xfrm>
            <a:off x="2532063" y="847725"/>
            <a:ext cx="4103687" cy="3079750"/>
          </a:xfrm>
          <a:ln/>
        </p:spPr>
      </p:sp>
      <p:sp>
        <p:nvSpPr>
          <p:cNvPr id="53255" name="Rectangle 3"/>
          <p:cNvSpPr>
            <a:spLocks noGrp="1" noChangeArrowheads="1"/>
          </p:cNvSpPr>
          <p:nvPr>
            <p:ph type="body" idx="1"/>
          </p:nvPr>
        </p:nvSpPr>
        <p:spPr>
          <a:xfrm>
            <a:off x="2542184" y="4164014"/>
            <a:ext cx="4060494" cy="4090231"/>
          </a:xfrm>
          <a:noFill/>
          <a:ln/>
        </p:spPr>
        <p:txBody>
          <a:bodyPr/>
          <a:lstStyle/>
          <a:p>
            <a:pPr eaLnBrk="1" hangingPunct="1">
              <a:lnSpc>
                <a:spcPct val="90000"/>
              </a:lnSpc>
            </a:pPr>
            <a:r>
              <a:rPr lang="en-AU">
                <a:latin typeface="ZapfHumnst BT" pitchFamily="34" charset="0"/>
                <a:ea typeface="Arial Unicode MS" pitchFamily="34" charset="-128"/>
                <a:cs typeface="Arial Unicode MS" pitchFamily="34" charset="-128"/>
              </a:rPr>
              <a:t>The following is a summary of the analysis activities that occurred during our project.</a:t>
            </a:r>
            <a:endParaRPr lang="en-US">
              <a:latin typeface="ZapfHumnst BT" pitchFamily="34" charset="0"/>
              <a:ea typeface="Arial Unicode MS" pitchFamily="34" charset="-128"/>
              <a:cs typeface="Arial Unicode MS" pitchFamily="34" charset="-128"/>
            </a:endParaRPr>
          </a:p>
          <a:p>
            <a:pPr eaLnBrk="1" hangingPunct="1">
              <a:lnSpc>
                <a:spcPct val="90000"/>
              </a:lnSpc>
            </a:pPr>
            <a:r>
              <a:rPr lang="en-AU">
                <a:latin typeface="ZapfHumnst BT" pitchFamily="34" charset="0"/>
                <a:ea typeface="Arial Unicode MS" pitchFamily="34" charset="-128"/>
                <a:cs typeface="Arial Unicode MS" pitchFamily="34" charset="-128"/>
              </a:rPr>
              <a:t>First of all, project requirements came to the analysis and design team by way of a use-case model for functional requirements and a supplemental specification for nonfunctional requirements.  Since analysis is focused on </a:t>
            </a:r>
            <a:r>
              <a:rPr lang="en-AU">
                <a:ea typeface="Arial Unicode MS" pitchFamily="34" charset="-128"/>
                <a:cs typeface="Arial Unicode MS" pitchFamily="34" charset="-128"/>
              </a:rPr>
              <a:t>“</a:t>
            </a:r>
            <a:r>
              <a:rPr lang="en-AU">
                <a:latin typeface="ZapfHumnst BT" pitchFamily="34" charset="0"/>
                <a:ea typeface="Arial Unicode MS" pitchFamily="34" charset="-128"/>
                <a:cs typeface="Arial Unicode MS" pitchFamily="34" charset="-128"/>
              </a:rPr>
              <a:t>what</a:t>
            </a:r>
            <a:r>
              <a:rPr lang="en-AU">
                <a:ea typeface="Arial Unicode MS" pitchFamily="34" charset="-128"/>
                <a:cs typeface="Arial Unicode MS" pitchFamily="34" charset="-128"/>
              </a:rPr>
              <a:t>”</a:t>
            </a:r>
            <a:r>
              <a:rPr lang="en-AU">
                <a:latin typeface="ZapfHumnst BT" pitchFamily="34" charset="0"/>
                <a:ea typeface="Arial Unicode MS" pitchFamily="34" charset="-128"/>
                <a:cs typeface="Arial Unicode MS" pitchFamily="34" charset="-128"/>
              </a:rPr>
              <a:t> the problem is, the team worked strictly on modelling the functional requirements for the project.  </a:t>
            </a:r>
            <a:endParaRPr lang="en-US">
              <a:latin typeface="ZapfHumnst BT" pitchFamily="34" charset="0"/>
              <a:ea typeface="Arial Unicode MS" pitchFamily="34" charset="-128"/>
              <a:cs typeface="Arial Unicode MS" pitchFamily="34" charset="-128"/>
            </a:endParaRPr>
          </a:p>
          <a:p>
            <a:pPr eaLnBrk="1" hangingPunct="1">
              <a:lnSpc>
                <a:spcPct val="90000"/>
              </a:lnSpc>
            </a:pPr>
            <a:r>
              <a:rPr lang="en-AU">
                <a:latin typeface="ZapfHumnst BT" pitchFamily="34" charset="0"/>
                <a:ea typeface="Arial Unicode MS" pitchFamily="34" charset="-128"/>
                <a:cs typeface="Arial Unicode MS" pitchFamily="34" charset="-128"/>
              </a:rPr>
              <a:t>The team used an architecture-centric process.  The architect created a high-level view of the architecture focusing on the upper-level layers and identifying key abstractions.  Next, the designers identified potential objects from the use-case model and categorized the different objects under class definitions.  To aid the team in focusing on responsibilities for the classes, the team concentrated on identifying the classes with one of three analysis stereotypes: boundary, control, or entity.  Once a set of candidate classes was identified, the team turned its attention to modelling the interaction of objects to carry out use-case </a:t>
            </a:r>
            <a:r>
              <a:rPr lang="en-US">
                <a:latin typeface="ZapfHumnst BT" pitchFamily="34" charset="0"/>
                <a:ea typeface="Arial Unicode MS" pitchFamily="34" charset="-128"/>
                <a:cs typeface="Arial Unicode MS" pitchFamily="34" charset="-128"/>
              </a:rPr>
              <a:t>behavior</a:t>
            </a:r>
            <a:r>
              <a:rPr lang="en-AU">
                <a:latin typeface="ZapfHumnst BT" pitchFamily="34" charset="0"/>
                <a:ea typeface="Arial Unicode MS" pitchFamily="34" charset="-128"/>
                <a:cs typeface="Arial Unicode MS" pitchFamily="34" charset="-128"/>
              </a:rPr>
              <a:t> in collaboration diagrams.   The collaboration diagrams could then be used to allow the team to identify the static structure of the classes involved in the use-case realization by the creation of a class diagram or View of Participating Classes (VOPC).</a:t>
            </a:r>
            <a:endParaRPr lang="en-US">
              <a:latin typeface="ZapfHumnst BT" pitchFamily="34" charset="0"/>
              <a:ea typeface="Arial Unicode MS" pitchFamily="34" charset="-128"/>
              <a:cs typeface="Arial Unicode MS" pitchFamily="34" charset="-128"/>
            </a:endParaRPr>
          </a:p>
          <a:p>
            <a:pPr eaLnBrk="1" hangingPunct="1">
              <a:lnSpc>
                <a:spcPct val="90000"/>
              </a:lnSpc>
            </a:pPr>
            <a:endParaRPr lang="en-US">
              <a:latin typeface="ZapfHumnst BT" pitchFamily="34" charset="0"/>
            </a:endParaRPr>
          </a:p>
        </p:txBody>
      </p:sp>
      <p:sp>
        <p:nvSpPr>
          <p:cNvPr id="53256" name="Text Box 4"/>
          <p:cNvSpPr txBox="1">
            <a:spLocks noChangeArrowheads="1"/>
          </p:cNvSpPr>
          <p:nvPr/>
        </p:nvSpPr>
        <p:spPr bwMode="auto">
          <a:xfrm>
            <a:off x="581157" y="1225072"/>
            <a:ext cx="1770856" cy="6940020"/>
          </a:xfrm>
          <a:prstGeom prst="rect">
            <a:avLst/>
          </a:prstGeom>
          <a:noFill/>
          <a:ln w="9525">
            <a:noFill/>
            <a:miter lim="800000"/>
            <a:headEnd/>
            <a:tailEnd/>
          </a:ln>
        </p:spPr>
        <p:txBody>
          <a:bodyPr lIns="108440" tIns="54221" rIns="108440" bIns="54221"/>
          <a:lstStyle/>
          <a:p>
            <a:pPr defTabSz="916585" eaLnBrk="0" hangingPunct="0"/>
            <a:r>
              <a:rPr kumimoji="0" lang="en-US" sz="900" b="0" i="1" u="sng">
                <a:solidFill>
                  <a:srgbClr val="000000"/>
                </a:solidFill>
                <a:latin typeface="ZapfHumnst BT" pitchFamily="34" charset="0"/>
                <a:ea typeface="Arial Unicode MS" pitchFamily="34" charset="-128"/>
                <a:cs typeface="Arial Unicode MS" pitchFamily="34" charset="-128"/>
              </a:rPr>
              <a:t>Review the activities that have occurred in analysis.</a:t>
            </a:r>
          </a:p>
        </p:txBody>
      </p:sp>
      <p:sp>
        <p:nvSpPr>
          <p:cNvPr id="997381" name="AutoShape 5"/>
          <p:cNvSpPr>
            <a:spLocks noChangeArrowheads="1"/>
          </p:cNvSpPr>
          <p:nvPr/>
        </p:nvSpPr>
        <p:spPr bwMode="auto">
          <a:xfrm>
            <a:off x="453364" y="1234294"/>
            <a:ext cx="153657" cy="153710"/>
          </a:xfrm>
          <a:prstGeom prst="star5">
            <a:avLst/>
          </a:prstGeom>
          <a:solidFill>
            <a:srgbClr val="FFFFFF"/>
          </a:solidFill>
          <a:ln w="9525">
            <a:solidFill>
              <a:srgbClr val="000000"/>
            </a:solidFill>
            <a:miter lim="800000"/>
            <a:headEnd/>
            <a:tailEnd/>
          </a:ln>
        </p:spPr>
        <p:txBody>
          <a:bodyPr lIns="88139" tIns="44070" rIns="88139" bIns="44070"/>
          <a:lstStyle/>
          <a:p>
            <a:pPr>
              <a:defRPr/>
            </a:pPr>
            <a:endParaRPr lang="en-CA">
              <a:ea typeface="ＭＳ Ｐゴシック" charset="-128"/>
            </a:endParaRPr>
          </a:p>
        </p:txBody>
      </p:sp>
    </p:spTree>
    <p:extLst>
      <p:ext uri="{BB962C8B-B14F-4D97-AF65-F5344CB8AC3E}">
        <p14:creationId xmlns:p14="http://schemas.microsoft.com/office/powerpoint/2010/main" val="1119984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above Role Schema is the main schema for providing the CDI college web portal to a student. The student will launch the CDI portal from a web browser. The student will then be able to select the </a:t>
            </a:r>
            <a:r>
              <a:rPr lang="en-CA" i="1" dirty="0"/>
              <a:t>services </a:t>
            </a:r>
            <a:r>
              <a:rPr lang="en-CA" dirty="0"/>
              <a:t>provided by the multi-agent online-exam assistant. The </a:t>
            </a:r>
            <a:r>
              <a:rPr lang="en-CA" i="1" dirty="0"/>
              <a:t>services</a:t>
            </a:r>
            <a:r>
              <a:rPr lang="en-CA" dirty="0"/>
              <a:t> available will be to </a:t>
            </a:r>
            <a:r>
              <a:rPr lang="en-CA" i="1" dirty="0"/>
              <a:t>register </a:t>
            </a:r>
            <a:r>
              <a:rPr lang="en-CA" dirty="0"/>
              <a:t>for exams, make </a:t>
            </a:r>
            <a:r>
              <a:rPr lang="en-CA" i="1" dirty="0"/>
              <a:t>payment</a:t>
            </a:r>
            <a:r>
              <a:rPr lang="en-CA" dirty="0"/>
              <a:t> for the exam selected, appear for the </a:t>
            </a:r>
            <a:r>
              <a:rPr lang="en-CA" i="1" dirty="0"/>
              <a:t>exam</a:t>
            </a:r>
            <a:r>
              <a:rPr lang="en-CA" dirty="0"/>
              <a:t> on the selected date and time and view </a:t>
            </a:r>
            <a:r>
              <a:rPr lang="en-CA" i="1" dirty="0"/>
              <a:t>result</a:t>
            </a:r>
            <a:r>
              <a:rPr lang="en-CA" dirty="0"/>
              <a:t> of the exam..</a:t>
            </a:r>
          </a:p>
          <a:p>
            <a:r>
              <a:rPr lang="en-CA" dirty="0"/>
              <a:t> </a:t>
            </a:r>
          </a:p>
          <a:p>
            <a:r>
              <a:rPr lang="en-CA" dirty="0"/>
              <a:t>When the Student selects a particular "</a:t>
            </a:r>
            <a:r>
              <a:rPr lang="en-CA" i="1" dirty="0"/>
              <a:t>SERVICE</a:t>
            </a:r>
            <a:r>
              <a:rPr lang="en-CA" dirty="0"/>
              <a:t>",  the web page will send the </a:t>
            </a:r>
            <a:r>
              <a:rPr lang="en-CA" dirty="0" err="1"/>
              <a:t>RequestService</a:t>
            </a:r>
            <a:r>
              <a:rPr lang="en-CA" dirty="0"/>
              <a:t> for the "SERVICE" selected. The key "SERVICE" will have the value of either "Registration", "Payment", "Exam" or "Result". This we will refer to as key-value pair and the value in the key will provide the Role Schema to carry out the required tasks on its own using the property of the agent.</a:t>
            </a:r>
          </a:p>
          <a:p>
            <a:endParaRPr lang="en-CA" dirty="0"/>
          </a:p>
          <a:p>
            <a:r>
              <a:rPr lang="en-CA" dirty="0"/>
              <a:t>\</a:t>
            </a:r>
          </a:p>
        </p:txBody>
      </p:sp>
      <p:sp>
        <p:nvSpPr>
          <p:cNvPr id="4" name="Header Placeholder 3"/>
          <p:cNvSpPr>
            <a:spLocks noGrp="1"/>
          </p:cNvSpPr>
          <p:nvPr>
            <p:ph type="hdr" sz="quarter" idx="10"/>
          </p:nvPr>
        </p:nvSpPr>
        <p:spPr/>
        <p:txBody>
          <a:bodyPr/>
          <a:lstStyle/>
          <a:p>
            <a:r>
              <a:rPr lang="ja-JP" altLang="en-US"/>
              <a:t>SENG697: Agent-based Software Engineering</a:t>
            </a:r>
            <a:endParaRPr lang="en-US" altLang="ja-JP"/>
          </a:p>
        </p:txBody>
      </p:sp>
      <p:sp>
        <p:nvSpPr>
          <p:cNvPr id="5" name="Date Placeholder 4"/>
          <p:cNvSpPr>
            <a:spLocks noGrp="1"/>
          </p:cNvSpPr>
          <p:nvPr>
            <p:ph type="dt" idx="11"/>
          </p:nvPr>
        </p:nvSpPr>
        <p:spPr/>
        <p:txBody>
          <a:bodyPr/>
          <a:lstStyle/>
          <a:p>
            <a:r>
              <a:rPr lang="en-US"/>
              <a:t>2007 (Fall)</a:t>
            </a:r>
            <a:endParaRPr lang="en-US" altLang="ja-JP"/>
          </a:p>
        </p:txBody>
      </p:sp>
      <p:sp>
        <p:nvSpPr>
          <p:cNvPr id="6" name="Footer Placeholder 5"/>
          <p:cNvSpPr>
            <a:spLocks noGrp="1"/>
          </p:cNvSpPr>
          <p:nvPr>
            <p:ph type="ftr" sz="quarter" idx="12"/>
          </p:nvPr>
        </p:nvSpPr>
        <p:spPr/>
        <p:txBody>
          <a:bodyPr/>
          <a:lstStyle/>
          <a:p>
            <a:r>
              <a:rPr lang="ja-JP" altLang="en-US"/>
              <a:t>http://www.enel.ucalgary.ca/People/far/Lecture/SENG697/</a:t>
            </a:r>
            <a:endParaRPr lang="en-US" altLang="ja-JP"/>
          </a:p>
        </p:txBody>
      </p:sp>
      <p:sp>
        <p:nvSpPr>
          <p:cNvPr id="7" name="Slide Number Placeholder 6"/>
          <p:cNvSpPr>
            <a:spLocks noGrp="1"/>
          </p:cNvSpPr>
          <p:nvPr>
            <p:ph type="sldNum" sz="quarter" idx="13"/>
          </p:nvPr>
        </p:nvSpPr>
        <p:spPr/>
        <p:txBody>
          <a:bodyPr/>
          <a:lstStyle/>
          <a:p>
            <a:fld id="{3648B3AF-EF57-4458-B3E0-6C6169FDCB7F}" type="slidenum">
              <a:rPr lang="ja-JP" altLang="en-US" smtClean="0"/>
              <a:pPr/>
              <a:t>73</a:t>
            </a:fld>
            <a:endParaRPr lang="en-US" altLang="ja-JP"/>
          </a:p>
        </p:txBody>
      </p:sp>
    </p:spTree>
    <p:extLst>
      <p:ext uri="{BB962C8B-B14F-4D97-AF65-F5344CB8AC3E}">
        <p14:creationId xmlns:p14="http://schemas.microsoft.com/office/powerpoint/2010/main" val="8881414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4" name="Picture 12" descr="WP138"/>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pic>
        <p:nvPicPr>
          <p:cNvPr id="648195" name="Picture 3" descr="logo1"/>
          <p:cNvPicPr>
            <a:picLocks noChangeAspect="1" noChangeArrowheads="1"/>
          </p:cNvPicPr>
          <p:nvPr/>
        </p:nvPicPr>
        <p:blipFill>
          <a:blip r:embed="rId3" cstate="print"/>
          <a:srcRect/>
          <a:stretch>
            <a:fillRect/>
          </a:stretch>
        </p:blipFill>
        <p:spPr bwMode="auto">
          <a:xfrm>
            <a:off x="219075" y="1916113"/>
            <a:ext cx="1473200" cy="1512887"/>
          </a:xfrm>
          <a:prstGeom prst="rect">
            <a:avLst/>
          </a:prstGeom>
          <a:noFill/>
        </p:spPr>
      </p:pic>
      <p:sp>
        <p:nvSpPr>
          <p:cNvPr id="648196" name="Line 4"/>
          <p:cNvSpPr>
            <a:spLocks noChangeShapeType="1"/>
          </p:cNvSpPr>
          <p:nvPr/>
        </p:nvSpPr>
        <p:spPr bwMode="auto">
          <a:xfrm>
            <a:off x="177800" y="3573463"/>
            <a:ext cx="8642350" cy="0"/>
          </a:xfrm>
          <a:prstGeom prst="line">
            <a:avLst/>
          </a:prstGeom>
          <a:noFill/>
          <a:ln w="28575">
            <a:solidFill>
              <a:srgbClr val="FF9900"/>
            </a:solidFill>
            <a:miter lim="800000"/>
            <a:headEnd type="oval" w="med" len="med"/>
            <a:tailEnd type="oval" w="med" len="med"/>
          </a:ln>
          <a:effectLst/>
        </p:spPr>
        <p:txBody>
          <a:bodyPr wrap="none"/>
          <a:lstStyle/>
          <a:p>
            <a:endParaRPr lang="en-CA"/>
          </a:p>
        </p:txBody>
      </p:sp>
      <p:sp>
        <p:nvSpPr>
          <p:cNvPr id="648197" name="Rectangle 5"/>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r>
              <a:rPr lang="en-US" dirty="0"/>
              <a:t>SENG697</a:t>
            </a:r>
            <a:endParaRPr lang="en-US" altLang="ja-JP" dirty="0"/>
          </a:p>
        </p:txBody>
      </p:sp>
      <p:sp>
        <p:nvSpPr>
          <p:cNvPr id="648198" name="Rectangle 6"/>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6858000" y="6248400"/>
            <a:ext cx="1905000" cy="457200"/>
          </a:xfrm>
        </p:spPr>
        <p:txBody>
          <a:bodyPr/>
          <a:lstStyle>
            <a:lvl1pPr>
              <a:defRPr sz="1200">
                <a:solidFill>
                  <a:schemeClr val="bg2"/>
                </a:solidFill>
              </a:defRPr>
            </a:lvl1pPr>
          </a:lstStyle>
          <a:p>
            <a:fld id="{ACC1F8AB-8BA3-4BB5-AD9D-BEEDF38B0B42}" type="slidenum">
              <a:rPr lang="ja-JP" altLang="en-US"/>
              <a:pPr/>
              <a:t>‹#›</a:t>
            </a:fld>
            <a:endParaRPr lang="en-US" altLang="ja-JP"/>
          </a:p>
        </p:txBody>
      </p:sp>
      <p:sp>
        <p:nvSpPr>
          <p:cNvPr id="648200" name="Rectangle 8"/>
          <p:cNvSpPr>
            <a:spLocks noGrp="1" noChangeArrowheads="1"/>
          </p:cNvSpPr>
          <p:nvPr>
            <p:ph type="subTitle" idx="1"/>
          </p:nvPr>
        </p:nvSpPr>
        <p:spPr>
          <a:xfrm>
            <a:off x="1835150" y="3716338"/>
            <a:ext cx="6985000" cy="1752600"/>
          </a:xfrm>
        </p:spPr>
        <p:txBody>
          <a:bodyPr/>
          <a:lstStyle>
            <a:lvl1pPr marL="0" indent="0" algn="ctr">
              <a:buFont typeface="Wingdings" pitchFamily="2" charset="2"/>
              <a:buNone/>
              <a:defRPr/>
            </a:lvl1pPr>
          </a:lstStyle>
          <a:p>
            <a:r>
              <a:rPr lang="en-US" altLang="ja-JP"/>
              <a:t>Click to edit Master subtitle style</a:t>
            </a:r>
          </a:p>
        </p:txBody>
      </p:sp>
      <p:sp>
        <p:nvSpPr>
          <p:cNvPr id="648201" name="Rectangle 9"/>
          <p:cNvSpPr>
            <a:spLocks noGrp="1" noChangeArrowheads="1"/>
          </p:cNvSpPr>
          <p:nvPr>
            <p:ph type="ctrTitle"/>
          </p:nvPr>
        </p:nvSpPr>
        <p:spPr>
          <a:xfrm>
            <a:off x="1835150" y="1371600"/>
            <a:ext cx="6927850" cy="2128838"/>
          </a:xfrm>
        </p:spPr>
        <p:txBody>
          <a:bodyPr/>
          <a:lstStyle>
            <a:lvl1pPr>
              <a:defRPr>
                <a:ea typeface="Arial Unicode MS" pitchFamily="34" charset="-128"/>
                <a:cs typeface="Arial Unicode MS" pitchFamily="34" charset="-128"/>
              </a:defRPr>
            </a:lvl1pPr>
          </a:lstStyle>
          <a:p>
            <a:r>
              <a:rPr lang="en-US" altLang="ja-JP"/>
              <a:t>Click to edit Master title style</a:t>
            </a:r>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dirty="0"/>
              <a:t>SENG697</a:t>
            </a:r>
            <a:endParaRPr lang="en-US" altLang="ja-JP" dirty="0"/>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0D8977CD-C3FD-453E-BA66-1FED4662258E}" type="slidenum">
              <a:rPr lang="ja-JP" altLang="en-US"/>
              <a:pPr/>
              <a:t>‹#›</a:t>
            </a:fld>
            <a:endParaRPr lang="en-US" altLang="ja-JP"/>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260350"/>
            <a:ext cx="2009775" cy="58324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900113" y="260350"/>
            <a:ext cx="5881687"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dirty="0"/>
              <a:t>SENG697</a:t>
            </a:r>
            <a:endParaRPr lang="en-US" altLang="ja-JP" dirty="0"/>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AA224BD7-9B10-4CE2-B09F-9688F0532F1F}" type="slidenum">
              <a:rPr lang="ja-JP" altLang="en-US"/>
              <a:pPr/>
              <a:t>‹#›</a:t>
            </a:fld>
            <a:endParaRPr lang="en-US" altLang="ja-JP"/>
          </a:p>
        </p:txBody>
      </p:sp>
    </p:spTree>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260350"/>
            <a:ext cx="7877175" cy="1143000"/>
          </a:xfrm>
        </p:spPr>
        <p:txBody>
          <a:bodyPr/>
          <a:lstStyle/>
          <a:p>
            <a:r>
              <a:rPr lang="en-US"/>
              <a:t>Click to edit Master title style</a:t>
            </a:r>
            <a:endParaRPr lang="en-CA"/>
          </a:p>
        </p:txBody>
      </p:sp>
      <p:sp>
        <p:nvSpPr>
          <p:cNvPr id="3" name="Table Placeholder 2"/>
          <p:cNvSpPr>
            <a:spLocks noGrp="1"/>
          </p:cNvSpPr>
          <p:nvPr>
            <p:ph type="tbl" idx="1"/>
          </p:nvPr>
        </p:nvSpPr>
        <p:spPr>
          <a:xfrm>
            <a:off x="900113" y="1560513"/>
            <a:ext cx="8001000" cy="4532312"/>
          </a:xfrm>
        </p:spPr>
        <p:txBody>
          <a:bodyPr/>
          <a:lstStyle/>
          <a:p>
            <a:endParaRPr lang="en-CA"/>
          </a:p>
        </p:txBody>
      </p:sp>
      <p:sp>
        <p:nvSpPr>
          <p:cNvPr id="4" name="Date Placeholder 3"/>
          <p:cNvSpPr>
            <a:spLocks noGrp="1"/>
          </p:cNvSpPr>
          <p:nvPr>
            <p:ph type="dt" sz="half" idx="10"/>
          </p:nvPr>
        </p:nvSpPr>
        <p:spPr>
          <a:xfrm>
            <a:off x="914400" y="6381750"/>
            <a:ext cx="1905000" cy="400050"/>
          </a:xfrm>
        </p:spPr>
        <p:txBody>
          <a:bodyPr/>
          <a:lstStyle>
            <a:lvl1pPr>
              <a:defRPr/>
            </a:lvl1pPr>
          </a:lstStyle>
          <a:p>
            <a:r>
              <a:rPr lang="en-US" dirty="0"/>
              <a:t>SENG697</a:t>
            </a:r>
            <a:endParaRPr lang="en-US" altLang="ja-JP" dirty="0"/>
          </a:p>
        </p:txBody>
      </p:sp>
      <p:sp>
        <p:nvSpPr>
          <p:cNvPr id="5" name="Footer Placeholder 4"/>
          <p:cNvSpPr>
            <a:spLocks noGrp="1"/>
          </p:cNvSpPr>
          <p:nvPr>
            <p:ph type="ftr" sz="quarter" idx="11"/>
          </p:nvPr>
        </p:nvSpPr>
        <p:spPr>
          <a:xfrm>
            <a:off x="3352800" y="6381750"/>
            <a:ext cx="2895600" cy="400050"/>
          </a:xfrm>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a:xfrm>
            <a:off x="6781800" y="6381750"/>
            <a:ext cx="1905000" cy="400050"/>
          </a:xfrm>
        </p:spPr>
        <p:txBody>
          <a:bodyPr/>
          <a:lstStyle>
            <a:lvl1pPr>
              <a:defRPr/>
            </a:lvl1pPr>
          </a:lstStyle>
          <a:p>
            <a:fld id="{990A5332-A85B-4FC8-9122-D80FC5346A60}" type="slidenum">
              <a:rPr lang="ja-JP" altLang="en-US"/>
              <a:pPr/>
              <a:t>‹#›</a:t>
            </a:fld>
            <a:endParaRPr lang="en-US" altLang="ja-JP"/>
          </a:p>
        </p:txBody>
      </p:sp>
    </p:spTree>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60350"/>
            <a:ext cx="7877175"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900113" y="1560513"/>
            <a:ext cx="3924300" cy="453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976813" y="1560513"/>
            <a:ext cx="3924300" cy="453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a:xfrm>
            <a:off x="914400" y="6381750"/>
            <a:ext cx="1905000" cy="400050"/>
          </a:xfrm>
        </p:spPr>
        <p:txBody>
          <a:bodyPr/>
          <a:lstStyle>
            <a:lvl1pPr>
              <a:defRPr/>
            </a:lvl1pPr>
          </a:lstStyle>
          <a:p>
            <a:r>
              <a:rPr lang="en-US" dirty="0"/>
              <a:t>SENG697</a:t>
            </a:r>
            <a:endParaRPr lang="en-US" altLang="ja-JP" dirty="0"/>
          </a:p>
        </p:txBody>
      </p:sp>
      <p:sp>
        <p:nvSpPr>
          <p:cNvPr id="6" name="Footer Placeholder 5"/>
          <p:cNvSpPr>
            <a:spLocks noGrp="1"/>
          </p:cNvSpPr>
          <p:nvPr>
            <p:ph type="ftr" sz="quarter" idx="11"/>
          </p:nvPr>
        </p:nvSpPr>
        <p:spPr>
          <a:xfrm>
            <a:off x="3352800" y="6381750"/>
            <a:ext cx="2895600" cy="400050"/>
          </a:xfrm>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a:xfrm>
            <a:off x="6781800" y="6381750"/>
            <a:ext cx="1905000" cy="400050"/>
          </a:xfrm>
        </p:spPr>
        <p:txBody>
          <a:bodyPr/>
          <a:lstStyle>
            <a:lvl1pPr>
              <a:defRPr/>
            </a:lvl1pPr>
          </a:lstStyle>
          <a:p>
            <a:fld id="{7F415038-760E-4222-B589-85ADF3E9863B}" type="slidenum">
              <a:rPr lang="ja-JP" altLang="en-US"/>
              <a:pPr/>
              <a:t>‹#›</a:t>
            </a:fld>
            <a:endParaRPr lang="en-US" altLang="ja-JP"/>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dirty="0"/>
              <a:t>SENG697</a:t>
            </a:r>
            <a:endParaRPr lang="en-US" altLang="ja-JP" dirty="0"/>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CBB7C1E1-74A4-48CC-8AF1-13472D53E94F}" type="slidenum">
              <a:rPr lang="ja-JP" altLang="en-US"/>
              <a:pPr/>
              <a:t>‹#›</a:t>
            </a:fld>
            <a:endParaRPr lang="en-US" altLang="ja-JP"/>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dirty="0"/>
              <a:t>SENG697</a:t>
            </a:r>
            <a:endParaRPr lang="en-US" altLang="ja-JP" dirty="0"/>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B9C4078C-6157-4FBC-8C0D-027B6140A441}" type="slidenum">
              <a:rPr lang="ja-JP" altLang="en-US"/>
              <a:pPr/>
              <a:t>‹#›</a:t>
            </a:fld>
            <a:endParaRPr lang="en-US" altLang="ja-JP"/>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900113" y="1560513"/>
            <a:ext cx="39243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976813" y="1560513"/>
            <a:ext cx="39243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r>
              <a:rPr lang="en-US" dirty="0"/>
              <a:t>SENG697</a:t>
            </a:r>
            <a:endParaRPr lang="en-US" altLang="ja-JP" dirty="0"/>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82E23056-3D90-4075-AE0C-5FFCD4FFB12B}" type="slidenum">
              <a:rPr lang="ja-JP" altLang="en-US"/>
              <a:pPr/>
              <a:t>‹#›</a:t>
            </a:fld>
            <a:endParaRPr lang="en-US" altLang="ja-JP"/>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r>
              <a:rPr lang="en-US" dirty="0"/>
              <a:t>SENG697</a:t>
            </a:r>
            <a:endParaRPr lang="en-US" altLang="ja-JP" dirty="0"/>
          </a:p>
        </p:txBody>
      </p:sp>
      <p:sp>
        <p:nvSpPr>
          <p:cNvPr id="8" name="Footer Placeholder 7"/>
          <p:cNvSpPr>
            <a:spLocks noGrp="1"/>
          </p:cNvSpPr>
          <p:nvPr>
            <p:ph type="ftr" sz="quarter" idx="11"/>
          </p:nvPr>
        </p:nvSpPr>
        <p:spPr/>
        <p:txBody>
          <a:bodyPr/>
          <a:lstStyle>
            <a:lvl1pPr>
              <a:defRPr/>
            </a:lvl1pPr>
          </a:lstStyle>
          <a:p>
            <a:r>
              <a:rPr lang="ja-JP" altLang="en-US"/>
              <a:t>far@ucalgary.ca</a:t>
            </a:r>
            <a:endParaRPr lang="en-US" altLang="ja-JP"/>
          </a:p>
        </p:txBody>
      </p:sp>
      <p:sp>
        <p:nvSpPr>
          <p:cNvPr id="9" name="Slide Number Placeholder 8"/>
          <p:cNvSpPr>
            <a:spLocks noGrp="1"/>
          </p:cNvSpPr>
          <p:nvPr>
            <p:ph type="sldNum" sz="quarter" idx="12"/>
          </p:nvPr>
        </p:nvSpPr>
        <p:spPr/>
        <p:txBody>
          <a:bodyPr/>
          <a:lstStyle>
            <a:lvl1pPr>
              <a:defRPr/>
            </a:lvl1pPr>
          </a:lstStyle>
          <a:p>
            <a:fld id="{F0A3E904-D69E-420A-9D38-BEB9817D0268}" type="slidenum">
              <a:rPr lang="ja-JP" altLang="en-US"/>
              <a:pPr/>
              <a:t>‹#›</a:t>
            </a:fld>
            <a:endParaRPr lang="en-US" altLang="ja-JP"/>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dirty="0"/>
              <a:t>SENG697</a:t>
            </a:r>
            <a:endParaRPr lang="en-US" altLang="ja-JP" dirty="0"/>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9B9ABFC8-ACD4-4117-8B2E-E51085C5891F}" type="slidenum">
              <a:rPr lang="ja-JP" altLang="en-US"/>
              <a:pPr/>
              <a:t>‹#›</a:t>
            </a:fld>
            <a:endParaRPr lang="en-US" altLang="ja-JP"/>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dirty="0"/>
              <a:t>SENG697</a:t>
            </a:r>
            <a:endParaRPr lang="en-US" altLang="ja-JP" dirty="0"/>
          </a:p>
        </p:txBody>
      </p:sp>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B21CA68B-F4EA-4866-AFC3-AD6B6A5E076F}" type="slidenum">
              <a:rPr lang="ja-JP" altLang="en-US"/>
              <a:pPr/>
              <a:t>‹#›</a:t>
            </a:fld>
            <a:endParaRPr lang="en-US" altLang="ja-JP"/>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dirty="0"/>
              <a:t>SENG697</a:t>
            </a:r>
            <a:endParaRPr lang="en-US" altLang="ja-JP" dirty="0"/>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B988C2F7-4360-4BE2-B851-CA57FBAD8A19}" type="slidenum">
              <a:rPr lang="ja-JP" altLang="en-US"/>
              <a:pPr/>
              <a:t>‹#›</a:t>
            </a:fld>
            <a:endParaRPr lang="en-US" altLang="ja-JP"/>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dirty="0"/>
              <a:t>SENG697</a:t>
            </a:r>
            <a:endParaRPr lang="en-US" altLang="ja-JP" dirty="0"/>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6B3FE1F3-DFB9-43E8-85DC-E96A9E434FE9}" type="slidenum">
              <a:rPr lang="ja-JP" altLang="en-US"/>
              <a:pPr/>
              <a:t>‹#›</a:t>
            </a:fld>
            <a:endParaRPr lang="en-US" altLang="ja-JP"/>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3" name="Picture 25" descr="WP138"/>
          <p:cNvPicPr>
            <a:picLocks noChangeAspect="1" noChangeArrowheads="1"/>
          </p:cNvPicPr>
          <p:nvPr userDrawn="1"/>
        </p:nvPicPr>
        <p:blipFill>
          <a:blip r:embed="rId15" cstate="print"/>
          <a:srcRect/>
          <a:stretch>
            <a:fillRect/>
          </a:stretch>
        </p:blipFill>
        <p:spPr bwMode="auto">
          <a:xfrm>
            <a:off x="0" y="0"/>
            <a:ext cx="9144000" cy="6858000"/>
          </a:xfrm>
          <a:prstGeom prst="rect">
            <a:avLst/>
          </a:prstGeom>
          <a:noFill/>
        </p:spPr>
      </p:pic>
      <p:pic>
        <p:nvPicPr>
          <p:cNvPr id="647171" name="Picture 3" descr="logo4"/>
          <p:cNvPicPr>
            <a:picLocks noChangeAspect="1" noChangeArrowheads="1"/>
          </p:cNvPicPr>
          <p:nvPr/>
        </p:nvPicPr>
        <p:blipFill>
          <a:blip r:embed="rId16" cstate="print"/>
          <a:srcRect/>
          <a:stretch>
            <a:fillRect/>
          </a:stretch>
        </p:blipFill>
        <p:spPr bwMode="auto">
          <a:xfrm>
            <a:off x="250825" y="6180138"/>
            <a:ext cx="1152525" cy="488950"/>
          </a:xfrm>
          <a:prstGeom prst="rect">
            <a:avLst/>
          </a:prstGeom>
          <a:noFill/>
        </p:spPr>
      </p:pic>
      <p:sp>
        <p:nvSpPr>
          <p:cNvPr id="647172" name="Line 4"/>
          <p:cNvSpPr>
            <a:spLocks noChangeShapeType="1"/>
          </p:cNvSpPr>
          <p:nvPr/>
        </p:nvSpPr>
        <p:spPr bwMode="auto">
          <a:xfrm>
            <a:off x="827088" y="1412875"/>
            <a:ext cx="8066087" cy="0"/>
          </a:xfrm>
          <a:prstGeom prst="line">
            <a:avLst/>
          </a:prstGeom>
          <a:noFill/>
          <a:ln w="38100">
            <a:solidFill>
              <a:srgbClr val="FF9900"/>
            </a:solidFill>
            <a:miter lim="800000"/>
            <a:headEnd type="oval" w="med" len="med"/>
            <a:tailEnd type="oval" w="med" len="med"/>
          </a:ln>
          <a:effectLst/>
        </p:spPr>
        <p:txBody>
          <a:bodyPr wrap="none"/>
          <a:lstStyle/>
          <a:p>
            <a:endParaRPr lang="en-CA"/>
          </a:p>
        </p:txBody>
      </p:sp>
      <p:sp>
        <p:nvSpPr>
          <p:cNvPr id="647177" name="Rectangle 9"/>
          <p:cNvSpPr>
            <a:spLocks noGrp="1" noChangeArrowheads="1"/>
          </p:cNvSpPr>
          <p:nvPr>
            <p:ph type="body" idx="1"/>
          </p:nvPr>
        </p:nvSpPr>
        <p:spPr bwMode="auto">
          <a:xfrm>
            <a:off x="900113" y="1560513"/>
            <a:ext cx="80010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8" name="Rectangle 10"/>
          <p:cNvSpPr>
            <a:spLocks noGrp="1" noChangeArrowheads="1"/>
          </p:cNvSpPr>
          <p:nvPr>
            <p:ph type="dt" sz="half" idx="2"/>
          </p:nvPr>
        </p:nvSpPr>
        <p:spPr bwMode="auto">
          <a:xfrm>
            <a:off x="914400" y="6381750"/>
            <a:ext cx="1905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b="0"/>
            </a:lvl1pPr>
          </a:lstStyle>
          <a:p>
            <a:r>
              <a:rPr lang="en-US" dirty="0"/>
              <a:t>SENG697</a:t>
            </a:r>
            <a:endParaRPr lang="en-US" altLang="ja-JP" dirty="0"/>
          </a:p>
        </p:txBody>
      </p:sp>
      <p:sp>
        <p:nvSpPr>
          <p:cNvPr id="647179" name="Rectangle 11"/>
          <p:cNvSpPr>
            <a:spLocks noGrp="1" noChangeArrowheads="1"/>
          </p:cNvSpPr>
          <p:nvPr>
            <p:ph type="ftr" sz="quarter" idx="3"/>
          </p:nvPr>
        </p:nvSpPr>
        <p:spPr bwMode="auto">
          <a:xfrm>
            <a:off x="3352800" y="6381750"/>
            <a:ext cx="28956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b="0"/>
            </a:lvl1pPr>
          </a:lstStyle>
          <a:p>
            <a:r>
              <a:rPr lang="ja-JP" altLang="en-US"/>
              <a:t>far@ucalgary.ca</a:t>
            </a:r>
            <a:endParaRPr lang="en-US" altLang="ja-JP"/>
          </a:p>
        </p:txBody>
      </p:sp>
      <p:sp>
        <p:nvSpPr>
          <p:cNvPr id="647180" name="Rectangle 12"/>
          <p:cNvSpPr>
            <a:spLocks noGrp="1" noChangeArrowheads="1"/>
          </p:cNvSpPr>
          <p:nvPr>
            <p:ph type="sldNum" sz="quarter" idx="4"/>
          </p:nvPr>
        </p:nvSpPr>
        <p:spPr bwMode="auto">
          <a:xfrm>
            <a:off x="6781800" y="6381750"/>
            <a:ext cx="1905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600" b="0"/>
            </a:lvl1pPr>
          </a:lstStyle>
          <a:p>
            <a:fld id="{263E9456-F374-4813-9311-8A897976AA68}" type="slidenum">
              <a:rPr lang="ja-JP" altLang="en-US"/>
              <a:pPr/>
              <a:t>‹#›</a:t>
            </a:fld>
            <a:endParaRPr lang="en-US" altLang="ja-JP"/>
          </a:p>
        </p:txBody>
      </p:sp>
      <p:sp>
        <p:nvSpPr>
          <p:cNvPr id="647181" name="Line 13"/>
          <p:cNvSpPr>
            <a:spLocks noChangeShapeType="1"/>
          </p:cNvSpPr>
          <p:nvPr/>
        </p:nvSpPr>
        <p:spPr bwMode="auto">
          <a:xfrm>
            <a:off x="827088" y="6453188"/>
            <a:ext cx="7993062" cy="0"/>
          </a:xfrm>
          <a:prstGeom prst="line">
            <a:avLst/>
          </a:prstGeom>
          <a:noFill/>
          <a:ln w="19050">
            <a:solidFill>
              <a:srgbClr val="FF9900"/>
            </a:solidFill>
            <a:miter lim="800000"/>
            <a:headEnd type="oval" w="med" len="med"/>
            <a:tailEnd type="oval" w="med" len="med"/>
          </a:ln>
          <a:effectLst/>
        </p:spPr>
        <p:txBody>
          <a:bodyPr wrap="none"/>
          <a:lstStyle/>
          <a:p>
            <a:endParaRPr lang="en-CA"/>
          </a:p>
        </p:txBody>
      </p:sp>
      <p:sp>
        <p:nvSpPr>
          <p:cNvPr id="647182" name="Rectangle 14"/>
          <p:cNvSpPr>
            <a:spLocks noGrp="1" noChangeArrowheads="1"/>
          </p:cNvSpPr>
          <p:nvPr>
            <p:ph type="title"/>
          </p:nvPr>
        </p:nvSpPr>
        <p:spPr bwMode="auto">
          <a:xfrm>
            <a:off x="1066800" y="260350"/>
            <a:ext cx="787717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ja-JP"/>
              <a:t>Click to edit Master title style</a:t>
            </a:r>
          </a:p>
        </p:txBody>
      </p:sp>
      <p:pic>
        <p:nvPicPr>
          <p:cNvPr id="647194" name="Picture 26"/>
          <p:cNvPicPr>
            <a:picLocks noChangeAspect="1" noChangeArrowheads="1"/>
          </p:cNvPicPr>
          <p:nvPr userDrawn="1"/>
        </p:nvPicPr>
        <p:blipFill>
          <a:blip r:embed="rId17" cstate="print">
            <a:clrChange>
              <a:clrFrom>
                <a:srgbClr val="FFFFFF"/>
              </a:clrFrom>
              <a:clrTo>
                <a:srgbClr val="FFFFFF">
                  <a:alpha val="0"/>
                </a:srgbClr>
              </a:clrTo>
            </a:clrChange>
          </a:blip>
          <a:srcRect/>
          <a:stretch>
            <a:fillRect/>
          </a:stretch>
        </p:blipFill>
        <p:spPr bwMode="auto">
          <a:xfrm>
            <a:off x="0" y="547688"/>
            <a:ext cx="1111250" cy="115252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3"/>
          </p:nvPr>
        </p:nvSpPr>
        <p:spPr/>
        <p:txBody>
          <a:bodyPr/>
          <a:lstStyle/>
          <a:p>
            <a:r>
              <a:rPr lang="ja-JP" altLang="en-US"/>
              <a:t>far@ucalgary.ca</a:t>
            </a:r>
            <a:endParaRPr lang="en-US" altLang="ja-JP"/>
          </a:p>
        </p:txBody>
      </p:sp>
      <p:sp>
        <p:nvSpPr>
          <p:cNvPr id="7" name="Rectangle 7"/>
          <p:cNvSpPr>
            <a:spLocks noGrp="1" noChangeArrowheads="1"/>
          </p:cNvSpPr>
          <p:nvPr>
            <p:ph type="sldNum" sz="quarter" idx="4"/>
          </p:nvPr>
        </p:nvSpPr>
        <p:spPr/>
        <p:txBody>
          <a:bodyPr/>
          <a:lstStyle/>
          <a:p>
            <a:fld id="{B553252A-F703-4794-8BE3-75B895789389}" type="slidenum">
              <a:rPr lang="ja-JP" altLang="en-US"/>
              <a:pPr/>
              <a:t>1</a:t>
            </a:fld>
            <a:endParaRPr lang="en-US" altLang="ja-JP"/>
          </a:p>
        </p:txBody>
      </p:sp>
      <p:sp>
        <p:nvSpPr>
          <p:cNvPr id="922626" name="Rectangle 2"/>
          <p:cNvSpPr>
            <a:spLocks noGrp="1" noChangeArrowheads="1"/>
          </p:cNvSpPr>
          <p:nvPr>
            <p:ph type="ctrTitle"/>
          </p:nvPr>
        </p:nvSpPr>
        <p:spPr/>
        <p:txBody>
          <a:bodyPr/>
          <a:lstStyle/>
          <a:p>
            <a:r>
              <a:rPr lang="en-US" altLang="ja-JP">
                <a:solidFill>
                  <a:srgbClr val="800000"/>
                </a:solidFill>
                <a:ea typeface="ＭＳ Ｐゴシック" pitchFamily="34" charset="-128"/>
              </a:rPr>
              <a:t>SENG 696</a:t>
            </a:r>
            <a:br>
              <a:rPr lang="en-US" altLang="ja-JP" dirty="0">
                <a:ea typeface="ＭＳ Ｐゴシック" pitchFamily="34" charset="-128"/>
              </a:rPr>
            </a:br>
            <a:r>
              <a:rPr lang="en-US" altLang="ja-JP" dirty="0">
                <a:ea typeface="ＭＳ Ｐゴシック" pitchFamily="34" charset="-128"/>
              </a:rPr>
              <a:t>Agent-based </a:t>
            </a:r>
            <a:br>
              <a:rPr lang="en-US" altLang="ja-JP" dirty="0">
                <a:ea typeface="ＭＳ Ｐゴシック" pitchFamily="34" charset="-128"/>
              </a:rPr>
            </a:br>
            <a:r>
              <a:rPr lang="en-US" altLang="ja-JP" dirty="0">
                <a:ea typeface="ＭＳ Ｐゴシック" pitchFamily="34" charset="-128"/>
              </a:rPr>
              <a:t>Software Engineering</a:t>
            </a:r>
            <a:endParaRPr lang="en-CA" dirty="0">
              <a:ea typeface="ＭＳ Ｐゴシック" pitchFamily="34" charset="-128"/>
            </a:endParaRPr>
          </a:p>
        </p:txBody>
      </p:sp>
      <p:sp>
        <p:nvSpPr>
          <p:cNvPr id="922627" name="Rectangle 3"/>
          <p:cNvSpPr>
            <a:spLocks noGrp="1" noChangeArrowheads="1"/>
          </p:cNvSpPr>
          <p:nvPr>
            <p:ph type="subTitle" idx="1"/>
          </p:nvPr>
        </p:nvSpPr>
        <p:spPr/>
        <p:txBody>
          <a:bodyPr/>
          <a:lstStyle/>
          <a:p>
            <a:endParaRPr lang="en-US" altLang="ja-JP" b="1">
              <a:effectLst>
                <a:outerShdw blurRad="38100" dist="38100" dir="2700000" algn="tl">
                  <a:srgbClr val="C0C0C0"/>
                </a:outerShdw>
              </a:effectLst>
              <a:ea typeface="リュウミンL-KL" pitchFamily="17" charset="-128"/>
            </a:endParaRPr>
          </a:p>
          <a:p>
            <a:endParaRPr lang="en-CA">
              <a:ea typeface="リュウミンL-KL" pitchFamily="17" charset="-128"/>
            </a:endParaRPr>
          </a:p>
        </p:txBody>
      </p:sp>
      <p:sp>
        <p:nvSpPr>
          <p:cNvPr id="922628" name="Rectangle 4"/>
          <p:cNvSpPr>
            <a:spLocks noChangeArrowheads="1"/>
          </p:cNvSpPr>
          <p:nvPr/>
        </p:nvSpPr>
        <p:spPr bwMode="auto">
          <a:xfrm>
            <a:off x="1908175" y="3644900"/>
            <a:ext cx="6551613" cy="2286000"/>
          </a:xfrm>
          <a:prstGeom prst="rect">
            <a:avLst/>
          </a:prstGeom>
          <a:noFill/>
          <a:ln w="9525">
            <a:noFill/>
            <a:miter lim="800000"/>
            <a:headEnd/>
            <a:tailEnd/>
          </a:ln>
          <a:effectLst/>
        </p:spPr>
        <p:txBody>
          <a:bodyPr>
            <a:spAutoFit/>
          </a:bodyPr>
          <a:lstStyle/>
          <a:p>
            <a:pPr algn="ctr"/>
            <a:r>
              <a:rPr lang="en-CA" altLang="ja-JP" dirty="0">
                <a:solidFill>
                  <a:srgbClr val="CC0000"/>
                </a:solidFill>
              </a:rPr>
              <a:t>Session 2a :</a:t>
            </a:r>
            <a:r>
              <a:rPr lang="en-CA" altLang="ja-JP" dirty="0"/>
              <a:t> Methodologies for agent-based analysis and design </a:t>
            </a:r>
          </a:p>
          <a:p>
            <a:pPr algn="ctr"/>
            <a:endParaRPr lang="en-CA" altLang="ja-JP" dirty="0"/>
          </a:p>
          <a:p>
            <a:pPr algn="ctr"/>
            <a:r>
              <a:rPr lang="en-US" altLang="ja-JP" sz="1800" dirty="0">
                <a:effectLst>
                  <a:outerShdw blurRad="38100" dist="38100" dir="2700000" algn="tl">
                    <a:srgbClr val="C0C0C0"/>
                  </a:outerShdw>
                </a:effectLst>
              </a:rPr>
              <a:t>Behrouz Far</a:t>
            </a:r>
          </a:p>
          <a:p>
            <a:pPr algn="ctr"/>
            <a:r>
              <a:rPr lang="en-US" altLang="ja-JP" sz="1800" b="0" dirty="0">
                <a:effectLst>
                  <a:outerShdw blurRad="38100" dist="38100" dir="2700000" algn="tl">
                    <a:srgbClr val="C0C0C0"/>
                  </a:outerShdw>
                </a:effectLst>
              </a:rPr>
              <a:t>Schulich School of Engineering, University of Calgary</a:t>
            </a:r>
          </a:p>
          <a:p>
            <a:pPr algn="ctr"/>
            <a:r>
              <a:rPr lang="en-US" altLang="ja-JP" sz="1800" b="0" dirty="0"/>
              <a:t>far@ucalgary.ca</a:t>
            </a:r>
          </a:p>
          <a:p>
            <a:pPr algn="ctr"/>
            <a:r>
              <a:rPr lang="en-US" altLang="ja-JP" sz="1800" b="0" dirty="0"/>
              <a:t>http://people.ucalgary.ca/~far/</a:t>
            </a:r>
          </a:p>
        </p:txBody>
      </p:sp>
      <p:pic>
        <p:nvPicPr>
          <p:cNvPr id="8"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80112" y="260647"/>
            <a:ext cx="3278138" cy="201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Simple Agent Model</a:t>
            </a:r>
          </a:p>
        </p:txBody>
      </p:sp>
      <p:sp>
        <p:nvSpPr>
          <p:cNvPr id="3" name="Content Placeholder 2"/>
          <p:cNvSpPr>
            <a:spLocks noGrp="1"/>
          </p:cNvSpPr>
          <p:nvPr>
            <p:ph idx="1"/>
          </p:nvPr>
        </p:nvSpPr>
        <p:spPr/>
        <p:txBody>
          <a:bodyPr/>
          <a:lstStyle/>
          <a:p>
            <a:r>
              <a:rPr lang="en-CA" dirty="0"/>
              <a:t>Agent =</a:t>
            </a:r>
          </a:p>
          <a:p>
            <a:pPr lvl="1"/>
            <a:r>
              <a:rPr lang="en-CA" dirty="0"/>
              <a:t>Set of States, S = {s</a:t>
            </a:r>
            <a:r>
              <a:rPr lang="en-CA" baseline="-25000" dirty="0"/>
              <a:t>1</a:t>
            </a:r>
            <a:r>
              <a:rPr lang="en-CA" dirty="0"/>
              <a:t>, s</a:t>
            </a:r>
            <a:r>
              <a:rPr lang="en-CA" baseline="-25000" dirty="0"/>
              <a:t>2</a:t>
            </a:r>
            <a:r>
              <a:rPr lang="en-CA" dirty="0"/>
              <a:t>, …, </a:t>
            </a:r>
            <a:r>
              <a:rPr lang="en-CA" dirty="0" err="1"/>
              <a:t>s</a:t>
            </a:r>
            <a:r>
              <a:rPr lang="en-CA" baseline="-25000" dirty="0" err="1"/>
              <a:t>n</a:t>
            </a:r>
            <a:r>
              <a:rPr lang="en-CA" dirty="0"/>
              <a:t>}</a:t>
            </a:r>
          </a:p>
          <a:p>
            <a:pPr lvl="1"/>
            <a:r>
              <a:rPr lang="en-CA" dirty="0"/>
              <a:t>Set of Events, E = {e</a:t>
            </a:r>
            <a:r>
              <a:rPr lang="en-CA" baseline="-25000" dirty="0"/>
              <a:t>1</a:t>
            </a:r>
            <a:r>
              <a:rPr lang="en-CA" dirty="0"/>
              <a:t>, e</a:t>
            </a:r>
            <a:r>
              <a:rPr lang="en-CA" baseline="-25000" dirty="0"/>
              <a:t>2</a:t>
            </a:r>
            <a:r>
              <a:rPr lang="en-CA" dirty="0"/>
              <a:t>, …, </a:t>
            </a:r>
            <a:r>
              <a:rPr lang="en-CA" dirty="0" err="1"/>
              <a:t>e</a:t>
            </a:r>
            <a:r>
              <a:rPr lang="en-CA" baseline="-25000" dirty="0" err="1"/>
              <a:t>m</a:t>
            </a:r>
            <a:r>
              <a:rPr lang="en-CA" dirty="0"/>
              <a:t>}</a:t>
            </a:r>
          </a:p>
          <a:p>
            <a:pPr lvl="1"/>
            <a:r>
              <a:rPr lang="en-CA" dirty="0"/>
              <a:t>Set of Actions, A = {a</a:t>
            </a:r>
            <a:r>
              <a:rPr lang="en-CA" baseline="-25000" dirty="0"/>
              <a:t>1</a:t>
            </a:r>
            <a:r>
              <a:rPr lang="en-CA" dirty="0"/>
              <a:t>, a</a:t>
            </a:r>
            <a:r>
              <a:rPr lang="en-CA" baseline="-25000" dirty="0"/>
              <a:t>2</a:t>
            </a:r>
            <a:r>
              <a:rPr lang="en-CA" dirty="0"/>
              <a:t>, …, </a:t>
            </a:r>
            <a:r>
              <a:rPr lang="en-CA" dirty="0" err="1"/>
              <a:t>a</a:t>
            </a:r>
            <a:r>
              <a:rPr lang="en-CA" baseline="-25000" dirty="0" err="1"/>
              <a:t>k</a:t>
            </a:r>
            <a:r>
              <a:rPr lang="en-CA" dirty="0"/>
              <a:t>}</a:t>
            </a:r>
          </a:p>
          <a:p>
            <a:pPr lvl="1"/>
            <a:r>
              <a:rPr lang="en-CA" dirty="0"/>
              <a:t>A transfer function, f</a:t>
            </a:r>
          </a:p>
          <a:p>
            <a:r>
              <a:rPr lang="en-CA" dirty="0"/>
              <a:t>For each pair of (</a:t>
            </a:r>
            <a:r>
              <a:rPr lang="en-CA" dirty="0" err="1"/>
              <a:t>s,e</a:t>
            </a:r>
            <a:r>
              <a:rPr lang="en-CA" dirty="0"/>
              <a:t>) there is an action (a) to transfer to another (s) </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10</a:t>
            </a:fld>
            <a:endParaRPr lang="en-US" altLang="ja-JP"/>
          </a:p>
        </p:txBody>
      </p:sp>
    </p:spTree>
    <p:extLst>
      <p:ext uri="{BB962C8B-B14F-4D97-AF65-F5344CB8AC3E}">
        <p14:creationId xmlns:p14="http://schemas.microsoft.com/office/powerpoint/2010/main" val="278778720"/>
      </p:ext>
    </p:extLst>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Notes</a:t>
            </a:r>
          </a:p>
        </p:txBody>
      </p:sp>
      <p:sp>
        <p:nvSpPr>
          <p:cNvPr id="3" name="Content Placeholder 2"/>
          <p:cNvSpPr>
            <a:spLocks noGrp="1"/>
          </p:cNvSpPr>
          <p:nvPr>
            <p:ph idx="1"/>
          </p:nvPr>
        </p:nvSpPr>
        <p:spPr/>
        <p:txBody>
          <a:bodyPr/>
          <a:lstStyle/>
          <a:p>
            <a:r>
              <a:rPr lang="en-CA" sz="2800" dirty="0"/>
              <a:t>Service oriented architecture (SOA) concepts can be used to design agents (</a:t>
            </a:r>
            <a:r>
              <a:rPr lang="en-CA" sz="2800" dirty="0" err="1"/>
              <a:t>swimlanes</a:t>
            </a:r>
            <a:r>
              <a:rPr lang="en-CA" sz="2800" dirty="0"/>
              <a:t>; interactions; messages; </a:t>
            </a:r>
            <a:r>
              <a:rPr lang="en-US" sz="2800" dirty="0"/>
              <a:t>enterprise service bus ESB</a:t>
            </a:r>
            <a:r>
              <a:rPr lang="en-CA" sz="2800" dirty="0"/>
              <a:t>, etc.)</a:t>
            </a:r>
          </a:p>
          <a:p>
            <a:r>
              <a:rPr lang="en-CA" sz="2800" dirty="0"/>
              <a:t>Through sensory data analysis (converting sensory info to events) can be used to make agents intelligent </a:t>
            </a:r>
          </a:p>
          <a:p>
            <a:r>
              <a:rPr lang="en-CA" sz="2800" dirty="0"/>
              <a:t>In agent-based systems, data is not important anymore. Messages contain data that is processed locally</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11</a:t>
            </a:fld>
            <a:endParaRPr lang="en-US" altLang="ja-JP"/>
          </a:p>
        </p:txBody>
      </p:sp>
    </p:spTree>
    <p:extLst>
      <p:ext uri="{BB962C8B-B14F-4D97-AF65-F5344CB8AC3E}">
        <p14:creationId xmlns:p14="http://schemas.microsoft.com/office/powerpoint/2010/main" val="3632037486"/>
      </p:ext>
    </p:ext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3"/>
          </p:nvPr>
        </p:nvSpPr>
        <p:spPr/>
        <p:txBody>
          <a:bodyPr/>
          <a:lstStyle/>
          <a:p>
            <a:r>
              <a:rPr lang="ja-JP" altLang="en-US"/>
              <a:t>far@ucalgary.ca</a:t>
            </a:r>
            <a:endParaRPr lang="en-US" altLang="ja-JP"/>
          </a:p>
        </p:txBody>
      </p:sp>
      <p:sp>
        <p:nvSpPr>
          <p:cNvPr id="6" name="Rectangle 7"/>
          <p:cNvSpPr>
            <a:spLocks noGrp="1" noChangeArrowheads="1"/>
          </p:cNvSpPr>
          <p:nvPr>
            <p:ph type="sldNum" sz="quarter" idx="4"/>
          </p:nvPr>
        </p:nvSpPr>
        <p:spPr/>
        <p:txBody>
          <a:bodyPr/>
          <a:lstStyle/>
          <a:p>
            <a:fld id="{46B0197A-F5CB-43DD-8F41-541388317D09}" type="slidenum">
              <a:rPr lang="ja-JP" altLang="en-US"/>
              <a:pPr/>
              <a:t>12</a:t>
            </a:fld>
            <a:endParaRPr lang="en-US" altLang="ja-JP"/>
          </a:p>
        </p:txBody>
      </p:sp>
      <p:sp>
        <p:nvSpPr>
          <p:cNvPr id="929794" name="Rectangle 2"/>
          <p:cNvSpPr>
            <a:spLocks noGrp="1" noChangeArrowheads="1"/>
          </p:cNvSpPr>
          <p:nvPr>
            <p:ph type="ctrTitle"/>
          </p:nvPr>
        </p:nvSpPr>
        <p:spPr/>
        <p:txBody>
          <a:bodyPr/>
          <a:lstStyle/>
          <a:p>
            <a:r>
              <a:rPr lang="en-CA" altLang="ja-JP"/>
              <a:t>A Methodology for Agent-Oriented Analysis and Design: GAIA</a:t>
            </a:r>
            <a:endParaRPr lang="en-US" altLang="ja-JP"/>
          </a:p>
        </p:txBody>
      </p:sp>
      <p:sp>
        <p:nvSpPr>
          <p:cNvPr id="929795" name="Rectangle 3"/>
          <p:cNvSpPr>
            <a:spLocks noGrp="1" noChangeArrowheads="1"/>
          </p:cNvSpPr>
          <p:nvPr>
            <p:ph type="subTitle" idx="1"/>
          </p:nvPr>
        </p:nvSpPr>
        <p:spPr/>
        <p:txBody>
          <a:bodyPr/>
          <a:lstStyle/>
          <a:p>
            <a:r>
              <a:rPr lang="en-US" altLang="ja-JP">
                <a:ea typeface="ＭＳ Ｐゴシック" pitchFamily="34" charset="-128"/>
              </a:rPr>
              <a:t>Michael Wooldridge </a:t>
            </a:r>
          </a:p>
          <a:p>
            <a:r>
              <a:rPr lang="en-US" altLang="ja-JP">
                <a:ea typeface="ＭＳ Ｐゴシック" pitchFamily="34" charset="-128"/>
              </a:rPr>
              <a:t>Nicholas R. Jennings</a:t>
            </a:r>
          </a:p>
          <a:p>
            <a:r>
              <a:rPr lang="en-US" altLang="ja-JP">
                <a:ea typeface="ＭＳ Ｐゴシック" pitchFamily="34" charset="-128"/>
              </a:rPr>
              <a:t>David Kinny</a:t>
            </a:r>
            <a:endParaRPr lang="ja-JP" altLang="en-US">
              <a:ea typeface="ＭＳ Ｐゴシック" pitchFamily="34" charset="-128"/>
            </a:endParaRPr>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88EB2A3B-8578-47BF-9094-BD788EBFEBC3}" type="slidenum">
              <a:rPr lang="ja-JP" altLang="en-US"/>
              <a:pPr/>
              <a:t>13</a:t>
            </a:fld>
            <a:endParaRPr lang="en-US" altLang="ja-JP"/>
          </a:p>
        </p:txBody>
      </p:sp>
      <p:sp>
        <p:nvSpPr>
          <p:cNvPr id="930818" name="Rectangle 2"/>
          <p:cNvSpPr>
            <a:spLocks noGrp="1" noChangeArrowheads="1"/>
          </p:cNvSpPr>
          <p:nvPr>
            <p:ph type="title"/>
          </p:nvPr>
        </p:nvSpPr>
        <p:spPr/>
        <p:txBody>
          <a:bodyPr/>
          <a:lstStyle/>
          <a:p>
            <a:r>
              <a:rPr lang="en-CA"/>
              <a:t>Abstract</a:t>
            </a:r>
          </a:p>
        </p:txBody>
      </p:sp>
      <p:sp>
        <p:nvSpPr>
          <p:cNvPr id="930819" name="Rectangle 3"/>
          <p:cNvSpPr>
            <a:spLocks noGrp="1" noChangeArrowheads="1"/>
          </p:cNvSpPr>
          <p:nvPr>
            <p:ph type="body" idx="1"/>
          </p:nvPr>
        </p:nvSpPr>
        <p:spPr>
          <a:xfrm>
            <a:off x="900113" y="1560513"/>
            <a:ext cx="8001000" cy="4083065"/>
          </a:xfrm>
        </p:spPr>
        <p:txBody>
          <a:bodyPr/>
          <a:lstStyle/>
          <a:p>
            <a:pPr>
              <a:lnSpc>
                <a:spcPct val="90000"/>
              </a:lnSpc>
            </a:pPr>
            <a:r>
              <a:rPr lang="en-CA" sz="2400" dirty="0"/>
              <a:t>GAIA is a methodology for agent-oriented analysis and design. </a:t>
            </a:r>
            <a:r>
              <a:rPr lang="en-CA" sz="2400" b="1" dirty="0">
                <a:solidFill>
                  <a:srgbClr val="008000"/>
                </a:solidFill>
                <a:sym typeface="Wingdings" pitchFamily="2" charset="2"/>
              </a:rPr>
              <a:t> actually, just detailed analysis</a:t>
            </a:r>
            <a:r>
              <a:rPr lang="en-CA" sz="2400" b="1" dirty="0">
                <a:solidFill>
                  <a:srgbClr val="008000"/>
                </a:solidFill>
              </a:rPr>
              <a:t> </a:t>
            </a:r>
          </a:p>
          <a:p>
            <a:pPr>
              <a:lnSpc>
                <a:spcPct val="90000"/>
              </a:lnSpc>
            </a:pPr>
            <a:r>
              <a:rPr lang="en-CA" sz="2400" dirty="0"/>
              <a:t>GAIA methodology is concerned with how a society of agents cooperate to realize the system level goals, and what is required of each individual agent in order to do this. </a:t>
            </a:r>
          </a:p>
          <a:p>
            <a:pPr>
              <a:lnSpc>
                <a:spcPct val="90000"/>
              </a:lnSpc>
            </a:pPr>
            <a:r>
              <a:rPr lang="en-CA" sz="2400" dirty="0"/>
              <a:t>The methodology is general. It is applicable to a wide range of multi-agent systems. It deals with both the macro-level (societal) and the micro-level (agent) aspects of systems. </a:t>
            </a:r>
          </a:p>
          <a:p>
            <a:pPr>
              <a:lnSpc>
                <a:spcPct val="90000"/>
              </a:lnSpc>
            </a:pPr>
            <a:r>
              <a:rPr lang="en-CA" sz="2400" dirty="0"/>
              <a:t>The methodology is founded on the view of a system as a computational organization consisting of various  interacting roles. </a:t>
            </a:r>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83142A47-41F8-4684-9B6C-EC5DD00B7313}" type="slidenum">
              <a:rPr lang="ja-JP" altLang="en-US"/>
              <a:pPr/>
              <a:t>14</a:t>
            </a:fld>
            <a:endParaRPr lang="en-US" altLang="ja-JP"/>
          </a:p>
        </p:txBody>
      </p:sp>
      <p:sp>
        <p:nvSpPr>
          <p:cNvPr id="931842" name="Rectangle 2"/>
          <p:cNvSpPr>
            <a:spLocks noGrp="1" noChangeArrowheads="1"/>
          </p:cNvSpPr>
          <p:nvPr>
            <p:ph type="title"/>
          </p:nvPr>
        </p:nvSpPr>
        <p:spPr/>
        <p:txBody>
          <a:bodyPr/>
          <a:lstStyle/>
          <a:p>
            <a:r>
              <a:rPr lang="en-CA"/>
              <a:t>Introduction </a:t>
            </a:r>
          </a:p>
        </p:txBody>
      </p:sp>
      <p:sp>
        <p:nvSpPr>
          <p:cNvPr id="931843" name="Rectangle 3"/>
          <p:cNvSpPr>
            <a:spLocks noGrp="1" noChangeArrowheads="1"/>
          </p:cNvSpPr>
          <p:nvPr>
            <p:ph type="body" idx="1"/>
          </p:nvPr>
        </p:nvSpPr>
        <p:spPr/>
        <p:txBody>
          <a:bodyPr/>
          <a:lstStyle/>
          <a:p>
            <a:pPr>
              <a:lnSpc>
                <a:spcPct val="90000"/>
              </a:lnSpc>
            </a:pPr>
            <a:r>
              <a:rPr lang="en-CA" sz="2800" b="1" i="1" dirty="0">
                <a:solidFill>
                  <a:srgbClr val="FF0000"/>
                </a:solidFill>
              </a:rPr>
              <a:t>Abstraction</a:t>
            </a:r>
            <a:r>
              <a:rPr lang="en-CA" sz="2800" dirty="0"/>
              <a:t> and </a:t>
            </a:r>
            <a:r>
              <a:rPr lang="en-CA" sz="2800" b="1" i="1" dirty="0">
                <a:solidFill>
                  <a:srgbClr val="FF0000"/>
                </a:solidFill>
              </a:rPr>
              <a:t>autonomy</a:t>
            </a:r>
            <a:r>
              <a:rPr lang="en-CA" sz="2800" dirty="0">
                <a:solidFill>
                  <a:srgbClr val="FF0000"/>
                </a:solidFill>
              </a:rPr>
              <a:t> </a:t>
            </a:r>
            <a:r>
              <a:rPr lang="en-CA" sz="2800" dirty="0"/>
              <a:t>are the key concepts</a:t>
            </a:r>
          </a:p>
          <a:p>
            <a:pPr>
              <a:lnSpc>
                <a:spcPct val="90000"/>
              </a:lnSpc>
            </a:pPr>
            <a:r>
              <a:rPr lang="en-CA" sz="2800" dirty="0"/>
              <a:t>A common trend in software engineering: Need for powerful and natural abstractions with which to model and develop complex systems. </a:t>
            </a:r>
          </a:p>
          <a:p>
            <a:pPr lvl="1">
              <a:lnSpc>
                <a:spcPct val="90000"/>
              </a:lnSpc>
            </a:pPr>
            <a:r>
              <a:rPr lang="en-CA" sz="2400" dirty="0"/>
              <a:t>Examples so far: Procedural abstraction, abstract data types, and objects, are all examples of such abstractions. </a:t>
            </a:r>
          </a:p>
          <a:p>
            <a:pPr>
              <a:lnSpc>
                <a:spcPct val="90000"/>
              </a:lnSpc>
            </a:pPr>
            <a:r>
              <a:rPr lang="en-CA" sz="2800" dirty="0"/>
              <a:t>Agents represent a similar advance in abstraction: they may be used by software developers to more naturally understand, model, and develop complex distributed systems. </a:t>
            </a:r>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BA99E951-2DBE-4452-A2BF-4AF0541595AD}" type="slidenum">
              <a:rPr lang="ja-JP" altLang="en-US"/>
              <a:pPr/>
              <a:t>15</a:t>
            </a:fld>
            <a:endParaRPr lang="en-US" altLang="ja-JP"/>
          </a:p>
        </p:txBody>
      </p:sp>
      <p:sp>
        <p:nvSpPr>
          <p:cNvPr id="934914" name="Rectangle 2"/>
          <p:cNvSpPr>
            <a:spLocks noGrp="1" noChangeArrowheads="1"/>
          </p:cNvSpPr>
          <p:nvPr>
            <p:ph type="title"/>
          </p:nvPr>
        </p:nvSpPr>
        <p:spPr/>
        <p:txBody>
          <a:bodyPr/>
          <a:lstStyle/>
          <a:p>
            <a:r>
              <a:rPr lang="en-CA"/>
              <a:t>Domain Characteristics</a:t>
            </a:r>
          </a:p>
        </p:txBody>
      </p:sp>
      <p:sp>
        <p:nvSpPr>
          <p:cNvPr id="934915" name="Rectangle 3"/>
          <p:cNvSpPr>
            <a:spLocks noGrp="1" noChangeArrowheads="1"/>
          </p:cNvSpPr>
          <p:nvPr>
            <p:ph type="body" idx="1"/>
          </p:nvPr>
        </p:nvSpPr>
        <p:spPr/>
        <p:txBody>
          <a:bodyPr/>
          <a:lstStyle/>
          <a:p>
            <a:pPr>
              <a:lnSpc>
                <a:spcPct val="90000"/>
              </a:lnSpc>
            </a:pPr>
            <a:r>
              <a:rPr lang="en-CA" sz="2400" dirty="0"/>
              <a:t>Agents are coarse-grained computational entities, each making use of significant computational resources (think of each agent as having the resources of a computational process) </a:t>
            </a:r>
          </a:p>
          <a:p>
            <a:pPr>
              <a:lnSpc>
                <a:spcPct val="90000"/>
              </a:lnSpc>
            </a:pPr>
            <a:r>
              <a:rPr lang="en-CA" sz="2400" dirty="0"/>
              <a:t>It is assumed that the goal is to obtain a system that maximizes some global quality measure, but which may be suboptimal from the point of view of the system components </a:t>
            </a:r>
          </a:p>
          <a:p>
            <a:pPr>
              <a:lnSpc>
                <a:spcPct val="90000"/>
              </a:lnSpc>
            </a:pPr>
            <a:r>
              <a:rPr lang="en-CA" sz="2400" dirty="0"/>
              <a:t>Agents are heterogeneous, in that different agents may be implemented using different programming languages and techniques </a:t>
            </a:r>
          </a:p>
          <a:p>
            <a:pPr>
              <a:lnSpc>
                <a:spcPct val="90000"/>
              </a:lnSpc>
            </a:pPr>
            <a:r>
              <a:rPr lang="en-CA" sz="2400" dirty="0"/>
              <a:t>Agents can reside on different platforms but able to find and interact with each other</a:t>
            </a:r>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92971535-C3AD-46EF-BD8B-C66140D69CBD}" type="slidenum">
              <a:rPr lang="ja-JP" altLang="en-US"/>
              <a:pPr/>
              <a:t>16</a:t>
            </a:fld>
            <a:endParaRPr lang="en-US" altLang="ja-JP"/>
          </a:p>
        </p:txBody>
      </p:sp>
      <p:sp>
        <p:nvSpPr>
          <p:cNvPr id="935938" name="Rectangle 2"/>
          <p:cNvSpPr>
            <a:spLocks noGrp="1" noChangeArrowheads="1"/>
          </p:cNvSpPr>
          <p:nvPr>
            <p:ph type="title"/>
          </p:nvPr>
        </p:nvSpPr>
        <p:spPr/>
        <p:txBody>
          <a:bodyPr/>
          <a:lstStyle/>
          <a:p>
            <a:r>
              <a:rPr lang="en-CA"/>
              <a:t>Conceptual Framework</a:t>
            </a:r>
          </a:p>
        </p:txBody>
      </p:sp>
      <p:sp>
        <p:nvSpPr>
          <p:cNvPr id="935939" name="Rectangle 3"/>
          <p:cNvSpPr>
            <a:spLocks noGrp="1" noChangeArrowheads="1"/>
          </p:cNvSpPr>
          <p:nvPr>
            <p:ph type="body" idx="1"/>
          </p:nvPr>
        </p:nvSpPr>
        <p:spPr/>
        <p:txBody>
          <a:bodyPr/>
          <a:lstStyle/>
          <a:p>
            <a:pPr>
              <a:lnSpc>
                <a:spcPct val="90000"/>
              </a:lnSpc>
            </a:pPr>
            <a:r>
              <a:rPr lang="en-CA" sz="2400" dirty="0"/>
              <a:t>The methodology is intended to allow an analyst to go systematically from a set of requirements to a design that is sufficiently detailed that it can be implemented directly </a:t>
            </a:r>
          </a:p>
          <a:p>
            <a:pPr>
              <a:lnSpc>
                <a:spcPct val="90000"/>
              </a:lnSpc>
            </a:pPr>
            <a:r>
              <a:rPr lang="en-CA" sz="2400" dirty="0"/>
              <a:t>In applying the methodology, the analyst moves from abstract to increasingly concrete concepts </a:t>
            </a:r>
          </a:p>
          <a:p>
            <a:pPr>
              <a:lnSpc>
                <a:spcPct val="90000"/>
              </a:lnSpc>
            </a:pPr>
            <a:r>
              <a:rPr lang="en-CA" sz="2400" dirty="0"/>
              <a:t>Each successive move introduces greater implementation bias, and shrinks the space of possible systems that could be implemented to satisfy the original requirements statement</a:t>
            </a:r>
          </a:p>
          <a:p>
            <a:pPr>
              <a:lnSpc>
                <a:spcPct val="90000"/>
              </a:lnSpc>
            </a:pPr>
            <a:r>
              <a:rPr lang="en-CA" sz="2400" dirty="0"/>
              <a:t>The methodology encourages a developer to think of building software systems as a process of organizational design whose building blocks are software agents </a:t>
            </a:r>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4"/>
          <p:cNvSpPr>
            <a:spLocks noGrp="1"/>
          </p:cNvSpPr>
          <p:nvPr>
            <p:ph type="ftr" sz="quarter" idx="11"/>
          </p:nvPr>
        </p:nvSpPr>
        <p:spPr/>
        <p:txBody>
          <a:bodyPr/>
          <a:lstStyle/>
          <a:p>
            <a:r>
              <a:rPr lang="ja-JP" altLang="en-US"/>
              <a:t>far@ucalgary.ca</a:t>
            </a:r>
            <a:endParaRPr lang="en-US" altLang="ja-JP"/>
          </a:p>
        </p:txBody>
      </p:sp>
      <p:sp>
        <p:nvSpPr>
          <p:cNvPr id="25" name="Slide Number Placeholder 5"/>
          <p:cNvSpPr>
            <a:spLocks noGrp="1"/>
          </p:cNvSpPr>
          <p:nvPr>
            <p:ph type="sldNum" sz="quarter" idx="12"/>
          </p:nvPr>
        </p:nvSpPr>
        <p:spPr/>
        <p:txBody>
          <a:bodyPr/>
          <a:lstStyle/>
          <a:p>
            <a:fld id="{A98DA935-C41D-4625-B3A9-C76E9A7A6204}" type="slidenum">
              <a:rPr lang="ja-JP" altLang="en-US"/>
              <a:pPr/>
              <a:t>17</a:t>
            </a:fld>
            <a:endParaRPr lang="en-US" altLang="ja-JP"/>
          </a:p>
        </p:txBody>
      </p:sp>
      <p:sp>
        <p:nvSpPr>
          <p:cNvPr id="936962" name="Rectangle 2"/>
          <p:cNvSpPr>
            <a:spLocks noGrp="1" noChangeArrowheads="1"/>
          </p:cNvSpPr>
          <p:nvPr>
            <p:ph type="title"/>
          </p:nvPr>
        </p:nvSpPr>
        <p:spPr/>
        <p:txBody>
          <a:bodyPr/>
          <a:lstStyle/>
          <a:p>
            <a:r>
              <a:rPr lang="en-CA"/>
              <a:t>Analysis Concepts</a:t>
            </a:r>
          </a:p>
        </p:txBody>
      </p:sp>
      <p:sp>
        <p:nvSpPr>
          <p:cNvPr id="936964" name="Text Box 4"/>
          <p:cNvSpPr txBox="1">
            <a:spLocks noChangeArrowheads="1"/>
          </p:cNvSpPr>
          <p:nvPr/>
        </p:nvSpPr>
        <p:spPr bwMode="auto">
          <a:xfrm>
            <a:off x="3924300" y="2809875"/>
            <a:ext cx="1368425" cy="406400"/>
          </a:xfrm>
          <a:prstGeom prst="rect">
            <a:avLst/>
          </a:prstGeom>
          <a:noFill/>
          <a:ln w="9525">
            <a:solidFill>
              <a:schemeClr val="tx1"/>
            </a:solidFill>
            <a:miter lim="800000"/>
            <a:headEnd/>
            <a:tailEnd/>
          </a:ln>
          <a:effectLst/>
        </p:spPr>
        <p:txBody>
          <a:bodyPr>
            <a:spAutoFit/>
          </a:bodyPr>
          <a:lstStyle/>
          <a:p>
            <a:pPr algn="ctr">
              <a:spcBef>
                <a:spcPct val="50000"/>
              </a:spcBef>
            </a:pPr>
            <a:r>
              <a:rPr lang="en-CA" sz="2000"/>
              <a:t>Role(s)</a:t>
            </a:r>
          </a:p>
        </p:txBody>
      </p:sp>
      <p:sp>
        <p:nvSpPr>
          <p:cNvPr id="936971" name="Text Box 11"/>
          <p:cNvSpPr txBox="1">
            <a:spLocks noChangeArrowheads="1"/>
          </p:cNvSpPr>
          <p:nvPr/>
        </p:nvSpPr>
        <p:spPr bwMode="auto">
          <a:xfrm>
            <a:off x="3924300" y="2003425"/>
            <a:ext cx="1368425" cy="461665"/>
          </a:xfrm>
          <a:prstGeom prst="rect">
            <a:avLst/>
          </a:prstGeom>
          <a:noFill/>
          <a:ln w="9525">
            <a:solidFill>
              <a:schemeClr val="tx1"/>
            </a:solidFill>
            <a:miter lim="800000"/>
            <a:headEnd/>
            <a:tailEnd/>
          </a:ln>
          <a:effectLst/>
        </p:spPr>
        <p:txBody>
          <a:bodyPr>
            <a:spAutoFit/>
          </a:bodyPr>
          <a:lstStyle/>
          <a:p>
            <a:pPr algn="ctr">
              <a:spcBef>
                <a:spcPct val="50000"/>
              </a:spcBef>
            </a:pPr>
            <a:r>
              <a:rPr lang="en-CA" dirty="0"/>
              <a:t>System</a:t>
            </a:r>
          </a:p>
        </p:txBody>
      </p:sp>
      <p:cxnSp>
        <p:nvCxnSpPr>
          <p:cNvPr id="936977" name="AutoShape 17"/>
          <p:cNvCxnSpPr>
            <a:cxnSpLocks noChangeShapeType="1"/>
            <a:stCxn id="936971" idx="2"/>
            <a:endCxn id="936964" idx="0"/>
          </p:cNvCxnSpPr>
          <p:nvPr/>
        </p:nvCxnSpPr>
        <p:spPr bwMode="auto">
          <a:xfrm rot="5400000">
            <a:off x="4436121" y="2637482"/>
            <a:ext cx="344785" cy="1588"/>
          </a:xfrm>
          <a:prstGeom prst="straightConnector1">
            <a:avLst/>
          </a:prstGeom>
          <a:noFill/>
          <a:ln w="9525">
            <a:solidFill>
              <a:schemeClr val="tx1"/>
            </a:solidFill>
            <a:miter lim="800000"/>
            <a:headEnd/>
            <a:tailEnd type="triangle" w="med" len="med"/>
          </a:ln>
          <a:effectLst/>
        </p:spPr>
      </p:cxnSp>
      <p:grpSp>
        <p:nvGrpSpPr>
          <p:cNvPr id="936980" name="Group 20"/>
          <p:cNvGrpSpPr>
            <a:grpSpLocks/>
          </p:cNvGrpSpPr>
          <p:nvPr/>
        </p:nvGrpSpPr>
        <p:grpSpPr bwMode="auto">
          <a:xfrm>
            <a:off x="1116013" y="3216275"/>
            <a:ext cx="7056437" cy="1941513"/>
            <a:chOff x="703" y="2026"/>
            <a:chExt cx="4445" cy="1223"/>
          </a:xfrm>
        </p:grpSpPr>
        <p:sp>
          <p:nvSpPr>
            <p:cNvPr id="936965" name="Text Box 5"/>
            <p:cNvSpPr txBox="1">
              <a:spLocks noChangeArrowheads="1"/>
            </p:cNvSpPr>
            <p:nvPr/>
          </p:nvSpPr>
          <p:spPr bwMode="auto">
            <a:xfrm>
              <a:off x="2336" y="2405"/>
              <a:ext cx="1134" cy="218"/>
            </a:xfrm>
            <a:prstGeom prst="rect">
              <a:avLst/>
            </a:prstGeom>
            <a:noFill/>
            <a:ln w="9525">
              <a:solidFill>
                <a:schemeClr val="tx1"/>
              </a:solidFill>
              <a:miter lim="800000"/>
              <a:headEnd/>
              <a:tailEnd/>
            </a:ln>
            <a:effectLst/>
          </p:spPr>
          <p:txBody>
            <a:bodyPr>
              <a:spAutoFit/>
            </a:bodyPr>
            <a:lstStyle/>
            <a:p>
              <a:pPr algn="ctr">
                <a:spcBef>
                  <a:spcPct val="50000"/>
                </a:spcBef>
              </a:pPr>
              <a:r>
                <a:rPr lang="en-CA" sz="1600"/>
                <a:t>Responsibility</a:t>
              </a:r>
            </a:p>
          </p:txBody>
        </p:sp>
        <p:sp>
          <p:nvSpPr>
            <p:cNvPr id="936966" name="Text Box 6"/>
            <p:cNvSpPr txBox="1">
              <a:spLocks noChangeArrowheads="1"/>
            </p:cNvSpPr>
            <p:nvPr/>
          </p:nvSpPr>
          <p:spPr bwMode="auto">
            <a:xfrm>
              <a:off x="703" y="2405"/>
              <a:ext cx="1089" cy="218"/>
            </a:xfrm>
            <a:prstGeom prst="rect">
              <a:avLst/>
            </a:prstGeom>
            <a:noFill/>
            <a:ln w="9525">
              <a:solidFill>
                <a:schemeClr val="tx1"/>
              </a:solidFill>
              <a:miter lim="800000"/>
              <a:headEnd/>
              <a:tailEnd/>
            </a:ln>
            <a:effectLst/>
          </p:spPr>
          <p:txBody>
            <a:bodyPr>
              <a:spAutoFit/>
            </a:bodyPr>
            <a:lstStyle/>
            <a:p>
              <a:pPr algn="ctr">
                <a:spcBef>
                  <a:spcPct val="50000"/>
                </a:spcBef>
              </a:pPr>
              <a:r>
                <a:rPr lang="en-CA" sz="1600"/>
                <a:t>Permission</a:t>
              </a:r>
            </a:p>
          </p:txBody>
        </p:sp>
        <p:sp>
          <p:nvSpPr>
            <p:cNvPr id="936967" name="Text Box 7"/>
            <p:cNvSpPr txBox="1">
              <a:spLocks noChangeArrowheads="1"/>
            </p:cNvSpPr>
            <p:nvPr/>
          </p:nvSpPr>
          <p:spPr bwMode="auto">
            <a:xfrm>
              <a:off x="4059" y="2405"/>
              <a:ext cx="1089" cy="218"/>
            </a:xfrm>
            <a:prstGeom prst="rect">
              <a:avLst/>
            </a:prstGeom>
            <a:noFill/>
            <a:ln w="9525">
              <a:solidFill>
                <a:schemeClr val="tx1"/>
              </a:solidFill>
              <a:miter lim="800000"/>
              <a:headEnd/>
              <a:tailEnd/>
            </a:ln>
            <a:effectLst/>
          </p:spPr>
          <p:txBody>
            <a:bodyPr>
              <a:spAutoFit/>
            </a:bodyPr>
            <a:lstStyle/>
            <a:p>
              <a:pPr algn="ctr">
                <a:spcBef>
                  <a:spcPct val="50000"/>
                </a:spcBef>
              </a:pPr>
              <a:r>
                <a:rPr lang="en-CA" sz="1600"/>
                <a:t>Protocol</a:t>
              </a:r>
            </a:p>
          </p:txBody>
        </p:sp>
        <p:cxnSp>
          <p:nvCxnSpPr>
            <p:cNvPr id="936969" name="AutoShape 9"/>
            <p:cNvCxnSpPr>
              <a:cxnSpLocks noChangeShapeType="1"/>
              <a:stCxn id="936964" idx="2"/>
              <a:endCxn id="936966" idx="0"/>
            </p:cNvCxnSpPr>
            <p:nvPr/>
          </p:nvCxnSpPr>
          <p:spPr bwMode="auto">
            <a:xfrm rot="5400000">
              <a:off x="1886" y="1388"/>
              <a:ext cx="379" cy="1655"/>
            </a:xfrm>
            <a:prstGeom prst="bentConnector3">
              <a:avLst>
                <a:gd name="adj1" fmla="val 49870"/>
              </a:avLst>
            </a:prstGeom>
            <a:noFill/>
            <a:ln w="9525">
              <a:solidFill>
                <a:schemeClr val="tx1"/>
              </a:solidFill>
              <a:miter lim="800000"/>
              <a:headEnd/>
              <a:tailEnd type="triangle" w="med" len="med"/>
            </a:ln>
            <a:effectLst/>
          </p:spPr>
        </p:cxnSp>
        <p:cxnSp>
          <p:nvCxnSpPr>
            <p:cNvPr id="936970" name="AutoShape 10"/>
            <p:cNvCxnSpPr>
              <a:cxnSpLocks noChangeShapeType="1"/>
              <a:stCxn id="936964" idx="2"/>
              <a:endCxn id="936967" idx="0"/>
            </p:cNvCxnSpPr>
            <p:nvPr/>
          </p:nvCxnSpPr>
          <p:spPr bwMode="auto">
            <a:xfrm rot="16200000" flipH="1">
              <a:off x="3564" y="1365"/>
              <a:ext cx="379" cy="1701"/>
            </a:xfrm>
            <a:prstGeom prst="bentConnector3">
              <a:avLst>
                <a:gd name="adj1" fmla="val 49870"/>
              </a:avLst>
            </a:prstGeom>
            <a:noFill/>
            <a:ln w="9525">
              <a:solidFill>
                <a:schemeClr val="tx1"/>
              </a:solidFill>
              <a:miter lim="800000"/>
              <a:headEnd/>
              <a:tailEnd type="triangle" w="med" len="med"/>
            </a:ln>
            <a:effectLst/>
          </p:spPr>
        </p:cxnSp>
        <p:sp>
          <p:nvSpPr>
            <p:cNvPr id="936972" name="Text Box 12"/>
            <p:cNvSpPr txBox="1">
              <a:spLocks noChangeArrowheads="1"/>
            </p:cNvSpPr>
            <p:nvPr/>
          </p:nvSpPr>
          <p:spPr bwMode="auto">
            <a:xfrm>
              <a:off x="1565" y="3031"/>
              <a:ext cx="1317" cy="218"/>
            </a:xfrm>
            <a:prstGeom prst="rect">
              <a:avLst/>
            </a:prstGeom>
            <a:noFill/>
            <a:ln w="9525">
              <a:solidFill>
                <a:schemeClr val="tx1"/>
              </a:solidFill>
              <a:miter lim="800000"/>
              <a:headEnd/>
              <a:tailEnd/>
            </a:ln>
            <a:effectLst/>
          </p:spPr>
          <p:txBody>
            <a:bodyPr>
              <a:spAutoFit/>
            </a:bodyPr>
            <a:lstStyle/>
            <a:p>
              <a:pPr algn="ctr">
                <a:spcBef>
                  <a:spcPct val="50000"/>
                </a:spcBef>
              </a:pPr>
              <a:r>
                <a:rPr lang="en-CA" sz="1600"/>
                <a:t>Liveness property</a:t>
              </a:r>
            </a:p>
          </p:txBody>
        </p:sp>
        <p:sp>
          <p:nvSpPr>
            <p:cNvPr id="936973" name="Text Box 13"/>
            <p:cNvSpPr txBox="1">
              <a:spLocks noChangeArrowheads="1"/>
            </p:cNvSpPr>
            <p:nvPr/>
          </p:nvSpPr>
          <p:spPr bwMode="auto">
            <a:xfrm>
              <a:off x="3061" y="3031"/>
              <a:ext cx="1316" cy="218"/>
            </a:xfrm>
            <a:prstGeom prst="rect">
              <a:avLst/>
            </a:prstGeom>
            <a:noFill/>
            <a:ln w="9525">
              <a:solidFill>
                <a:schemeClr val="tx1"/>
              </a:solidFill>
              <a:miter lim="800000"/>
              <a:headEnd/>
              <a:tailEnd/>
            </a:ln>
            <a:effectLst/>
          </p:spPr>
          <p:txBody>
            <a:bodyPr>
              <a:spAutoFit/>
            </a:bodyPr>
            <a:lstStyle/>
            <a:p>
              <a:pPr algn="ctr">
                <a:spcBef>
                  <a:spcPct val="50000"/>
                </a:spcBef>
              </a:pPr>
              <a:r>
                <a:rPr lang="en-CA" sz="1600"/>
                <a:t>Safety property</a:t>
              </a:r>
            </a:p>
          </p:txBody>
        </p:sp>
        <p:cxnSp>
          <p:nvCxnSpPr>
            <p:cNvPr id="936975" name="AutoShape 15"/>
            <p:cNvCxnSpPr>
              <a:cxnSpLocks noChangeShapeType="1"/>
              <a:stCxn id="936965" idx="2"/>
              <a:endCxn id="936972" idx="0"/>
            </p:cNvCxnSpPr>
            <p:nvPr/>
          </p:nvCxnSpPr>
          <p:spPr bwMode="auto">
            <a:xfrm rot="5400000">
              <a:off x="2360" y="2487"/>
              <a:ext cx="408" cy="679"/>
            </a:xfrm>
            <a:prstGeom prst="bentConnector3">
              <a:avLst>
                <a:gd name="adj1" fmla="val 50000"/>
              </a:avLst>
            </a:prstGeom>
            <a:noFill/>
            <a:ln w="9525">
              <a:solidFill>
                <a:schemeClr val="tx1"/>
              </a:solidFill>
              <a:miter lim="800000"/>
              <a:headEnd/>
              <a:tailEnd type="triangle" w="med" len="med"/>
            </a:ln>
            <a:effectLst/>
          </p:spPr>
        </p:cxnSp>
        <p:cxnSp>
          <p:nvCxnSpPr>
            <p:cNvPr id="936976" name="AutoShape 16"/>
            <p:cNvCxnSpPr>
              <a:cxnSpLocks noChangeShapeType="1"/>
              <a:stCxn id="936965" idx="2"/>
              <a:endCxn id="936973" idx="0"/>
            </p:cNvCxnSpPr>
            <p:nvPr/>
          </p:nvCxnSpPr>
          <p:spPr bwMode="auto">
            <a:xfrm rot="16200000" flipH="1">
              <a:off x="3107" y="2419"/>
              <a:ext cx="408" cy="816"/>
            </a:xfrm>
            <a:prstGeom prst="bentConnector3">
              <a:avLst>
                <a:gd name="adj1" fmla="val 50000"/>
              </a:avLst>
            </a:prstGeom>
            <a:noFill/>
            <a:ln w="9525">
              <a:solidFill>
                <a:schemeClr val="tx1"/>
              </a:solidFill>
              <a:miter lim="800000"/>
              <a:headEnd/>
              <a:tailEnd type="triangle" w="med" len="med"/>
            </a:ln>
            <a:effectLst/>
          </p:spPr>
        </p:cxnSp>
        <p:cxnSp>
          <p:nvCxnSpPr>
            <p:cNvPr id="936979" name="AutoShape 19"/>
            <p:cNvCxnSpPr>
              <a:cxnSpLocks noChangeShapeType="1"/>
              <a:stCxn id="936964" idx="2"/>
              <a:endCxn id="936965" idx="0"/>
            </p:cNvCxnSpPr>
            <p:nvPr/>
          </p:nvCxnSpPr>
          <p:spPr bwMode="auto">
            <a:xfrm rot="5400000">
              <a:off x="2713" y="2216"/>
              <a:ext cx="379" cy="0"/>
            </a:xfrm>
            <a:prstGeom prst="straightConnector1">
              <a:avLst/>
            </a:prstGeom>
            <a:noFill/>
            <a:ln w="9525">
              <a:solidFill>
                <a:schemeClr val="tx1"/>
              </a:solidFill>
              <a:round/>
              <a:headEnd/>
              <a:tailEnd type="triangle" w="med" len="med"/>
            </a:ln>
            <a:effectLst/>
          </p:spPr>
        </p:cxnSp>
      </p:grpSp>
      <p:grpSp>
        <p:nvGrpSpPr>
          <p:cNvPr id="936986" name="Group 26"/>
          <p:cNvGrpSpPr>
            <a:grpSpLocks/>
          </p:cNvGrpSpPr>
          <p:nvPr/>
        </p:nvGrpSpPr>
        <p:grpSpPr bwMode="auto">
          <a:xfrm>
            <a:off x="250825" y="3494088"/>
            <a:ext cx="8043863" cy="2025650"/>
            <a:chOff x="158" y="2201"/>
            <a:chExt cx="5067" cy="1276"/>
          </a:xfrm>
        </p:grpSpPr>
        <p:sp>
          <p:nvSpPr>
            <p:cNvPr id="936981" name="Text Box 21"/>
            <p:cNvSpPr txBox="1">
              <a:spLocks noChangeArrowheads="1"/>
            </p:cNvSpPr>
            <p:nvPr/>
          </p:nvSpPr>
          <p:spPr bwMode="auto">
            <a:xfrm>
              <a:off x="3061" y="2201"/>
              <a:ext cx="584" cy="231"/>
            </a:xfrm>
            <a:prstGeom prst="rect">
              <a:avLst/>
            </a:prstGeom>
            <a:noFill/>
            <a:ln w="9525">
              <a:noFill/>
              <a:miter lim="800000"/>
              <a:headEnd/>
              <a:tailEnd/>
            </a:ln>
            <a:effectLst/>
          </p:spPr>
          <p:txBody>
            <a:bodyPr wrap="none">
              <a:spAutoFit/>
            </a:bodyPr>
            <a:lstStyle/>
            <a:p>
              <a:r>
                <a:rPr lang="en-CA" sz="1800">
                  <a:solidFill>
                    <a:schemeClr val="hlink"/>
                  </a:solidFill>
                  <a:effectLst>
                    <a:outerShdw blurRad="38100" dist="38100" dir="2700000" algn="tl">
                      <a:srgbClr val="C0C0C0"/>
                    </a:outerShdw>
                  </a:effectLst>
                </a:rPr>
                <a:t>What?</a:t>
              </a:r>
            </a:p>
          </p:txBody>
        </p:sp>
        <p:sp>
          <p:nvSpPr>
            <p:cNvPr id="936982" name="Text Box 22"/>
            <p:cNvSpPr txBox="1">
              <a:spLocks noChangeArrowheads="1"/>
            </p:cNvSpPr>
            <p:nvPr/>
          </p:nvSpPr>
          <p:spPr bwMode="auto">
            <a:xfrm>
              <a:off x="4700" y="2205"/>
              <a:ext cx="525" cy="231"/>
            </a:xfrm>
            <a:prstGeom prst="rect">
              <a:avLst/>
            </a:prstGeom>
            <a:noFill/>
            <a:ln w="9525">
              <a:noFill/>
              <a:miter lim="800000"/>
              <a:headEnd/>
              <a:tailEnd/>
            </a:ln>
            <a:effectLst/>
          </p:spPr>
          <p:txBody>
            <a:bodyPr wrap="none">
              <a:spAutoFit/>
            </a:bodyPr>
            <a:lstStyle/>
            <a:p>
              <a:r>
                <a:rPr lang="en-CA" sz="1800">
                  <a:solidFill>
                    <a:schemeClr val="hlink"/>
                  </a:solidFill>
                  <a:effectLst>
                    <a:outerShdw blurRad="38100" dist="38100" dir="2700000" algn="tl">
                      <a:srgbClr val="C0C0C0"/>
                    </a:outerShdw>
                  </a:effectLst>
                </a:rPr>
                <a:t>How?</a:t>
              </a:r>
            </a:p>
          </p:txBody>
        </p:sp>
        <p:sp>
          <p:nvSpPr>
            <p:cNvPr id="936983" name="Text Box 23"/>
            <p:cNvSpPr txBox="1">
              <a:spLocks noChangeArrowheads="1"/>
            </p:cNvSpPr>
            <p:nvPr/>
          </p:nvSpPr>
          <p:spPr bwMode="auto">
            <a:xfrm>
              <a:off x="1894" y="3244"/>
              <a:ext cx="1076" cy="233"/>
            </a:xfrm>
            <a:prstGeom prst="rect">
              <a:avLst/>
            </a:prstGeom>
            <a:noFill/>
            <a:ln w="9525">
              <a:noFill/>
              <a:miter lim="800000"/>
              <a:headEnd/>
              <a:tailEnd/>
            </a:ln>
            <a:effectLst/>
          </p:spPr>
          <p:txBody>
            <a:bodyPr wrap="none">
              <a:spAutoFit/>
            </a:bodyPr>
            <a:lstStyle/>
            <a:p>
              <a:r>
                <a:rPr lang="en-CA" sz="1800" dirty="0">
                  <a:solidFill>
                    <a:schemeClr val="hlink"/>
                  </a:solidFill>
                  <a:effectLst>
                    <a:outerShdw blurRad="38100" dist="38100" dir="2700000" algn="tl">
                      <a:srgbClr val="C0C0C0"/>
                    </a:outerShdw>
                  </a:effectLst>
                </a:rPr>
                <a:t>(goal, utility)</a:t>
              </a:r>
            </a:p>
          </p:txBody>
        </p:sp>
        <p:sp>
          <p:nvSpPr>
            <p:cNvPr id="936984" name="Text Box 24"/>
            <p:cNvSpPr txBox="1">
              <a:spLocks noChangeArrowheads="1"/>
            </p:cNvSpPr>
            <p:nvPr/>
          </p:nvSpPr>
          <p:spPr bwMode="auto">
            <a:xfrm>
              <a:off x="3651" y="3244"/>
              <a:ext cx="742" cy="231"/>
            </a:xfrm>
            <a:prstGeom prst="rect">
              <a:avLst/>
            </a:prstGeom>
            <a:noFill/>
            <a:ln w="9525">
              <a:noFill/>
              <a:miter lim="800000"/>
              <a:headEnd/>
              <a:tailEnd/>
            </a:ln>
            <a:effectLst/>
          </p:spPr>
          <p:txBody>
            <a:bodyPr wrap="none">
              <a:spAutoFit/>
            </a:bodyPr>
            <a:lstStyle/>
            <a:p>
              <a:r>
                <a:rPr lang="en-CA" sz="1800">
                  <a:solidFill>
                    <a:schemeClr val="hlink"/>
                  </a:solidFill>
                  <a:effectLst>
                    <a:outerShdw blurRad="38100" dist="38100" dir="2700000" algn="tl">
                      <a:srgbClr val="C0C0C0"/>
                    </a:outerShdw>
                  </a:effectLst>
                </a:rPr>
                <a:t>(guards)</a:t>
              </a:r>
            </a:p>
          </p:txBody>
        </p:sp>
        <p:sp>
          <p:nvSpPr>
            <p:cNvPr id="936985" name="Text Box 25"/>
            <p:cNvSpPr txBox="1">
              <a:spLocks noChangeArrowheads="1"/>
            </p:cNvSpPr>
            <p:nvPr/>
          </p:nvSpPr>
          <p:spPr bwMode="auto">
            <a:xfrm>
              <a:off x="158" y="2201"/>
              <a:ext cx="1083" cy="231"/>
            </a:xfrm>
            <a:prstGeom prst="rect">
              <a:avLst/>
            </a:prstGeom>
            <a:noFill/>
            <a:ln w="9525">
              <a:noFill/>
              <a:miter lim="800000"/>
              <a:headEnd/>
              <a:tailEnd/>
            </a:ln>
            <a:effectLst/>
          </p:spPr>
          <p:txBody>
            <a:bodyPr wrap="none">
              <a:spAutoFit/>
            </a:bodyPr>
            <a:lstStyle/>
            <a:p>
              <a:r>
                <a:rPr lang="en-CA" sz="1800">
                  <a:solidFill>
                    <a:schemeClr val="hlink"/>
                  </a:solidFill>
                  <a:effectLst>
                    <a:outerShdw blurRad="38100" dist="38100" dir="2700000" algn="tl">
                      <a:srgbClr val="C0C0C0"/>
                    </a:outerShdw>
                  </a:effectLst>
                </a:rPr>
                <a:t>By means of?</a:t>
              </a: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6964"/>
                                        </p:tgtEl>
                                        <p:attrNameLst>
                                          <p:attrName>style.visibility</p:attrName>
                                        </p:attrNameLst>
                                      </p:cBhvr>
                                      <p:to>
                                        <p:strVal val="visible"/>
                                      </p:to>
                                    </p:set>
                                    <p:animEffect transition="in" filter="dissolve">
                                      <p:cBhvr>
                                        <p:cTn id="7" dur="500"/>
                                        <p:tgtEl>
                                          <p:spTgt spid="936964"/>
                                        </p:tgtEl>
                                      </p:cBhvr>
                                    </p:animEffect>
                                  </p:childTnLst>
                                </p:cTn>
                              </p:par>
                              <p:par>
                                <p:cTn id="8" presetID="9" presetClass="entr" presetSubtype="0" fill="hold" nodeType="withEffect">
                                  <p:stCondLst>
                                    <p:cond delay="0"/>
                                  </p:stCondLst>
                                  <p:childTnLst>
                                    <p:set>
                                      <p:cBhvr>
                                        <p:cTn id="9" dur="1" fill="hold">
                                          <p:stCondLst>
                                            <p:cond delay="0"/>
                                          </p:stCondLst>
                                        </p:cTn>
                                        <p:tgtEl>
                                          <p:spTgt spid="936977"/>
                                        </p:tgtEl>
                                        <p:attrNameLst>
                                          <p:attrName>style.visibility</p:attrName>
                                        </p:attrNameLst>
                                      </p:cBhvr>
                                      <p:to>
                                        <p:strVal val="visible"/>
                                      </p:to>
                                    </p:set>
                                    <p:animEffect transition="in" filter="dissolve">
                                      <p:cBhvr>
                                        <p:cTn id="10" dur="500"/>
                                        <p:tgtEl>
                                          <p:spTgt spid="93697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36980"/>
                                        </p:tgtEl>
                                        <p:attrNameLst>
                                          <p:attrName>style.visibility</p:attrName>
                                        </p:attrNameLst>
                                      </p:cBhvr>
                                      <p:to>
                                        <p:strVal val="visible"/>
                                      </p:to>
                                    </p:set>
                                    <p:animEffect transition="in" filter="dissolve">
                                      <p:cBhvr>
                                        <p:cTn id="15" dur="500"/>
                                        <p:tgtEl>
                                          <p:spTgt spid="93698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36986"/>
                                        </p:tgtEl>
                                        <p:attrNameLst>
                                          <p:attrName>style.visibility</p:attrName>
                                        </p:attrNameLst>
                                      </p:cBhvr>
                                      <p:to>
                                        <p:strVal val="visible"/>
                                      </p:to>
                                    </p:set>
                                    <p:animEffect transition="in" filter="dissolve">
                                      <p:cBhvr>
                                        <p:cTn id="20" dur="500"/>
                                        <p:tgtEl>
                                          <p:spTgt spid="936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4"/>
          <p:cNvSpPr>
            <a:spLocks noGrp="1"/>
          </p:cNvSpPr>
          <p:nvPr>
            <p:ph type="ftr" sz="quarter" idx="11"/>
          </p:nvPr>
        </p:nvSpPr>
        <p:spPr/>
        <p:txBody>
          <a:bodyPr/>
          <a:lstStyle/>
          <a:p>
            <a:r>
              <a:rPr lang="ja-JP" altLang="en-US"/>
              <a:t>far@ucalgary.ca</a:t>
            </a:r>
            <a:endParaRPr lang="en-US" altLang="ja-JP"/>
          </a:p>
        </p:txBody>
      </p:sp>
      <p:sp>
        <p:nvSpPr>
          <p:cNvPr id="35" name="Slide Number Placeholder 5"/>
          <p:cNvSpPr>
            <a:spLocks noGrp="1"/>
          </p:cNvSpPr>
          <p:nvPr>
            <p:ph type="sldNum" sz="quarter" idx="12"/>
          </p:nvPr>
        </p:nvSpPr>
        <p:spPr/>
        <p:txBody>
          <a:bodyPr/>
          <a:lstStyle/>
          <a:p>
            <a:fld id="{75791218-98CB-41DD-8371-ADE10BAFB0A2}" type="slidenum">
              <a:rPr lang="ja-JP" altLang="en-US"/>
              <a:pPr/>
              <a:t>18</a:t>
            </a:fld>
            <a:endParaRPr lang="en-US" altLang="ja-JP"/>
          </a:p>
        </p:txBody>
      </p:sp>
      <p:sp>
        <p:nvSpPr>
          <p:cNvPr id="937986" name="Rectangle 2"/>
          <p:cNvSpPr>
            <a:spLocks noGrp="1" noChangeArrowheads="1"/>
          </p:cNvSpPr>
          <p:nvPr>
            <p:ph type="title"/>
          </p:nvPr>
        </p:nvSpPr>
        <p:spPr/>
        <p:txBody>
          <a:bodyPr/>
          <a:lstStyle/>
          <a:p>
            <a:r>
              <a:rPr lang="en-CA" dirty="0"/>
              <a:t>Abstract &amp; Concrete Concepts</a:t>
            </a:r>
          </a:p>
        </p:txBody>
      </p:sp>
      <p:sp>
        <p:nvSpPr>
          <p:cNvPr id="937987" name="Rectangle 3"/>
          <p:cNvSpPr>
            <a:spLocks noGrp="1" noChangeArrowheads="1"/>
          </p:cNvSpPr>
          <p:nvPr>
            <p:ph type="body" idx="1"/>
          </p:nvPr>
        </p:nvSpPr>
        <p:spPr>
          <a:xfrm>
            <a:off x="900113" y="1560513"/>
            <a:ext cx="8001000" cy="1652587"/>
          </a:xfrm>
        </p:spPr>
        <p:txBody>
          <a:bodyPr/>
          <a:lstStyle/>
          <a:p>
            <a:pPr>
              <a:lnSpc>
                <a:spcPct val="80000"/>
              </a:lnSpc>
            </a:pPr>
            <a:r>
              <a:rPr lang="en-US" sz="2400" dirty="0"/>
              <a:t>The concepts used by GAIA are split in two categories:</a:t>
            </a:r>
          </a:p>
          <a:p>
            <a:pPr lvl="1">
              <a:lnSpc>
                <a:spcPct val="80000"/>
              </a:lnSpc>
            </a:pPr>
            <a:r>
              <a:rPr lang="en-US" sz="2000" b="1" dirty="0">
                <a:solidFill>
                  <a:srgbClr val="FF0000"/>
                </a:solidFill>
                <a:effectLst>
                  <a:outerShdw blurRad="38100" dist="38100" dir="2700000" algn="tl">
                    <a:srgbClr val="000000">
                      <a:alpha val="43137"/>
                    </a:srgbClr>
                  </a:outerShdw>
                </a:effectLst>
              </a:rPr>
              <a:t>abstract:</a:t>
            </a:r>
            <a:r>
              <a:rPr lang="en-US" sz="2000" dirty="0">
                <a:effectLst>
                  <a:outerShdw blurRad="38100" dist="38100" dir="2700000" algn="tl">
                    <a:srgbClr val="000000">
                      <a:alpha val="43137"/>
                    </a:srgbClr>
                  </a:outerShdw>
                </a:effectLst>
              </a:rPr>
              <a:t> </a:t>
            </a:r>
            <a:r>
              <a:rPr lang="en-US" sz="2000" dirty="0"/>
              <a:t>used in the analysis phase, that don’t necessary have a correspondent in the implementation of the system</a:t>
            </a:r>
          </a:p>
          <a:p>
            <a:pPr lvl="1">
              <a:lnSpc>
                <a:spcPct val="80000"/>
              </a:lnSpc>
            </a:pPr>
            <a:r>
              <a:rPr lang="en-US" sz="2000" b="1" dirty="0">
                <a:solidFill>
                  <a:srgbClr val="FF0000"/>
                </a:solidFill>
                <a:effectLst>
                  <a:outerShdw blurRad="38100" dist="38100" dir="2700000" algn="tl">
                    <a:srgbClr val="000000">
                      <a:alpha val="43137"/>
                    </a:srgbClr>
                  </a:outerShdw>
                </a:effectLst>
              </a:rPr>
              <a:t>concrete:</a:t>
            </a:r>
            <a:r>
              <a:rPr lang="en-US" sz="2000" dirty="0">
                <a:effectLst>
                  <a:outerShdw blurRad="38100" dist="38100" dir="2700000" algn="tl">
                    <a:srgbClr val="000000">
                      <a:alpha val="43137"/>
                    </a:srgbClr>
                  </a:outerShdw>
                </a:effectLst>
              </a:rPr>
              <a:t> </a:t>
            </a:r>
            <a:r>
              <a:rPr lang="en-US" sz="2000" dirty="0"/>
              <a:t>concepts that typically have a correspondent in run-time system. </a:t>
            </a:r>
            <a:endParaRPr lang="en-CA" sz="2000" dirty="0"/>
          </a:p>
        </p:txBody>
      </p:sp>
      <p:graphicFrame>
        <p:nvGraphicFramePr>
          <p:cNvPr id="938020" name="Group 36"/>
          <p:cNvGraphicFramePr>
            <a:graphicFrameLocks noGrp="1"/>
          </p:cNvGraphicFramePr>
          <p:nvPr/>
        </p:nvGraphicFramePr>
        <p:xfrm>
          <a:off x="1763713" y="3141663"/>
          <a:ext cx="6337300" cy="3169920"/>
        </p:xfrm>
        <a:graphic>
          <a:graphicData uri="http://schemas.openxmlformats.org/drawingml/2006/table">
            <a:tbl>
              <a:tblPr/>
              <a:tblGrid>
                <a:gridCol w="3176587">
                  <a:extLst>
                    <a:ext uri="{9D8B030D-6E8A-4147-A177-3AD203B41FA5}">
                      <a16:colId xmlns:a16="http://schemas.microsoft.com/office/drawing/2014/main" val="20000"/>
                    </a:ext>
                  </a:extLst>
                </a:gridCol>
                <a:gridCol w="3160713">
                  <a:extLst>
                    <a:ext uri="{9D8B030D-6E8A-4147-A177-3AD203B41FA5}">
                      <a16:colId xmlns:a16="http://schemas.microsoft.com/office/drawing/2014/main" val="20001"/>
                    </a:ext>
                  </a:extLst>
                </a:gridCol>
              </a:tblGrid>
              <a:tr h="1778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Times New Roman" pitchFamily="18" charset="0"/>
                          <a:cs typeface="Times New Roman" pitchFamily="18" charset="0"/>
                        </a:rPr>
                        <a:t>Abstract Concepts</a:t>
                      </a:r>
                      <a:endParaRPr kumimoji="0" lang="en-US" sz="2000" b="1" i="0" u="none" strike="noStrike" cap="none" normalizeH="0" baseline="0">
                        <a:ln>
                          <a:noFill/>
                        </a:ln>
                        <a:solidFill>
                          <a:schemeClr val="bg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0000"/>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Times New Roman" pitchFamily="18" charset="0"/>
                          <a:cs typeface="Times New Roman" pitchFamily="18" charset="0"/>
                        </a:rPr>
                        <a:t>Concrete Concepts</a:t>
                      </a:r>
                      <a:endParaRPr kumimoji="0" lang="en-US" sz="2000" b="1" i="0" u="none" strike="noStrike" cap="none" normalizeH="0" baseline="0">
                        <a:ln>
                          <a:noFill/>
                        </a:ln>
                        <a:solidFill>
                          <a:schemeClr val="bg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0000"/>
                    </a:solidFill>
                  </a:tcPr>
                </a:tc>
                <a:extLst>
                  <a:ext uri="{0D108BD9-81ED-4DB2-BD59-A6C34878D82A}">
                    <a16:rowId xmlns:a16="http://schemas.microsoft.com/office/drawing/2014/main" val="10000"/>
                  </a:ext>
                </a:extLst>
              </a:tr>
              <a:tr h="180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Roles</a:t>
                      </a:r>
                      <a:endParaRPr kumimoji="0" lang="en-US" sz="20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Agent Types</a:t>
                      </a:r>
                      <a:endParaRPr kumimoji="0" lang="en-US" sz="20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Permissions</a:t>
                      </a:r>
                      <a:endParaRPr kumimoji="0" lang="en-US" sz="20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Services</a:t>
                      </a:r>
                      <a:endParaRPr kumimoji="0" lang="en-US" sz="20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Responsibilities</a:t>
                      </a:r>
                      <a:endParaRPr kumimoji="0" lang="en-US" sz="20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Acquaintances</a:t>
                      </a:r>
                      <a:endParaRPr kumimoji="0" lang="en-US" sz="20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Liveness properties</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CA"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Safety properties</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CA"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Protocols</a:t>
                      </a:r>
                      <a:endParaRPr kumimoji="0" lang="en-US" sz="20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CA"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0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Activities</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CA"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E361B098-78C3-433F-9246-9E7CEC999389}" type="slidenum">
              <a:rPr lang="ja-JP" altLang="en-US"/>
              <a:pPr/>
              <a:t>19</a:t>
            </a:fld>
            <a:endParaRPr lang="en-US" altLang="ja-JP"/>
          </a:p>
        </p:txBody>
      </p:sp>
      <p:sp>
        <p:nvSpPr>
          <p:cNvPr id="939010" name="Rectangle 2"/>
          <p:cNvSpPr>
            <a:spLocks noGrp="1" noChangeArrowheads="1"/>
          </p:cNvSpPr>
          <p:nvPr>
            <p:ph type="title"/>
          </p:nvPr>
        </p:nvSpPr>
        <p:spPr/>
        <p:txBody>
          <a:bodyPr/>
          <a:lstStyle/>
          <a:p>
            <a:r>
              <a:rPr lang="en-CA"/>
              <a:t>1. System  =  Society of Agents</a:t>
            </a:r>
          </a:p>
        </p:txBody>
      </p:sp>
      <p:sp>
        <p:nvSpPr>
          <p:cNvPr id="939011" name="Rectangle 3"/>
          <p:cNvSpPr>
            <a:spLocks noGrp="1" noChangeArrowheads="1"/>
          </p:cNvSpPr>
          <p:nvPr>
            <p:ph type="body" idx="1"/>
          </p:nvPr>
        </p:nvSpPr>
        <p:spPr/>
        <p:txBody>
          <a:bodyPr/>
          <a:lstStyle/>
          <a:p>
            <a:r>
              <a:rPr lang="en-CA" sz="2800" dirty="0"/>
              <a:t>The most abstract entity in the concept hierarchy is the </a:t>
            </a:r>
            <a:r>
              <a:rPr lang="en-CA" sz="2800" b="1" i="1" dirty="0">
                <a:solidFill>
                  <a:srgbClr val="990000"/>
                </a:solidFill>
              </a:rPr>
              <a:t>system</a:t>
            </a:r>
            <a:r>
              <a:rPr lang="en-CA" sz="2800" dirty="0"/>
              <a:t> which is equivalent to society or organization of agents. That is, we think of an agent-based system as an </a:t>
            </a:r>
            <a:r>
              <a:rPr lang="en-CA" sz="2800" b="1" i="1" dirty="0">
                <a:solidFill>
                  <a:srgbClr val="990000"/>
                </a:solidFill>
              </a:rPr>
              <a:t>artificial society</a:t>
            </a:r>
            <a:r>
              <a:rPr lang="en-CA" sz="2800" dirty="0"/>
              <a:t> or </a:t>
            </a:r>
            <a:r>
              <a:rPr lang="en-CA" sz="2800" b="1" i="1" dirty="0">
                <a:solidFill>
                  <a:srgbClr val="990000"/>
                </a:solidFill>
              </a:rPr>
              <a:t>organization</a:t>
            </a:r>
            <a:r>
              <a:rPr lang="en-CA" sz="2800" dirty="0"/>
              <a:t>. </a:t>
            </a:r>
          </a:p>
          <a:p>
            <a:r>
              <a:rPr lang="en-CA" sz="2800" dirty="0"/>
              <a:t>The idea of a system as a society is useful when thinking about the next level in the concept hierarchy: </a:t>
            </a:r>
            <a:r>
              <a:rPr lang="en-CA" sz="2800" b="1" i="1" dirty="0">
                <a:solidFill>
                  <a:srgbClr val="990000"/>
                </a:solidFill>
              </a:rPr>
              <a:t>roles</a:t>
            </a:r>
            <a:r>
              <a:rPr lang="en-CA" sz="2800" dirty="0"/>
              <a:t>.</a:t>
            </a:r>
          </a:p>
        </p:txBody>
      </p:sp>
      <p:pic>
        <p:nvPicPr>
          <p:cNvPr id="110285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84168" y="4581128"/>
            <a:ext cx="25717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ja-JP" altLang="en-US"/>
              <a:t>far@ucalgary.ca</a:t>
            </a:r>
            <a:endParaRPr lang="en-US" altLang="ja-JP"/>
          </a:p>
        </p:txBody>
      </p:sp>
      <p:sp>
        <p:nvSpPr>
          <p:cNvPr id="7" name="Slide Number Placeholder 5"/>
          <p:cNvSpPr>
            <a:spLocks noGrp="1"/>
          </p:cNvSpPr>
          <p:nvPr>
            <p:ph type="sldNum" sz="quarter" idx="12"/>
          </p:nvPr>
        </p:nvSpPr>
        <p:spPr/>
        <p:txBody>
          <a:bodyPr/>
          <a:lstStyle/>
          <a:p>
            <a:fld id="{02CABDDF-2C1D-4489-916B-29E956BA6912}" type="slidenum">
              <a:rPr lang="ja-JP" altLang="en-US"/>
              <a:pPr/>
              <a:t>2</a:t>
            </a:fld>
            <a:endParaRPr lang="en-US" altLang="ja-JP"/>
          </a:p>
        </p:txBody>
      </p:sp>
      <p:sp>
        <p:nvSpPr>
          <p:cNvPr id="927746" name="Rectangle 2"/>
          <p:cNvSpPr>
            <a:spLocks noGrp="1" noChangeArrowheads="1"/>
          </p:cNvSpPr>
          <p:nvPr>
            <p:ph type="title"/>
          </p:nvPr>
        </p:nvSpPr>
        <p:spPr/>
        <p:txBody>
          <a:bodyPr/>
          <a:lstStyle/>
          <a:p>
            <a:r>
              <a:rPr lang="en-US" altLang="ja-JP">
                <a:ea typeface="ＭＳ Ｐゴシック" pitchFamily="34" charset="-128"/>
              </a:rPr>
              <a:t>Contents</a:t>
            </a:r>
          </a:p>
        </p:txBody>
      </p:sp>
      <p:sp>
        <p:nvSpPr>
          <p:cNvPr id="927747" name="Rectangle 3"/>
          <p:cNvSpPr>
            <a:spLocks noGrp="1" noChangeArrowheads="1"/>
          </p:cNvSpPr>
          <p:nvPr>
            <p:ph type="body" idx="1"/>
          </p:nvPr>
        </p:nvSpPr>
        <p:spPr/>
        <p:txBody>
          <a:bodyPr/>
          <a:lstStyle/>
          <a:p>
            <a:pPr>
              <a:lnSpc>
                <a:spcPct val="90000"/>
              </a:lnSpc>
            </a:pPr>
            <a:r>
              <a:rPr lang="en-CA" altLang="ja-JP" b="1" dirty="0">
                <a:solidFill>
                  <a:srgbClr val="CC0000"/>
                </a:solidFill>
                <a:ea typeface="ＭＳ Ｐゴシック" pitchFamily="34" charset="-128"/>
              </a:rPr>
              <a:t>Session 2-3 :</a:t>
            </a:r>
            <a:r>
              <a:rPr lang="en-CA" altLang="ja-JP" b="1" dirty="0">
                <a:ea typeface="ＭＳ Ｐゴシック" pitchFamily="34" charset="-128"/>
              </a:rPr>
              <a:t> Methodologies for agent-based analysis and design</a:t>
            </a:r>
            <a:r>
              <a:rPr lang="en-CA" altLang="ja-JP" dirty="0">
                <a:ea typeface="ＭＳ Ｐゴシック" pitchFamily="34" charset="-128"/>
              </a:rPr>
              <a:t> </a:t>
            </a:r>
          </a:p>
          <a:p>
            <a:pPr lvl="1">
              <a:lnSpc>
                <a:spcPct val="90000"/>
              </a:lnSpc>
            </a:pPr>
            <a:r>
              <a:rPr lang="en-CA" altLang="ja-JP" sz="2400" dirty="0">
                <a:ea typeface="ＭＳ Ｐゴシック" pitchFamily="34" charset="-128"/>
              </a:rPr>
              <a:t>A Methodology for Agent-Oriented Analysis and Design (GAIA)</a:t>
            </a:r>
          </a:p>
          <a:p>
            <a:pPr lvl="1">
              <a:lnSpc>
                <a:spcPct val="90000"/>
              </a:lnSpc>
            </a:pPr>
            <a:r>
              <a:rPr lang="en-CA" altLang="ja-JP" sz="2400">
                <a:ea typeface="ＭＳ Ｐゴシック" pitchFamily="34" charset="-128"/>
              </a:rPr>
              <a:t>MaSE</a:t>
            </a:r>
            <a:endParaRPr lang="en-CA" altLang="ja-JP" sz="2400" dirty="0">
              <a:ea typeface="ＭＳ Ｐゴシック" pitchFamily="34" charset="-128"/>
            </a:endParaRPr>
          </a:p>
          <a:p>
            <a:pPr lvl="1">
              <a:lnSpc>
                <a:spcPct val="90000"/>
              </a:lnSpc>
            </a:pPr>
            <a:r>
              <a:rPr lang="en-CA" altLang="ja-JP" sz="2400" dirty="0" err="1">
                <a:ea typeface="ＭＳ Ｐゴシック" pitchFamily="34" charset="-128"/>
              </a:rPr>
              <a:t>Tropos</a:t>
            </a:r>
            <a:endParaRPr lang="en-CA" altLang="ja-JP" sz="2400" dirty="0">
              <a:ea typeface="ＭＳ Ｐゴシック" pitchFamily="34" charset="-128"/>
            </a:endParaRPr>
          </a:p>
          <a:p>
            <a:pPr lvl="1">
              <a:lnSpc>
                <a:spcPct val="90000"/>
              </a:lnSpc>
            </a:pPr>
            <a:r>
              <a:rPr lang="en-US" altLang="ja-JP" sz="2400" dirty="0" err="1">
                <a:ea typeface="ＭＳ Ｐゴシック" pitchFamily="34" charset="-128"/>
              </a:rPr>
              <a:t>Passi</a:t>
            </a:r>
            <a:endParaRPr lang="en-CA" altLang="ja-JP" sz="2400" dirty="0">
              <a:ea typeface="ＭＳ Ｐゴシック" pitchFamily="34" charset="-128"/>
            </a:endParaRPr>
          </a:p>
          <a:p>
            <a:pPr lvl="1">
              <a:lnSpc>
                <a:spcPct val="90000"/>
              </a:lnSpc>
            </a:pPr>
            <a:r>
              <a:rPr lang="en-CA" altLang="ja-JP" sz="2400" dirty="0">
                <a:ea typeface="ＭＳ Ｐゴシック" pitchFamily="34" charset="-128"/>
              </a:rPr>
              <a:t>Case studies</a:t>
            </a:r>
          </a:p>
          <a:p>
            <a:pPr lvl="1">
              <a:lnSpc>
                <a:spcPct val="90000"/>
              </a:lnSpc>
            </a:pPr>
            <a:r>
              <a:rPr lang="en-CA" altLang="ja-JP" sz="2400" dirty="0">
                <a:ea typeface="ＭＳ Ｐゴシック" pitchFamily="34" charset="-128"/>
              </a:rPr>
              <a:t>Comparison of development techniques</a:t>
            </a:r>
          </a:p>
          <a:p>
            <a:pPr lvl="1">
              <a:lnSpc>
                <a:spcPct val="90000"/>
              </a:lnSpc>
            </a:pPr>
            <a:endParaRPr lang="en-US" altLang="ja-JP" sz="2400" dirty="0">
              <a:ea typeface="ＭＳ Ｐゴシック" pitchFamily="34" charset="-128"/>
            </a:endParaRPr>
          </a:p>
        </p:txBody>
      </p:sp>
      <p:pic>
        <p:nvPicPr>
          <p:cNvPr id="8" name="Picture 6" descr="D:\SOURCE\maestro_email524.jpg"/>
          <p:cNvPicPr>
            <a:picLocks noChangeAspect="1" noChangeArrowheads="1"/>
          </p:cNvPicPr>
          <p:nvPr/>
        </p:nvPicPr>
        <p:blipFill>
          <a:blip r:embed="rId3" cstate="print"/>
          <a:srcRect/>
          <a:stretch>
            <a:fillRect/>
          </a:stretch>
        </p:blipFill>
        <p:spPr bwMode="auto">
          <a:xfrm>
            <a:off x="6858016" y="4157284"/>
            <a:ext cx="1847853" cy="2095887"/>
          </a:xfrm>
          <a:prstGeom prst="rect">
            <a:avLst/>
          </a:prstGeom>
          <a:noFill/>
          <a:effectLst/>
        </p:spPr>
      </p:pic>
    </p:spTree>
    <p:extLst>
      <p:ext uri="{BB962C8B-B14F-4D97-AF65-F5344CB8AC3E}">
        <p14:creationId xmlns:p14="http://schemas.microsoft.com/office/powerpoint/2010/main" val="3160686869"/>
      </p:ext>
    </p:extLst>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E27B7B3F-D3AE-43CE-BF44-13B8F45CA07F}" type="slidenum">
              <a:rPr lang="ja-JP" altLang="en-US"/>
              <a:pPr/>
              <a:t>20</a:t>
            </a:fld>
            <a:endParaRPr lang="en-US" altLang="ja-JP"/>
          </a:p>
        </p:txBody>
      </p:sp>
      <p:sp>
        <p:nvSpPr>
          <p:cNvPr id="940034" name="Rectangle 2"/>
          <p:cNvSpPr>
            <a:spLocks noGrp="1" noChangeArrowheads="1"/>
          </p:cNvSpPr>
          <p:nvPr>
            <p:ph type="title"/>
          </p:nvPr>
        </p:nvSpPr>
        <p:spPr/>
        <p:txBody>
          <a:bodyPr/>
          <a:lstStyle/>
          <a:p>
            <a:r>
              <a:rPr lang="en-CA"/>
              <a:t>2. Role</a:t>
            </a:r>
          </a:p>
        </p:txBody>
      </p:sp>
      <p:sp>
        <p:nvSpPr>
          <p:cNvPr id="940035" name="Rectangle 3"/>
          <p:cNvSpPr>
            <a:spLocks noGrp="1" noChangeArrowheads="1"/>
          </p:cNvSpPr>
          <p:nvPr>
            <p:ph type="body" idx="1"/>
          </p:nvPr>
        </p:nvSpPr>
        <p:spPr/>
        <p:txBody>
          <a:bodyPr/>
          <a:lstStyle/>
          <a:p>
            <a:pPr>
              <a:lnSpc>
                <a:spcPct val="90000"/>
              </a:lnSpc>
            </a:pPr>
            <a:r>
              <a:rPr lang="en-CA" sz="2400" dirty="0"/>
              <a:t>Adopting an organizational view of the world: Think of a computer system being defined by a set of </a:t>
            </a:r>
            <a:r>
              <a:rPr lang="en-CA" sz="2400" b="1" i="1" dirty="0"/>
              <a:t>roles</a:t>
            </a:r>
            <a:r>
              <a:rPr lang="en-CA" sz="2400" dirty="0"/>
              <a:t> </a:t>
            </a:r>
          </a:p>
          <a:p>
            <a:pPr>
              <a:lnSpc>
                <a:spcPct val="90000"/>
              </a:lnSpc>
            </a:pPr>
            <a:r>
              <a:rPr lang="en-CA" sz="2400" dirty="0"/>
              <a:t>Consider a human organization such as a typical company. The company has roles such as president, vice president, etc. </a:t>
            </a:r>
          </a:p>
          <a:p>
            <a:pPr>
              <a:lnSpc>
                <a:spcPct val="90000"/>
              </a:lnSpc>
            </a:pPr>
            <a:r>
              <a:rPr lang="en-CA" sz="2400" dirty="0"/>
              <a:t>The roles will be instantiated with actual individuals: i.e., individuals take on the role of president, vice president, etc.</a:t>
            </a:r>
          </a:p>
          <a:p>
            <a:pPr>
              <a:lnSpc>
                <a:spcPct val="90000"/>
              </a:lnSpc>
            </a:pPr>
            <a:r>
              <a:rPr lang="en-CA" sz="2400" dirty="0"/>
              <a:t>The instantiation is not necessarily static. E.g., throughout the company lifetime, many individuals may take on the role of company president.</a:t>
            </a:r>
          </a:p>
          <a:p>
            <a:pPr>
              <a:lnSpc>
                <a:spcPct val="90000"/>
              </a:lnSpc>
            </a:pPr>
            <a:r>
              <a:rPr lang="en-CA" sz="2400" dirty="0"/>
              <a:t>A role is defined by three attributes: </a:t>
            </a:r>
          </a:p>
          <a:p>
            <a:pPr marL="0" indent="0">
              <a:lnSpc>
                <a:spcPct val="90000"/>
              </a:lnSpc>
              <a:buNone/>
            </a:pPr>
            <a:r>
              <a:rPr lang="en-CA" sz="2400" b="1" i="1" dirty="0">
                <a:solidFill>
                  <a:srgbClr val="990000"/>
                </a:solidFill>
              </a:rPr>
              <a:t>	responsibilities</a:t>
            </a:r>
            <a:r>
              <a:rPr lang="en-CA" sz="2400" dirty="0"/>
              <a:t>, </a:t>
            </a:r>
            <a:r>
              <a:rPr lang="en-CA" sz="2400" b="1" i="1" dirty="0">
                <a:solidFill>
                  <a:srgbClr val="990000"/>
                </a:solidFill>
              </a:rPr>
              <a:t>permissions</a:t>
            </a:r>
            <a:r>
              <a:rPr lang="en-CA" sz="2400" dirty="0"/>
              <a:t>, </a:t>
            </a:r>
          </a:p>
          <a:p>
            <a:pPr marL="0" indent="0">
              <a:lnSpc>
                <a:spcPct val="90000"/>
              </a:lnSpc>
              <a:buNone/>
            </a:pPr>
            <a:r>
              <a:rPr lang="en-CA" sz="2400" dirty="0"/>
              <a:t>	and </a:t>
            </a:r>
            <a:r>
              <a:rPr lang="en-CA" sz="2400" b="1" i="1" dirty="0">
                <a:solidFill>
                  <a:srgbClr val="990000"/>
                </a:solidFill>
              </a:rPr>
              <a:t>protocols</a:t>
            </a:r>
            <a:r>
              <a:rPr lang="en-CA" sz="2400" dirty="0"/>
              <a:t>. </a:t>
            </a:r>
          </a:p>
        </p:txBody>
      </p:sp>
      <p:pic>
        <p:nvPicPr>
          <p:cNvPr id="11038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52914" y="4509120"/>
            <a:ext cx="24955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ja-JP" altLang="en-US"/>
              <a:t>far@ucalgary.ca</a:t>
            </a:r>
            <a:endParaRPr lang="en-US" altLang="ja-JP"/>
          </a:p>
        </p:txBody>
      </p:sp>
      <p:sp>
        <p:nvSpPr>
          <p:cNvPr id="13" name="Slide Number Placeholder 5"/>
          <p:cNvSpPr>
            <a:spLocks noGrp="1"/>
          </p:cNvSpPr>
          <p:nvPr>
            <p:ph type="sldNum" sz="quarter" idx="12"/>
          </p:nvPr>
        </p:nvSpPr>
        <p:spPr/>
        <p:txBody>
          <a:bodyPr/>
          <a:lstStyle/>
          <a:p>
            <a:fld id="{0ED89B74-99F8-4F13-BEBA-C0C44EAB8A1B}" type="slidenum">
              <a:rPr lang="ja-JP" altLang="en-US"/>
              <a:pPr/>
              <a:t>21</a:t>
            </a:fld>
            <a:endParaRPr lang="en-US" altLang="ja-JP"/>
          </a:p>
        </p:txBody>
      </p:sp>
      <p:sp>
        <p:nvSpPr>
          <p:cNvPr id="941058" name="Rectangle 2"/>
          <p:cNvSpPr>
            <a:spLocks noGrp="1" noChangeArrowheads="1"/>
          </p:cNvSpPr>
          <p:nvPr>
            <p:ph type="title"/>
          </p:nvPr>
        </p:nvSpPr>
        <p:spPr/>
        <p:txBody>
          <a:bodyPr/>
          <a:lstStyle/>
          <a:p>
            <a:r>
              <a:rPr lang="en-CA" dirty="0"/>
              <a:t>3. Responsibilities (What?)</a:t>
            </a:r>
          </a:p>
        </p:txBody>
      </p:sp>
      <p:sp>
        <p:nvSpPr>
          <p:cNvPr id="941059" name="Rectangle 3"/>
          <p:cNvSpPr>
            <a:spLocks noGrp="1" noChangeArrowheads="1"/>
          </p:cNvSpPr>
          <p:nvPr>
            <p:ph type="body" idx="1"/>
          </p:nvPr>
        </p:nvSpPr>
        <p:spPr>
          <a:xfrm>
            <a:off x="2339975" y="1560513"/>
            <a:ext cx="6408738" cy="4532312"/>
          </a:xfrm>
        </p:spPr>
        <p:txBody>
          <a:bodyPr/>
          <a:lstStyle/>
          <a:p>
            <a:pPr>
              <a:lnSpc>
                <a:spcPct val="90000"/>
              </a:lnSpc>
            </a:pPr>
            <a:r>
              <a:rPr lang="en-CA" sz="2800" dirty="0"/>
              <a:t>Responsibilities determine functionality and are the key attribute associated with a role. </a:t>
            </a:r>
          </a:p>
          <a:p>
            <a:pPr>
              <a:lnSpc>
                <a:spcPct val="90000"/>
              </a:lnSpc>
            </a:pPr>
            <a:r>
              <a:rPr lang="en-CA" sz="2800" b="1" dirty="0">
                <a:solidFill>
                  <a:srgbClr val="CC0000"/>
                </a:solidFill>
              </a:rPr>
              <a:t>Example:</a:t>
            </a:r>
            <a:r>
              <a:rPr lang="en-CA" sz="2800" dirty="0"/>
              <a:t> </a:t>
            </a:r>
            <a:r>
              <a:rPr lang="en-CA" sz="2800" dirty="0">
                <a:solidFill>
                  <a:schemeClr val="accent1">
                    <a:lumMod val="50000"/>
                  </a:schemeClr>
                </a:solidFill>
              </a:rPr>
              <a:t>a responsibility associated with the role of company president might be calling the shareholders meeting every year. </a:t>
            </a:r>
          </a:p>
          <a:p>
            <a:pPr>
              <a:lnSpc>
                <a:spcPct val="90000"/>
              </a:lnSpc>
            </a:pPr>
            <a:r>
              <a:rPr lang="en-CA" sz="2800" dirty="0"/>
              <a:t>Responsibilities are divided into two types: </a:t>
            </a:r>
            <a:r>
              <a:rPr lang="en-CA" sz="2800" b="1" i="1" dirty="0" err="1"/>
              <a:t>liveness</a:t>
            </a:r>
            <a:r>
              <a:rPr lang="en-CA" sz="2800" b="1" i="1" dirty="0"/>
              <a:t> properties</a:t>
            </a:r>
            <a:r>
              <a:rPr lang="en-CA" sz="2800" dirty="0"/>
              <a:t> and </a:t>
            </a:r>
            <a:r>
              <a:rPr lang="en-CA" sz="2800" b="1" i="1" dirty="0"/>
              <a:t>safety properties</a:t>
            </a:r>
            <a:r>
              <a:rPr lang="en-CA" sz="2800" dirty="0"/>
              <a:t>. </a:t>
            </a:r>
          </a:p>
        </p:txBody>
      </p:sp>
      <p:sp>
        <p:nvSpPr>
          <p:cNvPr id="941060" name="Text Box 4"/>
          <p:cNvSpPr txBox="1">
            <a:spLocks noChangeArrowheads="1"/>
          </p:cNvSpPr>
          <p:nvPr/>
        </p:nvSpPr>
        <p:spPr bwMode="auto">
          <a:xfrm>
            <a:off x="250825" y="2060575"/>
            <a:ext cx="1079500" cy="466725"/>
          </a:xfrm>
          <a:prstGeom prst="rect">
            <a:avLst/>
          </a:prstGeom>
          <a:noFill/>
          <a:ln w="9525">
            <a:solidFill>
              <a:schemeClr val="tx1"/>
            </a:solidFill>
            <a:miter lim="800000"/>
            <a:headEnd/>
            <a:tailEnd/>
          </a:ln>
          <a:effectLst/>
        </p:spPr>
        <p:txBody>
          <a:bodyPr>
            <a:spAutoFit/>
          </a:bodyPr>
          <a:lstStyle/>
          <a:p>
            <a:pPr>
              <a:spcBef>
                <a:spcPct val="50000"/>
              </a:spcBef>
            </a:pPr>
            <a:r>
              <a:rPr lang="en-CA"/>
              <a:t>Role</a:t>
            </a:r>
          </a:p>
        </p:txBody>
      </p:sp>
      <p:sp>
        <p:nvSpPr>
          <p:cNvPr id="941061" name="Text Box 5"/>
          <p:cNvSpPr txBox="1">
            <a:spLocks noChangeArrowheads="1"/>
          </p:cNvSpPr>
          <p:nvPr/>
        </p:nvSpPr>
        <p:spPr bwMode="auto">
          <a:xfrm>
            <a:off x="393700" y="2852738"/>
            <a:ext cx="1728788" cy="346075"/>
          </a:xfrm>
          <a:prstGeom prst="rect">
            <a:avLst/>
          </a:prstGeom>
          <a:solidFill>
            <a:srgbClr val="990000"/>
          </a:solidFill>
          <a:ln w="9525">
            <a:solidFill>
              <a:schemeClr val="tx1"/>
            </a:solidFill>
            <a:miter lim="800000"/>
            <a:headEnd/>
            <a:tailEnd/>
          </a:ln>
          <a:effectLst/>
        </p:spPr>
        <p:txBody>
          <a:bodyPr>
            <a:spAutoFit/>
          </a:bodyPr>
          <a:lstStyle/>
          <a:p>
            <a:pPr>
              <a:spcBef>
                <a:spcPct val="50000"/>
              </a:spcBef>
            </a:pPr>
            <a:r>
              <a:rPr lang="en-CA" sz="1600">
                <a:solidFill>
                  <a:schemeClr val="bg1"/>
                </a:solidFill>
              </a:rPr>
              <a:t>Responsibility</a:t>
            </a:r>
          </a:p>
        </p:txBody>
      </p:sp>
      <p:sp>
        <p:nvSpPr>
          <p:cNvPr id="941062" name="Text Box 6"/>
          <p:cNvSpPr txBox="1">
            <a:spLocks noChangeArrowheads="1"/>
          </p:cNvSpPr>
          <p:nvPr/>
        </p:nvSpPr>
        <p:spPr bwMode="auto">
          <a:xfrm>
            <a:off x="393700" y="4364050"/>
            <a:ext cx="1728788"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a:t>Permission</a:t>
            </a:r>
          </a:p>
        </p:txBody>
      </p:sp>
      <p:sp>
        <p:nvSpPr>
          <p:cNvPr id="941063" name="Text Box 7"/>
          <p:cNvSpPr txBox="1">
            <a:spLocks noChangeArrowheads="1"/>
          </p:cNvSpPr>
          <p:nvPr/>
        </p:nvSpPr>
        <p:spPr bwMode="auto">
          <a:xfrm>
            <a:off x="393700" y="4940313"/>
            <a:ext cx="1728788"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a:t>Protocol</a:t>
            </a:r>
          </a:p>
        </p:txBody>
      </p:sp>
      <p:cxnSp>
        <p:nvCxnSpPr>
          <p:cNvPr id="941064" name="AutoShape 8"/>
          <p:cNvCxnSpPr>
            <a:cxnSpLocks noChangeShapeType="1"/>
            <a:stCxn id="941060" idx="2"/>
            <a:endCxn id="941061" idx="1"/>
          </p:cNvCxnSpPr>
          <p:nvPr/>
        </p:nvCxnSpPr>
        <p:spPr bwMode="auto">
          <a:xfrm rot="5400000">
            <a:off x="342900" y="2578100"/>
            <a:ext cx="498475" cy="396875"/>
          </a:xfrm>
          <a:prstGeom prst="bentConnector4">
            <a:avLst>
              <a:gd name="adj1" fmla="val 32486"/>
              <a:gd name="adj2" fmla="val 157602"/>
            </a:avLst>
          </a:prstGeom>
          <a:noFill/>
          <a:ln w="9525">
            <a:solidFill>
              <a:schemeClr val="tx1"/>
            </a:solidFill>
            <a:miter lim="800000"/>
            <a:headEnd/>
            <a:tailEnd type="triangle" w="med" len="med"/>
          </a:ln>
          <a:effectLst/>
        </p:spPr>
      </p:cxnSp>
      <p:cxnSp>
        <p:nvCxnSpPr>
          <p:cNvPr id="941065" name="AutoShape 9"/>
          <p:cNvCxnSpPr>
            <a:cxnSpLocks noChangeShapeType="1"/>
            <a:stCxn id="941060" idx="2"/>
            <a:endCxn id="941062" idx="1"/>
          </p:cNvCxnSpPr>
          <p:nvPr/>
        </p:nvCxnSpPr>
        <p:spPr bwMode="auto">
          <a:xfrm rot="5400000">
            <a:off x="-412756" y="3333757"/>
            <a:ext cx="2009788" cy="396875"/>
          </a:xfrm>
          <a:prstGeom prst="bentConnector4">
            <a:avLst>
              <a:gd name="adj1" fmla="val 7924"/>
              <a:gd name="adj2" fmla="val 157600"/>
            </a:avLst>
          </a:prstGeom>
          <a:noFill/>
          <a:ln w="9525">
            <a:solidFill>
              <a:schemeClr val="tx1"/>
            </a:solidFill>
            <a:miter lim="800000"/>
            <a:headEnd/>
            <a:tailEnd type="triangle" w="med" len="med"/>
          </a:ln>
          <a:effectLst/>
        </p:spPr>
      </p:cxnSp>
      <p:cxnSp>
        <p:nvCxnSpPr>
          <p:cNvPr id="941066" name="AutoShape 10"/>
          <p:cNvCxnSpPr>
            <a:cxnSpLocks noChangeShapeType="1"/>
            <a:stCxn id="941060" idx="2"/>
            <a:endCxn id="941063" idx="1"/>
          </p:cNvCxnSpPr>
          <p:nvPr/>
        </p:nvCxnSpPr>
        <p:spPr bwMode="auto">
          <a:xfrm rot="5400000">
            <a:off x="-700887" y="3621888"/>
            <a:ext cx="2586051" cy="396875"/>
          </a:xfrm>
          <a:prstGeom prst="bentConnector4">
            <a:avLst>
              <a:gd name="adj1" fmla="val 6291"/>
              <a:gd name="adj2" fmla="val 157600"/>
            </a:avLst>
          </a:prstGeom>
          <a:noFill/>
          <a:ln w="9525">
            <a:solidFill>
              <a:schemeClr val="tx1"/>
            </a:solidFill>
            <a:miter lim="800000"/>
            <a:headEnd/>
            <a:tailEnd type="triangle" w="med" len="med"/>
          </a:ln>
          <a:effectLst/>
        </p:spPr>
      </p:cxnSp>
      <p:sp>
        <p:nvSpPr>
          <p:cNvPr id="14" name="Text Box 5"/>
          <p:cNvSpPr txBox="1">
            <a:spLocks noChangeArrowheads="1"/>
          </p:cNvSpPr>
          <p:nvPr/>
        </p:nvSpPr>
        <p:spPr bwMode="auto">
          <a:xfrm>
            <a:off x="1130284" y="3373436"/>
            <a:ext cx="1154113"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dirty="0" err="1"/>
              <a:t>Liveness</a:t>
            </a:r>
            <a:endParaRPr lang="en-CA" sz="1600" dirty="0"/>
          </a:p>
        </p:txBody>
      </p:sp>
      <p:sp>
        <p:nvSpPr>
          <p:cNvPr id="15" name="Text Box 6"/>
          <p:cNvSpPr txBox="1">
            <a:spLocks noChangeArrowheads="1"/>
          </p:cNvSpPr>
          <p:nvPr/>
        </p:nvSpPr>
        <p:spPr bwMode="auto">
          <a:xfrm>
            <a:off x="1131872" y="3857628"/>
            <a:ext cx="1154112"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a:t>Safety</a:t>
            </a:r>
          </a:p>
        </p:txBody>
      </p:sp>
      <p:cxnSp>
        <p:nvCxnSpPr>
          <p:cNvPr id="16" name="AutoShape 7"/>
          <p:cNvCxnSpPr>
            <a:cxnSpLocks noChangeShapeType="1"/>
            <a:stCxn id="941061" idx="2"/>
            <a:endCxn id="14" idx="1"/>
          </p:cNvCxnSpPr>
          <p:nvPr/>
        </p:nvCxnSpPr>
        <p:spPr bwMode="auto">
          <a:xfrm rot="5400000">
            <a:off x="1020359" y="3308738"/>
            <a:ext cx="347661" cy="127810"/>
          </a:xfrm>
          <a:prstGeom prst="bentConnector4">
            <a:avLst>
              <a:gd name="adj1" fmla="val 27596"/>
              <a:gd name="adj2" fmla="val 278859"/>
            </a:avLst>
          </a:prstGeom>
          <a:noFill/>
          <a:ln w="9525">
            <a:solidFill>
              <a:schemeClr val="tx1"/>
            </a:solidFill>
            <a:miter lim="800000"/>
            <a:headEnd/>
            <a:tailEnd type="triangle" w="med" len="med"/>
          </a:ln>
          <a:effectLst/>
        </p:spPr>
      </p:cxnSp>
      <p:cxnSp>
        <p:nvCxnSpPr>
          <p:cNvPr id="17" name="AutoShape 8"/>
          <p:cNvCxnSpPr>
            <a:cxnSpLocks noChangeShapeType="1"/>
            <a:stCxn id="941061" idx="2"/>
            <a:endCxn id="15" idx="1"/>
          </p:cNvCxnSpPr>
          <p:nvPr/>
        </p:nvCxnSpPr>
        <p:spPr bwMode="auto">
          <a:xfrm rot="5400000">
            <a:off x="779057" y="3551628"/>
            <a:ext cx="831853" cy="126222"/>
          </a:xfrm>
          <a:prstGeom prst="bentConnector4">
            <a:avLst>
              <a:gd name="adj1" fmla="val 12637"/>
              <a:gd name="adj2" fmla="val 281109"/>
            </a:avLst>
          </a:prstGeom>
          <a:noFill/>
          <a:ln w="9525">
            <a:solidFill>
              <a:schemeClr val="tx1"/>
            </a:solidFill>
            <a:miter lim="800000"/>
            <a:headEnd/>
            <a:tailEnd type="triangle" w="med" len="med"/>
          </a:ln>
          <a:effectLst/>
        </p:spPr>
      </p:cxn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41059">
                                            <p:txEl>
                                              <p:pRg st="1" end="1"/>
                                            </p:txEl>
                                          </p:spTgt>
                                        </p:tgtEl>
                                        <p:attrNameLst>
                                          <p:attrName>style.visibility</p:attrName>
                                        </p:attrNameLst>
                                      </p:cBhvr>
                                      <p:to>
                                        <p:strVal val="visible"/>
                                      </p:to>
                                    </p:set>
                                    <p:anim calcmode="lin" valueType="num">
                                      <p:cBhvr additive="base">
                                        <p:cTn id="7" dur="500" fill="hold"/>
                                        <p:tgtEl>
                                          <p:spTgt spid="941059">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410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1"/>
          </p:nvPr>
        </p:nvSpPr>
        <p:spPr/>
        <p:txBody>
          <a:bodyPr/>
          <a:lstStyle/>
          <a:p>
            <a:r>
              <a:rPr lang="ja-JP" altLang="en-US"/>
              <a:t>far@ucalgary.ca</a:t>
            </a:r>
            <a:endParaRPr lang="en-US" altLang="ja-JP"/>
          </a:p>
        </p:txBody>
      </p:sp>
      <p:sp>
        <p:nvSpPr>
          <p:cNvPr id="11" name="Slide Number Placeholder 5"/>
          <p:cNvSpPr>
            <a:spLocks noGrp="1"/>
          </p:cNvSpPr>
          <p:nvPr>
            <p:ph type="sldNum" sz="quarter" idx="12"/>
          </p:nvPr>
        </p:nvSpPr>
        <p:spPr/>
        <p:txBody>
          <a:bodyPr/>
          <a:lstStyle/>
          <a:p>
            <a:fld id="{59E6917F-44C8-4630-948B-7A52A400AB1E}" type="slidenum">
              <a:rPr lang="ja-JP" altLang="en-US"/>
              <a:pPr/>
              <a:t>22</a:t>
            </a:fld>
            <a:endParaRPr lang="en-US" altLang="ja-JP"/>
          </a:p>
        </p:txBody>
      </p:sp>
      <p:sp>
        <p:nvSpPr>
          <p:cNvPr id="942082" name="Rectangle 2"/>
          <p:cNvSpPr>
            <a:spLocks noGrp="1" noChangeArrowheads="1"/>
          </p:cNvSpPr>
          <p:nvPr>
            <p:ph type="title"/>
          </p:nvPr>
        </p:nvSpPr>
        <p:spPr/>
        <p:txBody>
          <a:bodyPr/>
          <a:lstStyle/>
          <a:p>
            <a:r>
              <a:rPr lang="en-CA" dirty="0"/>
              <a:t>4. </a:t>
            </a:r>
            <a:r>
              <a:rPr lang="en-CA" dirty="0" err="1"/>
              <a:t>Liveness</a:t>
            </a:r>
            <a:r>
              <a:rPr lang="en-CA" dirty="0"/>
              <a:t>  (Goal or Utility)</a:t>
            </a:r>
          </a:p>
        </p:txBody>
      </p:sp>
      <p:sp>
        <p:nvSpPr>
          <p:cNvPr id="942083" name="Rectangle 3"/>
          <p:cNvSpPr>
            <a:spLocks noGrp="1" noChangeArrowheads="1"/>
          </p:cNvSpPr>
          <p:nvPr>
            <p:ph type="body" idx="1"/>
          </p:nvPr>
        </p:nvSpPr>
        <p:spPr>
          <a:xfrm>
            <a:off x="1979613" y="1560513"/>
            <a:ext cx="6921500" cy="4532312"/>
          </a:xfrm>
        </p:spPr>
        <p:txBody>
          <a:bodyPr/>
          <a:lstStyle/>
          <a:p>
            <a:r>
              <a:rPr lang="en-CA" b="1" i="1" dirty="0" err="1"/>
              <a:t>Liveness</a:t>
            </a:r>
            <a:r>
              <a:rPr lang="en-CA" b="1" i="1" dirty="0"/>
              <a:t> properties</a:t>
            </a:r>
            <a:r>
              <a:rPr lang="en-CA" dirty="0"/>
              <a:t> describe what must be achieved by a role under certain environmental conditions. </a:t>
            </a:r>
          </a:p>
          <a:p>
            <a:r>
              <a:rPr lang="en-CA" b="1" dirty="0">
                <a:solidFill>
                  <a:srgbClr val="CC0000"/>
                </a:solidFill>
              </a:rPr>
              <a:t>Example:</a:t>
            </a:r>
            <a:r>
              <a:rPr lang="en-CA" dirty="0"/>
              <a:t> </a:t>
            </a:r>
            <a:r>
              <a:rPr lang="en-CA" dirty="0">
                <a:solidFill>
                  <a:schemeClr val="accent1">
                    <a:lumMod val="50000"/>
                  </a:schemeClr>
                </a:solidFill>
              </a:rPr>
              <a:t>increase profit for “seller” role. Minimize the price while getting the best quality for “buyer” role.</a:t>
            </a:r>
          </a:p>
        </p:txBody>
      </p:sp>
      <p:sp>
        <p:nvSpPr>
          <p:cNvPr id="942084" name="Text Box 4"/>
          <p:cNvSpPr txBox="1">
            <a:spLocks noChangeArrowheads="1"/>
          </p:cNvSpPr>
          <p:nvPr/>
        </p:nvSpPr>
        <p:spPr bwMode="auto">
          <a:xfrm>
            <a:off x="179388" y="2060575"/>
            <a:ext cx="1728787"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a:t>Responsibility</a:t>
            </a:r>
          </a:p>
        </p:txBody>
      </p:sp>
      <p:sp>
        <p:nvSpPr>
          <p:cNvPr id="942085" name="Text Box 5"/>
          <p:cNvSpPr txBox="1">
            <a:spLocks noChangeArrowheads="1"/>
          </p:cNvSpPr>
          <p:nvPr/>
        </p:nvSpPr>
        <p:spPr bwMode="auto">
          <a:xfrm>
            <a:off x="682625" y="2636838"/>
            <a:ext cx="1154113" cy="346075"/>
          </a:xfrm>
          <a:prstGeom prst="rect">
            <a:avLst/>
          </a:prstGeom>
          <a:solidFill>
            <a:srgbClr val="990000"/>
          </a:solidFill>
          <a:ln w="9525">
            <a:solidFill>
              <a:schemeClr val="tx1"/>
            </a:solidFill>
            <a:miter lim="800000"/>
            <a:headEnd/>
            <a:tailEnd/>
          </a:ln>
          <a:effectLst/>
        </p:spPr>
        <p:txBody>
          <a:bodyPr>
            <a:spAutoFit/>
          </a:bodyPr>
          <a:lstStyle/>
          <a:p>
            <a:pPr>
              <a:spcBef>
                <a:spcPct val="50000"/>
              </a:spcBef>
            </a:pPr>
            <a:r>
              <a:rPr lang="en-CA" sz="1600">
                <a:solidFill>
                  <a:schemeClr val="bg1"/>
                </a:solidFill>
              </a:rPr>
              <a:t>Liveness</a:t>
            </a:r>
          </a:p>
        </p:txBody>
      </p:sp>
      <p:sp>
        <p:nvSpPr>
          <p:cNvPr id="942086" name="Text Box 6"/>
          <p:cNvSpPr txBox="1">
            <a:spLocks noChangeArrowheads="1"/>
          </p:cNvSpPr>
          <p:nvPr/>
        </p:nvSpPr>
        <p:spPr bwMode="auto">
          <a:xfrm>
            <a:off x="684213" y="3213100"/>
            <a:ext cx="1154112"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a:t>Safety</a:t>
            </a:r>
          </a:p>
        </p:txBody>
      </p:sp>
      <p:cxnSp>
        <p:nvCxnSpPr>
          <p:cNvPr id="942087" name="AutoShape 7"/>
          <p:cNvCxnSpPr>
            <a:cxnSpLocks noChangeShapeType="1"/>
            <a:stCxn id="942084" idx="2"/>
            <a:endCxn id="942085" idx="1"/>
          </p:cNvCxnSpPr>
          <p:nvPr/>
        </p:nvCxnSpPr>
        <p:spPr bwMode="auto">
          <a:xfrm rot="5400000">
            <a:off x="661987" y="2427288"/>
            <a:ext cx="403225" cy="361950"/>
          </a:xfrm>
          <a:prstGeom prst="bentConnector4">
            <a:avLst>
              <a:gd name="adj1" fmla="val 28347"/>
              <a:gd name="adj2" fmla="val 163157"/>
            </a:avLst>
          </a:prstGeom>
          <a:noFill/>
          <a:ln w="9525">
            <a:solidFill>
              <a:schemeClr val="tx1"/>
            </a:solidFill>
            <a:miter lim="800000"/>
            <a:headEnd/>
            <a:tailEnd type="triangle" w="med" len="med"/>
          </a:ln>
          <a:effectLst/>
        </p:spPr>
      </p:cxnSp>
      <p:cxnSp>
        <p:nvCxnSpPr>
          <p:cNvPr id="942088" name="AutoShape 8"/>
          <p:cNvCxnSpPr>
            <a:cxnSpLocks noChangeShapeType="1"/>
            <a:stCxn id="942084" idx="2"/>
            <a:endCxn id="942086" idx="1"/>
          </p:cNvCxnSpPr>
          <p:nvPr/>
        </p:nvCxnSpPr>
        <p:spPr bwMode="auto">
          <a:xfrm rot="5400000">
            <a:off x="374650" y="2716213"/>
            <a:ext cx="979488" cy="360362"/>
          </a:xfrm>
          <a:prstGeom prst="bentConnector4">
            <a:avLst>
              <a:gd name="adj1" fmla="val 11505"/>
              <a:gd name="adj2" fmla="val 163435"/>
            </a:avLst>
          </a:prstGeom>
          <a:noFill/>
          <a:ln w="9525">
            <a:solidFill>
              <a:schemeClr val="tx1"/>
            </a:solidFill>
            <a:miter lim="800000"/>
            <a:headEnd/>
            <a:tailEnd type="triangle" w="med" len="med"/>
          </a:ln>
          <a:effectLst/>
        </p:spPr>
      </p:cxnSp>
      <p:pic>
        <p:nvPicPr>
          <p:cNvPr id="1105922"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56176" y="4509120"/>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2083">
                                            <p:txEl>
                                              <p:pRg st="1" end="1"/>
                                            </p:txEl>
                                          </p:spTgt>
                                        </p:tgtEl>
                                        <p:attrNameLst>
                                          <p:attrName>style.visibility</p:attrName>
                                        </p:attrNameLst>
                                      </p:cBhvr>
                                      <p:to>
                                        <p:strVal val="visible"/>
                                      </p:to>
                                    </p:set>
                                    <p:anim calcmode="lin" valueType="num">
                                      <p:cBhvr additive="base">
                                        <p:cTn id="7" dur="500" fill="hold"/>
                                        <p:tgtEl>
                                          <p:spTgt spid="9420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0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1"/>
          </p:nvPr>
        </p:nvSpPr>
        <p:spPr/>
        <p:txBody>
          <a:bodyPr/>
          <a:lstStyle/>
          <a:p>
            <a:r>
              <a:rPr lang="ja-JP" altLang="en-US"/>
              <a:t>far@ucalgary.ca</a:t>
            </a:r>
            <a:endParaRPr lang="en-US" altLang="ja-JP"/>
          </a:p>
        </p:txBody>
      </p:sp>
      <p:sp>
        <p:nvSpPr>
          <p:cNvPr id="11" name="Slide Number Placeholder 5"/>
          <p:cNvSpPr>
            <a:spLocks noGrp="1"/>
          </p:cNvSpPr>
          <p:nvPr>
            <p:ph type="sldNum" sz="quarter" idx="12"/>
          </p:nvPr>
        </p:nvSpPr>
        <p:spPr/>
        <p:txBody>
          <a:bodyPr/>
          <a:lstStyle/>
          <a:p>
            <a:fld id="{ABD6804D-4E14-4AE4-9F1C-7BEE78FC99E6}" type="slidenum">
              <a:rPr lang="ja-JP" altLang="en-US"/>
              <a:pPr/>
              <a:t>23</a:t>
            </a:fld>
            <a:endParaRPr lang="en-US" altLang="ja-JP"/>
          </a:p>
        </p:txBody>
      </p:sp>
      <p:sp>
        <p:nvSpPr>
          <p:cNvPr id="943106" name="Rectangle 2"/>
          <p:cNvSpPr>
            <a:spLocks noGrp="1" noChangeArrowheads="1"/>
          </p:cNvSpPr>
          <p:nvPr>
            <p:ph type="title"/>
          </p:nvPr>
        </p:nvSpPr>
        <p:spPr/>
        <p:txBody>
          <a:bodyPr/>
          <a:lstStyle/>
          <a:p>
            <a:r>
              <a:rPr lang="en-CA" dirty="0"/>
              <a:t>5. Safety  (Guards)</a:t>
            </a:r>
          </a:p>
        </p:txBody>
      </p:sp>
      <p:sp>
        <p:nvSpPr>
          <p:cNvPr id="943107" name="Rectangle 3"/>
          <p:cNvSpPr>
            <a:spLocks noGrp="1" noChangeArrowheads="1"/>
          </p:cNvSpPr>
          <p:nvPr>
            <p:ph type="body" idx="1"/>
          </p:nvPr>
        </p:nvSpPr>
        <p:spPr>
          <a:xfrm>
            <a:off x="1979613" y="1560513"/>
            <a:ext cx="6769100" cy="4532312"/>
          </a:xfrm>
        </p:spPr>
        <p:txBody>
          <a:bodyPr/>
          <a:lstStyle/>
          <a:p>
            <a:r>
              <a:rPr lang="en-CA" b="1" i="1" dirty="0"/>
              <a:t>Safety properties</a:t>
            </a:r>
            <a:r>
              <a:rPr lang="en-CA" dirty="0"/>
              <a:t> impose a number of constraints on the behavioural states of a role (i.e., that an acceptable state of affairs is maintained across all states of execution). </a:t>
            </a:r>
            <a:endParaRPr lang="en-CA" b="1" dirty="0">
              <a:solidFill>
                <a:srgbClr val="CC0000"/>
              </a:solidFill>
            </a:endParaRPr>
          </a:p>
          <a:p>
            <a:pPr>
              <a:spcBef>
                <a:spcPts val="0"/>
              </a:spcBef>
            </a:pPr>
            <a:r>
              <a:rPr lang="en-CA" b="1" dirty="0">
                <a:solidFill>
                  <a:srgbClr val="CC0000"/>
                </a:solidFill>
              </a:rPr>
              <a:t>Example:</a:t>
            </a:r>
            <a:r>
              <a:rPr lang="en-CA" dirty="0"/>
              <a:t> </a:t>
            </a:r>
            <a:r>
              <a:rPr lang="en-CA" dirty="0">
                <a:solidFill>
                  <a:schemeClr val="accent1">
                    <a:lumMod val="50000"/>
                  </a:schemeClr>
                </a:solidFill>
              </a:rPr>
              <a:t>Ensure liabilities </a:t>
            </a:r>
          </a:p>
          <a:p>
            <a:pPr marL="0" indent="0">
              <a:spcBef>
                <a:spcPts val="0"/>
              </a:spcBef>
              <a:buNone/>
            </a:pPr>
            <a:r>
              <a:rPr lang="en-CA" dirty="0">
                <a:solidFill>
                  <a:schemeClr val="accent1">
                    <a:lumMod val="50000"/>
                  </a:schemeClr>
                </a:solidFill>
              </a:rPr>
              <a:t>	of the company are </a:t>
            </a:r>
          </a:p>
          <a:p>
            <a:pPr marL="0" indent="0">
              <a:spcBef>
                <a:spcPts val="0"/>
              </a:spcBef>
              <a:buNone/>
            </a:pPr>
            <a:r>
              <a:rPr lang="en-CA" dirty="0">
                <a:solidFill>
                  <a:schemeClr val="accent1">
                    <a:lumMod val="50000"/>
                  </a:schemeClr>
                </a:solidFill>
              </a:rPr>
              <a:t>	always less than assets.</a:t>
            </a:r>
          </a:p>
        </p:txBody>
      </p:sp>
      <p:sp>
        <p:nvSpPr>
          <p:cNvPr id="943108" name="Text Box 4"/>
          <p:cNvSpPr txBox="1">
            <a:spLocks noChangeArrowheads="1"/>
          </p:cNvSpPr>
          <p:nvPr/>
        </p:nvSpPr>
        <p:spPr bwMode="auto">
          <a:xfrm>
            <a:off x="179388" y="2060575"/>
            <a:ext cx="1728787"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a:t>Responsibility</a:t>
            </a:r>
          </a:p>
        </p:txBody>
      </p:sp>
      <p:sp>
        <p:nvSpPr>
          <p:cNvPr id="943109" name="Text Box 5"/>
          <p:cNvSpPr txBox="1">
            <a:spLocks noChangeArrowheads="1"/>
          </p:cNvSpPr>
          <p:nvPr/>
        </p:nvSpPr>
        <p:spPr bwMode="auto">
          <a:xfrm>
            <a:off x="682625" y="2636838"/>
            <a:ext cx="1154113"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a:t>Liveness</a:t>
            </a:r>
          </a:p>
        </p:txBody>
      </p:sp>
      <p:sp>
        <p:nvSpPr>
          <p:cNvPr id="943110" name="Text Box 6"/>
          <p:cNvSpPr txBox="1">
            <a:spLocks noChangeArrowheads="1"/>
          </p:cNvSpPr>
          <p:nvPr/>
        </p:nvSpPr>
        <p:spPr bwMode="auto">
          <a:xfrm>
            <a:off x="684213" y="3213100"/>
            <a:ext cx="1154112" cy="346075"/>
          </a:xfrm>
          <a:prstGeom prst="rect">
            <a:avLst/>
          </a:prstGeom>
          <a:solidFill>
            <a:srgbClr val="990000"/>
          </a:solidFill>
          <a:ln w="9525">
            <a:solidFill>
              <a:schemeClr val="tx1"/>
            </a:solidFill>
            <a:miter lim="800000"/>
            <a:headEnd/>
            <a:tailEnd/>
          </a:ln>
          <a:effectLst/>
        </p:spPr>
        <p:txBody>
          <a:bodyPr>
            <a:spAutoFit/>
          </a:bodyPr>
          <a:lstStyle/>
          <a:p>
            <a:pPr>
              <a:spcBef>
                <a:spcPct val="50000"/>
              </a:spcBef>
            </a:pPr>
            <a:r>
              <a:rPr lang="en-CA" sz="1600">
                <a:solidFill>
                  <a:schemeClr val="bg1"/>
                </a:solidFill>
              </a:rPr>
              <a:t>Safety</a:t>
            </a:r>
          </a:p>
        </p:txBody>
      </p:sp>
      <p:cxnSp>
        <p:nvCxnSpPr>
          <p:cNvPr id="943111" name="AutoShape 7"/>
          <p:cNvCxnSpPr>
            <a:cxnSpLocks noChangeShapeType="1"/>
            <a:stCxn id="943108" idx="2"/>
            <a:endCxn id="943109" idx="1"/>
          </p:cNvCxnSpPr>
          <p:nvPr/>
        </p:nvCxnSpPr>
        <p:spPr bwMode="auto">
          <a:xfrm rot="5400000">
            <a:off x="661987" y="2427288"/>
            <a:ext cx="403225" cy="361950"/>
          </a:xfrm>
          <a:prstGeom prst="bentConnector4">
            <a:avLst>
              <a:gd name="adj1" fmla="val 28347"/>
              <a:gd name="adj2" fmla="val 163157"/>
            </a:avLst>
          </a:prstGeom>
          <a:noFill/>
          <a:ln w="9525">
            <a:solidFill>
              <a:schemeClr val="tx1"/>
            </a:solidFill>
            <a:miter lim="800000"/>
            <a:headEnd/>
            <a:tailEnd type="triangle" w="med" len="med"/>
          </a:ln>
          <a:effectLst/>
        </p:spPr>
      </p:cxnSp>
      <p:cxnSp>
        <p:nvCxnSpPr>
          <p:cNvPr id="943112" name="AutoShape 8"/>
          <p:cNvCxnSpPr>
            <a:cxnSpLocks noChangeShapeType="1"/>
            <a:stCxn id="943108" idx="2"/>
            <a:endCxn id="943110" idx="1"/>
          </p:cNvCxnSpPr>
          <p:nvPr/>
        </p:nvCxnSpPr>
        <p:spPr bwMode="auto">
          <a:xfrm rot="5400000">
            <a:off x="374650" y="2716213"/>
            <a:ext cx="979488" cy="360362"/>
          </a:xfrm>
          <a:prstGeom prst="bentConnector4">
            <a:avLst>
              <a:gd name="adj1" fmla="val 11505"/>
              <a:gd name="adj2" fmla="val 163435"/>
            </a:avLst>
          </a:prstGeom>
          <a:noFill/>
          <a:ln w="9525">
            <a:solidFill>
              <a:schemeClr val="tx1"/>
            </a:solidFill>
            <a:miter lim="800000"/>
            <a:headEnd/>
            <a:tailEnd type="triangle" w="med" len="med"/>
          </a:ln>
          <a:effectLst/>
        </p:spPr>
      </p:cxnSp>
      <p:pic>
        <p:nvPicPr>
          <p:cNvPr id="110694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4248" y="4011234"/>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3107">
                                            <p:txEl>
                                              <p:pRg st="1" end="1"/>
                                            </p:txEl>
                                          </p:spTgt>
                                        </p:tgtEl>
                                        <p:attrNameLst>
                                          <p:attrName>style.visibility</p:attrName>
                                        </p:attrNameLst>
                                      </p:cBhvr>
                                      <p:to>
                                        <p:strVal val="visible"/>
                                      </p:to>
                                    </p:set>
                                    <p:anim calcmode="lin" valueType="num">
                                      <p:cBhvr additive="base">
                                        <p:cTn id="7" dur="500" fill="hold"/>
                                        <p:tgtEl>
                                          <p:spTgt spid="9431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310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43107">
                                            <p:txEl>
                                              <p:pRg st="2" end="2"/>
                                            </p:txEl>
                                          </p:spTgt>
                                        </p:tgtEl>
                                        <p:attrNameLst>
                                          <p:attrName>style.visibility</p:attrName>
                                        </p:attrNameLst>
                                      </p:cBhvr>
                                      <p:to>
                                        <p:strVal val="visible"/>
                                      </p:to>
                                    </p:set>
                                    <p:anim calcmode="lin" valueType="num">
                                      <p:cBhvr additive="base">
                                        <p:cTn id="11" dur="500" fill="hold"/>
                                        <p:tgtEl>
                                          <p:spTgt spid="94310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4310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43107">
                                            <p:txEl>
                                              <p:pRg st="3" end="3"/>
                                            </p:txEl>
                                          </p:spTgt>
                                        </p:tgtEl>
                                        <p:attrNameLst>
                                          <p:attrName>style.visibility</p:attrName>
                                        </p:attrNameLst>
                                      </p:cBhvr>
                                      <p:to>
                                        <p:strVal val="visible"/>
                                      </p:to>
                                    </p:set>
                                    <p:anim calcmode="lin" valueType="num">
                                      <p:cBhvr additive="base">
                                        <p:cTn id="15" dur="500" fill="hold"/>
                                        <p:tgtEl>
                                          <p:spTgt spid="94310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431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ja-JP" altLang="en-US"/>
              <a:t>far@ucalgary.ca</a:t>
            </a:r>
            <a:endParaRPr lang="en-US" altLang="ja-JP"/>
          </a:p>
        </p:txBody>
      </p:sp>
      <p:sp>
        <p:nvSpPr>
          <p:cNvPr id="13" name="Slide Number Placeholder 5"/>
          <p:cNvSpPr>
            <a:spLocks noGrp="1"/>
          </p:cNvSpPr>
          <p:nvPr>
            <p:ph type="sldNum" sz="quarter" idx="12"/>
          </p:nvPr>
        </p:nvSpPr>
        <p:spPr/>
        <p:txBody>
          <a:bodyPr/>
          <a:lstStyle/>
          <a:p>
            <a:fld id="{3D891940-0F72-4187-8A81-E2AC2AD356FC}" type="slidenum">
              <a:rPr lang="ja-JP" altLang="en-US"/>
              <a:pPr/>
              <a:t>24</a:t>
            </a:fld>
            <a:endParaRPr lang="en-US" altLang="ja-JP"/>
          </a:p>
        </p:txBody>
      </p:sp>
      <p:sp>
        <p:nvSpPr>
          <p:cNvPr id="944130" name="Rectangle 2"/>
          <p:cNvSpPr>
            <a:spLocks noGrp="1" noChangeArrowheads="1"/>
          </p:cNvSpPr>
          <p:nvPr>
            <p:ph type="title"/>
          </p:nvPr>
        </p:nvSpPr>
        <p:spPr/>
        <p:txBody>
          <a:bodyPr/>
          <a:lstStyle/>
          <a:p>
            <a:r>
              <a:rPr lang="en-CA"/>
              <a:t>6. Permissions  =  Rights</a:t>
            </a:r>
          </a:p>
        </p:txBody>
      </p:sp>
      <p:sp>
        <p:nvSpPr>
          <p:cNvPr id="944131" name="Rectangle 3"/>
          <p:cNvSpPr>
            <a:spLocks noGrp="1" noChangeArrowheads="1"/>
          </p:cNvSpPr>
          <p:nvPr>
            <p:ph type="body" idx="1"/>
          </p:nvPr>
        </p:nvSpPr>
        <p:spPr>
          <a:xfrm>
            <a:off x="2195513" y="1560513"/>
            <a:ext cx="6705600" cy="4532312"/>
          </a:xfrm>
        </p:spPr>
        <p:txBody>
          <a:bodyPr/>
          <a:lstStyle/>
          <a:p>
            <a:pPr>
              <a:lnSpc>
                <a:spcPct val="90000"/>
              </a:lnSpc>
            </a:pPr>
            <a:r>
              <a:rPr lang="en-CA" sz="2400" dirty="0"/>
              <a:t>In order to realise responsibilities, a role is usually associated with a set of permissions. </a:t>
            </a:r>
          </a:p>
          <a:p>
            <a:pPr>
              <a:lnSpc>
                <a:spcPct val="90000"/>
              </a:lnSpc>
            </a:pPr>
            <a:r>
              <a:rPr lang="en-CA" sz="2400" dirty="0"/>
              <a:t>Permissions are the rights associated with a role. The permissions of a role thus identify the resources that are available to that role in order to realize its responsibilities. </a:t>
            </a:r>
          </a:p>
          <a:p>
            <a:pPr>
              <a:lnSpc>
                <a:spcPct val="90000"/>
              </a:lnSpc>
            </a:pPr>
            <a:r>
              <a:rPr lang="en-CA" sz="2400" dirty="0"/>
              <a:t>In typical systems, permissions tend to be information resources. </a:t>
            </a:r>
          </a:p>
          <a:p>
            <a:pPr>
              <a:lnSpc>
                <a:spcPct val="90000"/>
              </a:lnSpc>
            </a:pPr>
            <a:r>
              <a:rPr lang="en-CA" sz="2400" b="1" dirty="0">
                <a:solidFill>
                  <a:srgbClr val="CC0000"/>
                </a:solidFill>
              </a:rPr>
              <a:t>Examples:</a:t>
            </a:r>
            <a:r>
              <a:rPr lang="en-CA" sz="2400" dirty="0"/>
              <a:t> </a:t>
            </a:r>
          </a:p>
          <a:p>
            <a:pPr lvl="1">
              <a:lnSpc>
                <a:spcPct val="90000"/>
              </a:lnSpc>
            </a:pPr>
            <a:r>
              <a:rPr lang="en-CA" sz="2000" dirty="0">
                <a:solidFill>
                  <a:schemeClr val="accent1">
                    <a:lumMod val="50000"/>
                  </a:schemeClr>
                </a:solidFill>
              </a:rPr>
              <a:t>Ability to retrieve a particular information; modify or delete another piece of information. </a:t>
            </a:r>
          </a:p>
          <a:p>
            <a:pPr lvl="1">
              <a:lnSpc>
                <a:spcPct val="90000"/>
              </a:lnSpc>
            </a:pPr>
            <a:r>
              <a:rPr lang="en-CA" sz="2000" dirty="0">
                <a:solidFill>
                  <a:schemeClr val="accent1">
                    <a:lumMod val="50000"/>
                  </a:schemeClr>
                </a:solidFill>
              </a:rPr>
              <a:t>Ability to generate information. </a:t>
            </a:r>
          </a:p>
        </p:txBody>
      </p:sp>
      <p:sp>
        <p:nvSpPr>
          <p:cNvPr id="944132" name="Text Box 4"/>
          <p:cNvSpPr txBox="1">
            <a:spLocks noChangeArrowheads="1"/>
          </p:cNvSpPr>
          <p:nvPr/>
        </p:nvSpPr>
        <p:spPr bwMode="auto">
          <a:xfrm>
            <a:off x="250825" y="2060575"/>
            <a:ext cx="1079500" cy="466725"/>
          </a:xfrm>
          <a:prstGeom prst="rect">
            <a:avLst/>
          </a:prstGeom>
          <a:noFill/>
          <a:ln w="9525">
            <a:solidFill>
              <a:schemeClr val="tx1"/>
            </a:solidFill>
            <a:miter lim="800000"/>
            <a:headEnd/>
            <a:tailEnd/>
          </a:ln>
          <a:effectLst/>
        </p:spPr>
        <p:txBody>
          <a:bodyPr>
            <a:spAutoFit/>
          </a:bodyPr>
          <a:lstStyle/>
          <a:p>
            <a:pPr>
              <a:spcBef>
                <a:spcPct val="50000"/>
              </a:spcBef>
            </a:pPr>
            <a:r>
              <a:rPr lang="en-CA"/>
              <a:t>Role</a:t>
            </a:r>
          </a:p>
        </p:txBody>
      </p:sp>
      <p:sp>
        <p:nvSpPr>
          <p:cNvPr id="944133" name="Text Box 5"/>
          <p:cNvSpPr txBox="1">
            <a:spLocks noChangeArrowheads="1"/>
          </p:cNvSpPr>
          <p:nvPr/>
        </p:nvSpPr>
        <p:spPr bwMode="auto">
          <a:xfrm>
            <a:off x="393700" y="2852738"/>
            <a:ext cx="1728788"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a:t>Responsibility</a:t>
            </a:r>
          </a:p>
        </p:txBody>
      </p:sp>
      <p:sp>
        <p:nvSpPr>
          <p:cNvPr id="944134" name="Text Box 6"/>
          <p:cNvSpPr txBox="1">
            <a:spLocks noChangeArrowheads="1"/>
          </p:cNvSpPr>
          <p:nvPr/>
        </p:nvSpPr>
        <p:spPr bwMode="auto">
          <a:xfrm>
            <a:off x="393700" y="3429000"/>
            <a:ext cx="1728788" cy="346075"/>
          </a:xfrm>
          <a:prstGeom prst="rect">
            <a:avLst/>
          </a:prstGeom>
          <a:solidFill>
            <a:srgbClr val="990000"/>
          </a:solidFill>
          <a:ln w="9525">
            <a:solidFill>
              <a:schemeClr val="tx1"/>
            </a:solidFill>
            <a:miter lim="800000"/>
            <a:headEnd/>
            <a:tailEnd/>
          </a:ln>
          <a:effectLst/>
        </p:spPr>
        <p:txBody>
          <a:bodyPr>
            <a:spAutoFit/>
          </a:bodyPr>
          <a:lstStyle/>
          <a:p>
            <a:pPr>
              <a:spcBef>
                <a:spcPct val="50000"/>
              </a:spcBef>
            </a:pPr>
            <a:r>
              <a:rPr lang="en-CA" sz="1600">
                <a:solidFill>
                  <a:schemeClr val="bg1"/>
                </a:solidFill>
              </a:rPr>
              <a:t>Permission</a:t>
            </a:r>
          </a:p>
        </p:txBody>
      </p:sp>
      <p:sp>
        <p:nvSpPr>
          <p:cNvPr id="944135" name="Text Box 7"/>
          <p:cNvSpPr txBox="1">
            <a:spLocks noChangeArrowheads="1"/>
          </p:cNvSpPr>
          <p:nvPr/>
        </p:nvSpPr>
        <p:spPr bwMode="auto">
          <a:xfrm>
            <a:off x="393700" y="4005263"/>
            <a:ext cx="1728788"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a:t>Protocol</a:t>
            </a:r>
          </a:p>
        </p:txBody>
      </p:sp>
      <p:cxnSp>
        <p:nvCxnSpPr>
          <p:cNvPr id="944136" name="AutoShape 8"/>
          <p:cNvCxnSpPr>
            <a:cxnSpLocks noChangeShapeType="1"/>
            <a:stCxn id="944132" idx="2"/>
            <a:endCxn id="944133" idx="1"/>
          </p:cNvCxnSpPr>
          <p:nvPr/>
        </p:nvCxnSpPr>
        <p:spPr bwMode="auto">
          <a:xfrm rot="5400000">
            <a:off x="342900" y="2578100"/>
            <a:ext cx="498475" cy="396875"/>
          </a:xfrm>
          <a:prstGeom prst="bentConnector4">
            <a:avLst>
              <a:gd name="adj1" fmla="val 32486"/>
              <a:gd name="adj2" fmla="val 157602"/>
            </a:avLst>
          </a:prstGeom>
          <a:noFill/>
          <a:ln w="9525">
            <a:solidFill>
              <a:schemeClr val="tx1"/>
            </a:solidFill>
            <a:miter lim="800000"/>
            <a:headEnd/>
            <a:tailEnd type="triangle" w="med" len="med"/>
          </a:ln>
          <a:effectLst/>
        </p:spPr>
      </p:cxnSp>
      <p:cxnSp>
        <p:nvCxnSpPr>
          <p:cNvPr id="944137" name="AutoShape 9"/>
          <p:cNvCxnSpPr>
            <a:cxnSpLocks noChangeShapeType="1"/>
            <a:stCxn id="944132" idx="2"/>
            <a:endCxn id="944134" idx="1"/>
          </p:cNvCxnSpPr>
          <p:nvPr/>
        </p:nvCxnSpPr>
        <p:spPr bwMode="auto">
          <a:xfrm rot="5400000">
            <a:off x="54769" y="2866231"/>
            <a:ext cx="1074738" cy="396875"/>
          </a:xfrm>
          <a:prstGeom prst="bentConnector4">
            <a:avLst>
              <a:gd name="adj1" fmla="val 14769"/>
              <a:gd name="adj2" fmla="val 157602"/>
            </a:avLst>
          </a:prstGeom>
          <a:noFill/>
          <a:ln w="9525">
            <a:solidFill>
              <a:schemeClr val="tx1"/>
            </a:solidFill>
            <a:miter lim="800000"/>
            <a:headEnd/>
            <a:tailEnd type="triangle" w="med" len="med"/>
          </a:ln>
          <a:effectLst/>
        </p:spPr>
      </p:cxnSp>
      <p:cxnSp>
        <p:nvCxnSpPr>
          <p:cNvPr id="944138" name="AutoShape 10"/>
          <p:cNvCxnSpPr>
            <a:cxnSpLocks noChangeShapeType="1"/>
            <a:stCxn id="944132" idx="2"/>
            <a:endCxn id="944135" idx="1"/>
          </p:cNvCxnSpPr>
          <p:nvPr/>
        </p:nvCxnSpPr>
        <p:spPr bwMode="auto">
          <a:xfrm rot="5400000">
            <a:off x="-233362" y="3154362"/>
            <a:ext cx="1651000" cy="396875"/>
          </a:xfrm>
          <a:prstGeom prst="bentConnector4">
            <a:avLst>
              <a:gd name="adj1" fmla="val 9421"/>
              <a:gd name="adj2" fmla="val 157602"/>
            </a:avLst>
          </a:prstGeom>
          <a:noFill/>
          <a:ln w="9525">
            <a:solidFill>
              <a:schemeClr val="tx1"/>
            </a:solidFill>
            <a:miter lim="800000"/>
            <a:headEnd/>
            <a:tailEnd type="triangle" w="med" len="med"/>
          </a:ln>
          <a:effectLst/>
        </p:spPr>
      </p:cxn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4131">
                                            <p:txEl>
                                              <p:pRg st="3" end="3"/>
                                            </p:txEl>
                                          </p:spTgt>
                                        </p:tgtEl>
                                        <p:attrNameLst>
                                          <p:attrName>style.visibility</p:attrName>
                                        </p:attrNameLst>
                                      </p:cBhvr>
                                      <p:to>
                                        <p:strVal val="visible"/>
                                      </p:to>
                                    </p:set>
                                    <p:anim calcmode="lin" valueType="num">
                                      <p:cBhvr additive="base">
                                        <p:cTn id="7" dur="500" fill="hold"/>
                                        <p:tgtEl>
                                          <p:spTgt spid="9441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413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44131">
                                            <p:txEl>
                                              <p:pRg st="4" end="4"/>
                                            </p:txEl>
                                          </p:spTgt>
                                        </p:tgtEl>
                                        <p:attrNameLst>
                                          <p:attrName>style.visibility</p:attrName>
                                        </p:attrNameLst>
                                      </p:cBhvr>
                                      <p:to>
                                        <p:strVal val="visible"/>
                                      </p:to>
                                    </p:set>
                                    <p:anim calcmode="lin" valueType="num">
                                      <p:cBhvr additive="base">
                                        <p:cTn id="11" dur="500" fill="hold"/>
                                        <p:tgtEl>
                                          <p:spTgt spid="94413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4413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44131">
                                            <p:txEl>
                                              <p:pRg st="5" end="5"/>
                                            </p:txEl>
                                          </p:spTgt>
                                        </p:tgtEl>
                                        <p:attrNameLst>
                                          <p:attrName>style.visibility</p:attrName>
                                        </p:attrNameLst>
                                      </p:cBhvr>
                                      <p:to>
                                        <p:strVal val="visible"/>
                                      </p:to>
                                    </p:set>
                                    <p:anim calcmode="lin" valueType="num">
                                      <p:cBhvr additive="base">
                                        <p:cTn id="15" dur="500" fill="hold"/>
                                        <p:tgtEl>
                                          <p:spTgt spid="94413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441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ja-JP" altLang="en-US"/>
              <a:t>far@ucalgary.ca</a:t>
            </a:r>
            <a:endParaRPr lang="en-US" altLang="ja-JP"/>
          </a:p>
        </p:txBody>
      </p:sp>
      <p:sp>
        <p:nvSpPr>
          <p:cNvPr id="13" name="Slide Number Placeholder 5"/>
          <p:cNvSpPr>
            <a:spLocks noGrp="1"/>
          </p:cNvSpPr>
          <p:nvPr>
            <p:ph type="sldNum" sz="quarter" idx="12"/>
          </p:nvPr>
        </p:nvSpPr>
        <p:spPr/>
        <p:txBody>
          <a:bodyPr/>
          <a:lstStyle/>
          <a:p>
            <a:fld id="{5733F9D8-059A-44C5-9BDF-D0B1CF8B29E0}" type="slidenum">
              <a:rPr lang="ja-JP" altLang="en-US"/>
              <a:pPr/>
              <a:t>25</a:t>
            </a:fld>
            <a:endParaRPr lang="en-US" altLang="ja-JP"/>
          </a:p>
        </p:txBody>
      </p:sp>
      <p:sp>
        <p:nvSpPr>
          <p:cNvPr id="945154" name="Rectangle 2"/>
          <p:cNvSpPr>
            <a:spLocks noGrp="1" noChangeArrowheads="1"/>
          </p:cNvSpPr>
          <p:nvPr>
            <p:ph type="title"/>
          </p:nvPr>
        </p:nvSpPr>
        <p:spPr/>
        <p:txBody>
          <a:bodyPr/>
          <a:lstStyle/>
          <a:p>
            <a:r>
              <a:rPr lang="en-CA" dirty="0"/>
              <a:t>7. Protocols (How?)</a:t>
            </a:r>
          </a:p>
        </p:txBody>
      </p:sp>
      <p:sp>
        <p:nvSpPr>
          <p:cNvPr id="945155" name="Rectangle 3"/>
          <p:cNvSpPr>
            <a:spLocks noGrp="1" noChangeArrowheads="1"/>
          </p:cNvSpPr>
          <p:nvPr>
            <p:ph type="body" idx="1"/>
          </p:nvPr>
        </p:nvSpPr>
        <p:spPr>
          <a:xfrm>
            <a:off x="2195513" y="1560513"/>
            <a:ext cx="6705600" cy="4532312"/>
          </a:xfrm>
        </p:spPr>
        <p:txBody>
          <a:bodyPr/>
          <a:lstStyle/>
          <a:p>
            <a:r>
              <a:rPr lang="en-CA" sz="2800" dirty="0"/>
              <a:t>A role is also identified with a number of protocols, which define the way that a role can interact with the other roles </a:t>
            </a:r>
            <a:r>
              <a:rPr lang="en-US" sz="2800" dirty="0"/>
              <a:t>in the system. </a:t>
            </a:r>
            <a:endParaRPr lang="en-CA" sz="2800" dirty="0"/>
          </a:p>
          <a:p>
            <a:r>
              <a:rPr lang="en-CA" sz="2800" b="1" dirty="0">
                <a:solidFill>
                  <a:srgbClr val="CC0000"/>
                </a:solidFill>
              </a:rPr>
              <a:t>Example:</a:t>
            </a:r>
            <a:r>
              <a:rPr lang="en-CA" sz="2800" dirty="0"/>
              <a:t> </a:t>
            </a:r>
          </a:p>
          <a:p>
            <a:pPr lvl="1"/>
            <a:r>
              <a:rPr lang="en-CA" sz="2400" dirty="0">
                <a:solidFill>
                  <a:schemeClr val="accent1">
                    <a:lumMod val="50000"/>
                  </a:schemeClr>
                </a:solidFill>
              </a:rPr>
              <a:t>A  </a:t>
            </a:r>
            <a:r>
              <a:rPr lang="en-CA" sz="2400" i="1" dirty="0">
                <a:solidFill>
                  <a:schemeClr val="accent1">
                    <a:lumMod val="50000"/>
                  </a:schemeClr>
                </a:solidFill>
              </a:rPr>
              <a:t>seller</a:t>
            </a:r>
            <a:r>
              <a:rPr lang="en-CA" sz="2400" dirty="0">
                <a:solidFill>
                  <a:schemeClr val="accent1">
                    <a:lumMod val="50000"/>
                  </a:schemeClr>
                </a:solidFill>
              </a:rPr>
              <a:t> role might have the protocols </a:t>
            </a:r>
            <a:r>
              <a:rPr lang="en-CA" sz="2400" i="1" dirty="0">
                <a:solidFill>
                  <a:schemeClr val="accent1">
                    <a:lumMod val="50000"/>
                  </a:schemeClr>
                </a:solidFill>
              </a:rPr>
              <a:t>Dutch auction</a:t>
            </a:r>
            <a:r>
              <a:rPr lang="en-CA" sz="2400" dirty="0">
                <a:solidFill>
                  <a:schemeClr val="accent1">
                    <a:lumMod val="50000"/>
                  </a:schemeClr>
                </a:solidFill>
              </a:rPr>
              <a:t> and </a:t>
            </a:r>
            <a:r>
              <a:rPr lang="en-CA" sz="2400" i="1" dirty="0">
                <a:solidFill>
                  <a:schemeClr val="accent1">
                    <a:lumMod val="50000"/>
                  </a:schemeClr>
                </a:solidFill>
              </a:rPr>
              <a:t>English auction</a:t>
            </a:r>
            <a:r>
              <a:rPr lang="en-CA" sz="2400" dirty="0">
                <a:solidFill>
                  <a:schemeClr val="accent1">
                    <a:lumMod val="50000"/>
                  </a:schemeClr>
                </a:solidFill>
              </a:rPr>
              <a:t> associated with it. </a:t>
            </a:r>
          </a:p>
          <a:p>
            <a:pPr lvl="1"/>
            <a:r>
              <a:rPr lang="en-CA" sz="2400" dirty="0">
                <a:solidFill>
                  <a:schemeClr val="accent1">
                    <a:lumMod val="50000"/>
                  </a:schemeClr>
                </a:solidFill>
              </a:rPr>
              <a:t>A </a:t>
            </a:r>
            <a:r>
              <a:rPr lang="en-CA" sz="2400" i="1" dirty="0">
                <a:solidFill>
                  <a:schemeClr val="accent1">
                    <a:lumMod val="50000"/>
                  </a:schemeClr>
                </a:solidFill>
              </a:rPr>
              <a:t>hiring</a:t>
            </a:r>
            <a:r>
              <a:rPr lang="en-CA" sz="2400" dirty="0">
                <a:solidFill>
                  <a:schemeClr val="accent1">
                    <a:lumMod val="50000"/>
                  </a:schemeClr>
                </a:solidFill>
              </a:rPr>
              <a:t> role of the president of a company is to conform to the hiring protocol (policies?).</a:t>
            </a:r>
          </a:p>
        </p:txBody>
      </p:sp>
      <p:sp>
        <p:nvSpPr>
          <p:cNvPr id="945156" name="Text Box 4"/>
          <p:cNvSpPr txBox="1">
            <a:spLocks noChangeArrowheads="1"/>
          </p:cNvSpPr>
          <p:nvPr/>
        </p:nvSpPr>
        <p:spPr bwMode="auto">
          <a:xfrm>
            <a:off x="250825" y="2060575"/>
            <a:ext cx="1079500" cy="466725"/>
          </a:xfrm>
          <a:prstGeom prst="rect">
            <a:avLst/>
          </a:prstGeom>
          <a:noFill/>
          <a:ln w="9525">
            <a:solidFill>
              <a:schemeClr val="tx1"/>
            </a:solidFill>
            <a:miter lim="800000"/>
            <a:headEnd/>
            <a:tailEnd/>
          </a:ln>
          <a:effectLst/>
        </p:spPr>
        <p:txBody>
          <a:bodyPr>
            <a:spAutoFit/>
          </a:bodyPr>
          <a:lstStyle/>
          <a:p>
            <a:pPr>
              <a:spcBef>
                <a:spcPct val="50000"/>
              </a:spcBef>
            </a:pPr>
            <a:r>
              <a:rPr lang="en-CA"/>
              <a:t>Role</a:t>
            </a:r>
          </a:p>
        </p:txBody>
      </p:sp>
      <p:sp>
        <p:nvSpPr>
          <p:cNvPr id="945157" name="Text Box 5"/>
          <p:cNvSpPr txBox="1">
            <a:spLocks noChangeArrowheads="1"/>
          </p:cNvSpPr>
          <p:nvPr/>
        </p:nvSpPr>
        <p:spPr bwMode="auto">
          <a:xfrm>
            <a:off x="393700" y="2852738"/>
            <a:ext cx="1728788"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a:t>Responsibility</a:t>
            </a:r>
          </a:p>
        </p:txBody>
      </p:sp>
      <p:sp>
        <p:nvSpPr>
          <p:cNvPr id="945158" name="Text Box 6"/>
          <p:cNvSpPr txBox="1">
            <a:spLocks noChangeArrowheads="1"/>
          </p:cNvSpPr>
          <p:nvPr/>
        </p:nvSpPr>
        <p:spPr bwMode="auto">
          <a:xfrm>
            <a:off x="393700" y="3429000"/>
            <a:ext cx="1728788"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a:t>Permission</a:t>
            </a:r>
          </a:p>
        </p:txBody>
      </p:sp>
      <p:sp>
        <p:nvSpPr>
          <p:cNvPr id="945159" name="Text Box 7"/>
          <p:cNvSpPr txBox="1">
            <a:spLocks noChangeArrowheads="1"/>
          </p:cNvSpPr>
          <p:nvPr/>
        </p:nvSpPr>
        <p:spPr bwMode="auto">
          <a:xfrm>
            <a:off x="393700" y="4005263"/>
            <a:ext cx="1728788" cy="346075"/>
          </a:xfrm>
          <a:prstGeom prst="rect">
            <a:avLst/>
          </a:prstGeom>
          <a:solidFill>
            <a:srgbClr val="990000"/>
          </a:solidFill>
          <a:ln w="9525">
            <a:solidFill>
              <a:schemeClr val="tx1"/>
            </a:solidFill>
            <a:miter lim="800000"/>
            <a:headEnd/>
            <a:tailEnd/>
          </a:ln>
          <a:effectLst/>
        </p:spPr>
        <p:txBody>
          <a:bodyPr>
            <a:spAutoFit/>
          </a:bodyPr>
          <a:lstStyle/>
          <a:p>
            <a:pPr>
              <a:spcBef>
                <a:spcPct val="50000"/>
              </a:spcBef>
            </a:pPr>
            <a:r>
              <a:rPr lang="en-CA" sz="1600">
                <a:solidFill>
                  <a:schemeClr val="bg1"/>
                </a:solidFill>
              </a:rPr>
              <a:t>Protocol</a:t>
            </a:r>
          </a:p>
        </p:txBody>
      </p:sp>
      <p:cxnSp>
        <p:nvCxnSpPr>
          <p:cNvPr id="945160" name="AutoShape 8"/>
          <p:cNvCxnSpPr>
            <a:cxnSpLocks noChangeShapeType="1"/>
            <a:stCxn id="945156" idx="2"/>
            <a:endCxn id="945157" idx="1"/>
          </p:cNvCxnSpPr>
          <p:nvPr/>
        </p:nvCxnSpPr>
        <p:spPr bwMode="auto">
          <a:xfrm rot="5400000">
            <a:off x="342900" y="2578100"/>
            <a:ext cx="498475" cy="396875"/>
          </a:xfrm>
          <a:prstGeom prst="bentConnector4">
            <a:avLst>
              <a:gd name="adj1" fmla="val 32486"/>
              <a:gd name="adj2" fmla="val 157602"/>
            </a:avLst>
          </a:prstGeom>
          <a:noFill/>
          <a:ln w="9525">
            <a:solidFill>
              <a:schemeClr val="tx1"/>
            </a:solidFill>
            <a:miter lim="800000"/>
            <a:headEnd/>
            <a:tailEnd type="triangle" w="med" len="med"/>
          </a:ln>
          <a:effectLst/>
        </p:spPr>
      </p:cxnSp>
      <p:cxnSp>
        <p:nvCxnSpPr>
          <p:cNvPr id="945161" name="AutoShape 9"/>
          <p:cNvCxnSpPr>
            <a:cxnSpLocks noChangeShapeType="1"/>
            <a:stCxn id="945156" idx="2"/>
            <a:endCxn id="945158" idx="1"/>
          </p:cNvCxnSpPr>
          <p:nvPr/>
        </p:nvCxnSpPr>
        <p:spPr bwMode="auto">
          <a:xfrm rot="5400000">
            <a:off x="54769" y="2866231"/>
            <a:ext cx="1074738" cy="396875"/>
          </a:xfrm>
          <a:prstGeom prst="bentConnector4">
            <a:avLst>
              <a:gd name="adj1" fmla="val 14769"/>
              <a:gd name="adj2" fmla="val 157602"/>
            </a:avLst>
          </a:prstGeom>
          <a:noFill/>
          <a:ln w="9525">
            <a:solidFill>
              <a:schemeClr val="tx1"/>
            </a:solidFill>
            <a:miter lim="800000"/>
            <a:headEnd/>
            <a:tailEnd type="triangle" w="med" len="med"/>
          </a:ln>
          <a:effectLst/>
        </p:spPr>
      </p:cxnSp>
      <p:cxnSp>
        <p:nvCxnSpPr>
          <p:cNvPr id="945162" name="AutoShape 10"/>
          <p:cNvCxnSpPr>
            <a:cxnSpLocks noChangeShapeType="1"/>
            <a:stCxn id="945156" idx="2"/>
            <a:endCxn id="945159" idx="1"/>
          </p:cNvCxnSpPr>
          <p:nvPr/>
        </p:nvCxnSpPr>
        <p:spPr bwMode="auto">
          <a:xfrm rot="5400000">
            <a:off x="-233362" y="3154362"/>
            <a:ext cx="1651000" cy="396875"/>
          </a:xfrm>
          <a:prstGeom prst="bentConnector4">
            <a:avLst>
              <a:gd name="adj1" fmla="val 9421"/>
              <a:gd name="adj2" fmla="val 157602"/>
            </a:avLst>
          </a:prstGeom>
          <a:noFill/>
          <a:ln w="9525">
            <a:solidFill>
              <a:schemeClr val="tx1"/>
            </a:solidFill>
            <a:miter lim="800000"/>
            <a:headEnd/>
            <a:tailEnd type="triangle" w="med" len="med"/>
          </a:ln>
          <a:effectLst/>
        </p:spPr>
      </p:cxn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5155">
                                            <p:txEl>
                                              <p:pRg st="1" end="1"/>
                                            </p:txEl>
                                          </p:spTgt>
                                        </p:tgtEl>
                                        <p:attrNameLst>
                                          <p:attrName>style.visibility</p:attrName>
                                        </p:attrNameLst>
                                      </p:cBhvr>
                                      <p:to>
                                        <p:strVal val="visible"/>
                                      </p:to>
                                    </p:set>
                                    <p:anim calcmode="lin" valueType="num">
                                      <p:cBhvr additive="base">
                                        <p:cTn id="7" dur="500" fill="hold"/>
                                        <p:tgtEl>
                                          <p:spTgt spid="9451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515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45155">
                                            <p:txEl>
                                              <p:pRg st="2" end="2"/>
                                            </p:txEl>
                                          </p:spTgt>
                                        </p:tgtEl>
                                        <p:attrNameLst>
                                          <p:attrName>style.visibility</p:attrName>
                                        </p:attrNameLst>
                                      </p:cBhvr>
                                      <p:to>
                                        <p:strVal val="visible"/>
                                      </p:to>
                                    </p:set>
                                    <p:anim calcmode="lin" valueType="num">
                                      <p:cBhvr additive="base">
                                        <p:cTn id="11" dur="500" fill="hold"/>
                                        <p:tgtEl>
                                          <p:spTgt spid="94515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4515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45155">
                                            <p:txEl>
                                              <p:pRg st="3" end="3"/>
                                            </p:txEl>
                                          </p:spTgt>
                                        </p:tgtEl>
                                        <p:attrNameLst>
                                          <p:attrName>style.visibility</p:attrName>
                                        </p:attrNameLst>
                                      </p:cBhvr>
                                      <p:to>
                                        <p:strVal val="visible"/>
                                      </p:to>
                                    </p:set>
                                    <p:anim calcmode="lin" valueType="num">
                                      <p:cBhvr additive="base">
                                        <p:cTn id="15" dur="500" fill="hold"/>
                                        <p:tgtEl>
                                          <p:spTgt spid="94515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4515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how to find them?</a:t>
            </a:r>
            <a:endParaRPr lang="en-CA" dirty="0"/>
          </a:p>
        </p:txBody>
      </p:sp>
      <p:sp>
        <p:nvSpPr>
          <p:cNvPr id="3" name="Content Placeholder 2"/>
          <p:cNvSpPr>
            <a:spLocks noGrp="1"/>
          </p:cNvSpPr>
          <p:nvPr>
            <p:ph idx="1"/>
          </p:nvPr>
        </p:nvSpPr>
        <p:spPr>
          <a:xfrm>
            <a:off x="900113" y="1560513"/>
            <a:ext cx="7743853" cy="3020615"/>
          </a:xfrm>
        </p:spPr>
        <p:txBody>
          <a:bodyPr/>
          <a:lstStyle/>
          <a:p>
            <a:r>
              <a:rPr lang="en-US" sz="2400" dirty="0"/>
              <a:t>Think of the system as a society</a:t>
            </a:r>
          </a:p>
          <a:p>
            <a:r>
              <a:rPr lang="en-US" sz="2400" dirty="0"/>
              <a:t>Think of possible scenario of system behavior and identify actors in them </a:t>
            </a:r>
          </a:p>
          <a:p>
            <a:r>
              <a:rPr lang="en-US" sz="2400" dirty="0"/>
              <a:t>Think of possible must do and must not do actions </a:t>
            </a:r>
            <a:endParaRPr lang="en-CA" sz="2400" dirty="0"/>
          </a:p>
          <a:p>
            <a:r>
              <a:rPr lang="en-US" sz="2400" dirty="0"/>
              <a:t>Think of what is needed to do a task and what should be avoided</a:t>
            </a:r>
          </a:p>
          <a:p>
            <a:r>
              <a:rPr lang="en-US" sz="2400" dirty="0"/>
              <a:t>Think of possible interactions</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26</a:t>
            </a:fld>
            <a:endParaRPr lang="en-US" altLang="ja-JP"/>
          </a:p>
        </p:txBody>
      </p:sp>
      <p:pic>
        <p:nvPicPr>
          <p:cNvPr id="1065985" name="Picture 1"/>
          <p:cNvPicPr>
            <a:picLocks noChangeAspect="1" noChangeArrowheads="1"/>
          </p:cNvPicPr>
          <p:nvPr/>
        </p:nvPicPr>
        <p:blipFill>
          <a:blip r:embed="rId2" cstate="print"/>
          <a:srcRect/>
          <a:stretch>
            <a:fillRect/>
          </a:stretch>
        </p:blipFill>
        <p:spPr bwMode="auto">
          <a:xfrm>
            <a:off x="4644008" y="4653136"/>
            <a:ext cx="3920556" cy="1499613"/>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2"/>
          <p:cNvSpPr>
            <a:spLocks noGrp="1" noChangeArrowheads="1"/>
          </p:cNvSpPr>
          <p:nvPr>
            <p:ph type="sldNum" sz="quarter" idx="11"/>
          </p:nvPr>
        </p:nvSpPr>
        <p:spPr>
          <a:noFill/>
        </p:spPr>
        <p:txBody>
          <a:bodyPr/>
          <a:lstStyle/>
          <a:p>
            <a:fld id="{B0A1C2A9-3B10-4C19-93A4-1F39A90ADB8E}" type="slidenum">
              <a:rPr lang="ja-JP" altLang="en-US" smtClean="0">
                <a:ea typeface="ＭＳ Ｐゴシック" pitchFamily="34" charset="-128"/>
              </a:rPr>
              <a:pPr/>
              <a:t>27</a:t>
            </a:fld>
            <a:endParaRPr lang="en-US" altLang="ja-JP">
              <a:ea typeface="ＭＳ Ｐゴシック" pitchFamily="34" charset="-128"/>
            </a:endParaRPr>
          </a:p>
        </p:txBody>
      </p:sp>
      <p:sp>
        <p:nvSpPr>
          <p:cNvPr id="996354" name="Rectangle 2"/>
          <p:cNvSpPr>
            <a:spLocks noGrp="1" noChangeArrowheads="1"/>
          </p:cNvSpPr>
          <p:nvPr>
            <p:ph type="title"/>
          </p:nvPr>
        </p:nvSpPr>
        <p:spPr/>
        <p:txBody>
          <a:bodyPr/>
          <a:lstStyle/>
          <a:p>
            <a:pPr eaLnBrk="1" hangingPunct="1">
              <a:defRPr/>
            </a:pPr>
            <a:r>
              <a:rPr lang="en-US" dirty="0"/>
              <a:t>How to Find Roles?</a:t>
            </a:r>
          </a:p>
        </p:txBody>
      </p:sp>
      <p:grpSp>
        <p:nvGrpSpPr>
          <p:cNvPr id="2" name="Group 3"/>
          <p:cNvGrpSpPr>
            <a:grpSpLocks/>
          </p:cNvGrpSpPr>
          <p:nvPr/>
        </p:nvGrpSpPr>
        <p:grpSpPr bwMode="auto">
          <a:xfrm>
            <a:off x="2052638" y="1557338"/>
            <a:ext cx="2663825" cy="2592387"/>
            <a:chOff x="385" y="482"/>
            <a:chExt cx="2016" cy="2064"/>
          </a:xfrm>
        </p:grpSpPr>
        <p:sp>
          <p:nvSpPr>
            <p:cNvPr id="996356" name="Oval 4"/>
            <p:cNvSpPr>
              <a:spLocks noChangeArrowheads="1"/>
            </p:cNvSpPr>
            <p:nvPr/>
          </p:nvSpPr>
          <p:spPr bwMode="auto">
            <a:xfrm>
              <a:off x="385" y="482"/>
              <a:ext cx="2016" cy="2064"/>
            </a:xfrm>
            <a:prstGeom prst="ellipse">
              <a:avLst/>
            </a:prstGeom>
            <a:gradFill rotWithShape="1">
              <a:gsLst>
                <a:gs pos="0">
                  <a:srgbClr val="99CC00"/>
                </a:gs>
                <a:gs pos="100000">
                  <a:srgbClr val="6CC26A"/>
                </a:gs>
              </a:gsLst>
              <a:path path="rect">
                <a:fillToRect r="100000" b="100000"/>
              </a:path>
            </a:gradFill>
            <a:ln w="9525">
              <a:noFill/>
              <a:round/>
              <a:headEnd/>
              <a:tailEnd/>
            </a:ln>
            <a:effectLst>
              <a:outerShdw dist="35921" dir="2700000" algn="ctr" rotWithShape="0">
                <a:schemeClr val="bg2"/>
              </a:outerShdw>
            </a:effectLst>
          </p:spPr>
          <p:txBody>
            <a:bodyPr wrap="none" lIns="107950" tIns="53975" rIns="107950" bIns="53975" anchor="ctr"/>
            <a:lstStyle/>
            <a:p>
              <a:pPr>
                <a:defRPr/>
              </a:pPr>
              <a:endParaRPr lang="en-CA">
                <a:ea typeface="ＭＳ Ｐゴシック" charset="-128"/>
              </a:endParaRPr>
            </a:p>
          </p:txBody>
        </p:sp>
        <p:grpSp>
          <p:nvGrpSpPr>
            <p:cNvPr id="3" name="Group 5"/>
            <p:cNvGrpSpPr>
              <a:grpSpLocks/>
            </p:cNvGrpSpPr>
            <p:nvPr/>
          </p:nvGrpSpPr>
          <p:grpSpPr bwMode="auto">
            <a:xfrm>
              <a:off x="499" y="672"/>
              <a:ext cx="1042" cy="989"/>
              <a:chOff x="3696" y="1776"/>
              <a:chExt cx="1625" cy="1449"/>
            </a:xfrm>
          </p:grpSpPr>
          <p:grpSp>
            <p:nvGrpSpPr>
              <p:cNvPr id="4" name="Group 6"/>
              <p:cNvGrpSpPr>
                <a:grpSpLocks/>
              </p:cNvGrpSpPr>
              <p:nvPr/>
            </p:nvGrpSpPr>
            <p:grpSpPr bwMode="auto">
              <a:xfrm>
                <a:off x="4297" y="1776"/>
                <a:ext cx="432" cy="720"/>
                <a:chOff x="1249" y="2496"/>
                <a:chExt cx="432" cy="720"/>
              </a:xfrm>
            </p:grpSpPr>
            <p:sp>
              <p:nvSpPr>
                <p:cNvPr id="24676" name="Rectangle 7"/>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p:spPr>
              <p:txBody>
                <a:bodyPr wrap="none" anchor="ctr"/>
                <a:lstStyle/>
                <a:p>
                  <a:endParaRPr lang="en-CA"/>
                </a:p>
              </p:txBody>
            </p:sp>
            <p:sp>
              <p:nvSpPr>
                <p:cNvPr id="24677" name="Line 8"/>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78" name="Line 9"/>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79" name="Line 10"/>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80" name="Line 11"/>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81" name="Line 12"/>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82" name="Line 13"/>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83" name="Line 14"/>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84" name="Line 15"/>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85" name="Line 16"/>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86" name="Line 17"/>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87" name="Line 18"/>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88" name="Line 19"/>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89" name="Line 20"/>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90" name="Line 21"/>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91" name="Line 22"/>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92" name="Line 23"/>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93" name="Line 24"/>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p:spPr>
              <p:txBody>
                <a:bodyPr wrap="none" anchor="ctr"/>
                <a:lstStyle/>
                <a:p>
                  <a:endParaRPr lang="en-CA"/>
                </a:p>
              </p:txBody>
            </p:sp>
          </p:grpSp>
          <p:sp>
            <p:nvSpPr>
              <p:cNvPr id="24675" name="Text Box 25"/>
              <p:cNvSpPr txBox="1">
                <a:spLocks noChangeArrowheads="1"/>
              </p:cNvSpPr>
              <p:nvPr/>
            </p:nvSpPr>
            <p:spPr bwMode="auto">
              <a:xfrm>
                <a:off x="3696" y="2622"/>
                <a:ext cx="1625" cy="603"/>
              </a:xfrm>
              <a:prstGeom prst="rect">
                <a:avLst/>
              </a:prstGeom>
              <a:noFill/>
              <a:ln w="28575">
                <a:noFill/>
                <a:miter lim="800000"/>
                <a:headEnd type="none" w="sm" len="sm"/>
                <a:tailEnd type="none" w="lg" len="lg"/>
              </a:ln>
            </p:spPr>
            <p:txBody>
              <a:bodyPr wrap="none">
                <a:spAutoFit/>
              </a:bodyPr>
              <a:lstStyle/>
              <a:p>
                <a:pPr algn="ctr" eaLnBrk="0" hangingPunct="0"/>
                <a:r>
                  <a:rPr kumimoji="0" lang="en-US" sz="1400" b="0" dirty="0">
                    <a:latin typeface="Arial" charset="0"/>
                  </a:rPr>
                  <a:t>Supplementary</a:t>
                </a:r>
              </a:p>
              <a:p>
                <a:pPr algn="ctr" eaLnBrk="0" hangingPunct="0"/>
                <a:r>
                  <a:rPr kumimoji="0" lang="en-US" sz="1400" b="0" dirty="0">
                    <a:latin typeface="Arial" charset="0"/>
                  </a:rPr>
                  <a:t>Specifications</a:t>
                </a:r>
              </a:p>
            </p:txBody>
          </p:sp>
        </p:grpSp>
        <p:grpSp>
          <p:nvGrpSpPr>
            <p:cNvPr id="5" name="Group 26"/>
            <p:cNvGrpSpPr>
              <a:grpSpLocks/>
            </p:cNvGrpSpPr>
            <p:nvPr/>
          </p:nvGrpSpPr>
          <p:grpSpPr bwMode="auto">
            <a:xfrm>
              <a:off x="1571" y="859"/>
              <a:ext cx="669" cy="777"/>
              <a:chOff x="4017" y="1776"/>
              <a:chExt cx="987" cy="1243"/>
            </a:xfrm>
          </p:grpSpPr>
          <p:grpSp>
            <p:nvGrpSpPr>
              <p:cNvPr id="6" name="Group 27"/>
              <p:cNvGrpSpPr>
                <a:grpSpLocks/>
              </p:cNvGrpSpPr>
              <p:nvPr/>
            </p:nvGrpSpPr>
            <p:grpSpPr bwMode="auto">
              <a:xfrm>
                <a:off x="4297" y="1776"/>
                <a:ext cx="432" cy="720"/>
                <a:chOff x="1249" y="2496"/>
                <a:chExt cx="432" cy="720"/>
              </a:xfrm>
            </p:grpSpPr>
            <p:sp>
              <p:nvSpPr>
                <p:cNvPr id="24656" name="Rectangle 28"/>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p:spPr>
              <p:txBody>
                <a:bodyPr wrap="none" anchor="ctr"/>
                <a:lstStyle/>
                <a:p>
                  <a:endParaRPr lang="en-CA"/>
                </a:p>
              </p:txBody>
            </p:sp>
            <p:sp>
              <p:nvSpPr>
                <p:cNvPr id="24657" name="Line 29"/>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58" name="Line 30"/>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59" name="Line 31"/>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60" name="Line 32"/>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61" name="Line 33"/>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62" name="Line 34"/>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63" name="Line 35"/>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64" name="Line 36"/>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65" name="Line 37"/>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66" name="Line 38"/>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67" name="Line 39"/>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68" name="Line 40"/>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69" name="Line 41"/>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70" name="Line 42"/>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71" name="Line 43"/>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72" name="Line 44"/>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73" name="Line 45"/>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p:spPr>
              <p:txBody>
                <a:bodyPr wrap="none" anchor="ctr"/>
                <a:lstStyle/>
                <a:p>
                  <a:endParaRPr lang="en-CA"/>
                </a:p>
              </p:txBody>
            </p:sp>
          </p:grpSp>
          <p:sp>
            <p:nvSpPr>
              <p:cNvPr id="24655" name="Text Box 46"/>
              <p:cNvSpPr txBox="1">
                <a:spLocks noChangeArrowheads="1"/>
              </p:cNvSpPr>
              <p:nvPr/>
            </p:nvSpPr>
            <p:spPr bwMode="auto">
              <a:xfrm>
                <a:off x="4017" y="2631"/>
                <a:ext cx="987" cy="388"/>
              </a:xfrm>
              <a:prstGeom prst="rect">
                <a:avLst/>
              </a:prstGeom>
              <a:noFill/>
              <a:ln w="28575">
                <a:noFill/>
                <a:miter lim="800000"/>
                <a:headEnd type="none" w="sm" len="sm"/>
                <a:tailEnd type="none" w="lg" len="lg"/>
              </a:ln>
            </p:spPr>
            <p:txBody>
              <a:bodyPr wrap="none">
                <a:spAutoFit/>
              </a:bodyPr>
              <a:lstStyle/>
              <a:p>
                <a:pPr algn="ctr" eaLnBrk="0" hangingPunct="0"/>
                <a:r>
                  <a:rPr kumimoji="0" lang="en-US" sz="1400" b="0">
                    <a:latin typeface="Arial" charset="0"/>
                  </a:rPr>
                  <a:t>Glossary</a:t>
                </a:r>
              </a:p>
            </p:txBody>
          </p:sp>
        </p:grpSp>
        <p:grpSp>
          <p:nvGrpSpPr>
            <p:cNvPr id="7" name="Group 47"/>
            <p:cNvGrpSpPr>
              <a:grpSpLocks/>
            </p:cNvGrpSpPr>
            <p:nvPr/>
          </p:nvGrpSpPr>
          <p:grpSpPr bwMode="auto">
            <a:xfrm>
              <a:off x="840" y="1632"/>
              <a:ext cx="1138" cy="718"/>
              <a:chOff x="3445" y="2976"/>
              <a:chExt cx="1630" cy="1260"/>
            </a:xfrm>
          </p:grpSpPr>
          <p:grpSp>
            <p:nvGrpSpPr>
              <p:cNvPr id="8" name="Group 48"/>
              <p:cNvGrpSpPr>
                <a:grpSpLocks/>
              </p:cNvGrpSpPr>
              <p:nvPr/>
            </p:nvGrpSpPr>
            <p:grpSpPr bwMode="auto">
              <a:xfrm>
                <a:off x="3464" y="2976"/>
                <a:ext cx="1589" cy="681"/>
                <a:chOff x="3464" y="2976"/>
                <a:chExt cx="1589" cy="681"/>
              </a:xfrm>
            </p:grpSpPr>
            <p:grpSp>
              <p:nvGrpSpPr>
                <p:cNvPr id="9" name="Group 49"/>
                <p:cNvGrpSpPr>
                  <a:grpSpLocks/>
                </p:cNvGrpSpPr>
                <p:nvPr/>
              </p:nvGrpSpPr>
              <p:grpSpPr bwMode="auto">
                <a:xfrm>
                  <a:off x="3464" y="2976"/>
                  <a:ext cx="320" cy="403"/>
                  <a:chOff x="7654" y="3380"/>
                  <a:chExt cx="554" cy="754"/>
                </a:xfrm>
              </p:grpSpPr>
              <p:sp>
                <p:nvSpPr>
                  <p:cNvPr id="24650" name="Oval 50"/>
                  <p:cNvSpPr>
                    <a:spLocks noChangeArrowheads="1"/>
                  </p:cNvSpPr>
                  <p:nvPr/>
                </p:nvSpPr>
                <p:spPr bwMode="auto">
                  <a:xfrm>
                    <a:off x="7805" y="3380"/>
                    <a:ext cx="253" cy="248"/>
                  </a:xfrm>
                  <a:prstGeom prst="ellipse">
                    <a:avLst/>
                  </a:prstGeom>
                  <a:noFill/>
                  <a:ln w="28575">
                    <a:solidFill>
                      <a:schemeClr val="tx1"/>
                    </a:solidFill>
                    <a:round/>
                    <a:headEnd/>
                    <a:tailEnd/>
                  </a:ln>
                </p:spPr>
                <p:txBody>
                  <a:bodyPr/>
                  <a:lstStyle/>
                  <a:p>
                    <a:endParaRPr lang="en-CA"/>
                  </a:p>
                </p:txBody>
              </p:sp>
              <p:sp>
                <p:nvSpPr>
                  <p:cNvPr id="24651" name="Line 51"/>
                  <p:cNvSpPr>
                    <a:spLocks noChangeShapeType="1"/>
                  </p:cNvSpPr>
                  <p:nvPr/>
                </p:nvSpPr>
                <p:spPr bwMode="auto">
                  <a:xfrm>
                    <a:off x="7931" y="3630"/>
                    <a:ext cx="1" cy="232"/>
                  </a:xfrm>
                  <a:prstGeom prst="line">
                    <a:avLst/>
                  </a:prstGeom>
                  <a:noFill/>
                  <a:ln w="28575">
                    <a:solidFill>
                      <a:schemeClr val="tx1"/>
                    </a:solidFill>
                    <a:round/>
                    <a:headEnd/>
                    <a:tailEnd/>
                  </a:ln>
                </p:spPr>
                <p:txBody>
                  <a:bodyPr/>
                  <a:lstStyle/>
                  <a:p>
                    <a:endParaRPr lang="en-CA"/>
                  </a:p>
                </p:txBody>
              </p:sp>
              <p:sp>
                <p:nvSpPr>
                  <p:cNvPr id="24652" name="Line 52"/>
                  <p:cNvSpPr>
                    <a:spLocks noChangeShapeType="1"/>
                  </p:cNvSpPr>
                  <p:nvPr/>
                </p:nvSpPr>
                <p:spPr bwMode="auto">
                  <a:xfrm>
                    <a:off x="7731" y="3695"/>
                    <a:ext cx="401" cy="1"/>
                  </a:xfrm>
                  <a:prstGeom prst="line">
                    <a:avLst/>
                  </a:prstGeom>
                  <a:noFill/>
                  <a:ln w="28575">
                    <a:solidFill>
                      <a:schemeClr val="tx1"/>
                    </a:solidFill>
                    <a:round/>
                    <a:headEnd/>
                    <a:tailEnd/>
                  </a:ln>
                </p:spPr>
                <p:txBody>
                  <a:bodyPr/>
                  <a:lstStyle/>
                  <a:p>
                    <a:endParaRPr lang="en-CA"/>
                  </a:p>
                </p:txBody>
              </p:sp>
              <p:sp>
                <p:nvSpPr>
                  <p:cNvPr id="24653" name="Freeform 53"/>
                  <p:cNvSpPr>
                    <a:spLocks/>
                  </p:cNvSpPr>
                  <p:nvPr/>
                </p:nvSpPr>
                <p:spPr bwMode="auto">
                  <a:xfrm>
                    <a:off x="7654" y="3862"/>
                    <a:ext cx="554" cy="272"/>
                  </a:xfrm>
                  <a:custGeom>
                    <a:avLst/>
                    <a:gdLst>
                      <a:gd name="T0" fmla="*/ 0 w 108"/>
                      <a:gd name="T1" fmla="*/ 1370 h 54"/>
                      <a:gd name="T2" fmla="*/ 1421 w 108"/>
                      <a:gd name="T3" fmla="*/ 0 h 54"/>
                      <a:gd name="T4" fmla="*/ 2842 w 108"/>
                      <a:gd name="T5" fmla="*/ 1370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headEnd/>
                    <a:tailEnd/>
                  </a:ln>
                </p:spPr>
                <p:txBody>
                  <a:bodyPr/>
                  <a:lstStyle/>
                  <a:p>
                    <a:endParaRPr lang="en-CA"/>
                  </a:p>
                </p:txBody>
              </p:sp>
            </p:grpSp>
            <p:sp>
              <p:nvSpPr>
                <p:cNvPr id="24644" name="Oval 54"/>
                <p:cNvSpPr>
                  <a:spLocks noChangeArrowheads="1"/>
                </p:cNvSpPr>
                <p:nvPr/>
              </p:nvSpPr>
              <p:spPr bwMode="auto">
                <a:xfrm>
                  <a:off x="4198" y="3062"/>
                  <a:ext cx="499" cy="230"/>
                </a:xfrm>
                <a:prstGeom prst="ellipse">
                  <a:avLst/>
                </a:prstGeom>
                <a:noFill/>
                <a:ln w="28575">
                  <a:solidFill>
                    <a:schemeClr val="tx1"/>
                  </a:solidFill>
                  <a:round/>
                  <a:headEnd type="none" w="sm" len="sm"/>
                  <a:tailEnd type="none" w="lg" len="lg"/>
                </a:ln>
              </p:spPr>
              <p:txBody>
                <a:bodyPr wrap="none" anchor="ctr"/>
                <a:lstStyle/>
                <a:p>
                  <a:endParaRPr lang="en-CA"/>
                </a:p>
              </p:txBody>
            </p:sp>
            <p:sp>
              <p:nvSpPr>
                <p:cNvPr id="24645" name="Oval 55"/>
                <p:cNvSpPr>
                  <a:spLocks noChangeArrowheads="1"/>
                </p:cNvSpPr>
                <p:nvPr/>
              </p:nvSpPr>
              <p:spPr bwMode="auto">
                <a:xfrm>
                  <a:off x="3885" y="3427"/>
                  <a:ext cx="499" cy="230"/>
                </a:xfrm>
                <a:prstGeom prst="ellipse">
                  <a:avLst/>
                </a:prstGeom>
                <a:noFill/>
                <a:ln w="28575">
                  <a:solidFill>
                    <a:schemeClr val="tx1"/>
                  </a:solidFill>
                  <a:round/>
                  <a:headEnd type="none" w="sm" len="sm"/>
                  <a:tailEnd type="none" w="lg" len="lg"/>
                </a:ln>
              </p:spPr>
              <p:txBody>
                <a:bodyPr wrap="none" anchor="ctr"/>
                <a:lstStyle/>
                <a:p>
                  <a:endParaRPr lang="en-CA"/>
                </a:p>
              </p:txBody>
            </p:sp>
            <p:sp>
              <p:nvSpPr>
                <p:cNvPr id="24646" name="Oval 56"/>
                <p:cNvSpPr>
                  <a:spLocks noChangeArrowheads="1"/>
                </p:cNvSpPr>
                <p:nvPr/>
              </p:nvSpPr>
              <p:spPr bwMode="auto">
                <a:xfrm>
                  <a:off x="4554" y="3427"/>
                  <a:ext cx="499" cy="230"/>
                </a:xfrm>
                <a:prstGeom prst="ellipse">
                  <a:avLst/>
                </a:prstGeom>
                <a:noFill/>
                <a:ln w="28575">
                  <a:solidFill>
                    <a:schemeClr val="tx1"/>
                  </a:solidFill>
                  <a:round/>
                  <a:headEnd type="none" w="sm" len="sm"/>
                  <a:tailEnd type="none" w="lg" len="lg"/>
                </a:ln>
              </p:spPr>
              <p:txBody>
                <a:bodyPr wrap="none" anchor="ctr"/>
                <a:lstStyle/>
                <a:p>
                  <a:endParaRPr lang="en-CA"/>
                </a:p>
              </p:txBody>
            </p:sp>
            <p:sp>
              <p:nvSpPr>
                <p:cNvPr id="24647" name="Line 57"/>
                <p:cNvSpPr>
                  <a:spLocks noChangeShapeType="1"/>
                </p:cNvSpPr>
                <p:nvPr/>
              </p:nvSpPr>
              <p:spPr bwMode="auto">
                <a:xfrm>
                  <a:off x="3729" y="3177"/>
                  <a:ext cx="469" cy="0"/>
                </a:xfrm>
                <a:prstGeom prst="line">
                  <a:avLst/>
                </a:prstGeom>
                <a:noFill/>
                <a:ln w="28575">
                  <a:solidFill>
                    <a:schemeClr val="tx1"/>
                  </a:solidFill>
                  <a:round/>
                  <a:headEnd/>
                  <a:tailEnd type="arrow" w="med" len="med"/>
                </a:ln>
              </p:spPr>
              <p:txBody>
                <a:bodyPr wrap="none" anchor="ctr"/>
                <a:lstStyle/>
                <a:p>
                  <a:endParaRPr lang="en-CA"/>
                </a:p>
              </p:txBody>
            </p:sp>
            <p:sp>
              <p:nvSpPr>
                <p:cNvPr id="24648" name="Line 58"/>
                <p:cNvSpPr>
                  <a:spLocks noChangeShapeType="1"/>
                </p:cNvSpPr>
                <p:nvPr/>
              </p:nvSpPr>
              <p:spPr bwMode="auto">
                <a:xfrm flipV="1">
                  <a:off x="4240" y="3292"/>
                  <a:ext cx="144" cy="135"/>
                </a:xfrm>
                <a:prstGeom prst="line">
                  <a:avLst/>
                </a:prstGeom>
                <a:noFill/>
                <a:ln w="28575">
                  <a:solidFill>
                    <a:schemeClr val="tx1"/>
                  </a:solidFill>
                  <a:round/>
                  <a:headEnd type="none" w="sm" len="sm"/>
                  <a:tailEnd type="triangle" w="med" len="med"/>
                </a:ln>
              </p:spPr>
              <p:txBody>
                <a:bodyPr wrap="none" anchor="ctr"/>
                <a:lstStyle/>
                <a:p>
                  <a:endParaRPr lang="en-CA"/>
                </a:p>
              </p:txBody>
            </p:sp>
            <p:sp>
              <p:nvSpPr>
                <p:cNvPr id="24649" name="Line 59"/>
                <p:cNvSpPr>
                  <a:spLocks noChangeShapeType="1"/>
                </p:cNvSpPr>
                <p:nvPr/>
              </p:nvSpPr>
              <p:spPr bwMode="auto">
                <a:xfrm flipH="1" flipV="1">
                  <a:off x="4554" y="3292"/>
                  <a:ext cx="143" cy="135"/>
                </a:xfrm>
                <a:prstGeom prst="line">
                  <a:avLst/>
                </a:prstGeom>
                <a:noFill/>
                <a:ln w="28575">
                  <a:solidFill>
                    <a:schemeClr val="tx1"/>
                  </a:solidFill>
                  <a:round/>
                  <a:headEnd type="none" w="sm" len="sm"/>
                  <a:tailEnd type="triangle" w="med" len="med"/>
                </a:ln>
              </p:spPr>
              <p:txBody>
                <a:bodyPr wrap="none" anchor="ctr"/>
                <a:lstStyle/>
                <a:p>
                  <a:endParaRPr lang="en-CA"/>
                </a:p>
              </p:txBody>
            </p:sp>
          </p:grpSp>
          <p:sp>
            <p:nvSpPr>
              <p:cNvPr id="24642" name="Text Box 60"/>
              <p:cNvSpPr txBox="1">
                <a:spLocks noChangeArrowheads="1"/>
              </p:cNvSpPr>
              <p:nvPr/>
            </p:nvSpPr>
            <p:spPr bwMode="auto">
              <a:xfrm>
                <a:off x="3445" y="3810"/>
                <a:ext cx="1630" cy="426"/>
              </a:xfrm>
              <a:prstGeom prst="rect">
                <a:avLst/>
              </a:prstGeom>
              <a:noFill/>
              <a:ln w="28575">
                <a:noFill/>
                <a:miter lim="800000"/>
                <a:headEnd type="none" w="sm" len="sm"/>
                <a:tailEnd type="none" w="lg" len="lg"/>
              </a:ln>
            </p:spPr>
            <p:txBody>
              <a:bodyPr wrap="none">
                <a:spAutoFit/>
              </a:bodyPr>
              <a:lstStyle/>
              <a:p>
                <a:pPr algn="ctr" eaLnBrk="0" hangingPunct="0"/>
                <a:r>
                  <a:rPr kumimoji="0" lang="en-US" sz="1400" b="0">
                    <a:latin typeface="Arial" charset="0"/>
                  </a:rPr>
                  <a:t>Use-Case Model</a:t>
                </a:r>
              </a:p>
            </p:txBody>
          </p:sp>
        </p:grpSp>
      </p:grpSp>
      <p:sp>
        <p:nvSpPr>
          <p:cNvPr id="996413" name="Line 61"/>
          <p:cNvSpPr>
            <a:spLocks noChangeShapeType="1"/>
          </p:cNvSpPr>
          <p:nvPr/>
        </p:nvSpPr>
        <p:spPr bwMode="auto">
          <a:xfrm flipV="1">
            <a:off x="4716463" y="2852738"/>
            <a:ext cx="1368425" cy="0"/>
          </a:xfrm>
          <a:prstGeom prst="line">
            <a:avLst/>
          </a:prstGeom>
          <a:noFill/>
          <a:ln w="57150">
            <a:solidFill>
              <a:schemeClr val="hlink"/>
            </a:solidFill>
            <a:round/>
            <a:headEnd/>
            <a:tailEnd type="triangle" w="med" len="med"/>
          </a:ln>
        </p:spPr>
        <p:txBody>
          <a:bodyPr lIns="107950" tIns="53975" rIns="107950" bIns="53975"/>
          <a:lstStyle/>
          <a:p>
            <a:endParaRPr lang="en-CA"/>
          </a:p>
        </p:txBody>
      </p:sp>
      <p:cxnSp>
        <p:nvCxnSpPr>
          <p:cNvPr id="996434" name="AutoShape 82"/>
          <p:cNvCxnSpPr>
            <a:cxnSpLocks noChangeShapeType="1"/>
            <a:endCxn id="24591" idx="2"/>
          </p:cNvCxnSpPr>
          <p:nvPr/>
        </p:nvCxnSpPr>
        <p:spPr bwMode="auto">
          <a:xfrm rot="10800000" flipV="1">
            <a:off x="911617" y="4005262"/>
            <a:ext cx="6541697" cy="341015"/>
          </a:xfrm>
          <a:prstGeom prst="bentConnector4">
            <a:avLst>
              <a:gd name="adj1" fmla="val 206"/>
              <a:gd name="adj2" fmla="val 258203"/>
            </a:avLst>
          </a:prstGeom>
          <a:noFill/>
          <a:ln w="57150">
            <a:solidFill>
              <a:schemeClr val="hlink"/>
            </a:solidFill>
            <a:miter lim="800000"/>
            <a:headEnd/>
            <a:tailEnd type="triangle" w="med" len="med"/>
          </a:ln>
        </p:spPr>
      </p:cxnSp>
      <p:grpSp>
        <p:nvGrpSpPr>
          <p:cNvPr id="16" name="Group 83"/>
          <p:cNvGrpSpPr>
            <a:grpSpLocks/>
          </p:cNvGrpSpPr>
          <p:nvPr/>
        </p:nvGrpSpPr>
        <p:grpSpPr bwMode="auto">
          <a:xfrm>
            <a:off x="6013450" y="1557338"/>
            <a:ext cx="2735263" cy="2395537"/>
            <a:chOff x="3289" y="576"/>
            <a:chExt cx="2090" cy="1920"/>
          </a:xfrm>
        </p:grpSpPr>
        <p:sp>
          <p:nvSpPr>
            <p:cNvPr id="996436" name="Oval 84"/>
            <p:cNvSpPr>
              <a:spLocks noChangeArrowheads="1"/>
            </p:cNvSpPr>
            <p:nvPr/>
          </p:nvSpPr>
          <p:spPr bwMode="auto">
            <a:xfrm>
              <a:off x="3361" y="576"/>
              <a:ext cx="1967" cy="1920"/>
            </a:xfrm>
            <a:prstGeom prst="ellipse">
              <a:avLst/>
            </a:prstGeom>
            <a:gradFill rotWithShape="1">
              <a:gsLst>
                <a:gs pos="0">
                  <a:srgbClr val="FFC36B"/>
                </a:gs>
                <a:gs pos="100000">
                  <a:schemeClr val="accent1"/>
                </a:gs>
              </a:gsLst>
              <a:path path="rect">
                <a:fillToRect r="100000" b="100000"/>
              </a:path>
            </a:gradFill>
            <a:ln w="9525">
              <a:noFill/>
              <a:round/>
              <a:headEnd/>
              <a:tailEnd/>
            </a:ln>
            <a:effectLst>
              <a:outerShdw dist="35921" dir="2700000" algn="ctr" rotWithShape="0">
                <a:schemeClr val="bg2"/>
              </a:outerShdw>
            </a:effectLst>
          </p:spPr>
          <p:txBody>
            <a:bodyPr wrap="none" lIns="107950" tIns="53975" rIns="107950" bIns="53975" anchor="ctr"/>
            <a:lstStyle/>
            <a:p>
              <a:pPr>
                <a:defRPr/>
              </a:pPr>
              <a:endParaRPr lang="en-CA">
                <a:ea typeface="ＭＳ Ｐゴシック" charset="-128"/>
              </a:endParaRPr>
            </a:p>
          </p:txBody>
        </p:sp>
        <p:grpSp>
          <p:nvGrpSpPr>
            <p:cNvPr id="17" name="Group 85"/>
            <p:cNvGrpSpPr>
              <a:grpSpLocks/>
            </p:cNvGrpSpPr>
            <p:nvPr/>
          </p:nvGrpSpPr>
          <p:grpSpPr bwMode="auto">
            <a:xfrm>
              <a:off x="3675" y="1456"/>
              <a:ext cx="1438" cy="1005"/>
              <a:chOff x="2178" y="585"/>
              <a:chExt cx="2120" cy="1414"/>
            </a:xfrm>
          </p:grpSpPr>
          <p:grpSp>
            <p:nvGrpSpPr>
              <p:cNvPr id="18" name="Group 86"/>
              <p:cNvGrpSpPr>
                <a:grpSpLocks/>
              </p:cNvGrpSpPr>
              <p:nvPr/>
            </p:nvGrpSpPr>
            <p:grpSpPr bwMode="auto">
              <a:xfrm>
                <a:off x="3022" y="585"/>
                <a:ext cx="432" cy="720"/>
                <a:chOff x="1249" y="2496"/>
                <a:chExt cx="432" cy="720"/>
              </a:xfrm>
            </p:grpSpPr>
            <p:sp>
              <p:nvSpPr>
                <p:cNvPr id="24600" name="Rectangle 87"/>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p:spPr>
              <p:txBody>
                <a:bodyPr wrap="none" anchor="ctr"/>
                <a:lstStyle/>
                <a:p>
                  <a:endParaRPr lang="en-CA"/>
                </a:p>
              </p:txBody>
            </p:sp>
            <p:sp>
              <p:nvSpPr>
                <p:cNvPr id="24601" name="Line 88"/>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02" name="Line 89"/>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03" name="Line 90"/>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04" name="Line 91"/>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05" name="Line 92"/>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06" name="Line 93"/>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07" name="Line 94"/>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08" name="Line 95"/>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09" name="Line 96"/>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10" name="Line 97"/>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11" name="Line 98"/>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12" name="Line 99"/>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13" name="Line 100"/>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14" name="Line 101"/>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15" name="Line 102"/>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16" name="Line 103"/>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17" name="Line 104"/>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p:spPr>
              <p:txBody>
                <a:bodyPr wrap="none" anchor="ctr"/>
                <a:lstStyle/>
                <a:p>
                  <a:endParaRPr lang="en-CA"/>
                </a:p>
              </p:txBody>
            </p:sp>
          </p:grpSp>
          <p:sp>
            <p:nvSpPr>
              <p:cNvPr id="24599" name="Text Box 105"/>
              <p:cNvSpPr txBox="1">
                <a:spLocks noChangeArrowheads="1"/>
              </p:cNvSpPr>
              <p:nvPr/>
            </p:nvSpPr>
            <p:spPr bwMode="auto">
              <a:xfrm>
                <a:off x="2178" y="1416"/>
                <a:ext cx="2120" cy="583"/>
              </a:xfrm>
              <a:prstGeom prst="rect">
                <a:avLst/>
              </a:prstGeom>
              <a:noFill/>
              <a:ln w="28575">
                <a:noFill/>
                <a:miter lim="800000"/>
                <a:headEnd type="none" w="sm" len="sm"/>
                <a:tailEnd type="none" w="lg" len="lg"/>
              </a:ln>
            </p:spPr>
            <p:txBody>
              <a:bodyPr wrap="none">
                <a:spAutoFit/>
              </a:bodyPr>
              <a:lstStyle/>
              <a:p>
                <a:pPr algn="ctr" eaLnBrk="0" hangingPunct="0"/>
                <a:r>
                  <a:rPr kumimoji="0" lang="en-US" sz="1400" b="0">
                    <a:latin typeface="Arial" charset="0"/>
                  </a:rPr>
                  <a:t>Software Architecture</a:t>
                </a:r>
              </a:p>
              <a:p>
                <a:pPr algn="ctr" eaLnBrk="0" hangingPunct="0"/>
                <a:r>
                  <a:rPr kumimoji="0" lang="en-US" sz="1400" b="0">
                    <a:latin typeface="Arial" charset="0"/>
                  </a:rPr>
                  <a:t>Document</a:t>
                </a:r>
              </a:p>
            </p:txBody>
          </p:sp>
        </p:grpSp>
        <p:grpSp>
          <p:nvGrpSpPr>
            <p:cNvPr id="19" name="Group 106"/>
            <p:cNvGrpSpPr>
              <a:grpSpLocks/>
            </p:cNvGrpSpPr>
            <p:nvPr/>
          </p:nvGrpSpPr>
          <p:grpSpPr bwMode="auto">
            <a:xfrm>
              <a:off x="3289" y="720"/>
              <a:ext cx="2090" cy="776"/>
              <a:chOff x="3193" y="3648"/>
              <a:chExt cx="2090" cy="776"/>
            </a:xfrm>
          </p:grpSpPr>
          <p:sp>
            <p:nvSpPr>
              <p:cNvPr id="24596" name="Oval 107"/>
              <p:cNvSpPr>
                <a:spLocks noChangeArrowheads="1"/>
              </p:cNvSpPr>
              <p:nvPr/>
            </p:nvSpPr>
            <p:spPr bwMode="auto">
              <a:xfrm>
                <a:off x="3925" y="3648"/>
                <a:ext cx="624" cy="288"/>
              </a:xfrm>
              <a:prstGeom prst="ellipse">
                <a:avLst/>
              </a:prstGeom>
              <a:noFill/>
              <a:ln w="28575">
                <a:solidFill>
                  <a:schemeClr val="tx1"/>
                </a:solidFill>
                <a:prstDash val="dash"/>
                <a:round/>
                <a:headEnd type="none" w="sm" len="sm"/>
                <a:tailEnd type="none" w="lg" len="lg"/>
              </a:ln>
            </p:spPr>
            <p:txBody>
              <a:bodyPr wrap="none" anchor="ctr"/>
              <a:lstStyle/>
              <a:p>
                <a:endParaRPr lang="en-CA"/>
              </a:p>
            </p:txBody>
          </p:sp>
          <p:sp>
            <p:nvSpPr>
              <p:cNvPr id="24597" name="Text Box 108"/>
              <p:cNvSpPr txBox="1">
                <a:spLocks noChangeArrowheads="1"/>
              </p:cNvSpPr>
              <p:nvPr/>
            </p:nvSpPr>
            <p:spPr bwMode="auto">
              <a:xfrm>
                <a:off x="3193" y="4009"/>
                <a:ext cx="2090" cy="415"/>
              </a:xfrm>
              <a:prstGeom prst="rect">
                <a:avLst/>
              </a:prstGeom>
              <a:noFill/>
              <a:ln w="28575">
                <a:noFill/>
                <a:miter lim="800000"/>
                <a:headEnd type="none" w="sm" len="sm"/>
                <a:tailEnd type="none" w="lg" len="lg"/>
              </a:ln>
            </p:spPr>
            <p:txBody>
              <a:bodyPr>
                <a:spAutoFit/>
              </a:bodyPr>
              <a:lstStyle/>
              <a:p>
                <a:pPr algn="ctr" eaLnBrk="0" hangingPunct="0"/>
                <a:r>
                  <a:rPr kumimoji="0" lang="en-US" sz="1400" b="0">
                    <a:latin typeface="Arial" charset="0"/>
                  </a:rPr>
                  <a:t>Use-Case Realization</a:t>
                </a:r>
              </a:p>
              <a:p>
                <a:pPr algn="ctr" eaLnBrk="0" hangingPunct="0"/>
                <a:r>
                  <a:rPr kumimoji="0" lang="en-US" sz="1400" b="0">
                    <a:latin typeface="Arial" charset="0"/>
                  </a:rPr>
                  <a:t>(identified)</a:t>
                </a:r>
              </a:p>
            </p:txBody>
          </p:sp>
        </p:grpSp>
      </p:grpSp>
      <p:grpSp>
        <p:nvGrpSpPr>
          <p:cNvPr id="20" name="Group 116"/>
          <p:cNvGrpSpPr>
            <a:grpSpLocks/>
          </p:cNvGrpSpPr>
          <p:nvPr/>
        </p:nvGrpSpPr>
        <p:grpSpPr bwMode="auto">
          <a:xfrm>
            <a:off x="395288" y="2851152"/>
            <a:ext cx="1655763" cy="1495426"/>
            <a:chOff x="249" y="1796"/>
            <a:chExt cx="1043" cy="942"/>
          </a:xfrm>
        </p:grpSpPr>
        <p:sp>
          <p:nvSpPr>
            <p:cNvPr id="24591" name="Text Box 112"/>
            <p:cNvSpPr txBox="1">
              <a:spLocks noChangeArrowheads="1"/>
            </p:cNvSpPr>
            <p:nvPr/>
          </p:nvSpPr>
          <p:spPr bwMode="auto">
            <a:xfrm>
              <a:off x="249" y="2447"/>
              <a:ext cx="650" cy="291"/>
            </a:xfrm>
            <a:prstGeom prst="rect">
              <a:avLst/>
            </a:prstGeom>
            <a:noFill/>
            <a:ln w="9525">
              <a:noFill/>
              <a:miter lim="800000"/>
              <a:headEnd/>
              <a:tailEnd/>
            </a:ln>
          </p:spPr>
          <p:txBody>
            <a:bodyPr wrap="none">
              <a:spAutoFit/>
            </a:bodyPr>
            <a:lstStyle/>
            <a:p>
              <a:r>
                <a:rPr lang="en-CA" dirty="0"/>
                <a:t>Roles</a:t>
              </a:r>
            </a:p>
          </p:txBody>
        </p:sp>
        <p:cxnSp>
          <p:nvCxnSpPr>
            <p:cNvPr id="24592" name="AutoShape 113"/>
            <p:cNvCxnSpPr>
              <a:cxnSpLocks noChangeShapeType="1"/>
              <a:endCxn id="24591" idx="0"/>
            </p:cNvCxnSpPr>
            <p:nvPr/>
          </p:nvCxnSpPr>
          <p:spPr bwMode="auto">
            <a:xfrm rot="10800000" flipV="1">
              <a:off x="574" y="1796"/>
              <a:ext cx="718" cy="650"/>
            </a:xfrm>
            <a:prstGeom prst="bentConnector2">
              <a:avLst/>
            </a:prstGeom>
            <a:noFill/>
            <a:ln w="57150">
              <a:solidFill>
                <a:schemeClr val="hlink"/>
              </a:solidFill>
              <a:miter lim="800000"/>
              <a:headEnd/>
              <a:tailEnd type="triangle" w="med" len="med"/>
            </a:ln>
          </p:spPr>
        </p:cxnSp>
      </p:grpSp>
      <p:cxnSp>
        <p:nvCxnSpPr>
          <p:cNvPr id="123" name="AutoShape 82"/>
          <p:cNvCxnSpPr>
            <a:cxnSpLocks noChangeShapeType="1"/>
            <a:stCxn id="996356" idx="4"/>
            <a:endCxn id="24591" idx="3"/>
          </p:cNvCxnSpPr>
          <p:nvPr/>
        </p:nvCxnSpPr>
        <p:spPr bwMode="auto">
          <a:xfrm rot="5400000" flipH="1">
            <a:off x="2389107" y="3154282"/>
            <a:ext cx="34279" cy="1956608"/>
          </a:xfrm>
          <a:prstGeom prst="bentConnector4">
            <a:avLst>
              <a:gd name="adj1" fmla="val -1253742"/>
              <a:gd name="adj2" fmla="val 84036"/>
            </a:avLst>
          </a:prstGeom>
          <a:noFill/>
          <a:ln w="57150">
            <a:solidFill>
              <a:schemeClr val="hlink"/>
            </a:solidFill>
            <a:miter lim="800000"/>
            <a:headEnd/>
            <a:tailEnd type="triangle" w="med" len="med"/>
          </a:ln>
        </p:spPr>
      </p:cxnSp>
      <p:sp>
        <p:nvSpPr>
          <p:cNvPr id="126" name="Text Box 33"/>
          <p:cNvSpPr txBox="1">
            <a:spLocks noChangeArrowheads="1"/>
          </p:cNvSpPr>
          <p:nvPr/>
        </p:nvSpPr>
        <p:spPr bwMode="auto">
          <a:xfrm>
            <a:off x="5643570" y="4929198"/>
            <a:ext cx="1944688" cy="1357872"/>
          </a:xfrm>
          <a:prstGeom prst="rect">
            <a:avLst/>
          </a:prstGeom>
          <a:noFill/>
          <a:ln w="9525">
            <a:noFill/>
            <a:miter lim="800000"/>
            <a:headEnd/>
            <a:tailEnd/>
          </a:ln>
          <a:effectLst>
            <a:outerShdw blurRad="50800" dist="38100" dir="2700000" algn="tl" rotWithShape="0">
              <a:prstClr val="black">
                <a:alpha val="40000"/>
              </a:prstClr>
            </a:outerShdw>
          </a:effectLst>
        </p:spPr>
        <p:txBody>
          <a:bodyPr>
            <a:spAutoFit/>
          </a:bodyPr>
          <a:lstStyle/>
          <a:p>
            <a:pPr>
              <a:lnSpc>
                <a:spcPts val="1200"/>
              </a:lnSpc>
              <a:spcBef>
                <a:spcPct val="50000"/>
              </a:spcBef>
            </a:pPr>
            <a:r>
              <a:rPr lang="en-US" sz="1600" b="0" dirty="0"/>
              <a:t>Views:</a:t>
            </a:r>
          </a:p>
          <a:p>
            <a:pPr algn="r">
              <a:lnSpc>
                <a:spcPts val="1200"/>
              </a:lnSpc>
              <a:spcBef>
                <a:spcPct val="50000"/>
              </a:spcBef>
            </a:pPr>
            <a:r>
              <a:rPr lang="en-US" sz="1600" b="0" dirty="0"/>
              <a:t>Conceptual </a:t>
            </a:r>
            <a:r>
              <a:rPr lang="en-CA" sz="1600" b="0" dirty="0"/>
              <a:t>view</a:t>
            </a:r>
            <a:endParaRPr lang="en-US" sz="1600" b="0" dirty="0"/>
          </a:p>
          <a:p>
            <a:pPr algn="r">
              <a:lnSpc>
                <a:spcPts val="1200"/>
              </a:lnSpc>
              <a:spcBef>
                <a:spcPct val="50000"/>
              </a:spcBef>
            </a:pPr>
            <a:r>
              <a:rPr lang="en-US" sz="1600" b="0" dirty="0"/>
              <a:t>Module </a:t>
            </a:r>
            <a:r>
              <a:rPr lang="en-CA" sz="1600" b="0" dirty="0"/>
              <a:t>view</a:t>
            </a:r>
            <a:endParaRPr lang="en-US" sz="1600" b="0" dirty="0"/>
          </a:p>
          <a:p>
            <a:pPr algn="r">
              <a:lnSpc>
                <a:spcPts val="1200"/>
              </a:lnSpc>
              <a:spcBef>
                <a:spcPct val="50000"/>
              </a:spcBef>
            </a:pPr>
            <a:r>
              <a:rPr lang="en-US" sz="1600" b="0" dirty="0"/>
              <a:t>Code </a:t>
            </a:r>
            <a:r>
              <a:rPr lang="en-CA" sz="1600" b="0" dirty="0"/>
              <a:t>view</a:t>
            </a:r>
            <a:endParaRPr lang="en-US" sz="1600" b="0" dirty="0"/>
          </a:p>
          <a:p>
            <a:pPr algn="r">
              <a:lnSpc>
                <a:spcPts val="1200"/>
              </a:lnSpc>
              <a:spcBef>
                <a:spcPct val="50000"/>
              </a:spcBef>
            </a:pPr>
            <a:r>
              <a:rPr lang="en-US" sz="1600" b="0" dirty="0"/>
              <a:t>Execution </a:t>
            </a:r>
            <a:r>
              <a:rPr lang="en-CA" sz="1600" b="0" dirty="0"/>
              <a:t>view</a:t>
            </a:r>
          </a:p>
        </p:txBody>
      </p:sp>
      <p:sp>
        <p:nvSpPr>
          <p:cNvPr id="128" name="Text Box 33"/>
          <p:cNvSpPr txBox="1">
            <a:spLocks noChangeArrowheads="1"/>
          </p:cNvSpPr>
          <p:nvPr/>
        </p:nvSpPr>
        <p:spPr bwMode="auto">
          <a:xfrm>
            <a:off x="3428992" y="4143380"/>
            <a:ext cx="1944688" cy="609398"/>
          </a:xfrm>
          <a:prstGeom prst="rect">
            <a:avLst/>
          </a:prstGeom>
          <a:noFill/>
          <a:ln w="9525">
            <a:noFill/>
            <a:miter lim="800000"/>
            <a:headEnd/>
            <a:tailEnd/>
          </a:ln>
          <a:effectLst>
            <a:outerShdw blurRad="50800" dist="38100" dir="2700000" algn="tl" rotWithShape="0">
              <a:prstClr val="black">
                <a:alpha val="40000"/>
              </a:prstClr>
            </a:outerShdw>
          </a:effectLst>
        </p:spPr>
        <p:txBody>
          <a:bodyPr>
            <a:spAutoFit/>
          </a:bodyPr>
          <a:lstStyle/>
          <a:p>
            <a:pPr>
              <a:lnSpc>
                <a:spcPct val="80000"/>
              </a:lnSpc>
              <a:spcBef>
                <a:spcPct val="50000"/>
              </a:spcBef>
            </a:pPr>
            <a:r>
              <a:rPr lang="en-US" sz="1600" b="0" dirty="0"/>
              <a:t>Actors</a:t>
            </a:r>
          </a:p>
          <a:p>
            <a:pPr>
              <a:lnSpc>
                <a:spcPct val="80000"/>
              </a:lnSpc>
              <a:spcBef>
                <a:spcPct val="50000"/>
              </a:spcBef>
            </a:pPr>
            <a:r>
              <a:rPr lang="en-US" sz="1600" b="0" dirty="0"/>
              <a:t>Use cases</a:t>
            </a:r>
            <a:endParaRPr lang="en-CA" sz="1600" b="0"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8"/>
                                        </p:tgtEl>
                                        <p:attrNameLst>
                                          <p:attrName>style.visibility</p:attrName>
                                        </p:attrNameLst>
                                      </p:cBhvr>
                                      <p:to>
                                        <p:strVal val="visible"/>
                                      </p:to>
                                    </p:set>
                                    <p:animEffect transition="in" filter="dissolve">
                                      <p:cBhvr>
                                        <p:cTn id="10" dur="500"/>
                                        <p:tgtEl>
                                          <p:spTgt spid="12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par>
                                <p:cTn id="16" presetID="9" presetClass="entr" presetSubtype="0" fill="hold" nodeType="with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dissolve">
                                      <p:cBhvr>
                                        <p:cTn id="18" dur="500"/>
                                        <p:tgtEl>
                                          <p:spTgt spid="12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96413"/>
                                        </p:tgtEl>
                                        <p:attrNameLst>
                                          <p:attrName>style.visibility</p:attrName>
                                        </p:attrNameLst>
                                      </p:cBhvr>
                                      <p:to>
                                        <p:strVal val="visible"/>
                                      </p:to>
                                    </p:set>
                                    <p:animEffect transition="in" filter="dissolve">
                                      <p:cBhvr>
                                        <p:cTn id="23" dur="500"/>
                                        <p:tgtEl>
                                          <p:spTgt spid="996413"/>
                                        </p:tgtEl>
                                      </p:cBhvr>
                                    </p:animEffect>
                                  </p:childTnLst>
                                </p:cTn>
                              </p:par>
                              <p:par>
                                <p:cTn id="24" presetID="9"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6"/>
                                        </p:tgtEl>
                                        <p:attrNameLst>
                                          <p:attrName>style.visibility</p:attrName>
                                        </p:attrNameLst>
                                      </p:cBhvr>
                                      <p:to>
                                        <p:strVal val="visible"/>
                                      </p:to>
                                    </p:set>
                                    <p:animEffect transition="in" filter="dissolve">
                                      <p:cBhvr>
                                        <p:cTn id="29" dur="500"/>
                                        <p:tgtEl>
                                          <p:spTgt spid="126"/>
                                        </p:tgtEl>
                                      </p:cBhvr>
                                    </p:animEffect>
                                  </p:childTnLst>
                                </p:cTn>
                              </p:par>
                              <p:par>
                                <p:cTn id="30" presetID="9" presetClass="entr" presetSubtype="0" fill="hold" nodeType="withEffect">
                                  <p:stCondLst>
                                    <p:cond delay="0"/>
                                  </p:stCondLst>
                                  <p:childTnLst>
                                    <p:set>
                                      <p:cBhvr>
                                        <p:cTn id="31" dur="1" fill="hold">
                                          <p:stCondLst>
                                            <p:cond delay="0"/>
                                          </p:stCondLst>
                                        </p:cTn>
                                        <p:tgtEl>
                                          <p:spTgt spid="996434"/>
                                        </p:tgtEl>
                                        <p:attrNameLst>
                                          <p:attrName>style.visibility</p:attrName>
                                        </p:attrNameLst>
                                      </p:cBhvr>
                                      <p:to>
                                        <p:strVal val="visible"/>
                                      </p:to>
                                    </p:set>
                                    <p:animEffect transition="in" filter="dissolve">
                                      <p:cBhvr>
                                        <p:cTn id="32" dur="500"/>
                                        <p:tgtEl>
                                          <p:spTgt spid="996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413" grpId="0" animBg="1"/>
      <p:bldP spid="126" grpId="0"/>
      <p:bldP spid="1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2"/>
          <p:cNvSpPr>
            <a:spLocks noGrp="1" noChangeArrowheads="1"/>
          </p:cNvSpPr>
          <p:nvPr>
            <p:ph type="sldNum" sz="quarter" idx="11"/>
          </p:nvPr>
        </p:nvSpPr>
        <p:spPr>
          <a:noFill/>
        </p:spPr>
        <p:txBody>
          <a:bodyPr/>
          <a:lstStyle/>
          <a:p>
            <a:fld id="{0A23C216-28A0-43A2-A374-15631B0F67B2}" type="slidenum">
              <a:rPr lang="ja-JP" altLang="en-US" smtClean="0">
                <a:ea typeface="ＭＳ Ｐゴシック" pitchFamily="34" charset="-128"/>
              </a:rPr>
              <a:pPr/>
              <a:t>28</a:t>
            </a:fld>
            <a:endParaRPr lang="en-US" altLang="ja-JP">
              <a:ea typeface="ＭＳ Ｐゴシック" pitchFamily="34" charset="-128"/>
            </a:endParaRPr>
          </a:p>
        </p:txBody>
      </p:sp>
      <p:sp>
        <p:nvSpPr>
          <p:cNvPr id="1956866" name="Rectangle 2"/>
          <p:cNvSpPr>
            <a:spLocks noGrp="1" noChangeArrowheads="1"/>
          </p:cNvSpPr>
          <p:nvPr>
            <p:ph type="title"/>
          </p:nvPr>
        </p:nvSpPr>
        <p:spPr/>
        <p:txBody>
          <a:bodyPr/>
          <a:lstStyle/>
          <a:p>
            <a:pPr eaLnBrk="1" hangingPunct="1">
              <a:defRPr/>
            </a:pPr>
            <a:r>
              <a:rPr lang="en-CA"/>
              <a:t>Case of Agile Development  /1</a:t>
            </a:r>
          </a:p>
        </p:txBody>
      </p:sp>
      <p:sp>
        <p:nvSpPr>
          <p:cNvPr id="18435" name="Rectangle 3"/>
          <p:cNvSpPr>
            <a:spLocks noGrp="1" noChangeArrowheads="1"/>
          </p:cNvSpPr>
          <p:nvPr>
            <p:ph type="body" idx="1"/>
          </p:nvPr>
        </p:nvSpPr>
        <p:spPr>
          <a:xfrm>
            <a:off x="900113" y="1435097"/>
            <a:ext cx="8001000" cy="1493837"/>
          </a:xfrm>
        </p:spPr>
        <p:txBody>
          <a:bodyPr/>
          <a:lstStyle/>
          <a:p>
            <a:pPr eaLnBrk="1" hangingPunct="1">
              <a:lnSpc>
                <a:spcPct val="90000"/>
              </a:lnSpc>
              <a:defRPr/>
            </a:pPr>
            <a:r>
              <a:rPr lang="en-CA" dirty="0"/>
              <a:t>Main source: User stories</a:t>
            </a:r>
          </a:p>
          <a:p>
            <a:pPr eaLnBrk="1" hangingPunct="1">
              <a:lnSpc>
                <a:spcPct val="90000"/>
              </a:lnSpc>
              <a:defRPr/>
            </a:pPr>
            <a:r>
              <a:rPr lang="en-CA" b="1" dirty="0">
                <a:solidFill>
                  <a:srgbClr val="C00000"/>
                </a:solidFill>
                <a:effectLst>
                  <a:outerShdw blurRad="38100" dist="38100" dir="2700000" algn="tl">
                    <a:srgbClr val="000000">
                      <a:alpha val="43137"/>
                    </a:srgbClr>
                  </a:outerShdw>
                </a:effectLst>
              </a:rPr>
              <a:t>Example: </a:t>
            </a:r>
          </a:p>
        </p:txBody>
      </p:sp>
      <p:pic>
        <p:nvPicPr>
          <p:cNvPr id="25605" name="Picture 4"/>
          <p:cNvPicPr>
            <a:picLocks noChangeAspect="1" noChangeArrowheads="1"/>
          </p:cNvPicPr>
          <p:nvPr/>
        </p:nvPicPr>
        <p:blipFill>
          <a:blip r:embed="rId2" cstate="print">
            <a:clrChange>
              <a:clrFrom>
                <a:srgbClr val="C0C0C0"/>
              </a:clrFrom>
              <a:clrTo>
                <a:srgbClr val="C0C0C0">
                  <a:alpha val="0"/>
                </a:srgbClr>
              </a:clrTo>
            </a:clrChange>
          </a:blip>
          <a:srcRect/>
          <a:stretch>
            <a:fillRect/>
          </a:stretch>
        </p:blipFill>
        <p:spPr bwMode="auto">
          <a:xfrm>
            <a:off x="900113" y="2492375"/>
            <a:ext cx="7813675" cy="3557588"/>
          </a:xfrm>
          <a:prstGeom prst="rect">
            <a:avLst/>
          </a:prstGeom>
          <a:gradFill rotWithShape="1">
            <a:gsLst>
              <a:gs pos="0">
                <a:srgbClr val="FFFF99"/>
              </a:gs>
              <a:gs pos="100000">
                <a:schemeClr val="accent2"/>
              </a:gs>
            </a:gsLst>
            <a:lin ang="5400000" scaled="1"/>
          </a:gradFill>
          <a:ln w="9525">
            <a:noFill/>
            <a:miter lim="800000"/>
            <a:headEnd/>
            <a:tailEnd/>
          </a:ln>
        </p:spPr>
      </p:pic>
    </p:spTree>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70F7A7BD-564D-4F2F-A97F-83B41B6FB3EF}" type="slidenum">
              <a:rPr lang="ja-JP" altLang="en-US"/>
              <a:pPr/>
              <a:t>29</a:t>
            </a:fld>
            <a:endParaRPr lang="en-US" altLang="ja-JP"/>
          </a:p>
        </p:txBody>
      </p:sp>
      <p:sp>
        <p:nvSpPr>
          <p:cNvPr id="1853442" name="Rectangle 2"/>
          <p:cNvSpPr>
            <a:spLocks noGrp="1" noChangeArrowheads="1"/>
          </p:cNvSpPr>
          <p:nvPr>
            <p:ph type="title"/>
          </p:nvPr>
        </p:nvSpPr>
        <p:spPr/>
        <p:txBody>
          <a:bodyPr/>
          <a:lstStyle/>
          <a:p>
            <a:r>
              <a:rPr lang="en-CA" dirty="0"/>
              <a:t>Case of Req. Document </a:t>
            </a:r>
          </a:p>
        </p:txBody>
      </p:sp>
      <p:sp>
        <p:nvSpPr>
          <p:cNvPr id="1853443" name="Rectangle 3"/>
          <p:cNvSpPr>
            <a:spLocks noGrp="1" noChangeArrowheads="1"/>
          </p:cNvSpPr>
          <p:nvPr>
            <p:ph type="body" idx="1"/>
          </p:nvPr>
        </p:nvSpPr>
        <p:spPr/>
        <p:txBody>
          <a:bodyPr/>
          <a:lstStyle/>
          <a:p>
            <a:pPr marL="0" indent="0">
              <a:lnSpc>
                <a:spcPct val="90000"/>
              </a:lnSpc>
              <a:buNone/>
            </a:pPr>
            <a:r>
              <a:rPr lang="en-CA" sz="2400" dirty="0"/>
              <a:t>Example</a:t>
            </a:r>
          </a:p>
          <a:p>
            <a:pPr marL="609600" indent="-609600">
              <a:lnSpc>
                <a:spcPct val="90000"/>
              </a:lnSpc>
            </a:pPr>
            <a:r>
              <a:rPr lang="en-CA" sz="2400" dirty="0"/>
              <a:t>Dr. X, a recent graduate from a medical university, is starting her medical practice in a small town. She is planning to hire a receptionist. She approaches software company Y to build a software system to manage the patients’ appointments. The following is her problem description (next two slides).</a:t>
            </a:r>
          </a:p>
          <a:p>
            <a:pPr marL="609600" indent="-609600">
              <a:lnSpc>
                <a:spcPct val="90000"/>
              </a:lnSpc>
            </a:pPr>
            <a:r>
              <a:rPr lang="en-US" sz="2400" dirty="0"/>
              <a:t>Suppose that you are the analyst in charge of developing this system.</a:t>
            </a:r>
          </a:p>
          <a:p>
            <a:pPr marL="609600" indent="-609600">
              <a:lnSpc>
                <a:spcPct val="90000"/>
              </a:lnSpc>
            </a:pPr>
            <a:r>
              <a:rPr lang="en-US" sz="2400" dirty="0"/>
              <a:t>What are the roles that you can identify?</a:t>
            </a:r>
            <a:endParaRPr lang="en-CA" sz="2400" dirty="0"/>
          </a:p>
        </p:txBody>
      </p:sp>
    </p:spTree>
    <p:extLst>
      <p:ext uri="{BB962C8B-B14F-4D97-AF65-F5344CB8AC3E}">
        <p14:creationId xmlns:p14="http://schemas.microsoft.com/office/powerpoint/2010/main" val="2871615581"/>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p:txBody>
          <a:bodyPr/>
          <a:lstStyle/>
          <a:p>
            <a:r>
              <a:rPr lang="ja-JP" altLang="en-US"/>
              <a:t>far@ucalgary.ca</a:t>
            </a:r>
            <a:endParaRPr lang="en-US" altLang="ja-JP"/>
          </a:p>
        </p:txBody>
      </p:sp>
      <p:sp>
        <p:nvSpPr>
          <p:cNvPr id="21" name="Slide Number Placeholder 5"/>
          <p:cNvSpPr>
            <a:spLocks noGrp="1"/>
          </p:cNvSpPr>
          <p:nvPr>
            <p:ph type="sldNum" sz="quarter" idx="12"/>
          </p:nvPr>
        </p:nvSpPr>
        <p:spPr/>
        <p:txBody>
          <a:bodyPr/>
          <a:lstStyle/>
          <a:p>
            <a:fld id="{AB84D09C-35BD-4619-AEB4-D238954C2F28}" type="slidenum">
              <a:rPr lang="ja-JP" altLang="en-US"/>
              <a:pPr/>
              <a:t>3</a:t>
            </a:fld>
            <a:endParaRPr lang="en-US" altLang="ja-JP"/>
          </a:p>
        </p:txBody>
      </p:sp>
      <p:sp>
        <p:nvSpPr>
          <p:cNvPr id="793602" name="Rectangle 2"/>
          <p:cNvSpPr>
            <a:spLocks noGrp="1" noChangeArrowheads="1"/>
          </p:cNvSpPr>
          <p:nvPr>
            <p:ph type="title"/>
          </p:nvPr>
        </p:nvSpPr>
        <p:spPr/>
        <p:txBody>
          <a:bodyPr/>
          <a:lstStyle/>
          <a:p>
            <a:r>
              <a:rPr lang="en-US"/>
              <a:t>Course Curriculum</a:t>
            </a:r>
          </a:p>
        </p:txBody>
      </p:sp>
      <p:sp>
        <p:nvSpPr>
          <p:cNvPr id="793603" name="Rectangle 3"/>
          <p:cNvSpPr>
            <a:spLocks noChangeArrowheads="1"/>
          </p:cNvSpPr>
          <p:nvPr/>
        </p:nvSpPr>
        <p:spPr bwMode="auto">
          <a:xfrm>
            <a:off x="1686704" y="2187428"/>
            <a:ext cx="3673475" cy="493412"/>
          </a:xfrm>
          <a:prstGeom prst="rect">
            <a:avLst/>
          </a:prstGeom>
          <a:solidFill>
            <a:srgbClr val="FFC36B"/>
          </a:solidFill>
          <a:ln w="9525">
            <a:noFill/>
            <a:miter lim="800000"/>
            <a:headEnd/>
            <a:tailEnd/>
          </a:ln>
          <a:effectLst/>
          <a:scene3d>
            <a:camera prst="legacyPerspectiveTop"/>
            <a:lightRig rig="legacyFlat3" dir="b"/>
          </a:scene3d>
          <a:sp3d extrusionH="887400" prstMaterial="legacyMatte">
            <a:bevelT w="13500" h="13500" prst="angle"/>
            <a:bevelB w="13500" h="13500" prst="angle"/>
            <a:extrusionClr>
              <a:schemeClr val="folHlink"/>
            </a:extrusionClr>
          </a:sp3d>
        </p:spPr>
        <p:txBody>
          <a:bodyPr wrap="none" lIns="107950" tIns="53975" rIns="107950" bIns="53975" anchor="ctr">
            <a:flatTx/>
          </a:bodyPr>
          <a:lstStyle/>
          <a:p>
            <a:pPr algn="ctr" eaLnBrk="0" hangingPunct="0"/>
            <a:r>
              <a:rPr kumimoji="0" lang="en-CA" sz="1400" dirty="0"/>
              <a:t>Methodologies for agent-based </a:t>
            </a:r>
          </a:p>
          <a:p>
            <a:pPr algn="ctr" eaLnBrk="0" hangingPunct="0"/>
            <a:r>
              <a:rPr kumimoji="0" lang="en-CA" sz="1400" dirty="0"/>
              <a:t>analysis and design </a:t>
            </a:r>
          </a:p>
        </p:txBody>
      </p:sp>
      <p:sp>
        <p:nvSpPr>
          <p:cNvPr id="793604" name="Rectangle 4"/>
          <p:cNvSpPr>
            <a:spLocks noChangeArrowheads="1"/>
          </p:cNvSpPr>
          <p:nvPr/>
        </p:nvSpPr>
        <p:spPr bwMode="auto">
          <a:xfrm>
            <a:off x="6084886" y="1977819"/>
            <a:ext cx="2601914" cy="510815"/>
          </a:xfrm>
          <a:prstGeom prst="rect">
            <a:avLst/>
          </a:prstGeom>
          <a:solidFill>
            <a:srgbClr val="FFFF99"/>
          </a:solidFill>
          <a:ln w="9525">
            <a:noFill/>
            <a:miter lim="800000"/>
            <a:headEnd/>
            <a:tailEnd/>
          </a:ln>
          <a:effectLst/>
          <a:scene3d>
            <a:camera prst="legacyPerspectiveTop"/>
            <a:lightRig rig="legacyFlat3" dir="b"/>
          </a:scene3d>
          <a:sp3d extrusionH="887400" prstMaterial="legacyMatte">
            <a:bevelT w="13500" h="13500" prst="angle"/>
            <a:bevelB w="13500" h="13500" prst="angle"/>
            <a:extrusionClr>
              <a:schemeClr val="folHlink"/>
            </a:extrusionClr>
          </a:sp3d>
        </p:spPr>
        <p:txBody>
          <a:bodyPr wrap="none" lIns="107950" tIns="53975" rIns="107950" bIns="53975" anchor="ctr">
            <a:flatTx/>
          </a:bodyPr>
          <a:lstStyle/>
          <a:p>
            <a:pPr algn="ctr" eaLnBrk="0" hangingPunct="0"/>
            <a:r>
              <a:rPr kumimoji="0" lang="en-CA" sz="1400"/>
              <a:t>Principles of </a:t>
            </a:r>
          </a:p>
          <a:p>
            <a:pPr algn="ctr" eaLnBrk="0" hangingPunct="0"/>
            <a:r>
              <a:rPr kumimoji="0" lang="en-CA" sz="1400"/>
              <a:t>Object Technology </a:t>
            </a:r>
          </a:p>
        </p:txBody>
      </p:sp>
      <p:sp>
        <p:nvSpPr>
          <p:cNvPr id="793605" name="Rectangle 5"/>
          <p:cNvSpPr>
            <a:spLocks noChangeArrowheads="1"/>
          </p:cNvSpPr>
          <p:nvPr/>
        </p:nvSpPr>
        <p:spPr bwMode="auto">
          <a:xfrm>
            <a:off x="1686704" y="2852936"/>
            <a:ext cx="3673475" cy="488294"/>
          </a:xfrm>
          <a:prstGeom prst="rect">
            <a:avLst/>
          </a:prstGeom>
          <a:solidFill>
            <a:srgbClr val="52DAA6"/>
          </a:solidFill>
          <a:ln w="9525">
            <a:noFill/>
            <a:miter lim="800000"/>
            <a:headEnd/>
            <a:tailEnd/>
          </a:ln>
          <a:effectLst/>
          <a:scene3d>
            <a:camera prst="legacyPerspectiveTop"/>
            <a:lightRig rig="legacyFlat3" dir="b"/>
          </a:scene3d>
          <a:sp3d extrusionH="887400" prstMaterial="legacyMatte">
            <a:bevelT w="13500" h="13500" prst="angle"/>
            <a:bevelB w="13500" h="13500" prst="angle"/>
            <a:extrusionClr>
              <a:schemeClr val="folHlink"/>
            </a:extrusionClr>
          </a:sp3d>
        </p:spPr>
        <p:txBody>
          <a:bodyPr wrap="none" lIns="107950" tIns="53975" rIns="107950" bIns="53975" anchor="ctr">
            <a:flatTx/>
          </a:bodyPr>
          <a:lstStyle/>
          <a:p>
            <a:pPr algn="ctr"/>
            <a:r>
              <a:rPr kumimoji="0" lang="en-CA" sz="1400"/>
              <a:t>Agent communication &amp; </a:t>
            </a:r>
          </a:p>
          <a:p>
            <a:pPr algn="ctr"/>
            <a:r>
              <a:rPr kumimoji="0" lang="en-CA" sz="1400"/>
              <a:t>knowledge sharing</a:t>
            </a:r>
          </a:p>
        </p:txBody>
      </p:sp>
      <p:sp>
        <p:nvSpPr>
          <p:cNvPr id="793606" name="Rectangle 6"/>
          <p:cNvSpPr>
            <a:spLocks noChangeArrowheads="1"/>
          </p:cNvSpPr>
          <p:nvPr/>
        </p:nvSpPr>
        <p:spPr bwMode="auto">
          <a:xfrm>
            <a:off x="1689130" y="3501008"/>
            <a:ext cx="3673475" cy="491365"/>
          </a:xfrm>
          <a:prstGeom prst="rect">
            <a:avLst/>
          </a:prstGeom>
          <a:solidFill>
            <a:srgbClr val="FF8DA3"/>
          </a:solidFill>
          <a:ln w="9525">
            <a:noFill/>
            <a:miter lim="800000"/>
            <a:headEnd/>
            <a:tailEnd/>
          </a:ln>
          <a:effectLst/>
          <a:scene3d>
            <a:camera prst="legacyPerspectiveTop"/>
            <a:lightRig rig="legacyFlat3" dir="b"/>
          </a:scene3d>
          <a:sp3d extrusionH="887400" prstMaterial="legacyMatte">
            <a:bevelT w="13500" h="13500" prst="angle"/>
            <a:bevelB w="13500" h="13500" prst="angle"/>
            <a:extrusionClr>
              <a:schemeClr val="folHlink"/>
            </a:extrusionClr>
          </a:sp3d>
        </p:spPr>
        <p:txBody>
          <a:bodyPr wrap="none" lIns="107950" tIns="53975" rIns="107950" bIns="53975" anchor="ctr">
            <a:flatTx/>
          </a:bodyPr>
          <a:lstStyle/>
          <a:p>
            <a:pPr algn="ctr"/>
            <a:r>
              <a:rPr kumimoji="0" lang="en-CA" sz="1400" dirty="0"/>
              <a:t>Agent-based System </a:t>
            </a:r>
          </a:p>
          <a:p>
            <a:pPr algn="ctr"/>
            <a:r>
              <a:rPr kumimoji="0" lang="en-CA" sz="1400" dirty="0"/>
              <a:t>Architecture &amp; Organization</a:t>
            </a:r>
          </a:p>
        </p:txBody>
      </p:sp>
      <p:sp>
        <p:nvSpPr>
          <p:cNvPr id="793607" name="Line 7"/>
          <p:cNvSpPr>
            <a:spLocks noChangeShapeType="1"/>
          </p:cNvSpPr>
          <p:nvPr/>
        </p:nvSpPr>
        <p:spPr bwMode="auto">
          <a:xfrm rot="-5400000" flipV="1">
            <a:off x="-634864" y="3860086"/>
            <a:ext cx="3789985" cy="25452"/>
          </a:xfrm>
          <a:prstGeom prst="line">
            <a:avLst/>
          </a:prstGeom>
          <a:noFill/>
          <a:ln w="28575">
            <a:solidFill>
              <a:srgbClr val="0099CC"/>
            </a:solidFill>
            <a:round/>
            <a:headEnd/>
            <a:tailEnd/>
          </a:ln>
          <a:effectLst/>
        </p:spPr>
        <p:txBody>
          <a:bodyPr lIns="107950" tIns="53975" rIns="107950" bIns="53975"/>
          <a:lstStyle/>
          <a:p>
            <a:endParaRPr lang="en-CA" sz="1400"/>
          </a:p>
        </p:txBody>
      </p:sp>
      <p:sp>
        <p:nvSpPr>
          <p:cNvPr id="793608" name="Line 8"/>
          <p:cNvSpPr>
            <a:spLocks noChangeShapeType="1"/>
          </p:cNvSpPr>
          <p:nvPr/>
        </p:nvSpPr>
        <p:spPr bwMode="auto">
          <a:xfrm rot="-5400000">
            <a:off x="1483727" y="2192129"/>
            <a:ext cx="1023" cy="457200"/>
          </a:xfrm>
          <a:prstGeom prst="line">
            <a:avLst/>
          </a:prstGeom>
          <a:noFill/>
          <a:ln w="28575">
            <a:solidFill>
              <a:srgbClr val="0099CC"/>
            </a:solidFill>
            <a:round/>
            <a:headEnd/>
            <a:tailEnd type="triangle" w="med" len="med"/>
          </a:ln>
          <a:effectLst/>
        </p:spPr>
        <p:txBody>
          <a:bodyPr lIns="107950" tIns="53975" rIns="107950" bIns="53975"/>
          <a:lstStyle/>
          <a:p>
            <a:endParaRPr lang="en-CA" sz="1400"/>
          </a:p>
        </p:txBody>
      </p:sp>
      <p:sp>
        <p:nvSpPr>
          <p:cNvPr id="793609" name="Line 9"/>
          <p:cNvSpPr>
            <a:spLocks noChangeShapeType="1"/>
          </p:cNvSpPr>
          <p:nvPr/>
        </p:nvSpPr>
        <p:spPr bwMode="auto">
          <a:xfrm>
            <a:off x="5844456" y="1844824"/>
            <a:ext cx="0" cy="371595"/>
          </a:xfrm>
          <a:prstGeom prst="line">
            <a:avLst/>
          </a:prstGeom>
          <a:noFill/>
          <a:ln w="28575">
            <a:solidFill>
              <a:srgbClr val="0099CC"/>
            </a:solidFill>
            <a:round/>
            <a:headEnd/>
            <a:tailEnd/>
          </a:ln>
          <a:effectLst/>
        </p:spPr>
        <p:txBody>
          <a:bodyPr lIns="107950" tIns="53975" rIns="107950" bIns="53975"/>
          <a:lstStyle/>
          <a:p>
            <a:endParaRPr lang="en-CA" sz="1400"/>
          </a:p>
        </p:txBody>
      </p:sp>
      <p:sp>
        <p:nvSpPr>
          <p:cNvPr id="793610" name="Rectangle 10"/>
          <p:cNvSpPr>
            <a:spLocks noChangeArrowheads="1"/>
          </p:cNvSpPr>
          <p:nvPr/>
        </p:nvSpPr>
        <p:spPr bwMode="auto">
          <a:xfrm>
            <a:off x="1042988" y="1700807"/>
            <a:ext cx="3673475" cy="278440"/>
          </a:xfrm>
          <a:prstGeom prst="rect">
            <a:avLst/>
          </a:prstGeom>
          <a:solidFill>
            <a:srgbClr val="0099CC"/>
          </a:solidFill>
          <a:ln w="9525">
            <a:noFill/>
            <a:miter lim="800000"/>
            <a:headEnd/>
            <a:tailEnd/>
          </a:ln>
          <a:effectLst/>
          <a:scene3d>
            <a:camera prst="legacyPerspectiveTop"/>
            <a:lightRig rig="legacyFlat3" dir="b"/>
          </a:scene3d>
          <a:sp3d extrusionH="887400" prstMaterial="legacyMatte">
            <a:bevelT w="13500" h="13500" prst="angle"/>
            <a:bevelB w="13500" h="13500" prst="angle"/>
            <a:extrusionClr>
              <a:schemeClr val="folHlink"/>
            </a:extrusionClr>
          </a:sp3d>
        </p:spPr>
        <p:txBody>
          <a:bodyPr wrap="none" lIns="107950" tIns="53975" rIns="107950" bIns="53975" anchor="ctr">
            <a:flatTx/>
          </a:bodyPr>
          <a:lstStyle/>
          <a:p>
            <a:pPr algn="ctr" eaLnBrk="0" hangingPunct="0"/>
            <a:r>
              <a:rPr kumimoji="0" lang="en-CA" sz="1400" dirty="0"/>
              <a:t>Overview of agent-based SE</a:t>
            </a:r>
          </a:p>
        </p:txBody>
      </p:sp>
      <p:sp>
        <p:nvSpPr>
          <p:cNvPr id="793611" name="Rectangle 11"/>
          <p:cNvSpPr>
            <a:spLocks noChangeArrowheads="1"/>
          </p:cNvSpPr>
          <p:nvPr/>
        </p:nvSpPr>
        <p:spPr bwMode="auto">
          <a:xfrm>
            <a:off x="1686704" y="4149080"/>
            <a:ext cx="3673475" cy="493412"/>
          </a:xfrm>
          <a:prstGeom prst="rect">
            <a:avLst/>
          </a:prstGeom>
          <a:solidFill>
            <a:srgbClr val="CC0000"/>
          </a:solidFill>
          <a:ln w="9525">
            <a:noFill/>
            <a:miter lim="800000"/>
            <a:headEnd/>
            <a:tailEnd/>
          </a:ln>
          <a:effectLst/>
          <a:scene3d>
            <a:camera prst="legacyPerspectiveTop"/>
            <a:lightRig rig="legacyFlat3" dir="b"/>
          </a:scene3d>
          <a:sp3d extrusionH="887400" prstMaterial="legacyMatte">
            <a:bevelT w="13500" h="13500" prst="angle"/>
            <a:bevelB w="13500" h="13500" prst="angle"/>
            <a:extrusionClr>
              <a:schemeClr val="folHlink"/>
            </a:extrusionClr>
          </a:sp3d>
        </p:spPr>
        <p:txBody>
          <a:bodyPr wrap="none" lIns="107950" tIns="53975" rIns="107950" bIns="53975" anchor="ctr">
            <a:flatTx/>
          </a:bodyPr>
          <a:lstStyle/>
          <a:p>
            <a:pPr algn="ctr" eaLnBrk="0" hangingPunct="0"/>
            <a:r>
              <a:rPr kumimoji="0" lang="en-CA" sz="1400" dirty="0"/>
              <a:t>FIPA: Foundation for </a:t>
            </a:r>
          </a:p>
          <a:p>
            <a:pPr algn="ctr" eaLnBrk="0" hangingPunct="0"/>
            <a:r>
              <a:rPr kumimoji="0" lang="en-CA" sz="1400" dirty="0"/>
              <a:t>Intelligent Physical Agents </a:t>
            </a:r>
          </a:p>
        </p:txBody>
      </p:sp>
      <p:sp>
        <p:nvSpPr>
          <p:cNvPr id="793612" name="Line 12"/>
          <p:cNvSpPr>
            <a:spLocks noChangeShapeType="1"/>
          </p:cNvSpPr>
          <p:nvPr/>
        </p:nvSpPr>
        <p:spPr bwMode="auto">
          <a:xfrm rot="-5400000">
            <a:off x="1500945" y="2876755"/>
            <a:ext cx="1023" cy="457200"/>
          </a:xfrm>
          <a:prstGeom prst="line">
            <a:avLst/>
          </a:prstGeom>
          <a:noFill/>
          <a:ln w="28575">
            <a:solidFill>
              <a:srgbClr val="0099CC"/>
            </a:solidFill>
            <a:round/>
            <a:headEnd/>
            <a:tailEnd type="triangle" w="med" len="med"/>
          </a:ln>
          <a:effectLst/>
        </p:spPr>
        <p:txBody>
          <a:bodyPr lIns="107950" tIns="53975" rIns="107950" bIns="53975"/>
          <a:lstStyle/>
          <a:p>
            <a:endParaRPr lang="en-CA" sz="1400"/>
          </a:p>
        </p:txBody>
      </p:sp>
      <p:sp>
        <p:nvSpPr>
          <p:cNvPr id="793613" name="Line 13"/>
          <p:cNvSpPr>
            <a:spLocks noChangeShapeType="1"/>
          </p:cNvSpPr>
          <p:nvPr/>
        </p:nvSpPr>
        <p:spPr bwMode="auto">
          <a:xfrm rot="-5400000">
            <a:off x="1500945" y="3526533"/>
            <a:ext cx="1023" cy="457200"/>
          </a:xfrm>
          <a:prstGeom prst="line">
            <a:avLst/>
          </a:prstGeom>
          <a:noFill/>
          <a:ln w="28575">
            <a:solidFill>
              <a:srgbClr val="0099CC"/>
            </a:solidFill>
            <a:round/>
            <a:headEnd/>
            <a:tailEnd type="triangle" w="med" len="med"/>
          </a:ln>
          <a:effectLst/>
        </p:spPr>
        <p:txBody>
          <a:bodyPr lIns="107950" tIns="53975" rIns="107950" bIns="53975"/>
          <a:lstStyle/>
          <a:p>
            <a:endParaRPr lang="en-CA" sz="1400"/>
          </a:p>
        </p:txBody>
      </p:sp>
      <p:sp>
        <p:nvSpPr>
          <p:cNvPr id="793614" name="Line 14"/>
          <p:cNvSpPr>
            <a:spLocks noChangeShapeType="1"/>
          </p:cNvSpPr>
          <p:nvPr/>
        </p:nvSpPr>
        <p:spPr bwMode="auto">
          <a:xfrm rot="-5400000">
            <a:off x="1487721" y="4175813"/>
            <a:ext cx="1023" cy="457200"/>
          </a:xfrm>
          <a:prstGeom prst="line">
            <a:avLst/>
          </a:prstGeom>
          <a:noFill/>
          <a:ln w="28575">
            <a:solidFill>
              <a:srgbClr val="0099CC"/>
            </a:solidFill>
            <a:round/>
            <a:headEnd/>
            <a:tailEnd type="triangle" w="med" len="med"/>
          </a:ln>
          <a:effectLst/>
        </p:spPr>
        <p:txBody>
          <a:bodyPr lIns="107950" tIns="53975" rIns="107950" bIns="53975"/>
          <a:lstStyle/>
          <a:p>
            <a:endParaRPr lang="en-CA" sz="1400"/>
          </a:p>
        </p:txBody>
      </p:sp>
      <p:sp>
        <p:nvSpPr>
          <p:cNvPr id="793615" name="Rectangle 15"/>
          <p:cNvSpPr>
            <a:spLocks noChangeArrowheads="1"/>
          </p:cNvSpPr>
          <p:nvPr/>
        </p:nvSpPr>
        <p:spPr bwMode="auto">
          <a:xfrm>
            <a:off x="6084888" y="3059548"/>
            <a:ext cx="2601912" cy="1531421"/>
          </a:xfrm>
          <a:prstGeom prst="rect">
            <a:avLst/>
          </a:prstGeom>
          <a:solidFill>
            <a:srgbClr val="DDDDDD"/>
          </a:solidFill>
          <a:ln w="9525">
            <a:noFill/>
            <a:miter lim="800000"/>
            <a:headEnd/>
            <a:tailEnd/>
          </a:ln>
          <a:effectLst/>
          <a:scene3d>
            <a:camera prst="legacyPerspectiveTop"/>
            <a:lightRig rig="legacyFlat3" dir="b"/>
          </a:scene3d>
          <a:sp3d extrusionH="887400" prstMaterial="legacyMatte">
            <a:bevelT w="13500" h="13500" prst="angle"/>
            <a:bevelB w="13500" h="13500" prst="angle"/>
            <a:extrusionClr>
              <a:schemeClr val="folHlink"/>
            </a:extrusionClr>
          </a:sp3d>
        </p:spPr>
        <p:txBody>
          <a:bodyPr wrap="none" lIns="107950" tIns="53975" rIns="107950" bIns="53975" anchor="ctr">
            <a:flatTx/>
          </a:bodyPr>
          <a:lstStyle/>
          <a:p>
            <a:pPr algn="ctr" eaLnBrk="0" hangingPunct="0"/>
            <a:r>
              <a:rPr kumimoji="0" lang="en-CA" sz="1400"/>
              <a:t>Other topics:</a:t>
            </a:r>
          </a:p>
          <a:p>
            <a:pPr algn="ctr" eaLnBrk="0" hangingPunct="0"/>
            <a:r>
              <a:rPr kumimoji="0" lang="en-CA" sz="1400"/>
              <a:t>Agent Interaction,</a:t>
            </a:r>
          </a:p>
          <a:p>
            <a:pPr algn="ctr" eaLnBrk="0" hangingPunct="0"/>
            <a:r>
              <a:rPr kumimoji="0" lang="en-CA" sz="1400"/>
              <a:t>Infrastructure, APIs,</a:t>
            </a:r>
          </a:p>
          <a:p>
            <a:pPr algn="ctr" eaLnBrk="0" hangingPunct="0"/>
            <a:r>
              <a:rPr kumimoji="0" lang="en-CA" sz="1400"/>
              <a:t>Performance metrics,</a:t>
            </a:r>
          </a:p>
          <a:p>
            <a:pPr algn="ctr" eaLnBrk="0" hangingPunct="0"/>
            <a:r>
              <a:rPr kumimoji="0" lang="en-CA" sz="1400"/>
              <a:t>Learning,</a:t>
            </a:r>
          </a:p>
          <a:p>
            <a:pPr algn="ctr" eaLnBrk="0" hangingPunct="0"/>
            <a:r>
              <a:rPr kumimoji="0" lang="en-CA" sz="1400"/>
              <a:t>Self-organizing systems   </a:t>
            </a:r>
          </a:p>
          <a:p>
            <a:pPr algn="ctr" eaLnBrk="0" hangingPunct="0"/>
            <a:r>
              <a:rPr kumimoji="0" lang="en-CA" sz="1400"/>
              <a:t>etc.</a:t>
            </a:r>
          </a:p>
        </p:txBody>
      </p:sp>
      <p:sp>
        <p:nvSpPr>
          <p:cNvPr id="793616" name="Line 16"/>
          <p:cNvSpPr>
            <a:spLocks noChangeShapeType="1"/>
          </p:cNvSpPr>
          <p:nvPr/>
        </p:nvSpPr>
        <p:spPr bwMode="auto">
          <a:xfrm rot="-5400000">
            <a:off x="5279575" y="1281078"/>
            <a:ext cx="1771" cy="1127991"/>
          </a:xfrm>
          <a:prstGeom prst="line">
            <a:avLst/>
          </a:prstGeom>
          <a:noFill/>
          <a:ln w="28575">
            <a:solidFill>
              <a:srgbClr val="0099CC"/>
            </a:solidFill>
            <a:round/>
            <a:headEnd/>
            <a:tailEnd/>
          </a:ln>
          <a:effectLst/>
        </p:spPr>
        <p:txBody>
          <a:bodyPr lIns="107950" tIns="53975" rIns="107950" bIns="53975"/>
          <a:lstStyle/>
          <a:p>
            <a:endParaRPr lang="en-CA" sz="1400"/>
          </a:p>
        </p:txBody>
      </p:sp>
      <p:sp>
        <p:nvSpPr>
          <p:cNvPr id="793618" name="Line 18"/>
          <p:cNvSpPr>
            <a:spLocks noChangeShapeType="1"/>
          </p:cNvSpPr>
          <p:nvPr/>
        </p:nvSpPr>
        <p:spPr bwMode="auto">
          <a:xfrm rot="-5400000">
            <a:off x="5964312" y="2097198"/>
            <a:ext cx="0" cy="239712"/>
          </a:xfrm>
          <a:prstGeom prst="line">
            <a:avLst/>
          </a:prstGeom>
          <a:noFill/>
          <a:ln w="28575">
            <a:solidFill>
              <a:srgbClr val="0099CC"/>
            </a:solidFill>
            <a:round/>
            <a:headEnd/>
            <a:tailEnd type="triangle" w="med" len="med"/>
          </a:ln>
          <a:effectLst/>
        </p:spPr>
        <p:txBody>
          <a:bodyPr lIns="107950" tIns="53975" rIns="107950" bIns="53975"/>
          <a:lstStyle/>
          <a:p>
            <a:endParaRPr lang="en-CA" sz="1400"/>
          </a:p>
        </p:txBody>
      </p:sp>
      <p:sp>
        <p:nvSpPr>
          <p:cNvPr id="22" name="Rectangle 3"/>
          <p:cNvSpPr>
            <a:spLocks noChangeArrowheads="1"/>
          </p:cNvSpPr>
          <p:nvPr/>
        </p:nvSpPr>
        <p:spPr bwMode="auto">
          <a:xfrm>
            <a:off x="1690613" y="4807796"/>
            <a:ext cx="3673475" cy="493412"/>
          </a:xfrm>
          <a:prstGeom prst="rect">
            <a:avLst/>
          </a:prstGeom>
          <a:solidFill>
            <a:srgbClr val="FFFF00"/>
          </a:solidFill>
          <a:ln w="9525">
            <a:noFill/>
            <a:miter lim="800000"/>
            <a:headEnd/>
            <a:tailEnd/>
          </a:ln>
          <a:effectLst/>
          <a:scene3d>
            <a:camera prst="legacyPerspectiveTop"/>
            <a:lightRig rig="legacyFlat3" dir="b"/>
          </a:scene3d>
          <a:sp3d extrusionH="887400" prstMaterial="legacyMatte">
            <a:bevelT w="13500" h="13500" prst="angle"/>
            <a:bevelB w="13500" h="13500" prst="angle"/>
            <a:extrusionClr>
              <a:schemeClr val="folHlink"/>
            </a:extrusionClr>
          </a:sp3d>
        </p:spPr>
        <p:txBody>
          <a:bodyPr wrap="none" lIns="107950" tIns="53975" rIns="107950" bIns="53975" anchor="ctr">
            <a:flatTx/>
          </a:bodyPr>
          <a:lstStyle/>
          <a:p>
            <a:pPr algn="ctr"/>
            <a:r>
              <a:rPr kumimoji="0" lang="en-CA" sz="1400" dirty="0"/>
              <a:t>Agent-based System Implementation </a:t>
            </a:r>
          </a:p>
          <a:p>
            <a:pPr algn="ctr"/>
            <a:r>
              <a:rPr kumimoji="0" lang="en-CA" sz="1400" dirty="0"/>
              <a:t>using Jade</a:t>
            </a:r>
          </a:p>
        </p:txBody>
      </p:sp>
      <p:sp>
        <p:nvSpPr>
          <p:cNvPr id="23" name="Line 14"/>
          <p:cNvSpPr>
            <a:spLocks noChangeShapeType="1"/>
          </p:cNvSpPr>
          <p:nvPr/>
        </p:nvSpPr>
        <p:spPr bwMode="auto">
          <a:xfrm rot="-5400000">
            <a:off x="1483291" y="4813784"/>
            <a:ext cx="1023" cy="457200"/>
          </a:xfrm>
          <a:prstGeom prst="line">
            <a:avLst/>
          </a:prstGeom>
          <a:noFill/>
          <a:ln w="28575">
            <a:solidFill>
              <a:srgbClr val="0099CC"/>
            </a:solidFill>
            <a:round/>
            <a:headEnd/>
            <a:tailEnd type="triangle" w="med" len="med"/>
          </a:ln>
          <a:effectLst/>
        </p:spPr>
        <p:txBody>
          <a:bodyPr lIns="107950" tIns="53975" rIns="107950" bIns="53975"/>
          <a:lstStyle/>
          <a:p>
            <a:endParaRPr lang="en-CA" sz="1400"/>
          </a:p>
        </p:txBody>
      </p:sp>
      <p:sp>
        <p:nvSpPr>
          <p:cNvPr id="24" name="Line 14"/>
          <p:cNvSpPr>
            <a:spLocks noChangeShapeType="1"/>
          </p:cNvSpPr>
          <p:nvPr/>
        </p:nvSpPr>
        <p:spPr bwMode="auto">
          <a:xfrm rot="-5400000">
            <a:off x="1487721" y="5539716"/>
            <a:ext cx="1023" cy="457200"/>
          </a:xfrm>
          <a:prstGeom prst="line">
            <a:avLst/>
          </a:prstGeom>
          <a:noFill/>
          <a:ln w="28575">
            <a:solidFill>
              <a:srgbClr val="0099CC"/>
            </a:solidFill>
            <a:round/>
            <a:headEnd/>
            <a:tailEnd type="triangle" w="med" len="med"/>
          </a:ln>
          <a:effectLst/>
        </p:spPr>
        <p:txBody>
          <a:bodyPr lIns="107950" tIns="53975" rIns="107950" bIns="53975"/>
          <a:lstStyle/>
          <a:p>
            <a:endParaRPr lang="en-CA" sz="1400"/>
          </a:p>
        </p:txBody>
      </p:sp>
      <p:sp>
        <p:nvSpPr>
          <p:cNvPr id="25" name="Rectangle 3"/>
          <p:cNvSpPr>
            <a:spLocks noChangeArrowheads="1"/>
          </p:cNvSpPr>
          <p:nvPr/>
        </p:nvSpPr>
        <p:spPr bwMode="auto">
          <a:xfrm>
            <a:off x="1722193" y="5517232"/>
            <a:ext cx="3673475" cy="493412"/>
          </a:xfrm>
          <a:prstGeom prst="rect">
            <a:avLst/>
          </a:prstGeom>
          <a:solidFill>
            <a:srgbClr val="92D050"/>
          </a:solidFill>
          <a:ln w="9525">
            <a:noFill/>
            <a:miter lim="800000"/>
            <a:headEnd/>
            <a:tailEnd/>
          </a:ln>
          <a:effectLst/>
          <a:scene3d>
            <a:camera prst="legacyPerspectiveTop"/>
            <a:lightRig rig="legacyFlat3" dir="b"/>
          </a:scene3d>
          <a:sp3d extrusionH="887400" prstMaterial="legacyMatte">
            <a:bevelT w="13500" h="13500" prst="angle"/>
            <a:bevelB w="13500" h="13500" prst="angle"/>
            <a:extrusionClr>
              <a:schemeClr val="folHlink"/>
            </a:extrusionClr>
          </a:sp3d>
        </p:spPr>
        <p:txBody>
          <a:bodyPr wrap="none" lIns="107950" tIns="53975" rIns="107950" bIns="53975" anchor="ctr">
            <a:flatTx/>
          </a:bodyPr>
          <a:lstStyle/>
          <a:p>
            <a:pPr algn="ctr"/>
            <a:r>
              <a:rPr kumimoji="0" lang="en-CA" sz="1400" dirty="0"/>
              <a:t>Agent-based System Quality </a:t>
            </a:r>
          </a:p>
          <a:p>
            <a:pPr algn="ctr"/>
            <a:r>
              <a:rPr kumimoji="0" lang="en-CA" sz="1400" dirty="0"/>
              <a:t>and Reliability</a:t>
            </a:r>
          </a:p>
        </p:txBody>
      </p:sp>
    </p:spTree>
    <p:extLst>
      <p:ext uri="{BB962C8B-B14F-4D97-AF65-F5344CB8AC3E}">
        <p14:creationId xmlns:p14="http://schemas.microsoft.com/office/powerpoint/2010/main" val="209344386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793603">
                                            <p:txEl>
                                              <p:pRg st="0" end="0"/>
                                            </p:txEl>
                                          </p:spTgt>
                                        </p:tgtEl>
                                        <p:attrNameLst>
                                          <p:attrName>style.color</p:attrName>
                                        </p:attrNameLst>
                                      </p:cBhvr>
                                      <p:to>
                                        <a:schemeClr val="accent2"/>
                                      </p:to>
                                    </p:animClr>
                                  </p:childTnLst>
                                </p:cTn>
                              </p:par>
                              <p:par>
                                <p:cTn id="7" presetID="3" presetClass="emph" presetSubtype="2" fill="hold" nodeType="withEffect">
                                  <p:stCondLst>
                                    <p:cond delay="0"/>
                                  </p:stCondLst>
                                  <p:childTnLst>
                                    <p:animClr clrSpc="rgb" dir="cw">
                                      <p:cBhvr override="childStyle">
                                        <p:cTn id="8" dur="2000" fill="hold"/>
                                        <p:tgtEl>
                                          <p:spTgt spid="793603">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ja-JP" altLang="en-US"/>
              <a:t>far@ucalgary.ca</a:t>
            </a:r>
            <a:endParaRPr lang="en-US" altLang="ja-JP"/>
          </a:p>
        </p:txBody>
      </p:sp>
      <p:sp>
        <p:nvSpPr>
          <p:cNvPr id="9" name="Slide Number Placeholder 5"/>
          <p:cNvSpPr>
            <a:spLocks noGrp="1"/>
          </p:cNvSpPr>
          <p:nvPr>
            <p:ph type="sldNum" sz="quarter" idx="12"/>
          </p:nvPr>
        </p:nvSpPr>
        <p:spPr/>
        <p:txBody>
          <a:bodyPr/>
          <a:lstStyle/>
          <a:p>
            <a:fld id="{9C0EFFB0-2361-4095-BF47-708F9D818CCD}" type="slidenum">
              <a:rPr lang="ja-JP" altLang="en-US"/>
              <a:pPr/>
              <a:t>30</a:t>
            </a:fld>
            <a:endParaRPr lang="en-US" altLang="ja-JP"/>
          </a:p>
        </p:txBody>
      </p:sp>
      <p:sp>
        <p:nvSpPr>
          <p:cNvPr id="1854466" name="Rectangle 2"/>
          <p:cNvSpPr>
            <a:spLocks noGrp="1" noChangeArrowheads="1"/>
          </p:cNvSpPr>
          <p:nvPr>
            <p:ph type="title"/>
          </p:nvPr>
        </p:nvSpPr>
        <p:spPr/>
        <p:txBody>
          <a:bodyPr/>
          <a:lstStyle/>
          <a:p>
            <a:r>
              <a:rPr lang="en-CA" dirty="0"/>
              <a:t>Example  (cont’d)</a:t>
            </a:r>
          </a:p>
        </p:txBody>
      </p:sp>
      <p:sp>
        <p:nvSpPr>
          <p:cNvPr id="1854467" name="Rectangle 3"/>
          <p:cNvSpPr>
            <a:spLocks noGrp="1" noChangeArrowheads="1"/>
          </p:cNvSpPr>
          <p:nvPr>
            <p:ph type="body" idx="1"/>
          </p:nvPr>
        </p:nvSpPr>
        <p:spPr/>
        <p:txBody>
          <a:bodyPr/>
          <a:lstStyle/>
          <a:p>
            <a:pPr>
              <a:lnSpc>
                <a:spcPct val="90000"/>
              </a:lnSpc>
            </a:pPr>
            <a:r>
              <a:rPr lang="en-CA" sz="2400" dirty="0"/>
              <a:t>When a patient calls for an appointment, the receptionist will ask the </a:t>
            </a:r>
            <a:r>
              <a:rPr lang="en-CA" sz="2400" b="1" dirty="0">
                <a:solidFill>
                  <a:schemeClr val="hlink"/>
                </a:solidFill>
              </a:rPr>
              <a:t>patient’s name</a:t>
            </a:r>
            <a:r>
              <a:rPr lang="en-CA" sz="2400" dirty="0"/>
              <a:t> or </a:t>
            </a:r>
            <a:r>
              <a:rPr lang="en-CA" sz="2400" b="1" dirty="0">
                <a:solidFill>
                  <a:schemeClr val="hlink"/>
                </a:solidFill>
              </a:rPr>
              <a:t>patient’s ID number</a:t>
            </a:r>
            <a:r>
              <a:rPr lang="en-CA" sz="2400" dirty="0"/>
              <a:t> and will </a:t>
            </a:r>
            <a:r>
              <a:rPr lang="en-CA" sz="2400" b="1" dirty="0">
                <a:solidFill>
                  <a:schemeClr val="folHlink"/>
                </a:solidFill>
              </a:rPr>
              <a:t>check the calendar</a:t>
            </a:r>
            <a:r>
              <a:rPr lang="en-CA" sz="2400" dirty="0"/>
              <a:t> and will try to </a:t>
            </a:r>
            <a:r>
              <a:rPr lang="en-CA" sz="2400" b="1" dirty="0">
                <a:solidFill>
                  <a:schemeClr val="accent2"/>
                </a:solidFill>
              </a:rPr>
              <a:t>schedule</a:t>
            </a:r>
            <a:r>
              <a:rPr lang="en-CA" sz="2400" dirty="0"/>
              <a:t> the patient as early as possible to fill in vacancies. If the patient is happy with the proposed </a:t>
            </a:r>
            <a:r>
              <a:rPr lang="en-CA" sz="2400" b="1" dirty="0">
                <a:solidFill>
                  <a:schemeClr val="accent2"/>
                </a:solidFill>
              </a:rPr>
              <a:t>appointment</a:t>
            </a:r>
            <a:r>
              <a:rPr lang="en-CA" sz="2400" dirty="0"/>
              <a:t>, the receptionist will enter the appointment with the </a:t>
            </a:r>
            <a:r>
              <a:rPr lang="en-CA" sz="2400" b="1" dirty="0">
                <a:solidFill>
                  <a:schemeClr val="hlink"/>
                </a:solidFill>
              </a:rPr>
              <a:t>patient name</a:t>
            </a:r>
            <a:r>
              <a:rPr lang="en-CA" sz="2400" dirty="0"/>
              <a:t> and </a:t>
            </a:r>
            <a:r>
              <a:rPr lang="en-CA" sz="2400" b="1" dirty="0">
                <a:solidFill>
                  <a:schemeClr val="hlink"/>
                </a:solidFill>
              </a:rPr>
              <a:t>purpose</a:t>
            </a:r>
            <a:r>
              <a:rPr lang="en-CA" sz="2400" dirty="0"/>
              <a:t> of appointment. The system will verify the </a:t>
            </a:r>
            <a:r>
              <a:rPr lang="en-CA" sz="2400" b="1" dirty="0">
                <a:solidFill>
                  <a:schemeClr val="hlink"/>
                </a:solidFill>
              </a:rPr>
              <a:t>patient name</a:t>
            </a:r>
            <a:r>
              <a:rPr lang="en-CA" sz="2400" dirty="0"/>
              <a:t> and supply </a:t>
            </a:r>
            <a:r>
              <a:rPr lang="en-CA" sz="2400" b="1" dirty="0"/>
              <a:t>supporting details</a:t>
            </a:r>
            <a:r>
              <a:rPr lang="en-CA" sz="2400" dirty="0"/>
              <a:t> from the </a:t>
            </a:r>
            <a:r>
              <a:rPr lang="en-CA" sz="2400" b="1" dirty="0">
                <a:solidFill>
                  <a:srgbClr val="008000"/>
                </a:solidFill>
              </a:rPr>
              <a:t>patient records</a:t>
            </a:r>
            <a:r>
              <a:rPr lang="en-CA" sz="2400" dirty="0"/>
              <a:t>, including the </a:t>
            </a:r>
            <a:r>
              <a:rPr lang="en-CA" sz="2400" b="1" dirty="0">
                <a:solidFill>
                  <a:schemeClr val="hlink"/>
                </a:solidFill>
              </a:rPr>
              <a:t>patient’s ID number</a:t>
            </a:r>
            <a:r>
              <a:rPr lang="en-CA" sz="2400" dirty="0"/>
              <a:t>. After each appointment the Dr. X will </a:t>
            </a:r>
            <a:r>
              <a:rPr lang="en-CA" sz="2400" b="1" dirty="0">
                <a:solidFill>
                  <a:srgbClr val="FF0000"/>
                </a:solidFill>
              </a:rPr>
              <a:t>mark</a:t>
            </a:r>
            <a:r>
              <a:rPr lang="en-CA" sz="2400" dirty="0"/>
              <a:t> the appointment as completed, </a:t>
            </a:r>
            <a:r>
              <a:rPr lang="en-CA" sz="2400" b="1" dirty="0">
                <a:solidFill>
                  <a:srgbClr val="FF0000"/>
                </a:solidFill>
              </a:rPr>
              <a:t>add</a:t>
            </a:r>
            <a:r>
              <a:rPr lang="en-CA" sz="2400" dirty="0"/>
              <a:t> </a:t>
            </a:r>
            <a:r>
              <a:rPr lang="en-CA" sz="2400" b="1" dirty="0"/>
              <a:t>comments</a:t>
            </a:r>
            <a:r>
              <a:rPr lang="en-CA" sz="2400" dirty="0"/>
              <a:t>, and then schedule the patient for the next visit if appropriate.</a:t>
            </a:r>
          </a:p>
        </p:txBody>
      </p:sp>
      <p:sp>
        <p:nvSpPr>
          <p:cNvPr id="1854481" name="AutoShape 17"/>
          <p:cNvSpPr>
            <a:spLocks/>
          </p:cNvSpPr>
          <p:nvPr/>
        </p:nvSpPr>
        <p:spPr bwMode="auto">
          <a:xfrm>
            <a:off x="5364163" y="5516563"/>
            <a:ext cx="1655762" cy="423862"/>
          </a:xfrm>
          <a:prstGeom prst="borderCallout2">
            <a:avLst>
              <a:gd name="adj1" fmla="val 26968"/>
              <a:gd name="adj2" fmla="val -4602"/>
              <a:gd name="adj3" fmla="val 26968"/>
              <a:gd name="adj4" fmla="val -68264"/>
              <a:gd name="adj5" fmla="val -543444"/>
              <a:gd name="adj6" fmla="val -82648"/>
            </a:avLst>
          </a:prstGeom>
          <a:solidFill>
            <a:schemeClr val="accent1"/>
          </a:solidFill>
          <a:ln w="9525">
            <a:solidFill>
              <a:schemeClr val="tx1"/>
            </a:solidFill>
            <a:miter lim="800000"/>
            <a:headEnd/>
            <a:tailEnd/>
          </a:ln>
          <a:effectLst/>
        </p:spPr>
        <p:txBody>
          <a:bodyPr/>
          <a:lstStyle/>
          <a:p>
            <a:pPr algn="ctr"/>
            <a:r>
              <a:rPr lang="en-CA"/>
              <a:t>output</a:t>
            </a:r>
          </a:p>
        </p:txBody>
      </p:sp>
      <p:sp>
        <p:nvSpPr>
          <p:cNvPr id="1854482" name="AutoShape 18"/>
          <p:cNvSpPr>
            <a:spLocks/>
          </p:cNvSpPr>
          <p:nvPr/>
        </p:nvSpPr>
        <p:spPr bwMode="auto">
          <a:xfrm>
            <a:off x="3492500" y="5876925"/>
            <a:ext cx="1724025" cy="431800"/>
          </a:xfrm>
          <a:prstGeom prst="borderCallout2">
            <a:avLst>
              <a:gd name="adj1" fmla="val 26472"/>
              <a:gd name="adj2" fmla="val -4421"/>
              <a:gd name="adj3" fmla="val 26472"/>
              <a:gd name="adj4" fmla="val -55616"/>
              <a:gd name="adj5" fmla="val -783454"/>
              <a:gd name="adj6" fmla="val -108838"/>
            </a:avLst>
          </a:prstGeom>
          <a:solidFill>
            <a:schemeClr val="accent1"/>
          </a:solidFill>
          <a:ln w="9525">
            <a:solidFill>
              <a:schemeClr val="tx1"/>
            </a:solidFill>
            <a:miter lim="800000"/>
            <a:headEnd/>
            <a:tailEnd/>
          </a:ln>
          <a:effectLst/>
        </p:spPr>
        <p:txBody>
          <a:bodyPr/>
          <a:lstStyle/>
          <a:p>
            <a:pPr algn="ctr"/>
            <a:r>
              <a:rPr lang="en-CA"/>
              <a:t>query</a:t>
            </a:r>
          </a:p>
        </p:txBody>
      </p:sp>
      <p:sp>
        <p:nvSpPr>
          <p:cNvPr id="1854483" name="AutoShape 19"/>
          <p:cNvSpPr>
            <a:spLocks/>
          </p:cNvSpPr>
          <p:nvPr/>
        </p:nvSpPr>
        <p:spPr bwMode="auto">
          <a:xfrm>
            <a:off x="7240588" y="5300663"/>
            <a:ext cx="1724025" cy="423862"/>
          </a:xfrm>
          <a:prstGeom prst="borderCallout2">
            <a:avLst>
              <a:gd name="adj1" fmla="val 26968"/>
              <a:gd name="adj2" fmla="val -4421"/>
              <a:gd name="adj3" fmla="val 26968"/>
              <a:gd name="adj4" fmla="val -26519"/>
              <a:gd name="adj5" fmla="val -730338"/>
              <a:gd name="adj6" fmla="val -49449"/>
            </a:avLst>
          </a:prstGeom>
          <a:solidFill>
            <a:schemeClr val="accent1"/>
          </a:solidFill>
          <a:ln w="9525">
            <a:solidFill>
              <a:schemeClr val="tx1"/>
            </a:solidFill>
            <a:miter lim="800000"/>
            <a:headEnd/>
            <a:tailEnd/>
          </a:ln>
          <a:effectLst/>
        </p:spPr>
        <p:txBody>
          <a:bodyPr/>
          <a:lstStyle/>
          <a:p>
            <a:pPr algn="ctr"/>
            <a:r>
              <a:rPr lang="en-CA"/>
              <a:t>input</a:t>
            </a:r>
          </a:p>
        </p:txBody>
      </p:sp>
      <p:sp>
        <p:nvSpPr>
          <p:cNvPr id="2" name="TextBox 1"/>
          <p:cNvSpPr txBox="1"/>
          <p:nvPr/>
        </p:nvSpPr>
        <p:spPr>
          <a:xfrm>
            <a:off x="5292080" y="5970766"/>
            <a:ext cx="3744341" cy="338554"/>
          </a:xfrm>
          <a:prstGeom prst="rect">
            <a:avLst/>
          </a:prstGeom>
          <a:noFill/>
        </p:spPr>
        <p:txBody>
          <a:bodyPr wrap="square" rtlCol="0">
            <a:spAutoFit/>
          </a:bodyPr>
          <a:lstStyle/>
          <a:p>
            <a:r>
              <a:rPr lang="en-CA" sz="1600" dirty="0"/>
              <a:t>Ask: Who is responsible for these?</a:t>
            </a:r>
          </a:p>
        </p:txBody>
      </p:sp>
      <p:sp>
        <p:nvSpPr>
          <p:cNvPr id="10" name="AutoShape 18"/>
          <p:cNvSpPr>
            <a:spLocks/>
          </p:cNvSpPr>
          <p:nvPr/>
        </p:nvSpPr>
        <p:spPr bwMode="auto">
          <a:xfrm>
            <a:off x="7015232" y="692696"/>
            <a:ext cx="1724025" cy="431800"/>
          </a:xfrm>
          <a:prstGeom prst="borderCallout2">
            <a:avLst>
              <a:gd name="adj1" fmla="val 26472"/>
              <a:gd name="adj2" fmla="val -4421"/>
              <a:gd name="adj3" fmla="val 53856"/>
              <a:gd name="adj4" fmla="val -18121"/>
              <a:gd name="adj5" fmla="val 757317"/>
              <a:gd name="adj6" fmla="val 15072"/>
            </a:avLst>
          </a:prstGeom>
          <a:solidFill>
            <a:schemeClr val="accent1"/>
          </a:solidFill>
          <a:ln w="9525">
            <a:solidFill>
              <a:schemeClr val="tx1"/>
            </a:solidFill>
            <a:miter lim="800000"/>
            <a:headEnd/>
            <a:tailEnd/>
          </a:ln>
          <a:effectLst/>
        </p:spPr>
        <p:txBody>
          <a:bodyPr/>
          <a:lstStyle/>
          <a:p>
            <a:pPr algn="ctr"/>
            <a:r>
              <a:rPr lang="en-CA" dirty="0"/>
              <a:t>file</a:t>
            </a:r>
          </a:p>
        </p:txBody>
      </p:sp>
    </p:spTree>
    <p:extLst>
      <p:ext uri="{BB962C8B-B14F-4D97-AF65-F5344CB8AC3E}">
        <p14:creationId xmlns:p14="http://schemas.microsoft.com/office/powerpoint/2010/main" val="233346217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54483"/>
                                        </p:tgtEl>
                                        <p:attrNameLst>
                                          <p:attrName>style.visibility</p:attrName>
                                        </p:attrNameLst>
                                      </p:cBhvr>
                                      <p:to>
                                        <p:strVal val="visible"/>
                                      </p:to>
                                    </p:set>
                                    <p:animEffect transition="in" filter="dissolve">
                                      <p:cBhvr>
                                        <p:cTn id="7" dur="500"/>
                                        <p:tgtEl>
                                          <p:spTgt spid="18544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54481"/>
                                        </p:tgtEl>
                                        <p:attrNameLst>
                                          <p:attrName>style.visibility</p:attrName>
                                        </p:attrNameLst>
                                      </p:cBhvr>
                                      <p:to>
                                        <p:strVal val="visible"/>
                                      </p:to>
                                    </p:set>
                                    <p:animEffect transition="in" filter="dissolve">
                                      <p:cBhvr>
                                        <p:cTn id="12" dur="500"/>
                                        <p:tgtEl>
                                          <p:spTgt spid="185448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54482"/>
                                        </p:tgtEl>
                                        <p:attrNameLst>
                                          <p:attrName>style.visibility</p:attrName>
                                        </p:attrNameLst>
                                      </p:cBhvr>
                                      <p:to>
                                        <p:strVal val="visible"/>
                                      </p:to>
                                    </p:set>
                                    <p:animEffect transition="in" filter="dissolve">
                                      <p:cBhvr>
                                        <p:cTn id="17" dur="500"/>
                                        <p:tgtEl>
                                          <p:spTgt spid="185448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4481" grpId="0" animBg="1"/>
      <p:bldP spid="1854482" grpId="0" animBg="1"/>
      <p:bldP spid="1854483" grpId="0" animBg="1"/>
      <p:bldP spid="2" grpId="0"/>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38B28931-F129-4595-8435-8B2487970B29}" type="slidenum">
              <a:rPr lang="ja-JP" altLang="en-US"/>
              <a:pPr/>
              <a:t>31</a:t>
            </a:fld>
            <a:endParaRPr lang="en-US" altLang="ja-JP"/>
          </a:p>
        </p:txBody>
      </p:sp>
      <p:sp>
        <p:nvSpPr>
          <p:cNvPr id="1856514" name="Rectangle 2"/>
          <p:cNvSpPr>
            <a:spLocks noGrp="1" noChangeArrowheads="1"/>
          </p:cNvSpPr>
          <p:nvPr>
            <p:ph type="title"/>
          </p:nvPr>
        </p:nvSpPr>
        <p:spPr/>
        <p:txBody>
          <a:bodyPr/>
          <a:lstStyle/>
          <a:p>
            <a:r>
              <a:rPr lang="en-CA" dirty="0"/>
              <a:t>Example  (cont’d)</a:t>
            </a:r>
          </a:p>
        </p:txBody>
      </p:sp>
      <p:sp>
        <p:nvSpPr>
          <p:cNvPr id="1856515" name="Rectangle 3"/>
          <p:cNvSpPr>
            <a:spLocks noGrp="1" noChangeArrowheads="1"/>
          </p:cNvSpPr>
          <p:nvPr>
            <p:ph type="body" idx="1"/>
          </p:nvPr>
        </p:nvSpPr>
        <p:spPr/>
        <p:txBody>
          <a:bodyPr/>
          <a:lstStyle/>
          <a:p>
            <a:r>
              <a:rPr lang="en-CA" sz="2400" dirty="0"/>
              <a:t>The system will answer queries by </a:t>
            </a:r>
            <a:r>
              <a:rPr lang="en-CA" sz="2400" b="1" dirty="0">
                <a:solidFill>
                  <a:schemeClr val="hlink"/>
                </a:solidFill>
              </a:rPr>
              <a:t>patient name</a:t>
            </a:r>
            <a:r>
              <a:rPr lang="en-CA" sz="2400" dirty="0"/>
              <a:t>, by </a:t>
            </a:r>
            <a:r>
              <a:rPr lang="en-CA" sz="2400" b="1" dirty="0">
                <a:solidFill>
                  <a:schemeClr val="hlink"/>
                </a:solidFill>
              </a:rPr>
              <a:t>patient ID</a:t>
            </a:r>
            <a:r>
              <a:rPr lang="en-CA" sz="2400" dirty="0"/>
              <a:t> and by </a:t>
            </a:r>
            <a:r>
              <a:rPr lang="en-CA" sz="2400" b="1" dirty="0"/>
              <a:t>date</a:t>
            </a:r>
            <a:r>
              <a:rPr lang="en-CA" sz="2400" dirty="0"/>
              <a:t>. Supporting details from the </a:t>
            </a:r>
            <a:r>
              <a:rPr lang="en-CA" sz="2400" b="1" dirty="0">
                <a:solidFill>
                  <a:srgbClr val="008000"/>
                </a:solidFill>
              </a:rPr>
              <a:t>patient’s records</a:t>
            </a:r>
            <a:r>
              <a:rPr lang="en-CA" sz="2400" b="1" dirty="0"/>
              <a:t> </a:t>
            </a:r>
            <a:r>
              <a:rPr lang="en-CA" sz="2400" dirty="0"/>
              <a:t>are </a:t>
            </a:r>
            <a:r>
              <a:rPr lang="en-CA" sz="2400" b="1" dirty="0">
                <a:solidFill>
                  <a:schemeClr val="accent6">
                    <a:lumMod val="75000"/>
                  </a:schemeClr>
                </a:solidFill>
              </a:rPr>
              <a:t>displayed</a:t>
            </a:r>
            <a:r>
              <a:rPr lang="en-CA" sz="2400" dirty="0"/>
              <a:t> along with the </a:t>
            </a:r>
            <a:r>
              <a:rPr lang="en-CA" sz="2400" b="1" dirty="0">
                <a:solidFill>
                  <a:schemeClr val="accent6">
                    <a:lumMod val="75000"/>
                  </a:schemeClr>
                </a:solidFill>
              </a:rPr>
              <a:t>appointment information</a:t>
            </a:r>
            <a:r>
              <a:rPr lang="en-CA" sz="2400" dirty="0"/>
              <a:t>. The receptionist can </a:t>
            </a:r>
            <a:r>
              <a:rPr lang="en-CA" sz="2400" b="1" dirty="0">
                <a:solidFill>
                  <a:srgbClr val="FF0000"/>
                </a:solidFill>
              </a:rPr>
              <a:t>cancel</a:t>
            </a:r>
            <a:r>
              <a:rPr lang="en-CA" sz="2400" dirty="0"/>
              <a:t> appointments. The receptionist can </a:t>
            </a:r>
            <a:r>
              <a:rPr lang="en-CA" sz="2400" b="1" dirty="0">
                <a:solidFill>
                  <a:srgbClr val="FF0000"/>
                </a:solidFill>
              </a:rPr>
              <a:t>print</a:t>
            </a:r>
            <a:r>
              <a:rPr lang="en-CA" sz="2400" dirty="0"/>
              <a:t> out a </a:t>
            </a:r>
            <a:r>
              <a:rPr lang="en-CA" sz="2400" b="1" dirty="0"/>
              <a:t>notification list</a:t>
            </a:r>
            <a:r>
              <a:rPr lang="en-CA" sz="2400" dirty="0"/>
              <a:t> for making </a:t>
            </a:r>
            <a:r>
              <a:rPr lang="en-CA" sz="2400" b="1" dirty="0">
                <a:solidFill>
                  <a:srgbClr val="0070C0"/>
                </a:solidFill>
              </a:rPr>
              <a:t>reminder calls </a:t>
            </a:r>
            <a:r>
              <a:rPr lang="en-CA" sz="2400" dirty="0"/>
              <a:t>2 days before appointments. The system includes the patient’s phone numbers from the </a:t>
            </a:r>
            <a:r>
              <a:rPr lang="en-CA" sz="2400" b="1" dirty="0">
                <a:solidFill>
                  <a:srgbClr val="008000"/>
                </a:solidFill>
              </a:rPr>
              <a:t>patient records</a:t>
            </a:r>
            <a:r>
              <a:rPr lang="en-CA" sz="2400" dirty="0"/>
              <a:t>. The receptionist can also print out </a:t>
            </a:r>
            <a:r>
              <a:rPr lang="en-CA" sz="2400" b="1" dirty="0"/>
              <a:t>daily </a:t>
            </a:r>
            <a:r>
              <a:rPr lang="en-CA" sz="2400" dirty="0"/>
              <a:t>and</a:t>
            </a:r>
            <a:r>
              <a:rPr lang="en-CA" sz="2400" b="1" dirty="0"/>
              <a:t> weekly work schedules</a:t>
            </a:r>
            <a:r>
              <a:rPr lang="en-CA" sz="2400" dirty="0"/>
              <a:t> with all the patients.</a:t>
            </a:r>
          </a:p>
        </p:txBody>
      </p:sp>
      <p:sp>
        <p:nvSpPr>
          <p:cNvPr id="2" name="TextBox 1"/>
          <p:cNvSpPr txBox="1"/>
          <p:nvPr/>
        </p:nvSpPr>
        <p:spPr>
          <a:xfrm>
            <a:off x="1835696" y="5229200"/>
            <a:ext cx="6624736" cy="830997"/>
          </a:xfrm>
          <a:prstGeom prst="rect">
            <a:avLst/>
          </a:prstGeom>
          <a:noFill/>
        </p:spPr>
        <p:txBody>
          <a:bodyPr wrap="square" rtlCol="0">
            <a:spAutoFit/>
          </a:bodyPr>
          <a:lstStyle/>
          <a:p>
            <a:r>
              <a:rPr lang="en-CA" dirty="0">
                <a:solidFill>
                  <a:schemeClr val="accent1">
                    <a:lumMod val="50000"/>
                  </a:schemeClr>
                </a:solidFill>
              </a:rPr>
              <a:t>Actors: </a:t>
            </a:r>
          </a:p>
          <a:p>
            <a:r>
              <a:rPr lang="en-CA" dirty="0">
                <a:solidFill>
                  <a:schemeClr val="accent1">
                    <a:lumMod val="50000"/>
                  </a:schemeClr>
                </a:solidFill>
              </a:rPr>
              <a:t>      patient? Receptionist? Doctor? DB?</a:t>
            </a:r>
          </a:p>
        </p:txBody>
      </p:sp>
    </p:spTree>
    <p:extLst>
      <p:ext uri="{BB962C8B-B14F-4D97-AF65-F5344CB8AC3E}">
        <p14:creationId xmlns:p14="http://schemas.microsoft.com/office/powerpoint/2010/main" val="76290703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ooter Placeholder 4"/>
          <p:cNvSpPr>
            <a:spLocks noGrp="1"/>
          </p:cNvSpPr>
          <p:nvPr>
            <p:ph type="ftr" sz="quarter" idx="11"/>
          </p:nvPr>
        </p:nvSpPr>
        <p:spPr/>
        <p:txBody>
          <a:bodyPr/>
          <a:lstStyle/>
          <a:p>
            <a:r>
              <a:rPr lang="ja-JP" altLang="en-US"/>
              <a:t>far@ucalgary.ca</a:t>
            </a:r>
            <a:endParaRPr lang="en-US" altLang="ja-JP"/>
          </a:p>
        </p:txBody>
      </p:sp>
      <p:sp>
        <p:nvSpPr>
          <p:cNvPr id="55" name="Slide Number Placeholder 5"/>
          <p:cNvSpPr>
            <a:spLocks noGrp="1"/>
          </p:cNvSpPr>
          <p:nvPr>
            <p:ph type="sldNum" sz="quarter" idx="12"/>
          </p:nvPr>
        </p:nvSpPr>
        <p:spPr/>
        <p:txBody>
          <a:bodyPr/>
          <a:lstStyle/>
          <a:p>
            <a:fld id="{F070479C-C77E-49B0-BDD1-73AB282CB981}" type="slidenum">
              <a:rPr lang="ja-JP" altLang="en-US"/>
              <a:pPr/>
              <a:t>32</a:t>
            </a:fld>
            <a:endParaRPr lang="en-US" altLang="ja-JP"/>
          </a:p>
        </p:txBody>
      </p:sp>
      <p:sp>
        <p:nvSpPr>
          <p:cNvPr id="1857538" name="Rectangle 2"/>
          <p:cNvSpPr>
            <a:spLocks noGrp="1" noChangeArrowheads="1"/>
          </p:cNvSpPr>
          <p:nvPr>
            <p:ph type="title"/>
          </p:nvPr>
        </p:nvSpPr>
        <p:spPr/>
        <p:txBody>
          <a:bodyPr/>
          <a:lstStyle/>
          <a:p>
            <a:r>
              <a:rPr lang="en-CA" dirty="0"/>
              <a:t>Example (cont’d)</a:t>
            </a:r>
          </a:p>
        </p:txBody>
      </p:sp>
      <p:graphicFrame>
        <p:nvGraphicFramePr>
          <p:cNvPr id="1857791" name="Group 255"/>
          <p:cNvGraphicFramePr>
            <a:graphicFrameLocks noGrp="1"/>
          </p:cNvGraphicFramePr>
          <p:nvPr>
            <p:ph idx="1"/>
            <p:extLst>
              <p:ext uri="{D42A27DB-BD31-4B8C-83A1-F6EECF244321}">
                <p14:modId xmlns:p14="http://schemas.microsoft.com/office/powerpoint/2010/main" val="1758751823"/>
              </p:ext>
            </p:extLst>
          </p:nvPr>
        </p:nvGraphicFramePr>
        <p:xfrm>
          <a:off x="722342" y="1714488"/>
          <a:ext cx="7882106" cy="3578226"/>
        </p:xfrm>
        <a:graphic>
          <a:graphicData uri="http://schemas.openxmlformats.org/drawingml/2006/table">
            <a:tbl>
              <a:tblPr/>
              <a:tblGrid>
                <a:gridCol w="1492204">
                  <a:extLst>
                    <a:ext uri="{9D8B030D-6E8A-4147-A177-3AD203B41FA5}">
                      <a16:colId xmlns:a16="http://schemas.microsoft.com/office/drawing/2014/main" val="20000"/>
                    </a:ext>
                  </a:extLst>
                </a:gridCol>
                <a:gridCol w="3619546">
                  <a:extLst>
                    <a:ext uri="{9D8B030D-6E8A-4147-A177-3AD203B41FA5}">
                      <a16:colId xmlns:a16="http://schemas.microsoft.com/office/drawing/2014/main" val="20001"/>
                    </a:ext>
                  </a:extLst>
                </a:gridCol>
                <a:gridCol w="2770356">
                  <a:extLst>
                    <a:ext uri="{9D8B030D-6E8A-4147-A177-3AD203B41FA5}">
                      <a16:colId xmlns:a16="http://schemas.microsoft.com/office/drawing/2014/main" val="20002"/>
                    </a:ext>
                  </a:extLst>
                </a:gridCol>
              </a:tblGrid>
              <a:tr h="2127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1"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Type</a:t>
                      </a: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1" i="0" u="none" strike="noStrike" cap="none" normalizeH="0" baseline="0">
                          <a:ln>
                            <a:noFill/>
                          </a:ln>
                          <a:solidFill>
                            <a:schemeClr val="tx1"/>
                          </a:solidFill>
                          <a:effectLst/>
                          <a:latin typeface="Times New Roman" pitchFamily="18" charset="0"/>
                          <a:ea typeface="ＭＳ 明朝" pitchFamily="49" charset="-128"/>
                          <a:cs typeface="Times New Roman" pitchFamily="18" charset="0"/>
                        </a:rPr>
                        <a:t>Description</a:t>
                      </a:r>
                      <a:endParaRPr kumimoji="0" lang="en-CA" sz="1600" b="0" i="0" u="none" strike="noStrike" cap="none" normalizeH="0" baseline="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1"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Actor/Role</a:t>
                      </a: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64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Inputs </a:t>
                      </a: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Patient name, Patient ID number,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Appointment completed, Appointment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purpose, Cancel appointment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429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Outputs </a:t>
                      </a: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Comments, Calendar, Supporting details,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Appointment Information, Notification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List, Daily schedule, Weekly schedule, </a:t>
                      </a: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Queries </a:t>
                      </a: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Check calendar</a:t>
                      </a:r>
                      <a:r>
                        <a:rPr kumimoji="0" lang="en-CA" sz="1600" b="0" i="0" u="none" strike="noStrike" cap="none" normalizeH="0" baseline="0" dirty="0">
                          <a:ln>
                            <a:noFill/>
                          </a:ln>
                          <a:solidFill>
                            <a:schemeClr val="tx1"/>
                          </a:solidFill>
                          <a:effectLst/>
                          <a:latin typeface="Century" pitchFamily="18" charset="0"/>
                          <a:ea typeface="ＭＳ Ｐゴシック" pitchFamily="34" charset="-128"/>
                          <a:cs typeface="Times New Roman" pitchFamily="18" charset="0"/>
                        </a:rPr>
                        <a:t>, </a:t>
                      </a: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Query by name</a:t>
                      </a:r>
                      <a:r>
                        <a:rPr kumimoji="0" lang="en-CA" sz="1600" b="0" i="0" u="none" strike="noStrike" cap="none" normalizeH="0" baseline="0" dirty="0">
                          <a:ln>
                            <a:noFill/>
                          </a:ln>
                          <a:solidFill>
                            <a:schemeClr val="tx1"/>
                          </a:solidFill>
                          <a:effectLst/>
                          <a:latin typeface="Century" pitchFamily="18" charset="0"/>
                          <a:ea typeface="ＭＳ Ｐゴシック" pitchFamily="34" charset="-128"/>
                          <a:cs typeface="Times New Roman" pitchFamily="18" charset="0"/>
                        </a:rPr>
                        <a:t>, </a:t>
                      </a: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Query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by ID</a:t>
                      </a:r>
                      <a:r>
                        <a:rPr kumimoji="0" lang="en-CA" sz="1600" b="0" i="0" u="none" strike="noStrike" cap="none" normalizeH="0" baseline="0" dirty="0">
                          <a:ln>
                            <a:noFill/>
                          </a:ln>
                          <a:solidFill>
                            <a:schemeClr val="tx1"/>
                          </a:solidFill>
                          <a:effectLst/>
                          <a:latin typeface="Century" pitchFamily="18" charset="0"/>
                          <a:ea typeface="ＭＳ Ｐゴシック" pitchFamily="34" charset="-128"/>
                          <a:cs typeface="Times New Roman" pitchFamily="18" charset="0"/>
                        </a:rPr>
                        <a:t>, </a:t>
                      </a: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Query by date</a:t>
                      </a:r>
                      <a:r>
                        <a:rPr kumimoji="0" lang="en-CA" sz="1600" b="0" i="0" u="none" strike="noStrike" cap="none" normalizeH="0" baseline="0" dirty="0">
                          <a:ln>
                            <a:noFill/>
                          </a:ln>
                          <a:solidFill>
                            <a:schemeClr val="tx1"/>
                          </a:solidFill>
                          <a:effectLst/>
                          <a:latin typeface="Century" pitchFamily="18" charset="0"/>
                          <a:ea typeface="ＭＳ Ｐゴシック" pitchFamily="34" charset="-128"/>
                          <a:cs typeface="Times New Roman" pitchFamily="18" charset="0"/>
                        </a:rPr>
                        <a:t>, </a:t>
                      </a: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Verify patient</a:t>
                      </a:r>
                      <a:r>
                        <a:rPr kumimoji="0" lang="en-CA" sz="1600" b="0" i="0" u="none" strike="noStrike" cap="none" normalizeH="0" baseline="0" dirty="0">
                          <a:ln>
                            <a:noFill/>
                          </a:ln>
                          <a:solidFill>
                            <a:schemeClr val="tx1"/>
                          </a:solidFill>
                          <a:effectLst/>
                          <a:latin typeface="Century" pitchFamily="18" charset="0"/>
                          <a:ea typeface="ＭＳ Ｐゴシック" pitchFamily="34" charset="-128"/>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Available Appointment</a:t>
                      </a: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03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Internal files </a:t>
                      </a: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a:ln>
                            <a:noFill/>
                          </a:ln>
                          <a:solidFill>
                            <a:schemeClr val="tx1"/>
                          </a:solidFill>
                          <a:effectLst/>
                          <a:latin typeface="Times New Roman" pitchFamily="18" charset="0"/>
                          <a:ea typeface="ＭＳ 明朝" pitchFamily="49" charset="-128"/>
                          <a:cs typeface="Times New Roman" pitchFamily="18" charset="0"/>
                        </a:rPr>
                        <a:t>Patients’ data record</a:t>
                      </a:r>
                      <a:endParaRPr kumimoji="0" lang="en-CA" sz="1600" b="0" i="0" u="none" strike="noStrike" cap="none" normalizeH="0" baseline="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87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External files</a:t>
                      </a: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a:ln>
                            <a:noFill/>
                          </a:ln>
                          <a:solidFill>
                            <a:schemeClr val="tx1"/>
                          </a:solidFill>
                          <a:effectLst/>
                          <a:latin typeface="Times New Roman" pitchFamily="18" charset="0"/>
                          <a:ea typeface="ＭＳ 明朝" pitchFamily="49" charset="-128"/>
                          <a:cs typeface="Times New Roman" pitchFamily="18" charset="0"/>
                        </a:rPr>
                        <a:t>-- </a:t>
                      </a:r>
                      <a:endParaRPr kumimoji="0" lang="en-CA" sz="1600" b="0" i="0" u="none" strike="noStrike" cap="none" normalizeH="0" baseline="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21965960"/>
      </p:ext>
    </p:extLst>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r>
              <a:rPr lang="ja-JP" altLang="en-US"/>
              <a:t>far@ucalgary.ca</a:t>
            </a:r>
            <a:endParaRPr lang="en-US" altLang="ja-JP"/>
          </a:p>
        </p:txBody>
      </p:sp>
      <p:sp>
        <p:nvSpPr>
          <p:cNvPr id="23" name="Slide Number Placeholder 5"/>
          <p:cNvSpPr>
            <a:spLocks noGrp="1"/>
          </p:cNvSpPr>
          <p:nvPr>
            <p:ph type="sldNum" sz="quarter" idx="12"/>
          </p:nvPr>
        </p:nvSpPr>
        <p:spPr/>
        <p:txBody>
          <a:bodyPr/>
          <a:lstStyle/>
          <a:p>
            <a:fld id="{327957FD-4CE3-441B-AE9E-6C1296FA801A}" type="slidenum">
              <a:rPr lang="ja-JP" altLang="en-US"/>
              <a:pPr/>
              <a:t>33</a:t>
            </a:fld>
            <a:endParaRPr lang="en-US" altLang="ja-JP"/>
          </a:p>
        </p:txBody>
      </p:sp>
      <p:sp>
        <p:nvSpPr>
          <p:cNvPr id="946178" name="Rectangle 2"/>
          <p:cNvSpPr>
            <a:spLocks noGrp="1" noChangeArrowheads="1"/>
          </p:cNvSpPr>
          <p:nvPr>
            <p:ph type="title"/>
          </p:nvPr>
        </p:nvSpPr>
        <p:spPr/>
        <p:txBody>
          <a:bodyPr/>
          <a:lstStyle/>
          <a:p>
            <a:r>
              <a:rPr lang="en-CA" dirty="0"/>
              <a:t>Analysis &amp; Design Models</a:t>
            </a:r>
          </a:p>
        </p:txBody>
      </p:sp>
      <p:grpSp>
        <p:nvGrpSpPr>
          <p:cNvPr id="946199" name="Group 23"/>
          <p:cNvGrpSpPr>
            <a:grpSpLocks/>
          </p:cNvGrpSpPr>
          <p:nvPr/>
        </p:nvGrpSpPr>
        <p:grpSpPr bwMode="auto">
          <a:xfrm>
            <a:off x="755650" y="2252663"/>
            <a:ext cx="6072188" cy="2760662"/>
            <a:chOff x="608" y="1431"/>
            <a:chExt cx="3825" cy="1739"/>
          </a:xfrm>
        </p:grpSpPr>
        <p:sp>
          <p:nvSpPr>
            <p:cNvPr id="946182" name="Rectangle 6"/>
            <p:cNvSpPr>
              <a:spLocks noChangeArrowheads="1"/>
            </p:cNvSpPr>
            <p:nvPr/>
          </p:nvSpPr>
          <p:spPr bwMode="auto">
            <a:xfrm>
              <a:off x="956" y="2039"/>
              <a:ext cx="782"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1600">
                  <a:solidFill>
                    <a:srgbClr val="C00000"/>
                  </a:solidFill>
                  <a:latin typeface="Times New Roman" pitchFamily="18" charset="0"/>
                  <a:ea typeface="ＭＳ 明朝" pitchFamily="49" charset="-128"/>
                </a:rPr>
                <a:t>Roles Model</a:t>
              </a:r>
              <a:endParaRPr lang="en-CA" sz="1600">
                <a:solidFill>
                  <a:srgbClr val="C00000"/>
                </a:solidFill>
              </a:endParaRPr>
            </a:p>
          </p:txBody>
        </p:sp>
        <p:sp>
          <p:nvSpPr>
            <p:cNvPr id="946183" name="Rectangle 7"/>
            <p:cNvSpPr>
              <a:spLocks noChangeArrowheads="1"/>
            </p:cNvSpPr>
            <p:nvPr/>
          </p:nvSpPr>
          <p:spPr bwMode="auto">
            <a:xfrm>
              <a:off x="1825" y="1431"/>
              <a:ext cx="956"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1600" dirty="0">
                  <a:solidFill>
                    <a:srgbClr val="C00000"/>
                  </a:solidFill>
                  <a:latin typeface="Times New Roman" pitchFamily="18" charset="0"/>
                  <a:ea typeface="ＭＳ 明朝" pitchFamily="49" charset="-128"/>
                </a:rPr>
                <a:t>Requirements Statement</a:t>
              </a:r>
              <a:endParaRPr lang="en-CA" sz="1600" dirty="0">
                <a:solidFill>
                  <a:srgbClr val="C00000"/>
                </a:solidFill>
              </a:endParaRPr>
            </a:p>
          </p:txBody>
        </p:sp>
        <p:sp>
          <p:nvSpPr>
            <p:cNvPr id="946184" name="Rectangle 8"/>
            <p:cNvSpPr>
              <a:spLocks noChangeArrowheads="1"/>
            </p:cNvSpPr>
            <p:nvPr/>
          </p:nvSpPr>
          <p:spPr bwMode="auto">
            <a:xfrm>
              <a:off x="2781" y="2039"/>
              <a:ext cx="870"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1600">
                  <a:solidFill>
                    <a:srgbClr val="C00000"/>
                  </a:solidFill>
                  <a:latin typeface="Times New Roman" pitchFamily="18" charset="0"/>
                  <a:ea typeface="ＭＳ 明朝" pitchFamily="49" charset="-128"/>
                </a:rPr>
                <a:t>Interactions Model</a:t>
              </a:r>
              <a:endParaRPr lang="en-CA" sz="1600">
                <a:solidFill>
                  <a:srgbClr val="C00000"/>
                </a:solidFill>
              </a:endParaRPr>
            </a:p>
          </p:txBody>
        </p:sp>
        <p:sp>
          <p:nvSpPr>
            <p:cNvPr id="946185" name="Rectangle 9"/>
            <p:cNvSpPr>
              <a:spLocks noChangeArrowheads="1"/>
            </p:cNvSpPr>
            <p:nvPr/>
          </p:nvSpPr>
          <p:spPr bwMode="auto">
            <a:xfrm>
              <a:off x="608" y="2822"/>
              <a:ext cx="869"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1600">
                  <a:solidFill>
                    <a:srgbClr val="C00000"/>
                  </a:solidFill>
                  <a:latin typeface="Times New Roman" pitchFamily="18" charset="0"/>
                  <a:ea typeface="ＭＳ 明朝" pitchFamily="49" charset="-128"/>
                </a:rPr>
                <a:t>Agent </a:t>
              </a:r>
            </a:p>
            <a:p>
              <a:pPr algn="ctr"/>
              <a:r>
                <a:rPr lang="en-CA" altLang="ja-JP" sz="1600">
                  <a:solidFill>
                    <a:srgbClr val="C00000"/>
                  </a:solidFill>
                  <a:latin typeface="Times New Roman" pitchFamily="18" charset="0"/>
                  <a:ea typeface="ＭＳ 明朝" pitchFamily="49" charset="-128"/>
                </a:rPr>
                <a:t>Model</a:t>
              </a:r>
              <a:endParaRPr lang="en-CA" sz="1600">
                <a:solidFill>
                  <a:srgbClr val="C00000"/>
                </a:solidFill>
              </a:endParaRPr>
            </a:p>
          </p:txBody>
        </p:sp>
        <p:sp>
          <p:nvSpPr>
            <p:cNvPr id="946186" name="Rectangle 10"/>
            <p:cNvSpPr>
              <a:spLocks noChangeArrowheads="1"/>
            </p:cNvSpPr>
            <p:nvPr/>
          </p:nvSpPr>
          <p:spPr bwMode="auto">
            <a:xfrm>
              <a:off x="1999" y="2822"/>
              <a:ext cx="869"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1600">
                  <a:solidFill>
                    <a:srgbClr val="C00000"/>
                  </a:solidFill>
                  <a:latin typeface="Times New Roman" pitchFamily="18" charset="0"/>
                  <a:ea typeface="ＭＳ 明朝" pitchFamily="49" charset="-128"/>
                </a:rPr>
                <a:t>Services Model</a:t>
              </a:r>
              <a:endParaRPr lang="en-CA" sz="1600">
                <a:solidFill>
                  <a:srgbClr val="C00000"/>
                </a:solidFill>
              </a:endParaRPr>
            </a:p>
          </p:txBody>
        </p:sp>
        <p:sp>
          <p:nvSpPr>
            <p:cNvPr id="946187" name="Rectangle 11"/>
            <p:cNvSpPr>
              <a:spLocks noChangeArrowheads="1"/>
            </p:cNvSpPr>
            <p:nvPr/>
          </p:nvSpPr>
          <p:spPr bwMode="auto">
            <a:xfrm>
              <a:off x="3390" y="2822"/>
              <a:ext cx="1043"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1600">
                  <a:solidFill>
                    <a:srgbClr val="C00000"/>
                  </a:solidFill>
                  <a:latin typeface="Times New Roman" pitchFamily="18" charset="0"/>
                  <a:ea typeface="ＭＳ 明朝" pitchFamily="49" charset="-128"/>
                </a:rPr>
                <a:t>Acquaintances Model</a:t>
              </a:r>
              <a:endParaRPr lang="en-CA" sz="1600">
                <a:solidFill>
                  <a:srgbClr val="C00000"/>
                </a:solidFill>
              </a:endParaRPr>
            </a:p>
          </p:txBody>
        </p:sp>
        <p:sp>
          <p:nvSpPr>
            <p:cNvPr id="946188" name="Line 12"/>
            <p:cNvSpPr>
              <a:spLocks noChangeShapeType="1"/>
            </p:cNvSpPr>
            <p:nvPr/>
          </p:nvSpPr>
          <p:spPr bwMode="auto">
            <a:xfrm flipH="1">
              <a:off x="1303" y="1779"/>
              <a:ext cx="957" cy="260"/>
            </a:xfrm>
            <a:prstGeom prst="line">
              <a:avLst/>
            </a:prstGeom>
            <a:noFill/>
            <a:ln w="9525">
              <a:solidFill>
                <a:srgbClr val="000000"/>
              </a:solidFill>
              <a:round/>
              <a:headEnd/>
              <a:tailEnd type="triangle" w="med" len="med"/>
            </a:ln>
          </p:spPr>
          <p:txBody>
            <a:bodyPr/>
            <a:lstStyle/>
            <a:p>
              <a:endParaRPr lang="en-CA"/>
            </a:p>
          </p:txBody>
        </p:sp>
        <p:sp>
          <p:nvSpPr>
            <p:cNvPr id="946189" name="Line 13"/>
            <p:cNvSpPr>
              <a:spLocks noChangeShapeType="1"/>
            </p:cNvSpPr>
            <p:nvPr/>
          </p:nvSpPr>
          <p:spPr bwMode="auto">
            <a:xfrm>
              <a:off x="2260" y="1779"/>
              <a:ext cx="869" cy="260"/>
            </a:xfrm>
            <a:prstGeom prst="line">
              <a:avLst/>
            </a:prstGeom>
            <a:noFill/>
            <a:ln w="9525">
              <a:solidFill>
                <a:srgbClr val="000000"/>
              </a:solidFill>
              <a:round/>
              <a:headEnd/>
              <a:tailEnd type="triangle" w="med" len="med"/>
            </a:ln>
          </p:spPr>
          <p:txBody>
            <a:bodyPr/>
            <a:lstStyle/>
            <a:p>
              <a:endParaRPr lang="en-CA"/>
            </a:p>
          </p:txBody>
        </p:sp>
        <p:sp>
          <p:nvSpPr>
            <p:cNvPr id="946190" name="Line 14"/>
            <p:cNvSpPr>
              <a:spLocks noChangeShapeType="1"/>
            </p:cNvSpPr>
            <p:nvPr/>
          </p:nvSpPr>
          <p:spPr bwMode="auto">
            <a:xfrm flipH="1">
              <a:off x="956" y="2387"/>
              <a:ext cx="347" cy="435"/>
            </a:xfrm>
            <a:prstGeom prst="line">
              <a:avLst/>
            </a:prstGeom>
            <a:noFill/>
            <a:ln w="9525">
              <a:solidFill>
                <a:srgbClr val="000000"/>
              </a:solidFill>
              <a:round/>
              <a:headEnd/>
              <a:tailEnd type="triangle" w="med" len="med"/>
            </a:ln>
          </p:spPr>
          <p:txBody>
            <a:bodyPr/>
            <a:lstStyle/>
            <a:p>
              <a:endParaRPr lang="en-CA"/>
            </a:p>
          </p:txBody>
        </p:sp>
        <p:sp>
          <p:nvSpPr>
            <p:cNvPr id="946191" name="Line 15"/>
            <p:cNvSpPr>
              <a:spLocks noChangeShapeType="1"/>
            </p:cNvSpPr>
            <p:nvPr/>
          </p:nvSpPr>
          <p:spPr bwMode="auto">
            <a:xfrm>
              <a:off x="1303" y="2387"/>
              <a:ext cx="1044" cy="435"/>
            </a:xfrm>
            <a:prstGeom prst="line">
              <a:avLst/>
            </a:prstGeom>
            <a:noFill/>
            <a:ln w="9525">
              <a:solidFill>
                <a:srgbClr val="000000"/>
              </a:solidFill>
              <a:round/>
              <a:headEnd/>
              <a:tailEnd type="triangle" w="med" len="med"/>
            </a:ln>
          </p:spPr>
          <p:txBody>
            <a:bodyPr/>
            <a:lstStyle/>
            <a:p>
              <a:endParaRPr lang="en-CA"/>
            </a:p>
          </p:txBody>
        </p:sp>
        <p:sp>
          <p:nvSpPr>
            <p:cNvPr id="946192" name="Line 16"/>
            <p:cNvSpPr>
              <a:spLocks noChangeShapeType="1"/>
            </p:cNvSpPr>
            <p:nvPr/>
          </p:nvSpPr>
          <p:spPr bwMode="auto">
            <a:xfrm>
              <a:off x="1303" y="2387"/>
              <a:ext cx="2609" cy="435"/>
            </a:xfrm>
            <a:prstGeom prst="line">
              <a:avLst/>
            </a:prstGeom>
            <a:noFill/>
            <a:ln w="9525">
              <a:solidFill>
                <a:srgbClr val="000000"/>
              </a:solidFill>
              <a:round/>
              <a:headEnd/>
              <a:tailEnd type="triangle" w="med" len="med"/>
            </a:ln>
          </p:spPr>
          <p:txBody>
            <a:bodyPr/>
            <a:lstStyle/>
            <a:p>
              <a:endParaRPr lang="en-CA"/>
            </a:p>
          </p:txBody>
        </p:sp>
        <p:sp>
          <p:nvSpPr>
            <p:cNvPr id="946193" name="Line 17"/>
            <p:cNvSpPr>
              <a:spLocks noChangeShapeType="1"/>
            </p:cNvSpPr>
            <p:nvPr/>
          </p:nvSpPr>
          <p:spPr bwMode="auto">
            <a:xfrm flipH="1">
              <a:off x="2347" y="2387"/>
              <a:ext cx="869" cy="435"/>
            </a:xfrm>
            <a:prstGeom prst="line">
              <a:avLst/>
            </a:prstGeom>
            <a:noFill/>
            <a:ln w="9525">
              <a:solidFill>
                <a:srgbClr val="000000"/>
              </a:solidFill>
              <a:round/>
              <a:headEnd/>
              <a:tailEnd type="triangle" w="med" len="med"/>
            </a:ln>
          </p:spPr>
          <p:txBody>
            <a:bodyPr/>
            <a:lstStyle/>
            <a:p>
              <a:endParaRPr lang="en-CA"/>
            </a:p>
          </p:txBody>
        </p:sp>
        <p:sp>
          <p:nvSpPr>
            <p:cNvPr id="946194" name="Line 18"/>
            <p:cNvSpPr>
              <a:spLocks noChangeShapeType="1"/>
            </p:cNvSpPr>
            <p:nvPr/>
          </p:nvSpPr>
          <p:spPr bwMode="auto">
            <a:xfrm>
              <a:off x="3216" y="2387"/>
              <a:ext cx="696" cy="435"/>
            </a:xfrm>
            <a:prstGeom prst="line">
              <a:avLst/>
            </a:prstGeom>
            <a:noFill/>
            <a:ln w="9525">
              <a:solidFill>
                <a:srgbClr val="000000"/>
              </a:solidFill>
              <a:round/>
              <a:headEnd/>
              <a:tailEnd type="triangle" w="med" len="med"/>
            </a:ln>
          </p:spPr>
          <p:txBody>
            <a:bodyPr/>
            <a:lstStyle/>
            <a:p>
              <a:endParaRPr lang="en-CA"/>
            </a:p>
          </p:txBody>
        </p:sp>
      </p:grpSp>
      <p:sp>
        <p:nvSpPr>
          <p:cNvPr id="946197" name="Text Box 21"/>
          <p:cNvSpPr txBox="1">
            <a:spLocks noChangeArrowheads="1"/>
          </p:cNvSpPr>
          <p:nvPr/>
        </p:nvSpPr>
        <p:spPr bwMode="auto">
          <a:xfrm>
            <a:off x="7159625" y="2997200"/>
            <a:ext cx="1444625" cy="457200"/>
          </a:xfrm>
          <a:prstGeom prst="rect">
            <a:avLst/>
          </a:prstGeom>
          <a:noFill/>
          <a:ln w="9525">
            <a:noFill/>
            <a:miter lim="800000"/>
            <a:headEnd/>
            <a:tailEnd/>
          </a:ln>
          <a:effectLst/>
        </p:spPr>
        <p:txBody>
          <a:bodyPr wrap="none">
            <a:spAutoFit/>
          </a:bodyPr>
          <a:lstStyle/>
          <a:p>
            <a:r>
              <a:rPr lang="en-US" dirty="0">
                <a:effectLst>
                  <a:outerShdw blurRad="38100" dist="38100" dir="2700000" algn="tl">
                    <a:srgbClr val="000000">
                      <a:alpha val="43137"/>
                    </a:srgbClr>
                  </a:outerShdw>
                </a:effectLst>
              </a:rPr>
              <a:t>Analysis</a:t>
            </a:r>
            <a:endParaRPr lang="en-CA" dirty="0">
              <a:effectLst>
                <a:outerShdw blurRad="38100" dist="38100" dir="2700000" algn="tl">
                  <a:srgbClr val="000000">
                    <a:alpha val="43137"/>
                  </a:srgbClr>
                </a:outerShdw>
              </a:effectLst>
            </a:endParaRPr>
          </a:p>
        </p:txBody>
      </p:sp>
      <p:sp>
        <p:nvSpPr>
          <p:cNvPr id="946198" name="Text Box 22"/>
          <p:cNvSpPr txBox="1">
            <a:spLocks noChangeArrowheads="1"/>
          </p:cNvSpPr>
          <p:nvPr/>
        </p:nvSpPr>
        <p:spPr bwMode="auto">
          <a:xfrm>
            <a:off x="7159625" y="4484688"/>
            <a:ext cx="1242648" cy="1200329"/>
          </a:xfrm>
          <a:prstGeom prst="rect">
            <a:avLst/>
          </a:prstGeom>
          <a:noFill/>
          <a:ln w="9525">
            <a:noFill/>
            <a:miter lim="800000"/>
            <a:headEnd/>
            <a:tailEnd/>
          </a:ln>
          <a:effectLst/>
        </p:spPr>
        <p:txBody>
          <a:bodyPr wrap="none">
            <a:spAutoFit/>
          </a:bodyPr>
          <a:lstStyle/>
          <a:p>
            <a:r>
              <a:rPr lang="en-US" dirty="0">
                <a:effectLst>
                  <a:outerShdw blurRad="38100" dist="38100" dir="2700000" algn="tl">
                    <a:srgbClr val="000000">
                      <a:alpha val="43137"/>
                    </a:srgbClr>
                  </a:outerShdw>
                </a:effectLst>
              </a:rPr>
              <a:t>Design</a:t>
            </a:r>
          </a:p>
          <a:p>
            <a:r>
              <a:rPr lang="en-US" sz="1600" dirty="0">
                <a:effectLst>
                  <a:outerShdw blurRad="38100" dist="38100" dir="2700000" algn="tl">
                    <a:srgbClr val="000000">
                      <a:alpha val="43137"/>
                    </a:srgbClr>
                  </a:outerShdw>
                </a:effectLst>
              </a:rPr>
              <a:t>aka. </a:t>
            </a:r>
          </a:p>
          <a:p>
            <a:r>
              <a:rPr lang="en-US" sz="1600" dirty="0">
                <a:effectLst>
                  <a:outerShdw blurRad="38100" dist="38100" dir="2700000" algn="tl">
                    <a:srgbClr val="000000">
                      <a:alpha val="43137"/>
                    </a:srgbClr>
                  </a:outerShdw>
                </a:effectLst>
              </a:rPr>
              <a:t>Detailed </a:t>
            </a:r>
          </a:p>
          <a:p>
            <a:r>
              <a:rPr lang="en-US" sz="1600" dirty="0">
                <a:effectLst>
                  <a:outerShdw blurRad="38100" dist="38100" dir="2700000" algn="tl">
                    <a:srgbClr val="000000">
                      <a:alpha val="43137"/>
                    </a:srgbClr>
                  </a:outerShdw>
                </a:effectLst>
              </a:rPr>
              <a:t>analysis</a:t>
            </a:r>
            <a:endParaRPr lang="en-CA" sz="1600" dirty="0">
              <a:effectLst>
                <a:outerShdw blurRad="38100" dist="38100" dir="2700000" algn="tl">
                  <a:srgbClr val="000000">
                    <a:alpha val="43137"/>
                  </a:srgbClr>
                </a:outerShdw>
              </a:effectLst>
            </a:endParaRPr>
          </a:p>
        </p:txBody>
      </p:sp>
      <p:sp>
        <p:nvSpPr>
          <p:cNvPr id="946200" name="AutoShape 24"/>
          <p:cNvSpPr>
            <a:spLocks/>
          </p:cNvSpPr>
          <p:nvPr/>
        </p:nvSpPr>
        <p:spPr bwMode="auto">
          <a:xfrm>
            <a:off x="6943725" y="2493963"/>
            <a:ext cx="215900" cy="1439862"/>
          </a:xfrm>
          <a:prstGeom prst="rightBrace">
            <a:avLst>
              <a:gd name="adj1" fmla="val 55576"/>
              <a:gd name="adj2" fmla="val 50000"/>
            </a:avLst>
          </a:prstGeom>
          <a:noFill/>
          <a:ln w="19050">
            <a:solidFill>
              <a:schemeClr val="hlink"/>
            </a:solidFill>
            <a:miter lim="800000"/>
            <a:headEnd/>
            <a:tailEnd/>
          </a:ln>
          <a:effectLst/>
        </p:spPr>
        <p:txBody>
          <a:bodyPr wrap="none" anchor="ctr"/>
          <a:lstStyle/>
          <a:p>
            <a:endParaRPr lang="en-CA"/>
          </a:p>
        </p:txBody>
      </p:sp>
      <p:sp>
        <p:nvSpPr>
          <p:cNvPr id="946201" name="AutoShape 25"/>
          <p:cNvSpPr>
            <a:spLocks/>
          </p:cNvSpPr>
          <p:nvPr/>
        </p:nvSpPr>
        <p:spPr bwMode="auto">
          <a:xfrm>
            <a:off x="6943725" y="4005263"/>
            <a:ext cx="215900" cy="1439862"/>
          </a:xfrm>
          <a:prstGeom prst="rightBrace">
            <a:avLst>
              <a:gd name="adj1" fmla="val 55576"/>
              <a:gd name="adj2" fmla="val 50000"/>
            </a:avLst>
          </a:prstGeom>
          <a:noFill/>
          <a:ln w="19050">
            <a:solidFill>
              <a:schemeClr val="hlink"/>
            </a:solidFill>
            <a:miter lim="800000"/>
            <a:headEnd/>
            <a:tailEnd/>
          </a:ln>
          <a:effectLst/>
        </p:spPr>
        <p:txBody>
          <a:bodyPr wrap="none" anchor="ctr"/>
          <a:lstStyle/>
          <a:p>
            <a:endParaRPr lang="en-CA"/>
          </a:p>
        </p:txBody>
      </p:sp>
    </p:spTree>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4DAC359-3B6D-41D1-A484-8B90FDE47DAA}" type="slidenum">
              <a:rPr lang="ja-JP" altLang="en-US"/>
              <a:pPr/>
              <a:t>34</a:t>
            </a:fld>
            <a:endParaRPr lang="en-US" altLang="ja-JP"/>
          </a:p>
        </p:txBody>
      </p:sp>
      <p:sp>
        <p:nvSpPr>
          <p:cNvPr id="947202" name="Rectangle 2"/>
          <p:cNvSpPr>
            <a:spLocks noGrp="1" noChangeArrowheads="1"/>
          </p:cNvSpPr>
          <p:nvPr>
            <p:ph type="title"/>
          </p:nvPr>
        </p:nvSpPr>
        <p:spPr/>
        <p:txBody>
          <a:bodyPr/>
          <a:lstStyle/>
          <a:p>
            <a:r>
              <a:rPr lang="en-CA"/>
              <a:t>1) Analysis Phase</a:t>
            </a:r>
          </a:p>
        </p:txBody>
      </p:sp>
      <p:sp>
        <p:nvSpPr>
          <p:cNvPr id="947203" name="Rectangle 3"/>
          <p:cNvSpPr>
            <a:spLocks noGrp="1" noChangeArrowheads="1"/>
          </p:cNvSpPr>
          <p:nvPr>
            <p:ph type="body" idx="1"/>
          </p:nvPr>
        </p:nvSpPr>
        <p:spPr/>
        <p:txBody>
          <a:bodyPr/>
          <a:lstStyle/>
          <a:p>
            <a:pPr>
              <a:lnSpc>
                <a:spcPct val="80000"/>
              </a:lnSpc>
            </a:pPr>
            <a:r>
              <a:rPr lang="en-CA" sz="2400"/>
              <a:t>The objective of the analysis phase is to develop an understanding of the system and its structure as a </a:t>
            </a:r>
            <a:r>
              <a:rPr lang="en-CA" sz="2400" b="1" i="1"/>
              <a:t>multi-agent organization</a:t>
            </a:r>
            <a:r>
              <a:rPr lang="en-CA" sz="2400"/>
              <a:t>. This understanding is captured in the system organization. </a:t>
            </a:r>
          </a:p>
          <a:p>
            <a:pPr>
              <a:lnSpc>
                <a:spcPct val="80000"/>
              </a:lnSpc>
            </a:pPr>
            <a:r>
              <a:rPr lang="en-CA" sz="2400" b="1" i="1">
                <a:solidFill>
                  <a:srgbClr val="CC0000"/>
                </a:solidFill>
              </a:rPr>
              <a:t>Organization</a:t>
            </a:r>
            <a:r>
              <a:rPr lang="en-CA" sz="2400"/>
              <a:t> is viewed as a collection of roles, that stand in certain relationships to one another, and that take part in systematic, institutionalised patterns of interactions with other roles. </a:t>
            </a:r>
          </a:p>
          <a:p>
            <a:pPr>
              <a:lnSpc>
                <a:spcPct val="80000"/>
              </a:lnSpc>
            </a:pPr>
            <a:r>
              <a:rPr lang="en-CA" sz="2400"/>
              <a:t>To define an organization, it suffices to define the roles in the organization, how these roles relate to one another, and how a role can interact with other roles. </a:t>
            </a:r>
          </a:p>
          <a:p>
            <a:pPr>
              <a:lnSpc>
                <a:spcPct val="80000"/>
              </a:lnSpc>
            </a:pPr>
            <a:r>
              <a:rPr lang="en-CA" sz="2400"/>
              <a:t>The analysis phase is comprised of two models: </a:t>
            </a:r>
          </a:p>
          <a:p>
            <a:pPr lvl="1">
              <a:lnSpc>
                <a:spcPct val="80000"/>
              </a:lnSpc>
            </a:pPr>
            <a:r>
              <a:rPr lang="en-CA" sz="2000" b="1" i="1"/>
              <a:t>Role model</a:t>
            </a:r>
          </a:p>
          <a:p>
            <a:pPr lvl="1">
              <a:lnSpc>
                <a:spcPct val="80000"/>
              </a:lnSpc>
            </a:pPr>
            <a:r>
              <a:rPr lang="en-CA" sz="2000" b="1" i="1"/>
              <a:t>Interactions model</a:t>
            </a:r>
          </a:p>
        </p:txBody>
      </p:sp>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1AEF74E8-6EFB-4DCE-8893-7BACD13AD73B}" type="slidenum">
              <a:rPr lang="ja-JP" altLang="en-US"/>
              <a:pPr/>
              <a:t>35</a:t>
            </a:fld>
            <a:endParaRPr lang="en-US" altLang="ja-JP"/>
          </a:p>
        </p:txBody>
      </p:sp>
      <p:sp>
        <p:nvSpPr>
          <p:cNvPr id="948226" name="Rectangle 2"/>
          <p:cNvSpPr>
            <a:spLocks noGrp="1" noChangeArrowheads="1"/>
          </p:cNvSpPr>
          <p:nvPr>
            <p:ph type="title"/>
          </p:nvPr>
        </p:nvSpPr>
        <p:spPr/>
        <p:txBody>
          <a:bodyPr/>
          <a:lstStyle/>
          <a:p>
            <a:r>
              <a:rPr lang="en-CA"/>
              <a:t>Analysis: Roles Model</a:t>
            </a:r>
          </a:p>
        </p:txBody>
      </p:sp>
      <p:sp>
        <p:nvSpPr>
          <p:cNvPr id="948227" name="Rectangle 3"/>
          <p:cNvSpPr>
            <a:spLocks noGrp="1" noChangeArrowheads="1"/>
          </p:cNvSpPr>
          <p:nvPr>
            <p:ph type="body" idx="1"/>
          </p:nvPr>
        </p:nvSpPr>
        <p:spPr/>
        <p:txBody>
          <a:bodyPr/>
          <a:lstStyle/>
          <a:p>
            <a:pPr>
              <a:lnSpc>
                <a:spcPct val="80000"/>
              </a:lnSpc>
            </a:pPr>
            <a:r>
              <a:rPr lang="en-CA" sz="2800"/>
              <a:t>The </a:t>
            </a:r>
            <a:r>
              <a:rPr lang="en-CA" sz="2800" b="1" i="1">
                <a:solidFill>
                  <a:srgbClr val="CC0000"/>
                </a:solidFill>
              </a:rPr>
              <a:t>roles model</a:t>
            </a:r>
            <a:r>
              <a:rPr lang="en-CA" sz="2800"/>
              <a:t> identifies the key roles in the system. Here a role can be viewed as an abstract description of an entity’s expected function. </a:t>
            </a:r>
          </a:p>
          <a:p>
            <a:pPr>
              <a:lnSpc>
                <a:spcPct val="80000"/>
              </a:lnSpc>
            </a:pPr>
            <a:r>
              <a:rPr lang="en-CA" sz="2800"/>
              <a:t>Roles are characterised by two types of attribute: </a:t>
            </a:r>
          </a:p>
          <a:p>
            <a:pPr lvl="1">
              <a:lnSpc>
                <a:spcPct val="80000"/>
              </a:lnSpc>
            </a:pPr>
            <a:r>
              <a:rPr lang="en-CA" sz="2400" b="1">
                <a:solidFill>
                  <a:srgbClr val="6600FF"/>
                </a:solidFill>
              </a:rPr>
              <a:t>The permissions/rights associated with the role</a:t>
            </a:r>
            <a:r>
              <a:rPr lang="en-CA" sz="2400"/>
              <a:t> </a:t>
            </a:r>
          </a:p>
          <a:p>
            <a:pPr lvl="2">
              <a:lnSpc>
                <a:spcPct val="80000"/>
              </a:lnSpc>
            </a:pPr>
            <a:r>
              <a:rPr lang="en-CA" sz="2000"/>
              <a:t>A role will have associated with it certain permissions, relating to the type and the amount of resources that can be exploited when carrying out the role. These aspects are captured in an attribute known as the role's permissions. </a:t>
            </a:r>
          </a:p>
          <a:p>
            <a:pPr lvl="1">
              <a:lnSpc>
                <a:spcPct val="80000"/>
              </a:lnSpc>
            </a:pPr>
            <a:r>
              <a:rPr lang="en-CA" sz="2400" b="1">
                <a:solidFill>
                  <a:srgbClr val="6600FF"/>
                </a:solidFill>
              </a:rPr>
              <a:t>The responsibilities of the role</a:t>
            </a:r>
            <a:r>
              <a:rPr lang="en-CA" sz="2400"/>
              <a:t> </a:t>
            </a:r>
          </a:p>
          <a:p>
            <a:pPr lvl="2">
              <a:lnSpc>
                <a:spcPct val="80000"/>
              </a:lnSpc>
            </a:pPr>
            <a:r>
              <a:rPr lang="en-CA" sz="2000"/>
              <a:t>A role is created in order to do something. That is, a role has a certain functionality. This functionality is represented by an attribute known as the role's responsibilities. </a:t>
            </a:r>
          </a:p>
          <a:p>
            <a:pPr>
              <a:lnSpc>
                <a:spcPct val="80000"/>
              </a:lnSpc>
            </a:pPr>
            <a:endParaRPr lang="en-CA" sz="2800"/>
          </a:p>
        </p:txBody>
      </p:sp>
    </p:spTree>
  </p:cSld>
  <p:clrMapOvr>
    <a:masterClrMapping/>
  </p:clrMapOvr>
  <p:transition>
    <p:dissolv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B6598814-2A44-46DC-B07E-D9C374E9EDF3}" type="slidenum">
              <a:rPr lang="ja-JP" altLang="en-US"/>
              <a:pPr/>
              <a:t>36</a:t>
            </a:fld>
            <a:endParaRPr lang="en-US" altLang="ja-JP"/>
          </a:p>
        </p:txBody>
      </p:sp>
      <p:sp>
        <p:nvSpPr>
          <p:cNvPr id="949250" name="Rectangle 2"/>
          <p:cNvSpPr>
            <a:spLocks noGrp="1" noChangeArrowheads="1"/>
          </p:cNvSpPr>
          <p:nvPr>
            <p:ph type="title"/>
          </p:nvPr>
        </p:nvSpPr>
        <p:spPr/>
        <p:txBody>
          <a:bodyPr/>
          <a:lstStyle/>
          <a:p>
            <a:r>
              <a:rPr lang="en-CA"/>
              <a:t>Analysis: Permissions</a:t>
            </a:r>
          </a:p>
        </p:txBody>
      </p:sp>
      <p:sp>
        <p:nvSpPr>
          <p:cNvPr id="949251" name="Rectangle 3"/>
          <p:cNvSpPr>
            <a:spLocks noGrp="1" noChangeArrowheads="1"/>
          </p:cNvSpPr>
          <p:nvPr>
            <p:ph type="body" idx="1"/>
          </p:nvPr>
        </p:nvSpPr>
        <p:spPr/>
        <p:txBody>
          <a:bodyPr/>
          <a:lstStyle/>
          <a:p>
            <a:pPr>
              <a:lnSpc>
                <a:spcPct val="90000"/>
              </a:lnSpc>
            </a:pPr>
            <a:r>
              <a:rPr lang="en-CA" sz="2400"/>
              <a:t>The </a:t>
            </a:r>
            <a:r>
              <a:rPr lang="en-CA" sz="2400" b="1" i="1">
                <a:solidFill>
                  <a:srgbClr val="CC0000"/>
                </a:solidFill>
              </a:rPr>
              <a:t>permissions</a:t>
            </a:r>
            <a:r>
              <a:rPr lang="en-CA" sz="2400"/>
              <a:t> associated with a role have two aspects: </a:t>
            </a:r>
          </a:p>
          <a:p>
            <a:pPr lvl="1">
              <a:lnSpc>
                <a:spcPct val="90000"/>
              </a:lnSpc>
            </a:pPr>
            <a:r>
              <a:rPr lang="en-CA" sz="2000"/>
              <a:t>They identify the resources that can legitimately be used to carry out the role, intuitively, they say what can be spent while carrying out the role; </a:t>
            </a:r>
          </a:p>
          <a:p>
            <a:pPr lvl="1">
              <a:lnSpc>
                <a:spcPct val="90000"/>
              </a:lnSpc>
            </a:pPr>
            <a:r>
              <a:rPr lang="en-CA" sz="2000"/>
              <a:t>They  state the resource limits within which the role executor must operate, intuitively, they say what can be spent while carrying out the role. </a:t>
            </a:r>
          </a:p>
          <a:p>
            <a:pPr>
              <a:lnSpc>
                <a:spcPct val="90000"/>
              </a:lnSpc>
            </a:pPr>
            <a:r>
              <a:rPr lang="en-CA" sz="2400"/>
              <a:t>In this method, in order to carry out a role, an agent will typically be able to access certain information (or other resources). </a:t>
            </a:r>
          </a:p>
          <a:p>
            <a:pPr>
              <a:lnSpc>
                <a:spcPct val="90000"/>
              </a:lnSpc>
            </a:pPr>
            <a:r>
              <a:rPr lang="en-CA" sz="2400"/>
              <a:t>Some roles might generate information; others may need to access a piece of information but not modify it, and others may need to modify the information. </a:t>
            </a:r>
          </a:p>
        </p:txBody>
      </p:sp>
    </p:spTree>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841667E6-5DC3-425D-9E81-98CACA72B9DF}" type="slidenum">
              <a:rPr lang="ja-JP" altLang="en-US"/>
              <a:pPr/>
              <a:t>37</a:t>
            </a:fld>
            <a:endParaRPr lang="en-US" altLang="ja-JP"/>
          </a:p>
        </p:txBody>
      </p:sp>
      <p:sp>
        <p:nvSpPr>
          <p:cNvPr id="950274" name="Rectangle 2"/>
          <p:cNvSpPr>
            <a:spLocks noGrp="1" noChangeArrowheads="1"/>
          </p:cNvSpPr>
          <p:nvPr>
            <p:ph type="title"/>
          </p:nvPr>
        </p:nvSpPr>
        <p:spPr/>
        <p:txBody>
          <a:bodyPr/>
          <a:lstStyle/>
          <a:p>
            <a:r>
              <a:rPr lang="en-CA"/>
              <a:t>Analysis: Responsibilities</a:t>
            </a:r>
          </a:p>
        </p:txBody>
      </p:sp>
      <p:sp>
        <p:nvSpPr>
          <p:cNvPr id="950275" name="Rectangle 3"/>
          <p:cNvSpPr>
            <a:spLocks noGrp="1" noChangeArrowheads="1"/>
          </p:cNvSpPr>
          <p:nvPr>
            <p:ph type="body" idx="1"/>
          </p:nvPr>
        </p:nvSpPr>
        <p:spPr/>
        <p:txBody>
          <a:bodyPr/>
          <a:lstStyle/>
          <a:p>
            <a:pPr>
              <a:lnSpc>
                <a:spcPct val="80000"/>
              </a:lnSpc>
            </a:pPr>
            <a:r>
              <a:rPr lang="en-CA" sz="2400"/>
              <a:t>The functionality of a role is defined by its </a:t>
            </a:r>
            <a:r>
              <a:rPr lang="en-CA" sz="2400" b="1" i="1">
                <a:solidFill>
                  <a:srgbClr val="CC0000"/>
                </a:solidFill>
              </a:rPr>
              <a:t>responsibilities</a:t>
            </a:r>
            <a:r>
              <a:rPr lang="en-CA" sz="2400"/>
              <a:t>. These responsibilities can be divided into two categories: liveness responsibilities and safety conditions. </a:t>
            </a:r>
          </a:p>
          <a:p>
            <a:pPr>
              <a:lnSpc>
                <a:spcPct val="80000"/>
              </a:lnSpc>
            </a:pPr>
            <a:r>
              <a:rPr lang="en-CA" sz="2400" b="1" i="1">
                <a:solidFill>
                  <a:srgbClr val="CC0000"/>
                </a:solidFill>
              </a:rPr>
              <a:t>Liveness responsibilities</a:t>
            </a:r>
            <a:r>
              <a:rPr lang="en-CA" sz="2400"/>
              <a:t> are so called because they tend to say that something will be done and hence that the agent carrying out the role is still alive. </a:t>
            </a:r>
          </a:p>
          <a:p>
            <a:pPr>
              <a:lnSpc>
                <a:spcPct val="80000"/>
              </a:lnSpc>
            </a:pPr>
            <a:r>
              <a:rPr lang="en-CA" sz="2400"/>
              <a:t>Liveness responsibilities tend to follow certain patterns. </a:t>
            </a:r>
          </a:p>
          <a:p>
            <a:pPr>
              <a:lnSpc>
                <a:spcPct val="80000"/>
              </a:lnSpc>
            </a:pPr>
            <a:r>
              <a:rPr lang="en-CA" sz="2400" b="1">
                <a:solidFill>
                  <a:srgbClr val="008000"/>
                </a:solidFill>
              </a:rPr>
              <a:t>Example:</a:t>
            </a:r>
            <a:r>
              <a:rPr lang="en-CA" sz="2400"/>
              <a:t> The guaranteed response type of achievement goal has the form “request is always followed by a response”. </a:t>
            </a:r>
          </a:p>
          <a:p>
            <a:pPr>
              <a:lnSpc>
                <a:spcPct val="80000"/>
              </a:lnSpc>
            </a:pPr>
            <a:r>
              <a:rPr lang="en-CA" sz="2400"/>
              <a:t>Liveness expressions define the potential execution trajectories through the various activities and interactions (i.e., over the protocols) associated with the role.</a:t>
            </a:r>
          </a:p>
        </p:txBody>
      </p:sp>
    </p:spTree>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E430DB58-2B1F-405C-87FA-3B046EBD6D6C}" type="slidenum">
              <a:rPr lang="ja-JP" altLang="en-US"/>
              <a:pPr/>
              <a:t>38</a:t>
            </a:fld>
            <a:endParaRPr lang="en-US" altLang="ja-JP"/>
          </a:p>
        </p:txBody>
      </p:sp>
      <p:sp>
        <p:nvSpPr>
          <p:cNvPr id="951298" name="Rectangle 2"/>
          <p:cNvSpPr>
            <a:spLocks noGrp="1" noChangeArrowheads="1"/>
          </p:cNvSpPr>
          <p:nvPr>
            <p:ph type="title"/>
          </p:nvPr>
        </p:nvSpPr>
        <p:spPr/>
        <p:txBody>
          <a:bodyPr/>
          <a:lstStyle/>
          <a:p>
            <a:r>
              <a:rPr lang="en-CA"/>
              <a:t>Analysis: Responsibilities</a:t>
            </a:r>
          </a:p>
        </p:txBody>
      </p:sp>
      <p:sp>
        <p:nvSpPr>
          <p:cNvPr id="951299" name="Rectangle 3"/>
          <p:cNvSpPr>
            <a:spLocks noGrp="1" noChangeArrowheads="1"/>
          </p:cNvSpPr>
          <p:nvPr>
            <p:ph type="body" idx="1"/>
          </p:nvPr>
        </p:nvSpPr>
        <p:spPr/>
        <p:txBody>
          <a:bodyPr/>
          <a:lstStyle/>
          <a:p>
            <a:pPr>
              <a:lnSpc>
                <a:spcPct val="80000"/>
              </a:lnSpc>
            </a:pPr>
            <a:r>
              <a:rPr lang="en-CA" sz="2400"/>
              <a:t>In many cases, it is insufficient simply to specify the liveness responsibilities of a role. This is because an agent, carrying out a role, will be required to maintain certain invariants while executing. </a:t>
            </a:r>
          </a:p>
          <a:p>
            <a:pPr>
              <a:lnSpc>
                <a:spcPct val="80000"/>
              </a:lnSpc>
            </a:pPr>
            <a:r>
              <a:rPr lang="en-CA" sz="2400" b="1">
                <a:solidFill>
                  <a:srgbClr val="008000"/>
                </a:solidFill>
              </a:rPr>
              <a:t>Example:</a:t>
            </a:r>
            <a:r>
              <a:rPr lang="en-CA" sz="2400"/>
              <a:t> We might require that a particular agent taking part in an electronic commerce application never spends more money than it has been allocated. </a:t>
            </a:r>
          </a:p>
          <a:p>
            <a:pPr>
              <a:lnSpc>
                <a:spcPct val="80000"/>
              </a:lnSpc>
            </a:pPr>
            <a:r>
              <a:rPr lang="en-CA" sz="2400"/>
              <a:t>These invariants are called </a:t>
            </a:r>
            <a:r>
              <a:rPr lang="en-CA" sz="2400" b="1" i="1">
                <a:solidFill>
                  <a:srgbClr val="CC0000"/>
                </a:solidFill>
              </a:rPr>
              <a:t>safety conditions</a:t>
            </a:r>
            <a:r>
              <a:rPr lang="en-CA" sz="2400"/>
              <a:t>, because they usually relate to the absence of some undesirable condition arising. </a:t>
            </a:r>
          </a:p>
          <a:p>
            <a:pPr>
              <a:lnSpc>
                <a:spcPct val="80000"/>
              </a:lnSpc>
            </a:pPr>
            <a:r>
              <a:rPr lang="en-CA" sz="2400"/>
              <a:t>Safety requirements are specified by means of a list of predicates. These predicates are typically expressed over the variables listed in a role’s permissions attribute. </a:t>
            </a:r>
          </a:p>
        </p:txBody>
      </p:sp>
    </p:spTree>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08B73004-1DD4-456F-A5CC-F4915BE5F44F}" type="slidenum">
              <a:rPr lang="ja-JP" altLang="en-US"/>
              <a:pPr/>
              <a:t>39</a:t>
            </a:fld>
            <a:endParaRPr lang="en-US" altLang="ja-JP"/>
          </a:p>
        </p:txBody>
      </p:sp>
      <p:sp>
        <p:nvSpPr>
          <p:cNvPr id="959490" name="Rectangle 2"/>
          <p:cNvSpPr>
            <a:spLocks noGrp="1" noChangeArrowheads="1"/>
          </p:cNvSpPr>
          <p:nvPr>
            <p:ph type="title"/>
          </p:nvPr>
        </p:nvSpPr>
        <p:spPr/>
        <p:txBody>
          <a:bodyPr/>
          <a:lstStyle/>
          <a:p>
            <a:r>
              <a:rPr lang="en-CA"/>
              <a:t>GAIA: Analysis Process</a:t>
            </a:r>
          </a:p>
        </p:txBody>
      </p:sp>
      <p:sp>
        <p:nvSpPr>
          <p:cNvPr id="959491" name="Rectangle 3"/>
          <p:cNvSpPr>
            <a:spLocks noGrp="1" noChangeArrowheads="1"/>
          </p:cNvSpPr>
          <p:nvPr>
            <p:ph type="body" idx="1"/>
          </p:nvPr>
        </p:nvSpPr>
        <p:spPr/>
        <p:txBody>
          <a:bodyPr/>
          <a:lstStyle/>
          <a:p>
            <a:pPr marL="457200" indent="-457200">
              <a:lnSpc>
                <a:spcPct val="80000"/>
              </a:lnSpc>
              <a:buSzPct val="90000"/>
              <a:buFont typeface="Wingdings" pitchFamily="2" charset="2"/>
              <a:buAutoNum type="arabicPeriod"/>
            </a:pPr>
            <a:r>
              <a:rPr lang="en-CA" sz="2400" dirty="0"/>
              <a:t>Identify the </a:t>
            </a:r>
            <a:r>
              <a:rPr lang="en-CA" sz="2400" b="1" i="1" dirty="0">
                <a:solidFill>
                  <a:srgbClr val="C00000"/>
                </a:solidFill>
              </a:rPr>
              <a:t>roles</a:t>
            </a:r>
            <a:r>
              <a:rPr lang="en-CA" sz="2400" dirty="0"/>
              <a:t> in the system. </a:t>
            </a:r>
          </a:p>
          <a:p>
            <a:pPr marL="838200" lvl="1" indent="-381000">
              <a:lnSpc>
                <a:spcPct val="80000"/>
              </a:lnSpc>
              <a:buSzPct val="90000"/>
            </a:pPr>
            <a:r>
              <a:rPr lang="en-CA" sz="2000" b="1" dirty="0">
                <a:solidFill>
                  <a:srgbClr val="008000"/>
                </a:solidFill>
              </a:rPr>
              <a:t>Output:</a:t>
            </a:r>
            <a:r>
              <a:rPr lang="en-CA" sz="2000" dirty="0"/>
              <a:t> A prototypical roles model, a list of the key roles that occur in the system (may be informal, unelaborated at this stage)</a:t>
            </a:r>
          </a:p>
          <a:p>
            <a:pPr marL="457200" indent="-457200">
              <a:lnSpc>
                <a:spcPct val="80000"/>
              </a:lnSpc>
              <a:buSzPct val="90000"/>
              <a:buFont typeface="Wingdings" pitchFamily="2" charset="2"/>
              <a:buAutoNum type="arabicPeriod"/>
            </a:pPr>
            <a:r>
              <a:rPr lang="en-CA" sz="2400" dirty="0"/>
              <a:t>For each role, identify and document the associated protocols. Protocols are the patterns of </a:t>
            </a:r>
            <a:r>
              <a:rPr lang="en-CA" sz="2400" b="1" i="1" dirty="0">
                <a:solidFill>
                  <a:srgbClr val="C00000"/>
                </a:solidFill>
              </a:rPr>
              <a:t>interaction</a:t>
            </a:r>
            <a:r>
              <a:rPr lang="en-CA" sz="2400" dirty="0"/>
              <a:t> that occur in the system between the roles. </a:t>
            </a:r>
          </a:p>
          <a:p>
            <a:pPr marL="838200" lvl="1" indent="-381000">
              <a:lnSpc>
                <a:spcPct val="80000"/>
              </a:lnSpc>
              <a:buSzPct val="90000"/>
            </a:pPr>
            <a:r>
              <a:rPr lang="en-CA" sz="2000" b="1" dirty="0">
                <a:solidFill>
                  <a:srgbClr val="008000"/>
                </a:solidFill>
              </a:rPr>
              <a:t>Output:</a:t>
            </a:r>
            <a:r>
              <a:rPr lang="en-CA" sz="2000" dirty="0"/>
              <a:t> An interaction model, which captures the recurring patterns of inter-role interaction. </a:t>
            </a:r>
          </a:p>
          <a:p>
            <a:pPr marL="457200" indent="-457200">
              <a:lnSpc>
                <a:spcPct val="80000"/>
              </a:lnSpc>
              <a:buSzPct val="90000"/>
              <a:buFont typeface="Wingdings" pitchFamily="2" charset="2"/>
              <a:buAutoNum type="arabicPeriod"/>
            </a:pPr>
            <a:r>
              <a:rPr lang="en-CA" sz="2400" dirty="0"/>
              <a:t>Using the interaction model as a basis, elaborate the roles model. </a:t>
            </a:r>
          </a:p>
          <a:p>
            <a:pPr marL="838200" lvl="1" indent="-381000">
              <a:lnSpc>
                <a:spcPct val="80000"/>
              </a:lnSpc>
              <a:buSzPct val="90000"/>
            </a:pPr>
            <a:r>
              <a:rPr lang="en-CA" sz="2000" b="1" dirty="0">
                <a:solidFill>
                  <a:srgbClr val="008000"/>
                </a:solidFill>
              </a:rPr>
              <a:t>Output:</a:t>
            </a:r>
            <a:r>
              <a:rPr lang="en-CA" sz="2000" dirty="0"/>
              <a:t> A fully elaborated roles model, which documents the key roles occurring in the system, their permissions and responsibilities, and the protocols in which they take part. </a:t>
            </a:r>
          </a:p>
          <a:p>
            <a:pPr marL="457200" indent="-457200">
              <a:lnSpc>
                <a:spcPct val="80000"/>
              </a:lnSpc>
              <a:buSzPct val="90000"/>
              <a:buFont typeface="Wingdings" pitchFamily="2" charset="2"/>
              <a:buAutoNum type="arabicPeriod"/>
            </a:pPr>
            <a:r>
              <a:rPr lang="en-CA" sz="2400" dirty="0"/>
              <a:t>Iterate stages (1)- (3).</a:t>
            </a:r>
          </a:p>
          <a:p>
            <a:pPr marL="457200" indent="-457200">
              <a:lnSpc>
                <a:spcPct val="80000"/>
              </a:lnSpc>
            </a:pPr>
            <a:endParaRPr lang="en-CA" sz="2400" dirty="0"/>
          </a:p>
        </p:txBody>
      </p:sp>
      <p:sp>
        <p:nvSpPr>
          <p:cNvPr id="7" name="Right Arrow 6"/>
          <p:cNvSpPr/>
          <p:nvPr/>
        </p:nvSpPr>
        <p:spPr bwMode="auto">
          <a:xfrm>
            <a:off x="6372200" y="5589240"/>
            <a:ext cx="288032" cy="216024"/>
          </a:xfrm>
          <a:prstGeom prst="rightArrow">
            <a:avLst/>
          </a:prstGeom>
          <a:solidFill>
            <a:schemeClr val="tx2"/>
          </a:solidFill>
          <a:ln w="9525" cap="flat" cmpd="sng" algn="ctr">
            <a:solidFill>
              <a:schemeClr val="tx1"/>
            </a:solidFill>
            <a:prstDash val="solid"/>
            <a:miter lim="800000"/>
            <a:headEnd type="none" w="med" len="med"/>
            <a:tailEnd type="none" w="med" len="med"/>
          </a:ln>
          <a:effectLst/>
          <a:scene3d>
            <a:camera prst="orthographicFront"/>
            <a:lightRig rig="threePt" dir="t"/>
          </a:scene3d>
          <a:sp3d>
            <a:bevelT/>
          </a:sp3d>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pitchFamily="34" charset="-128"/>
            </a:endParaRPr>
          </a:p>
        </p:txBody>
      </p:sp>
      <p:pic>
        <p:nvPicPr>
          <p:cNvPr id="8" name="Picture 1" descr="C:\Users\Far\Pictures\New Picture.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477139" y="5184576"/>
            <a:ext cx="2559357" cy="1196752"/>
          </a:xfrm>
          <a:prstGeom prst="rect">
            <a:avLst/>
          </a:prstGeom>
          <a:noFill/>
        </p:spPr>
      </p:pic>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F24716E1-0D83-4657-97A9-3A42E5729AB1}" type="slidenum">
              <a:rPr lang="ja-JP" altLang="en-US"/>
              <a:pPr/>
              <a:t>4</a:t>
            </a:fld>
            <a:endParaRPr lang="en-US" altLang="ja-JP"/>
          </a:p>
        </p:txBody>
      </p:sp>
      <p:sp>
        <p:nvSpPr>
          <p:cNvPr id="926722" name="Rectangle 2"/>
          <p:cNvSpPr>
            <a:spLocks noGrp="1" noChangeArrowheads="1"/>
          </p:cNvSpPr>
          <p:nvPr>
            <p:ph type="title"/>
          </p:nvPr>
        </p:nvSpPr>
        <p:spPr/>
        <p:txBody>
          <a:bodyPr/>
          <a:lstStyle/>
          <a:p>
            <a:r>
              <a:rPr lang="en-CA" sz="3600"/>
              <a:t>Multi Agent system Development</a:t>
            </a:r>
          </a:p>
        </p:txBody>
      </p:sp>
      <p:sp>
        <p:nvSpPr>
          <p:cNvPr id="926723" name="Rectangle 3"/>
          <p:cNvSpPr>
            <a:spLocks noGrp="1" noChangeArrowheads="1"/>
          </p:cNvSpPr>
          <p:nvPr>
            <p:ph type="body" idx="1"/>
          </p:nvPr>
        </p:nvSpPr>
        <p:spPr/>
        <p:txBody>
          <a:bodyPr/>
          <a:lstStyle/>
          <a:p>
            <a:pPr>
              <a:buFont typeface="Wingdings" pitchFamily="2" charset="2"/>
              <a:buNone/>
            </a:pPr>
            <a:r>
              <a:rPr lang="en-CA" sz="2800" dirty="0"/>
              <a:t>What do we need to develop an agent-based system?</a:t>
            </a:r>
          </a:p>
          <a:p>
            <a:pPr>
              <a:buFont typeface="Wingdings" pitchFamily="2" charset="2"/>
              <a:buNone/>
            </a:pPr>
            <a:r>
              <a:rPr lang="en-CA" sz="2800" dirty="0"/>
              <a:t>Agent-based development </a:t>
            </a:r>
            <a:r>
              <a:rPr lang="en-CA" sz="2800" b="1" i="1" dirty="0">
                <a:solidFill>
                  <a:srgbClr val="990000"/>
                </a:solidFill>
              </a:rPr>
              <a:t>methodology</a:t>
            </a:r>
          </a:p>
          <a:p>
            <a:r>
              <a:rPr lang="en-CA" sz="2800" dirty="0"/>
              <a:t>How to analysis and design a multi-agent system? </a:t>
            </a:r>
          </a:p>
          <a:p>
            <a:pPr lvl="1"/>
            <a:r>
              <a:rPr lang="en-CA" sz="2400" dirty="0"/>
              <a:t>e.g., GAIA, </a:t>
            </a:r>
            <a:r>
              <a:rPr lang="en-CA" sz="2400" dirty="0" err="1"/>
              <a:t>MaSE</a:t>
            </a:r>
            <a:r>
              <a:rPr lang="en-CA" sz="2400" dirty="0"/>
              <a:t>, </a:t>
            </a:r>
            <a:r>
              <a:rPr lang="en-CA" sz="2400" dirty="0" err="1"/>
              <a:t>Tropos</a:t>
            </a:r>
            <a:r>
              <a:rPr lang="en-CA" sz="2400" dirty="0"/>
              <a:t>, Prometheus, etc. </a:t>
            </a:r>
          </a:p>
          <a:p>
            <a:pPr lvl="1"/>
            <a:endParaRPr lang="en-CA" sz="2400" dirty="0"/>
          </a:p>
          <a:p>
            <a:pPr>
              <a:buFont typeface="Wingdings" pitchFamily="2" charset="2"/>
              <a:buNone/>
            </a:pPr>
            <a:r>
              <a:rPr lang="en-CA" sz="2800" dirty="0"/>
              <a:t>Agent-based development </a:t>
            </a:r>
            <a:r>
              <a:rPr lang="en-CA" sz="2800" b="1" i="1" dirty="0">
                <a:solidFill>
                  <a:srgbClr val="990000"/>
                </a:solidFill>
              </a:rPr>
              <a:t>platform</a:t>
            </a:r>
          </a:p>
          <a:p>
            <a:r>
              <a:rPr lang="en-CA" sz="2800" dirty="0"/>
              <a:t>How to implement a multi-agent system?</a:t>
            </a:r>
          </a:p>
          <a:p>
            <a:pPr lvl="1"/>
            <a:r>
              <a:rPr lang="en-CA" sz="2400" dirty="0"/>
              <a:t>e.g., Jade, Spade, Jason, Jive, Aglets, etc.</a:t>
            </a:r>
          </a:p>
        </p:txBody>
      </p:sp>
      <p:pic>
        <p:nvPicPr>
          <p:cNvPr id="1084417" name="Picture 1" descr="C:\Users\Far\AppData\Local\Microsoft\Windows\Temporary Internet Files\Content.IE5\0LMBXNVP\MCPE03051_0000[1].wmf"/>
          <p:cNvPicPr>
            <a:picLocks noChangeAspect="1" noChangeArrowheads="1"/>
          </p:cNvPicPr>
          <p:nvPr/>
        </p:nvPicPr>
        <p:blipFill>
          <a:blip r:embed="rId2" cstate="print"/>
          <a:srcRect/>
          <a:stretch>
            <a:fillRect/>
          </a:stretch>
        </p:blipFill>
        <p:spPr bwMode="auto">
          <a:xfrm>
            <a:off x="6786578" y="3266143"/>
            <a:ext cx="2131468" cy="2305997"/>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26723">
                                            <p:txEl>
                                              <p:pRg st="1" end="1"/>
                                            </p:txEl>
                                          </p:spTgt>
                                        </p:tgtEl>
                                        <p:attrNameLst>
                                          <p:attrName>style.visibility</p:attrName>
                                        </p:attrNameLst>
                                      </p:cBhvr>
                                      <p:to>
                                        <p:strVal val="visible"/>
                                      </p:to>
                                    </p:set>
                                    <p:animEffect transition="in" filter="dissolve">
                                      <p:cBhvr>
                                        <p:cTn id="7" dur="500"/>
                                        <p:tgtEl>
                                          <p:spTgt spid="92672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26723">
                                            <p:txEl>
                                              <p:pRg st="2" end="2"/>
                                            </p:txEl>
                                          </p:spTgt>
                                        </p:tgtEl>
                                        <p:attrNameLst>
                                          <p:attrName>style.visibility</p:attrName>
                                        </p:attrNameLst>
                                      </p:cBhvr>
                                      <p:to>
                                        <p:strVal val="visible"/>
                                      </p:to>
                                    </p:set>
                                    <p:animEffect transition="in" filter="dissolve">
                                      <p:cBhvr>
                                        <p:cTn id="10" dur="500"/>
                                        <p:tgtEl>
                                          <p:spTgt spid="92672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26723">
                                            <p:txEl>
                                              <p:pRg st="3" end="3"/>
                                            </p:txEl>
                                          </p:spTgt>
                                        </p:tgtEl>
                                        <p:attrNameLst>
                                          <p:attrName>style.visibility</p:attrName>
                                        </p:attrNameLst>
                                      </p:cBhvr>
                                      <p:to>
                                        <p:strVal val="visible"/>
                                      </p:to>
                                    </p:set>
                                    <p:animEffect transition="in" filter="dissolve">
                                      <p:cBhvr>
                                        <p:cTn id="13" dur="500"/>
                                        <p:tgtEl>
                                          <p:spTgt spid="92672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926723">
                                            <p:txEl>
                                              <p:pRg st="5" end="5"/>
                                            </p:txEl>
                                          </p:spTgt>
                                        </p:tgtEl>
                                        <p:attrNameLst>
                                          <p:attrName>style.visibility</p:attrName>
                                        </p:attrNameLst>
                                      </p:cBhvr>
                                      <p:to>
                                        <p:strVal val="visible"/>
                                      </p:to>
                                    </p:set>
                                    <p:animEffect transition="in" filter="dissolve">
                                      <p:cBhvr>
                                        <p:cTn id="18" dur="500"/>
                                        <p:tgtEl>
                                          <p:spTgt spid="926723">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926723">
                                            <p:txEl>
                                              <p:pRg st="6" end="6"/>
                                            </p:txEl>
                                          </p:spTgt>
                                        </p:tgtEl>
                                        <p:attrNameLst>
                                          <p:attrName>style.visibility</p:attrName>
                                        </p:attrNameLst>
                                      </p:cBhvr>
                                      <p:to>
                                        <p:strVal val="visible"/>
                                      </p:to>
                                    </p:set>
                                    <p:animEffect transition="in" filter="dissolve">
                                      <p:cBhvr>
                                        <p:cTn id="21" dur="500"/>
                                        <p:tgtEl>
                                          <p:spTgt spid="926723">
                                            <p:txEl>
                                              <p:pRg st="6" end="6"/>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926723">
                                            <p:txEl>
                                              <p:pRg st="7" end="7"/>
                                            </p:txEl>
                                          </p:spTgt>
                                        </p:tgtEl>
                                        <p:attrNameLst>
                                          <p:attrName>style.visibility</p:attrName>
                                        </p:attrNameLst>
                                      </p:cBhvr>
                                      <p:to>
                                        <p:strVal val="visible"/>
                                      </p:to>
                                    </p:set>
                                    <p:animEffect transition="in" filter="dissolve">
                                      <p:cBhvr>
                                        <p:cTn id="24" dur="500"/>
                                        <p:tgtEl>
                                          <p:spTgt spid="926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ooter Placeholder 4"/>
          <p:cNvSpPr>
            <a:spLocks noGrp="1"/>
          </p:cNvSpPr>
          <p:nvPr>
            <p:ph type="ftr" sz="quarter" idx="11"/>
          </p:nvPr>
        </p:nvSpPr>
        <p:spPr/>
        <p:txBody>
          <a:bodyPr/>
          <a:lstStyle/>
          <a:p>
            <a:r>
              <a:rPr lang="ja-JP" altLang="en-US"/>
              <a:t>far@ucalgary.ca</a:t>
            </a:r>
            <a:endParaRPr lang="en-US" altLang="ja-JP"/>
          </a:p>
        </p:txBody>
      </p:sp>
      <p:sp>
        <p:nvSpPr>
          <p:cNvPr id="47" name="Slide Number Placeholder 5"/>
          <p:cNvSpPr>
            <a:spLocks noGrp="1"/>
          </p:cNvSpPr>
          <p:nvPr>
            <p:ph type="sldNum" sz="quarter" idx="12"/>
          </p:nvPr>
        </p:nvSpPr>
        <p:spPr/>
        <p:txBody>
          <a:bodyPr/>
          <a:lstStyle/>
          <a:p>
            <a:fld id="{55811970-6FA7-41CA-AAFE-49547876B210}" type="slidenum">
              <a:rPr lang="ja-JP" altLang="en-US"/>
              <a:pPr/>
              <a:t>40</a:t>
            </a:fld>
            <a:endParaRPr lang="en-US" altLang="ja-JP"/>
          </a:p>
        </p:txBody>
      </p:sp>
      <p:sp>
        <p:nvSpPr>
          <p:cNvPr id="1122306" name="Rectangle 2"/>
          <p:cNvSpPr>
            <a:spLocks noGrp="1" noChangeArrowheads="1"/>
          </p:cNvSpPr>
          <p:nvPr>
            <p:ph type="title"/>
          </p:nvPr>
        </p:nvSpPr>
        <p:spPr/>
        <p:txBody>
          <a:bodyPr/>
          <a:lstStyle/>
          <a:p>
            <a:r>
              <a:rPr lang="en-CA" dirty="0"/>
              <a:t>Navigation Service System</a:t>
            </a:r>
          </a:p>
        </p:txBody>
      </p:sp>
      <p:sp>
        <p:nvSpPr>
          <p:cNvPr id="1122307" name="Rectangle 3"/>
          <p:cNvSpPr>
            <a:spLocks noGrp="1" noChangeArrowheads="1"/>
          </p:cNvSpPr>
          <p:nvPr>
            <p:ph type="body" idx="1"/>
          </p:nvPr>
        </p:nvSpPr>
        <p:spPr>
          <a:xfrm>
            <a:off x="900113" y="1560513"/>
            <a:ext cx="3743325" cy="4532312"/>
          </a:xfrm>
        </p:spPr>
        <p:txBody>
          <a:bodyPr/>
          <a:lstStyle/>
          <a:p>
            <a:r>
              <a:rPr lang="en-US" sz="2400" dirty="0"/>
              <a:t>Navigation service for tactical missions</a:t>
            </a:r>
          </a:p>
          <a:p>
            <a:r>
              <a:rPr lang="en-US" sz="2400" dirty="0"/>
              <a:t>Use-case: a user want to go from point A to B</a:t>
            </a:r>
          </a:p>
          <a:p>
            <a:r>
              <a:rPr lang="en-US" sz="2400" dirty="0"/>
              <a:t>Multi-Agent Dispatch System (MADS) provides various kinds of </a:t>
            </a:r>
            <a:r>
              <a:rPr lang="en-CA" sz="2400" dirty="0"/>
              <a:t>assistance for a fleet of vehicles</a:t>
            </a:r>
          </a:p>
          <a:p>
            <a:r>
              <a:rPr lang="en-CA" sz="2400" b="1" dirty="0">
                <a:solidFill>
                  <a:srgbClr val="FF0000"/>
                </a:solidFill>
              </a:rPr>
              <a:t>Exercise: </a:t>
            </a:r>
            <a:r>
              <a:rPr lang="en-CA" sz="2400" dirty="0"/>
              <a:t>Find roles</a:t>
            </a:r>
          </a:p>
        </p:txBody>
      </p:sp>
      <p:grpSp>
        <p:nvGrpSpPr>
          <p:cNvPr id="2" name="Group 1"/>
          <p:cNvGrpSpPr/>
          <p:nvPr/>
        </p:nvGrpSpPr>
        <p:grpSpPr>
          <a:xfrm>
            <a:off x="4787900" y="1485900"/>
            <a:ext cx="3830638" cy="4872038"/>
            <a:chOff x="4787900" y="1485900"/>
            <a:chExt cx="3830638" cy="4872038"/>
          </a:xfrm>
        </p:grpSpPr>
        <p:pic>
          <p:nvPicPr>
            <p:cNvPr id="1122311" name="Picture 7" descr="BD18185_"/>
            <p:cNvPicPr>
              <a:picLocks noChangeAspect="1" noChangeArrowheads="1"/>
            </p:cNvPicPr>
            <p:nvPr/>
          </p:nvPicPr>
          <p:blipFill>
            <a:blip r:embed="rId2" cstate="print"/>
            <a:srcRect/>
            <a:stretch>
              <a:fillRect/>
            </a:stretch>
          </p:blipFill>
          <p:spPr bwMode="auto">
            <a:xfrm>
              <a:off x="5973763" y="3219450"/>
              <a:ext cx="909637" cy="617538"/>
            </a:xfrm>
            <a:prstGeom prst="rect">
              <a:avLst/>
            </a:prstGeom>
            <a:noFill/>
            <a:ln w="9525">
              <a:noFill/>
              <a:miter lim="800000"/>
              <a:headEnd/>
              <a:tailEnd/>
            </a:ln>
          </p:spPr>
        </p:pic>
        <p:sp>
          <p:nvSpPr>
            <p:cNvPr id="1122312" name="WordArt 8"/>
            <p:cNvSpPr>
              <a:spLocks noChangeArrowheads="1" noChangeShapeType="1" noTextEdit="1"/>
            </p:cNvSpPr>
            <p:nvPr/>
          </p:nvSpPr>
          <p:spPr bwMode="auto">
            <a:xfrm>
              <a:off x="6084888" y="3429000"/>
              <a:ext cx="719137" cy="144463"/>
            </a:xfrm>
            <a:prstGeom prst="rect">
              <a:avLst/>
            </a:prstGeom>
          </p:spPr>
          <p:txBody>
            <a:bodyPr wrap="none" fromWordArt="1">
              <a:prstTxWarp prst="textPlain">
                <a:avLst>
                  <a:gd name="adj" fmla="val 50000"/>
                </a:avLst>
              </a:prstTxWarp>
            </a:bodyPr>
            <a:lstStyle/>
            <a:p>
              <a:pPr algn="ctr"/>
              <a:r>
                <a:rPr lang="en-CA" sz="2000" kern="10">
                  <a:ln w="9525">
                    <a:solidFill>
                      <a:srgbClr val="000000"/>
                    </a:solidFill>
                    <a:round/>
                    <a:headEnd/>
                    <a:tailEnd/>
                  </a:ln>
                  <a:solidFill>
                    <a:srgbClr val="FFFFFF"/>
                  </a:solidFill>
                  <a:latin typeface="Arial Black"/>
                </a:rPr>
                <a:t>Internet</a:t>
              </a:r>
            </a:p>
          </p:txBody>
        </p:sp>
        <p:sp>
          <p:nvSpPr>
            <p:cNvPr id="1122313" name="Rectangle 9"/>
            <p:cNvSpPr>
              <a:spLocks noChangeArrowheads="1"/>
            </p:cNvSpPr>
            <p:nvPr/>
          </p:nvSpPr>
          <p:spPr bwMode="auto">
            <a:xfrm>
              <a:off x="5148263" y="2724150"/>
              <a:ext cx="2065337" cy="247650"/>
            </a:xfrm>
            <a:prstGeom prst="rect">
              <a:avLst/>
            </a:prstGeom>
            <a:solidFill>
              <a:srgbClr val="99CC00"/>
            </a:solidFill>
            <a:ln w="9525">
              <a:solidFill>
                <a:srgbClr val="000000"/>
              </a:solidFill>
              <a:miter lim="800000"/>
              <a:headEnd/>
              <a:tailEnd/>
            </a:ln>
          </p:spPr>
          <p:txBody>
            <a:bodyPr/>
            <a:lstStyle/>
            <a:p>
              <a:pPr algn="ctr"/>
              <a:r>
                <a:rPr lang="en-CA" altLang="ja-JP" sz="1200">
                  <a:solidFill>
                    <a:srgbClr val="800000"/>
                  </a:solidFill>
                  <a:effectLst>
                    <a:outerShdw blurRad="38100" dist="38100" dir="2700000" algn="tl">
                      <a:srgbClr val="000000"/>
                    </a:outerShdw>
                  </a:effectLst>
                  <a:latin typeface="Times New Roman" pitchFamily="18" charset="0"/>
                  <a:ea typeface="ＭＳ 明朝" pitchFamily="49" charset="-128"/>
                </a:rPr>
                <a:t>Dispatch System Agents</a:t>
              </a:r>
              <a:endParaRPr lang="en-CA">
                <a:solidFill>
                  <a:srgbClr val="800000"/>
                </a:solidFill>
                <a:effectLst>
                  <a:outerShdw blurRad="38100" dist="38100" dir="2700000" algn="tl">
                    <a:srgbClr val="000000"/>
                  </a:outerShdw>
                </a:effectLst>
              </a:endParaRPr>
            </a:p>
          </p:txBody>
        </p:sp>
        <p:sp>
          <p:nvSpPr>
            <p:cNvPr id="1122314" name="Text Box 10"/>
            <p:cNvSpPr txBox="1">
              <a:spLocks noChangeArrowheads="1"/>
            </p:cNvSpPr>
            <p:nvPr/>
          </p:nvSpPr>
          <p:spPr bwMode="auto">
            <a:xfrm>
              <a:off x="4787900" y="1485900"/>
              <a:ext cx="1517650" cy="246063"/>
            </a:xfrm>
            <a:prstGeom prst="rect">
              <a:avLst/>
            </a:prstGeom>
            <a:solidFill>
              <a:srgbClr val="99CC00"/>
            </a:solidFill>
            <a:ln w="9525">
              <a:solidFill>
                <a:srgbClr val="000000"/>
              </a:solidFill>
              <a:miter lim="800000"/>
              <a:headEnd/>
              <a:tailEnd/>
            </a:ln>
          </p:spPr>
          <p:txBody>
            <a:bodyPr/>
            <a:lstStyle/>
            <a:p>
              <a:pPr algn="ctr"/>
              <a:r>
                <a:rPr lang="en-CA" altLang="ja-JP" sz="1200" b="0" dirty="0">
                  <a:latin typeface="Times New Roman" pitchFamily="18" charset="0"/>
                  <a:ea typeface="ＭＳ 明朝" pitchFamily="49" charset="-128"/>
                </a:rPr>
                <a:t> MADS Java Client</a:t>
              </a:r>
              <a:endParaRPr lang="en-CA" dirty="0"/>
            </a:p>
          </p:txBody>
        </p:sp>
        <p:sp>
          <p:nvSpPr>
            <p:cNvPr id="1122315" name="Text Box 11"/>
            <p:cNvSpPr txBox="1">
              <a:spLocks noChangeArrowheads="1"/>
            </p:cNvSpPr>
            <p:nvPr/>
          </p:nvSpPr>
          <p:spPr bwMode="auto">
            <a:xfrm>
              <a:off x="6718300" y="1485900"/>
              <a:ext cx="1741488" cy="246063"/>
            </a:xfrm>
            <a:prstGeom prst="rect">
              <a:avLst/>
            </a:prstGeom>
            <a:solidFill>
              <a:srgbClr val="99CC00"/>
            </a:solidFill>
            <a:ln w="9525">
              <a:solidFill>
                <a:srgbClr val="000000"/>
              </a:solidFill>
              <a:miter lim="800000"/>
              <a:headEnd/>
              <a:tailEnd/>
            </a:ln>
          </p:spPr>
          <p:txBody>
            <a:bodyPr/>
            <a:lstStyle/>
            <a:p>
              <a:pPr algn="ctr"/>
              <a:r>
                <a:rPr lang="en-CA" altLang="ja-JP" sz="1200" b="0">
                  <a:latin typeface="Times New Roman" pitchFamily="18" charset="0"/>
                  <a:ea typeface="ＭＳ 明朝" pitchFamily="49" charset="-128"/>
                </a:rPr>
                <a:t>MADS Browser Client</a:t>
              </a:r>
              <a:endParaRPr lang="en-CA"/>
            </a:p>
          </p:txBody>
        </p:sp>
        <p:pic>
          <p:nvPicPr>
            <p:cNvPr id="1122316" name="Picture 12" descr="BD18185_"/>
            <p:cNvPicPr>
              <a:picLocks noChangeAspect="1" noChangeArrowheads="1"/>
            </p:cNvPicPr>
            <p:nvPr/>
          </p:nvPicPr>
          <p:blipFill>
            <a:blip r:embed="rId2" cstate="print"/>
            <a:srcRect/>
            <a:stretch>
              <a:fillRect/>
            </a:stretch>
          </p:blipFill>
          <p:spPr bwMode="auto">
            <a:xfrm>
              <a:off x="5973763" y="1895475"/>
              <a:ext cx="909637" cy="619125"/>
            </a:xfrm>
            <a:prstGeom prst="rect">
              <a:avLst/>
            </a:prstGeom>
            <a:noFill/>
            <a:ln w="9525">
              <a:noFill/>
              <a:miter lim="800000"/>
              <a:headEnd/>
              <a:tailEnd/>
            </a:ln>
          </p:spPr>
        </p:pic>
        <p:sp>
          <p:nvSpPr>
            <p:cNvPr id="1122317" name="WordArt 13"/>
            <p:cNvSpPr>
              <a:spLocks noChangeArrowheads="1" noChangeShapeType="1" noTextEdit="1"/>
            </p:cNvSpPr>
            <p:nvPr/>
          </p:nvSpPr>
          <p:spPr bwMode="auto">
            <a:xfrm>
              <a:off x="6078538" y="2144713"/>
              <a:ext cx="725487" cy="131762"/>
            </a:xfrm>
            <a:prstGeom prst="rect">
              <a:avLst/>
            </a:prstGeom>
          </p:spPr>
          <p:txBody>
            <a:bodyPr wrap="none" fromWordArt="1">
              <a:prstTxWarp prst="textPlain">
                <a:avLst>
                  <a:gd name="adj" fmla="val 50000"/>
                </a:avLst>
              </a:prstTxWarp>
            </a:bodyPr>
            <a:lstStyle/>
            <a:p>
              <a:pPr algn="ctr"/>
              <a:r>
                <a:rPr lang="en-CA" sz="2000" kern="10">
                  <a:ln w="9525">
                    <a:solidFill>
                      <a:srgbClr val="000000"/>
                    </a:solidFill>
                    <a:round/>
                    <a:headEnd/>
                    <a:tailEnd/>
                  </a:ln>
                  <a:solidFill>
                    <a:srgbClr val="FFFFFF"/>
                  </a:solidFill>
                  <a:latin typeface="Arial Black"/>
                </a:rPr>
                <a:t>Internet</a:t>
              </a:r>
            </a:p>
          </p:txBody>
        </p:sp>
        <p:sp>
          <p:nvSpPr>
            <p:cNvPr id="1122318" name="Line 14"/>
            <p:cNvSpPr>
              <a:spLocks noChangeShapeType="1"/>
            </p:cNvSpPr>
            <p:nvPr/>
          </p:nvSpPr>
          <p:spPr bwMode="auto">
            <a:xfrm>
              <a:off x="5726113" y="1731963"/>
              <a:ext cx="414337" cy="2476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19" name="Line 15"/>
            <p:cNvSpPr>
              <a:spLocks noChangeShapeType="1"/>
            </p:cNvSpPr>
            <p:nvPr/>
          </p:nvSpPr>
          <p:spPr bwMode="auto">
            <a:xfrm flipH="1">
              <a:off x="6718300" y="1731963"/>
              <a:ext cx="412750" cy="2476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20" name="Line 16"/>
            <p:cNvSpPr>
              <a:spLocks noChangeShapeType="1"/>
            </p:cNvSpPr>
            <p:nvPr/>
          </p:nvSpPr>
          <p:spPr bwMode="auto">
            <a:xfrm>
              <a:off x="6470650" y="2474913"/>
              <a:ext cx="0" cy="249237"/>
            </a:xfrm>
            <a:prstGeom prst="line">
              <a:avLst/>
            </a:prstGeom>
            <a:noFill/>
            <a:ln w="9525">
              <a:solidFill>
                <a:srgbClr val="000000"/>
              </a:solidFill>
              <a:round/>
              <a:headEnd type="triangle" w="med" len="med"/>
              <a:tailEnd type="triangle" w="med" len="med"/>
            </a:ln>
          </p:spPr>
          <p:txBody>
            <a:bodyPr/>
            <a:lstStyle/>
            <a:p>
              <a:endParaRPr lang="en-CA"/>
            </a:p>
          </p:txBody>
        </p:sp>
        <p:sp>
          <p:nvSpPr>
            <p:cNvPr id="1122321" name="Line 17"/>
            <p:cNvSpPr>
              <a:spLocks noChangeShapeType="1"/>
            </p:cNvSpPr>
            <p:nvPr/>
          </p:nvSpPr>
          <p:spPr bwMode="auto">
            <a:xfrm>
              <a:off x="6470650" y="2971800"/>
              <a:ext cx="0" cy="2476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22" name="Text Box 18"/>
            <p:cNvSpPr txBox="1">
              <a:spLocks noChangeArrowheads="1"/>
            </p:cNvSpPr>
            <p:nvPr/>
          </p:nvSpPr>
          <p:spPr bwMode="auto">
            <a:xfrm>
              <a:off x="5230813" y="3962400"/>
              <a:ext cx="2395537" cy="247650"/>
            </a:xfrm>
            <a:prstGeom prst="rect">
              <a:avLst/>
            </a:prstGeom>
            <a:solidFill>
              <a:srgbClr val="99CC00"/>
            </a:solidFill>
            <a:ln w="15875">
              <a:solidFill>
                <a:srgbClr val="000000"/>
              </a:solidFill>
              <a:miter lim="800000"/>
              <a:headEnd/>
              <a:tailEnd/>
            </a:ln>
          </p:spPr>
          <p:txBody>
            <a:bodyPr/>
            <a:lstStyle/>
            <a:p>
              <a:pPr algn="ctr"/>
              <a:r>
                <a:rPr lang="en-CA" altLang="ja-JP" sz="1200" b="0">
                  <a:latin typeface="Times New Roman" pitchFamily="18" charset="0"/>
                  <a:ea typeface="ＭＳ 明朝" pitchFamily="49" charset="-128"/>
                </a:rPr>
                <a:t>Standard Interfaces</a:t>
              </a:r>
              <a:endParaRPr lang="en-CA"/>
            </a:p>
          </p:txBody>
        </p:sp>
        <p:sp>
          <p:nvSpPr>
            <p:cNvPr id="1122323" name="Line 19"/>
            <p:cNvSpPr>
              <a:spLocks noChangeShapeType="1"/>
            </p:cNvSpPr>
            <p:nvPr/>
          </p:nvSpPr>
          <p:spPr bwMode="auto">
            <a:xfrm>
              <a:off x="6470650" y="3797300"/>
              <a:ext cx="0" cy="165100"/>
            </a:xfrm>
            <a:prstGeom prst="line">
              <a:avLst/>
            </a:prstGeom>
            <a:noFill/>
            <a:ln w="9525">
              <a:solidFill>
                <a:srgbClr val="000000"/>
              </a:solidFill>
              <a:round/>
              <a:headEnd type="triangle" w="med" len="med"/>
              <a:tailEnd type="triangle" w="med" len="med"/>
            </a:ln>
          </p:spPr>
          <p:txBody>
            <a:bodyPr/>
            <a:lstStyle/>
            <a:p>
              <a:endParaRPr lang="en-CA"/>
            </a:p>
          </p:txBody>
        </p:sp>
        <p:sp>
          <p:nvSpPr>
            <p:cNvPr id="1122324" name="Text Box 20"/>
            <p:cNvSpPr txBox="1">
              <a:spLocks noChangeArrowheads="1"/>
            </p:cNvSpPr>
            <p:nvPr/>
          </p:nvSpPr>
          <p:spPr bwMode="auto">
            <a:xfrm>
              <a:off x="5230813" y="4210050"/>
              <a:ext cx="577850"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SOAP</a:t>
              </a:r>
              <a:endParaRPr lang="en-CA" sz="900"/>
            </a:p>
          </p:txBody>
        </p:sp>
        <p:sp>
          <p:nvSpPr>
            <p:cNvPr id="1122325" name="Text Box 21"/>
            <p:cNvSpPr txBox="1">
              <a:spLocks noChangeArrowheads="1"/>
            </p:cNvSpPr>
            <p:nvPr/>
          </p:nvSpPr>
          <p:spPr bwMode="auto">
            <a:xfrm>
              <a:off x="5808663" y="4210050"/>
              <a:ext cx="579437"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XML</a:t>
              </a:r>
              <a:endParaRPr lang="en-CA" sz="900"/>
            </a:p>
          </p:txBody>
        </p:sp>
        <p:sp>
          <p:nvSpPr>
            <p:cNvPr id="1122326" name="Text Box 22"/>
            <p:cNvSpPr txBox="1">
              <a:spLocks noChangeArrowheads="1"/>
            </p:cNvSpPr>
            <p:nvPr/>
          </p:nvSpPr>
          <p:spPr bwMode="auto">
            <a:xfrm>
              <a:off x="6388100" y="4210050"/>
              <a:ext cx="660400"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WMS</a:t>
              </a:r>
              <a:endParaRPr lang="en-CA" sz="900"/>
            </a:p>
          </p:txBody>
        </p:sp>
        <p:sp>
          <p:nvSpPr>
            <p:cNvPr id="1122327" name="Text Box 23"/>
            <p:cNvSpPr txBox="1">
              <a:spLocks noChangeArrowheads="1"/>
            </p:cNvSpPr>
            <p:nvPr/>
          </p:nvSpPr>
          <p:spPr bwMode="auto">
            <a:xfrm>
              <a:off x="7048500" y="4210050"/>
              <a:ext cx="577850"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Other</a:t>
              </a:r>
              <a:endParaRPr lang="en-CA" sz="900"/>
            </a:p>
          </p:txBody>
        </p:sp>
        <p:sp>
          <p:nvSpPr>
            <p:cNvPr id="1122328" name="Rectangle 24"/>
            <p:cNvSpPr>
              <a:spLocks noChangeArrowheads="1"/>
            </p:cNvSpPr>
            <p:nvPr/>
          </p:nvSpPr>
          <p:spPr bwMode="auto">
            <a:xfrm>
              <a:off x="4787900" y="4581525"/>
              <a:ext cx="3529013" cy="1776413"/>
            </a:xfrm>
            <a:prstGeom prst="rect">
              <a:avLst/>
            </a:prstGeom>
            <a:solidFill>
              <a:srgbClr val="99CCFF"/>
            </a:solidFill>
            <a:ln w="9525">
              <a:solidFill>
                <a:srgbClr val="000000"/>
              </a:solidFill>
              <a:miter lim="800000"/>
              <a:headEnd/>
              <a:tailEnd/>
            </a:ln>
          </p:spPr>
          <p:txBody>
            <a:bodyPr/>
            <a:lstStyle/>
            <a:p>
              <a:pPr algn="r"/>
              <a:r>
                <a:rPr lang="en-CA" altLang="ja-JP" sz="1200">
                  <a:latin typeface="Times New Roman" pitchFamily="18" charset="0"/>
                  <a:ea typeface="ＭＳ 明朝" pitchFamily="49" charset="-128"/>
                </a:rPr>
                <a:t>MapPoint Server</a:t>
              </a:r>
              <a:endParaRPr lang="en-CA"/>
            </a:p>
          </p:txBody>
        </p:sp>
        <p:sp>
          <p:nvSpPr>
            <p:cNvPr id="1122330" name="Text Box 26"/>
            <p:cNvSpPr txBox="1">
              <a:spLocks noChangeArrowheads="1"/>
            </p:cNvSpPr>
            <p:nvPr/>
          </p:nvSpPr>
          <p:spPr bwMode="auto">
            <a:xfrm>
              <a:off x="4787900" y="4797425"/>
              <a:ext cx="3529013" cy="215900"/>
            </a:xfrm>
            <a:prstGeom prst="rect">
              <a:avLst/>
            </a:prstGeom>
            <a:solidFill>
              <a:srgbClr val="FFFFFF"/>
            </a:solidFill>
            <a:ln w="6350">
              <a:solidFill>
                <a:srgbClr val="000000"/>
              </a:solidFill>
              <a:miter lim="800000"/>
              <a:headEnd/>
              <a:tailEnd/>
            </a:ln>
          </p:spPr>
          <p:txBody>
            <a:bodyPr/>
            <a:lstStyle/>
            <a:p>
              <a:pPr algn="ctr"/>
              <a:r>
                <a:rPr lang="en-CA" altLang="ja-JP" sz="1000">
                  <a:latin typeface="Times New Roman" pitchFamily="18" charset="0"/>
                  <a:ea typeface="ＭＳ 明朝" pitchFamily="49" charset="-128"/>
                </a:rPr>
                <a:t>Services</a:t>
              </a:r>
              <a:endParaRPr lang="en-CA"/>
            </a:p>
          </p:txBody>
        </p:sp>
        <p:sp>
          <p:nvSpPr>
            <p:cNvPr id="1122331" name="Text Box 27"/>
            <p:cNvSpPr txBox="1">
              <a:spLocks noChangeArrowheads="1"/>
            </p:cNvSpPr>
            <p:nvPr/>
          </p:nvSpPr>
          <p:spPr bwMode="auto">
            <a:xfrm>
              <a:off x="6130925" y="5035550"/>
              <a:ext cx="746125" cy="193675"/>
            </a:xfrm>
            <a:prstGeom prst="rect">
              <a:avLst/>
            </a:prstGeom>
            <a:solidFill>
              <a:srgbClr val="FFFFFF"/>
            </a:solidFill>
            <a:ln w="9525">
              <a:solidFill>
                <a:srgbClr val="000000"/>
              </a:solidFill>
              <a:miter lim="800000"/>
              <a:headEnd/>
              <a:tailEnd/>
            </a:ln>
          </p:spPr>
          <p:txBody>
            <a:bodyPr/>
            <a:lstStyle/>
            <a:p>
              <a:pPr algn="ctr"/>
              <a:r>
                <a:rPr lang="en-CA" altLang="ja-JP" sz="900">
                  <a:latin typeface="Times New Roman" pitchFamily="18" charset="0"/>
                  <a:ea typeface="ＭＳ 明朝" pitchFamily="49" charset="-128"/>
                </a:rPr>
                <a:t>Routing</a:t>
              </a:r>
              <a:endParaRPr lang="en-CA"/>
            </a:p>
          </p:txBody>
        </p:sp>
        <p:sp>
          <p:nvSpPr>
            <p:cNvPr id="1122332" name="Text Box 28"/>
            <p:cNvSpPr txBox="1">
              <a:spLocks noChangeArrowheads="1"/>
            </p:cNvSpPr>
            <p:nvPr/>
          </p:nvSpPr>
          <p:spPr bwMode="auto">
            <a:xfrm>
              <a:off x="6877050" y="5035550"/>
              <a:ext cx="790575" cy="193675"/>
            </a:xfrm>
            <a:prstGeom prst="rect">
              <a:avLst/>
            </a:prstGeom>
            <a:solidFill>
              <a:srgbClr val="FFFFFF"/>
            </a:solidFill>
            <a:ln w="9525">
              <a:solidFill>
                <a:srgbClr val="000000"/>
              </a:solidFill>
              <a:miter lim="800000"/>
              <a:headEnd/>
              <a:tailEnd/>
            </a:ln>
          </p:spPr>
          <p:txBody>
            <a:bodyPr/>
            <a:lstStyle/>
            <a:p>
              <a:pPr algn="ctr"/>
              <a:r>
                <a:rPr lang="en-CA" altLang="ja-JP" sz="900">
                  <a:latin typeface="Times New Roman" pitchFamily="18" charset="0"/>
                  <a:ea typeface="ＭＳ 明朝" pitchFamily="49" charset="-128"/>
                </a:rPr>
                <a:t>Geocoding</a:t>
              </a:r>
              <a:endParaRPr lang="en-CA"/>
            </a:p>
          </p:txBody>
        </p:sp>
        <p:sp>
          <p:nvSpPr>
            <p:cNvPr id="1122333" name="Text Box 29"/>
            <p:cNvSpPr txBox="1">
              <a:spLocks noChangeArrowheads="1"/>
            </p:cNvSpPr>
            <p:nvPr/>
          </p:nvSpPr>
          <p:spPr bwMode="auto">
            <a:xfrm>
              <a:off x="7667625" y="5035550"/>
              <a:ext cx="649288" cy="193675"/>
            </a:xfrm>
            <a:prstGeom prst="rect">
              <a:avLst/>
            </a:prstGeom>
            <a:solidFill>
              <a:srgbClr val="FFFFFF"/>
            </a:solidFill>
            <a:ln w="9525">
              <a:solidFill>
                <a:srgbClr val="000000"/>
              </a:solidFill>
              <a:miter lim="800000"/>
              <a:headEnd/>
              <a:tailEnd/>
            </a:ln>
          </p:spPr>
          <p:txBody>
            <a:bodyPr/>
            <a:lstStyle/>
            <a:p>
              <a:pPr algn="ctr"/>
              <a:r>
                <a:rPr lang="en-CA" altLang="ja-JP" sz="900">
                  <a:latin typeface="Times New Roman" pitchFamily="18" charset="0"/>
                  <a:ea typeface="ＭＳ 明朝" pitchFamily="49" charset="-128"/>
                </a:rPr>
                <a:t>Other</a:t>
              </a:r>
              <a:endParaRPr lang="en-CA"/>
            </a:p>
          </p:txBody>
        </p:sp>
        <p:sp>
          <p:nvSpPr>
            <p:cNvPr id="1122334" name="Text Box 30"/>
            <p:cNvSpPr txBox="1">
              <a:spLocks noChangeArrowheads="1"/>
            </p:cNvSpPr>
            <p:nvPr/>
          </p:nvSpPr>
          <p:spPr bwMode="auto">
            <a:xfrm>
              <a:off x="5230813" y="4375150"/>
              <a:ext cx="2395537" cy="82550"/>
            </a:xfrm>
            <a:prstGeom prst="rect">
              <a:avLst/>
            </a:prstGeom>
            <a:solidFill>
              <a:srgbClr val="99CC00"/>
            </a:solidFill>
            <a:ln w="9525">
              <a:solidFill>
                <a:srgbClr val="000000"/>
              </a:solidFill>
              <a:miter lim="800000"/>
              <a:headEnd/>
              <a:tailEnd/>
            </a:ln>
          </p:spPr>
          <p:txBody>
            <a:bodyPr/>
            <a:lstStyle/>
            <a:p>
              <a:endParaRPr lang="en-CA"/>
            </a:p>
          </p:txBody>
        </p:sp>
        <p:sp>
          <p:nvSpPr>
            <p:cNvPr id="1122335" name="Line 31"/>
            <p:cNvSpPr>
              <a:spLocks noChangeShapeType="1"/>
            </p:cNvSpPr>
            <p:nvPr/>
          </p:nvSpPr>
          <p:spPr bwMode="auto">
            <a:xfrm>
              <a:off x="6470650" y="4457700"/>
              <a:ext cx="0" cy="4127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36" name="Oval 32"/>
            <p:cNvSpPr>
              <a:spLocks noChangeArrowheads="1"/>
            </p:cNvSpPr>
            <p:nvPr/>
          </p:nvSpPr>
          <p:spPr bwMode="auto">
            <a:xfrm>
              <a:off x="6057900" y="5367338"/>
              <a:ext cx="908050" cy="82550"/>
            </a:xfrm>
            <a:prstGeom prst="ellipse">
              <a:avLst/>
            </a:prstGeom>
            <a:solidFill>
              <a:srgbClr val="FFFFFF"/>
            </a:solidFill>
            <a:ln w="9525">
              <a:solidFill>
                <a:srgbClr val="000000"/>
              </a:solidFill>
              <a:round/>
              <a:headEnd/>
              <a:tailEnd/>
            </a:ln>
          </p:spPr>
          <p:txBody>
            <a:bodyPr/>
            <a:lstStyle/>
            <a:p>
              <a:endParaRPr lang="en-CA"/>
            </a:p>
          </p:txBody>
        </p:sp>
        <p:sp>
          <p:nvSpPr>
            <p:cNvPr id="1122337" name="Oval 33"/>
            <p:cNvSpPr>
              <a:spLocks noChangeArrowheads="1"/>
            </p:cNvSpPr>
            <p:nvPr/>
          </p:nvSpPr>
          <p:spPr bwMode="auto">
            <a:xfrm>
              <a:off x="6057900" y="5780088"/>
              <a:ext cx="908050" cy="82550"/>
            </a:xfrm>
            <a:prstGeom prst="ellipse">
              <a:avLst/>
            </a:prstGeom>
            <a:solidFill>
              <a:srgbClr val="FFFFFF"/>
            </a:solidFill>
            <a:ln w="9525">
              <a:solidFill>
                <a:srgbClr val="000000"/>
              </a:solidFill>
              <a:round/>
              <a:headEnd/>
              <a:tailEnd/>
            </a:ln>
          </p:spPr>
          <p:txBody>
            <a:bodyPr/>
            <a:lstStyle/>
            <a:p>
              <a:endParaRPr lang="en-CA"/>
            </a:p>
          </p:txBody>
        </p:sp>
        <p:sp>
          <p:nvSpPr>
            <p:cNvPr id="1122338" name="Text Box 34"/>
            <p:cNvSpPr txBox="1">
              <a:spLocks noChangeArrowheads="1"/>
            </p:cNvSpPr>
            <p:nvPr/>
          </p:nvSpPr>
          <p:spPr bwMode="auto">
            <a:xfrm>
              <a:off x="6088063" y="5532438"/>
              <a:ext cx="788987" cy="201612"/>
            </a:xfrm>
            <a:prstGeom prst="rect">
              <a:avLst/>
            </a:prstGeom>
            <a:solidFill>
              <a:srgbClr val="99CCFF"/>
            </a:solidFill>
            <a:ln w="9525">
              <a:noFill/>
              <a:miter lim="800000"/>
              <a:headEnd/>
              <a:tailEnd/>
            </a:ln>
          </p:spPr>
          <p:txBody>
            <a:bodyPr/>
            <a:lstStyle/>
            <a:p>
              <a:pPr algn="ctr"/>
              <a:r>
                <a:rPr lang="en-CA" altLang="ja-JP" sz="1000">
                  <a:latin typeface="Times New Roman" pitchFamily="18" charset="0"/>
                  <a:ea typeface="ＭＳ 明朝" pitchFamily="49" charset="-128"/>
                </a:rPr>
                <a:t>GIS Data</a:t>
              </a:r>
              <a:endParaRPr lang="en-CA"/>
            </a:p>
          </p:txBody>
        </p:sp>
        <p:sp>
          <p:nvSpPr>
            <p:cNvPr id="1122339" name="Line 35"/>
            <p:cNvSpPr>
              <a:spLocks noChangeShapeType="1"/>
            </p:cNvSpPr>
            <p:nvPr/>
          </p:nvSpPr>
          <p:spPr bwMode="auto">
            <a:xfrm>
              <a:off x="6057900" y="5449888"/>
              <a:ext cx="0" cy="330200"/>
            </a:xfrm>
            <a:prstGeom prst="line">
              <a:avLst/>
            </a:prstGeom>
            <a:noFill/>
            <a:ln w="9525">
              <a:solidFill>
                <a:srgbClr val="000000"/>
              </a:solidFill>
              <a:round/>
              <a:headEnd/>
              <a:tailEnd/>
            </a:ln>
          </p:spPr>
          <p:txBody>
            <a:bodyPr/>
            <a:lstStyle/>
            <a:p>
              <a:endParaRPr lang="en-CA"/>
            </a:p>
          </p:txBody>
        </p:sp>
        <p:sp>
          <p:nvSpPr>
            <p:cNvPr id="1122340" name="Line 36"/>
            <p:cNvSpPr>
              <a:spLocks noChangeShapeType="1"/>
            </p:cNvSpPr>
            <p:nvPr/>
          </p:nvSpPr>
          <p:spPr bwMode="auto">
            <a:xfrm>
              <a:off x="6965950" y="5449888"/>
              <a:ext cx="0" cy="330200"/>
            </a:xfrm>
            <a:prstGeom prst="line">
              <a:avLst/>
            </a:prstGeom>
            <a:noFill/>
            <a:ln w="9525">
              <a:solidFill>
                <a:srgbClr val="000000"/>
              </a:solidFill>
              <a:round/>
              <a:headEnd/>
              <a:tailEnd/>
            </a:ln>
          </p:spPr>
          <p:txBody>
            <a:bodyPr/>
            <a:lstStyle/>
            <a:p>
              <a:endParaRPr lang="en-CA"/>
            </a:p>
          </p:txBody>
        </p:sp>
        <p:sp>
          <p:nvSpPr>
            <p:cNvPr id="1122341" name="Line 37"/>
            <p:cNvSpPr>
              <a:spLocks noChangeShapeType="1"/>
            </p:cNvSpPr>
            <p:nvPr/>
          </p:nvSpPr>
          <p:spPr bwMode="auto">
            <a:xfrm>
              <a:off x="6470650" y="5202238"/>
              <a:ext cx="0" cy="165100"/>
            </a:xfrm>
            <a:prstGeom prst="line">
              <a:avLst/>
            </a:prstGeom>
            <a:noFill/>
            <a:ln w="9525">
              <a:solidFill>
                <a:srgbClr val="000000"/>
              </a:solidFill>
              <a:round/>
              <a:headEnd type="triangle" w="med" len="med"/>
              <a:tailEnd type="triangle" w="med" len="med"/>
            </a:ln>
          </p:spPr>
          <p:txBody>
            <a:bodyPr/>
            <a:lstStyle/>
            <a:p>
              <a:endParaRPr lang="en-CA"/>
            </a:p>
          </p:txBody>
        </p:sp>
        <p:sp>
          <p:nvSpPr>
            <p:cNvPr id="1122342" name="Text Box 38"/>
            <p:cNvSpPr txBox="1">
              <a:spLocks noChangeArrowheads="1"/>
            </p:cNvSpPr>
            <p:nvPr/>
          </p:nvSpPr>
          <p:spPr bwMode="auto">
            <a:xfrm>
              <a:off x="5726113" y="6110288"/>
              <a:ext cx="661987"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Files</a:t>
              </a:r>
              <a:endParaRPr lang="en-CA" sz="900"/>
            </a:p>
          </p:txBody>
        </p:sp>
        <p:sp>
          <p:nvSpPr>
            <p:cNvPr id="1122343" name="Text Box 39"/>
            <p:cNvSpPr txBox="1">
              <a:spLocks noChangeArrowheads="1"/>
            </p:cNvSpPr>
            <p:nvPr/>
          </p:nvSpPr>
          <p:spPr bwMode="auto">
            <a:xfrm>
              <a:off x="6718300" y="6110288"/>
              <a:ext cx="660400"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DBMS</a:t>
              </a:r>
              <a:endParaRPr lang="en-CA" sz="900"/>
            </a:p>
          </p:txBody>
        </p:sp>
        <p:sp>
          <p:nvSpPr>
            <p:cNvPr id="1122344" name="Line 40"/>
            <p:cNvSpPr>
              <a:spLocks noChangeShapeType="1"/>
            </p:cNvSpPr>
            <p:nvPr/>
          </p:nvSpPr>
          <p:spPr bwMode="auto">
            <a:xfrm flipH="1">
              <a:off x="6140450" y="5862638"/>
              <a:ext cx="247650" cy="2476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45" name="Line 41"/>
            <p:cNvSpPr>
              <a:spLocks noChangeShapeType="1"/>
            </p:cNvSpPr>
            <p:nvPr/>
          </p:nvSpPr>
          <p:spPr bwMode="auto">
            <a:xfrm>
              <a:off x="6635750" y="5862638"/>
              <a:ext cx="247650" cy="2476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46" name="Oval 42"/>
            <p:cNvSpPr>
              <a:spLocks noChangeArrowheads="1"/>
            </p:cNvSpPr>
            <p:nvPr/>
          </p:nvSpPr>
          <p:spPr bwMode="auto">
            <a:xfrm>
              <a:off x="7626350" y="2392363"/>
              <a:ext cx="992188" cy="165100"/>
            </a:xfrm>
            <a:prstGeom prst="ellipse">
              <a:avLst/>
            </a:prstGeom>
            <a:solidFill>
              <a:srgbClr val="FFFFFF"/>
            </a:solidFill>
            <a:ln w="9525">
              <a:solidFill>
                <a:srgbClr val="000000"/>
              </a:solidFill>
              <a:round/>
              <a:headEnd/>
              <a:tailEnd/>
            </a:ln>
          </p:spPr>
          <p:txBody>
            <a:bodyPr/>
            <a:lstStyle/>
            <a:p>
              <a:endParaRPr lang="en-CA"/>
            </a:p>
          </p:txBody>
        </p:sp>
        <p:sp>
          <p:nvSpPr>
            <p:cNvPr id="1122347" name="Oval 43"/>
            <p:cNvSpPr>
              <a:spLocks noChangeArrowheads="1"/>
            </p:cNvSpPr>
            <p:nvPr/>
          </p:nvSpPr>
          <p:spPr bwMode="auto">
            <a:xfrm>
              <a:off x="7626350" y="3136900"/>
              <a:ext cx="992188" cy="165100"/>
            </a:xfrm>
            <a:prstGeom prst="ellipse">
              <a:avLst/>
            </a:prstGeom>
            <a:solidFill>
              <a:srgbClr val="FFFFFF"/>
            </a:solidFill>
            <a:ln w="9525">
              <a:solidFill>
                <a:srgbClr val="000000"/>
              </a:solidFill>
              <a:round/>
              <a:headEnd/>
              <a:tailEnd/>
            </a:ln>
          </p:spPr>
          <p:txBody>
            <a:bodyPr/>
            <a:lstStyle/>
            <a:p>
              <a:endParaRPr lang="en-CA"/>
            </a:p>
          </p:txBody>
        </p:sp>
        <p:sp>
          <p:nvSpPr>
            <p:cNvPr id="1122348" name="Line 44"/>
            <p:cNvSpPr>
              <a:spLocks noChangeShapeType="1"/>
            </p:cNvSpPr>
            <p:nvPr/>
          </p:nvSpPr>
          <p:spPr bwMode="auto">
            <a:xfrm>
              <a:off x="7626350" y="2474913"/>
              <a:ext cx="0" cy="744537"/>
            </a:xfrm>
            <a:prstGeom prst="line">
              <a:avLst/>
            </a:prstGeom>
            <a:noFill/>
            <a:ln w="9525">
              <a:solidFill>
                <a:srgbClr val="000000"/>
              </a:solidFill>
              <a:round/>
              <a:headEnd/>
              <a:tailEnd/>
            </a:ln>
          </p:spPr>
          <p:txBody>
            <a:bodyPr/>
            <a:lstStyle/>
            <a:p>
              <a:endParaRPr lang="en-CA"/>
            </a:p>
          </p:txBody>
        </p:sp>
        <p:sp>
          <p:nvSpPr>
            <p:cNvPr id="1122349" name="Line 45"/>
            <p:cNvSpPr>
              <a:spLocks noChangeShapeType="1"/>
            </p:cNvSpPr>
            <p:nvPr/>
          </p:nvSpPr>
          <p:spPr bwMode="auto">
            <a:xfrm>
              <a:off x="8618538" y="2474913"/>
              <a:ext cx="0" cy="744537"/>
            </a:xfrm>
            <a:prstGeom prst="line">
              <a:avLst/>
            </a:prstGeom>
            <a:noFill/>
            <a:ln w="9525">
              <a:solidFill>
                <a:srgbClr val="000000"/>
              </a:solidFill>
              <a:round/>
              <a:headEnd/>
              <a:tailEnd/>
            </a:ln>
          </p:spPr>
          <p:txBody>
            <a:bodyPr/>
            <a:lstStyle/>
            <a:p>
              <a:endParaRPr lang="en-CA"/>
            </a:p>
          </p:txBody>
        </p:sp>
        <p:sp>
          <p:nvSpPr>
            <p:cNvPr id="1122350" name="Text Box 46"/>
            <p:cNvSpPr txBox="1">
              <a:spLocks noChangeArrowheads="1"/>
            </p:cNvSpPr>
            <p:nvPr/>
          </p:nvSpPr>
          <p:spPr bwMode="auto">
            <a:xfrm>
              <a:off x="7708900" y="2565400"/>
              <a:ext cx="827088" cy="503238"/>
            </a:xfrm>
            <a:prstGeom prst="rect">
              <a:avLst/>
            </a:prstGeom>
            <a:solidFill>
              <a:srgbClr val="FFFFFF"/>
            </a:solidFill>
            <a:ln w="9525">
              <a:solidFill>
                <a:srgbClr val="FFFFFF"/>
              </a:solidFill>
              <a:miter lim="800000"/>
              <a:headEnd/>
              <a:tailEnd/>
            </a:ln>
          </p:spPr>
          <p:txBody>
            <a:bodyPr/>
            <a:lstStyle/>
            <a:p>
              <a:pPr algn="ctr"/>
              <a:r>
                <a:rPr lang="en-CA" altLang="ja-JP" sz="1100">
                  <a:latin typeface="Times New Roman" pitchFamily="18" charset="0"/>
                  <a:ea typeface="ＭＳ 明朝" pitchFamily="49" charset="-128"/>
                </a:rPr>
                <a:t>Dispatch System Database</a:t>
              </a:r>
              <a:endParaRPr lang="en-CA"/>
            </a:p>
          </p:txBody>
        </p:sp>
        <p:sp>
          <p:nvSpPr>
            <p:cNvPr id="1122351" name="Line 47"/>
            <p:cNvSpPr>
              <a:spLocks noChangeShapeType="1"/>
            </p:cNvSpPr>
            <p:nvPr/>
          </p:nvSpPr>
          <p:spPr bwMode="auto">
            <a:xfrm>
              <a:off x="7213600" y="2889250"/>
              <a:ext cx="412750" cy="0"/>
            </a:xfrm>
            <a:prstGeom prst="line">
              <a:avLst/>
            </a:prstGeom>
            <a:noFill/>
            <a:ln w="9525">
              <a:solidFill>
                <a:srgbClr val="000000"/>
              </a:solidFill>
              <a:round/>
              <a:headEnd type="triangle" w="med" len="med"/>
              <a:tailEnd type="triangle" w="med" len="med"/>
            </a:ln>
          </p:spPr>
          <p:txBody>
            <a:bodyPr/>
            <a:lstStyle/>
            <a:p>
              <a:endParaRPr lang="en-CA"/>
            </a:p>
          </p:txBody>
        </p:sp>
        <p:sp>
          <p:nvSpPr>
            <p:cNvPr id="1122352" name="Text Box 48"/>
            <p:cNvSpPr txBox="1">
              <a:spLocks noChangeArrowheads="1"/>
            </p:cNvSpPr>
            <p:nvPr/>
          </p:nvSpPr>
          <p:spPr bwMode="auto">
            <a:xfrm>
              <a:off x="4787900" y="5035550"/>
              <a:ext cx="1322388" cy="193675"/>
            </a:xfrm>
            <a:prstGeom prst="rect">
              <a:avLst/>
            </a:prstGeom>
            <a:solidFill>
              <a:srgbClr val="FFFFFF"/>
            </a:solidFill>
            <a:ln w="9525">
              <a:solidFill>
                <a:srgbClr val="000000"/>
              </a:solidFill>
              <a:miter lim="800000"/>
              <a:headEnd/>
              <a:tailEnd/>
            </a:ln>
          </p:spPr>
          <p:txBody>
            <a:bodyPr/>
            <a:lstStyle/>
            <a:p>
              <a:pPr algn="ctr"/>
              <a:r>
                <a:rPr lang="en-CA" altLang="ja-JP" sz="900">
                  <a:latin typeface="Times New Roman" pitchFamily="18" charset="0"/>
                  <a:ea typeface="ＭＳ 明朝" pitchFamily="49" charset="-128"/>
                </a:rPr>
                <a:t>Map Rendering</a:t>
              </a:r>
              <a:endParaRPr lang="en-CA"/>
            </a:p>
          </p:txBody>
        </p:sp>
      </p:grpSp>
      <p:sp>
        <p:nvSpPr>
          <p:cNvPr id="3" name="Rectangle 2">
            <a:extLst>
              <a:ext uri="{FF2B5EF4-FFF2-40B4-BE49-F238E27FC236}">
                <a16:creationId xmlns:a16="http://schemas.microsoft.com/office/drawing/2014/main" id="{C9173DAF-756A-4412-8788-EDEF2BD34BA6}"/>
              </a:ext>
            </a:extLst>
          </p:cNvPr>
          <p:cNvSpPr/>
          <p:nvPr/>
        </p:nvSpPr>
        <p:spPr bwMode="auto">
          <a:xfrm>
            <a:off x="4643438" y="1485900"/>
            <a:ext cx="3975098" cy="239395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dirty="0">
              <a:ln>
                <a:noFill/>
              </a:ln>
              <a:solidFill>
                <a:schemeClr val="tx1"/>
              </a:solidFill>
              <a:effectLst/>
              <a:latin typeface="Tahoma" pitchFamily="34" charset="0"/>
              <a:ea typeface="ＭＳ Ｐゴシック" pitchFamily="34"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600" dirty="0"/>
          </a:p>
          <a:p>
            <a:pPr marL="0" marR="0" indent="0" algn="ctr" defTabSz="914400" rtl="0" eaLnBrk="1" fontAlgn="base" latinLnBrk="0" hangingPunct="1">
              <a:lnSpc>
                <a:spcPct val="100000"/>
              </a:lnSpc>
              <a:spcBef>
                <a:spcPct val="0"/>
              </a:spcBef>
              <a:spcAft>
                <a:spcPct val="0"/>
              </a:spcAft>
              <a:buClrTx/>
              <a:buSzTx/>
              <a:buFontTx/>
              <a:buNone/>
              <a:tabLst/>
            </a:pPr>
            <a:r>
              <a:rPr kumimoji="1" lang="en-US" sz="2400" b="1" i="0" u="none" strike="noStrike" cap="none" normalizeH="0" baseline="0" dirty="0">
                <a:ln>
                  <a:noFill/>
                </a:ln>
                <a:solidFill>
                  <a:schemeClr val="tx1"/>
                </a:solidFill>
                <a:effectLst/>
                <a:latin typeface="Tahoma" pitchFamily="34" charset="0"/>
                <a:ea typeface="ＭＳ Ｐゴシック" pitchFamily="34" charset="-128"/>
              </a:rPr>
              <a:t>Navigation </a:t>
            </a:r>
          </a:p>
          <a:p>
            <a:pPr marL="0" marR="0" indent="0" algn="ctr" defTabSz="914400" rtl="0" eaLnBrk="1" fontAlgn="base" latinLnBrk="0" hangingPunct="1">
              <a:lnSpc>
                <a:spcPct val="100000"/>
              </a:lnSpc>
              <a:spcBef>
                <a:spcPct val="0"/>
              </a:spcBef>
              <a:spcAft>
                <a:spcPct val="0"/>
              </a:spcAft>
              <a:buClrTx/>
              <a:buSzTx/>
              <a:buFontTx/>
              <a:buNone/>
              <a:tabLst/>
            </a:pPr>
            <a:r>
              <a:rPr kumimoji="1" lang="en-US" sz="2400" b="1" i="0" u="none" strike="noStrike" cap="none" normalizeH="0" baseline="0" dirty="0">
                <a:ln>
                  <a:noFill/>
                </a:ln>
                <a:solidFill>
                  <a:schemeClr val="tx1"/>
                </a:solidFill>
                <a:effectLst/>
                <a:latin typeface="Tahoma" pitchFamily="34" charset="0"/>
                <a:ea typeface="ＭＳ Ｐゴシック" pitchFamily="34" charset="-128"/>
              </a:rPr>
              <a:t>service </a:t>
            </a:r>
          </a:p>
          <a:p>
            <a:pPr marL="0" marR="0" indent="0" algn="ctr" defTabSz="914400" rtl="0" eaLnBrk="1" fontAlgn="base" latinLnBrk="0" hangingPunct="1">
              <a:lnSpc>
                <a:spcPct val="100000"/>
              </a:lnSpc>
              <a:spcBef>
                <a:spcPct val="0"/>
              </a:spcBef>
              <a:spcAft>
                <a:spcPct val="0"/>
              </a:spcAft>
              <a:buClrTx/>
              <a:buSzTx/>
              <a:buFontTx/>
              <a:buNone/>
              <a:tabLst/>
            </a:pPr>
            <a:r>
              <a:rPr kumimoji="1" lang="en-US" sz="2400" b="1" i="0" u="none" strike="noStrike" cap="none" normalizeH="0" baseline="0" dirty="0">
                <a:ln>
                  <a:noFill/>
                </a:ln>
                <a:solidFill>
                  <a:schemeClr val="tx1"/>
                </a:solidFill>
                <a:effectLst/>
                <a:latin typeface="Tahoma" pitchFamily="34" charset="0"/>
                <a:ea typeface="ＭＳ Ｐゴシック" pitchFamily="34" charset="-128"/>
              </a:rPr>
              <a:t>System?</a:t>
            </a:r>
          </a:p>
        </p:txBody>
      </p:sp>
    </p:spTree>
  </p:cSld>
  <p:clrMapOvr>
    <a:masterClrMapping/>
  </p:clrMapOvr>
  <p:transition>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ooter Placeholder 4"/>
          <p:cNvSpPr>
            <a:spLocks noGrp="1"/>
          </p:cNvSpPr>
          <p:nvPr>
            <p:ph type="ftr" sz="quarter" idx="11"/>
          </p:nvPr>
        </p:nvSpPr>
        <p:spPr/>
        <p:txBody>
          <a:bodyPr/>
          <a:lstStyle/>
          <a:p>
            <a:r>
              <a:rPr lang="ja-JP" altLang="en-US"/>
              <a:t>far@ucalgary.ca</a:t>
            </a:r>
            <a:endParaRPr lang="en-US" altLang="ja-JP"/>
          </a:p>
        </p:txBody>
      </p:sp>
      <p:sp>
        <p:nvSpPr>
          <p:cNvPr id="47" name="Slide Number Placeholder 5"/>
          <p:cNvSpPr>
            <a:spLocks noGrp="1"/>
          </p:cNvSpPr>
          <p:nvPr>
            <p:ph type="sldNum" sz="quarter" idx="12"/>
          </p:nvPr>
        </p:nvSpPr>
        <p:spPr/>
        <p:txBody>
          <a:bodyPr/>
          <a:lstStyle/>
          <a:p>
            <a:fld id="{55811970-6FA7-41CA-AAFE-49547876B210}" type="slidenum">
              <a:rPr lang="ja-JP" altLang="en-US"/>
              <a:pPr/>
              <a:t>41</a:t>
            </a:fld>
            <a:endParaRPr lang="en-US" altLang="ja-JP"/>
          </a:p>
        </p:txBody>
      </p:sp>
      <p:sp>
        <p:nvSpPr>
          <p:cNvPr id="1122306" name="Rectangle 2"/>
          <p:cNvSpPr>
            <a:spLocks noGrp="1" noChangeArrowheads="1"/>
          </p:cNvSpPr>
          <p:nvPr>
            <p:ph type="title"/>
          </p:nvPr>
        </p:nvSpPr>
        <p:spPr/>
        <p:txBody>
          <a:bodyPr/>
          <a:lstStyle/>
          <a:p>
            <a:r>
              <a:rPr lang="en-CA" dirty="0"/>
              <a:t>Navigation Service System</a:t>
            </a:r>
          </a:p>
        </p:txBody>
      </p:sp>
      <p:sp>
        <p:nvSpPr>
          <p:cNvPr id="1122307" name="Rectangle 3"/>
          <p:cNvSpPr>
            <a:spLocks noGrp="1" noChangeArrowheads="1"/>
          </p:cNvSpPr>
          <p:nvPr>
            <p:ph type="body" idx="1"/>
          </p:nvPr>
        </p:nvSpPr>
        <p:spPr>
          <a:xfrm>
            <a:off x="900113" y="1560513"/>
            <a:ext cx="3743325" cy="4532312"/>
          </a:xfrm>
        </p:spPr>
        <p:txBody>
          <a:bodyPr/>
          <a:lstStyle/>
          <a:p>
            <a:r>
              <a:rPr lang="en-US" sz="2400" dirty="0"/>
              <a:t>Navigation service for tactical missions</a:t>
            </a:r>
          </a:p>
          <a:p>
            <a:r>
              <a:rPr lang="en-US" sz="2400" dirty="0"/>
              <a:t>Use-case: a user want to go from point A to B</a:t>
            </a:r>
          </a:p>
          <a:p>
            <a:r>
              <a:rPr lang="en-US" sz="2400" dirty="0"/>
              <a:t>Multi-Agent Dispatch System (MADS) provides various kinds of </a:t>
            </a:r>
            <a:r>
              <a:rPr lang="en-CA" sz="2400" dirty="0"/>
              <a:t>assistance for a fleet of vehicles</a:t>
            </a:r>
          </a:p>
          <a:p>
            <a:r>
              <a:rPr lang="en-CA" sz="2400" b="1" dirty="0">
                <a:solidFill>
                  <a:srgbClr val="FF0000"/>
                </a:solidFill>
              </a:rPr>
              <a:t>Exercise: </a:t>
            </a:r>
            <a:r>
              <a:rPr lang="en-CA" sz="2400" dirty="0"/>
              <a:t>Find roles</a:t>
            </a:r>
          </a:p>
        </p:txBody>
      </p:sp>
      <p:grpSp>
        <p:nvGrpSpPr>
          <p:cNvPr id="2" name="Group 1"/>
          <p:cNvGrpSpPr/>
          <p:nvPr/>
        </p:nvGrpSpPr>
        <p:grpSpPr>
          <a:xfrm>
            <a:off x="4787900" y="1485900"/>
            <a:ext cx="3830638" cy="4872038"/>
            <a:chOff x="4787900" y="1485900"/>
            <a:chExt cx="3830638" cy="4872038"/>
          </a:xfrm>
        </p:grpSpPr>
        <p:pic>
          <p:nvPicPr>
            <p:cNvPr id="1122311" name="Picture 7" descr="BD18185_"/>
            <p:cNvPicPr>
              <a:picLocks noChangeAspect="1" noChangeArrowheads="1"/>
            </p:cNvPicPr>
            <p:nvPr/>
          </p:nvPicPr>
          <p:blipFill>
            <a:blip r:embed="rId2" cstate="print"/>
            <a:srcRect/>
            <a:stretch>
              <a:fillRect/>
            </a:stretch>
          </p:blipFill>
          <p:spPr bwMode="auto">
            <a:xfrm>
              <a:off x="5973763" y="3219450"/>
              <a:ext cx="909637" cy="617538"/>
            </a:xfrm>
            <a:prstGeom prst="rect">
              <a:avLst/>
            </a:prstGeom>
            <a:noFill/>
            <a:ln w="9525">
              <a:noFill/>
              <a:miter lim="800000"/>
              <a:headEnd/>
              <a:tailEnd/>
            </a:ln>
          </p:spPr>
        </p:pic>
        <p:sp>
          <p:nvSpPr>
            <p:cNvPr id="1122312" name="WordArt 8"/>
            <p:cNvSpPr>
              <a:spLocks noChangeArrowheads="1" noChangeShapeType="1" noTextEdit="1"/>
            </p:cNvSpPr>
            <p:nvPr/>
          </p:nvSpPr>
          <p:spPr bwMode="auto">
            <a:xfrm>
              <a:off x="6084888" y="3429000"/>
              <a:ext cx="719137" cy="144463"/>
            </a:xfrm>
            <a:prstGeom prst="rect">
              <a:avLst/>
            </a:prstGeom>
          </p:spPr>
          <p:txBody>
            <a:bodyPr wrap="none" fromWordArt="1">
              <a:prstTxWarp prst="textPlain">
                <a:avLst>
                  <a:gd name="adj" fmla="val 50000"/>
                </a:avLst>
              </a:prstTxWarp>
            </a:bodyPr>
            <a:lstStyle/>
            <a:p>
              <a:pPr algn="ctr"/>
              <a:r>
                <a:rPr lang="en-CA" sz="2000" kern="10">
                  <a:ln w="9525">
                    <a:solidFill>
                      <a:srgbClr val="000000"/>
                    </a:solidFill>
                    <a:round/>
                    <a:headEnd/>
                    <a:tailEnd/>
                  </a:ln>
                  <a:solidFill>
                    <a:srgbClr val="FFFFFF"/>
                  </a:solidFill>
                  <a:latin typeface="Arial Black"/>
                </a:rPr>
                <a:t>Internet</a:t>
              </a:r>
            </a:p>
          </p:txBody>
        </p:sp>
        <p:sp>
          <p:nvSpPr>
            <p:cNvPr id="1122313" name="Rectangle 9"/>
            <p:cNvSpPr>
              <a:spLocks noChangeArrowheads="1"/>
            </p:cNvSpPr>
            <p:nvPr/>
          </p:nvSpPr>
          <p:spPr bwMode="auto">
            <a:xfrm>
              <a:off x="5148263" y="2724150"/>
              <a:ext cx="2065337" cy="247650"/>
            </a:xfrm>
            <a:prstGeom prst="rect">
              <a:avLst/>
            </a:prstGeom>
            <a:solidFill>
              <a:srgbClr val="99CC00"/>
            </a:solidFill>
            <a:ln w="9525">
              <a:solidFill>
                <a:srgbClr val="000000"/>
              </a:solidFill>
              <a:miter lim="800000"/>
              <a:headEnd/>
              <a:tailEnd/>
            </a:ln>
          </p:spPr>
          <p:txBody>
            <a:bodyPr/>
            <a:lstStyle/>
            <a:p>
              <a:pPr algn="ctr"/>
              <a:r>
                <a:rPr lang="en-CA" altLang="ja-JP" sz="1200">
                  <a:solidFill>
                    <a:srgbClr val="800000"/>
                  </a:solidFill>
                  <a:effectLst>
                    <a:outerShdw blurRad="38100" dist="38100" dir="2700000" algn="tl">
                      <a:srgbClr val="000000"/>
                    </a:outerShdw>
                  </a:effectLst>
                  <a:latin typeface="Times New Roman" pitchFamily="18" charset="0"/>
                  <a:ea typeface="ＭＳ 明朝" pitchFamily="49" charset="-128"/>
                </a:rPr>
                <a:t>Dispatch System Agents</a:t>
              </a:r>
              <a:endParaRPr lang="en-CA">
                <a:solidFill>
                  <a:srgbClr val="800000"/>
                </a:solidFill>
                <a:effectLst>
                  <a:outerShdw blurRad="38100" dist="38100" dir="2700000" algn="tl">
                    <a:srgbClr val="000000"/>
                  </a:outerShdw>
                </a:effectLst>
              </a:endParaRPr>
            </a:p>
          </p:txBody>
        </p:sp>
        <p:sp>
          <p:nvSpPr>
            <p:cNvPr id="1122314" name="Text Box 10"/>
            <p:cNvSpPr txBox="1">
              <a:spLocks noChangeArrowheads="1"/>
            </p:cNvSpPr>
            <p:nvPr/>
          </p:nvSpPr>
          <p:spPr bwMode="auto">
            <a:xfrm>
              <a:off x="4787900" y="1485900"/>
              <a:ext cx="1517650" cy="246063"/>
            </a:xfrm>
            <a:prstGeom prst="rect">
              <a:avLst/>
            </a:prstGeom>
            <a:solidFill>
              <a:srgbClr val="99CC00"/>
            </a:solidFill>
            <a:ln w="9525">
              <a:solidFill>
                <a:srgbClr val="000000"/>
              </a:solidFill>
              <a:miter lim="800000"/>
              <a:headEnd/>
              <a:tailEnd/>
            </a:ln>
          </p:spPr>
          <p:txBody>
            <a:bodyPr/>
            <a:lstStyle/>
            <a:p>
              <a:pPr algn="ctr"/>
              <a:r>
                <a:rPr lang="en-CA" altLang="ja-JP" sz="1200" b="0" dirty="0">
                  <a:latin typeface="Times New Roman" pitchFamily="18" charset="0"/>
                  <a:ea typeface="ＭＳ 明朝" pitchFamily="49" charset="-128"/>
                </a:rPr>
                <a:t> MADS Java Client</a:t>
              </a:r>
              <a:endParaRPr lang="en-CA" dirty="0"/>
            </a:p>
          </p:txBody>
        </p:sp>
        <p:sp>
          <p:nvSpPr>
            <p:cNvPr id="1122315" name="Text Box 11"/>
            <p:cNvSpPr txBox="1">
              <a:spLocks noChangeArrowheads="1"/>
            </p:cNvSpPr>
            <p:nvPr/>
          </p:nvSpPr>
          <p:spPr bwMode="auto">
            <a:xfrm>
              <a:off x="6718300" y="1485900"/>
              <a:ext cx="1741488" cy="246063"/>
            </a:xfrm>
            <a:prstGeom prst="rect">
              <a:avLst/>
            </a:prstGeom>
            <a:solidFill>
              <a:srgbClr val="99CC00"/>
            </a:solidFill>
            <a:ln w="9525">
              <a:solidFill>
                <a:srgbClr val="000000"/>
              </a:solidFill>
              <a:miter lim="800000"/>
              <a:headEnd/>
              <a:tailEnd/>
            </a:ln>
          </p:spPr>
          <p:txBody>
            <a:bodyPr/>
            <a:lstStyle/>
            <a:p>
              <a:pPr algn="ctr"/>
              <a:r>
                <a:rPr lang="en-CA" altLang="ja-JP" sz="1200" b="0">
                  <a:latin typeface="Times New Roman" pitchFamily="18" charset="0"/>
                  <a:ea typeface="ＭＳ 明朝" pitchFamily="49" charset="-128"/>
                </a:rPr>
                <a:t>MADS Browser Client</a:t>
              </a:r>
              <a:endParaRPr lang="en-CA"/>
            </a:p>
          </p:txBody>
        </p:sp>
        <p:pic>
          <p:nvPicPr>
            <p:cNvPr id="1122316" name="Picture 12" descr="BD18185_"/>
            <p:cNvPicPr>
              <a:picLocks noChangeAspect="1" noChangeArrowheads="1"/>
            </p:cNvPicPr>
            <p:nvPr/>
          </p:nvPicPr>
          <p:blipFill>
            <a:blip r:embed="rId2" cstate="print"/>
            <a:srcRect/>
            <a:stretch>
              <a:fillRect/>
            </a:stretch>
          </p:blipFill>
          <p:spPr bwMode="auto">
            <a:xfrm>
              <a:off x="5973763" y="1895475"/>
              <a:ext cx="909637" cy="619125"/>
            </a:xfrm>
            <a:prstGeom prst="rect">
              <a:avLst/>
            </a:prstGeom>
            <a:noFill/>
            <a:ln w="9525">
              <a:noFill/>
              <a:miter lim="800000"/>
              <a:headEnd/>
              <a:tailEnd/>
            </a:ln>
          </p:spPr>
        </p:pic>
        <p:sp>
          <p:nvSpPr>
            <p:cNvPr id="1122317" name="WordArt 13"/>
            <p:cNvSpPr>
              <a:spLocks noChangeArrowheads="1" noChangeShapeType="1" noTextEdit="1"/>
            </p:cNvSpPr>
            <p:nvPr/>
          </p:nvSpPr>
          <p:spPr bwMode="auto">
            <a:xfrm>
              <a:off x="6078538" y="2144713"/>
              <a:ext cx="725487" cy="131762"/>
            </a:xfrm>
            <a:prstGeom prst="rect">
              <a:avLst/>
            </a:prstGeom>
          </p:spPr>
          <p:txBody>
            <a:bodyPr wrap="none" fromWordArt="1">
              <a:prstTxWarp prst="textPlain">
                <a:avLst>
                  <a:gd name="adj" fmla="val 50000"/>
                </a:avLst>
              </a:prstTxWarp>
            </a:bodyPr>
            <a:lstStyle/>
            <a:p>
              <a:pPr algn="ctr"/>
              <a:r>
                <a:rPr lang="en-CA" sz="2000" kern="10">
                  <a:ln w="9525">
                    <a:solidFill>
                      <a:srgbClr val="000000"/>
                    </a:solidFill>
                    <a:round/>
                    <a:headEnd/>
                    <a:tailEnd/>
                  </a:ln>
                  <a:solidFill>
                    <a:srgbClr val="FFFFFF"/>
                  </a:solidFill>
                  <a:latin typeface="Arial Black"/>
                </a:rPr>
                <a:t>Internet</a:t>
              </a:r>
            </a:p>
          </p:txBody>
        </p:sp>
        <p:sp>
          <p:nvSpPr>
            <p:cNvPr id="1122318" name="Line 14"/>
            <p:cNvSpPr>
              <a:spLocks noChangeShapeType="1"/>
            </p:cNvSpPr>
            <p:nvPr/>
          </p:nvSpPr>
          <p:spPr bwMode="auto">
            <a:xfrm>
              <a:off x="5726113" y="1731963"/>
              <a:ext cx="414337" cy="2476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19" name="Line 15"/>
            <p:cNvSpPr>
              <a:spLocks noChangeShapeType="1"/>
            </p:cNvSpPr>
            <p:nvPr/>
          </p:nvSpPr>
          <p:spPr bwMode="auto">
            <a:xfrm flipH="1">
              <a:off x="6718300" y="1731963"/>
              <a:ext cx="412750" cy="2476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20" name="Line 16"/>
            <p:cNvSpPr>
              <a:spLocks noChangeShapeType="1"/>
            </p:cNvSpPr>
            <p:nvPr/>
          </p:nvSpPr>
          <p:spPr bwMode="auto">
            <a:xfrm>
              <a:off x="6470650" y="2474913"/>
              <a:ext cx="0" cy="249237"/>
            </a:xfrm>
            <a:prstGeom prst="line">
              <a:avLst/>
            </a:prstGeom>
            <a:noFill/>
            <a:ln w="9525">
              <a:solidFill>
                <a:srgbClr val="000000"/>
              </a:solidFill>
              <a:round/>
              <a:headEnd type="triangle" w="med" len="med"/>
              <a:tailEnd type="triangle" w="med" len="med"/>
            </a:ln>
          </p:spPr>
          <p:txBody>
            <a:bodyPr/>
            <a:lstStyle/>
            <a:p>
              <a:endParaRPr lang="en-CA"/>
            </a:p>
          </p:txBody>
        </p:sp>
        <p:sp>
          <p:nvSpPr>
            <p:cNvPr id="1122321" name="Line 17"/>
            <p:cNvSpPr>
              <a:spLocks noChangeShapeType="1"/>
            </p:cNvSpPr>
            <p:nvPr/>
          </p:nvSpPr>
          <p:spPr bwMode="auto">
            <a:xfrm>
              <a:off x="6470650" y="2971800"/>
              <a:ext cx="0" cy="2476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22" name="Text Box 18"/>
            <p:cNvSpPr txBox="1">
              <a:spLocks noChangeArrowheads="1"/>
            </p:cNvSpPr>
            <p:nvPr/>
          </p:nvSpPr>
          <p:spPr bwMode="auto">
            <a:xfrm>
              <a:off x="5230813" y="3962400"/>
              <a:ext cx="2395537" cy="247650"/>
            </a:xfrm>
            <a:prstGeom prst="rect">
              <a:avLst/>
            </a:prstGeom>
            <a:solidFill>
              <a:srgbClr val="99CC00"/>
            </a:solidFill>
            <a:ln w="15875">
              <a:solidFill>
                <a:srgbClr val="000000"/>
              </a:solidFill>
              <a:miter lim="800000"/>
              <a:headEnd/>
              <a:tailEnd/>
            </a:ln>
          </p:spPr>
          <p:txBody>
            <a:bodyPr/>
            <a:lstStyle/>
            <a:p>
              <a:pPr algn="ctr"/>
              <a:r>
                <a:rPr lang="en-CA" altLang="ja-JP" sz="1200" b="0">
                  <a:latin typeface="Times New Roman" pitchFamily="18" charset="0"/>
                  <a:ea typeface="ＭＳ 明朝" pitchFamily="49" charset="-128"/>
                </a:rPr>
                <a:t>Standard Interfaces</a:t>
              </a:r>
              <a:endParaRPr lang="en-CA"/>
            </a:p>
          </p:txBody>
        </p:sp>
        <p:sp>
          <p:nvSpPr>
            <p:cNvPr id="1122323" name="Line 19"/>
            <p:cNvSpPr>
              <a:spLocks noChangeShapeType="1"/>
            </p:cNvSpPr>
            <p:nvPr/>
          </p:nvSpPr>
          <p:spPr bwMode="auto">
            <a:xfrm>
              <a:off x="6470650" y="3797300"/>
              <a:ext cx="0" cy="165100"/>
            </a:xfrm>
            <a:prstGeom prst="line">
              <a:avLst/>
            </a:prstGeom>
            <a:noFill/>
            <a:ln w="9525">
              <a:solidFill>
                <a:srgbClr val="000000"/>
              </a:solidFill>
              <a:round/>
              <a:headEnd type="triangle" w="med" len="med"/>
              <a:tailEnd type="triangle" w="med" len="med"/>
            </a:ln>
          </p:spPr>
          <p:txBody>
            <a:bodyPr/>
            <a:lstStyle/>
            <a:p>
              <a:endParaRPr lang="en-CA"/>
            </a:p>
          </p:txBody>
        </p:sp>
        <p:sp>
          <p:nvSpPr>
            <p:cNvPr id="1122324" name="Text Box 20"/>
            <p:cNvSpPr txBox="1">
              <a:spLocks noChangeArrowheads="1"/>
            </p:cNvSpPr>
            <p:nvPr/>
          </p:nvSpPr>
          <p:spPr bwMode="auto">
            <a:xfrm>
              <a:off x="5230813" y="4210050"/>
              <a:ext cx="577850"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SOAP</a:t>
              </a:r>
              <a:endParaRPr lang="en-CA" sz="900"/>
            </a:p>
          </p:txBody>
        </p:sp>
        <p:sp>
          <p:nvSpPr>
            <p:cNvPr id="1122325" name="Text Box 21"/>
            <p:cNvSpPr txBox="1">
              <a:spLocks noChangeArrowheads="1"/>
            </p:cNvSpPr>
            <p:nvPr/>
          </p:nvSpPr>
          <p:spPr bwMode="auto">
            <a:xfrm>
              <a:off x="5808663" y="4210050"/>
              <a:ext cx="579437"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XML</a:t>
              </a:r>
              <a:endParaRPr lang="en-CA" sz="900"/>
            </a:p>
          </p:txBody>
        </p:sp>
        <p:sp>
          <p:nvSpPr>
            <p:cNvPr id="1122326" name="Text Box 22"/>
            <p:cNvSpPr txBox="1">
              <a:spLocks noChangeArrowheads="1"/>
            </p:cNvSpPr>
            <p:nvPr/>
          </p:nvSpPr>
          <p:spPr bwMode="auto">
            <a:xfrm>
              <a:off x="6388100" y="4210050"/>
              <a:ext cx="660400"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WMS</a:t>
              </a:r>
              <a:endParaRPr lang="en-CA" sz="900"/>
            </a:p>
          </p:txBody>
        </p:sp>
        <p:sp>
          <p:nvSpPr>
            <p:cNvPr id="1122327" name="Text Box 23"/>
            <p:cNvSpPr txBox="1">
              <a:spLocks noChangeArrowheads="1"/>
            </p:cNvSpPr>
            <p:nvPr/>
          </p:nvSpPr>
          <p:spPr bwMode="auto">
            <a:xfrm>
              <a:off x="7048500" y="4210050"/>
              <a:ext cx="577850"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Other</a:t>
              </a:r>
              <a:endParaRPr lang="en-CA" sz="900"/>
            </a:p>
          </p:txBody>
        </p:sp>
        <p:sp>
          <p:nvSpPr>
            <p:cNvPr id="1122328" name="Rectangle 24"/>
            <p:cNvSpPr>
              <a:spLocks noChangeArrowheads="1"/>
            </p:cNvSpPr>
            <p:nvPr/>
          </p:nvSpPr>
          <p:spPr bwMode="auto">
            <a:xfrm>
              <a:off x="4787900" y="4581525"/>
              <a:ext cx="3529013" cy="1776413"/>
            </a:xfrm>
            <a:prstGeom prst="rect">
              <a:avLst/>
            </a:prstGeom>
            <a:solidFill>
              <a:srgbClr val="99CCFF"/>
            </a:solidFill>
            <a:ln w="9525">
              <a:solidFill>
                <a:srgbClr val="000000"/>
              </a:solidFill>
              <a:miter lim="800000"/>
              <a:headEnd/>
              <a:tailEnd/>
            </a:ln>
          </p:spPr>
          <p:txBody>
            <a:bodyPr/>
            <a:lstStyle/>
            <a:p>
              <a:pPr algn="r"/>
              <a:r>
                <a:rPr lang="en-CA" altLang="ja-JP" sz="1200">
                  <a:latin typeface="Times New Roman" pitchFamily="18" charset="0"/>
                  <a:ea typeface="ＭＳ 明朝" pitchFamily="49" charset="-128"/>
                </a:rPr>
                <a:t>MapPoint Server</a:t>
              </a:r>
              <a:endParaRPr lang="en-CA"/>
            </a:p>
          </p:txBody>
        </p:sp>
        <p:sp>
          <p:nvSpPr>
            <p:cNvPr id="1122330" name="Text Box 26"/>
            <p:cNvSpPr txBox="1">
              <a:spLocks noChangeArrowheads="1"/>
            </p:cNvSpPr>
            <p:nvPr/>
          </p:nvSpPr>
          <p:spPr bwMode="auto">
            <a:xfrm>
              <a:off x="4787900" y="4797425"/>
              <a:ext cx="3529013" cy="215900"/>
            </a:xfrm>
            <a:prstGeom prst="rect">
              <a:avLst/>
            </a:prstGeom>
            <a:solidFill>
              <a:srgbClr val="FFFFFF"/>
            </a:solidFill>
            <a:ln w="6350">
              <a:solidFill>
                <a:srgbClr val="000000"/>
              </a:solidFill>
              <a:miter lim="800000"/>
              <a:headEnd/>
              <a:tailEnd/>
            </a:ln>
          </p:spPr>
          <p:txBody>
            <a:bodyPr/>
            <a:lstStyle/>
            <a:p>
              <a:pPr algn="ctr"/>
              <a:r>
                <a:rPr lang="en-CA" altLang="ja-JP" sz="1000">
                  <a:latin typeface="Times New Roman" pitchFamily="18" charset="0"/>
                  <a:ea typeface="ＭＳ 明朝" pitchFamily="49" charset="-128"/>
                </a:rPr>
                <a:t>Services</a:t>
              </a:r>
              <a:endParaRPr lang="en-CA"/>
            </a:p>
          </p:txBody>
        </p:sp>
        <p:sp>
          <p:nvSpPr>
            <p:cNvPr id="1122331" name="Text Box 27"/>
            <p:cNvSpPr txBox="1">
              <a:spLocks noChangeArrowheads="1"/>
            </p:cNvSpPr>
            <p:nvPr/>
          </p:nvSpPr>
          <p:spPr bwMode="auto">
            <a:xfrm>
              <a:off x="6130925" y="5035550"/>
              <a:ext cx="746125" cy="193675"/>
            </a:xfrm>
            <a:prstGeom prst="rect">
              <a:avLst/>
            </a:prstGeom>
            <a:solidFill>
              <a:srgbClr val="FFFFFF"/>
            </a:solidFill>
            <a:ln w="9525">
              <a:solidFill>
                <a:srgbClr val="000000"/>
              </a:solidFill>
              <a:miter lim="800000"/>
              <a:headEnd/>
              <a:tailEnd/>
            </a:ln>
          </p:spPr>
          <p:txBody>
            <a:bodyPr/>
            <a:lstStyle/>
            <a:p>
              <a:pPr algn="ctr"/>
              <a:r>
                <a:rPr lang="en-CA" altLang="ja-JP" sz="900">
                  <a:latin typeface="Times New Roman" pitchFamily="18" charset="0"/>
                  <a:ea typeface="ＭＳ 明朝" pitchFamily="49" charset="-128"/>
                </a:rPr>
                <a:t>Routing</a:t>
              </a:r>
              <a:endParaRPr lang="en-CA"/>
            </a:p>
          </p:txBody>
        </p:sp>
        <p:sp>
          <p:nvSpPr>
            <p:cNvPr id="1122332" name="Text Box 28"/>
            <p:cNvSpPr txBox="1">
              <a:spLocks noChangeArrowheads="1"/>
            </p:cNvSpPr>
            <p:nvPr/>
          </p:nvSpPr>
          <p:spPr bwMode="auto">
            <a:xfrm>
              <a:off x="6877050" y="5035550"/>
              <a:ext cx="790575" cy="193675"/>
            </a:xfrm>
            <a:prstGeom prst="rect">
              <a:avLst/>
            </a:prstGeom>
            <a:solidFill>
              <a:srgbClr val="FFFFFF"/>
            </a:solidFill>
            <a:ln w="9525">
              <a:solidFill>
                <a:srgbClr val="000000"/>
              </a:solidFill>
              <a:miter lim="800000"/>
              <a:headEnd/>
              <a:tailEnd/>
            </a:ln>
          </p:spPr>
          <p:txBody>
            <a:bodyPr/>
            <a:lstStyle/>
            <a:p>
              <a:pPr algn="ctr"/>
              <a:r>
                <a:rPr lang="en-CA" altLang="ja-JP" sz="900">
                  <a:latin typeface="Times New Roman" pitchFamily="18" charset="0"/>
                  <a:ea typeface="ＭＳ 明朝" pitchFamily="49" charset="-128"/>
                </a:rPr>
                <a:t>Geocoding</a:t>
              </a:r>
              <a:endParaRPr lang="en-CA"/>
            </a:p>
          </p:txBody>
        </p:sp>
        <p:sp>
          <p:nvSpPr>
            <p:cNvPr id="1122333" name="Text Box 29"/>
            <p:cNvSpPr txBox="1">
              <a:spLocks noChangeArrowheads="1"/>
            </p:cNvSpPr>
            <p:nvPr/>
          </p:nvSpPr>
          <p:spPr bwMode="auto">
            <a:xfrm>
              <a:off x="7667625" y="5035550"/>
              <a:ext cx="649288" cy="193675"/>
            </a:xfrm>
            <a:prstGeom prst="rect">
              <a:avLst/>
            </a:prstGeom>
            <a:solidFill>
              <a:srgbClr val="FFFFFF"/>
            </a:solidFill>
            <a:ln w="9525">
              <a:solidFill>
                <a:srgbClr val="000000"/>
              </a:solidFill>
              <a:miter lim="800000"/>
              <a:headEnd/>
              <a:tailEnd/>
            </a:ln>
          </p:spPr>
          <p:txBody>
            <a:bodyPr/>
            <a:lstStyle/>
            <a:p>
              <a:pPr algn="ctr"/>
              <a:r>
                <a:rPr lang="en-CA" altLang="ja-JP" sz="900">
                  <a:latin typeface="Times New Roman" pitchFamily="18" charset="0"/>
                  <a:ea typeface="ＭＳ 明朝" pitchFamily="49" charset="-128"/>
                </a:rPr>
                <a:t>Other</a:t>
              </a:r>
              <a:endParaRPr lang="en-CA"/>
            </a:p>
          </p:txBody>
        </p:sp>
        <p:sp>
          <p:nvSpPr>
            <p:cNvPr id="1122334" name="Text Box 30"/>
            <p:cNvSpPr txBox="1">
              <a:spLocks noChangeArrowheads="1"/>
            </p:cNvSpPr>
            <p:nvPr/>
          </p:nvSpPr>
          <p:spPr bwMode="auto">
            <a:xfrm>
              <a:off x="5230813" y="4375150"/>
              <a:ext cx="2395537" cy="82550"/>
            </a:xfrm>
            <a:prstGeom prst="rect">
              <a:avLst/>
            </a:prstGeom>
            <a:solidFill>
              <a:srgbClr val="99CC00"/>
            </a:solidFill>
            <a:ln w="9525">
              <a:solidFill>
                <a:srgbClr val="000000"/>
              </a:solidFill>
              <a:miter lim="800000"/>
              <a:headEnd/>
              <a:tailEnd/>
            </a:ln>
          </p:spPr>
          <p:txBody>
            <a:bodyPr/>
            <a:lstStyle/>
            <a:p>
              <a:endParaRPr lang="en-CA"/>
            </a:p>
          </p:txBody>
        </p:sp>
        <p:sp>
          <p:nvSpPr>
            <p:cNvPr id="1122335" name="Line 31"/>
            <p:cNvSpPr>
              <a:spLocks noChangeShapeType="1"/>
            </p:cNvSpPr>
            <p:nvPr/>
          </p:nvSpPr>
          <p:spPr bwMode="auto">
            <a:xfrm>
              <a:off x="6470650" y="4457700"/>
              <a:ext cx="0" cy="4127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36" name="Oval 32"/>
            <p:cNvSpPr>
              <a:spLocks noChangeArrowheads="1"/>
            </p:cNvSpPr>
            <p:nvPr/>
          </p:nvSpPr>
          <p:spPr bwMode="auto">
            <a:xfrm>
              <a:off x="6057900" y="5367338"/>
              <a:ext cx="908050" cy="82550"/>
            </a:xfrm>
            <a:prstGeom prst="ellipse">
              <a:avLst/>
            </a:prstGeom>
            <a:solidFill>
              <a:srgbClr val="FFFFFF"/>
            </a:solidFill>
            <a:ln w="9525">
              <a:solidFill>
                <a:srgbClr val="000000"/>
              </a:solidFill>
              <a:round/>
              <a:headEnd/>
              <a:tailEnd/>
            </a:ln>
          </p:spPr>
          <p:txBody>
            <a:bodyPr/>
            <a:lstStyle/>
            <a:p>
              <a:endParaRPr lang="en-CA"/>
            </a:p>
          </p:txBody>
        </p:sp>
        <p:sp>
          <p:nvSpPr>
            <p:cNvPr id="1122337" name="Oval 33"/>
            <p:cNvSpPr>
              <a:spLocks noChangeArrowheads="1"/>
            </p:cNvSpPr>
            <p:nvPr/>
          </p:nvSpPr>
          <p:spPr bwMode="auto">
            <a:xfrm>
              <a:off x="6057900" y="5780088"/>
              <a:ext cx="908050" cy="82550"/>
            </a:xfrm>
            <a:prstGeom prst="ellipse">
              <a:avLst/>
            </a:prstGeom>
            <a:solidFill>
              <a:srgbClr val="FFFFFF"/>
            </a:solidFill>
            <a:ln w="9525">
              <a:solidFill>
                <a:srgbClr val="000000"/>
              </a:solidFill>
              <a:round/>
              <a:headEnd/>
              <a:tailEnd/>
            </a:ln>
          </p:spPr>
          <p:txBody>
            <a:bodyPr/>
            <a:lstStyle/>
            <a:p>
              <a:endParaRPr lang="en-CA"/>
            </a:p>
          </p:txBody>
        </p:sp>
        <p:sp>
          <p:nvSpPr>
            <p:cNvPr id="1122338" name="Text Box 34"/>
            <p:cNvSpPr txBox="1">
              <a:spLocks noChangeArrowheads="1"/>
            </p:cNvSpPr>
            <p:nvPr/>
          </p:nvSpPr>
          <p:spPr bwMode="auto">
            <a:xfrm>
              <a:off x="6088063" y="5532438"/>
              <a:ext cx="788987" cy="201612"/>
            </a:xfrm>
            <a:prstGeom prst="rect">
              <a:avLst/>
            </a:prstGeom>
            <a:solidFill>
              <a:srgbClr val="99CCFF"/>
            </a:solidFill>
            <a:ln w="9525">
              <a:noFill/>
              <a:miter lim="800000"/>
              <a:headEnd/>
              <a:tailEnd/>
            </a:ln>
          </p:spPr>
          <p:txBody>
            <a:bodyPr/>
            <a:lstStyle/>
            <a:p>
              <a:pPr algn="ctr"/>
              <a:r>
                <a:rPr lang="en-CA" altLang="ja-JP" sz="1000">
                  <a:latin typeface="Times New Roman" pitchFamily="18" charset="0"/>
                  <a:ea typeface="ＭＳ 明朝" pitchFamily="49" charset="-128"/>
                </a:rPr>
                <a:t>GIS Data</a:t>
              </a:r>
              <a:endParaRPr lang="en-CA"/>
            </a:p>
          </p:txBody>
        </p:sp>
        <p:sp>
          <p:nvSpPr>
            <p:cNvPr id="1122339" name="Line 35"/>
            <p:cNvSpPr>
              <a:spLocks noChangeShapeType="1"/>
            </p:cNvSpPr>
            <p:nvPr/>
          </p:nvSpPr>
          <p:spPr bwMode="auto">
            <a:xfrm>
              <a:off x="6057900" y="5449888"/>
              <a:ext cx="0" cy="330200"/>
            </a:xfrm>
            <a:prstGeom prst="line">
              <a:avLst/>
            </a:prstGeom>
            <a:noFill/>
            <a:ln w="9525">
              <a:solidFill>
                <a:srgbClr val="000000"/>
              </a:solidFill>
              <a:round/>
              <a:headEnd/>
              <a:tailEnd/>
            </a:ln>
          </p:spPr>
          <p:txBody>
            <a:bodyPr/>
            <a:lstStyle/>
            <a:p>
              <a:endParaRPr lang="en-CA"/>
            </a:p>
          </p:txBody>
        </p:sp>
        <p:sp>
          <p:nvSpPr>
            <p:cNvPr id="1122340" name="Line 36"/>
            <p:cNvSpPr>
              <a:spLocks noChangeShapeType="1"/>
            </p:cNvSpPr>
            <p:nvPr/>
          </p:nvSpPr>
          <p:spPr bwMode="auto">
            <a:xfrm>
              <a:off x="6965950" y="5449888"/>
              <a:ext cx="0" cy="330200"/>
            </a:xfrm>
            <a:prstGeom prst="line">
              <a:avLst/>
            </a:prstGeom>
            <a:noFill/>
            <a:ln w="9525">
              <a:solidFill>
                <a:srgbClr val="000000"/>
              </a:solidFill>
              <a:round/>
              <a:headEnd/>
              <a:tailEnd/>
            </a:ln>
          </p:spPr>
          <p:txBody>
            <a:bodyPr/>
            <a:lstStyle/>
            <a:p>
              <a:endParaRPr lang="en-CA"/>
            </a:p>
          </p:txBody>
        </p:sp>
        <p:sp>
          <p:nvSpPr>
            <p:cNvPr id="1122341" name="Line 37"/>
            <p:cNvSpPr>
              <a:spLocks noChangeShapeType="1"/>
            </p:cNvSpPr>
            <p:nvPr/>
          </p:nvSpPr>
          <p:spPr bwMode="auto">
            <a:xfrm>
              <a:off x="6470650" y="5202238"/>
              <a:ext cx="0" cy="165100"/>
            </a:xfrm>
            <a:prstGeom prst="line">
              <a:avLst/>
            </a:prstGeom>
            <a:noFill/>
            <a:ln w="9525">
              <a:solidFill>
                <a:srgbClr val="000000"/>
              </a:solidFill>
              <a:round/>
              <a:headEnd type="triangle" w="med" len="med"/>
              <a:tailEnd type="triangle" w="med" len="med"/>
            </a:ln>
          </p:spPr>
          <p:txBody>
            <a:bodyPr/>
            <a:lstStyle/>
            <a:p>
              <a:endParaRPr lang="en-CA"/>
            </a:p>
          </p:txBody>
        </p:sp>
        <p:sp>
          <p:nvSpPr>
            <p:cNvPr id="1122342" name="Text Box 38"/>
            <p:cNvSpPr txBox="1">
              <a:spLocks noChangeArrowheads="1"/>
            </p:cNvSpPr>
            <p:nvPr/>
          </p:nvSpPr>
          <p:spPr bwMode="auto">
            <a:xfrm>
              <a:off x="5726113" y="6110288"/>
              <a:ext cx="661987"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Files</a:t>
              </a:r>
              <a:endParaRPr lang="en-CA" sz="900"/>
            </a:p>
          </p:txBody>
        </p:sp>
        <p:sp>
          <p:nvSpPr>
            <p:cNvPr id="1122343" name="Text Box 39"/>
            <p:cNvSpPr txBox="1">
              <a:spLocks noChangeArrowheads="1"/>
            </p:cNvSpPr>
            <p:nvPr/>
          </p:nvSpPr>
          <p:spPr bwMode="auto">
            <a:xfrm>
              <a:off x="6718300" y="6110288"/>
              <a:ext cx="660400"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DBMS</a:t>
              </a:r>
              <a:endParaRPr lang="en-CA" sz="900"/>
            </a:p>
          </p:txBody>
        </p:sp>
        <p:sp>
          <p:nvSpPr>
            <p:cNvPr id="1122344" name="Line 40"/>
            <p:cNvSpPr>
              <a:spLocks noChangeShapeType="1"/>
            </p:cNvSpPr>
            <p:nvPr/>
          </p:nvSpPr>
          <p:spPr bwMode="auto">
            <a:xfrm flipH="1">
              <a:off x="6140450" y="5862638"/>
              <a:ext cx="247650" cy="2476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45" name="Line 41"/>
            <p:cNvSpPr>
              <a:spLocks noChangeShapeType="1"/>
            </p:cNvSpPr>
            <p:nvPr/>
          </p:nvSpPr>
          <p:spPr bwMode="auto">
            <a:xfrm>
              <a:off x="6635750" y="5862638"/>
              <a:ext cx="247650" cy="2476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46" name="Oval 42"/>
            <p:cNvSpPr>
              <a:spLocks noChangeArrowheads="1"/>
            </p:cNvSpPr>
            <p:nvPr/>
          </p:nvSpPr>
          <p:spPr bwMode="auto">
            <a:xfrm>
              <a:off x="7626350" y="2392363"/>
              <a:ext cx="992188" cy="165100"/>
            </a:xfrm>
            <a:prstGeom prst="ellipse">
              <a:avLst/>
            </a:prstGeom>
            <a:solidFill>
              <a:srgbClr val="FFFFFF"/>
            </a:solidFill>
            <a:ln w="9525">
              <a:solidFill>
                <a:srgbClr val="000000"/>
              </a:solidFill>
              <a:round/>
              <a:headEnd/>
              <a:tailEnd/>
            </a:ln>
          </p:spPr>
          <p:txBody>
            <a:bodyPr/>
            <a:lstStyle/>
            <a:p>
              <a:endParaRPr lang="en-CA"/>
            </a:p>
          </p:txBody>
        </p:sp>
        <p:sp>
          <p:nvSpPr>
            <p:cNvPr id="1122347" name="Oval 43"/>
            <p:cNvSpPr>
              <a:spLocks noChangeArrowheads="1"/>
            </p:cNvSpPr>
            <p:nvPr/>
          </p:nvSpPr>
          <p:spPr bwMode="auto">
            <a:xfrm>
              <a:off x="7626350" y="3136900"/>
              <a:ext cx="992188" cy="165100"/>
            </a:xfrm>
            <a:prstGeom prst="ellipse">
              <a:avLst/>
            </a:prstGeom>
            <a:solidFill>
              <a:srgbClr val="FFFFFF"/>
            </a:solidFill>
            <a:ln w="9525">
              <a:solidFill>
                <a:srgbClr val="000000"/>
              </a:solidFill>
              <a:round/>
              <a:headEnd/>
              <a:tailEnd/>
            </a:ln>
          </p:spPr>
          <p:txBody>
            <a:bodyPr/>
            <a:lstStyle/>
            <a:p>
              <a:endParaRPr lang="en-CA"/>
            </a:p>
          </p:txBody>
        </p:sp>
        <p:sp>
          <p:nvSpPr>
            <p:cNvPr id="1122348" name="Line 44"/>
            <p:cNvSpPr>
              <a:spLocks noChangeShapeType="1"/>
            </p:cNvSpPr>
            <p:nvPr/>
          </p:nvSpPr>
          <p:spPr bwMode="auto">
            <a:xfrm>
              <a:off x="7626350" y="2474913"/>
              <a:ext cx="0" cy="744537"/>
            </a:xfrm>
            <a:prstGeom prst="line">
              <a:avLst/>
            </a:prstGeom>
            <a:noFill/>
            <a:ln w="9525">
              <a:solidFill>
                <a:srgbClr val="000000"/>
              </a:solidFill>
              <a:round/>
              <a:headEnd/>
              <a:tailEnd/>
            </a:ln>
          </p:spPr>
          <p:txBody>
            <a:bodyPr/>
            <a:lstStyle/>
            <a:p>
              <a:endParaRPr lang="en-CA"/>
            </a:p>
          </p:txBody>
        </p:sp>
        <p:sp>
          <p:nvSpPr>
            <p:cNvPr id="1122349" name="Line 45"/>
            <p:cNvSpPr>
              <a:spLocks noChangeShapeType="1"/>
            </p:cNvSpPr>
            <p:nvPr/>
          </p:nvSpPr>
          <p:spPr bwMode="auto">
            <a:xfrm>
              <a:off x="8618538" y="2474913"/>
              <a:ext cx="0" cy="744537"/>
            </a:xfrm>
            <a:prstGeom prst="line">
              <a:avLst/>
            </a:prstGeom>
            <a:noFill/>
            <a:ln w="9525">
              <a:solidFill>
                <a:srgbClr val="000000"/>
              </a:solidFill>
              <a:round/>
              <a:headEnd/>
              <a:tailEnd/>
            </a:ln>
          </p:spPr>
          <p:txBody>
            <a:bodyPr/>
            <a:lstStyle/>
            <a:p>
              <a:endParaRPr lang="en-CA"/>
            </a:p>
          </p:txBody>
        </p:sp>
        <p:sp>
          <p:nvSpPr>
            <p:cNvPr id="1122350" name="Text Box 46"/>
            <p:cNvSpPr txBox="1">
              <a:spLocks noChangeArrowheads="1"/>
            </p:cNvSpPr>
            <p:nvPr/>
          </p:nvSpPr>
          <p:spPr bwMode="auto">
            <a:xfrm>
              <a:off x="7708900" y="2565400"/>
              <a:ext cx="827088" cy="503238"/>
            </a:xfrm>
            <a:prstGeom prst="rect">
              <a:avLst/>
            </a:prstGeom>
            <a:solidFill>
              <a:srgbClr val="FFFFFF"/>
            </a:solidFill>
            <a:ln w="9525">
              <a:solidFill>
                <a:srgbClr val="FFFFFF"/>
              </a:solidFill>
              <a:miter lim="800000"/>
              <a:headEnd/>
              <a:tailEnd/>
            </a:ln>
          </p:spPr>
          <p:txBody>
            <a:bodyPr/>
            <a:lstStyle/>
            <a:p>
              <a:pPr algn="ctr"/>
              <a:r>
                <a:rPr lang="en-CA" altLang="ja-JP" sz="1100">
                  <a:latin typeface="Times New Roman" pitchFamily="18" charset="0"/>
                  <a:ea typeface="ＭＳ 明朝" pitchFamily="49" charset="-128"/>
                </a:rPr>
                <a:t>Dispatch System Database</a:t>
              </a:r>
              <a:endParaRPr lang="en-CA"/>
            </a:p>
          </p:txBody>
        </p:sp>
        <p:sp>
          <p:nvSpPr>
            <p:cNvPr id="1122351" name="Line 47"/>
            <p:cNvSpPr>
              <a:spLocks noChangeShapeType="1"/>
            </p:cNvSpPr>
            <p:nvPr/>
          </p:nvSpPr>
          <p:spPr bwMode="auto">
            <a:xfrm>
              <a:off x="7213600" y="2889250"/>
              <a:ext cx="412750" cy="0"/>
            </a:xfrm>
            <a:prstGeom prst="line">
              <a:avLst/>
            </a:prstGeom>
            <a:noFill/>
            <a:ln w="9525">
              <a:solidFill>
                <a:srgbClr val="000000"/>
              </a:solidFill>
              <a:round/>
              <a:headEnd type="triangle" w="med" len="med"/>
              <a:tailEnd type="triangle" w="med" len="med"/>
            </a:ln>
          </p:spPr>
          <p:txBody>
            <a:bodyPr/>
            <a:lstStyle/>
            <a:p>
              <a:endParaRPr lang="en-CA"/>
            </a:p>
          </p:txBody>
        </p:sp>
        <p:sp>
          <p:nvSpPr>
            <p:cNvPr id="1122352" name="Text Box 48"/>
            <p:cNvSpPr txBox="1">
              <a:spLocks noChangeArrowheads="1"/>
            </p:cNvSpPr>
            <p:nvPr/>
          </p:nvSpPr>
          <p:spPr bwMode="auto">
            <a:xfrm>
              <a:off x="4787900" y="5035550"/>
              <a:ext cx="1322388" cy="193675"/>
            </a:xfrm>
            <a:prstGeom prst="rect">
              <a:avLst/>
            </a:prstGeom>
            <a:solidFill>
              <a:srgbClr val="FFFFFF"/>
            </a:solidFill>
            <a:ln w="9525">
              <a:solidFill>
                <a:srgbClr val="000000"/>
              </a:solidFill>
              <a:miter lim="800000"/>
              <a:headEnd/>
              <a:tailEnd/>
            </a:ln>
          </p:spPr>
          <p:txBody>
            <a:bodyPr/>
            <a:lstStyle/>
            <a:p>
              <a:pPr algn="ctr"/>
              <a:r>
                <a:rPr lang="en-CA" altLang="ja-JP" sz="900">
                  <a:latin typeface="Times New Roman" pitchFamily="18" charset="0"/>
                  <a:ea typeface="ＭＳ 明朝" pitchFamily="49" charset="-128"/>
                </a:rPr>
                <a:t>Map Rendering</a:t>
              </a:r>
              <a:endParaRPr lang="en-CA"/>
            </a:p>
          </p:txBody>
        </p:sp>
      </p:grpSp>
    </p:spTree>
    <p:extLst>
      <p:ext uri="{BB962C8B-B14F-4D97-AF65-F5344CB8AC3E}">
        <p14:creationId xmlns:p14="http://schemas.microsoft.com/office/powerpoint/2010/main" val="671576879"/>
      </p:ext>
    </p:extLst>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59467E0-7CC6-4D2B-8758-7ED1C792F141}" type="slidenum">
              <a:rPr lang="ja-JP" altLang="en-US"/>
              <a:pPr/>
              <a:t>42</a:t>
            </a:fld>
            <a:endParaRPr lang="en-US" altLang="ja-JP"/>
          </a:p>
        </p:txBody>
      </p:sp>
      <p:sp>
        <p:nvSpPr>
          <p:cNvPr id="952322" name="Rectangle 2"/>
          <p:cNvSpPr>
            <a:spLocks noGrp="1" noChangeArrowheads="1"/>
          </p:cNvSpPr>
          <p:nvPr>
            <p:ph type="title"/>
          </p:nvPr>
        </p:nvSpPr>
        <p:spPr/>
        <p:txBody>
          <a:bodyPr/>
          <a:lstStyle/>
          <a:p>
            <a:r>
              <a:rPr lang="en-CA"/>
              <a:t>Example: MADS System</a:t>
            </a:r>
          </a:p>
        </p:txBody>
      </p:sp>
      <p:sp>
        <p:nvSpPr>
          <p:cNvPr id="952323" name="Rectangle 3"/>
          <p:cNvSpPr>
            <a:spLocks noGrp="1" noChangeArrowheads="1"/>
          </p:cNvSpPr>
          <p:nvPr>
            <p:ph type="body" idx="1"/>
          </p:nvPr>
        </p:nvSpPr>
        <p:spPr/>
        <p:txBody>
          <a:bodyPr/>
          <a:lstStyle/>
          <a:p>
            <a:pPr>
              <a:lnSpc>
                <a:spcPct val="80000"/>
              </a:lnSpc>
            </a:pPr>
            <a:r>
              <a:rPr lang="en-CA" sz="2000" b="1" dirty="0">
                <a:solidFill>
                  <a:srgbClr val="990000"/>
                </a:solidFill>
              </a:rPr>
              <a:t>Role:</a:t>
            </a:r>
            <a:r>
              <a:rPr lang="en-CA" sz="2000" dirty="0"/>
              <a:t> </a:t>
            </a:r>
            <a:r>
              <a:rPr lang="en-US" sz="2000" b="1" i="1" dirty="0" err="1"/>
              <a:t>Geocode</a:t>
            </a:r>
            <a:endParaRPr lang="en-US" sz="2000" b="1" i="1" dirty="0"/>
          </a:p>
          <a:p>
            <a:pPr>
              <a:lnSpc>
                <a:spcPct val="80000"/>
              </a:lnSpc>
              <a:buFont typeface="Wingdings" pitchFamily="2" charset="2"/>
              <a:buNone/>
            </a:pPr>
            <a:r>
              <a:rPr lang="en-US" sz="2000" b="1" dirty="0">
                <a:solidFill>
                  <a:srgbClr val="800000"/>
                </a:solidFill>
              </a:rPr>
              <a:t>	Description:</a:t>
            </a:r>
            <a:r>
              <a:rPr lang="en-US" sz="2000" dirty="0"/>
              <a:t> converts GPS location to a map element; wraps the MapPoint geocoding Web Services and it queries MapPoint for geocodes. </a:t>
            </a:r>
            <a:endParaRPr lang="en-US" sz="1200" dirty="0"/>
          </a:p>
          <a:p>
            <a:pPr>
              <a:lnSpc>
                <a:spcPct val="80000"/>
              </a:lnSpc>
            </a:pPr>
            <a:r>
              <a:rPr lang="en-CA" sz="2000" b="1" dirty="0">
                <a:solidFill>
                  <a:srgbClr val="990000"/>
                </a:solidFill>
              </a:rPr>
              <a:t>Role:</a:t>
            </a:r>
            <a:r>
              <a:rPr lang="en-CA" sz="2000" dirty="0"/>
              <a:t> </a:t>
            </a:r>
            <a:r>
              <a:rPr lang="en-US" sz="2000" b="1" i="1" dirty="0"/>
              <a:t>Route</a:t>
            </a:r>
          </a:p>
          <a:p>
            <a:pPr>
              <a:lnSpc>
                <a:spcPct val="80000"/>
              </a:lnSpc>
              <a:buFont typeface="Wingdings" pitchFamily="2" charset="2"/>
              <a:buNone/>
            </a:pPr>
            <a:r>
              <a:rPr lang="en-US" sz="2000" b="1" dirty="0">
                <a:solidFill>
                  <a:srgbClr val="800000"/>
                </a:solidFill>
              </a:rPr>
              <a:t>	Description:</a:t>
            </a:r>
            <a:r>
              <a:rPr lang="en-US" sz="2000" dirty="0"/>
              <a:t> It wraps the MapPoint routing Web Services and it queries MapPoint for routes.</a:t>
            </a:r>
            <a:endParaRPr lang="en-US" sz="1200" dirty="0"/>
          </a:p>
          <a:p>
            <a:pPr>
              <a:lnSpc>
                <a:spcPct val="80000"/>
              </a:lnSpc>
            </a:pPr>
            <a:r>
              <a:rPr lang="en-CA" sz="2000" b="1" dirty="0">
                <a:solidFill>
                  <a:srgbClr val="990000"/>
                </a:solidFill>
              </a:rPr>
              <a:t>Role:</a:t>
            </a:r>
            <a:r>
              <a:rPr lang="en-CA" sz="2000" dirty="0"/>
              <a:t> </a:t>
            </a:r>
            <a:r>
              <a:rPr lang="en-US" sz="2000" b="1" i="1" dirty="0" err="1"/>
              <a:t>RenderMap</a:t>
            </a:r>
            <a:endParaRPr lang="en-US" sz="2000" b="1" i="1" dirty="0"/>
          </a:p>
          <a:p>
            <a:pPr>
              <a:lnSpc>
                <a:spcPct val="80000"/>
              </a:lnSpc>
              <a:buNone/>
            </a:pPr>
            <a:r>
              <a:rPr lang="en-US" sz="2000" b="1" dirty="0">
                <a:solidFill>
                  <a:srgbClr val="800000"/>
                </a:solidFill>
              </a:rPr>
              <a:t>	Description:</a:t>
            </a:r>
            <a:r>
              <a:rPr lang="en-US" sz="2000" dirty="0"/>
              <a:t> It wraps the MapPoint map rendering Web Services and it queries MapPoint for maps.</a:t>
            </a:r>
            <a:endParaRPr lang="en-US" sz="1200" dirty="0"/>
          </a:p>
          <a:p>
            <a:pPr>
              <a:lnSpc>
                <a:spcPct val="80000"/>
              </a:lnSpc>
            </a:pPr>
            <a:r>
              <a:rPr lang="en-CA" sz="2000" b="1" dirty="0">
                <a:solidFill>
                  <a:srgbClr val="990000"/>
                </a:solidFill>
              </a:rPr>
              <a:t>Role:</a:t>
            </a:r>
            <a:r>
              <a:rPr lang="en-CA" sz="2000" dirty="0"/>
              <a:t> </a:t>
            </a:r>
            <a:r>
              <a:rPr lang="en-US" sz="2000" b="1" i="1" dirty="0" err="1"/>
              <a:t>PersonalAssistant</a:t>
            </a:r>
            <a:endParaRPr lang="en-US" sz="2000" b="1" i="1" dirty="0"/>
          </a:p>
          <a:p>
            <a:pPr>
              <a:lnSpc>
                <a:spcPct val="80000"/>
              </a:lnSpc>
              <a:buFont typeface="Wingdings" pitchFamily="2" charset="2"/>
              <a:buNone/>
            </a:pPr>
            <a:r>
              <a:rPr lang="en-US" sz="2000" b="1" dirty="0">
                <a:solidFill>
                  <a:srgbClr val="800000"/>
                </a:solidFill>
              </a:rPr>
              <a:t>	Description:</a:t>
            </a:r>
            <a:r>
              <a:rPr lang="en-US" sz="2000" dirty="0"/>
              <a:t> It acts on behalf of a system user. It gets the geocode information, maps and routes, and it calculates distances between the current location and available service providers.</a:t>
            </a:r>
          </a:p>
        </p:txBody>
      </p:sp>
    </p:spTree>
  </p:cSld>
  <p:clrMapOvr>
    <a:masterClrMapping/>
  </p:clrMapOvr>
  <p:transition>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7EC8854B-1335-4DCD-A60A-BEC96142B1C8}" type="slidenum">
              <a:rPr lang="ja-JP" altLang="en-US"/>
              <a:pPr/>
              <a:t>43</a:t>
            </a:fld>
            <a:endParaRPr lang="en-US" altLang="ja-JP"/>
          </a:p>
        </p:txBody>
      </p:sp>
      <p:sp>
        <p:nvSpPr>
          <p:cNvPr id="953346" name="Rectangle 2"/>
          <p:cNvSpPr>
            <a:spLocks noGrp="1" noChangeArrowheads="1"/>
          </p:cNvSpPr>
          <p:nvPr>
            <p:ph type="title"/>
          </p:nvPr>
        </p:nvSpPr>
        <p:spPr/>
        <p:txBody>
          <a:bodyPr/>
          <a:lstStyle/>
          <a:p>
            <a:r>
              <a:rPr lang="en-CA"/>
              <a:t>Example    (cont’d)</a:t>
            </a:r>
          </a:p>
        </p:txBody>
      </p:sp>
      <p:sp>
        <p:nvSpPr>
          <p:cNvPr id="953347" name="Rectangle 3"/>
          <p:cNvSpPr>
            <a:spLocks noGrp="1" noChangeArrowheads="1"/>
          </p:cNvSpPr>
          <p:nvPr>
            <p:ph type="body" idx="1"/>
          </p:nvPr>
        </p:nvSpPr>
        <p:spPr/>
        <p:txBody>
          <a:bodyPr/>
          <a:lstStyle/>
          <a:p>
            <a:pPr>
              <a:buFont typeface="Wingdings" pitchFamily="2" charset="2"/>
              <a:buNone/>
            </a:pPr>
            <a:r>
              <a:rPr lang="en-US" sz="3600" b="1">
                <a:solidFill>
                  <a:srgbClr val="990000"/>
                </a:solidFill>
              </a:rPr>
              <a:t>Permissions </a:t>
            </a:r>
            <a:r>
              <a:rPr lang="en-US" sz="3600">
                <a:solidFill>
                  <a:srgbClr val="990000"/>
                </a:solidFill>
              </a:rPr>
              <a:t>for</a:t>
            </a:r>
            <a:r>
              <a:rPr lang="en-US" sz="3600" b="1">
                <a:solidFill>
                  <a:srgbClr val="990000"/>
                </a:solidFill>
              </a:rPr>
              <a:t> </a:t>
            </a:r>
            <a:r>
              <a:rPr lang="en-US" i="1"/>
              <a:t>RenderMap</a:t>
            </a:r>
            <a:r>
              <a:rPr lang="en-CA" sz="3600" b="1">
                <a:solidFill>
                  <a:srgbClr val="990000"/>
                </a:solidFill>
              </a:rPr>
              <a:t>:</a:t>
            </a:r>
            <a:endParaRPr lang="en-CA" sz="3600">
              <a:solidFill>
                <a:srgbClr val="990000"/>
              </a:solidFill>
            </a:endParaRPr>
          </a:p>
          <a:p>
            <a:r>
              <a:rPr lang="en-US" sz="3600"/>
              <a:t>reads </a:t>
            </a:r>
          </a:p>
          <a:p>
            <a:pPr lvl="1"/>
            <a:r>
              <a:rPr lang="en-US" sz="3200" i="1"/>
              <a:t>MapPointWebServices</a:t>
            </a:r>
            <a:r>
              <a:rPr lang="en-CA" sz="3200"/>
              <a:t> </a:t>
            </a:r>
            <a:r>
              <a:rPr lang="en-US" sz="3200"/>
              <a:t>		</a:t>
            </a:r>
            <a:endParaRPr lang="en-US"/>
          </a:p>
          <a:p>
            <a:pPr lvl="1"/>
            <a:r>
              <a:rPr lang="en-US" i="1"/>
              <a:t>newMap		</a:t>
            </a:r>
            <a:r>
              <a:rPr lang="en-US"/>
              <a:t>// true or false</a:t>
            </a:r>
          </a:p>
          <a:p>
            <a:r>
              <a:rPr lang="en-US" sz="3600"/>
              <a:t>changes	</a:t>
            </a:r>
          </a:p>
          <a:p>
            <a:pPr lvl="1"/>
            <a:r>
              <a:rPr lang="en-CA" i="1"/>
              <a:t>notifyUser</a:t>
            </a:r>
            <a:r>
              <a:rPr lang="en-CA"/>
              <a:t>		// true or false</a:t>
            </a:r>
          </a:p>
        </p:txBody>
      </p:sp>
    </p:spTree>
  </p:cSld>
  <p:clrMapOvr>
    <a:masterClrMapping/>
  </p:clrMapOvr>
  <p:transition>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67F2D267-96BF-4AC0-868D-ED0587ADF153}" type="slidenum">
              <a:rPr lang="ja-JP" altLang="en-US"/>
              <a:pPr/>
              <a:t>44</a:t>
            </a:fld>
            <a:endParaRPr lang="en-US" altLang="ja-JP"/>
          </a:p>
        </p:txBody>
      </p:sp>
      <p:sp>
        <p:nvSpPr>
          <p:cNvPr id="954370" name="Rectangle 2"/>
          <p:cNvSpPr>
            <a:spLocks noGrp="1" noChangeArrowheads="1"/>
          </p:cNvSpPr>
          <p:nvPr>
            <p:ph type="title"/>
          </p:nvPr>
        </p:nvSpPr>
        <p:spPr/>
        <p:txBody>
          <a:bodyPr/>
          <a:lstStyle/>
          <a:p>
            <a:r>
              <a:rPr lang="en-CA"/>
              <a:t>Example    (cont’d)</a:t>
            </a:r>
          </a:p>
        </p:txBody>
      </p:sp>
      <p:sp>
        <p:nvSpPr>
          <p:cNvPr id="954371" name="Rectangle 3"/>
          <p:cNvSpPr>
            <a:spLocks noGrp="1" noChangeArrowheads="1"/>
          </p:cNvSpPr>
          <p:nvPr>
            <p:ph type="body" idx="1"/>
          </p:nvPr>
        </p:nvSpPr>
        <p:spPr/>
        <p:txBody>
          <a:bodyPr/>
          <a:lstStyle/>
          <a:p>
            <a:pPr>
              <a:buFont typeface="Wingdings" pitchFamily="2" charset="2"/>
              <a:buNone/>
            </a:pPr>
            <a:r>
              <a:rPr lang="en-US" b="1">
                <a:solidFill>
                  <a:srgbClr val="990000"/>
                </a:solidFill>
              </a:rPr>
              <a:t>Liveness Property</a:t>
            </a:r>
            <a:r>
              <a:rPr lang="en-CA" b="1">
                <a:solidFill>
                  <a:srgbClr val="990000"/>
                </a:solidFill>
              </a:rPr>
              <a:t>:</a:t>
            </a:r>
            <a:endParaRPr lang="en-CA">
              <a:solidFill>
                <a:srgbClr val="990000"/>
              </a:solidFill>
            </a:endParaRPr>
          </a:p>
          <a:p>
            <a:r>
              <a:rPr lang="en-CA"/>
              <a:t>When the </a:t>
            </a:r>
            <a:r>
              <a:rPr lang="en-CA" i="1"/>
              <a:t>newMap</a:t>
            </a:r>
            <a:r>
              <a:rPr lang="en-CA"/>
              <a:t> is true, get a new map.</a:t>
            </a:r>
          </a:p>
          <a:p>
            <a:r>
              <a:rPr lang="en-CA"/>
              <a:t>When the new map is ready, notify the user.</a:t>
            </a:r>
          </a:p>
          <a:p>
            <a:endParaRPr lang="en-US"/>
          </a:p>
          <a:p>
            <a:pPr>
              <a:buFont typeface="Wingdings" pitchFamily="2" charset="2"/>
              <a:buNone/>
            </a:pPr>
            <a:r>
              <a:rPr lang="en-US" sz="2000"/>
              <a:t>	RENDERMAP = (RenderMap) </a:t>
            </a:r>
          </a:p>
          <a:p>
            <a:pPr>
              <a:buFont typeface="Wingdings" pitchFamily="2" charset="2"/>
              <a:buNone/>
            </a:pPr>
            <a:r>
              <a:rPr lang="en-US" sz="2000"/>
              <a:t>	RENDERMAP = RequestMap.</a:t>
            </a:r>
            <a:r>
              <a:rPr lang="en-US" sz="2000" u="sng"/>
              <a:t>QueryMapPoint</a:t>
            </a:r>
            <a:r>
              <a:rPr lang="en-US" sz="2000"/>
              <a:t>.RespondMap</a:t>
            </a:r>
          </a:p>
          <a:p>
            <a:pPr>
              <a:buFont typeface="Wingdings" pitchFamily="2" charset="2"/>
              <a:buNone/>
            </a:pPr>
            <a:endParaRPr lang="en-CA"/>
          </a:p>
        </p:txBody>
      </p:sp>
    </p:spTree>
  </p:cSld>
  <p:clrMapOvr>
    <a:masterClrMapping/>
  </p:clrMapOvr>
  <p:transition>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61203C3E-49CD-4E1C-A1DC-B6233A29C1B2}" type="slidenum">
              <a:rPr lang="ja-JP" altLang="en-US"/>
              <a:pPr/>
              <a:t>45</a:t>
            </a:fld>
            <a:endParaRPr lang="en-US" altLang="ja-JP"/>
          </a:p>
        </p:txBody>
      </p:sp>
      <p:sp>
        <p:nvSpPr>
          <p:cNvPr id="955394" name="Rectangle 2"/>
          <p:cNvSpPr>
            <a:spLocks noGrp="1" noChangeArrowheads="1"/>
          </p:cNvSpPr>
          <p:nvPr>
            <p:ph type="title"/>
          </p:nvPr>
        </p:nvSpPr>
        <p:spPr/>
        <p:txBody>
          <a:bodyPr/>
          <a:lstStyle/>
          <a:p>
            <a:r>
              <a:rPr lang="en-CA"/>
              <a:t>Example    (cont’d)</a:t>
            </a:r>
          </a:p>
        </p:txBody>
      </p:sp>
      <p:sp>
        <p:nvSpPr>
          <p:cNvPr id="955395" name="Rectangle 3"/>
          <p:cNvSpPr>
            <a:spLocks noGrp="1" noChangeArrowheads="1"/>
          </p:cNvSpPr>
          <p:nvPr>
            <p:ph type="body" idx="1"/>
          </p:nvPr>
        </p:nvSpPr>
        <p:spPr/>
        <p:txBody>
          <a:bodyPr/>
          <a:lstStyle/>
          <a:p>
            <a:pPr>
              <a:buFont typeface="Wingdings" pitchFamily="2" charset="2"/>
              <a:buNone/>
            </a:pPr>
            <a:r>
              <a:rPr lang="en-US" b="1">
                <a:solidFill>
                  <a:srgbClr val="990000"/>
                </a:solidFill>
              </a:rPr>
              <a:t>Safety Property</a:t>
            </a:r>
            <a:r>
              <a:rPr lang="en-CA" b="1">
                <a:solidFill>
                  <a:srgbClr val="990000"/>
                </a:solidFill>
              </a:rPr>
              <a:t>:</a:t>
            </a:r>
            <a:endParaRPr lang="en-CA">
              <a:solidFill>
                <a:srgbClr val="990000"/>
              </a:solidFill>
            </a:endParaRPr>
          </a:p>
          <a:p>
            <a:r>
              <a:rPr lang="en-US"/>
              <a:t>Safety properties are specifies using a list of predicates in relationship with the variables listed in the role’s permissions attribute.</a:t>
            </a:r>
          </a:p>
          <a:p>
            <a:r>
              <a:rPr lang="en-US"/>
              <a:t>For the </a:t>
            </a:r>
            <a:r>
              <a:rPr lang="en-US" i="1"/>
              <a:t>RenderMap</a:t>
            </a:r>
            <a:r>
              <a:rPr lang="en-US"/>
              <a:t> role, a successful connection with MapPoint Web Services is the safety property. </a:t>
            </a:r>
            <a:endParaRPr lang="en-CA"/>
          </a:p>
        </p:txBody>
      </p:sp>
    </p:spTree>
  </p:cSld>
  <p:clrMapOvr>
    <a:masterClrMapping/>
  </p:clrMapOvr>
  <p:transition>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4"/>
          <p:cNvSpPr>
            <a:spLocks noGrp="1"/>
          </p:cNvSpPr>
          <p:nvPr>
            <p:ph type="ftr" sz="quarter" idx="11"/>
          </p:nvPr>
        </p:nvSpPr>
        <p:spPr/>
        <p:txBody>
          <a:bodyPr/>
          <a:lstStyle/>
          <a:p>
            <a:r>
              <a:rPr lang="ja-JP" altLang="en-US"/>
              <a:t>far@ucalgary.ca</a:t>
            </a:r>
            <a:endParaRPr lang="en-US" altLang="ja-JP"/>
          </a:p>
        </p:txBody>
      </p:sp>
      <p:sp>
        <p:nvSpPr>
          <p:cNvPr id="33" name="Slide Number Placeholder 5"/>
          <p:cNvSpPr>
            <a:spLocks noGrp="1"/>
          </p:cNvSpPr>
          <p:nvPr>
            <p:ph type="sldNum" sz="quarter" idx="12"/>
          </p:nvPr>
        </p:nvSpPr>
        <p:spPr/>
        <p:txBody>
          <a:bodyPr/>
          <a:lstStyle/>
          <a:p>
            <a:fld id="{2FBF0ABD-C53E-4715-8A4C-4A06072F3E75}" type="slidenum">
              <a:rPr lang="ja-JP" altLang="en-US"/>
              <a:pPr/>
              <a:t>46</a:t>
            </a:fld>
            <a:endParaRPr lang="en-US" altLang="ja-JP"/>
          </a:p>
        </p:txBody>
      </p:sp>
      <p:sp>
        <p:nvSpPr>
          <p:cNvPr id="956418" name="Rectangle 2"/>
          <p:cNvSpPr>
            <a:spLocks noGrp="1" noChangeArrowheads="1"/>
          </p:cNvSpPr>
          <p:nvPr>
            <p:ph type="title"/>
          </p:nvPr>
        </p:nvSpPr>
        <p:spPr/>
        <p:txBody>
          <a:bodyPr/>
          <a:lstStyle/>
          <a:p>
            <a:r>
              <a:rPr lang="en-CA"/>
              <a:t>Role Schema</a:t>
            </a:r>
          </a:p>
        </p:txBody>
      </p:sp>
      <p:sp>
        <p:nvSpPr>
          <p:cNvPr id="956419" name="Rectangle 3"/>
          <p:cNvSpPr>
            <a:spLocks noGrp="1" noChangeArrowheads="1"/>
          </p:cNvSpPr>
          <p:nvPr>
            <p:ph type="body" idx="1"/>
          </p:nvPr>
        </p:nvSpPr>
        <p:spPr>
          <a:xfrm>
            <a:off x="900113" y="1560513"/>
            <a:ext cx="8001000" cy="1436687"/>
          </a:xfrm>
        </p:spPr>
        <p:txBody>
          <a:bodyPr/>
          <a:lstStyle/>
          <a:p>
            <a:pPr>
              <a:lnSpc>
                <a:spcPct val="90000"/>
              </a:lnSpc>
            </a:pPr>
            <a:r>
              <a:rPr lang="en-US"/>
              <a:t>GAIA roles model is composed of a set of role schemata for each role in the system with the following template </a:t>
            </a:r>
            <a:endParaRPr lang="en-CA"/>
          </a:p>
        </p:txBody>
      </p:sp>
      <p:graphicFrame>
        <p:nvGraphicFramePr>
          <p:cNvPr id="956420" name="Group 4"/>
          <p:cNvGraphicFramePr>
            <a:graphicFrameLocks noGrp="1"/>
          </p:cNvGraphicFramePr>
          <p:nvPr/>
        </p:nvGraphicFramePr>
        <p:xfrm>
          <a:off x="900113" y="3068638"/>
          <a:ext cx="7705725" cy="2468880"/>
        </p:xfrm>
        <a:graphic>
          <a:graphicData uri="http://schemas.openxmlformats.org/drawingml/2006/table">
            <a:tbl>
              <a:tblPr/>
              <a:tblGrid>
                <a:gridCol w="1655762">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4970463">
                  <a:extLst>
                    <a:ext uri="{9D8B030D-6E8A-4147-A177-3AD203B41FA5}">
                      <a16:colId xmlns:a16="http://schemas.microsoft.com/office/drawing/2014/main" val="20002"/>
                    </a:ext>
                  </a:extLst>
                </a:gridCol>
              </a:tblGrid>
              <a:tr h="180975">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ＭＳ 明朝" pitchFamily="49" charset="-128"/>
                        </a:rPr>
                        <a:t>Role Schema</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hMerge="1">
                  <a:txBody>
                    <a:bodyPr/>
                    <a:lstStyle/>
                    <a:p>
                      <a:endParaRPr lang="en-CA"/>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ea typeface="ＭＳ 明朝" pitchFamily="49" charset="-128"/>
                        </a:rPr>
                        <a:t>name of role</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ＭＳ 明朝" pitchFamily="49" charset="-128"/>
                        </a:rPr>
                        <a:t>Description</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hMerge="1">
                  <a:txBody>
                    <a:bodyPr/>
                    <a:lstStyle/>
                    <a:p>
                      <a:endParaRPr lang="en-CA"/>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dirty="0">
                          <a:ln>
                            <a:noFill/>
                          </a:ln>
                          <a:solidFill>
                            <a:schemeClr val="tx1"/>
                          </a:solidFill>
                          <a:effectLst/>
                          <a:latin typeface="Times New Roman" pitchFamily="18" charset="0"/>
                          <a:ea typeface="ＭＳ 明朝" pitchFamily="49" charset="-128"/>
                        </a:rPr>
                        <a:t>short description of the role</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ＭＳ 明朝" pitchFamily="49" charset="-128"/>
                        </a:rPr>
                        <a:t>Protocols and Activities</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hMerge="1">
                  <a:txBody>
                    <a:bodyPr/>
                    <a:lstStyle/>
                    <a:p>
                      <a:endParaRPr lang="en-CA"/>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ea typeface="ＭＳ 明朝" pitchFamily="49" charset="-128"/>
                        </a:rPr>
                        <a:t>protocols and activities in which the role plays a part</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ＭＳ 明朝" pitchFamily="49" charset="-128"/>
                        </a:rPr>
                        <a:t>Permissions</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hMerge="1">
                  <a:txBody>
                    <a:bodyPr/>
                    <a:lstStyle/>
                    <a:p>
                      <a:endParaRPr lang="en-CA"/>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dirty="0">
                          <a:ln>
                            <a:noFill/>
                          </a:ln>
                          <a:solidFill>
                            <a:schemeClr val="tx1"/>
                          </a:solidFill>
                          <a:effectLst/>
                          <a:latin typeface="Times New Roman" pitchFamily="18" charset="0"/>
                          <a:ea typeface="ＭＳ 明朝" pitchFamily="49" charset="-128"/>
                        </a:rPr>
                        <a:t>rights associated with the role</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rPr>
                        <a:t>Responsibilities</a:t>
                      </a:r>
                    </a:p>
                  </a:txBody>
                  <a:tcPr horzOverflow="overflow">
                    <a:lnL w="12700" cap="flat" cmpd="sng" algn="ctr">
                      <a:solidFill>
                        <a:srgbClr val="000000"/>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ea typeface="ＭＳ Ｐゴシック" pitchFamily="34" charset="-128"/>
                          <a:cs typeface="Times New Roman" pitchFamily="18" charset="0"/>
                        </a:rPr>
                        <a:t>Liveness</a:t>
                      </a:r>
                    </a:p>
                  </a:txBody>
                  <a:tcPr horzOverflow="overflow">
                    <a:lnL w="12700" cap="flat" cmpd="sng" algn="ctr">
                      <a:solidFill>
                        <a:schemeClr val="tx1"/>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ea typeface="ＭＳ 明朝" pitchFamily="49" charset="-128"/>
                        </a:rPr>
                        <a:t>liveness responsibilities/properties</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6225">
                <a:tc vMerge="1">
                  <a:txBody>
                    <a:bodyPr/>
                    <a:lstStyle/>
                    <a:p>
                      <a:endParaRPr lang="en-CA"/>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rPr>
                        <a:t>Safety</a:t>
                      </a:r>
                    </a:p>
                  </a:txBody>
                  <a:tcPr horzOverflow="overflow">
                    <a:lnL w="12700" cap="flat" cmpd="sng" algn="ctr">
                      <a:solidFill>
                        <a:schemeClr val="tx1"/>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ea typeface="ＭＳ 明朝" pitchFamily="49" charset="-128"/>
                        </a:rPr>
                        <a:t>safety responsibilities/properties</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4"/>
          <p:cNvSpPr>
            <a:spLocks noGrp="1"/>
          </p:cNvSpPr>
          <p:nvPr>
            <p:ph type="ftr" sz="quarter" idx="11"/>
          </p:nvPr>
        </p:nvSpPr>
        <p:spPr/>
        <p:txBody>
          <a:bodyPr/>
          <a:lstStyle/>
          <a:p>
            <a:r>
              <a:rPr lang="ja-JP" altLang="en-US"/>
              <a:t>far@ucalgary.ca</a:t>
            </a:r>
            <a:endParaRPr lang="en-US" altLang="ja-JP"/>
          </a:p>
        </p:txBody>
      </p:sp>
      <p:sp>
        <p:nvSpPr>
          <p:cNvPr id="32" name="Slide Number Placeholder 5"/>
          <p:cNvSpPr>
            <a:spLocks noGrp="1"/>
          </p:cNvSpPr>
          <p:nvPr>
            <p:ph type="sldNum" sz="quarter" idx="12"/>
          </p:nvPr>
        </p:nvSpPr>
        <p:spPr/>
        <p:txBody>
          <a:bodyPr/>
          <a:lstStyle/>
          <a:p>
            <a:fld id="{519B125E-47D9-4B46-9825-9BB4109502F2}" type="slidenum">
              <a:rPr lang="ja-JP" altLang="en-US"/>
              <a:pPr/>
              <a:t>47</a:t>
            </a:fld>
            <a:endParaRPr lang="en-US" altLang="ja-JP"/>
          </a:p>
        </p:txBody>
      </p:sp>
      <p:sp>
        <p:nvSpPr>
          <p:cNvPr id="1114114" name="Rectangle 2"/>
          <p:cNvSpPr>
            <a:spLocks noGrp="1" noChangeArrowheads="1"/>
          </p:cNvSpPr>
          <p:nvPr>
            <p:ph type="title"/>
          </p:nvPr>
        </p:nvSpPr>
        <p:spPr/>
        <p:txBody>
          <a:bodyPr/>
          <a:lstStyle/>
          <a:p>
            <a:r>
              <a:rPr lang="en-CA" dirty="0"/>
              <a:t>Example: </a:t>
            </a:r>
            <a:r>
              <a:rPr lang="en-CA" dirty="0" err="1">
                <a:latin typeface="Courier"/>
              </a:rPr>
              <a:t>RenderMap</a:t>
            </a:r>
            <a:endParaRPr lang="en-CA" dirty="0">
              <a:latin typeface="Courier"/>
            </a:endParaRPr>
          </a:p>
        </p:txBody>
      </p:sp>
      <p:graphicFrame>
        <p:nvGraphicFramePr>
          <p:cNvPr id="1114195" name="Group 83"/>
          <p:cNvGraphicFramePr>
            <a:graphicFrameLocks noGrp="1"/>
          </p:cNvGraphicFramePr>
          <p:nvPr>
            <p:ph idx="1"/>
            <p:extLst>
              <p:ext uri="{D42A27DB-BD31-4B8C-83A1-F6EECF244321}">
                <p14:modId xmlns:p14="http://schemas.microsoft.com/office/powerpoint/2010/main" val="338990928"/>
              </p:ext>
            </p:extLst>
          </p:nvPr>
        </p:nvGraphicFramePr>
        <p:xfrm>
          <a:off x="900113" y="1928813"/>
          <a:ext cx="8001000" cy="3262631"/>
        </p:xfrm>
        <a:graphic>
          <a:graphicData uri="http://schemas.openxmlformats.org/drawingml/2006/table">
            <a:tbl>
              <a:tblPr/>
              <a:tblGrid>
                <a:gridCol w="1719262">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5265738">
                  <a:extLst>
                    <a:ext uri="{9D8B030D-6E8A-4147-A177-3AD203B41FA5}">
                      <a16:colId xmlns:a16="http://schemas.microsoft.com/office/drawing/2014/main" val="20002"/>
                    </a:ext>
                  </a:extLst>
                </a:gridCol>
              </a:tblGrid>
              <a:tr h="180975">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ＭＳ 明朝" pitchFamily="49" charset="-128"/>
                        </a:rPr>
                        <a:t>Role Schema</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hMerge="1">
                  <a:txBody>
                    <a:bodyPr/>
                    <a:lstStyle/>
                    <a:p>
                      <a:endParaRPr lang="en-CA"/>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a:rPr>
                        <a:t>RenderMap</a:t>
                      </a:r>
                      <a:r>
                        <a:rPr kumimoji="0" lang="en-CA" sz="1800" b="1" i="0" u="none" strike="noStrike" cap="none" normalizeH="0" baseline="0" dirty="0">
                          <a:ln>
                            <a:noFill/>
                          </a:ln>
                          <a:solidFill>
                            <a:schemeClr val="tx1"/>
                          </a:solidFill>
                          <a:effectLst/>
                          <a:latin typeface="Courier"/>
                        </a:rPr>
                        <a:t> </a:t>
                      </a:r>
                      <a:endParaRPr kumimoji="0" lang="en-US" sz="1800" b="1" i="0" u="none" strike="noStrike" cap="none" normalizeH="0" baseline="0" dirty="0">
                        <a:ln>
                          <a:noFill/>
                        </a:ln>
                        <a:solidFill>
                          <a:schemeClr val="tx1"/>
                        </a:solidFill>
                        <a:effectLst/>
                        <a:latin typeface="Courier"/>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1513">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ＭＳ 明朝" pitchFamily="49" charset="-128"/>
                        </a:rPr>
                        <a:t>Description</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hMerge="1">
                  <a:txBody>
                    <a:bodyPr/>
                    <a:lstStyle/>
                    <a:p>
                      <a:endParaRPr lang="en-CA"/>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Wraps the MapPoint map rendering Web Services and queries MapPoint for maps.</a:t>
                      </a:r>
                      <a:r>
                        <a:rPr kumimoji="0" lang="en-CA" sz="1800" b="0" i="0" u="none" strike="noStrike" cap="none" normalizeH="0" baseline="0" dirty="0">
                          <a:ln>
                            <a:noFill/>
                          </a:ln>
                          <a:solidFill>
                            <a:schemeClr val="tx1"/>
                          </a:solidFill>
                          <a:effectLst/>
                          <a:latin typeface="Times New Roman" pitchFamily="18" charset="0"/>
                        </a:rPr>
                        <a:t> </a:t>
                      </a:r>
                      <a:endParaRPr kumimoji="0" lang="en-US" sz="1800" b="0" i="0" u="none" strike="noStrike" cap="none" normalizeH="0" baseline="0" dirty="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ＭＳ 明朝" pitchFamily="49" charset="-128"/>
                        </a:rPr>
                        <a:t>Protocols and Activities</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hMerge="1">
                  <a:txBody>
                    <a:bodyPr/>
                    <a:lstStyle/>
                    <a:p>
                      <a:endParaRPr lang="en-CA"/>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a:ln>
                            <a:noFill/>
                          </a:ln>
                          <a:solidFill>
                            <a:schemeClr val="tx1"/>
                          </a:solidFill>
                          <a:effectLst/>
                          <a:latin typeface="Times New Roman" pitchFamily="18" charset="0"/>
                        </a:rPr>
                        <a:t>QueryMapPoint</a:t>
                      </a:r>
                      <a:r>
                        <a:rPr kumimoji="0" lang="en-US" sz="1800" b="0" i="0" u="none" strike="noStrike" cap="none" normalizeH="0" baseline="0">
                          <a:ln>
                            <a:noFill/>
                          </a:ln>
                          <a:solidFill>
                            <a:schemeClr val="tx1"/>
                          </a:solidFill>
                          <a:effectLst/>
                          <a:latin typeface="Times New Roman" pitchFamily="18" charset="0"/>
                        </a:rPr>
                        <a:t>, RequestMap, RespondMap</a:t>
                      </a:r>
                      <a:r>
                        <a:rPr kumimoji="0" lang="en-CA" sz="1800" b="0" i="0" u="none" strike="noStrike" cap="none" normalizeH="0" baseline="0">
                          <a:ln>
                            <a:noFill/>
                          </a:ln>
                          <a:solidFill>
                            <a:schemeClr val="tx1"/>
                          </a:solidFill>
                          <a:effectLst/>
                          <a:latin typeface="Times New Roman" pitchFamily="18" charset="0"/>
                        </a:rPr>
                        <a:t> </a:t>
                      </a:r>
                      <a:endParaRPr kumimoji="0" lang="en-US"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9925">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ＭＳ 明朝" pitchFamily="49" charset="-128"/>
                        </a:rPr>
                        <a:t>Permissions</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hMerge="1">
                  <a:txBody>
                    <a:bodyPr/>
                    <a:lstStyle/>
                    <a:p>
                      <a:endParaRPr lang="en-CA"/>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reads MapPoint Web Services</a:t>
                      </a:r>
                      <a:r>
                        <a:rPr kumimoji="0" lang="en-CA" sz="1800" b="0" i="0" u="none" strike="noStrike" cap="none" normalizeH="0" baseline="0">
                          <a:ln>
                            <a:noFill/>
                          </a:ln>
                          <a:solidFill>
                            <a:schemeClr val="tx1"/>
                          </a:solidFill>
                          <a:effectLst/>
                          <a:latin typeface="Times New Roman" pitchFamily="18" charset="0"/>
                        </a:rPr>
                        <a:t> </a:t>
                      </a:r>
                      <a:endParaRPr kumimoji="0" lang="en-US"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1513">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ea typeface="ＭＳ Ｐゴシック" pitchFamily="34" charset="-128"/>
                          <a:cs typeface="Times New Roman" pitchFamily="18" charset="0"/>
                        </a:rPr>
                        <a:t>Responsibilities</a:t>
                      </a:r>
                    </a:p>
                  </a:txBody>
                  <a:tcPr horzOverflow="overflow">
                    <a:lnL w="12700" cap="flat" cmpd="sng" algn="ctr">
                      <a:solidFill>
                        <a:srgbClr val="000000"/>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Times New Roman" pitchFamily="18" charset="0"/>
                          <a:ea typeface="ＭＳ Ｐゴシック" pitchFamily="34" charset="-128"/>
                          <a:cs typeface="Times New Roman" pitchFamily="18" charset="0"/>
                        </a:rPr>
                        <a:t>Liveness</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a:ln>
                            <a:noFill/>
                          </a:ln>
                          <a:solidFill>
                            <a:schemeClr val="tx1"/>
                          </a:solidFill>
                          <a:effectLst/>
                          <a:latin typeface="Times New Roman" pitchFamily="18" charset="0"/>
                        </a:rPr>
                        <a:t>RENDERMAP = (RenderMap)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a:ln>
                            <a:noFill/>
                          </a:ln>
                          <a:solidFill>
                            <a:schemeClr val="tx1"/>
                          </a:solidFill>
                          <a:effectLst/>
                          <a:latin typeface="Times New Roman" pitchFamily="18" charset="0"/>
                        </a:rPr>
                        <a:t>RENDERMAP = RequestMap.</a:t>
                      </a:r>
                      <a:r>
                        <a:rPr kumimoji="1" lang="en-US" sz="1600" b="0" i="0" u="sng" strike="noStrike" cap="none" normalizeH="0" baseline="0">
                          <a:ln>
                            <a:noFill/>
                          </a:ln>
                          <a:solidFill>
                            <a:schemeClr val="tx1"/>
                          </a:solidFill>
                          <a:effectLst/>
                          <a:latin typeface="Times New Roman" pitchFamily="18" charset="0"/>
                        </a:rPr>
                        <a:t>QueryMapPoint</a:t>
                      </a:r>
                      <a:r>
                        <a:rPr kumimoji="1" lang="en-US" sz="1600" b="0" i="0" u="none" strike="noStrike" cap="none" normalizeH="0" baseline="0">
                          <a:ln>
                            <a:noFill/>
                          </a:ln>
                          <a:solidFill>
                            <a:schemeClr val="tx1"/>
                          </a:solidFill>
                          <a:effectLst/>
                          <a:latin typeface="Times New Roman" pitchFamily="18" charset="0"/>
                        </a:rPr>
                        <a:t>.RespondMap</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vMerge="1">
                  <a:txBody>
                    <a:bodyPr/>
                    <a:lstStyle/>
                    <a:p>
                      <a:endParaRPr lang="en-CA"/>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rPr>
                        <a:t>Safety</a:t>
                      </a:r>
                    </a:p>
                  </a:txBody>
                  <a:tcPr horzOverflow="overflow">
                    <a:lnL w="12700" cap="flat" cmpd="sng" algn="ctr">
                      <a:solidFill>
                        <a:schemeClr val="tx1"/>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1800" b="0" i="0" u="none" strike="noStrike" cap="none" normalizeH="0" baseline="0">
                          <a:ln>
                            <a:noFill/>
                          </a:ln>
                          <a:solidFill>
                            <a:schemeClr val="tx1"/>
                          </a:solidFill>
                          <a:effectLst/>
                          <a:latin typeface="Times New Roman" pitchFamily="18" charset="0"/>
                        </a:rPr>
                        <a:t>a successful connection with MapPoint Web Services</a:t>
                      </a:r>
                      <a:r>
                        <a:rPr kumimoji="1" lang="en-CA" sz="2800" b="0" i="0" u="none" strike="noStrike" cap="none" normalizeH="0" baseline="0">
                          <a:ln>
                            <a:noFill/>
                          </a:ln>
                          <a:solidFill>
                            <a:schemeClr val="tx1"/>
                          </a:solidFill>
                          <a:effectLst/>
                          <a:latin typeface="Times New Roman" pitchFamily="18" charset="0"/>
                        </a:rPr>
                        <a:t> </a:t>
                      </a:r>
                      <a:endParaRPr kumimoji="1" lang="en-US" sz="2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dissolv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0AB4E6BC-A7CC-45A0-9CF2-FD5BA9A57032}" type="slidenum">
              <a:rPr lang="ja-JP" altLang="en-US"/>
              <a:pPr/>
              <a:t>48</a:t>
            </a:fld>
            <a:endParaRPr lang="en-US" altLang="ja-JP"/>
          </a:p>
        </p:txBody>
      </p:sp>
      <p:sp>
        <p:nvSpPr>
          <p:cNvPr id="957442" name="Rectangle 2"/>
          <p:cNvSpPr>
            <a:spLocks noGrp="1" noChangeArrowheads="1"/>
          </p:cNvSpPr>
          <p:nvPr>
            <p:ph type="title"/>
          </p:nvPr>
        </p:nvSpPr>
        <p:spPr/>
        <p:txBody>
          <a:bodyPr/>
          <a:lstStyle/>
          <a:p>
            <a:r>
              <a:rPr lang="en-CA"/>
              <a:t>Analysis: Interaction Model</a:t>
            </a:r>
          </a:p>
        </p:txBody>
      </p:sp>
      <p:sp>
        <p:nvSpPr>
          <p:cNvPr id="957443" name="Rectangle 3"/>
          <p:cNvSpPr>
            <a:spLocks noGrp="1" noChangeArrowheads="1"/>
          </p:cNvSpPr>
          <p:nvPr>
            <p:ph type="body" idx="1"/>
          </p:nvPr>
        </p:nvSpPr>
        <p:spPr/>
        <p:txBody>
          <a:bodyPr/>
          <a:lstStyle/>
          <a:p>
            <a:pPr>
              <a:lnSpc>
                <a:spcPct val="80000"/>
              </a:lnSpc>
            </a:pPr>
            <a:r>
              <a:rPr lang="en-CA" sz="2000"/>
              <a:t>There are dependencies and relationships between the various roles in a multi-agent organisation. Interactions need to be captured and represented in the analysis phase. </a:t>
            </a:r>
          </a:p>
          <a:p>
            <a:pPr>
              <a:lnSpc>
                <a:spcPct val="80000"/>
              </a:lnSpc>
            </a:pPr>
            <a:r>
              <a:rPr lang="en-CA" sz="2000"/>
              <a:t>This model consists of a set of </a:t>
            </a:r>
            <a:r>
              <a:rPr lang="en-CA" sz="2000" b="1" i="1">
                <a:solidFill>
                  <a:srgbClr val="CC0000"/>
                </a:solidFill>
              </a:rPr>
              <a:t>protocol definitions (mechanisms)</a:t>
            </a:r>
            <a:r>
              <a:rPr lang="en-CA" sz="2000"/>
              <a:t>, one for each type of inter-role interaction. </a:t>
            </a:r>
          </a:p>
          <a:p>
            <a:pPr>
              <a:lnSpc>
                <a:spcPct val="80000"/>
              </a:lnSpc>
            </a:pPr>
            <a:r>
              <a:rPr lang="en-CA" sz="2000"/>
              <a:t>A protocol can be viewed as a pattern of interaction that has been formally defined and abstracted away from any particular sequence of execution steps. </a:t>
            </a:r>
          </a:p>
          <a:p>
            <a:pPr>
              <a:lnSpc>
                <a:spcPct val="80000"/>
              </a:lnSpc>
            </a:pPr>
            <a:r>
              <a:rPr lang="en-CA" sz="2000"/>
              <a:t>A single protocol definition will give rise to a number of message interchanges in the run time system. </a:t>
            </a:r>
          </a:p>
          <a:p>
            <a:pPr>
              <a:lnSpc>
                <a:spcPct val="80000"/>
              </a:lnSpc>
            </a:pPr>
            <a:r>
              <a:rPr lang="en-CA" sz="2000" b="1">
                <a:solidFill>
                  <a:srgbClr val="008000"/>
                </a:solidFill>
              </a:rPr>
              <a:t>Example:</a:t>
            </a:r>
            <a:r>
              <a:rPr lang="en-CA" sz="2000"/>
              <a:t> English auction protocol. This involves multiple roles (sellers and bidders) and many potential patterns of interchange (price announcements and corresponding bids). However at the analysis stage, such precise instantiation details are not necessary.</a:t>
            </a:r>
          </a:p>
        </p:txBody>
      </p:sp>
      <p:pic>
        <p:nvPicPr>
          <p:cNvPr id="7" name="Picture 1" descr="C:\Users\Far\Pictures\New Picture.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414270" y="5085184"/>
            <a:ext cx="2559357" cy="1196752"/>
          </a:xfrm>
          <a:prstGeom prst="rect">
            <a:avLst/>
          </a:prstGeom>
          <a:noFill/>
        </p:spPr>
      </p:pic>
      <p:sp>
        <p:nvSpPr>
          <p:cNvPr id="8" name="Right Arrow 7"/>
          <p:cNvSpPr/>
          <p:nvPr/>
        </p:nvSpPr>
        <p:spPr bwMode="auto">
          <a:xfrm flipH="1">
            <a:off x="8460432" y="5517232"/>
            <a:ext cx="288032" cy="216024"/>
          </a:xfrm>
          <a:prstGeom prst="rightArrow">
            <a:avLst/>
          </a:prstGeom>
          <a:solidFill>
            <a:schemeClr val="tx2"/>
          </a:solidFill>
          <a:ln w="9525" cap="flat" cmpd="sng" algn="ctr">
            <a:solidFill>
              <a:schemeClr val="tx1"/>
            </a:solidFill>
            <a:prstDash val="solid"/>
            <a:miter lim="800000"/>
            <a:headEnd type="none" w="med" len="med"/>
            <a:tailEnd type="none" w="med" len="med"/>
          </a:ln>
          <a:effectLst/>
          <a:scene3d>
            <a:camera prst="orthographicFront"/>
            <a:lightRig rig="threePt" dir="t"/>
          </a:scene3d>
          <a:sp3d>
            <a:bevelT/>
          </a:sp3d>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pitchFamily="34" charset="-128"/>
            </a:endParaRPr>
          </a:p>
        </p:txBody>
      </p:sp>
    </p:spTree>
  </p:cSld>
  <p:clrMapOvr>
    <a:masterClrMapping/>
  </p:clrMapOvr>
  <p:transition>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ja-JP" altLang="en-US"/>
              <a:t>far@ucalgary.ca</a:t>
            </a:r>
            <a:endParaRPr lang="en-US" altLang="ja-JP"/>
          </a:p>
        </p:txBody>
      </p:sp>
      <p:sp>
        <p:nvSpPr>
          <p:cNvPr id="20" name="Slide Number Placeholder 5"/>
          <p:cNvSpPr>
            <a:spLocks noGrp="1"/>
          </p:cNvSpPr>
          <p:nvPr>
            <p:ph type="sldNum" sz="quarter" idx="12"/>
          </p:nvPr>
        </p:nvSpPr>
        <p:spPr/>
        <p:txBody>
          <a:bodyPr/>
          <a:lstStyle/>
          <a:p>
            <a:fld id="{FD92B0E0-2147-4892-81B5-74DFCD8DA0F3}" type="slidenum">
              <a:rPr lang="ja-JP" altLang="en-US"/>
              <a:pPr/>
              <a:t>49</a:t>
            </a:fld>
            <a:endParaRPr lang="en-US" altLang="ja-JP"/>
          </a:p>
        </p:txBody>
      </p:sp>
      <p:sp>
        <p:nvSpPr>
          <p:cNvPr id="958466" name="Rectangle 2"/>
          <p:cNvSpPr>
            <a:spLocks noGrp="1" noChangeArrowheads="1"/>
          </p:cNvSpPr>
          <p:nvPr>
            <p:ph type="title"/>
          </p:nvPr>
        </p:nvSpPr>
        <p:spPr/>
        <p:txBody>
          <a:bodyPr/>
          <a:lstStyle/>
          <a:p>
            <a:r>
              <a:rPr lang="en-CA"/>
              <a:t>Analysis: Interaction Model</a:t>
            </a:r>
          </a:p>
        </p:txBody>
      </p:sp>
      <p:sp>
        <p:nvSpPr>
          <p:cNvPr id="958467" name="Rectangle 3"/>
          <p:cNvSpPr>
            <a:spLocks noGrp="1" noChangeArrowheads="1"/>
          </p:cNvSpPr>
          <p:nvPr>
            <p:ph type="body" idx="1"/>
          </p:nvPr>
        </p:nvSpPr>
        <p:spPr>
          <a:xfrm>
            <a:off x="900113" y="1560513"/>
            <a:ext cx="7848600" cy="4532312"/>
          </a:xfrm>
        </p:spPr>
        <p:txBody>
          <a:bodyPr/>
          <a:lstStyle/>
          <a:p>
            <a:pPr>
              <a:lnSpc>
                <a:spcPct val="80000"/>
              </a:lnSpc>
            </a:pPr>
            <a:r>
              <a:rPr lang="en-CA" sz="2000" dirty="0"/>
              <a:t>Protocol definitions consist of the following set of attributes: </a:t>
            </a:r>
          </a:p>
          <a:p>
            <a:pPr lvl="1">
              <a:lnSpc>
                <a:spcPct val="80000"/>
              </a:lnSpc>
            </a:pPr>
            <a:r>
              <a:rPr lang="en-CA" sz="1800" b="1" i="1" dirty="0">
                <a:solidFill>
                  <a:schemeClr val="hlink"/>
                </a:solidFill>
              </a:rPr>
              <a:t>Purpose:</a:t>
            </a:r>
            <a:r>
              <a:rPr lang="en-CA" sz="1800" dirty="0"/>
              <a:t> brief description of the nature of the interaction (e.g. Information request, schedule activity and assign task; </a:t>
            </a:r>
          </a:p>
          <a:p>
            <a:pPr lvl="1">
              <a:lnSpc>
                <a:spcPct val="80000"/>
              </a:lnSpc>
            </a:pPr>
            <a:r>
              <a:rPr lang="en-CA" sz="1800" b="1" i="1" dirty="0">
                <a:solidFill>
                  <a:schemeClr val="hlink"/>
                </a:solidFill>
              </a:rPr>
              <a:t>Initiator:</a:t>
            </a:r>
            <a:r>
              <a:rPr lang="en-CA" sz="1800" dirty="0"/>
              <a:t> the role(s) responsible for starting the interaction; </a:t>
            </a:r>
          </a:p>
          <a:p>
            <a:pPr lvl="1">
              <a:lnSpc>
                <a:spcPct val="80000"/>
              </a:lnSpc>
            </a:pPr>
            <a:r>
              <a:rPr lang="en-CA" sz="1800" b="1" i="1" dirty="0">
                <a:solidFill>
                  <a:schemeClr val="hlink"/>
                </a:solidFill>
              </a:rPr>
              <a:t>Responder:</a:t>
            </a:r>
            <a:r>
              <a:rPr lang="en-CA" sz="1800" dirty="0"/>
              <a:t> the role(s) with which the initiator interacts; </a:t>
            </a:r>
          </a:p>
          <a:p>
            <a:pPr lvl="1">
              <a:lnSpc>
                <a:spcPct val="80000"/>
              </a:lnSpc>
            </a:pPr>
            <a:r>
              <a:rPr lang="en-CA" sz="1800" b="1" i="1" dirty="0">
                <a:solidFill>
                  <a:schemeClr val="hlink"/>
                </a:solidFill>
              </a:rPr>
              <a:t>Inputs:</a:t>
            </a:r>
            <a:r>
              <a:rPr lang="en-CA" sz="1800" dirty="0"/>
              <a:t> information used by the </a:t>
            </a:r>
          </a:p>
          <a:p>
            <a:pPr lvl="1">
              <a:lnSpc>
                <a:spcPct val="80000"/>
              </a:lnSpc>
              <a:buFont typeface="Wingdings" pitchFamily="2" charset="2"/>
              <a:buNone/>
            </a:pPr>
            <a:r>
              <a:rPr lang="en-CA" sz="1800" dirty="0"/>
              <a:t>	role initiator while enacting the </a:t>
            </a:r>
          </a:p>
          <a:p>
            <a:pPr lvl="1">
              <a:lnSpc>
                <a:spcPct val="80000"/>
              </a:lnSpc>
              <a:buFont typeface="Wingdings" pitchFamily="2" charset="2"/>
              <a:buNone/>
            </a:pPr>
            <a:r>
              <a:rPr lang="en-CA" sz="1800" dirty="0"/>
              <a:t>	protocol; </a:t>
            </a:r>
          </a:p>
          <a:p>
            <a:pPr lvl="1">
              <a:lnSpc>
                <a:spcPct val="80000"/>
              </a:lnSpc>
            </a:pPr>
            <a:r>
              <a:rPr lang="en-CA" sz="1800" b="1" i="1" dirty="0">
                <a:solidFill>
                  <a:schemeClr val="hlink"/>
                </a:solidFill>
              </a:rPr>
              <a:t>Outputs:</a:t>
            </a:r>
            <a:r>
              <a:rPr lang="en-CA" sz="1800" dirty="0"/>
              <a:t> information supplied </a:t>
            </a:r>
          </a:p>
          <a:p>
            <a:pPr lvl="1">
              <a:lnSpc>
                <a:spcPct val="80000"/>
              </a:lnSpc>
              <a:buFont typeface="Wingdings" pitchFamily="2" charset="2"/>
              <a:buNone/>
            </a:pPr>
            <a:r>
              <a:rPr lang="en-CA" sz="1800" dirty="0"/>
              <a:t>	by/to the protocol responder </a:t>
            </a:r>
          </a:p>
          <a:p>
            <a:pPr lvl="1">
              <a:lnSpc>
                <a:spcPct val="80000"/>
              </a:lnSpc>
              <a:buFont typeface="Wingdings" pitchFamily="2" charset="2"/>
              <a:buNone/>
            </a:pPr>
            <a:r>
              <a:rPr lang="en-CA" sz="1800" dirty="0"/>
              <a:t>	during interaction; </a:t>
            </a:r>
          </a:p>
          <a:p>
            <a:pPr lvl="1">
              <a:lnSpc>
                <a:spcPct val="80000"/>
              </a:lnSpc>
            </a:pPr>
            <a:r>
              <a:rPr lang="en-CA" sz="1800" b="1" i="1" dirty="0">
                <a:solidFill>
                  <a:schemeClr val="hlink"/>
                </a:solidFill>
              </a:rPr>
              <a:t>Processing:</a:t>
            </a:r>
            <a:r>
              <a:rPr lang="en-CA" sz="1800" dirty="0"/>
              <a:t> brief description </a:t>
            </a:r>
          </a:p>
          <a:p>
            <a:pPr lvl="1">
              <a:lnSpc>
                <a:spcPct val="80000"/>
              </a:lnSpc>
              <a:buFont typeface="Wingdings" pitchFamily="2" charset="2"/>
              <a:buNone/>
            </a:pPr>
            <a:r>
              <a:rPr lang="en-CA" sz="1800" dirty="0"/>
              <a:t>	of any processing the protocol </a:t>
            </a:r>
          </a:p>
          <a:p>
            <a:pPr lvl="1">
              <a:lnSpc>
                <a:spcPct val="80000"/>
              </a:lnSpc>
              <a:buFont typeface="Wingdings" pitchFamily="2" charset="2"/>
              <a:buNone/>
            </a:pPr>
            <a:r>
              <a:rPr lang="en-CA" sz="1800" dirty="0"/>
              <a:t>	initiator performs during the </a:t>
            </a:r>
          </a:p>
          <a:p>
            <a:pPr lvl="1">
              <a:lnSpc>
                <a:spcPct val="80000"/>
              </a:lnSpc>
              <a:buFont typeface="Wingdings" pitchFamily="2" charset="2"/>
              <a:buNone/>
            </a:pPr>
            <a:r>
              <a:rPr lang="en-CA" sz="1800" dirty="0"/>
              <a:t>	course of the interaction.</a:t>
            </a:r>
          </a:p>
        </p:txBody>
      </p:sp>
      <p:grpSp>
        <p:nvGrpSpPr>
          <p:cNvPr id="958468" name="Group 4"/>
          <p:cNvGrpSpPr>
            <a:grpSpLocks/>
          </p:cNvGrpSpPr>
          <p:nvPr/>
        </p:nvGrpSpPr>
        <p:grpSpPr bwMode="auto">
          <a:xfrm>
            <a:off x="4859338" y="3213100"/>
            <a:ext cx="4176712" cy="2836863"/>
            <a:chOff x="2018" y="1979"/>
            <a:chExt cx="2631" cy="1787"/>
          </a:xfrm>
        </p:grpSpPr>
        <p:sp>
          <p:nvSpPr>
            <p:cNvPr id="958469" name="AutoShape 5"/>
            <p:cNvSpPr>
              <a:spLocks noChangeAspect="1" noChangeArrowheads="1" noTextEdit="1"/>
            </p:cNvSpPr>
            <p:nvPr/>
          </p:nvSpPr>
          <p:spPr bwMode="auto">
            <a:xfrm>
              <a:off x="2064" y="2024"/>
              <a:ext cx="2526" cy="1718"/>
            </a:xfrm>
            <a:prstGeom prst="rect">
              <a:avLst/>
            </a:prstGeom>
            <a:noFill/>
          </p:spPr>
          <p:txBody>
            <a:bodyPr/>
            <a:lstStyle/>
            <a:p>
              <a:endParaRPr lang="en-CA"/>
            </a:p>
          </p:txBody>
        </p:sp>
        <p:sp>
          <p:nvSpPr>
            <p:cNvPr id="958470" name="Line 6"/>
            <p:cNvSpPr>
              <a:spLocks noChangeShapeType="1"/>
            </p:cNvSpPr>
            <p:nvPr/>
          </p:nvSpPr>
          <p:spPr bwMode="auto">
            <a:xfrm flipH="1">
              <a:off x="2925" y="2529"/>
              <a:ext cx="0" cy="447"/>
            </a:xfrm>
            <a:prstGeom prst="line">
              <a:avLst/>
            </a:prstGeom>
            <a:noFill/>
            <a:ln w="12700">
              <a:solidFill>
                <a:srgbClr val="000000"/>
              </a:solidFill>
              <a:round/>
              <a:headEnd type="none" w="sm" len="sm"/>
              <a:tailEnd/>
            </a:ln>
          </p:spPr>
          <p:txBody>
            <a:bodyPr anchor="ctr"/>
            <a:lstStyle/>
            <a:p>
              <a:endParaRPr lang="en-CA"/>
            </a:p>
          </p:txBody>
        </p:sp>
        <p:sp>
          <p:nvSpPr>
            <p:cNvPr id="958471" name="Text Box 7"/>
            <p:cNvSpPr txBox="1">
              <a:spLocks noChangeArrowheads="1"/>
            </p:cNvSpPr>
            <p:nvPr/>
          </p:nvSpPr>
          <p:spPr bwMode="auto">
            <a:xfrm>
              <a:off x="2580" y="2160"/>
              <a:ext cx="708" cy="303"/>
            </a:xfrm>
            <a:prstGeom prst="rect">
              <a:avLst/>
            </a:prstGeom>
            <a:solidFill>
              <a:srgbClr val="FFFFFF"/>
            </a:solidFill>
            <a:ln w="9525">
              <a:solidFill>
                <a:srgbClr val="FFFFFF"/>
              </a:solidFill>
              <a:miter lim="800000"/>
              <a:headEnd/>
              <a:tailEnd/>
            </a:ln>
          </p:spPr>
          <p:txBody>
            <a:bodyPr/>
            <a:lstStyle/>
            <a:p>
              <a:pPr eaLnBrk="0" hangingPunct="0"/>
              <a:r>
                <a:rPr kumimoji="0" lang="en-US" sz="2000">
                  <a:latin typeface="Times New Roman" pitchFamily="18" charset="0"/>
                  <a:cs typeface="Times New Roman" pitchFamily="18" charset="0"/>
                </a:rPr>
                <a:t>Purpose</a:t>
              </a:r>
              <a:endParaRPr kumimoji="0" lang="en-US" sz="2000" b="0">
                <a:latin typeface="Times New Roman" pitchFamily="18" charset="0"/>
              </a:endParaRPr>
            </a:p>
          </p:txBody>
        </p:sp>
        <p:sp>
          <p:nvSpPr>
            <p:cNvPr id="958472" name="Text Box 8"/>
            <p:cNvSpPr txBox="1">
              <a:spLocks noChangeArrowheads="1"/>
            </p:cNvSpPr>
            <p:nvPr/>
          </p:nvSpPr>
          <p:spPr bwMode="auto">
            <a:xfrm>
              <a:off x="2165" y="2573"/>
              <a:ext cx="708" cy="404"/>
            </a:xfrm>
            <a:prstGeom prst="rect">
              <a:avLst/>
            </a:prstGeom>
            <a:solidFill>
              <a:srgbClr val="FFFFFF"/>
            </a:solidFill>
            <a:ln w="9525">
              <a:solidFill>
                <a:srgbClr val="FFFFFF"/>
              </a:solidFill>
              <a:miter lim="800000"/>
              <a:headEnd/>
              <a:tailEnd/>
            </a:ln>
          </p:spPr>
          <p:txBody>
            <a:bodyPr/>
            <a:lstStyle/>
            <a:p>
              <a:pPr eaLnBrk="0" hangingPunct="0"/>
              <a:r>
                <a:rPr kumimoji="0" lang="en-US" sz="2000" dirty="0">
                  <a:latin typeface="Times New Roman" pitchFamily="18" charset="0"/>
                  <a:cs typeface="Times New Roman" pitchFamily="18" charset="0"/>
                </a:rPr>
                <a:t>Initiator role</a:t>
              </a:r>
            </a:p>
          </p:txBody>
        </p:sp>
        <p:sp>
          <p:nvSpPr>
            <p:cNvPr id="958473" name="Text Box 9"/>
            <p:cNvSpPr txBox="1">
              <a:spLocks noChangeArrowheads="1"/>
            </p:cNvSpPr>
            <p:nvPr/>
          </p:nvSpPr>
          <p:spPr bwMode="auto">
            <a:xfrm>
              <a:off x="2969" y="2569"/>
              <a:ext cx="909" cy="415"/>
            </a:xfrm>
            <a:prstGeom prst="rect">
              <a:avLst/>
            </a:prstGeom>
            <a:solidFill>
              <a:srgbClr val="FFFFFF"/>
            </a:solidFill>
            <a:ln w="9525">
              <a:solidFill>
                <a:srgbClr val="FFFFFF"/>
              </a:solidFill>
              <a:miter lim="800000"/>
              <a:headEnd/>
              <a:tailEnd/>
            </a:ln>
          </p:spPr>
          <p:txBody>
            <a:bodyPr/>
            <a:lstStyle/>
            <a:p>
              <a:pPr eaLnBrk="0" hangingPunct="0"/>
              <a:r>
                <a:rPr kumimoji="0" lang="en-US" sz="2000" dirty="0">
                  <a:latin typeface="Times New Roman" pitchFamily="18" charset="0"/>
                  <a:cs typeface="Times New Roman" pitchFamily="18" charset="0"/>
                </a:rPr>
                <a:t>Responder role</a:t>
              </a:r>
              <a:endParaRPr kumimoji="0" lang="en-US" sz="2000" b="0" dirty="0">
                <a:latin typeface="Times New Roman" pitchFamily="18" charset="0"/>
              </a:endParaRPr>
            </a:p>
          </p:txBody>
        </p:sp>
        <p:sp>
          <p:nvSpPr>
            <p:cNvPr id="958474" name="Text Box 10"/>
            <p:cNvSpPr txBox="1">
              <a:spLocks noChangeArrowheads="1"/>
            </p:cNvSpPr>
            <p:nvPr/>
          </p:nvSpPr>
          <p:spPr bwMode="auto">
            <a:xfrm>
              <a:off x="3923" y="2627"/>
              <a:ext cx="606" cy="304"/>
            </a:xfrm>
            <a:prstGeom prst="rect">
              <a:avLst/>
            </a:prstGeom>
            <a:solidFill>
              <a:srgbClr val="FFFFFF"/>
            </a:solidFill>
            <a:ln w="9525">
              <a:solidFill>
                <a:srgbClr val="FFFFFF"/>
              </a:solidFill>
              <a:miter lim="800000"/>
              <a:headEnd/>
              <a:tailEnd/>
            </a:ln>
          </p:spPr>
          <p:txBody>
            <a:bodyPr/>
            <a:lstStyle/>
            <a:p>
              <a:pPr eaLnBrk="0" hangingPunct="0"/>
              <a:r>
                <a:rPr kumimoji="0" lang="en-US" sz="2000">
                  <a:latin typeface="Times New Roman" pitchFamily="18" charset="0"/>
                  <a:cs typeface="Times New Roman" pitchFamily="18" charset="0"/>
                </a:rPr>
                <a:t>Inputs</a:t>
              </a:r>
              <a:endParaRPr kumimoji="0" lang="en-US" sz="2000" b="0">
                <a:latin typeface="Times New Roman" pitchFamily="18" charset="0"/>
              </a:endParaRPr>
            </a:p>
          </p:txBody>
        </p:sp>
        <p:sp>
          <p:nvSpPr>
            <p:cNvPr id="958475" name="Text Box 11"/>
            <p:cNvSpPr txBox="1">
              <a:spLocks noChangeArrowheads="1"/>
            </p:cNvSpPr>
            <p:nvPr/>
          </p:nvSpPr>
          <p:spPr bwMode="auto">
            <a:xfrm>
              <a:off x="3942" y="3135"/>
              <a:ext cx="707" cy="304"/>
            </a:xfrm>
            <a:prstGeom prst="rect">
              <a:avLst/>
            </a:prstGeom>
            <a:solidFill>
              <a:srgbClr val="FFFFFF"/>
            </a:solidFill>
            <a:ln w="9525">
              <a:solidFill>
                <a:srgbClr val="FFFFFF"/>
              </a:solidFill>
              <a:miter lim="800000"/>
              <a:headEnd/>
              <a:tailEnd/>
            </a:ln>
          </p:spPr>
          <p:txBody>
            <a:bodyPr/>
            <a:lstStyle/>
            <a:p>
              <a:pPr eaLnBrk="0" hangingPunct="0"/>
              <a:r>
                <a:rPr kumimoji="0" lang="en-US" sz="2000">
                  <a:latin typeface="Times New Roman" pitchFamily="18" charset="0"/>
                  <a:cs typeface="Times New Roman" pitchFamily="18" charset="0"/>
                </a:rPr>
                <a:t>Outputs</a:t>
              </a:r>
              <a:endParaRPr kumimoji="0" lang="en-US" sz="2000" b="0">
                <a:latin typeface="Times New Roman" pitchFamily="18" charset="0"/>
              </a:endParaRPr>
            </a:p>
          </p:txBody>
        </p:sp>
        <p:sp>
          <p:nvSpPr>
            <p:cNvPr id="958476" name="Text Box 12"/>
            <p:cNvSpPr txBox="1">
              <a:spLocks noChangeArrowheads="1"/>
            </p:cNvSpPr>
            <p:nvPr/>
          </p:nvSpPr>
          <p:spPr bwMode="auto">
            <a:xfrm>
              <a:off x="2468" y="3135"/>
              <a:ext cx="909" cy="304"/>
            </a:xfrm>
            <a:prstGeom prst="rect">
              <a:avLst/>
            </a:prstGeom>
            <a:solidFill>
              <a:srgbClr val="FFFFFF"/>
            </a:solidFill>
            <a:ln w="9525">
              <a:solidFill>
                <a:srgbClr val="FFFFFF"/>
              </a:solidFill>
              <a:miter lim="800000"/>
              <a:headEnd/>
              <a:tailEnd/>
            </a:ln>
          </p:spPr>
          <p:txBody>
            <a:bodyPr/>
            <a:lstStyle/>
            <a:p>
              <a:pPr eaLnBrk="0" hangingPunct="0"/>
              <a:r>
                <a:rPr kumimoji="0" lang="en-US" sz="2000">
                  <a:latin typeface="Times New Roman" pitchFamily="18" charset="0"/>
                  <a:cs typeface="Times New Roman" pitchFamily="18" charset="0"/>
                </a:rPr>
                <a:t>Processing</a:t>
              </a:r>
              <a:endParaRPr kumimoji="0" lang="en-US" sz="2000" b="0">
                <a:latin typeface="Times New Roman" pitchFamily="18" charset="0"/>
              </a:endParaRPr>
            </a:p>
          </p:txBody>
        </p:sp>
        <p:grpSp>
          <p:nvGrpSpPr>
            <p:cNvPr id="958477" name="Group 13"/>
            <p:cNvGrpSpPr>
              <a:grpSpLocks/>
            </p:cNvGrpSpPr>
            <p:nvPr/>
          </p:nvGrpSpPr>
          <p:grpSpPr bwMode="auto">
            <a:xfrm>
              <a:off x="2018" y="1979"/>
              <a:ext cx="2268" cy="1787"/>
              <a:chOff x="1872" y="1056"/>
              <a:chExt cx="1392" cy="768"/>
            </a:xfrm>
          </p:grpSpPr>
          <p:sp>
            <p:nvSpPr>
              <p:cNvPr id="958478" name="Rectangle 14"/>
              <p:cNvSpPr>
                <a:spLocks noChangeArrowheads="1"/>
              </p:cNvSpPr>
              <p:nvPr/>
            </p:nvSpPr>
            <p:spPr bwMode="auto">
              <a:xfrm>
                <a:off x="1872" y="1056"/>
                <a:ext cx="1152" cy="766"/>
              </a:xfrm>
              <a:prstGeom prst="rect">
                <a:avLst/>
              </a:prstGeom>
              <a:noFill/>
              <a:ln w="25400">
                <a:solidFill>
                  <a:srgbClr val="000000"/>
                </a:solidFill>
                <a:miter lim="800000"/>
                <a:headEnd type="none" w="sm" len="sm"/>
                <a:tailEnd/>
              </a:ln>
            </p:spPr>
            <p:txBody>
              <a:bodyPr anchor="ctr"/>
              <a:lstStyle/>
              <a:p>
                <a:endParaRPr lang="en-CA"/>
              </a:p>
            </p:txBody>
          </p:sp>
          <p:sp>
            <p:nvSpPr>
              <p:cNvPr id="958479" name="Line 15"/>
              <p:cNvSpPr>
                <a:spLocks noChangeShapeType="1"/>
              </p:cNvSpPr>
              <p:nvPr/>
            </p:nvSpPr>
            <p:spPr bwMode="auto">
              <a:xfrm>
                <a:off x="1872" y="1296"/>
                <a:ext cx="1152" cy="0"/>
              </a:xfrm>
              <a:prstGeom prst="line">
                <a:avLst/>
              </a:prstGeom>
              <a:noFill/>
              <a:ln w="25400">
                <a:solidFill>
                  <a:srgbClr val="000000"/>
                </a:solidFill>
                <a:round/>
                <a:headEnd type="none" w="sm" len="sm"/>
                <a:tailEnd/>
              </a:ln>
            </p:spPr>
            <p:txBody>
              <a:bodyPr anchor="ctr"/>
              <a:lstStyle/>
              <a:p>
                <a:endParaRPr lang="en-CA"/>
              </a:p>
            </p:txBody>
          </p:sp>
          <p:sp>
            <p:nvSpPr>
              <p:cNvPr id="958480" name="Line 16"/>
              <p:cNvSpPr>
                <a:spLocks noChangeShapeType="1"/>
              </p:cNvSpPr>
              <p:nvPr/>
            </p:nvSpPr>
            <p:spPr bwMode="auto">
              <a:xfrm>
                <a:off x="1872" y="1488"/>
                <a:ext cx="1392" cy="0"/>
              </a:xfrm>
              <a:prstGeom prst="line">
                <a:avLst/>
              </a:prstGeom>
              <a:noFill/>
              <a:ln w="25400">
                <a:solidFill>
                  <a:srgbClr val="000000"/>
                </a:solidFill>
                <a:round/>
                <a:headEnd type="none" w="sm" len="sm"/>
                <a:tailEnd/>
              </a:ln>
            </p:spPr>
            <p:txBody>
              <a:bodyPr anchor="ctr"/>
              <a:lstStyle/>
              <a:p>
                <a:endParaRPr lang="en-CA"/>
              </a:p>
            </p:txBody>
          </p:sp>
          <p:sp>
            <p:nvSpPr>
              <p:cNvPr id="958481" name="Line 17"/>
              <p:cNvSpPr>
                <a:spLocks noChangeShapeType="1"/>
              </p:cNvSpPr>
              <p:nvPr/>
            </p:nvSpPr>
            <p:spPr bwMode="auto">
              <a:xfrm>
                <a:off x="1872" y="1824"/>
                <a:ext cx="1392" cy="0"/>
              </a:xfrm>
              <a:prstGeom prst="line">
                <a:avLst/>
              </a:prstGeom>
              <a:noFill/>
              <a:ln w="25400">
                <a:solidFill>
                  <a:srgbClr val="000000"/>
                </a:solidFill>
                <a:round/>
                <a:headEnd type="none" w="sm" len="sm"/>
                <a:tailEnd/>
              </a:ln>
            </p:spPr>
            <p:txBody>
              <a:bodyPr anchor="ctr"/>
              <a:lstStyle/>
              <a:p>
                <a:endParaRPr lang="en-CA"/>
              </a:p>
            </p:txBody>
          </p:sp>
        </p:grpSp>
      </p:gr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ja-JP" altLang="en-US"/>
              <a:t>far@ucalgary.ca</a:t>
            </a:r>
            <a:endParaRPr lang="en-US" altLang="ja-JP"/>
          </a:p>
        </p:txBody>
      </p:sp>
      <p:sp>
        <p:nvSpPr>
          <p:cNvPr id="13" name="Slide Number Placeholder 5"/>
          <p:cNvSpPr>
            <a:spLocks noGrp="1"/>
          </p:cNvSpPr>
          <p:nvPr>
            <p:ph type="sldNum" sz="quarter" idx="12"/>
          </p:nvPr>
        </p:nvSpPr>
        <p:spPr/>
        <p:txBody>
          <a:bodyPr/>
          <a:lstStyle/>
          <a:p>
            <a:fld id="{62E87CA9-F360-43ED-B24A-C67E9640653B}" type="slidenum">
              <a:rPr lang="ja-JP" altLang="en-US"/>
              <a:pPr/>
              <a:t>5</a:t>
            </a:fld>
            <a:endParaRPr lang="en-US" altLang="ja-JP"/>
          </a:p>
        </p:txBody>
      </p:sp>
      <p:sp>
        <p:nvSpPr>
          <p:cNvPr id="932866" name="Rectangle 2"/>
          <p:cNvSpPr>
            <a:spLocks noGrp="1" noChangeArrowheads="1"/>
          </p:cNvSpPr>
          <p:nvPr>
            <p:ph type="title"/>
          </p:nvPr>
        </p:nvSpPr>
        <p:spPr/>
        <p:txBody>
          <a:bodyPr/>
          <a:lstStyle/>
          <a:p>
            <a:r>
              <a:rPr lang="en-CA"/>
              <a:t>Introduction (contd.)</a:t>
            </a:r>
            <a:endParaRPr lang="en-US" altLang="ja-JP"/>
          </a:p>
        </p:txBody>
      </p:sp>
      <p:sp>
        <p:nvSpPr>
          <p:cNvPr id="932867" name="Rectangle 3"/>
          <p:cNvSpPr>
            <a:spLocks noGrp="1" noChangeArrowheads="1"/>
          </p:cNvSpPr>
          <p:nvPr>
            <p:ph type="body" idx="1"/>
          </p:nvPr>
        </p:nvSpPr>
        <p:spPr>
          <a:xfrm>
            <a:off x="900113" y="1560513"/>
            <a:ext cx="4495800" cy="4532312"/>
          </a:xfrm>
        </p:spPr>
        <p:txBody>
          <a:bodyPr/>
          <a:lstStyle/>
          <a:p>
            <a:r>
              <a:rPr lang="en-US" altLang="ja-JP" sz="2400">
                <a:ea typeface="ＭＳ Ｐゴシック" pitchFamily="34" charset="-128"/>
              </a:rPr>
              <a:t>Evolution of </a:t>
            </a:r>
            <a:r>
              <a:rPr lang="en-US" altLang="ja-JP" sz="2400">
                <a:ea typeface="ＭＳ 明朝" pitchFamily="49" charset="-128"/>
              </a:rPr>
              <a:t>software engineering paradigms</a:t>
            </a:r>
            <a:r>
              <a:rPr lang="en-US" altLang="ja-JP" sz="2400">
                <a:ea typeface="ＭＳ Ｐゴシック" pitchFamily="34" charset="-128"/>
              </a:rPr>
              <a:t>:</a:t>
            </a:r>
          </a:p>
          <a:p>
            <a:pPr lvl="2"/>
            <a:r>
              <a:rPr lang="en-US" altLang="ja-JP" sz="2000">
                <a:ea typeface="ＭＳ Ｐゴシック" pitchFamily="34" charset="-128"/>
              </a:rPr>
              <a:t>Assembly languages</a:t>
            </a:r>
          </a:p>
          <a:p>
            <a:pPr lvl="2"/>
            <a:r>
              <a:rPr lang="en-US" altLang="ja-JP" sz="2000">
                <a:ea typeface="ＭＳ Ｐゴシック" pitchFamily="34" charset="-128"/>
              </a:rPr>
              <a:t>Procedural and structured programming</a:t>
            </a:r>
          </a:p>
          <a:p>
            <a:pPr lvl="2"/>
            <a:r>
              <a:rPr lang="en-US" altLang="ja-JP" sz="2000">
                <a:ea typeface="ＭＳ Ｐゴシック" pitchFamily="34" charset="-128"/>
              </a:rPr>
              <a:t>Object Oriented programming</a:t>
            </a:r>
          </a:p>
          <a:p>
            <a:pPr lvl="2"/>
            <a:r>
              <a:rPr lang="en-US" altLang="ja-JP" sz="2000">
                <a:ea typeface="ＭＳ Ｐゴシック" pitchFamily="34" charset="-128"/>
              </a:rPr>
              <a:t>Component-ware</a:t>
            </a:r>
          </a:p>
          <a:p>
            <a:pPr lvl="2"/>
            <a:r>
              <a:rPr lang="en-US" altLang="ja-JP" sz="2000">
                <a:ea typeface="ＭＳ Ｐゴシック" pitchFamily="34" charset="-128"/>
              </a:rPr>
              <a:t>Design patterns</a:t>
            </a:r>
          </a:p>
          <a:p>
            <a:pPr lvl="2"/>
            <a:r>
              <a:rPr lang="en-US" altLang="ja-JP" sz="2000">
                <a:ea typeface="ＭＳ Ｐゴシック" pitchFamily="34" charset="-128"/>
              </a:rPr>
              <a:t>Software architectures</a:t>
            </a:r>
          </a:p>
          <a:p>
            <a:pPr lvl="2">
              <a:buFont typeface="Wingdings" pitchFamily="2" charset="2"/>
              <a:buNone/>
            </a:pPr>
            <a:r>
              <a:rPr lang="en-US" altLang="ja-JP" sz="2000">
                <a:ea typeface="ＭＳ Ｐゴシック" pitchFamily="34" charset="-128"/>
              </a:rPr>
              <a:t>	</a:t>
            </a:r>
            <a:r>
              <a:rPr lang="en-US" altLang="ja-JP" sz="2000" b="1">
                <a:effectLst>
                  <a:outerShdw blurRad="38100" dist="38100" dir="2700000" algn="tl">
                    <a:srgbClr val="C0C0C0"/>
                  </a:outerShdw>
                </a:effectLst>
                <a:ea typeface="ＭＳ Ｐゴシック" pitchFamily="34" charset="-128"/>
              </a:rPr>
              <a:t>…</a:t>
            </a:r>
          </a:p>
          <a:p>
            <a:pPr lvl="2"/>
            <a:r>
              <a:rPr lang="en-US" altLang="ja-JP" sz="2000" b="1">
                <a:solidFill>
                  <a:srgbClr val="800000"/>
                </a:solidFill>
                <a:ea typeface="ＭＳ Ｐゴシック" pitchFamily="34" charset="-128"/>
              </a:rPr>
              <a:t>Software Agents</a:t>
            </a:r>
            <a:r>
              <a:rPr lang="en-US" altLang="ja-JP" sz="2000">
                <a:ea typeface="ＭＳ Ｐゴシック" pitchFamily="34" charset="-128"/>
              </a:rPr>
              <a:t> </a:t>
            </a:r>
            <a:endParaRPr lang="ja-JP" altLang="en-US" sz="2000">
              <a:ea typeface="ＭＳ Ｐゴシック" pitchFamily="34" charset="-128"/>
            </a:endParaRPr>
          </a:p>
        </p:txBody>
      </p:sp>
      <p:grpSp>
        <p:nvGrpSpPr>
          <p:cNvPr id="2" name="Group 4"/>
          <p:cNvGrpSpPr>
            <a:grpSpLocks/>
          </p:cNvGrpSpPr>
          <p:nvPr/>
        </p:nvGrpSpPr>
        <p:grpSpPr bwMode="auto">
          <a:xfrm>
            <a:off x="5638800" y="1600200"/>
            <a:ext cx="2971800" cy="4238625"/>
            <a:chOff x="3552" y="1008"/>
            <a:chExt cx="1872" cy="2670"/>
          </a:xfrm>
        </p:grpSpPr>
        <p:sp>
          <p:nvSpPr>
            <p:cNvPr id="932869" name="Text Box 5"/>
            <p:cNvSpPr txBox="1">
              <a:spLocks noChangeArrowheads="1"/>
            </p:cNvSpPr>
            <p:nvPr/>
          </p:nvSpPr>
          <p:spPr bwMode="auto">
            <a:xfrm>
              <a:off x="3552" y="1008"/>
              <a:ext cx="1680" cy="750"/>
            </a:xfrm>
            <a:prstGeom prst="rect">
              <a:avLst/>
            </a:prstGeom>
            <a:noFill/>
            <a:ln w="9525">
              <a:noFill/>
              <a:miter lim="800000"/>
              <a:headEnd/>
              <a:tailEnd/>
            </a:ln>
            <a:effectLst/>
          </p:spPr>
          <p:txBody>
            <a:bodyPr>
              <a:spAutoFit/>
            </a:bodyPr>
            <a:lstStyle/>
            <a:p>
              <a:pPr>
                <a:spcBef>
                  <a:spcPct val="50000"/>
                </a:spcBef>
              </a:pPr>
              <a:r>
                <a:rPr lang="en-US" altLang="ja-JP" sz="1800">
                  <a:solidFill>
                    <a:srgbClr val="FF0000"/>
                  </a:solidFill>
                  <a:effectLst>
                    <a:outerShdw blurRad="38100" dist="38100" dir="2700000" algn="tl">
                      <a:srgbClr val="C0C0C0"/>
                    </a:outerShdw>
                  </a:effectLst>
                </a:rPr>
                <a:t>Languages that have their conceptual basis determined by machine architecture</a:t>
              </a:r>
              <a:endParaRPr lang="ja-JP" altLang="en-US" sz="1800">
                <a:solidFill>
                  <a:srgbClr val="FF0000"/>
                </a:solidFill>
                <a:effectLst>
                  <a:outerShdw blurRad="38100" dist="38100" dir="2700000" algn="tl">
                    <a:srgbClr val="C0C0C0"/>
                  </a:outerShdw>
                </a:effectLst>
              </a:endParaRPr>
            </a:p>
          </p:txBody>
        </p:sp>
        <p:sp>
          <p:nvSpPr>
            <p:cNvPr id="932870" name="Text Box 6"/>
            <p:cNvSpPr txBox="1">
              <a:spLocks noChangeArrowheads="1"/>
            </p:cNvSpPr>
            <p:nvPr/>
          </p:nvSpPr>
          <p:spPr bwMode="auto">
            <a:xfrm>
              <a:off x="3600" y="2928"/>
              <a:ext cx="1728" cy="750"/>
            </a:xfrm>
            <a:prstGeom prst="rect">
              <a:avLst/>
            </a:prstGeom>
            <a:noFill/>
            <a:ln w="9525">
              <a:noFill/>
              <a:miter lim="800000"/>
              <a:headEnd/>
              <a:tailEnd/>
            </a:ln>
            <a:effectLst/>
          </p:spPr>
          <p:txBody>
            <a:bodyPr>
              <a:spAutoFit/>
            </a:bodyPr>
            <a:lstStyle/>
            <a:p>
              <a:pPr>
                <a:spcBef>
                  <a:spcPct val="50000"/>
                </a:spcBef>
              </a:pPr>
              <a:r>
                <a:rPr lang="en-US" altLang="ja-JP" sz="1800">
                  <a:solidFill>
                    <a:srgbClr val="FF0000"/>
                  </a:solidFill>
                  <a:effectLst>
                    <a:outerShdw blurRad="38100" dist="38100" dir="2700000" algn="tl">
                      <a:srgbClr val="C0C0C0"/>
                    </a:outerShdw>
                  </a:effectLst>
                </a:rPr>
                <a:t>Languages that have their key abstractions rooted in the problem domain</a:t>
              </a:r>
              <a:endParaRPr lang="ja-JP" altLang="en-US" sz="1800">
                <a:solidFill>
                  <a:srgbClr val="FF0000"/>
                </a:solidFill>
                <a:effectLst>
                  <a:outerShdw blurRad="38100" dist="38100" dir="2700000" algn="tl">
                    <a:srgbClr val="C0C0C0"/>
                  </a:outerShdw>
                </a:effectLst>
              </a:endParaRPr>
            </a:p>
          </p:txBody>
        </p:sp>
        <p:sp>
          <p:nvSpPr>
            <p:cNvPr id="932871" name="AutoShape 7"/>
            <p:cNvSpPr>
              <a:spLocks noChangeArrowheads="1"/>
            </p:cNvSpPr>
            <p:nvPr/>
          </p:nvSpPr>
          <p:spPr bwMode="auto">
            <a:xfrm>
              <a:off x="3744" y="1872"/>
              <a:ext cx="336" cy="960"/>
            </a:xfrm>
            <a:prstGeom prst="downArrow">
              <a:avLst>
                <a:gd name="adj1" fmla="val 50000"/>
                <a:gd name="adj2" fmla="val 71429"/>
              </a:avLst>
            </a:prstGeom>
            <a:gradFill rotWithShape="0">
              <a:gsLst>
                <a:gs pos="0">
                  <a:srgbClr val="008000"/>
                </a:gs>
                <a:gs pos="100000">
                  <a:srgbClr val="008000">
                    <a:gamma/>
                    <a:shade val="46275"/>
                    <a:invGamma/>
                  </a:srgbClr>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endParaRPr lang="en-CA"/>
            </a:p>
          </p:txBody>
        </p:sp>
        <p:sp>
          <p:nvSpPr>
            <p:cNvPr id="932872" name="Text Box 8"/>
            <p:cNvSpPr txBox="1">
              <a:spLocks noChangeArrowheads="1"/>
            </p:cNvSpPr>
            <p:nvPr/>
          </p:nvSpPr>
          <p:spPr bwMode="auto">
            <a:xfrm>
              <a:off x="4128" y="1920"/>
              <a:ext cx="1296" cy="633"/>
            </a:xfrm>
            <a:prstGeom prst="rect">
              <a:avLst/>
            </a:prstGeom>
            <a:noFill/>
            <a:ln w="9525">
              <a:noFill/>
              <a:miter lim="800000"/>
              <a:headEnd/>
              <a:tailEnd/>
            </a:ln>
            <a:effectLst/>
          </p:spPr>
          <p:txBody>
            <a:bodyPr>
              <a:spAutoFit/>
            </a:bodyPr>
            <a:lstStyle/>
            <a:p>
              <a:pPr>
                <a:spcBef>
                  <a:spcPct val="50000"/>
                </a:spcBef>
              </a:pPr>
              <a:r>
                <a:rPr lang="en-US" altLang="ja-JP">
                  <a:effectLst>
                    <a:outerShdw blurRad="38100" dist="38100" dir="2700000" algn="tl">
                      <a:srgbClr val="C0C0C0"/>
                    </a:outerShdw>
                  </a:effectLst>
                </a:rPr>
                <a:t>Increase of</a:t>
              </a:r>
            </a:p>
            <a:p>
              <a:pPr>
                <a:spcBef>
                  <a:spcPct val="50000"/>
                </a:spcBef>
              </a:pPr>
              <a:r>
                <a:rPr lang="en-US" altLang="ja-JP">
                  <a:effectLst>
                    <a:outerShdw blurRad="38100" dist="38100" dir="2700000" algn="tl">
                      <a:srgbClr val="C0C0C0"/>
                    </a:outerShdw>
                  </a:effectLst>
                </a:rPr>
                <a:t>Complexity</a:t>
              </a:r>
            </a:p>
          </p:txBody>
        </p:sp>
      </p:grpSp>
      <p:sp>
        <p:nvSpPr>
          <p:cNvPr id="932873" name="AutoShape 9"/>
          <p:cNvSpPr>
            <a:spLocks noChangeArrowheads="1"/>
          </p:cNvSpPr>
          <p:nvPr/>
        </p:nvSpPr>
        <p:spPr bwMode="auto">
          <a:xfrm>
            <a:off x="1066800" y="2971800"/>
            <a:ext cx="533400" cy="1524000"/>
          </a:xfrm>
          <a:prstGeom prst="downArrow">
            <a:avLst>
              <a:gd name="adj1" fmla="val 50000"/>
              <a:gd name="adj2" fmla="val 71429"/>
            </a:avLst>
          </a:prstGeom>
          <a:gradFill rotWithShape="0">
            <a:gsLst>
              <a:gs pos="0">
                <a:srgbClr val="008000"/>
              </a:gs>
              <a:gs pos="100000">
                <a:srgbClr val="008000">
                  <a:gamma/>
                  <a:shade val="46275"/>
                  <a:invGamma/>
                </a:srgbClr>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endParaRPr lang="en-CA"/>
          </a:p>
        </p:txBody>
      </p:sp>
      <p:sp>
        <p:nvSpPr>
          <p:cNvPr id="932874" name="Text Box 10"/>
          <p:cNvSpPr txBox="1">
            <a:spLocks noChangeArrowheads="1"/>
          </p:cNvSpPr>
          <p:nvPr/>
        </p:nvSpPr>
        <p:spPr bwMode="auto">
          <a:xfrm>
            <a:off x="304800" y="3276600"/>
            <a:ext cx="1066800" cy="457200"/>
          </a:xfrm>
          <a:prstGeom prst="rect">
            <a:avLst/>
          </a:prstGeom>
          <a:noFill/>
          <a:ln w="9525">
            <a:noFill/>
            <a:miter lim="800000"/>
            <a:headEnd/>
            <a:tailEnd/>
          </a:ln>
          <a:effectLst/>
        </p:spPr>
        <p:txBody>
          <a:bodyPr>
            <a:spAutoFit/>
          </a:bodyPr>
          <a:lstStyle/>
          <a:p>
            <a:pPr>
              <a:spcBef>
                <a:spcPct val="50000"/>
              </a:spcBef>
            </a:pPr>
            <a:r>
              <a:rPr lang="en-US" altLang="ja-JP"/>
              <a:t>time</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4"/>
          <p:cNvSpPr>
            <a:spLocks noGrp="1"/>
          </p:cNvSpPr>
          <p:nvPr>
            <p:ph type="ftr" sz="quarter" idx="11"/>
          </p:nvPr>
        </p:nvSpPr>
        <p:spPr/>
        <p:txBody>
          <a:bodyPr/>
          <a:lstStyle/>
          <a:p>
            <a:r>
              <a:rPr lang="ja-JP" altLang="en-US"/>
              <a:t>far@ucalgary.ca</a:t>
            </a:r>
            <a:endParaRPr lang="en-US" altLang="ja-JP"/>
          </a:p>
        </p:txBody>
      </p:sp>
      <p:sp>
        <p:nvSpPr>
          <p:cNvPr id="37" name="Slide Number Placeholder 5"/>
          <p:cNvSpPr>
            <a:spLocks noGrp="1"/>
          </p:cNvSpPr>
          <p:nvPr>
            <p:ph type="sldNum" sz="quarter" idx="12"/>
          </p:nvPr>
        </p:nvSpPr>
        <p:spPr/>
        <p:txBody>
          <a:bodyPr/>
          <a:lstStyle/>
          <a:p>
            <a:fld id="{4BCDA3EB-71F3-4647-8E7E-D9517AB20F10}" type="slidenum">
              <a:rPr lang="ja-JP" altLang="en-US"/>
              <a:pPr/>
              <a:t>50</a:t>
            </a:fld>
            <a:endParaRPr lang="en-US" altLang="ja-JP"/>
          </a:p>
        </p:txBody>
      </p:sp>
      <p:sp>
        <p:nvSpPr>
          <p:cNvPr id="1116293" name="Rectangle 133"/>
          <p:cNvSpPr>
            <a:spLocks noGrp="1" noChangeArrowheads="1"/>
          </p:cNvSpPr>
          <p:nvPr>
            <p:ph type="title"/>
          </p:nvPr>
        </p:nvSpPr>
        <p:spPr/>
        <p:txBody>
          <a:bodyPr/>
          <a:lstStyle/>
          <a:p>
            <a:r>
              <a:rPr lang="en-CA"/>
              <a:t>Example: Interaction Model</a:t>
            </a:r>
          </a:p>
        </p:txBody>
      </p:sp>
      <p:graphicFrame>
        <p:nvGraphicFramePr>
          <p:cNvPr id="1116302" name="Group 142"/>
          <p:cNvGraphicFramePr>
            <a:graphicFrameLocks noGrp="1"/>
          </p:cNvGraphicFramePr>
          <p:nvPr>
            <p:ph idx="1"/>
            <p:extLst>
              <p:ext uri="{D42A27DB-BD31-4B8C-83A1-F6EECF244321}">
                <p14:modId xmlns:p14="http://schemas.microsoft.com/office/powerpoint/2010/main" val="3463316111"/>
              </p:ext>
            </p:extLst>
          </p:nvPr>
        </p:nvGraphicFramePr>
        <p:xfrm>
          <a:off x="755576" y="1916113"/>
          <a:ext cx="8001000" cy="3749040"/>
        </p:xfrm>
        <a:graphic>
          <a:graphicData uri="http://schemas.openxmlformats.org/drawingml/2006/table">
            <a:tbl>
              <a:tblPr/>
              <a:tblGrid>
                <a:gridCol w="1666875">
                  <a:extLst>
                    <a:ext uri="{9D8B030D-6E8A-4147-A177-3AD203B41FA5}">
                      <a16:colId xmlns:a16="http://schemas.microsoft.com/office/drawing/2014/main" val="20000"/>
                    </a:ext>
                  </a:extLst>
                </a:gridCol>
                <a:gridCol w="2111375">
                  <a:extLst>
                    <a:ext uri="{9D8B030D-6E8A-4147-A177-3AD203B41FA5}">
                      <a16:colId xmlns:a16="http://schemas.microsoft.com/office/drawing/2014/main" val="20001"/>
                    </a:ext>
                  </a:extLst>
                </a:gridCol>
                <a:gridCol w="2111375">
                  <a:extLst>
                    <a:ext uri="{9D8B030D-6E8A-4147-A177-3AD203B41FA5}">
                      <a16:colId xmlns:a16="http://schemas.microsoft.com/office/drawing/2014/main" val="20002"/>
                    </a:ext>
                  </a:extLst>
                </a:gridCol>
                <a:gridCol w="2111375">
                  <a:extLst>
                    <a:ext uri="{9D8B030D-6E8A-4147-A177-3AD203B41FA5}">
                      <a16:colId xmlns:a16="http://schemas.microsoft.com/office/drawing/2014/main" val="20003"/>
                    </a:ext>
                  </a:extLst>
                </a:gridCol>
              </a:tblGrid>
              <a:tr h="180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Times New Roman" pitchFamily="18" charset="0"/>
                          <a:cs typeface="Times New Roman" pitchFamily="18" charset="0"/>
                        </a:rPr>
                        <a:t>Protocol</a:t>
                      </a:r>
                      <a:endParaRPr kumimoji="0" lang="en-US" sz="1800" b="1" i="1"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a:cs typeface="Times New Roman" pitchFamily="18" charset="0"/>
                        </a:rPr>
                        <a:t>RequestGeocode</a:t>
                      </a:r>
                      <a:endParaRPr kumimoji="0" lang="en-US" sz="1800" b="1" i="0" u="none" strike="noStrike" cap="none" normalizeH="0" baseline="0" dirty="0">
                        <a:ln>
                          <a:noFill/>
                        </a:ln>
                        <a:solidFill>
                          <a:schemeClr val="tx1"/>
                        </a:solidFill>
                        <a:effectLst/>
                        <a:latin typeface="Courier"/>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a:cs typeface="Times New Roman" pitchFamily="18" charset="0"/>
                        </a:rPr>
                        <a:t>RequestMap</a:t>
                      </a:r>
                      <a:endParaRPr kumimoji="0" lang="en-US" sz="1800" b="1" i="0" u="none" strike="noStrike" cap="none" normalizeH="0" baseline="0" dirty="0">
                        <a:ln>
                          <a:noFill/>
                        </a:ln>
                        <a:solidFill>
                          <a:schemeClr val="tx1"/>
                        </a:solidFill>
                        <a:effectLst/>
                        <a:latin typeface="Courier"/>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a:cs typeface="Times New Roman" pitchFamily="18" charset="0"/>
                        </a:rPr>
                        <a:t>RequestRoute</a:t>
                      </a:r>
                      <a:endParaRPr kumimoji="0" lang="en-US" sz="1800" b="1" i="0" u="none" strike="noStrike" cap="none" normalizeH="0" baseline="0" dirty="0">
                        <a:ln>
                          <a:noFill/>
                        </a:ln>
                        <a:solidFill>
                          <a:schemeClr val="tx1"/>
                        </a:solidFill>
                        <a:effectLst/>
                        <a:latin typeface="Courier"/>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399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Times New Roman" pitchFamily="18" charset="0"/>
                          <a:cs typeface="Times New Roman" pitchFamily="18" charset="0"/>
                        </a:rPr>
                        <a:t>Purpose/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Times New Roman" pitchFamily="18" charset="0"/>
                          <a:cs typeface="Times New Roman" pitchFamily="18" charset="0"/>
                        </a:rPr>
                        <a:t>parameters</a:t>
                      </a:r>
                      <a:endParaRPr kumimoji="0" lang="en-US" sz="1800" b="1" i="1"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Request to geocode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 location. The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response includes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the Latitude and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Longitude of the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location</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Request a map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containing a list of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location. The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response include the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URL to the map that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displays the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locations</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Request a route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between two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locations. The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response includes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the driving direction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between the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locations</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Times New Roman" pitchFamily="18" charset="0"/>
                          <a:cs typeface="Times New Roman" pitchFamily="18" charset="0"/>
                        </a:rPr>
                        <a:t>Initiator(s)</a:t>
                      </a:r>
                      <a:endParaRPr kumimoji="0" lang="en-US" sz="1800" b="1" i="1"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PersonalAssistant</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PersonalAssistant</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PersonalAssistant</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Times New Roman" pitchFamily="18" charset="0"/>
                          <a:cs typeface="Times New Roman" pitchFamily="18" charset="0"/>
                        </a:rPr>
                        <a:t>Receiver(s)</a:t>
                      </a:r>
                      <a:endParaRPr kumimoji="0" lang="en-US" sz="1800" b="1" i="1"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Geocode</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RenderMap</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Route</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65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Times New Roman" pitchFamily="18" charset="0"/>
                          <a:cs typeface="Times New Roman" pitchFamily="18" charset="0"/>
                        </a:rPr>
                        <a:t>Processing </a:t>
                      </a: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US" sz="1800" b="1" i="1"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dissolv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79545D01-CC0B-43EF-A752-6F9C8F09C0B1}" type="slidenum">
              <a:rPr lang="ja-JP" altLang="en-US"/>
              <a:pPr/>
              <a:t>51</a:t>
            </a:fld>
            <a:endParaRPr lang="en-US" altLang="ja-JP"/>
          </a:p>
        </p:txBody>
      </p:sp>
      <p:sp>
        <p:nvSpPr>
          <p:cNvPr id="960514" name="Rectangle 2"/>
          <p:cNvSpPr>
            <a:spLocks noGrp="1" noChangeArrowheads="1"/>
          </p:cNvSpPr>
          <p:nvPr>
            <p:ph type="title"/>
          </p:nvPr>
        </p:nvSpPr>
        <p:spPr/>
        <p:txBody>
          <a:bodyPr/>
          <a:lstStyle/>
          <a:p>
            <a:r>
              <a:rPr lang="en-CA"/>
              <a:t>2) Design Phase</a:t>
            </a:r>
          </a:p>
        </p:txBody>
      </p:sp>
      <p:sp>
        <p:nvSpPr>
          <p:cNvPr id="960515" name="Rectangle 3"/>
          <p:cNvSpPr>
            <a:spLocks noGrp="1" noChangeArrowheads="1"/>
          </p:cNvSpPr>
          <p:nvPr>
            <p:ph type="body" idx="1"/>
          </p:nvPr>
        </p:nvSpPr>
        <p:spPr>
          <a:xfrm>
            <a:off x="900113" y="1560513"/>
            <a:ext cx="5457837" cy="4532312"/>
          </a:xfrm>
        </p:spPr>
        <p:txBody>
          <a:bodyPr/>
          <a:lstStyle/>
          <a:p>
            <a:pPr>
              <a:lnSpc>
                <a:spcPct val="80000"/>
              </a:lnSpc>
            </a:pPr>
            <a:r>
              <a:rPr lang="en-CA" sz="2800" dirty="0"/>
              <a:t>The aim of the design phase is to transform the analysis models into a lower level of abstraction that traditional design and coding techniques (e.g. object-oriented techniques) may be applied. </a:t>
            </a:r>
          </a:p>
          <a:p>
            <a:pPr>
              <a:lnSpc>
                <a:spcPct val="80000"/>
              </a:lnSpc>
            </a:pPr>
            <a:r>
              <a:rPr lang="en-CA" sz="2800" dirty="0"/>
              <a:t>How an agent realizes its services and how it is implemented is beyond the scope of the methodology, and will depend on the particular application domain. </a:t>
            </a:r>
          </a:p>
        </p:txBody>
      </p:sp>
      <p:pic>
        <p:nvPicPr>
          <p:cNvPr id="1047554" name="Picture 2"/>
          <p:cNvPicPr>
            <a:picLocks noChangeAspect="1" noChangeArrowheads="1"/>
          </p:cNvPicPr>
          <p:nvPr/>
        </p:nvPicPr>
        <p:blipFill>
          <a:blip r:embed="rId2" cstate="print">
            <a:clrChange>
              <a:clrFrom>
                <a:srgbClr val="FDFDFD"/>
              </a:clrFrom>
              <a:clrTo>
                <a:srgbClr val="FDFDFD">
                  <a:alpha val="0"/>
                </a:srgbClr>
              </a:clrTo>
            </a:clrChange>
          </a:blip>
          <a:srcRect t="7500" r="6896" b="8950"/>
          <a:stretch>
            <a:fillRect/>
          </a:stretch>
        </p:blipFill>
        <p:spPr bwMode="auto">
          <a:xfrm>
            <a:off x="6072198" y="3214686"/>
            <a:ext cx="2701075" cy="2786082"/>
          </a:xfrm>
          <a:prstGeom prst="rect">
            <a:avLst/>
          </a:prstGeom>
          <a:noFill/>
          <a:ln w="9525">
            <a:noFill/>
            <a:miter lim="800000"/>
            <a:headEnd/>
            <a:tailEnd/>
          </a:ln>
        </p:spPr>
      </p:pic>
    </p:spTree>
  </p:cSld>
  <p:clrMapOvr>
    <a:masterClrMapping/>
  </p:clrMapOvr>
  <p:transition>
    <p:dissolv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r>
              <a:rPr lang="ja-JP" altLang="en-US"/>
              <a:t>far@ucalgary.ca</a:t>
            </a:r>
            <a:endParaRPr lang="en-US" altLang="ja-JP"/>
          </a:p>
        </p:txBody>
      </p:sp>
      <p:sp>
        <p:nvSpPr>
          <p:cNvPr id="23" name="Slide Number Placeholder 5"/>
          <p:cNvSpPr>
            <a:spLocks noGrp="1"/>
          </p:cNvSpPr>
          <p:nvPr>
            <p:ph type="sldNum" sz="quarter" idx="12"/>
          </p:nvPr>
        </p:nvSpPr>
        <p:spPr/>
        <p:txBody>
          <a:bodyPr/>
          <a:lstStyle/>
          <a:p>
            <a:fld id="{197FC7B4-032F-48DA-B7B6-F9BC1FB66361}" type="slidenum">
              <a:rPr lang="ja-JP" altLang="en-US"/>
              <a:pPr/>
              <a:t>52</a:t>
            </a:fld>
            <a:endParaRPr lang="en-US" altLang="ja-JP"/>
          </a:p>
        </p:txBody>
      </p:sp>
      <p:sp>
        <p:nvSpPr>
          <p:cNvPr id="1111042" name="Rectangle 2"/>
          <p:cNvSpPr>
            <a:spLocks noGrp="1" noChangeArrowheads="1"/>
          </p:cNvSpPr>
          <p:nvPr>
            <p:ph type="title"/>
          </p:nvPr>
        </p:nvSpPr>
        <p:spPr/>
        <p:txBody>
          <a:bodyPr/>
          <a:lstStyle/>
          <a:p>
            <a:r>
              <a:rPr lang="en-CA"/>
              <a:t>Analysis &amp; Design Models</a:t>
            </a:r>
          </a:p>
        </p:txBody>
      </p:sp>
      <p:grpSp>
        <p:nvGrpSpPr>
          <p:cNvPr id="1111043" name="Group 3"/>
          <p:cNvGrpSpPr>
            <a:grpSpLocks/>
          </p:cNvGrpSpPr>
          <p:nvPr/>
        </p:nvGrpSpPr>
        <p:grpSpPr bwMode="auto">
          <a:xfrm>
            <a:off x="755650" y="2252663"/>
            <a:ext cx="6072188" cy="2760662"/>
            <a:chOff x="608" y="1431"/>
            <a:chExt cx="3825" cy="1739"/>
          </a:xfrm>
          <a:effectLst>
            <a:outerShdw blurRad="50800" dist="38100" dir="2700000" algn="tl" rotWithShape="0">
              <a:prstClr val="black">
                <a:alpha val="40000"/>
              </a:prstClr>
            </a:outerShdw>
          </a:effectLst>
        </p:grpSpPr>
        <p:sp>
          <p:nvSpPr>
            <p:cNvPr id="1111044" name="Rectangle 4"/>
            <p:cNvSpPr>
              <a:spLocks noChangeArrowheads="1"/>
            </p:cNvSpPr>
            <p:nvPr/>
          </p:nvSpPr>
          <p:spPr bwMode="auto">
            <a:xfrm>
              <a:off x="956" y="2039"/>
              <a:ext cx="782" cy="348"/>
            </a:xfrm>
            <a:prstGeom prst="rect">
              <a:avLst/>
            </a:prstGeom>
            <a:solidFill>
              <a:schemeClr val="accent2"/>
            </a:solidFill>
            <a:ln w="9525">
              <a:solidFill>
                <a:srgbClr val="000000"/>
              </a:solidFill>
              <a:miter lim="800000"/>
              <a:headEnd/>
              <a:tailEnd/>
            </a:ln>
          </p:spPr>
          <p:txBody>
            <a:bodyPr/>
            <a:lstStyle/>
            <a:p>
              <a:pPr algn="ctr"/>
              <a:r>
                <a:rPr lang="en-CA" altLang="ja-JP" sz="1600">
                  <a:solidFill>
                    <a:srgbClr val="C00000"/>
                  </a:solidFill>
                  <a:effectLst>
                    <a:outerShdw blurRad="38100" dist="38100" dir="2700000" algn="tl">
                      <a:srgbClr val="000000">
                        <a:alpha val="43137"/>
                      </a:srgbClr>
                    </a:outerShdw>
                  </a:effectLst>
                  <a:latin typeface="Times New Roman" pitchFamily="18" charset="0"/>
                  <a:ea typeface="ＭＳ 明朝" pitchFamily="49" charset="-128"/>
                </a:rPr>
                <a:t>Roles Model</a:t>
              </a:r>
              <a:endParaRPr lang="en-CA" sz="1600">
                <a:solidFill>
                  <a:srgbClr val="C00000"/>
                </a:solidFill>
                <a:effectLst>
                  <a:outerShdw blurRad="38100" dist="38100" dir="2700000" algn="tl">
                    <a:srgbClr val="000000">
                      <a:alpha val="43137"/>
                    </a:srgbClr>
                  </a:outerShdw>
                </a:effectLst>
              </a:endParaRPr>
            </a:p>
          </p:txBody>
        </p:sp>
        <p:sp>
          <p:nvSpPr>
            <p:cNvPr id="1111045" name="Rectangle 5"/>
            <p:cNvSpPr>
              <a:spLocks noChangeArrowheads="1"/>
            </p:cNvSpPr>
            <p:nvPr/>
          </p:nvSpPr>
          <p:spPr bwMode="auto">
            <a:xfrm>
              <a:off x="1825" y="1431"/>
              <a:ext cx="956" cy="348"/>
            </a:xfrm>
            <a:prstGeom prst="rect">
              <a:avLst/>
            </a:prstGeom>
            <a:solidFill>
              <a:schemeClr val="accent2"/>
            </a:solidFill>
            <a:ln w="9525">
              <a:solidFill>
                <a:srgbClr val="000000"/>
              </a:solidFill>
              <a:miter lim="800000"/>
              <a:headEnd/>
              <a:tailEnd/>
            </a:ln>
          </p:spPr>
          <p:txBody>
            <a:bodyPr/>
            <a:lstStyle/>
            <a:p>
              <a:pPr algn="ctr"/>
              <a:r>
                <a:rPr lang="en-CA" altLang="ja-JP" sz="1600">
                  <a:solidFill>
                    <a:srgbClr val="C00000"/>
                  </a:solidFill>
                  <a:effectLst>
                    <a:outerShdw blurRad="38100" dist="38100" dir="2700000" algn="tl">
                      <a:srgbClr val="000000">
                        <a:alpha val="43137"/>
                      </a:srgbClr>
                    </a:outerShdw>
                  </a:effectLst>
                  <a:latin typeface="Times New Roman" pitchFamily="18" charset="0"/>
                  <a:ea typeface="ＭＳ 明朝" pitchFamily="49" charset="-128"/>
                </a:rPr>
                <a:t>Requirements Statement</a:t>
              </a:r>
              <a:endParaRPr lang="en-CA" sz="1600">
                <a:solidFill>
                  <a:srgbClr val="C00000"/>
                </a:solidFill>
                <a:effectLst>
                  <a:outerShdw blurRad="38100" dist="38100" dir="2700000" algn="tl">
                    <a:srgbClr val="000000">
                      <a:alpha val="43137"/>
                    </a:srgbClr>
                  </a:outerShdw>
                </a:effectLst>
              </a:endParaRPr>
            </a:p>
          </p:txBody>
        </p:sp>
        <p:sp>
          <p:nvSpPr>
            <p:cNvPr id="1111046" name="Rectangle 6"/>
            <p:cNvSpPr>
              <a:spLocks noChangeArrowheads="1"/>
            </p:cNvSpPr>
            <p:nvPr/>
          </p:nvSpPr>
          <p:spPr bwMode="auto">
            <a:xfrm>
              <a:off x="2781" y="2039"/>
              <a:ext cx="870" cy="348"/>
            </a:xfrm>
            <a:prstGeom prst="rect">
              <a:avLst/>
            </a:prstGeom>
            <a:solidFill>
              <a:schemeClr val="accent2"/>
            </a:solidFill>
            <a:ln w="9525">
              <a:solidFill>
                <a:srgbClr val="000000"/>
              </a:solidFill>
              <a:miter lim="800000"/>
              <a:headEnd/>
              <a:tailEnd/>
            </a:ln>
          </p:spPr>
          <p:txBody>
            <a:bodyPr/>
            <a:lstStyle/>
            <a:p>
              <a:pPr algn="ctr"/>
              <a:r>
                <a:rPr lang="en-CA" altLang="ja-JP" sz="1600">
                  <a:solidFill>
                    <a:srgbClr val="C00000"/>
                  </a:solidFill>
                  <a:effectLst>
                    <a:outerShdw blurRad="38100" dist="38100" dir="2700000" algn="tl">
                      <a:srgbClr val="000000">
                        <a:alpha val="43137"/>
                      </a:srgbClr>
                    </a:outerShdw>
                  </a:effectLst>
                  <a:latin typeface="Times New Roman" pitchFamily="18" charset="0"/>
                  <a:ea typeface="ＭＳ 明朝" pitchFamily="49" charset="-128"/>
                </a:rPr>
                <a:t>Interactions Model</a:t>
              </a:r>
              <a:endParaRPr lang="en-CA" sz="1600">
                <a:solidFill>
                  <a:srgbClr val="C00000"/>
                </a:solidFill>
                <a:effectLst>
                  <a:outerShdw blurRad="38100" dist="38100" dir="2700000" algn="tl">
                    <a:srgbClr val="000000">
                      <a:alpha val="43137"/>
                    </a:srgbClr>
                  </a:outerShdw>
                </a:effectLst>
              </a:endParaRPr>
            </a:p>
          </p:txBody>
        </p:sp>
        <p:sp>
          <p:nvSpPr>
            <p:cNvPr id="1111047" name="Rectangle 7"/>
            <p:cNvSpPr>
              <a:spLocks noChangeArrowheads="1"/>
            </p:cNvSpPr>
            <p:nvPr/>
          </p:nvSpPr>
          <p:spPr bwMode="auto">
            <a:xfrm>
              <a:off x="608" y="2822"/>
              <a:ext cx="869" cy="348"/>
            </a:xfrm>
            <a:prstGeom prst="rect">
              <a:avLst/>
            </a:prstGeom>
            <a:solidFill>
              <a:schemeClr val="accent2"/>
            </a:solidFill>
            <a:ln w="9525">
              <a:solidFill>
                <a:srgbClr val="000000"/>
              </a:solidFill>
              <a:miter lim="800000"/>
              <a:headEnd/>
              <a:tailEnd/>
            </a:ln>
          </p:spPr>
          <p:txBody>
            <a:bodyPr/>
            <a:lstStyle/>
            <a:p>
              <a:pPr algn="ctr"/>
              <a:r>
                <a:rPr lang="en-CA" altLang="ja-JP" sz="1600">
                  <a:solidFill>
                    <a:srgbClr val="C00000"/>
                  </a:solidFill>
                  <a:effectLst>
                    <a:outerShdw blurRad="38100" dist="38100" dir="2700000" algn="tl">
                      <a:srgbClr val="000000">
                        <a:alpha val="43137"/>
                      </a:srgbClr>
                    </a:outerShdw>
                  </a:effectLst>
                  <a:latin typeface="Times New Roman" pitchFamily="18" charset="0"/>
                  <a:ea typeface="ＭＳ 明朝" pitchFamily="49" charset="-128"/>
                </a:rPr>
                <a:t>Agent </a:t>
              </a:r>
            </a:p>
            <a:p>
              <a:pPr algn="ctr"/>
              <a:r>
                <a:rPr lang="en-CA" altLang="ja-JP" sz="1600">
                  <a:solidFill>
                    <a:srgbClr val="C00000"/>
                  </a:solidFill>
                  <a:effectLst>
                    <a:outerShdw blurRad="38100" dist="38100" dir="2700000" algn="tl">
                      <a:srgbClr val="000000">
                        <a:alpha val="43137"/>
                      </a:srgbClr>
                    </a:outerShdw>
                  </a:effectLst>
                  <a:latin typeface="Times New Roman" pitchFamily="18" charset="0"/>
                  <a:ea typeface="ＭＳ 明朝" pitchFamily="49" charset="-128"/>
                </a:rPr>
                <a:t>Model</a:t>
              </a:r>
              <a:endParaRPr lang="en-CA" sz="1600">
                <a:solidFill>
                  <a:srgbClr val="C00000"/>
                </a:solidFill>
                <a:effectLst>
                  <a:outerShdw blurRad="38100" dist="38100" dir="2700000" algn="tl">
                    <a:srgbClr val="000000">
                      <a:alpha val="43137"/>
                    </a:srgbClr>
                  </a:outerShdw>
                </a:effectLst>
              </a:endParaRPr>
            </a:p>
          </p:txBody>
        </p:sp>
        <p:sp>
          <p:nvSpPr>
            <p:cNvPr id="1111048" name="Rectangle 8"/>
            <p:cNvSpPr>
              <a:spLocks noChangeArrowheads="1"/>
            </p:cNvSpPr>
            <p:nvPr/>
          </p:nvSpPr>
          <p:spPr bwMode="auto">
            <a:xfrm>
              <a:off x="1999" y="2822"/>
              <a:ext cx="869" cy="348"/>
            </a:xfrm>
            <a:prstGeom prst="rect">
              <a:avLst/>
            </a:prstGeom>
            <a:solidFill>
              <a:schemeClr val="accent2"/>
            </a:solidFill>
            <a:ln w="9525">
              <a:solidFill>
                <a:srgbClr val="000000"/>
              </a:solidFill>
              <a:miter lim="800000"/>
              <a:headEnd/>
              <a:tailEnd/>
            </a:ln>
          </p:spPr>
          <p:txBody>
            <a:bodyPr/>
            <a:lstStyle/>
            <a:p>
              <a:pPr algn="ctr"/>
              <a:r>
                <a:rPr lang="en-CA" altLang="ja-JP" sz="1600">
                  <a:solidFill>
                    <a:srgbClr val="C00000"/>
                  </a:solidFill>
                  <a:effectLst>
                    <a:outerShdw blurRad="38100" dist="38100" dir="2700000" algn="tl">
                      <a:srgbClr val="000000">
                        <a:alpha val="43137"/>
                      </a:srgbClr>
                    </a:outerShdw>
                  </a:effectLst>
                  <a:latin typeface="Times New Roman" pitchFamily="18" charset="0"/>
                  <a:ea typeface="ＭＳ 明朝" pitchFamily="49" charset="-128"/>
                </a:rPr>
                <a:t>Services Model</a:t>
              </a:r>
              <a:endParaRPr lang="en-CA" sz="1600">
                <a:solidFill>
                  <a:srgbClr val="C00000"/>
                </a:solidFill>
                <a:effectLst>
                  <a:outerShdw blurRad="38100" dist="38100" dir="2700000" algn="tl">
                    <a:srgbClr val="000000">
                      <a:alpha val="43137"/>
                    </a:srgbClr>
                  </a:outerShdw>
                </a:effectLst>
              </a:endParaRPr>
            </a:p>
          </p:txBody>
        </p:sp>
        <p:sp>
          <p:nvSpPr>
            <p:cNvPr id="1111049" name="Rectangle 9"/>
            <p:cNvSpPr>
              <a:spLocks noChangeArrowheads="1"/>
            </p:cNvSpPr>
            <p:nvPr/>
          </p:nvSpPr>
          <p:spPr bwMode="auto">
            <a:xfrm>
              <a:off x="3390" y="2822"/>
              <a:ext cx="1043" cy="348"/>
            </a:xfrm>
            <a:prstGeom prst="rect">
              <a:avLst/>
            </a:prstGeom>
            <a:solidFill>
              <a:schemeClr val="accent2"/>
            </a:solidFill>
            <a:ln w="9525">
              <a:solidFill>
                <a:srgbClr val="000000"/>
              </a:solidFill>
              <a:miter lim="800000"/>
              <a:headEnd/>
              <a:tailEnd/>
            </a:ln>
          </p:spPr>
          <p:txBody>
            <a:bodyPr/>
            <a:lstStyle/>
            <a:p>
              <a:pPr algn="ctr"/>
              <a:r>
                <a:rPr lang="en-CA" altLang="ja-JP" sz="1600">
                  <a:solidFill>
                    <a:srgbClr val="C00000"/>
                  </a:solidFill>
                  <a:effectLst>
                    <a:outerShdw blurRad="38100" dist="38100" dir="2700000" algn="tl">
                      <a:srgbClr val="000000">
                        <a:alpha val="43137"/>
                      </a:srgbClr>
                    </a:outerShdw>
                  </a:effectLst>
                  <a:latin typeface="Times New Roman" pitchFamily="18" charset="0"/>
                  <a:ea typeface="ＭＳ 明朝" pitchFamily="49" charset="-128"/>
                </a:rPr>
                <a:t>Acquaintances Model</a:t>
              </a:r>
              <a:endParaRPr lang="en-CA" sz="1600">
                <a:solidFill>
                  <a:srgbClr val="C00000"/>
                </a:solidFill>
                <a:effectLst>
                  <a:outerShdw blurRad="38100" dist="38100" dir="2700000" algn="tl">
                    <a:srgbClr val="000000">
                      <a:alpha val="43137"/>
                    </a:srgbClr>
                  </a:outerShdw>
                </a:effectLst>
              </a:endParaRPr>
            </a:p>
          </p:txBody>
        </p:sp>
        <p:sp>
          <p:nvSpPr>
            <p:cNvPr id="1111050" name="Line 10"/>
            <p:cNvSpPr>
              <a:spLocks noChangeShapeType="1"/>
            </p:cNvSpPr>
            <p:nvPr/>
          </p:nvSpPr>
          <p:spPr bwMode="auto">
            <a:xfrm flipH="1">
              <a:off x="1303" y="1779"/>
              <a:ext cx="957" cy="260"/>
            </a:xfrm>
            <a:prstGeom prst="line">
              <a:avLst/>
            </a:prstGeom>
            <a:noFill/>
            <a:ln w="9525">
              <a:solidFill>
                <a:srgbClr val="000000"/>
              </a:solidFill>
              <a:round/>
              <a:headEnd/>
              <a:tailEnd type="triangle" w="med" len="med"/>
            </a:ln>
          </p:spPr>
          <p:txBody>
            <a:bodyPr/>
            <a:lstStyle/>
            <a:p>
              <a:endParaRPr lang="en-CA">
                <a:solidFill>
                  <a:srgbClr val="C00000"/>
                </a:solidFill>
                <a:effectLst>
                  <a:outerShdw blurRad="38100" dist="38100" dir="2700000" algn="tl">
                    <a:srgbClr val="000000">
                      <a:alpha val="43137"/>
                    </a:srgbClr>
                  </a:outerShdw>
                </a:effectLst>
              </a:endParaRPr>
            </a:p>
          </p:txBody>
        </p:sp>
        <p:sp>
          <p:nvSpPr>
            <p:cNvPr id="1111051" name="Line 11"/>
            <p:cNvSpPr>
              <a:spLocks noChangeShapeType="1"/>
            </p:cNvSpPr>
            <p:nvPr/>
          </p:nvSpPr>
          <p:spPr bwMode="auto">
            <a:xfrm>
              <a:off x="2260" y="1779"/>
              <a:ext cx="869" cy="260"/>
            </a:xfrm>
            <a:prstGeom prst="line">
              <a:avLst/>
            </a:prstGeom>
            <a:noFill/>
            <a:ln w="9525">
              <a:solidFill>
                <a:srgbClr val="000000"/>
              </a:solidFill>
              <a:round/>
              <a:headEnd/>
              <a:tailEnd type="triangle" w="med" len="med"/>
            </a:ln>
          </p:spPr>
          <p:txBody>
            <a:bodyPr/>
            <a:lstStyle/>
            <a:p>
              <a:endParaRPr lang="en-CA">
                <a:solidFill>
                  <a:srgbClr val="C00000"/>
                </a:solidFill>
                <a:effectLst>
                  <a:outerShdw blurRad="38100" dist="38100" dir="2700000" algn="tl">
                    <a:srgbClr val="000000">
                      <a:alpha val="43137"/>
                    </a:srgbClr>
                  </a:outerShdw>
                </a:effectLst>
              </a:endParaRPr>
            </a:p>
          </p:txBody>
        </p:sp>
        <p:sp>
          <p:nvSpPr>
            <p:cNvPr id="1111052" name="Line 12"/>
            <p:cNvSpPr>
              <a:spLocks noChangeShapeType="1"/>
            </p:cNvSpPr>
            <p:nvPr/>
          </p:nvSpPr>
          <p:spPr bwMode="auto">
            <a:xfrm flipH="1">
              <a:off x="956" y="2387"/>
              <a:ext cx="347" cy="435"/>
            </a:xfrm>
            <a:prstGeom prst="line">
              <a:avLst/>
            </a:prstGeom>
            <a:noFill/>
            <a:ln w="9525">
              <a:solidFill>
                <a:srgbClr val="000000"/>
              </a:solidFill>
              <a:round/>
              <a:headEnd/>
              <a:tailEnd type="triangle" w="med" len="med"/>
            </a:ln>
          </p:spPr>
          <p:txBody>
            <a:bodyPr/>
            <a:lstStyle/>
            <a:p>
              <a:endParaRPr lang="en-CA">
                <a:solidFill>
                  <a:srgbClr val="C00000"/>
                </a:solidFill>
                <a:effectLst>
                  <a:outerShdw blurRad="38100" dist="38100" dir="2700000" algn="tl">
                    <a:srgbClr val="000000">
                      <a:alpha val="43137"/>
                    </a:srgbClr>
                  </a:outerShdw>
                </a:effectLst>
              </a:endParaRPr>
            </a:p>
          </p:txBody>
        </p:sp>
        <p:sp>
          <p:nvSpPr>
            <p:cNvPr id="1111053" name="Line 13"/>
            <p:cNvSpPr>
              <a:spLocks noChangeShapeType="1"/>
            </p:cNvSpPr>
            <p:nvPr/>
          </p:nvSpPr>
          <p:spPr bwMode="auto">
            <a:xfrm>
              <a:off x="1303" y="2387"/>
              <a:ext cx="1044" cy="435"/>
            </a:xfrm>
            <a:prstGeom prst="line">
              <a:avLst/>
            </a:prstGeom>
            <a:noFill/>
            <a:ln w="9525">
              <a:solidFill>
                <a:srgbClr val="000000"/>
              </a:solidFill>
              <a:round/>
              <a:headEnd/>
              <a:tailEnd type="triangle" w="med" len="med"/>
            </a:ln>
          </p:spPr>
          <p:txBody>
            <a:bodyPr/>
            <a:lstStyle/>
            <a:p>
              <a:endParaRPr lang="en-CA">
                <a:solidFill>
                  <a:srgbClr val="C00000"/>
                </a:solidFill>
                <a:effectLst>
                  <a:outerShdw blurRad="38100" dist="38100" dir="2700000" algn="tl">
                    <a:srgbClr val="000000">
                      <a:alpha val="43137"/>
                    </a:srgbClr>
                  </a:outerShdw>
                </a:effectLst>
              </a:endParaRPr>
            </a:p>
          </p:txBody>
        </p:sp>
        <p:sp>
          <p:nvSpPr>
            <p:cNvPr id="1111054" name="Line 14"/>
            <p:cNvSpPr>
              <a:spLocks noChangeShapeType="1"/>
            </p:cNvSpPr>
            <p:nvPr/>
          </p:nvSpPr>
          <p:spPr bwMode="auto">
            <a:xfrm>
              <a:off x="1303" y="2387"/>
              <a:ext cx="2609" cy="435"/>
            </a:xfrm>
            <a:prstGeom prst="line">
              <a:avLst/>
            </a:prstGeom>
            <a:noFill/>
            <a:ln w="9525">
              <a:solidFill>
                <a:srgbClr val="000000"/>
              </a:solidFill>
              <a:round/>
              <a:headEnd/>
              <a:tailEnd type="triangle" w="med" len="med"/>
            </a:ln>
          </p:spPr>
          <p:txBody>
            <a:bodyPr/>
            <a:lstStyle/>
            <a:p>
              <a:endParaRPr lang="en-CA">
                <a:solidFill>
                  <a:srgbClr val="C00000"/>
                </a:solidFill>
                <a:effectLst>
                  <a:outerShdw blurRad="38100" dist="38100" dir="2700000" algn="tl">
                    <a:srgbClr val="000000">
                      <a:alpha val="43137"/>
                    </a:srgbClr>
                  </a:outerShdw>
                </a:effectLst>
              </a:endParaRPr>
            </a:p>
          </p:txBody>
        </p:sp>
        <p:sp>
          <p:nvSpPr>
            <p:cNvPr id="1111055" name="Line 15"/>
            <p:cNvSpPr>
              <a:spLocks noChangeShapeType="1"/>
            </p:cNvSpPr>
            <p:nvPr/>
          </p:nvSpPr>
          <p:spPr bwMode="auto">
            <a:xfrm flipH="1">
              <a:off x="2347" y="2387"/>
              <a:ext cx="869" cy="435"/>
            </a:xfrm>
            <a:prstGeom prst="line">
              <a:avLst/>
            </a:prstGeom>
            <a:noFill/>
            <a:ln w="9525">
              <a:solidFill>
                <a:srgbClr val="000000"/>
              </a:solidFill>
              <a:round/>
              <a:headEnd/>
              <a:tailEnd type="triangle" w="med" len="med"/>
            </a:ln>
          </p:spPr>
          <p:txBody>
            <a:bodyPr/>
            <a:lstStyle/>
            <a:p>
              <a:endParaRPr lang="en-CA">
                <a:solidFill>
                  <a:srgbClr val="C00000"/>
                </a:solidFill>
                <a:effectLst>
                  <a:outerShdw blurRad="38100" dist="38100" dir="2700000" algn="tl">
                    <a:srgbClr val="000000">
                      <a:alpha val="43137"/>
                    </a:srgbClr>
                  </a:outerShdw>
                </a:effectLst>
              </a:endParaRPr>
            </a:p>
          </p:txBody>
        </p:sp>
        <p:sp>
          <p:nvSpPr>
            <p:cNvPr id="1111056" name="Line 16"/>
            <p:cNvSpPr>
              <a:spLocks noChangeShapeType="1"/>
            </p:cNvSpPr>
            <p:nvPr/>
          </p:nvSpPr>
          <p:spPr bwMode="auto">
            <a:xfrm>
              <a:off x="3216" y="2387"/>
              <a:ext cx="696" cy="435"/>
            </a:xfrm>
            <a:prstGeom prst="line">
              <a:avLst/>
            </a:prstGeom>
            <a:noFill/>
            <a:ln w="9525">
              <a:solidFill>
                <a:srgbClr val="000000"/>
              </a:solidFill>
              <a:round/>
              <a:headEnd/>
              <a:tailEnd type="triangle" w="med" len="med"/>
            </a:ln>
          </p:spPr>
          <p:txBody>
            <a:bodyPr/>
            <a:lstStyle/>
            <a:p>
              <a:endParaRPr lang="en-CA">
                <a:solidFill>
                  <a:srgbClr val="C00000"/>
                </a:solidFill>
                <a:effectLst>
                  <a:outerShdw blurRad="38100" dist="38100" dir="2700000" algn="tl">
                    <a:srgbClr val="000000">
                      <a:alpha val="43137"/>
                    </a:srgbClr>
                  </a:outerShdw>
                </a:effectLst>
              </a:endParaRPr>
            </a:p>
          </p:txBody>
        </p:sp>
      </p:grpSp>
      <p:sp>
        <p:nvSpPr>
          <p:cNvPr id="1111057" name="Text Box 17"/>
          <p:cNvSpPr txBox="1">
            <a:spLocks noChangeArrowheads="1"/>
          </p:cNvSpPr>
          <p:nvPr/>
        </p:nvSpPr>
        <p:spPr bwMode="auto">
          <a:xfrm>
            <a:off x="7159625" y="2997200"/>
            <a:ext cx="1444625" cy="457200"/>
          </a:xfrm>
          <a:prstGeom prst="rect">
            <a:avLst/>
          </a:prstGeom>
          <a:noFill/>
          <a:ln w="9525">
            <a:noFill/>
            <a:miter lim="800000"/>
            <a:headEnd/>
            <a:tailEnd/>
          </a:ln>
          <a:effectLst>
            <a:outerShdw blurRad="50800" dist="38100" dir="2700000" algn="tl" rotWithShape="0">
              <a:prstClr val="black">
                <a:alpha val="40000"/>
              </a:prstClr>
            </a:outerShdw>
          </a:effectLst>
        </p:spPr>
        <p:txBody>
          <a:bodyPr wrap="none">
            <a:spAutoFit/>
          </a:bodyPr>
          <a:lstStyle/>
          <a:p>
            <a:r>
              <a:rPr lang="en-US" dirty="0"/>
              <a:t>Analysis</a:t>
            </a:r>
            <a:endParaRPr lang="en-CA" dirty="0"/>
          </a:p>
        </p:txBody>
      </p:sp>
      <p:sp>
        <p:nvSpPr>
          <p:cNvPr id="1111058" name="Text Box 18"/>
          <p:cNvSpPr txBox="1">
            <a:spLocks noChangeArrowheads="1"/>
          </p:cNvSpPr>
          <p:nvPr/>
        </p:nvSpPr>
        <p:spPr bwMode="auto">
          <a:xfrm>
            <a:off x="7159625" y="4484688"/>
            <a:ext cx="1737976" cy="1200329"/>
          </a:xfrm>
          <a:prstGeom prst="rect">
            <a:avLst/>
          </a:prstGeom>
          <a:noFill/>
          <a:ln w="9525">
            <a:noFill/>
            <a:miter lim="800000"/>
            <a:headEnd/>
            <a:tailEnd/>
          </a:ln>
          <a:effectLst>
            <a:outerShdw blurRad="50800" dist="38100" dir="2700000" algn="tl" rotWithShape="0">
              <a:prstClr val="black">
                <a:alpha val="40000"/>
              </a:prstClr>
            </a:outerShdw>
          </a:effectLst>
        </p:spPr>
        <p:txBody>
          <a:bodyPr wrap="none">
            <a:spAutoFit/>
          </a:bodyPr>
          <a:lstStyle/>
          <a:p>
            <a:r>
              <a:rPr lang="en-US" dirty="0"/>
              <a:t>Design</a:t>
            </a:r>
          </a:p>
          <a:p>
            <a:pPr>
              <a:buFont typeface="Wingdings"/>
              <a:buChar char="à"/>
            </a:pPr>
            <a:r>
              <a:rPr lang="en-US" dirty="0">
                <a:solidFill>
                  <a:srgbClr val="C00000"/>
                </a:solidFill>
                <a:sym typeface="Wingdings" pitchFamily="2" charset="2"/>
              </a:rPr>
              <a:t>detailed</a:t>
            </a:r>
          </a:p>
          <a:p>
            <a:r>
              <a:rPr lang="en-US" dirty="0">
                <a:solidFill>
                  <a:srgbClr val="C00000"/>
                </a:solidFill>
                <a:sym typeface="Wingdings" pitchFamily="2" charset="2"/>
              </a:rPr>
              <a:t>analysis</a:t>
            </a:r>
            <a:endParaRPr lang="en-CA" dirty="0">
              <a:solidFill>
                <a:srgbClr val="C00000"/>
              </a:solidFill>
            </a:endParaRPr>
          </a:p>
        </p:txBody>
      </p:sp>
      <p:sp>
        <p:nvSpPr>
          <p:cNvPr id="1111059" name="AutoShape 19"/>
          <p:cNvSpPr>
            <a:spLocks/>
          </p:cNvSpPr>
          <p:nvPr/>
        </p:nvSpPr>
        <p:spPr bwMode="auto">
          <a:xfrm>
            <a:off x="6943725" y="2493963"/>
            <a:ext cx="215900" cy="1439862"/>
          </a:xfrm>
          <a:prstGeom prst="rightBrace">
            <a:avLst>
              <a:gd name="adj1" fmla="val 55576"/>
              <a:gd name="adj2" fmla="val 50000"/>
            </a:avLst>
          </a:prstGeom>
          <a:noFill/>
          <a:ln w="19050">
            <a:solidFill>
              <a:schemeClr val="hlink"/>
            </a:solidFill>
            <a:miter lim="800000"/>
            <a:headEnd/>
            <a:tailEnd/>
          </a:ln>
          <a:effectLst/>
        </p:spPr>
        <p:txBody>
          <a:bodyPr wrap="none" anchor="ctr"/>
          <a:lstStyle/>
          <a:p>
            <a:endParaRPr lang="en-CA"/>
          </a:p>
        </p:txBody>
      </p:sp>
      <p:sp>
        <p:nvSpPr>
          <p:cNvPr id="1111060" name="AutoShape 20"/>
          <p:cNvSpPr>
            <a:spLocks/>
          </p:cNvSpPr>
          <p:nvPr/>
        </p:nvSpPr>
        <p:spPr bwMode="auto">
          <a:xfrm>
            <a:off x="6943725" y="4005263"/>
            <a:ext cx="215900" cy="1439862"/>
          </a:xfrm>
          <a:prstGeom prst="rightBrace">
            <a:avLst>
              <a:gd name="adj1" fmla="val 55576"/>
              <a:gd name="adj2" fmla="val 50000"/>
            </a:avLst>
          </a:prstGeom>
          <a:noFill/>
          <a:ln w="19050">
            <a:solidFill>
              <a:schemeClr val="hlink"/>
            </a:solidFill>
            <a:miter lim="800000"/>
            <a:headEnd/>
            <a:tailEnd/>
          </a:ln>
          <a:effectLst/>
        </p:spPr>
        <p:txBody>
          <a:bodyPr wrap="none" anchor="ctr"/>
          <a:lstStyle/>
          <a:p>
            <a:endParaRPr lang="en-CA"/>
          </a:p>
        </p:txBody>
      </p:sp>
    </p:spTree>
  </p:cSld>
  <p:clrMapOvr>
    <a:masterClrMapping/>
  </p:clrMapOvr>
  <p:transition>
    <p:dissolv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F21FF0DA-6AE6-42DA-BA7C-8E472D776A86}" type="slidenum">
              <a:rPr lang="ja-JP" altLang="en-US"/>
              <a:pPr/>
              <a:t>53</a:t>
            </a:fld>
            <a:endParaRPr lang="en-US" altLang="ja-JP"/>
          </a:p>
        </p:txBody>
      </p:sp>
      <p:sp>
        <p:nvSpPr>
          <p:cNvPr id="962562" name="Rectangle 2"/>
          <p:cNvSpPr>
            <a:spLocks noGrp="1" noChangeArrowheads="1"/>
          </p:cNvSpPr>
          <p:nvPr>
            <p:ph type="title"/>
          </p:nvPr>
        </p:nvSpPr>
        <p:spPr/>
        <p:txBody>
          <a:bodyPr/>
          <a:lstStyle/>
          <a:p>
            <a:r>
              <a:rPr lang="en-CA"/>
              <a:t>Design Models</a:t>
            </a:r>
          </a:p>
        </p:txBody>
      </p:sp>
      <p:sp>
        <p:nvSpPr>
          <p:cNvPr id="962563" name="Rectangle 3"/>
          <p:cNvSpPr>
            <a:spLocks noGrp="1" noChangeArrowheads="1"/>
          </p:cNvSpPr>
          <p:nvPr>
            <p:ph type="body" idx="1"/>
          </p:nvPr>
        </p:nvSpPr>
        <p:spPr/>
        <p:txBody>
          <a:bodyPr/>
          <a:lstStyle/>
          <a:p>
            <a:r>
              <a:rPr lang="en-CA" sz="2800" dirty="0"/>
              <a:t>The design process involves generating three models. </a:t>
            </a:r>
          </a:p>
          <a:p>
            <a:r>
              <a:rPr lang="en-CA" sz="2800" b="1" i="1" dirty="0">
                <a:solidFill>
                  <a:srgbClr val="CC0000"/>
                </a:solidFill>
              </a:rPr>
              <a:t>Agent model:</a:t>
            </a:r>
            <a:r>
              <a:rPr lang="en-CA" sz="2800" dirty="0"/>
              <a:t> identifies the agent types that will make up the system, and the agent instances that will be instantiated from these types.</a:t>
            </a:r>
          </a:p>
          <a:p>
            <a:r>
              <a:rPr lang="en-CA" sz="2800" b="1" i="1" dirty="0">
                <a:solidFill>
                  <a:srgbClr val="CC0000"/>
                </a:solidFill>
              </a:rPr>
              <a:t>Service (function or operation) model:</a:t>
            </a:r>
            <a:r>
              <a:rPr lang="en-CA" sz="2800" dirty="0"/>
              <a:t> identifies the main services that will be associated with each agent type.</a:t>
            </a:r>
          </a:p>
          <a:p>
            <a:r>
              <a:rPr lang="en-CA" sz="2800" b="1" i="1" dirty="0">
                <a:solidFill>
                  <a:srgbClr val="CC0000"/>
                </a:solidFill>
              </a:rPr>
              <a:t>Acquaintance (collaboration) model:</a:t>
            </a:r>
            <a:r>
              <a:rPr lang="en-CA" sz="2800" dirty="0"/>
              <a:t> documents the acquaintances for each agent type.</a:t>
            </a:r>
          </a:p>
        </p:txBody>
      </p:sp>
    </p:spTree>
  </p:cSld>
  <p:clrMapOvr>
    <a:masterClrMapping/>
  </p:clrMapOvr>
  <p:transition>
    <p:dissolv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6EBB3B86-116C-4E02-8EE2-21DE174184F0}" type="slidenum">
              <a:rPr lang="ja-JP" altLang="en-US"/>
              <a:pPr/>
              <a:t>54</a:t>
            </a:fld>
            <a:endParaRPr lang="en-US" altLang="ja-JP"/>
          </a:p>
        </p:txBody>
      </p:sp>
      <p:sp>
        <p:nvSpPr>
          <p:cNvPr id="963586" name="Rectangle 2"/>
          <p:cNvSpPr>
            <a:spLocks noGrp="1" noChangeArrowheads="1"/>
          </p:cNvSpPr>
          <p:nvPr>
            <p:ph type="title"/>
          </p:nvPr>
        </p:nvSpPr>
        <p:spPr/>
        <p:txBody>
          <a:bodyPr/>
          <a:lstStyle/>
          <a:p>
            <a:r>
              <a:rPr lang="en-CA"/>
              <a:t>Design: Agent Model</a:t>
            </a:r>
          </a:p>
        </p:txBody>
      </p:sp>
      <p:sp>
        <p:nvSpPr>
          <p:cNvPr id="963587" name="Rectangle 3"/>
          <p:cNvSpPr>
            <a:spLocks noGrp="1" noChangeArrowheads="1"/>
          </p:cNvSpPr>
          <p:nvPr>
            <p:ph type="body" idx="1"/>
          </p:nvPr>
        </p:nvSpPr>
        <p:spPr>
          <a:xfrm>
            <a:off x="1428728" y="1560513"/>
            <a:ext cx="7358114" cy="4532312"/>
          </a:xfrm>
        </p:spPr>
        <p:txBody>
          <a:bodyPr/>
          <a:lstStyle/>
          <a:p>
            <a:pPr>
              <a:lnSpc>
                <a:spcPct val="90000"/>
              </a:lnSpc>
            </a:pPr>
            <a:r>
              <a:rPr lang="en-CA" sz="2400" dirty="0"/>
              <a:t>The purpose of the </a:t>
            </a:r>
            <a:r>
              <a:rPr lang="en-CA" sz="2400" b="1" i="1" dirty="0">
                <a:solidFill>
                  <a:srgbClr val="CC0000"/>
                </a:solidFill>
              </a:rPr>
              <a:t>agent model</a:t>
            </a:r>
            <a:r>
              <a:rPr lang="en-CA" sz="2400" dirty="0"/>
              <a:t> is to document the various agent types that will be used in the system, and the agent instances that will realise these agent types at run-time. </a:t>
            </a:r>
          </a:p>
          <a:p>
            <a:pPr>
              <a:lnSpc>
                <a:spcPct val="90000"/>
              </a:lnSpc>
            </a:pPr>
            <a:r>
              <a:rPr lang="en-CA" sz="2400" dirty="0"/>
              <a:t>An </a:t>
            </a:r>
            <a:r>
              <a:rPr lang="en-CA" sz="2400" b="1" i="1" dirty="0"/>
              <a:t>agent type</a:t>
            </a:r>
            <a:r>
              <a:rPr lang="en-CA" sz="2400" dirty="0"/>
              <a:t> is composed of a set of </a:t>
            </a:r>
            <a:r>
              <a:rPr lang="en-CA" sz="2400" b="1" i="1" dirty="0"/>
              <a:t>agent roles</a:t>
            </a:r>
            <a:r>
              <a:rPr lang="en-CA" sz="2400" dirty="0"/>
              <a:t>. </a:t>
            </a:r>
          </a:p>
          <a:p>
            <a:pPr>
              <a:lnSpc>
                <a:spcPct val="90000"/>
              </a:lnSpc>
            </a:pPr>
            <a:r>
              <a:rPr lang="en-CA" sz="2400" dirty="0"/>
              <a:t>There may in fact be a one-to-one correspondence between roles and agent types. However, this need not be the case. A designer can choose to package a number of closely related roles in the same agent type for the purposes of convenience. </a:t>
            </a:r>
          </a:p>
          <a:p>
            <a:pPr>
              <a:lnSpc>
                <a:spcPct val="90000"/>
              </a:lnSpc>
            </a:pPr>
            <a:r>
              <a:rPr lang="en-CA" sz="2400" dirty="0"/>
              <a:t>The agent model is defined using a simple tree, in which root nodes correspond to agent types and leaf nodes correspond to roles, (as defined in the roles model). </a:t>
            </a:r>
          </a:p>
        </p:txBody>
      </p:sp>
      <p:pic>
        <p:nvPicPr>
          <p:cNvPr id="1044481" name="Picture 1"/>
          <p:cNvPicPr>
            <a:picLocks noChangeAspect="1" noChangeArrowheads="1"/>
          </p:cNvPicPr>
          <p:nvPr/>
        </p:nvPicPr>
        <p:blipFill>
          <a:blip r:embed="rId2" cstate="print">
            <a:clrChange>
              <a:clrFrom>
                <a:srgbClr val="FFFFFF"/>
              </a:clrFrom>
              <a:clrTo>
                <a:srgbClr val="FFFFFF">
                  <a:alpha val="0"/>
                </a:srgbClr>
              </a:clrTo>
            </a:clrChange>
          </a:blip>
          <a:srcRect r="32500"/>
          <a:stretch>
            <a:fillRect/>
          </a:stretch>
        </p:blipFill>
        <p:spPr bwMode="auto">
          <a:xfrm>
            <a:off x="71406" y="2643182"/>
            <a:ext cx="1494829" cy="2214558"/>
          </a:xfrm>
          <a:prstGeom prst="rect">
            <a:avLst/>
          </a:prstGeom>
          <a:noFill/>
          <a:ln w="9525">
            <a:noFill/>
            <a:miter lim="800000"/>
            <a:headEnd/>
            <a:tailEnd/>
          </a:ln>
        </p:spPr>
      </p:pic>
      <p:sp>
        <p:nvSpPr>
          <p:cNvPr id="7" name="Right Arrow 6"/>
          <p:cNvSpPr/>
          <p:nvPr/>
        </p:nvSpPr>
        <p:spPr bwMode="auto">
          <a:xfrm rot="16200000">
            <a:off x="6768244" y="1304764"/>
            <a:ext cx="288032" cy="216024"/>
          </a:xfrm>
          <a:prstGeom prst="rightArrow">
            <a:avLst/>
          </a:prstGeom>
          <a:solidFill>
            <a:schemeClr val="tx2"/>
          </a:solidFill>
          <a:ln w="9525" cap="flat" cmpd="sng" algn="ctr">
            <a:solidFill>
              <a:schemeClr val="tx1"/>
            </a:solidFill>
            <a:prstDash val="solid"/>
            <a:miter lim="800000"/>
            <a:headEnd type="none" w="med" len="med"/>
            <a:tailEnd type="none" w="med" len="med"/>
          </a:ln>
          <a:effectLst/>
          <a:scene3d>
            <a:camera prst="orthographicFront"/>
            <a:lightRig rig="threePt" dir="t"/>
          </a:scene3d>
          <a:sp3d>
            <a:bevelT/>
          </a:sp3d>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pitchFamily="34" charset="-128"/>
            </a:endParaRPr>
          </a:p>
        </p:txBody>
      </p:sp>
      <p:pic>
        <p:nvPicPr>
          <p:cNvPr id="8" name="Picture 1" descr="C:\Users\Far\Pictures\New Picture.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584643" y="44624"/>
            <a:ext cx="2559357" cy="1196752"/>
          </a:xfrm>
          <a:prstGeom prst="rect">
            <a:avLst/>
          </a:prstGeom>
          <a:noFill/>
        </p:spPr>
      </p:pic>
    </p:spTree>
  </p:cSld>
  <p:clrMapOvr>
    <a:masterClrMapping/>
  </p:clrMapOvr>
  <p:transition>
    <p:dissolv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4"/>
          <p:cNvSpPr>
            <a:spLocks noGrp="1"/>
          </p:cNvSpPr>
          <p:nvPr>
            <p:ph type="ftr" sz="quarter" idx="11"/>
          </p:nvPr>
        </p:nvSpPr>
        <p:spPr/>
        <p:txBody>
          <a:bodyPr/>
          <a:lstStyle/>
          <a:p>
            <a:r>
              <a:rPr lang="ja-JP" altLang="en-US"/>
              <a:t>far@ucalgary.ca</a:t>
            </a:r>
            <a:endParaRPr lang="en-US" altLang="ja-JP"/>
          </a:p>
        </p:txBody>
      </p:sp>
      <p:sp>
        <p:nvSpPr>
          <p:cNvPr id="37" name="Slide Number Placeholder 5"/>
          <p:cNvSpPr>
            <a:spLocks noGrp="1"/>
          </p:cNvSpPr>
          <p:nvPr>
            <p:ph type="sldNum" sz="quarter" idx="12"/>
          </p:nvPr>
        </p:nvSpPr>
        <p:spPr/>
        <p:txBody>
          <a:bodyPr/>
          <a:lstStyle/>
          <a:p>
            <a:fld id="{778C7A26-FB7C-46FB-9D23-E127D7827A21}" type="slidenum">
              <a:rPr lang="ja-JP" altLang="en-US"/>
              <a:pPr/>
              <a:t>55</a:t>
            </a:fld>
            <a:endParaRPr lang="en-US" altLang="ja-JP"/>
          </a:p>
        </p:txBody>
      </p:sp>
      <p:sp>
        <p:nvSpPr>
          <p:cNvPr id="964610" name="Rectangle 2"/>
          <p:cNvSpPr>
            <a:spLocks noGrp="1" noChangeArrowheads="1"/>
          </p:cNvSpPr>
          <p:nvPr>
            <p:ph type="title"/>
          </p:nvPr>
        </p:nvSpPr>
        <p:spPr/>
        <p:txBody>
          <a:bodyPr/>
          <a:lstStyle/>
          <a:p>
            <a:r>
              <a:rPr lang="en-CA"/>
              <a:t>Agent Model</a:t>
            </a:r>
          </a:p>
        </p:txBody>
      </p:sp>
      <p:graphicFrame>
        <p:nvGraphicFramePr>
          <p:cNvPr id="964611" name="Group 3"/>
          <p:cNvGraphicFramePr>
            <a:graphicFrameLocks noGrp="1"/>
          </p:cNvGraphicFramePr>
          <p:nvPr>
            <p:ph idx="1"/>
          </p:nvPr>
        </p:nvGraphicFramePr>
        <p:xfrm>
          <a:off x="3059113" y="4365625"/>
          <a:ext cx="5400675" cy="1859280"/>
        </p:xfrm>
        <a:graphic>
          <a:graphicData uri="http://schemas.openxmlformats.org/drawingml/2006/table">
            <a:tbl>
              <a:tblPr/>
              <a:tblGrid>
                <a:gridCol w="1295400">
                  <a:extLst>
                    <a:ext uri="{9D8B030D-6E8A-4147-A177-3AD203B41FA5}">
                      <a16:colId xmlns:a16="http://schemas.microsoft.com/office/drawing/2014/main" val="20000"/>
                    </a:ext>
                  </a:extLst>
                </a:gridCol>
                <a:gridCol w="4105275">
                  <a:extLst>
                    <a:ext uri="{9D8B030D-6E8A-4147-A177-3AD203B41FA5}">
                      <a16:colId xmlns:a16="http://schemas.microsoft.com/office/drawing/2014/main" val="20001"/>
                    </a:ext>
                  </a:extLst>
                </a:gridCol>
              </a:tblGrid>
              <a:tr h="2301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Qualifier</a:t>
                      </a:r>
                      <a:endParaRPr kumimoji="0" lang="en-US" sz="20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Meaning</a:t>
                      </a:r>
                      <a:endParaRPr kumimoji="0" lang="en-US" sz="20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n</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there will be exactly n instances</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17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m . . n</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there will be between m and n instances</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8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there will be 0 or more instances</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018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there will be 1 or more instances</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964631" name="Group 23"/>
          <p:cNvGrpSpPr>
            <a:grpSpLocks noChangeAspect="1"/>
          </p:cNvGrpSpPr>
          <p:nvPr/>
        </p:nvGrpSpPr>
        <p:grpSpPr bwMode="auto">
          <a:xfrm>
            <a:off x="1706563" y="1684338"/>
            <a:ext cx="5889625" cy="2392362"/>
            <a:chOff x="2733" y="5932"/>
            <a:chExt cx="4702" cy="1937"/>
          </a:xfrm>
        </p:grpSpPr>
        <p:sp>
          <p:nvSpPr>
            <p:cNvPr id="964632" name="AutoShape 24"/>
            <p:cNvSpPr>
              <a:spLocks noChangeAspect="1" noChangeArrowheads="1"/>
            </p:cNvSpPr>
            <p:nvPr/>
          </p:nvSpPr>
          <p:spPr bwMode="auto">
            <a:xfrm>
              <a:off x="2733" y="5932"/>
              <a:ext cx="4702" cy="1937"/>
            </a:xfrm>
            <a:prstGeom prst="rect">
              <a:avLst/>
            </a:prstGeom>
            <a:noFill/>
            <a:ln w="9525">
              <a:noFill/>
              <a:miter lim="800000"/>
              <a:headEnd/>
              <a:tailEnd/>
            </a:ln>
          </p:spPr>
          <p:txBody>
            <a:bodyPr/>
            <a:lstStyle/>
            <a:p>
              <a:endParaRPr lang="en-CA"/>
            </a:p>
          </p:txBody>
        </p:sp>
        <p:sp>
          <p:nvSpPr>
            <p:cNvPr id="964633" name="Text Box 25"/>
            <p:cNvSpPr txBox="1">
              <a:spLocks noChangeArrowheads="1"/>
            </p:cNvSpPr>
            <p:nvPr/>
          </p:nvSpPr>
          <p:spPr bwMode="auto">
            <a:xfrm>
              <a:off x="3468" y="6081"/>
              <a:ext cx="1322" cy="447"/>
            </a:xfrm>
            <a:prstGeom prst="rect">
              <a:avLst/>
            </a:prstGeom>
            <a:solidFill>
              <a:srgbClr val="FFFFFF"/>
            </a:solidFill>
            <a:ln w="9525">
              <a:solidFill>
                <a:srgbClr val="000000"/>
              </a:solidFill>
              <a:miter lim="800000"/>
              <a:headEnd/>
              <a:tailEnd/>
            </a:ln>
          </p:spPr>
          <p:txBody>
            <a:bodyPr/>
            <a:lstStyle/>
            <a:p>
              <a:r>
                <a:rPr lang="en-CA" altLang="ja-JP" sz="2000" b="0">
                  <a:latin typeface="Times New Roman" pitchFamily="18" charset="0"/>
                  <a:ea typeface="ＭＳ 明朝" pitchFamily="49" charset="-128"/>
                </a:rPr>
                <a:t>AgentType1</a:t>
              </a:r>
              <a:endParaRPr lang="en-CA" sz="2000"/>
            </a:p>
          </p:txBody>
        </p:sp>
        <p:sp>
          <p:nvSpPr>
            <p:cNvPr id="964634" name="Text Box 26"/>
            <p:cNvSpPr txBox="1">
              <a:spLocks noChangeArrowheads="1"/>
            </p:cNvSpPr>
            <p:nvPr/>
          </p:nvSpPr>
          <p:spPr bwMode="auto">
            <a:xfrm>
              <a:off x="5966" y="6081"/>
              <a:ext cx="1323" cy="447"/>
            </a:xfrm>
            <a:prstGeom prst="rect">
              <a:avLst/>
            </a:prstGeom>
            <a:solidFill>
              <a:srgbClr val="FFFFFF"/>
            </a:solidFill>
            <a:ln w="9525">
              <a:solidFill>
                <a:srgbClr val="000000"/>
              </a:solidFill>
              <a:miter lim="800000"/>
              <a:headEnd/>
              <a:tailEnd/>
            </a:ln>
          </p:spPr>
          <p:txBody>
            <a:bodyPr/>
            <a:lstStyle/>
            <a:p>
              <a:r>
                <a:rPr lang="en-CA" altLang="ja-JP" sz="2000" b="0">
                  <a:latin typeface="Times New Roman" pitchFamily="18" charset="0"/>
                  <a:ea typeface="ＭＳ 明朝" pitchFamily="49" charset="-128"/>
                </a:rPr>
                <a:t>AgentType2</a:t>
              </a:r>
              <a:endParaRPr lang="en-CA" sz="2000"/>
            </a:p>
          </p:txBody>
        </p:sp>
        <p:sp>
          <p:nvSpPr>
            <p:cNvPr id="964635" name="Text Box 27"/>
            <p:cNvSpPr txBox="1">
              <a:spLocks noChangeArrowheads="1"/>
            </p:cNvSpPr>
            <p:nvPr/>
          </p:nvSpPr>
          <p:spPr bwMode="auto">
            <a:xfrm>
              <a:off x="3027" y="7273"/>
              <a:ext cx="735" cy="447"/>
            </a:xfrm>
            <a:prstGeom prst="rect">
              <a:avLst/>
            </a:prstGeom>
            <a:solidFill>
              <a:srgbClr val="FFFFFF"/>
            </a:solidFill>
            <a:ln w="9525">
              <a:solidFill>
                <a:srgbClr val="000000"/>
              </a:solidFill>
              <a:miter lim="800000"/>
              <a:headEnd/>
              <a:tailEnd/>
            </a:ln>
          </p:spPr>
          <p:txBody>
            <a:bodyPr/>
            <a:lstStyle/>
            <a:p>
              <a:r>
                <a:rPr lang="en-CA" altLang="ja-JP" sz="2000" b="0">
                  <a:latin typeface="Times New Roman" pitchFamily="18" charset="0"/>
                  <a:ea typeface="ＭＳ 明朝" pitchFamily="49" charset="-128"/>
                </a:rPr>
                <a:t>Role1</a:t>
              </a:r>
              <a:endParaRPr lang="en-CA" sz="2000"/>
            </a:p>
          </p:txBody>
        </p:sp>
        <p:sp>
          <p:nvSpPr>
            <p:cNvPr id="964636" name="Text Box 28"/>
            <p:cNvSpPr txBox="1">
              <a:spLocks noChangeArrowheads="1"/>
            </p:cNvSpPr>
            <p:nvPr/>
          </p:nvSpPr>
          <p:spPr bwMode="auto">
            <a:xfrm>
              <a:off x="4496" y="7273"/>
              <a:ext cx="736" cy="447"/>
            </a:xfrm>
            <a:prstGeom prst="rect">
              <a:avLst/>
            </a:prstGeom>
            <a:solidFill>
              <a:srgbClr val="FFFFFF"/>
            </a:solidFill>
            <a:ln w="9525">
              <a:solidFill>
                <a:srgbClr val="000000"/>
              </a:solidFill>
              <a:miter lim="800000"/>
              <a:headEnd/>
              <a:tailEnd/>
            </a:ln>
          </p:spPr>
          <p:txBody>
            <a:bodyPr/>
            <a:lstStyle/>
            <a:p>
              <a:r>
                <a:rPr lang="en-CA" altLang="ja-JP" sz="2000" b="0">
                  <a:latin typeface="Times New Roman" pitchFamily="18" charset="0"/>
                  <a:ea typeface="ＭＳ 明朝" pitchFamily="49" charset="-128"/>
                </a:rPr>
                <a:t>Role2</a:t>
              </a:r>
              <a:endParaRPr lang="en-CA" sz="2000"/>
            </a:p>
          </p:txBody>
        </p:sp>
        <p:sp>
          <p:nvSpPr>
            <p:cNvPr id="964637" name="Text Box 29"/>
            <p:cNvSpPr txBox="1">
              <a:spLocks noChangeArrowheads="1"/>
            </p:cNvSpPr>
            <p:nvPr/>
          </p:nvSpPr>
          <p:spPr bwMode="auto">
            <a:xfrm>
              <a:off x="6260" y="7273"/>
              <a:ext cx="734" cy="446"/>
            </a:xfrm>
            <a:prstGeom prst="rect">
              <a:avLst/>
            </a:prstGeom>
            <a:solidFill>
              <a:srgbClr val="FFFFFF"/>
            </a:solidFill>
            <a:ln w="9525">
              <a:solidFill>
                <a:srgbClr val="000000"/>
              </a:solidFill>
              <a:miter lim="800000"/>
              <a:headEnd/>
              <a:tailEnd/>
            </a:ln>
          </p:spPr>
          <p:txBody>
            <a:bodyPr/>
            <a:lstStyle/>
            <a:p>
              <a:r>
                <a:rPr lang="en-CA" altLang="ja-JP" sz="2000" b="0">
                  <a:latin typeface="Times New Roman" pitchFamily="18" charset="0"/>
                  <a:ea typeface="ＭＳ 明朝" pitchFamily="49" charset="-128"/>
                </a:rPr>
                <a:t>Role3</a:t>
              </a:r>
              <a:endParaRPr lang="en-CA" sz="2000"/>
            </a:p>
          </p:txBody>
        </p:sp>
        <p:sp>
          <p:nvSpPr>
            <p:cNvPr id="964638" name="Line 30"/>
            <p:cNvSpPr>
              <a:spLocks noChangeShapeType="1"/>
            </p:cNvSpPr>
            <p:nvPr/>
          </p:nvSpPr>
          <p:spPr bwMode="auto">
            <a:xfrm flipV="1">
              <a:off x="3468" y="6528"/>
              <a:ext cx="588" cy="745"/>
            </a:xfrm>
            <a:prstGeom prst="line">
              <a:avLst/>
            </a:prstGeom>
            <a:noFill/>
            <a:ln w="9525">
              <a:solidFill>
                <a:srgbClr val="000000"/>
              </a:solidFill>
              <a:round/>
              <a:headEnd/>
              <a:tailEnd type="triangle" w="med" len="med"/>
            </a:ln>
          </p:spPr>
          <p:txBody>
            <a:bodyPr/>
            <a:lstStyle/>
            <a:p>
              <a:endParaRPr lang="en-CA"/>
            </a:p>
          </p:txBody>
        </p:sp>
        <p:sp>
          <p:nvSpPr>
            <p:cNvPr id="964639" name="Line 31"/>
            <p:cNvSpPr>
              <a:spLocks noChangeShapeType="1"/>
            </p:cNvSpPr>
            <p:nvPr/>
          </p:nvSpPr>
          <p:spPr bwMode="auto">
            <a:xfrm flipH="1" flipV="1">
              <a:off x="4056" y="6528"/>
              <a:ext cx="734" cy="745"/>
            </a:xfrm>
            <a:prstGeom prst="line">
              <a:avLst/>
            </a:prstGeom>
            <a:noFill/>
            <a:ln w="9525">
              <a:solidFill>
                <a:srgbClr val="000000"/>
              </a:solidFill>
              <a:round/>
              <a:headEnd/>
              <a:tailEnd type="triangle" w="med" len="med"/>
            </a:ln>
          </p:spPr>
          <p:txBody>
            <a:bodyPr/>
            <a:lstStyle/>
            <a:p>
              <a:endParaRPr lang="en-CA"/>
            </a:p>
          </p:txBody>
        </p:sp>
        <p:sp>
          <p:nvSpPr>
            <p:cNvPr id="964640" name="Line 32"/>
            <p:cNvSpPr>
              <a:spLocks noChangeShapeType="1"/>
            </p:cNvSpPr>
            <p:nvPr/>
          </p:nvSpPr>
          <p:spPr bwMode="auto">
            <a:xfrm flipV="1">
              <a:off x="6554" y="6528"/>
              <a:ext cx="0" cy="745"/>
            </a:xfrm>
            <a:prstGeom prst="line">
              <a:avLst/>
            </a:prstGeom>
            <a:noFill/>
            <a:ln w="9525">
              <a:solidFill>
                <a:srgbClr val="000000"/>
              </a:solidFill>
              <a:round/>
              <a:headEnd/>
              <a:tailEnd type="triangle" w="med" len="med"/>
            </a:ln>
          </p:spPr>
          <p:txBody>
            <a:bodyPr/>
            <a:lstStyle/>
            <a:p>
              <a:endParaRPr lang="en-CA"/>
            </a:p>
          </p:txBody>
        </p:sp>
        <p:sp>
          <p:nvSpPr>
            <p:cNvPr id="964641" name="Text Box 33"/>
            <p:cNvSpPr txBox="1">
              <a:spLocks noChangeArrowheads="1"/>
            </p:cNvSpPr>
            <p:nvPr/>
          </p:nvSpPr>
          <p:spPr bwMode="auto">
            <a:xfrm>
              <a:off x="4496" y="6677"/>
              <a:ext cx="294" cy="298"/>
            </a:xfrm>
            <a:prstGeom prst="rect">
              <a:avLst/>
            </a:prstGeom>
            <a:solidFill>
              <a:srgbClr val="FFFFFF"/>
            </a:solidFill>
            <a:ln w="9525">
              <a:solidFill>
                <a:srgbClr val="FFFFFF"/>
              </a:solidFill>
              <a:miter lim="800000"/>
              <a:headEnd/>
              <a:tailEnd/>
            </a:ln>
          </p:spPr>
          <p:txBody>
            <a:bodyPr/>
            <a:lstStyle/>
            <a:p>
              <a:r>
                <a:rPr lang="en-CA" altLang="ja-JP" sz="2000">
                  <a:latin typeface="Times New Roman" pitchFamily="18" charset="0"/>
                  <a:ea typeface="ＭＳ 明朝" pitchFamily="49" charset="-128"/>
                </a:rPr>
                <a:t>*</a:t>
              </a:r>
              <a:endParaRPr lang="en-CA" sz="2000"/>
            </a:p>
          </p:txBody>
        </p:sp>
        <p:sp>
          <p:nvSpPr>
            <p:cNvPr id="964642" name="Text Box 34"/>
            <p:cNvSpPr txBox="1">
              <a:spLocks noChangeArrowheads="1"/>
            </p:cNvSpPr>
            <p:nvPr/>
          </p:nvSpPr>
          <p:spPr bwMode="auto">
            <a:xfrm>
              <a:off x="6701" y="6677"/>
              <a:ext cx="733" cy="298"/>
            </a:xfrm>
            <a:prstGeom prst="rect">
              <a:avLst/>
            </a:prstGeom>
            <a:solidFill>
              <a:srgbClr val="FFFFFF"/>
            </a:solidFill>
            <a:ln w="9525">
              <a:solidFill>
                <a:srgbClr val="FFFFFF"/>
              </a:solidFill>
              <a:miter lim="800000"/>
              <a:headEnd/>
              <a:tailEnd/>
            </a:ln>
          </p:spPr>
          <p:txBody>
            <a:bodyPr/>
            <a:lstStyle/>
            <a:p>
              <a:r>
                <a:rPr lang="en-CA" altLang="ja-JP" sz="2000" b="0">
                  <a:latin typeface="Times New Roman" pitchFamily="18" charset="0"/>
                  <a:ea typeface="ＭＳ 明朝" pitchFamily="49" charset="-128"/>
                </a:rPr>
                <a:t>2 . . 4</a:t>
              </a:r>
              <a:endParaRPr lang="en-CA" sz="2000"/>
            </a:p>
          </p:txBody>
        </p:sp>
      </p:grpSp>
    </p:spTree>
  </p:cSld>
  <p:clrMapOvr>
    <a:masterClrMapping/>
  </p:clrMapOvr>
  <p:transition>
    <p:dissolv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4"/>
          <p:cNvSpPr>
            <a:spLocks noGrp="1"/>
          </p:cNvSpPr>
          <p:nvPr>
            <p:ph type="ftr" sz="quarter" idx="11"/>
          </p:nvPr>
        </p:nvSpPr>
        <p:spPr/>
        <p:txBody>
          <a:bodyPr/>
          <a:lstStyle/>
          <a:p>
            <a:r>
              <a:rPr lang="ja-JP" altLang="en-US"/>
              <a:t>far@ucalgary.ca</a:t>
            </a:r>
            <a:endParaRPr lang="en-US" altLang="ja-JP"/>
          </a:p>
        </p:txBody>
      </p:sp>
      <p:sp>
        <p:nvSpPr>
          <p:cNvPr id="33" name="Slide Number Placeholder 5"/>
          <p:cNvSpPr>
            <a:spLocks noGrp="1"/>
          </p:cNvSpPr>
          <p:nvPr>
            <p:ph type="sldNum" sz="quarter" idx="12"/>
          </p:nvPr>
        </p:nvSpPr>
        <p:spPr/>
        <p:txBody>
          <a:bodyPr/>
          <a:lstStyle/>
          <a:p>
            <a:fld id="{D545F7F9-C7DE-4412-9654-C3ADFEC4A543}" type="slidenum">
              <a:rPr lang="ja-JP" altLang="en-US"/>
              <a:pPr/>
              <a:t>56</a:t>
            </a:fld>
            <a:endParaRPr lang="en-US" altLang="ja-JP"/>
          </a:p>
        </p:txBody>
      </p:sp>
      <p:sp>
        <p:nvSpPr>
          <p:cNvPr id="1118210" name="Rectangle 2"/>
          <p:cNvSpPr>
            <a:spLocks noGrp="1" noChangeArrowheads="1"/>
          </p:cNvSpPr>
          <p:nvPr>
            <p:ph type="title"/>
          </p:nvPr>
        </p:nvSpPr>
        <p:spPr/>
        <p:txBody>
          <a:bodyPr/>
          <a:lstStyle/>
          <a:p>
            <a:r>
              <a:rPr lang="en-CA"/>
              <a:t>Example: Agent Model</a:t>
            </a:r>
          </a:p>
        </p:txBody>
      </p:sp>
      <p:grpSp>
        <p:nvGrpSpPr>
          <p:cNvPr id="1118239" name="Group 31"/>
          <p:cNvGrpSpPr>
            <a:grpSpLocks/>
          </p:cNvGrpSpPr>
          <p:nvPr/>
        </p:nvGrpSpPr>
        <p:grpSpPr bwMode="auto">
          <a:xfrm>
            <a:off x="1919288" y="1844675"/>
            <a:ext cx="5029200" cy="3200400"/>
            <a:chOff x="1482" y="1306"/>
            <a:chExt cx="3168" cy="2016"/>
          </a:xfrm>
        </p:grpSpPr>
        <p:sp>
          <p:nvSpPr>
            <p:cNvPr id="1118214" name="Text Box 6"/>
            <p:cNvSpPr txBox="1">
              <a:spLocks noChangeArrowheads="1"/>
            </p:cNvSpPr>
            <p:nvPr/>
          </p:nvSpPr>
          <p:spPr bwMode="auto">
            <a:xfrm>
              <a:off x="1482" y="1306"/>
              <a:ext cx="1008" cy="216"/>
            </a:xfrm>
            <a:prstGeom prst="rect">
              <a:avLst/>
            </a:prstGeom>
            <a:solidFill>
              <a:srgbClr val="FFFFFF"/>
            </a:solidFill>
            <a:ln w="9525">
              <a:solidFill>
                <a:srgbClr val="000000"/>
              </a:solidFill>
              <a:miter lim="800000"/>
              <a:headEnd/>
              <a:tailEnd/>
            </a:ln>
          </p:spPr>
          <p:txBody>
            <a:bodyPr/>
            <a:lstStyle/>
            <a:p>
              <a:pPr algn="ctr"/>
              <a:r>
                <a:rPr lang="en-CA" altLang="ja-JP" sz="1400">
                  <a:latin typeface="Times New Roman" pitchFamily="18" charset="0"/>
                  <a:ea typeface="ＭＳ 明朝" pitchFamily="49" charset="-128"/>
                </a:rPr>
                <a:t>Geocode</a:t>
              </a:r>
              <a:endParaRPr lang="en-CA" sz="1400"/>
            </a:p>
          </p:txBody>
        </p:sp>
        <p:sp>
          <p:nvSpPr>
            <p:cNvPr id="1118215" name="Text Box 7"/>
            <p:cNvSpPr txBox="1">
              <a:spLocks noChangeArrowheads="1"/>
            </p:cNvSpPr>
            <p:nvPr/>
          </p:nvSpPr>
          <p:spPr bwMode="auto">
            <a:xfrm>
              <a:off x="2634" y="1306"/>
              <a:ext cx="1008" cy="216"/>
            </a:xfrm>
            <a:prstGeom prst="rect">
              <a:avLst/>
            </a:prstGeom>
            <a:solidFill>
              <a:srgbClr val="FFFFFF"/>
            </a:solidFill>
            <a:ln w="9525">
              <a:solidFill>
                <a:srgbClr val="000000"/>
              </a:solidFill>
              <a:miter lim="800000"/>
              <a:headEnd/>
              <a:tailEnd/>
            </a:ln>
          </p:spPr>
          <p:txBody>
            <a:bodyPr/>
            <a:lstStyle/>
            <a:p>
              <a:pPr algn="ctr"/>
              <a:r>
                <a:rPr lang="en-CA" altLang="ja-JP" sz="1400">
                  <a:latin typeface="Times New Roman" pitchFamily="18" charset="0"/>
                  <a:ea typeface="ＭＳ 明朝" pitchFamily="49" charset="-128"/>
                </a:rPr>
                <a:t>RenderMap</a:t>
              </a:r>
              <a:endParaRPr lang="en-CA" sz="1400"/>
            </a:p>
          </p:txBody>
        </p:sp>
        <p:sp>
          <p:nvSpPr>
            <p:cNvPr id="1118216" name="Text Box 8"/>
            <p:cNvSpPr txBox="1">
              <a:spLocks noChangeArrowheads="1"/>
            </p:cNvSpPr>
            <p:nvPr/>
          </p:nvSpPr>
          <p:spPr bwMode="auto">
            <a:xfrm>
              <a:off x="3786" y="1306"/>
              <a:ext cx="864" cy="216"/>
            </a:xfrm>
            <a:prstGeom prst="rect">
              <a:avLst/>
            </a:prstGeom>
            <a:solidFill>
              <a:srgbClr val="FFFFFF"/>
            </a:solidFill>
            <a:ln w="9525">
              <a:solidFill>
                <a:srgbClr val="000000"/>
              </a:solidFill>
              <a:miter lim="800000"/>
              <a:headEnd/>
              <a:tailEnd/>
            </a:ln>
          </p:spPr>
          <p:txBody>
            <a:bodyPr/>
            <a:lstStyle/>
            <a:p>
              <a:pPr algn="ctr"/>
              <a:r>
                <a:rPr lang="en-CA" altLang="ja-JP" sz="1400">
                  <a:latin typeface="Times New Roman" pitchFamily="18" charset="0"/>
                  <a:ea typeface="ＭＳ 明朝" pitchFamily="49" charset="-128"/>
                </a:rPr>
                <a:t>Route</a:t>
              </a:r>
              <a:endParaRPr lang="en-CA" sz="1400"/>
            </a:p>
          </p:txBody>
        </p:sp>
        <p:sp>
          <p:nvSpPr>
            <p:cNvPr id="1118217" name="Oval 9"/>
            <p:cNvSpPr>
              <a:spLocks noChangeArrowheads="1"/>
            </p:cNvSpPr>
            <p:nvPr/>
          </p:nvSpPr>
          <p:spPr bwMode="auto">
            <a:xfrm>
              <a:off x="1482" y="1954"/>
              <a:ext cx="936" cy="360"/>
            </a:xfrm>
            <a:prstGeom prst="ellipse">
              <a:avLst/>
            </a:prstGeom>
            <a:solidFill>
              <a:srgbClr val="FFFFFF"/>
            </a:solidFill>
            <a:ln w="9525">
              <a:solidFill>
                <a:srgbClr val="000000"/>
              </a:solidFill>
              <a:round/>
              <a:headEnd/>
              <a:tailEnd/>
            </a:ln>
          </p:spPr>
          <p:txBody>
            <a:bodyPr/>
            <a:lstStyle/>
            <a:p>
              <a:endParaRPr lang="en-CA"/>
            </a:p>
          </p:txBody>
        </p:sp>
        <p:sp>
          <p:nvSpPr>
            <p:cNvPr id="1118218" name="Oval 10"/>
            <p:cNvSpPr>
              <a:spLocks noChangeArrowheads="1"/>
            </p:cNvSpPr>
            <p:nvPr/>
          </p:nvSpPr>
          <p:spPr bwMode="auto">
            <a:xfrm>
              <a:off x="2562" y="1954"/>
              <a:ext cx="1080" cy="360"/>
            </a:xfrm>
            <a:prstGeom prst="ellipse">
              <a:avLst/>
            </a:prstGeom>
            <a:solidFill>
              <a:srgbClr val="FFFFFF"/>
            </a:solidFill>
            <a:ln w="9525">
              <a:solidFill>
                <a:srgbClr val="000000"/>
              </a:solidFill>
              <a:round/>
              <a:headEnd/>
              <a:tailEnd/>
            </a:ln>
          </p:spPr>
          <p:txBody>
            <a:bodyPr/>
            <a:lstStyle/>
            <a:p>
              <a:endParaRPr lang="en-CA"/>
            </a:p>
          </p:txBody>
        </p:sp>
        <p:sp>
          <p:nvSpPr>
            <p:cNvPr id="1118219" name="Oval 11"/>
            <p:cNvSpPr>
              <a:spLocks noChangeArrowheads="1"/>
            </p:cNvSpPr>
            <p:nvPr/>
          </p:nvSpPr>
          <p:spPr bwMode="auto">
            <a:xfrm>
              <a:off x="3786" y="1954"/>
              <a:ext cx="792" cy="360"/>
            </a:xfrm>
            <a:prstGeom prst="ellipse">
              <a:avLst/>
            </a:prstGeom>
            <a:solidFill>
              <a:srgbClr val="FFFFFF"/>
            </a:solidFill>
            <a:ln w="9525">
              <a:solidFill>
                <a:srgbClr val="000000"/>
              </a:solidFill>
              <a:round/>
              <a:headEnd/>
              <a:tailEnd/>
            </a:ln>
          </p:spPr>
          <p:txBody>
            <a:bodyPr/>
            <a:lstStyle/>
            <a:p>
              <a:endParaRPr lang="en-CA"/>
            </a:p>
          </p:txBody>
        </p:sp>
        <p:sp>
          <p:nvSpPr>
            <p:cNvPr id="1118220" name="Text Box 12"/>
            <p:cNvSpPr txBox="1">
              <a:spLocks noChangeArrowheads="1"/>
            </p:cNvSpPr>
            <p:nvPr/>
          </p:nvSpPr>
          <p:spPr bwMode="auto">
            <a:xfrm>
              <a:off x="1626" y="2026"/>
              <a:ext cx="648" cy="216"/>
            </a:xfrm>
            <a:prstGeom prst="rect">
              <a:avLst/>
            </a:prstGeom>
            <a:solidFill>
              <a:srgbClr val="FFFFFF"/>
            </a:solidFill>
            <a:ln w="9525">
              <a:solidFill>
                <a:srgbClr val="FFFFFF"/>
              </a:solidFill>
              <a:miter lim="800000"/>
              <a:headEnd/>
              <a:tailEnd/>
            </a:ln>
          </p:spPr>
          <p:txBody>
            <a:bodyPr/>
            <a:lstStyle/>
            <a:p>
              <a:pPr algn="ctr"/>
              <a:r>
                <a:rPr lang="en-CA" altLang="ja-JP" sz="1400">
                  <a:latin typeface="Times New Roman" pitchFamily="18" charset="0"/>
                  <a:ea typeface="ＭＳ 明朝" pitchFamily="49" charset="-128"/>
                </a:rPr>
                <a:t>Geocode</a:t>
              </a:r>
              <a:endParaRPr lang="en-CA" sz="1400"/>
            </a:p>
          </p:txBody>
        </p:sp>
        <p:sp>
          <p:nvSpPr>
            <p:cNvPr id="1118221" name="Text Box 13"/>
            <p:cNvSpPr txBox="1">
              <a:spLocks noChangeArrowheads="1"/>
            </p:cNvSpPr>
            <p:nvPr/>
          </p:nvSpPr>
          <p:spPr bwMode="auto">
            <a:xfrm>
              <a:off x="2706" y="2026"/>
              <a:ext cx="792" cy="216"/>
            </a:xfrm>
            <a:prstGeom prst="rect">
              <a:avLst/>
            </a:prstGeom>
            <a:solidFill>
              <a:srgbClr val="FFFFFF"/>
            </a:solidFill>
            <a:ln w="9525">
              <a:solidFill>
                <a:srgbClr val="FFFFFF"/>
              </a:solidFill>
              <a:miter lim="800000"/>
              <a:headEnd/>
              <a:tailEnd/>
            </a:ln>
          </p:spPr>
          <p:txBody>
            <a:bodyPr/>
            <a:lstStyle/>
            <a:p>
              <a:pPr algn="ctr"/>
              <a:r>
                <a:rPr lang="en-CA" altLang="ja-JP" sz="1400">
                  <a:latin typeface="Times New Roman" pitchFamily="18" charset="0"/>
                  <a:ea typeface="ＭＳ 明朝" pitchFamily="49" charset="-128"/>
                </a:rPr>
                <a:t>RenderMap</a:t>
              </a:r>
              <a:endParaRPr lang="en-CA" sz="1400"/>
            </a:p>
          </p:txBody>
        </p:sp>
        <p:sp>
          <p:nvSpPr>
            <p:cNvPr id="1118222" name="Text Box 14"/>
            <p:cNvSpPr txBox="1">
              <a:spLocks noChangeArrowheads="1"/>
            </p:cNvSpPr>
            <p:nvPr/>
          </p:nvSpPr>
          <p:spPr bwMode="auto">
            <a:xfrm>
              <a:off x="3930" y="2026"/>
              <a:ext cx="504" cy="216"/>
            </a:xfrm>
            <a:prstGeom prst="rect">
              <a:avLst/>
            </a:prstGeom>
            <a:solidFill>
              <a:srgbClr val="FFFFFF"/>
            </a:solidFill>
            <a:ln w="9525">
              <a:solidFill>
                <a:srgbClr val="FFFFFF"/>
              </a:solidFill>
              <a:miter lim="800000"/>
              <a:headEnd/>
              <a:tailEnd/>
            </a:ln>
          </p:spPr>
          <p:txBody>
            <a:bodyPr/>
            <a:lstStyle/>
            <a:p>
              <a:pPr algn="ctr"/>
              <a:r>
                <a:rPr lang="en-CA" altLang="ja-JP" sz="1400">
                  <a:latin typeface="Times New Roman" pitchFamily="18" charset="0"/>
                  <a:ea typeface="ＭＳ 明朝" pitchFamily="49" charset="-128"/>
                </a:rPr>
                <a:t>Route</a:t>
              </a:r>
              <a:endParaRPr lang="en-CA" sz="1400"/>
            </a:p>
          </p:txBody>
        </p:sp>
        <p:sp>
          <p:nvSpPr>
            <p:cNvPr id="1118223" name="Line 15"/>
            <p:cNvSpPr>
              <a:spLocks noChangeShapeType="1"/>
            </p:cNvSpPr>
            <p:nvPr/>
          </p:nvSpPr>
          <p:spPr bwMode="auto">
            <a:xfrm flipV="1">
              <a:off x="1986" y="1522"/>
              <a:ext cx="0" cy="432"/>
            </a:xfrm>
            <a:prstGeom prst="line">
              <a:avLst/>
            </a:prstGeom>
            <a:noFill/>
            <a:ln w="9525">
              <a:solidFill>
                <a:srgbClr val="000000"/>
              </a:solidFill>
              <a:round/>
              <a:headEnd/>
              <a:tailEnd type="triangle" w="med" len="med"/>
            </a:ln>
          </p:spPr>
          <p:txBody>
            <a:bodyPr/>
            <a:lstStyle/>
            <a:p>
              <a:endParaRPr lang="en-CA"/>
            </a:p>
          </p:txBody>
        </p:sp>
        <p:sp>
          <p:nvSpPr>
            <p:cNvPr id="1118224" name="Line 16"/>
            <p:cNvSpPr>
              <a:spLocks noChangeShapeType="1"/>
            </p:cNvSpPr>
            <p:nvPr/>
          </p:nvSpPr>
          <p:spPr bwMode="auto">
            <a:xfrm flipV="1">
              <a:off x="3138" y="1522"/>
              <a:ext cx="0" cy="432"/>
            </a:xfrm>
            <a:prstGeom prst="line">
              <a:avLst/>
            </a:prstGeom>
            <a:noFill/>
            <a:ln w="9525">
              <a:solidFill>
                <a:srgbClr val="000000"/>
              </a:solidFill>
              <a:round/>
              <a:headEnd/>
              <a:tailEnd type="triangle" w="med" len="med"/>
            </a:ln>
          </p:spPr>
          <p:txBody>
            <a:bodyPr/>
            <a:lstStyle/>
            <a:p>
              <a:endParaRPr lang="en-CA"/>
            </a:p>
          </p:txBody>
        </p:sp>
        <p:sp>
          <p:nvSpPr>
            <p:cNvPr id="1118225" name="Line 17"/>
            <p:cNvSpPr>
              <a:spLocks noChangeShapeType="1"/>
            </p:cNvSpPr>
            <p:nvPr/>
          </p:nvSpPr>
          <p:spPr bwMode="auto">
            <a:xfrm flipV="1">
              <a:off x="4218" y="1522"/>
              <a:ext cx="0" cy="432"/>
            </a:xfrm>
            <a:prstGeom prst="line">
              <a:avLst/>
            </a:prstGeom>
            <a:noFill/>
            <a:ln w="9525">
              <a:solidFill>
                <a:srgbClr val="000000"/>
              </a:solidFill>
              <a:round/>
              <a:headEnd/>
              <a:tailEnd type="triangle" w="med" len="med"/>
            </a:ln>
          </p:spPr>
          <p:txBody>
            <a:bodyPr/>
            <a:lstStyle/>
            <a:p>
              <a:endParaRPr lang="en-CA"/>
            </a:p>
          </p:txBody>
        </p:sp>
        <p:sp>
          <p:nvSpPr>
            <p:cNvPr id="1118226" name="Text Box 18"/>
            <p:cNvSpPr txBox="1">
              <a:spLocks noChangeArrowheads="1"/>
            </p:cNvSpPr>
            <p:nvPr/>
          </p:nvSpPr>
          <p:spPr bwMode="auto">
            <a:xfrm>
              <a:off x="2634" y="2458"/>
              <a:ext cx="1008" cy="216"/>
            </a:xfrm>
            <a:prstGeom prst="rect">
              <a:avLst/>
            </a:prstGeom>
            <a:solidFill>
              <a:srgbClr val="FFFFFF"/>
            </a:solidFill>
            <a:ln w="9525">
              <a:solidFill>
                <a:srgbClr val="000000"/>
              </a:solidFill>
              <a:miter lim="800000"/>
              <a:headEnd/>
              <a:tailEnd/>
            </a:ln>
          </p:spPr>
          <p:txBody>
            <a:bodyPr/>
            <a:lstStyle/>
            <a:p>
              <a:r>
                <a:rPr lang="en-CA" altLang="ja-JP" sz="1400">
                  <a:latin typeface="Times New Roman" pitchFamily="18" charset="0"/>
                  <a:ea typeface="ＭＳ 明朝" pitchFamily="49" charset="-128"/>
                </a:rPr>
                <a:t>PersonalAssistant</a:t>
              </a:r>
              <a:endParaRPr lang="en-CA" sz="1400"/>
            </a:p>
          </p:txBody>
        </p:sp>
        <p:sp>
          <p:nvSpPr>
            <p:cNvPr id="1118227" name="Oval 19"/>
            <p:cNvSpPr>
              <a:spLocks noChangeArrowheads="1"/>
            </p:cNvSpPr>
            <p:nvPr/>
          </p:nvSpPr>
          <p:spPr bwMode="auto">
            <a:xfrm>
              <a:off x="2346" y="2962"/>
              <a:ext cx="1584" cy="360"/>
            </a:xfrm>
            <a:prstGeom prst="ellipse">
              <a:avLst/>
            </a:prstGeom>
            <a:solidFill>
              <a:srgbClr val="FFFFFF"/>
            </a:solidFill>
            <a:ln w="9525">
              <a:solidFill>
                <a:srgbClr val="000000"/>
              </a:solidFill>
              <a:round/>
              <a:headEnd/>
              <a:tailEnd/>
            </a:ln>
          </p:spPr>
          <p:txBody>
            <a:bodyPr/>
            <a:lstStyle/>
            <a:p>
              <a:endParaRPr lang="en-CA"/>
            </a:p>
          </p:txBody>
        </p:sp>
        <p:sp>
          <p:nvSpPr>
            <p:cNvPr id="1118228" name="Text Box 20"/>
            <p:cNvSpPr txBox="1">
              <a:spLocks noChangeArrowheads="1"/>
            </p:cNvSpPr>
            <p:nvPr/>
          </p:nvSpPr>
          <p:spPr bwMode="auto">
            <a:xfrm>
              <a:off x="2608" y="3034"/>
              <a:ext cx="1127" cy="216"/>
            </a:xfrm>
            <a:prstGeom prst="rect">
              <a:avLst/>
            </a:prstGeom>
            <a:noFill/>
            <a:ln w="9525">
              <a:solidFill>
                <a:srgbClr val="FFFFFF"/>
              </a:solidFill>
              <a:miter lim="800000"/>
              <a:headEnd/>
              <a:tailEnd/>
            </a:ln>
          </p:spPr>
          <p:txBody>
            <a:bodyPr/>
            <a:lstStyle/>
            <a:p>
              <a:pPr algn="ctr"/>
              <a:r>
                <a:rPr lang="en-CA" altLang="ja-JP" sz="1400">
                  <a:latin typeface="Times New Roman" pitchFamily="18" charset="0"/>
                  <a:ea typeface="ＭＳ 明朝" pitchFamily="49" charset="-128"/>
                </a:rPr>
                <a:t>PersonalAssistant</a:t>
              </a:r>
              <a:endParaRPr lang="en-CA" sz="1400"/>
            </a:p>
          </p:txBody>
        </p:sp>
        <p:sp>
          <p:nvSpPr>
            <p:cNvPr id="1118229" name="Line 21"/>
            <p:cNvSpPr>
              <a:spLocks noChangeShapeType="1"/>
            </p:cNvSpPr>
            <p:nvPr/>
          </p:nvSpPr>
          <p:spPr bwMode="auto">
            <a:xfrm flipV="1">
              <a:off x="3138" y="2674"/>
              <a:ext cx="0" cy="288"/>
            </a:xfrm>
            <a:prstGeom prst="line">
              <a:avLst/>
            </a:prstGeom>
            <a:noFill/>
            <a:ln w="9525">
              <a:solidFill>
                <a:srgbClr val="000000"/>
              </a:solidFill>
              <a:round/>
              <a:headEnd/>
              <a:tailEnd type="triangle" w="med" len="med"/>
            </a:ln>
          </p:spPr>
          <p:txBody>
            <a:bodyPr/>
            <a:lstStyle/>
            <a:p>
              <a:endParaRPr lang="en-CA"/>
            </a:p>
          </p:txBody>
        </p:sp>
        <p:sp>
          <p:nvSpPr>
            <p:cNvPr id="1118230" name="Text Box 22"/>
            <p:cNvSpPr txBox="1">
              <a:spLocks noChangeArrowheads="1"/>
            </p:cNvSpPr>
            <p:nvPr/>
          </p:nvSpPr>
          <p:spPr bwMode="auto">
            <a:xfrm>
              <a:off x="2058" y="1594"/>
              <a:ext cx="288" cy="144"/>
            </a:xfrm>
            <a:prstGeom prst="rect">
              <a:avLst/>
            </a:prstGeom>
            <a:solidFill>
              <a:srgbClr val="FFFFFF"/>
            </a:solidFill>
            <a:ln w="9525">
              <a:solidFill>
                <a:srgbClr val="FFFFFF"/>
              </a:solidFill>
              <a:miter lim="800000"/>
              <a:headEnd/>
              <a:tailEnd/>
            </a:ln>
          </p:spPr>
          <p:txBody>
            <a:bodyPr/>
            <a:lstStyle/>
            <a:p>
              <a:r>
                <a:rPr lang="en-CA" altLang="ja-JP" sz="1400">
                  <a:latin typeface="Times New Roman" pitchFamily="18" charset="0"/>
                  <a:ea typeface="ＭＳ 明朝" pitchFamily="49" charset="-128"/>
                </a:rPr>
                <a:t>1</a:t>
              </a:r>
              <a:endParaRPr lang="en-CA" sz="1400"/>
            </a:p>
          </p:txBody>
        </p:sp>
        <p:sp>
          <p:nvSpPr>
            <p:cNvPr id="1118231" name="Text Box 23"/>
            <p:cNvSpPr txBox="1">
              <a:spLocks noChangeArrowheads="1"/>
            </p:cNvSpPr>
            <p:nvPr/>
          </p:nvSpPr>
          <p:spPr bwMode="auto">
            <a:xfrm>
              <a:off x="3210" y="1594"/>
              <a:ext cx="288" cy="144"/>
            </a:xfrm>
            <a:prstGeom prst="rect">
              <a:avLst/>
            </a:prstGeom>
            <a:solidFill>
              <a:srgbClr val="FFFFFF"/>
            </a:solidFill>
            <a:ln w="9525">
              <a:solidFill>
                <a:srgbClr val="FFFFFF"/>
              </a:solidFill>
              <a:miter lim="800000"/>
              <a:headEnd/>
              <a:tailEnd/>
            </a:ln>
          </p:spPr>
          <p:txBody>
            <a:bodyPr/>
            <a:lstStyle/>
            <a:p>
              <a:r>
                <a:rPr lang="en-CA" altLang="ja-JP" sz="1400">
                  <a:latin typeface="Times New Roman" pitchFamily="18" charset="0"/>
                  <a:ea typeface="ＭＳ 明朝" pitchFamily="49" charset="-128"/>
                </a:rPr>
                <a:t>1</a:t>
              </a:r>
              <a:endParaRPr lang="en-CA" sz="1400"/>
            </a:p>
          </p:txBody>
        </p:sp>
        <p:sp>
          <p:nvSpPr>
            <p:cNvPr id="1118232" name="Text Box 24"/>
            <p:cNvSpPr txBox="1">
              <a:spLocks noChangeArrowheads="1"/>
            </p:cNvSpPr>
            <p:nvPr/>
          </p:nvSpPr>
          <p:spPr bwMode="auto">
            <a:xfrm>
              <a:off x="4290" y="1594"/>
              <a:ext cx="288" cy="144"/>
            </a:xfrm>
            <a:prstGeom prst="rect">
              <a:avLst/>
            </a:prstGeom>
            <a:solidFill>
              <a:srgbClr val="FFFFFF"/>
            </a:solidFill>
            <a:ln w="9525">
              <a:solidFill>
                <a:srgbClr val="FFFFFF"/>
              </a:solidFill>
              <a:miter lim="800000"/>
              <a:headEnd/>
              <a:tailEnd/>
            </a:ln>
          </p:spPr>
          <p:txBody>
            <a:bodyPr/>
            <a:lstStyle/>
            <a:p>
              <a:r>
                <a:rPr lang="en-CA" altLang="ja-JP" sz="1400">
                  <a:latin typeface="Times New Roman" pitchFamily="18" charset="0"/>
                  <a:ea typeface="ＭＳ 明朝" pitchFamily="49" charset="-128"/>
                </a:rPr>
                <a:t>1</a:t>
              </a:r>
              <a:endParaRPr lang="en-CA" sz="1400"/>
            </a:p>
          </p:txBody>
        </p:sp>
        <p:sp>
          <p:nvSpPr>
            <p:cNvPr id="1118233" name="Text Box 25"/>
            <p:cNvSpPr txBox="1">
              <a:spLocks noChangeArrowheads="1"/>
            </p:cNvSpPr>
            <p:nvPr/>
          </p:nvSpPr>
          <p:spPr bwMode="auto">
            <a:xfrm>
              <a:off x="3210" y="2746"/>
              <a:ext cx="288" cy="144"/>
            </a:xfrm>
            <a:prstGeom prst="rect">
              <a:avLst/>
            </a:prstGeom>
            <a:solidFill>
              <a:srgbClr val="FFFFFF"/>
            </a:solidFill>
            <a:ln w="9525">
              <a:solidFill>
                <a:srgbClr val="FFFFFF"/>
              </a:solidFill>
              <a:miter lim="800000"/>
              <a:headEnd/>
              <a:tailEnd/>
            </a:ln>
          </p:spPr>
          <p:txBody>
            <a:bodyPr/>
            <a:lstStyle/>
            <a:p>
              <a:r>
                <a:rPr lang="en-CA" altLang="ja-JP" sz="1400">
                  <a:latin typeface="Times New Roman" pitchFamily="18" charset="0"/>
                  <a:ea typeface="ＭＳ 明朝" pitchFamily="49" charset="-128"/>
                </a:rPr>
                <a:t>*</a:t>
              </a:r>
              <a:endParaRPr lang="en-CA" sz="1400"/>
            </a:p>
          </p:txBody>
        </p:sp>
      </p:grpSp>
      <p:grpSp>
        <p:nvGrpSpPr>
          <p:cNvPr id="1118241" name="Group 33"/>
          <p:cNvGrpSpPr>
            <a:grpSpLocks/>
          </p:cNvGrpSpPr>
          <p:nvPr/>
        </p:nvGrpSpPr>
        <p:grpSpPr bwMode="auto">
          <a:xfrm>
            <a:off x="6804025" y="4724400"/>
            <a:ext cx="1800225" cy="1441450"/>
            <a:chOff x="4286" y="2976"/>
            <a:chExt cx="1134" cy="908"/>
          </a:xfrm>
        </p:grpSpPr>
        <p:sp>
          <p:nvSpPr>
            <p:cNvPr id="1118240" name="Rectangle 32"/>
            <p:cNvSpPr>
              <a:spLocks noChangeArrowheads="1"/>
            </p:cNvSpPr>
            <p:nvPr/>
          </p:nvSpPr>
          <p:spPr bwMode="auto">
            <a:xfrm>
              <a:off x="4286" y="2976"/>
              <a:ext cx="1134" cy="908"/>
            </a:xfrm>
            <a:prstGeom prst="rect">
              <a:avLst/>
            </a:prstGeom>
            <a:solidFill>
              <a:srgbClr val="EAEAEA"/>
            </a:solidFill>
            <a:ln w="9525">
              <a:solidFill>
                <a:schemeClr val="tx1"/>
              </a:solidFill>
              <a:miter lim="800000"/>
              <a:headEnd/>
              <a:tailEnd/>
            </a:ln>
            <a:effectLst/>
          </p:spPr>
          <p:txBody>
            <a:bodyPr wrap="none" anchor="ctr"/>
            <a:lstStyle/>
            <a:p>
              <a:endParaRPr lang="en-CA"/>
            </a:p>
          </p:txBody>
        </p:sp>
        <p:sp>
          <p:nvSpPr>
            <p:cNvPr id="1118234" name="Text Box 26"/>
            <p:cNvSpPr txBox="1">
              <a:spLocks noChangeArrowheads="1"/>
            </p:cNvSpPr>
            <p:nvPr/>
          </p:nvSpPr>
          <p:spPr bwMode="auto">
            <a:xfrm>
              <a:off x="4468" y="3067"/>
              <a:ext cx="797" cy="216"/>
            </a:xfrm>
            <a:prstGeom prst="rect">
              <a:avLst/>
            </a:prstGeom>
            <a:noFill/>
            <a:ln w="9525">
              <a:noFill/>
              <a:miter lim="800000"/>
              <a:headEnd/>
              <a:tailEnd/>
            </a:ln>
          </p:spPr>
          <p:txBody>
            <a:bodyPr/>
            <a:lstStyle/>
            <a:p>
              <a:r>
                <a:rPr lang="en-CA" altLang="ja-JP" sz="1400">
                  <a:latin typeface="Times New Roman" pitchFamily="18" charset="0"/>
                  <a:ea typeface="ＭＳ 明朝" pitchFamily="49" charset="-128"/>
                </a:rPr>
                <a:t>Legend</a:t>
              </a:r>
              <a:endParaRPr lang="en-CA" sz="1400"/>
            </a:p>
          </p:txBody>
        </p:sp>
        <p:sp>
          <p:nvSpPr>
            <p:cNvPr id="1118235" name="Rectangle 27"/>
            <p:cNvSpPr>
              <a:spLocks noChangeArrowheads="1"/>
            </p:cNvSpPr>
            <p:nvPr/>
          </p:nvSpPr>
          <p:spPr bwMode="auto">
            <a:xfrm>
              <a:off x="4367" y="3361"/>
              <a:ext cx="360" cy="144"/>
            </a:xfrm>
            <a:prstGeom prst="rect">
              <a:avLst/>
            </a:prstGeom>
            <a:solidFill>
              <a:srgbClr val="FFFFFF"/>
            </a:solidFill>
            <a:ln w="9525">
              <a:solidFill>
                <a:srgbClr val="000000"/>
              </a:solidFill>
              <a:miter lim="800000"/>
              <a:headEnd/>
              <a:tailEnd/>
            </a:ln>
          </p:spPr>
          <p:txBody>
            <a:bodyPr/>
            <a:lstStyle/>
            <a:p>
              <a:endParaRPr lang="en-CA"/>
            </a:p>
          </p:txBody>
        </p:sp>
        <p:sp>
          <p:nvSpPr>
            <p:cNvPr id="1118236" name="Text Box 28"/>
            <p:cNvSpPr txBox="1">
              <a:spLocks noChangeArrowheads="1"/>
            </p:cNvSpPr>
            <p:nvPr/>
          </p:nvSpPr>
          <p:spPr bwMode="auto">
            <a:xfrm>
              <a:off x="4799" y="3361"/>
              <a:ext cx="621" cy="216"/>
            </a:xfrm>
            <a:prstGeom prst="rect">
              <a:avLst/>
            </a:prstGeom>
            <a:noFill/>
            <a:ln w="9525">
              <a:noFill/>
              <a:miter lim="800000"/>
              <a:headEnd/>
              <a:tailEnd/>
            </a:ln>
          </p:spPr>
          <p:txBody>
            <a:bodyPr/>
            <a:lstStyle/>
            <a:p>
              <a:r>
                <a:rPr lang="en-CA" altLang="ja-JP" sz="1200">
                  <a:latin typeface="Times New Roman" pitchFamily="18" charset="0"/>
                  <a:ea typeface="ＭＳ 明朝" pitchFamily="49" charset="-128"/>
                </a:rPr>
                <a:t>Agent types</a:t>
              </a:r>
              <a:endParaRPr lang="en-CA" sz="1200"/>
            </a:p>
          </p:txBody>
        </p:sp>
        <p:sp>
          <p:nvSpPr>
            <p:cNvPr id="1118237" name="Oval 29"/>
            <p:cNvSpPr>
              <a:spLocks noChangeArrowheads="1"/>
            </p:cNvSpPr>
            <p:nvPr/>
          </p:nvSpPr>
          <p:spPr bwMode="auto">
            <a:xfrm>
              <a:off x="4367" y="3577"/>
              <a:ext cx="360" cy="216"/>
            </a:xfrm>
            <a:prstGeom prst="ellipse">
              <a:avLst/>
            </a:prstGeom>
            <a:solidFill>
              <a:srgbClr val="FFFFFF"/>
            </a:solidFill>
            <a:ln w="9525">
              <a:solidFill>
                <a:srgbClr val="000000"/>
              </a:solidFill>
              <a:round/>
              <a:headEnd/>
              <a:tailEnd/>
            </a:ln>
          </p:spPr>
          <p:txBody>
            <a:bodyPr/>
            <a:lstStyle/>
            <a:p>
              <a:endParaRPr lang="en-CA"/>
            </a:p>
          </p:txBody>
        </p:sp>
        <p:sp>
          <p:nvSpPr>
            <p:cNvPr id="1118238" name="Text Box 30"/>
            <p:cNvSpPr txBox="1">
              <a:spLocks noChangeArrowheads="1"/>
            </p:cNvSpPr>
            <p:nvPr/>
          </p:nvSpPr>
          <p:spPr bwMode="auto">
            <a:xfrm>
              <a:off x="4799" y="3577"/>
              <a:ext cx="621" cy="216"/>
            </a:xfrm>
            <a:prstGeom prst="rect">
              <a:avLst/>
            </a:prstGeom>
            <a:noFill/>
            <a:ln w="9525">
              <a:noFill/>
              <a:miter lim="800000"/>
              <a:headEnd/>
              <a:tailEnd/>
            </a:ln>
          </p:spPr>
          <p:txBody>
            <a:bodyPr/>
            <a:lstStyle/>
            <a:p>
              <a:r>
                <a:rPr lang="en-CA" altLang="ja-JP" sz="1200">
                  <a:latin typeface="Times New Roman" pitchFamily="18" charset="0"/>
                  <a:ea typeface="ＭＳ 明朝" pitchFamily="49" charset="-128"/>
                </a:rPr>
                <a:t>Agent roles</a:t>
              </a:r>
              <a:endParaRPr lang="en-CA" sz="1200"/>
            </a:p>
          </p:txBody>
        </p:sp>
      </p:grpSp>
    </p:spTree>
  </p:cSld>
  <p:clrMapOvr>
    <a:masterClrMapping/>
  </p:clrMapOvr>
  <p:transition>
    <p:dissolv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F7362227-307C-456D-8D8B-A1B9F7C23ABF}" type="slidenum">
              <a:rPr lang="ja-JP" altLang="en-US"/>
              <a:pPr/>
              <a:t>57</a:t>
            </a:fld>
            <a:endParaRPr lang="en-US" altLang="ja-JP"/>
          </a:p>
        </p:txBody>
      </p:sp>
      <p:sp>
        <p:nvSpPr>
          <p:cNvPr id="965634" name="Rectangle 2"/>
          <p:cNvSpPr>
            <a:spLocks noGrp="1" noChangeArrowheads="1"/>
          </p:cNvSpPr>
          <p:nvPr>
            <p:ph type="title"/>
          </p:nvPr>
        </p:nvSpPr>
        <p:spPr/>
        <p:txBody>
          <a:bodyPr/>
          <a:lstStyle/>
          <a:p>
            <a:r>
              <a:rPr lang="en-CA" dirty="0"/>
              <a:t>Service Model  /1</a:t>
            </a:r>
          </a:p>
        </p:txBody>
      </p:sp>
      <p:sp>
        <p:nvSpPr>
          <p:cNvPr id="965635" name="Rectangle 3"/>
          <p:cNvSpPr>
            <a:spLocks noGrp="1" noChangeArrowheads="1"/>
          </p:cNvSpPr>
          <p:nvPr>
            <p:ph type="body" idx="1"/>
          </p:nvPr>
        </p:nvSpPr>
        <p:spPr/>
        <p:txBody>
          <a:bodyPr/>
          <a:lstStyle/>
          <a:p>
            <a:pPr>
              <a:lnSpc>
                <a:spcPct val="90000"/>
              </a:lnSpc>
            </a:pPr>
            <a:r>
              <a:rPr lang="en-CA" sz="2800" dirty="0"/>
              <a:t>The aim of the </a:t>
            </a:r>
            <a:r>
              <a:rPr lang="en-CA" sz="2800" b="1" i="1" dirty="0">
                <a:solidFill>
                  <a:srgbClr val="CC0000"/>
                </a:solidFill>
              </a:rPr>
              <a:t>services model</a:t>
            </a:r>
            <a:r>
              <a:rPr lang="en-CA" sz="2800" dirty="0"/>
              <a:t> is to identify the services associated with each agent role, and to specify the main properties of these services. </a:t>
            </a:r>
          </a:p>
          <a:p>
            <a:pPr>
              <a:lnSpc>
                <a:spcPct val="90000"/>
              </a:lnSpc>
            </a:pPr>
            <a:r>
              <a:rPr lang="en-CA" sz="2800" dirty="0"/>
              <a:t>Service means a </a:t>
            </a:r>
            <a:r>
              <a:rPr lang="en-CA" sz="2800" dirty="0">
                <a:solidFill>
                  <a:srgbClr val="008000"/>
                </a:solidFill>
              </a:rPr>
              <a:t>function</a:t>
            </a:r>
            <a:r>
              <a:rPr lang="en-CA" sz="2800" dirty="0"/>
              <a:t> or an </a:t>
            </a:r>
            <a:r>
              <a:rPr lang="en-CA" sz="2800" dirty="0">
                <a:solidFill>
                  <a:srgbClr val="008000"/>
                </a:solidFill>
              </a:rPr>
              <a:t>operation</a:t>
            </a:r>
            <a:r>
              <a:rPr lang="en-CA" sz="2800" dirty="0"/>
              <a:t> of the agent. A service is a single, coherent block of activity that an agent will engage in.</a:t>
            </a:r>
          </a:p>
          <a:p>
            <a:pPr>
              <a:lnSpc>
                <a:spcPct val="90000"/>
              </a:lnSpc>
            </a:pPr>
            <a:r>
              <a:rPr lang="en-CA" sz="2800" dirty="0"/>
              <a:t>In OO terms, a service would correspond to an operation (a method); however, the services may not be available for other agents in the same way that an object’s methods are available for another object to invoke. </a:t>
            </a:r>
          </a:p>
        </p:txBody>
      </p:sp>
      <p:sp>
        <p:nvSpPr>
          <p:cNvPr id="7" name="Right Arrow 6"/>
          <p:cNvSpPr/>
          <p:nvPr/>
        </p:nvSpPr>
        <p:spPr bwMode="auto">
          <a:xfrm rot="16200000">
            <a:off x="7632340" y="1304764"/>
            <a:ext cx="288032" cy="216024"/>
          </a:xfrm>
          <a:prstGeom prst="rightArrow">
            <a:avLst/>
          </a:prstGeom>
          <a:solidFill>
            <a:schemeClr val="tx2"/>
          </a:solidFill>
          <a:ln w="9525" cap="flat" cmpd="sng" algn="ctr">
            <a:solidFill>
              <a:schemeClr val="tx1"/>
            </a:solidFill>
            <a:prstDash val="solid"/>
            <a:miter lim="800000"/>
            <a:headEnd type="none" w="med" len="med"/>
            <a:tailEnd type="none" w="med" len="med"/>
          </a:ln>
          <a:effectLst/>
          <a:scene3d>
            <a:camera prst="orthographicFront"/>
            <a:lightRig rig="threePt" dir="t"/>
          </a:scene3d>
          <a:sp3d>
            <a:bevelT/>
          </a:sp3d>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pitchFamily="34" charset="-128"/>
            </a:endParaRPr>
          </a:p>
        </p:txBody>
      </p:sp>
      <p:pic>
        <p:nvPicPr>
          <p:cNvPr id="8" name="Picture 1" descr="C:\Users\Far\Pictures\New Picture.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584643" y="44624"/>
            <a:ext cx="2559357" cy="1196752"/>
          </a:xfrm>
          <a:prstGeom prst="rect">
            <a:avLst/>
          </a:prstGeom>
          <a:noFill/>
        </p:spPr>
      </p:pic>
    </p:spTree>
  </p:cSld>
  <p:clrMapOvr>
    <a:masterClrMapping/>
  </p:clrMapOvr>
  <p:transition>
    <p:dissolv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91D2C138-94BB-404F-A4A5-EB8F9B882B10}" type="slidenum">
              <a:rPr lang="ja-JP" altLang="en-US"/>
              <a:pPr/>
              <a:t>58</a:t>
            </a:fld>
            <a:endParaRPr lang="en-US" altLang="ja-JP"/>
          </a:p>
        </p:txBody>
      </p:sp>
      <p:sp>
        <p:nvSpPr>
          <p:cNvPr id="966658" name="Rectangle 2"/>
          <p:cNvSpPr>
            <a:spLocks noGrp="1" noChangeArrowheads="1"/>
          </p:cNvSpPr>
          <p:nvPr>
            <p:ph type="title"/>
          </p:nvPr>
        </p:nvSpPr>
        <p:spPr/>
        <p:txBody>
          <a:bodyPr/>
          <a:lstStyle/>
          <a:p>
            <a:r>
              <a:rPr lang="en-CA" dirty="0"/>
              <a:t>Service Model  /2</a:t>
            </a:r>
          </a:p>
        </p:txBody>
      </p:sp>
      <p:sp>
        <p:nvSpPr>
          <p:cNvPr id="966659" name="Rectangle 3"/>
          <p:cNvSpPr>
            <a:spLocks noGrp="1" noChangeArrowheads="1"/>
          </p:cNvSpPr>
          <p:nvPr>
            <p:ph type="body" idx="1"/>
          </p:nvPr>
        </p:nvSpPr>
        <p:spPr/>
        <p:txBody>
          <a:bodyPr/>
          <a:lstStyle/>
          <a:p>
            <a:pPr>
              <a:lnSpc>
                <a:spcPct val="80000"/>
              </a:lnSpc>
            </a:pPr>
            <a:r>
              <a:rPr lang="en-CA" sz="2400" dirty="0"/>
              <a:t>For each service that may be performed by an agent, it is necessary to document its properties. Specifically, we must identify the </a:t>
            </a:r>
            <a:r>
              <a:rPr lang="en-CA" sz="2400" i="1" dirty="0"/>
              <a:t>inputs</a:t>
            </a:r>
            <a:r>
              <a:rPr lang="en-CA" sz="2400" dirty="0"/>
              <a:t>, </a:t>
            </a:r>
            <a:r>
              <a:rPr lang="en-CA" sz="2400" i="1" dirty="0"/>
              <a:t>outputs</a:t>
            </a:r>
            <a:r>
              <a:rPr lang="en-CA" sz="2400" dirty="0"/>
              <a:t>, </a:t>
            </a:r>
            <a:r>
              <a:rPr lang="en-CA" sz="2400" i="1" dirty="0"/>
              <a:t>pre-conditions</a:t>
            </a:r>
            <a:r>
              <a:rPr lang="en-CA" sz="2400" dirty="0"/>
              <a:t>, and </a:t>
            </a:r>
            <a:r>
              <a:rPr lang="en-CA" sz="2400" i="1" dirty="0"/>
              <a:t>post-conditions</a:t>
            </a:r>
            <a:r>
              <a:rPr lang="en-CA" sz="2400" dirty="0"/>
              <a:t> of each service. </a:t>
            </a:r>
          </a:p>
          <a:p>
            <a:pPr>
              <a:lnSpc>
                <a:spcPct val="80000"/>
              </a:lnSpc>
            </a:pPr>
            <a:r>
              <a:rPr lang="en-CA" sz="2400" b="1" i="1" dirty="0">
                <a:solidFill>
                  <a:srgbClr val="CC0000"/>
                </a:solidFill>
              </a:rPr>
              <a:t>Inputs</a:t>
            </a:r>
            <a:r>
              <a:rPr lang="en-CA" sz="2400" dirty="0"/>
              <a:t> and </a:t>
            </a:r>
            <a:r>
              <a:rPr lang="en-CA" sz="2400" b="1" i="1" dirty="0">
                <a:solidFill>
                  <a:srgbClr val="CC0000"/>
                </a:solidFill>
              </a:rPr>
              <a:t>outputs</a:t>
            </a:r>
            <a:r>
              <a:rPr lang="en-CA" sz="2400" dirty="0"/>
              <a:t> to services will be derived from the protocols model. </a:t>
            </a:r>
          </a:p>
          <a:p>
            <a:pPr>
              <a:lnSpc>
                <a:spcPct val="80000"/>
              </a:lnSpc>
            </a:pPr>
            <a:r>
              <a:rPr lang="en-CA" sz="2400" b="1" i="1" dirty="0">
                <a:solidFill>
                  <a:srgbClr val="CC0000"/>
                </a:solidFill>
              </a:rPr>
              <a:t>Pre-conditions </a:t>
            </a:r>
            <a:r>
              <a:rPr lang="en-CA" sz="2400" dirty="0"/>
              <a:t>and</a:t>
            </a:r>
            <a:r>
              <a:rPr lang="en-CA" sz="2400" b="1" i="1" dirty="0">
                <a:solidFill>
                  <a:srgbClr val="CC0000"/>
                </a:solidFill>
              </a:rPr>
              <a:t> post-conditions</a:t>
            </a:r>
            <a:r>
              <a:rPr lang="en-CA" sz="2400" dirty="0"/>
              <a:t> represent constraints on services. These are derived from the safety properties of a role. By definition, each role will be associated with at least one service. </a:t>
            </a:r>
          </a:p>
          <a:p>
            <a:pPr>
              <a:lnSpc>
                <a:spcPct val="80000"/>
              </a:lnSpc>
            </a:pPr>
            <a:r>
              <a:rPr lang="en-CA" sz="2400" dirty="0"/>
              <a:t>The services that an agent will perform are derived from the list of protocols and responsibilities associated with a role, and in particular, from the </a:t>
            </a:r>
            <a:r>
              <a:rPr lang="en-CA" sz="2400" dirty="0" err="1"/>
              <a:t>liveness</a:t>
            </a:r>
            <a:r>
              <a:rPr lang="en-CA" sz="2400" dirty="0"/>
              <a:t> definition of a role. </a:t>
            </a:r>
          </a:p>
        </p:txBody>
      </p:sp>
    </p:spTree>
  </p:cSld>
  <p:clrMapOvr>
    <a:masterClrMapping/>
  </p:clrMapOvr>
  <p:transition>
    <p:dissolv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4"/>
          <p:cNvSpPr>
            <a:spLocks noGrp="1"/>
          </p:cNvSpPr>
          <p:nvPr>
            <p:ph type="ftr" sz="quarter" idx="11"/>
          </p:nvPr>
        </p:nvSpPr>
        <p:spPr/>
        <p:txBody>
          <a:bodyPr/>
          <a:lstStyle/>
          <a:p>
            <a:r>
              <a:rPr lang="ja-JP" altLang="en-US"/>
              <a:t>far@ucalgary.ca</a:t>
            </a:r>
            <a:endParaRPr lang="en-US" altLang="ja-JP"/>
          </a:p>
        </p:txBody>
      </p:sp>
      <p:sp>
        <p:nvSpPr>
          <p:cNvPr id="37" name="Slide Number Placeholder 5"/>
          <p:cNvSpPr>
            <a:spLocks noGrp="1"/>
          </p:cNvSpPr>
          <p:nvPr>
            <p:ph type="sldNum" sz="quarter" idx="12"/>
          </p:nvPr>
        </p:nvSpPr>
        <p:spPr/>
        <p:txBody>
          <a:bodyPr/>
          <a:lstStyle/>
          <a:p>
            <a:fld id="{1FD33E02-2F83-40B2-A348-E2327CFC8B75}" type="slidenum">
              <a:rPr lang="ja-JP" altLang="en-US"/>
              <a:pPr/>
              <a:t>59</a:t>
            </a:fld>
            <a:endParaRPr lang="en-US" altLang="ja-JP"/>
          </a:p>
        </p:txBody>
      </p:sp>
      <p:sp>
        <p:nvSpPr>
          <p:cNvPr id="1119365" name="Rectangle 133"/>
          <p:cNvSpPr>
            <a:spLocks noGrp="1" noChangeArrowheads="1"/>
          </p:cNvSpPr>
          <p:nvPr>
            <p:ph type="title"/>
          </p:nvPr>
        </p:nvSpPr>
        <p:spPr/>
        <p:txBody>
          <a:bodyPr/>
          <a:lstStyle/>
          <a:p>
            <a:r>
              <a:rPr lang="en-CA"/>
              <a:t>Example: Service Model</a:t>
            </a:r>
          </a:p>
        </p:txBody>
      </p:sp>
      <p:graphicFrame>
        <p:nvGraphicFramePr>
          <p:cNvPr id="1119378" name="Group 146"/>
          <p:cNvGraphicFramePr>
            <a:graphicFrameLocks noGrp="1"/>
          </p:cNvGraphicFramePr>
          <p:nvPr>
            <p:ph idx="1"/>
          </p:nvPr>
        </p:nvGraphicFramePr>
        <p:xfrm>
          <a:off x="428595" y="2276475"/>
          <a:ext cx="8328055" cy="3535680"/>
        </p:xfrm>
        <a:graphic>
          <a:graphicData uri="http://schemas.openxmlformats.org/drawingml/2006/table">
            <a:tbl>
              <a:tblPr/>
              <a:tblGrid>
                <a:gridCol w="1357323">
                  <a:extLst>
                    <a:ext uri="{9D8B030D-6E8A-4147-A177-3AD203B41FA5}">
                      <a16:colId xmlns:a16="http://schemas.microsoft.com/office/drawing/2014/main" val="20000"/>
                    </a:ext>
                  </a:extLst>
                </a:gridCol>
                <a:gridCol w="1415391">
                  <a:extLst>
                    <a:ext uri="{9D8B030D-6E8A-4147-A177-3AD203B41FA5}">
                      <a16:colId xmlns:a16="http://schemas.microsoft.com/office/drawing/2014/main" val="20001"/>
                    </a:ext>
                  </a:extLst>
                </a:gridCol>
                <a:gridCol w="1424362">
                  <a:extLst>
                    <a:ext uri="{9D8B030D-6E8A-4147-A177-3AD203B41FA5}">
                      <a16:colId xmlns:a16="http://schemas.microsoft.com/office/drawing/2014/main" val="20002"/>
                    </a:ext>
                  </a:extLst>
                </a:gridCol>
                <a:gridCol w="2524854">
                  <a:extLst>
                    <a:ext uri="{9D8B030D-6E8A-4147-A177-3AD203B41FA5}">
                      <a16:colId xmlns:a16="http://schemas.microsoft.com/office/drawing/2014/main" val="20003"/>
                    </a:ext>
                  </a:extLst>
                </a:gridCol>
                <a:gridCol w="1606125">
                  <a:extLst>
                    <a:ext uri="{9D8B030D-6E8A-4147-A177-3AD203B41FA5}">
                      <a16:colId xmlns:a16="http://schemas.microsoft.com/office/drawing/2014/main" val="20004"/>
                    </a:ext>
                  </a:extLst>
                </a:gridCol>
              </a:tblGrid>
              <a:tr h="3095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Service</a:t>
                      </a:r>
                      <a:endParaRPr kumimoji="0" lang="en-US" sz="1600" b="1" i="1"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Inputs</a:t>
                      </a:r>
                      <a:endParaRPr kumimoji="0" lang="en-US" sz="1600" b="1" i="1"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2D050"/>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Outputs</a:t>
                      </a:r>
                      <a:endParaRPr kumimoji="0" lang="en-US" sz="1600" b="1" i="1"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2D050"/>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Pre-conditions</a:t>
                      </a:r>
                      <a:endParaRPr kumimoji="0" lang="en-US" sz="1600" b="1" i="1"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2D050"/>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Post-conditions</a:t>
                      </a:r>
                      <a:endParaRPr kumimoji="0" lang="en-US" sz="1600" b="1" i="1"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0"/>
                  </a:ext>
                </a:extLst>
              </a:tr>
              <a:tr h="7413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Courier"/>
                          <a:cs typeface="Times New Roman" pitchFamily="18" charset="0"/>
                        </a:rPr>
                        <a:t>Geocode</a:t>
                      </a:r>
                      <a:endParaRPr kumimoji="0" lang="en-US" sz="1600" b="1" i="0" u="none" strike="noStrike" cap="none" normalizeH="0" baseline="0" dirty="0">
                        <a:ln>
                          <a:noFill/>
                        </a:ln>
                        <a:solidFill>
                          <a:schemeClr val="tx1"/>
                        </a:solidFill>
                        <a:effectLst/>
                        <a:latin typeface="Courier"/>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Address </a:t>
                      </a:r>
                      <a:endParaRPr kumimoji="0" lang="en-US" sz="16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Latitude and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Longitude of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the Address</a:t>
                      </a:r>
                      <a:endParaRPr kumimoji="0" lang="en-US" sz="16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 personalized assistant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agent is created and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associated with the user</a:t>
                      </a:r>
                      <a:endParaRPr kumimoji="0" lang="en-US" sz="16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User enters an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address</a:t>
                      </a:r>
                      <a:endParaRPr kumimoji="0" lang="en-US" sz="16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350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Courier"/>
                          <a:cs typeface="Times New Roman" pitchFamily="18" charset="0"/>
                        </a:rPr>
                        <a:t>RenderMap</a:t>
                      </a:r>
                      <a:endParaRPr kumimoji="0" lang="en-US" sz="1600" b="1" i="0" u="none" strike="noStrike" cap="none" normalizeH="0" baseline="0" dirty="0">
                        <a:ln>
                          <a:noFill/>
                        </a:ln>
                        <a:solidFill>
                          <a:schemeClr val="tx1"/>
                        </a:solidFill>
                        <a:effectLst/>
                        <a:latin typeface="Courier"/>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List of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geocodes</a:t>
                      </a:r>
                      <a:endParaRPr kumimoji="0" lang="en-US" sz="16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URL to the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map</a:t>
                      </a:r>
                      <a:endParaRPr kumimoji="0" lang="en-US" sz="16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 personalized assistant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agent is created and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associated with the user.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The system does the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proximity calculation</a:t>
                      </a:r>
                      <a:endParaRPr kumimoji="0" lang="en-US" sz="16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CA"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ourier"/>
                          <a:cs typeface="Times New Roman" pitchFamily="18" charset="0"/>
                        </a:rPr>
                        <a:t>Route</a:t>
                      </a:r>
                      <a:endParaRPr kumimoji="0" lang="en-US" sz="1600" b="1" i="0" u="none" strike="noStrike" cap="none" normalizeH="0" baseline="0" dirty="0">
                        <a:ln>
                          <a:noFill/>
                        </a:ln>
                        <a:solidFill>
                          <a:schemeClr val="tx1"/>
                        </a:solidFill>
                        <a:effectLst/>
                        <a:latin typeface="Courier"/>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Breakdown</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and service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provider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Location</a:t>
                      </a:r>
                      <a:endParaRPr kumimoji="0" lang="en-US" sz="16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Driving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direction</a:t>
                      </a:r>
                      <a:endParaRPr kumimoji="0" lang="en-US" sz="16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 personalized assistant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agent is created and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associated with the user</a:t>
                      </a:r>
                      <a:endParaRPr kumimoji="0" lang="en-US" sz="16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User selects the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service provider</a:t>
                      </a:r>
                      <a:endParaRPr kumimoji="0" lang="en-US" sz="16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7E3A3198-37FD-495A-8FDF-3AD9485CE465}" type="slidenum">
              <a:rPr lang="ja-JP" altLang="en-US"/>
              <a:pPr/>
              <a:t>6</a:t>
            </a:fld>
            <a:endParaRPr lang="en-US" altLang="ja-JP"/>
          </a:p>
        </p:txBody>
      </p:sp>
      <p:sp>
        <p:nvSpPr>
          <p:cNvPr id="933890" name="Rectangle 2"/>
          <p:cNvSpPr>
            <a:spLocks noGrp="1" noChangeArrowheads="1"/>
          </p:cNvSpPr>
          <p:nvPr>
            <p:ph type="title"/>
          </p:nvPr>
        </p:nvSpPr>
        <p:spPr/>
        <p:txBody>
          <a:bodyPr/>
          <a:lstStyle/>
          <a:p>
            <a:r>
              <a:rPr lang="en-CA" dirty="0"/>
              <a:t>Why We Need This?</a:t>
            </a:r>
          </a:p>
        </p:txBody>
      </p:sp>
      <p:sp>
        <p:nvSpPr>
          <p:cNvPr id="933891" name="Rectangle 3"/>
          <p:cNvSpPr>
            <a:spLocks noGrp="1" noChangeArrowheads="1"/>
          </p:cNvSpPr>
          <p:nvPr>
            <p:ph type="body" idx="1"/>
          </p:nvPr>
        </p:nvSpPr>
        <p:spPr>
          <a:xfrm>
            <a:off x="900113" y="1560513"/>
            <a:ext cx="8001000" cy="4511693"/>
          </a:xfrm>
        </p:spPr>
        <p:txBody>
          <a:bodyPr/>
          <a:lstStyle/>
          <a:p>
            <a:pPr>
              <a:lnSpc>
                <a:spcPct val="90000"/>
              </a:lnSpc>
            </a:pPr>
            <a:r>
              <a:rPr lang="en-CA" sz="2400" dirty="0"/>
              <a:t>Several researchers have devised methodologies that has been specifically tailored to the analysis and design of agent-based systems.   </a:t>
            </a:r>
            <a:r>
              <a:rPr lang="en-CA" sz="2400" dirty="0">
                <a:sym typeface="Wingdings" pitchFamily="2" charset="2"/>
              </a:rPr>
              <a:t> </a:t>
            </a:r>
            <a:r>
              <a:rPr lang="en-CA" sz="2400" b="1" dirty="0">
                <a:solidFill>
                  <a:srgbClr val="800000"/>
                </a:solidFill>
                <a:sym typeface="Wingdings" pitchFamily="2" charset="2"/>
              </a:rPr>
              <a:t>Collectively called Agent Oriented Software Engineering (AOSE) methodologies</a:t>
            </a:r>
            <a:endParaRPr lang="en-CA" sz="2400" b="1" dirty="0">
              <a:solidFill>
                <a:srgbClr val="800000"/>
              </a:solidFill>
            </a:endParaRPr>
          </a:p>
          <a:p>
            <a:pPr>
              <a:lnSpc>
                <a:spcPct val="90000"/>
              </a:lnSpc>
            </a:pPr>
            <a:endParaRPr lang="en-CA" sz="2400" dirty="0"/>
          </a:p>
          <a:p>
            <a:pPr>
              <a:lnSpc>
                <a:spcPct val="90000"/>
              </a:lnSpc>
            </a:pPr>
            <a:r>
              <a:rPr lang="en-CA" sz="2400" dirty="0"/>
              <a:t>Why we need this? </a:t>
            </a:r>
          </a:p>
          <a:p>
            <a:pPr>
              <a:lnSpc>
                <a:spcPct val="90000"/>
              </a:lnSpc>
              <a:buNone/>
            </a:pPr>
            <a:endParaRPr lang="en-CA" sz="2400" dirty="0"/>
          </a:p>
        </p:txBody>
      </p:sp>
    </p:spTree>
  </p:cSld>
  <p:clrMapOvr>
    <a:masterClrMapping/>
  </p:clrMapOvr>
  <p:transition>
    <p:dissolv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352A2DD4-4F83-438B-94DE-7CB82F26B86D}" type="slidenum">
              <a:rPr lang="ja-JP" altLang="en-US"/>
              <a:pPr/>
              <a:t>60</a:t>
            </a:fld>
            <a:endParaRPr lang="en-US" altLang="ja-JP"/>
          </a:p>
        </p:txBody>
      </p:sp>
      <p:sp>
        <p:nvSpPr>
          <p:cNvPr id="967682" name="Rectangle 2"/>
          <p:cNvSpPr>
            <a:spLocks noGrp="1" noChangeArrowheads="1"/>
          </p:cNvSpPr>
          <p:nvPr>
            <p:ph type="title"/>
          </p:nvPr>
        </p:nvSpPr>
        <p:spPr/>
        <p:txBody>
          <a:bodyPr/>
          <a:lstStyle/>
          <a:p>
            <a:r>
              <a:rPr lang="en-CA" dirty="0"/>
              <a:t>Acquaintance Model</a:t>
            </a:r>
          </a:p>
        </p:txBody>
      </p:sp>
      <p:sp>
        <p:nvSpPr>
          <p:cNvPr id="967683" name="Rectangle 3"/>
          <p:cNvSpPr>
            <a:spLocks noGrp="1" noChangeArrowheads="1"/>
          </p:cNvSpPr>
          <p:nvPr>
            <p:ph type="body" idx="1"/>
          </p:nvPr>
        </p:nvSpPr>
        <p:spPr/>
        <p:txBody>
          <a:bodyPr/>
          <a:lstStyle/>
          <a:p>
            <a:pPr>
              <a:lnSpc>
                <a:spcPct val="80000"/>
              </a:lnSpc>
            </a:pPr>
            <a:r>
              <a:rPr lang="en-CA" sz="2400" b="1" i="1" dirty="0">
                <a:solidFill>
                  <a:srgbClr val="CC0000"/>
                </a:solidFill>
              </a:rPr>
              <a:t>Acquaintance models</a:t>
            </a:r>
            <a:r>
              <a:rPr lang="en-CA" sz="2400" dirty="0"/>
              <a:t> define the communication links that exist between agent types. They do not define what messages are sent or when messages are sent. They indicate that communication pathways exist. </a:t>
            </a:r>
          </a:p>
          <a:p>
            <a:pPr>
              <a:lnSpc>
                <a:spcPct val="80000"/>
              </a:lnSpc>
            </a:pPr>
            <a:r>
              <a:rPr lang="en-CA" sz="2400" dirty="0"/>
              <a:t>The purpose of acquaintance model is to identify any potential communication bottlenecks, which may cause problems at run-time.  </a:t>
            </a:r>
            <a:r>
              <a:rPr lang="en-CA" sz="2400" dirty="0">
                <a:solidFill>
                  <a:schemeClr val="accent1">
                    <a:lumMod val="50000"/>
                  </a:schemeClr>
                </a:solidFill>
                <a:sym typeface="Wingdings" pitchFamily="2" charset="2"/>
              </a:rPr>
              <a:t> helpful when testing the system</a:t>
            </a:r>
            <a:endParaRPr lang="en-CA" sz="2400" dirty="0">
              <a:solidFill>
                <a:schemeClr val="accent1">
                  <a:lumMod val="50000"/>
                </a:schemeClr>
              </a:solidFill>
            </a:endParaRPr>
          </a:p>
          <a:p>
            <a:pPr>
              <a:lnSpc>
                <a:spcPct val="80000"/>
              </a:lnSpc>
            </a:pPr>
            <a:r>
              <a:rPr lang="en-CA" sz="2400" dirty="0"/>
              <a:t>An agent acquaintance model is a graph, with nodes in the graph corresponding to agent types and arcs in the graph corresponding to communication pathways. </a:t>
            </a:r>
          </a:p>
          <a:p>
            <a:pPr>
              <a:lnSpc>
                <a:spcPct val="80000"/>
              </a:lnSpc>
            </a:pPr>
            <a:r>
              <a:rPr lang="en-CA" sz="2400" dirty="0"/>
              <a:t>Agent acquaintance models are directed graphs: </a:t>
            </a:r>
            <a:r>
              <a:rPr lang="en-CA" sz="2400" b="1" dirty="0"/>
              <a:t>A </a:t>
            </a:r>
            <a:r>
              <a:rPr lang="en-CA" sz="2400" b="1" dirty="0">
                <a:cs typeface="Times New Roman" pitchFamily="18" charset="0"/>
              </a:rPr>
              <a:t>→</a:t>
            </a:r>
            <a:r>
              <a:rPr lang="en-CA" sz="2400" dirty="0"/>
              <a:t> </a:t>
            </a:r>
            <a:r>
              <a:rPr lang="en-CA" sz="2400" b="1" dirty="0"/>
              <a:t>B</a:t>
            </a:r>
            <a:r>
              <a:rPr lang="en-CA" sz="2400" dirty="0"/>
              <a:t> indicates that </a:t>
            </a:r>
            <a:r>
              <a:rPr lang="en-CA" sz="2400" b="1" dirty="0"/>
              <a:t>A</a:t>
            </a:r>
            <a:r>
              <a:rPr lang="en-CA" sz="2400" dirty="0"/>
              <a:t> will send messages to </a:t>
            </a:r>
            <a:r>
              <a:rPr lang="en-CA" sz="2400" b="1" dirty="0"/>
              <a:t>B</a:t>
            </a:r>
            <a:r>
              <a:rPr lang="en-CA" sz="2400" dirty="0"/>
              <a:t>, but not necessarily that </a:t>
            </a:r>
            <a:r>
              <a:rPr lang="en-CA" sz="2400" b="1" dirty="0"/>
              <a:t>B</a:t>
            </a:r>
            <a:r>
              <a:rPr lang="en-CA" sz="2400" dirty="0"/>
              <a:t> will send messages to </a:t>
            </a:r>
            <a:r>
              <a:rPr lang="en-CA" sz="2400" b="1" dirty="0"/>
              <a:t>A</a:t>
            </a:r>
            <a:r>
              <a:rPr lang="en-CA" sz="2400" dirty="0"/>
              <a:t>. </a:t>
            </a:r>
          </a:p>
        </p:txBody>
      </p:sp>
      <p:sp>
        <p:nvSpPr>
          <p:cNvPr id="7" name="Right Arrow 6"/>
          <p:cNvSpPr/>
          <p:nvPr/>
        </p:nvSpPr>
        <p:spPr bwMode="auto">
          <a:xfrm rot="16200000">
            <a:off x="8568444" y="1304764"/>
            <a:ext cx="288032" cy="216024"/>
          </a:xfrm>
          <a:prstGeom prst="rightArrow">
            <a:avLst/>
          </a:prstGeom>
          <a:solidFill>
            <a:schemeClr val="tx2"/>
          </a:solidFill>
          <a:ln w="9525" cap="flat" cmpd="sng" algn="ctr">
            <a:solidFill>
              <a:schemeClr val="tx1"/>
            </a:solidFill>
            <a:prstDash val="solid"/>
            <a:miter lim="800000"/>
            <a:headEnd type="none" w="med" len="med"/>
            <a:tailEnd type="none" w="med" len="med"/>
          </a:ln>
          <a:effectLst/>
          <a:scene3d>
            <a:camera prst="orthographicFront"/>
            <a:lightRig rig="threePt" dir="t"/>
          </a:scene3d>
          <a:sp3d>
            <a:bevelT/>
          </a:sp3d>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pitchFamily="34" charset="-128"/>
            </a:endParaRPr>
          </a:p>
        </p:txBody>
      </p:sp>
      <p:pic>
        <p:nvPicPr>
          <p:cNvPr id="8" name="Picture 1" descr="C:\Users\Far\Pictures\New Picture.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584643" y="44624"/>
            <a:ext cx="2559357" cy="1196752"/>
          </a:xfrm>
          <a:prstGeom prst="rect">
            <a:avLst/>
          </a:prstGeom>
          <a:noFill/>
        </p:spPr>
      </p:pic>
    </p:spTree>
  </p:cSld>
  <p:clrMapOvr>
    <a:masterClrMapping/>
  </p:clrMapOvr>
  <p:transition>
    <p:dissolv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p:cNvSpPr>
            <a:spLocks noGrp="1"/>
          </p:cNvSpPr>
          <p:nvPr>
            <p:ph type="ftr" sz="quarter" idx="11"/>
          </p:nvPr>
        </p:nvSpPr>
        <p:spPr/>
        <p:txBody>
          <a:bodyPr/>
          <a:lstStyle/>
          <a:p>
            <a:r>
              <a:rPr lang="ja-JP" altLang="en-US"/>
              <a:t>far@ucalgary.ca</a:t>
            </a:r>
            <a:endParaRPr lang="en-US" altLang="ja-JP"/>
          </a:p>
        </p:txBody>
      </p:sp>
      <p:sp>
        <p:nvSpPr>
          <p:cNvPr id="15" name="Slide Number Placeholder 5"/>
          <p:cNvSpPr>
            <a:spLocks noGrp="1"/>
          </p:cNvSpPr>
          <p:nvPr>
            <p:ph type="sldNum" sz="quarter" idx="12"/>
          </p:nvPr>
        </p:nvSpPr>
        <p:spPr/>
        <p:txBody>
          <a:bodyPr/>
          <a:lstStyle/>
          <a:p>
            <a:fld id="{CCF101D9-7FF8-41AF-BA05-553572A7CC27}" type="slidenum">
              <a:rPr lang="ja-JP" altLang="en-US"/>
              <a:pPr/>
              <a:t>61</a:t>
            </a:fld>
            <a:endParaRPr lang="en-US" altLang="ja-JP"/>
          </a:p>
        </p:txBody>
      </p:sp>
      <p:sp>
        <p:nvSpPr>
          <p:cNvPr id="1121282" name="Rectangle 2"/>
          <p:cNvSpPr>
            <a:spLocks noGrp="1" noChangeArrowheads="1"/>
          </p:cNvSpPr>
          <p:nvPr>
            <p:ph type="title"/>
          </p:nvPr>
        </p:nvSpPr>
        <p:spPr/>
        <p:txBody>
          <a:bodyPr/>
          <a:lstStyle/>
          <a:p>
            <a:r>
              <a:rPr lang="en-CA"/>
              <a:t>Example: Acquaintance Model</a:t>
            </a:r>
          </a:p>
        </p:txBody>
      </p:sp>
      <p:sp>
        <p:nvSpPr>
          <p:cNvPr id="1121286" name="Text Box 6"/>
          <p:cNvSpPr txBox="1">
            <a:spLocks noChangeArrowheads="1"/>
          </p:cNvSpPr>
          <p:nvPr/>
        </p:nvSpPr>
        <p:spPr bwMode="auto">
          <a:xfrm>
            <a:off x="2266950" y="2335213"/>
            <a:ext cx="1655763" cy="620712"/>
          </a:xfrm>
          <a:prstGeom prst="rect">
            <a:avLst/>
          </a:prstGeom>
          <a:solidFill>
            <a:schemeClr val="bg1"/>
          </a:solidFill>
          <a:ln w="9525">
            <a:solidFill>
              <a:srgbClr val="000000"/>
            </a:solidFill>
            <a:miter lim="800000"/>
            <a:headEnd/>
            <a:tailEnd/>
          </a:ln>
        </p:spPr>
        <p:txBody>
          <a:bodyPr/>
          <a:lstStyle/>
          <a:p>
            <a:pPr algn="ctr"/>
            <a:r>
              <a:rPr lang="en-CA" altLang="ja-JP" sz="2000">
                <a:latin typeface="Times New Roman" pitchFamily="18" charset="0"/>
                <a:ea typeface="ＭＳ 明朝" pitchFamily="49" charset="-128"/>
              </a:rPr>
              <a:t>Geocode</a:t>
            </a:r>
            <a:endParaRPr lang="en-CA" sz="2000"/>
          </a:p>
        </p:txBody>
      </p:sp>
      <p:sp>
        <p:nvSpPr>
          <p:cNvPr id="1121287" name="Text Box 7"/>
          <p:cNvSpPr txBox="1">
            <a:spLocks noChangeArrowheads="1"/>
          </p:cNvSpPr>
          <p:nvPr/>
        </p:nvSpPr>
        <p:spPr bwMode="auto">
          <a:xfrm>
            <a:off x="4129088" y="2335213"/>
            <a:ext cx="1657350" cy="620712"/>
          </a:xfrm>
          <a:prstGeom prst="rect">
            <a:avLst/>
          </a:prstGeom>
          <a:solidFill>
            <a:schemeClr val="bg1"/>
          </a:solidFill>
          <a:ln w="9525">
            <a:solidFill>
              <a:srgbClr val="000000"/>
            </a:solidFill>
            <a:miter lim="800000"/>
            <a:headEnd/>
            <a:tailEnd/>
          </a:ln>
        </p:spPr>
        <p:txBody>
          <a:bodyPr/>
          <a:lstStyle/>
          <a:p>
            <a:pPr algn="ctr"/>
            <a:r>
              <a:rPr lang="en-CA" altLang="ja-JP" sz="2000">
                <a:latin typeface="Times New Roman" pitchFamily="18" charset="0"/>
                <a:ea typeface="ＭＳ 明朝" pitchFamily="49" charset="-128"/>
              </a:rPr>
              <a:t>RenderMap</a:t>
            </a:r>
            <a:endParaRPr lang="en-CA" sz="2000"/>
          </a:p>
        </p:txBody>
      </p:sp>
      <p:sp>
        <p:nvSpPr>
          <p:cNvPr id="1121288" name="Text Box 8"/>
          <p:cNvSpPr txBox="1">
            <a:spLocks noChangeArrowheads="1"/>
          </p:cNvSpPr>
          <p:nvPr/>
        </p:nvSpPr>
        <p:spPr bwMode="auto">
          <a:xfrm>
            <a:off x="5992813" y="2335213"/>
            <a:ext cx="1243012" cy="620712"/>
          </a:xfrm>
          <a:prstGeom prst="rect">
            <a:avLst/>
          </a:prstGeom>
          <a:solidFill>
            <a:schemeClr val="bg1"/>
          </a:solidFill>
          <a:ln w="9525">
            <a:solidFill>
              <a:srgbClr val="000000"/>
            </a:solidFill>
            <a:miter lim="800000"/>
            <a:headEnd/>
            <a:tailEnd/>
          </a:ln>
        </p:spPr>
        <p:txBody>
          <a:bodyPr/>
          <a:lstStyle/>
          <a:p>
            <a:pPr algn="ctr"/>
            <a:r>
              <a:rPr lang="en-CA" altLang="ja-JP" sz="2000">
                <a:latin typeface="Times New Roman" pitchFamily="18" charset="0"/>
                <a:ea typeface="ＭＳ 明朝" pitchFamily="49" charset="-128"/>
              </a:rPr>
              <a:t>Route</a:t>
            </a:r>
            <a:endParaRPr lang="en-CA" sz="2000"/>
          </a:p>
        </p:txBody>
      </p:sp>
      <p:sp>
        <p:nvSpPr>
          <p:cNvPr id="1121289" name="Text Box 9"/>
          <p:cNvSpPr txBox="1">
            <a:spLocks noChangeArrowheads="1"/>
          </p:cNvSpPr>
          <p:nvPr/>
        </p:nvSpPr>
        <p:spPr bwMode="auto">
          <a:xfrm>
            <a:off x="3716338" y="3887788"/>
            <a:ext cx="2484437" cy="620712"/>
          </a:xfrm>
          <a:prstGeom prst="rect">
            <a:avLst/>
          </a:prstGeom>
          <a:solidFill>
            <a:schemeClr val="bg1"/>
          </a:solidFill>
          <a:ln w="9525">
            <a:solidFill>
              <a:srgbClr val="000000"/>
            </a:solidFill>
            <a:miter lim="800000"/>
            <a:headEnd/>
            <a:tailEnd/>
          </a:ln>
        </p:spPr>
        <p:txBody>
          <a:bodyPr/>
          <a:lstStyle/>
          <a:p>
            <a:pPr algn="ctr"/>
            <a:r>
              <a:rPr lang="en-CA" altLang="ja-JP" sz="2000">
                <a:latin typeface="Times New Roman" pitchFamily="18" charset="0"/>
                <a:ea typeface="ＭＳ 明朝" pitchFamily="49" charset="-128"/>
              </a:rPr>
              <a:t>PersonalAssistant</a:t>
            </a:r>
            <a:endParaRPr lang="en-CA" sz="2000"/>
          </a:p>
        </p:txBody>
      </p:sp>
      <p:sp>
        <p:nvSpPr>
          <p:cNvPr id="1121290" name="Line 10"/>
          <p:cNvSpPr>
            <a:spLocks noChangeShapeType="1"/>
          </p:cNvSpPr>
          <p:nvPr/>
        </p:nvSpPr>
        <p:spPr bwMode="auto">
          <a:xfrm flipH="1" flipV="1">
            <a:off x="3302000" y="3059113"/>
            <a:ext cx="1655763" cy="828675"/>
          </a:xfrm>
          <a:prstGeom prst="line">
            <a:avLst/>
          </a:prstGeom>
          <a:noFill/>
          <a:ln w="9525">
            <a:solidFill>
              <a:srgbClr val="000000"/>
            </a:solidFill>
            <a:round/>
            <a:headEnd/>
            <a:tailEnd type="triangle" w="med" len="med"/>
          </a:ln>
        </p:spPr>
        <p:txBody>
          <a:bodyPr/>
          <a:lstStyle/>
          <a:p>
            <a:endParaRPr lang="en-CA"/>
          </a:p>
        </p:txBody>
      </p:sp>
      <p:sp>
        <p:nvSpPr>
          <p:cNvPr id="1121291" name="Line 11"/>
          <p:cNvSpPr>
            <a:spLocks noChangeShapeType="1"/>
          </p:cNvSpPr>
          <p:nvPr/>
        </p:nvSpPr>
        <p:spPr bwMode="auto">
          <a:xfrm flipV="1">
            <a:off x="4957763" y="3059113"/>
            <a:ext cx="0" cy="828675"/>
          </a:xfrm>
          <a:prstGeom prst="line">
            <a:avLst/>
          </a:prstGeom>
          <a:noFill/>
          <a:ln w="9525">
            <a:solidFill>
              <a:srgbClr val="000000"/>
            </a:solidFill>
            <a:round/>
            <a:headEnd/>
            <a:tailEnd type="triangle" w="med" len="med"/>
          </a:ln>
        </p:spPr>
        <p:txBody>
          <a:bodyPr/>
          <a:lstStyle/>
          <a:p>
            <a:endParaRPr lang="en-CA"/>
          </a:p>
        </p:txBody>
      </p:sp>
      <p:sp>
        <p:nvSpPr>
          <p:cNvPr id="1121292" name="Line 12"/>
          <p:cNvSpPr>
            <a:spLocks noChangeShapeType="1"/>
          </p:cNvSpPr>
          <p:nvPr/>
        </p:nvSpPr>
        <p:spPr bwMode="auto">
          <a:xfrm flipV="1">
            <a:off x="4957763" y="3059113"/>
            <a:ext cx="1449387" cy="828675"/>
          </a:xfrm>
          <a:prstGeom prst="line">
            <a:avLst/>
          </a:prstGeom>
          <a:noFill/>
          <a:ln w="9525">
            <a:solidFill>
              <a:srgbClr val="000000"/>
            </a:solidFill>
            <a:round/>
            <a:headEnd/>
            <a:tailEnd type="triangle" w="med" len="med"/>
          </a:ln>
        </p:spPr>
        <p:txBody>
          <a:bodyPr/>
          <a:lstStyle/>
          <a:p>
            <a:endParaRPr lang="en-CA"/>
          </a:p>
        </p:txBody>
      </p:sp>
      <p:sp>
        <p:nvSpPr>
          <p:cNvPr id="1121293" name="Line 13"/>
          <p:cNvSpPr>
            <a:spLocks noChangeShapeType="1"/>
          </p:cNvSpPr>
          <p:nvPr/>
        </p:nvSpPr>
        <p:spPr bwMode="auto">
          <a:xfrm flipH="1" flipV="1">
            <a:off x="2987675" y="2997200"/>
            <a:ext cx="1655763" cy="828675"/>
          </a:xfrm>
          <a:prstGeom prst="line">
            <a:avLst/>
          </a:prstGeom>
          <a:noFill/>
          <a:ln w="9525">
            <a:solidFill>
              <a:srgbClr val="000000"/>
            </a:solidFill>
            <a:round/>
            <a:headEnd type="triangle" w="med" len="med"/>
            <a:tailEnd/>
          </a:ln>
        </p:spPr>
        <p:txBody>
          <a:bodyPr/>
          <a:lstStyle/>
          <a:p>
            <a:endParaRPr lang="en-CA"/>
          </a:p>
        </p:txBody>
      </p:sp>
      <p:sp>
        <p:nvSpPr>
          <p:cNvPr id="1121294" name="Line 14"/>
          <p:cNvSpPr>
            <a:spLocks noChangeShapeType="1"/>
          </p:cNvSpPr>
          <p:nvPr/>
        </p:nvSpPr>
        <p:spPr bwMode="auto">
          <a:xfrm flipV="1">
            <a:off x="5210175" y="2997200"/>
            <a:ext cx="1449388" cy="828675"/>
          </a:xfrm>
          <a:prstGeom prst="line">
            <a:avLst/>
          </a:prstGeom>
          <a:noFill/>
          <a:ln w="9525">
            <a:solidFill>
              <a:srgbClr val="000000"/>
            </a:solidFill>
            <a:round/>
            <a:headEnd type="triangle" w="med" len="med"/>
            <a:tailEnd/>
          </a:ln>
        </p:spPr>
        <p:txBody>
          <a:bodyPr/>
          <a:lstStyle/>
          <a:p>
            <a:endParaRPr lang="en-CA"/>
          </a:p>
        </p:txBody>
      </p:sp>
      <p:sp>
        <p:nvSpPr>
          <p:cNvPr id="1121296" name="Line 16"/>
          <p:cNvSpPr>
            <a:spLocks noChangeShapeType="1"/>
          </p:cNvSpPr>
          <p:nvPr/>
        </p:nvSpPr>
        <p:spPr bwMode="auto">
          <a:xfrm flipV="1">
            <a:off x="4859338" y="2960688"/>
            <a:ext cx="0" cy="828675"/>
          </a:xfrm>
          <a:prstGeom prst="line">
            <a:avLst/>
          </a:prstGeom>
          <a:noFill/>
          <a:ln w="9525">
            <a:solidFill>
              <a:srgbClr val="000000"/>
            </a:solidFill>
            <a:round/>
            <a:headEnd type="triangle" w="med" len="med"/>
            <a:tailEnd/>
          </a:ln>
        </p:spPr>
        <p:txBody>
          <a:bodyPr/>
          <a:lstStyle/>
          <a:p>
            <a:endParaRPr lang="en-CA"/>
          </a:p>
        </p:txBody>
      </p:sp>
    </p:spTree>
  </p:cSld>
  <p:clrMapOvr>
    <a:masterClrMapping/>
  </p:clrMapOvr>
  <p:transition>
    <p:dissolv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50D13403-D64C-4BE8-B726-2D882B6DCEC1}" type="slidenum">
              <a:rPr lang="ja-JP" altLang="en-US"/>
              <a:pPr/>
              <a:t>62</a:t>
            </a:fld>
            <a:endParaRPr lang="en-US" altLang="ja-JP"/>
          </a:p>
        </p:txBody>
      </p:sp>
      <p:sp>
        <p:nvSpPr>
          <p:cNvPr id="968706" name="Rectangle 2"/>
          <p:cNvSpPr>
            <a:spLocks noGrp="1" noChangeArrowheads="1"/>
          </p:cNvSpPr>
          <p:nvPr>
            <p:ph type="title"/>
          </p:nvPr>
        </p:nvSpPr>
        <p:spPr/>
        <p:txBody>
          <a:bodyPr/>
          <a:lstStyle/>
          <a:p>
            <a:r>
              <a:rPr lang="en-CA"/>
              <a:t>Design Process</a:t>
            </a:r>
          </a:p>
        </p:txBody>
      </p:sp>
      <p:sp>
        <p:nvSpPr>
          <p:cNvPr id="968707" name="Rectangle 3"/>
          <p:cNvSpPr>
            <a:spLocks noGrp="1" noChangeArrowheads="1"/>
          </p:cNvSpPr>
          <p:nvPr>
            <p:ph type="body" idx="1"/>
          </p:nvPr>
        </p:nvSpPr>
        <p:spPr/>
        <p:txBody>
          <a:bodyPr/>
          <a:lstStyle/>
          <a:p>
            <a:pPr marL="533400" indent="-533400">
              <a:buSzPct val="90000"/>
              <a:buFont typeface="Wingdings" pitchFamily="2" charset="2"/>
              <a:buAutoNum type="arabicPeriod"/>
            </a:pPr>
            <a:r>
              <a:rPr lang="en-CA" sz="2800"/>
              <a:t>Create an agent model: </a:t>
            </a:r>
          </a:p>
          <a:p>
            <a:pPr marL="914400" lvl="1" indent="-457200"/>
            <a:r>
              <a:rPr lang="en-CA" sz="2400"/>
              <a:t>Aggregate roles into agent types, and refine to form an agent type hierarchy; </a:t>
            </a:r>
          </a:p>
          <a:p>
            <a:pPr marL="914400" lvl="1" indent="-457200"/>
            <a:r>
              <a:rPr lang="en-CA" sz="2400"/>
              <a:t>Document the instances of each agent type using instance annotations. </a:t>
            </a:r>
          </a:p>
          <a:p>
            <a:pPr marL="533400" indent="-533400">
              <a:buSzPct val="90000"/>
              <a:buFont typeface="Wingdings" pitchFamily="2" charset="2"/>
              <a:buAutoNum type="arabicPeriod"/>
            </a:pPr>
            <a:r>
              <a:rPr lang="en-CA" sz="2800"/>
              <a:t>Develop a services model, by examining protocols and safety and liveness properties of roles. </a:t>
            </a:r>
          </a:p>
          <a:p>
            <a:pPr marL="533400" indent="-533400">
              <a:buSzPct val="90000"/>
              <a:buFont typeface="Wingdings" pitchFamily="2" charset="2"/>
              <a:buAutoNum type="arabicPeriod"/>
            </a:pPr>
            <a:r>
              <a:rPr lang="en-CA" sz="2800"/>
              <a:t>Develop an acquaintance model from the interaction model and agent model. </a:t>
            </a:r>
          </a:p>
        </p:txBody>
      </p:sp>
    </p:spTree>
  </p:cSld>
  <p:clrMapOvr>
    <a:masterClrMapping/>
  </p:clrMapOvr>
  <p:transition>
    <p:dissolv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6ACC7D7E-5C66-4D8E-B222-7346E4B7CA96}" type="slidenum">
              <a:rPr lang="ja-JP" altLang="en-US"/>
              <a:pPr/>
              <a:t>63</a:t>
            </a:fld>
            <a:endParaRPr lang="en-US" altLang="ja-JP"/>
          </a:p>
        </p:txBody>
      </p:sp>
      <p:sp>
        <p:nvSpPr>
          <p:cNvPr id="969730" name="Rectangle 2"/>
          <p:cNvSpPr>
            <a:spLocks noGrp="1" noChangeArrowheads="1"/>
          </p:cNvSpPr>
          <p:nvPr>
            <p:ph type="title"/>
          </p:nvPr>
        </p:nvSpPr>
        <p:spPr/>
        <p:txBody>
          <a:bodyPr/>
          <a:lstStyle/>
          <a:p>
            <a:r>
              <a:rPr lang="en-CA"/>
              <a:t>Extensions (Future Works)</a:t>
            </a:r>
          </a:p>
        </p:txBody>
      </p:sp>
      <p:sp>
        <p:nvSpPr>
          <p:cNvPr id="969731" name="Rectangle 3"/>
          <p:cNvSpPr>
            <a:spLocks noGrp="1" noChangeArrowheads="1"/>
          </p:cNvSpPr>
          <p:nvPr>
            <p:ph type="body" idx="1"/>
          </p:nvPr>
        </p:nvSpPr>
        <p:spPr/>
        <p:txBody>
          <a:bodyPr/>
          <a:lstStyle/>
          <a:p>
            <a:pPr>
              <a:lnSpc>
                <a:spcPct val="90000"/>
              </a:lnSpc>
            </a:pPr>
            <a:r>
              <a:rPr lang="en-CA" sz="2400" dirty="0"/>
              <a:t>Dealing with truly open systems, in which agents may not share common goals (</a:t>
            </a:r>
            <a:r>
              <a:rPr lang="en-CA" sz="2400" dirty="0">
                <a:solidFill>
                  <a:srgbClr val="008000"/>
                </a:solidFill>
                <a:sym typeface="Wingdings" pitchFamily="2" charset="2"/>
              </a:rPr>
              <a:t> </a:t>
            </a:r>
            <a:r>
              <a:rPr lang="en-CA" sz="2400" dirty="0" err="1">
                <a:solidFill>
                  <a:srgbClr val="008000"/>
                </a:solidFill>
                <a:sym typeface="Wingdings" pitchFamily="2" charset="2"/>
              </a:rPr>
              <a:t>liveness</a:t>
            </a:r>
            <a:r>
              <a:rPr lang="en-CA" sz="2400" dirty="0">
                <a:solidFill>
                  <a:srgbClr val="008000"/>
                </a:solidFill>
                <a:sym typeface="Wingdings" pitchFamily="2" charset="2"/>
              </a:rPr>
              <a:t> property</a:t>
            </a:r>
            <a:r>
              <a:rPr lang="en-CA" sz="2400" dirty="0">
                <a:sym typeface="Wingdings" pitchFamily="2" charset="2"/>
              </a:rPr>
              <a:t>)</a:t>
            </a:r>
            <a:r>
              <a:rPr lang="en-CA" sz="2400" dirty="0"/>
              <a:t>. This class of systems represents the most important application area for multi-agent systems, and it is therefore essential that the methodology be able to deal with it. </a:t>
            </a:r>
            <a:r>
              <a:rPr lang="en-CA" sz="2400" dirty="0">
                <a:solidFill>
                  <a:srgbClr val="008000"/>
                </a:solidFill>
                <a:sym typeface="Wingdings" pitchFamily="2" charset="2"/>
              </a:rPr>
              <a:t> case of competition</a:t>
            </a:r>
            <a:endParaRPr lang="en-CA" sz="2400" dirty="0">
              <a:solidFill>
                <a:srgbClr val="008000"/>
              </a:solidFill>
            </a:endParaRPr>
          </a:p>
          <a:p>
            <a:pPr>
              <a:lnSpc>
                <a:spcPct val="90000"/>
              </a:lnSpc>
            </a:pPr>
            <a:r>
              <a:rPr lang="en-CA" sz="2400" dirty="0"/>
              <a:t>Notion of an organizational structure: at the moment, such structures are only implicitly defined within the methodology via the role, interaction and acquaintance models. However, direct, explicit representations of such structures will be of value. Representing such structures may be the only way of adequately capturing and understanding the organization’s communication and control structures. </a:t>
            </a:r>
          </a:p>
        </p:txBody>
      </p:sp>
    </p:spTree>
  </p:cSld>
  <p:clrMapOvr>
    <a:masterClrMapping/>
  </p:clrMapOvr>
  <p:transition>
    <p:dissolv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ja-JP" altLang="en-US"/>
              <a:t>far@ucalgary.ca</a:t>
            </a:r>
            <a:endParaRPr lang="en-US" altLang="ja-JP"/>
          </a:p>
        </p:txBody>
      </p:sp>
      <p:sp>
        <p:nvSpPr>
          <p:cNvPr id="7" name="Slide Number Placeholder 5"/>
          <p:cNvSpPr>
            <a:spLocks noGrp="1"/>
          </p:cNvSpPr>
          <p:nvPr>
            <p:ph type="sldNum" sz="quarter" idx="12"/>
          </p:nvPr>
        </p:nvSpPr>
        <p:spPr/>
        <p:txBody>
          <a:bodyPr/>
          <a:lstStyle/>
          <a:p>
            <a:fld id="{AF9D3B0C-DA5A-4499-BDD4-34A1872DD5C9}" type="slidenum">
              <a:rPr lang="ja-JP" altLang="en-US"/>
              <a:pPr/>
              <a:t>64</a:t>
            </a:fld>
            <a:endParaRPr lang="en-US" altLang="ja-JP"/>
          </a:p>
        </p:txBody>
      </p:sp>
      <p:sp>
        <p:nvSpPr>
          <p:cNvPr id="970754" name="Rectangle 2"/>
          <p:cNvSpPr>
            <a:spLocks noGrp="1" noChangeArrowheads="1"/>
          </p:cNvSpPr>
          <p:nvPr>
            <p:ph type="title"/>
          </p:nvPr>
        </p:nvSpPr>
        <p:spPr/>
        <p:txBody>
          <a:bodyPr/>
          <a:lstStyle/>
          <a:p>
            <a:r>
              <a:rPr lang="en-CA"/>
              <a:t>Critics</a:t>
            </a:r>
            <a:endParaRPr lang="en-US"/>
          </a:p>
        </p:txBody>
      </p:sp>
      <p:sp>
        <p:nvSpPr>
          <p:cNvPr id="970755" name="Rectangle 3"/>
          <p:cNvSpPr>
            <a:spLocks noGrp="1" noChangeArrowheads="1"/>
          </p:cNvSpPr>
          <p:nvPr>
            <p:ph type="body" idx="1"/>
          </p:nvPr>
        </p:nvSpPr>
        <p:spPr/>
        <p:txBody>
          <a:bodyPr/>
          <a:lstStyle/>
          <a:p>
            <a:pPr marL="609600" indent="-609600">
              <a:buSzTx/>
              <a:buFont typeface="Wingdings" pitchFamily="2" charset="2"/>
              <a:buNone/>
            </a:pPr>
            <a:r>
              <a:rPr lang="en-CA" sz="2800"/>
              <a:t>Evaluate the methodology along with the followings:</a:t>
            </a:r>
          </a:p>
          <a:p>
            <a:pPr marL="609600" indent="-609600">
              <a:buSzPct val="70000"/>
            </a:pPr>
            <a:r>
              <a:rPr lang="en-CA" sz="2800"/>
              <a:t>Roles vs. tasks	</a:t>
            </a:r>
            <a:endParaRPr lang="en-CA" sz="2800" b="1" i="1">
              <a:solidFill>
                <a:srgbClr val="CC0000"/>
              </a:solidFill>
            </a:endParaRPr>
          </a:p>
          <a:p>
            <a:pPr marL="609600" indent="-609600">
              <a:buSzPct val="70000"/>
            </a:pPr>
            <a:r>
              <a:rPr lang="en-CA" sz="2800"/>
              <a:t>Emergent behaviour	</a:t>
            </a:r>
          </a:p>
          <a:p>
            <a:pPr marL="609600" indent="-609600">
              <a:buSzPct val="70000"/>
            </a:pPr>
            <a:r>
              <a:rPr lang="en-CA" sz="2800"/>
              <a:t>Knowledge cycle	</a:t>
            </a:r>
          </a:p>
          <a:p>
            <a:pPr marL="609600" indent="-609600">
              <a:buSzPct val="70000"/>
            </a:pPr>
            <a:r>
              <a:rPr lang="en-CA" sz="2800"/>
              <a:t>Interactions vs. intra-actions</a:t>
            </a:r>
          </a:p>
          <a:p>
            <a:pPr marL="609600" indent="-609600">
              <a:buSzPct val="70000"/>
            </a:pPr>
            <a:r>
              <a:rPr lang="en-CA" sz="2800"/>
              <a:t>Symbol level communication</a:t>
            </a:r>
          </a:p>
          <a:p>
            <a:pPr marL="609600" indent="-609600">
              <a:buSzPct val="70000"/>
            </a:pPr>
            <a:r>
              <a:rPr lang="en-CA" sz="2800"/>
              <a:t>Knowledge completeness	</a:t>
            </a:r>
          </a:p>
          <a:p>
            <a:pPr marL="609600" indent="-609600">
              <a:buSzPct val="70000"/>
            </a:pPr>
            <a:r>
              <a:rPr lang="en-CA" sz="2800"/>
              <a:t>Indeterminism: Decision making	</a:t>
            </a:r>
            <a:endParaRPr lang="en-US" sz="2800" b="1" i="1">
              <a:solidFill>
                <a:srgbClr val="CC0000"/>
              </a:solidFill>
            </a:endParaRPr>
          </a:p>
        </p:txBody>
      </p:sp>
      <p:sp>
        <p:nvSpPr>
          <p:cNvPr id="970756" name="Rectangle 4"/>
          <p:cNvSpPr>
            <a:spLocks noChangeArrowheads="1"/>
          </p:cNvSpPr>
          <p:nvPr/>
        </p:nvSpPr>
        <p:spPr bwMode="auto">
          <a:xfrm>
            <a:off x="6659563" y="1989138"/>
            <a:ext cx="2016125" cy="3681412"/>
          </a:xfrm>
          <a:prstGeom prst="rect">
            <a:avLst/>
          </a:prstGeom>
          <a:noFill/>
          <a:ln w="9525">
            <a:noFill/>
            <a:miter lim="800000"/>
            <a:headEnd/>
            <a:tailEnd/>
          </a:ln>
          <a:effectLst/>
        </p:spPr>
        <p:txBody>
          <a:bodyPr>
            <a:spAutoFit/>
          </a:bodyPr>
          <a:lstStyle/>
          <a:p>
            <a:pPr>
              <a:lnSpc>
                <a:spcPct val="120000"/>
              </a:lnSpc>
            </a:pPr>
            <a:r>
              <a:rPr lang="en-CA" sz="2800" i="1">
                <a:solidFill>
                  <a:srgbClr val="CC0000"/>
                </a:solidFill>
                <a:latin typeface="Times New Roman" pitchFamily="18" charset="0"/>
              </a:rPr>
              <a:t>yes</a:t>
            </a:r>
          </a:p>
          <a:p>
            <a:pPr>
              <a:lnSpc>
                <a:spcPct val="120000"/>
              </a:lnSpc>
            </a:pPr>
            <a:r>
              <a:rPr lang="en-CA" sz="2800" i="1">
                <a:solidFill>
                  <a:srgbClr val="CC0000"/>
                </a:solidFill>
                <a:latin typeface="Times New Roman" pitchFamily="18" charset="0"/>
              </a:rPr>
              <a:t>n/a</a:t>
            </a:r>
          </a:p>
          <a:p>
            <a:pPr>
              <a:lnSpc>
                <a:spcPct val="120000"/>
              </a:lnSpc>
            </a:pPr>
            <a:r>
              <a:rPr lang="en-CA" sz="2800" i="1">
                <a:solidFill>
                  <a:srgbClr val="CC0000"/>
                </a:solidFill>
                <a:latin typeface="Times New Roman" pitchFamily="18" charset="0"/>
              </a:rPr>
              <a:t>no</a:t>
            </a:r>
            <a:endParaRPr lang="en-CA" sz="2800" b="0">
              <a:latin typeface="Times New Roman" pitchFamily="18" charset="0"/>
            </a:endParaRPr>
          </a:p>
          <a:p>
            <a:pPr>
              <a:lnSpc>
                <a:spcPct val="120000"/>
              </a:lnSpc>
            </a:pPr>
            <a:r>
              <a:rPr lang="en-CA" sz="2800" i="1">
                <a:solidFill>
                  <a:srgbClr val="CC0000"/>
                </a:solidFill>
                <a:latin typeface="Times New Roman" pitchFamily="18" charset="0"/>
              </a:rPr>
              <a:t>yes</a:t>
            </a:r>
            <a:endParaRPr lang="en-CA" sz="2800" b="0">
              <a:latin typeface="Times New Roman" pitchFamily="18" charset="0"/>
            </a:endParaRPr>
          </a:p>
          <a:p>
            <a:pPr>
              <a:lnSpc>
                <a:spcPct val="120000"/>
              </a:lnSpc>
            </a:pPr>
            <a:r>
              <a:rPr lang="en-CA" sz="2800" i="1">
                <a:solidFill>
                  <a:srgbClr val="CC0000"/>
                </a:solidFill>
                <a:latin typeface="Times New Roman" pitchFamily="18" charset="0"/>
              </a:rPr>
              <a:t>no (may be)</a:t>
            </a:r>
            <a:endParaRPr lang="en-CA" sz="2800" b="0">
              <a:latin typeface="Times New Roman" pitchFamily="18" charset="0"/>
            </a:endParaRPr>
          </a:p>
          <a:p>
            <a:pPr>
              <a:lnSpc>
                <a:spcPct val="120000"/>
              </a:lnSpc>
            </a:pPr>
            <a:r>
              <a:rPr lang="en-CA" sz="2800" i="1">
                <a:solidFill>
                  <a:srgbClr val="CC0000"/>
                </a:solidFill>
                <a:latin typeface="Times New Roman" pitchFamily="18" charset="0"/>
              </a:rPr>
              <a:t>no</a:t>
            </a:r>
            <a:endParaRPr lang="en-CA" sz="2800" b="0">
              <a:latin typeface="Times New Roman" pitchFamily="18" charset="0"/>
            </a:endParaRPr>
          </a:p>
          <a:p>
            <a:pPr>
              <a:lnSpc>
                <a:spcPct val="120000"/>
              </a:lnSpc>
            </a:pPr>
            <a:r>
              <a:rPr lang="en-CA" sz="2800" i="1">
                <a:solidFill>
                  <a:srgbClr val="CC0000"/>
                </a:solidFill>
                <a:latin typeface="Times New Roman" pitchFamily="18" charset="0"/>
              </a:rPr>
              <a:t>no</a:t>
            </a:r>
            <a:endParaRPr lang="en-US" sz="2800" i="1">
              <a:solidFill>
                <a:srgbClr val="CC0000"/>
              </a:solidFill>
              <a:latin typeface="Times New Roman" pitchFamily="18"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0756"/>
                                        </p:tgtEl>
                                        <p:attrNameLst>
                                          <p:attrName>style.visibility</p:attrName>
                                        </p:attrNameLst>
                                      </p:cBhvr>
                                      <p:to>
                                        <p:strVal val="visible"/>
                                      </p:to>
                                    </p:set>
                                    <p:animEffect transition="in" filter="dissolve">
                                      <p:cBhvr>
                                        <p:cTn id="7" dur="500"/>
                                        <p:tgtEl>
                                          <p:spTgt spid="970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5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9924C100-7A0F-4CC5-B2B2-877531D95182}" type="slidenum">
              <a:rPr lang="ja-JP" altLang="en-US"/>
              <a:pPr/>
              <a:t>65</a:t>
            </a:fld>
            <a:endParaRPr lang="en-US" altLang="ja-JP"/>
          </a:p>
        </p:txBody>
      </p:sp>
      <p:sp>
        <p:nvSpPr>
          <p:cNvPr id="971778" name="Rectangle 2"/>
          <p:cNvSpPr>
            <a:spLocks noGrp="1" noChangeArrowheads="1"/>
          </p:cNvSpPr>
          <p:nvPr>
            <p:ph type="title"/>
          </p:nvPr>
        </p:nvSpPr>
        <p:spPr/>
        <p:txBody>
          <a:bodyPr/>
          <a:lstStyle/>
          <a:p>
            <a:r>
              <a:rPr lang="en-CA"/>
              <a:t>Evaluation  /1</a:t>
            </a:r>
          </a:p>
        </p:txBody>
      </p:sp>
      <p:sp>
        <p:nvSpPr>
          <p:cNvPr id="971779" name="Rectangle 3"/>
          <p:cNvSpPr>
            <a:spLocks noGrp="1" noChangeArrowheads="1"/>
          </p:cNvSpPr>
          <p:nvPr>
            <p:ph type="body" idx="1"/>
          </p:nvPr>
        </p:nvSpPr>
        <p:spPr/>
        <p:txBody>
          <a:bodyPr/>
          <a:lstStyle/>
          <a:p>
            <a:pPr>
              <a:lnSpc>
                <a:spcPct val="90000"/>
              </a:lnSpc>
            </a:pPr>
            <a:r>
              <a:rPr lang="en-US" sz="2400" b="1">
                <a:solidFill>
                  <a:srgbClr val="990000"/>
                </a:solidFill>
              </a:rPr>
              <a:t>Concepts:</a:t>
            </a:r>
            <a:r>
              <a:rPr lang="en-US" sz="2400"/>
              <a:t> abstract and concrete concepts are clearly defined. (Good)</a:t>
            </a:r>
          </a:p>
          <a:p>
            <a:pPr>
              <a:lnSpc>
                <a:spcPct val="90000"/>
              </a:lnSpc>
            </a:pPr>
            <a:r>
              <a:rPr lang="en-CA" sz="2400" b="1">
                <a:solidFill>
                  <a:srgbClr val="990000"/>
                </a:solidFill>
              </a:rPr>
              <a:t>Modeling constructs:</a:t>
            </a:r>
            <a:r>
              <a:rPr lang="en-CA" sz="2400"/>
              <a:t> </a:t>
            </a:r>
            <a:r>
              <a:rPr lang="en-US" sz="2400"/>
              <a:t>uses a clear and consistent notation with a clear and defined syntax and semantics. None of the abstracts and concrete concepts or the models are in conflict and they can be interpreted unambiguously.  (Good)</a:t>
            </a:r>
            <a:endParaRPr lang="en-CA" sz="2400"/>
          </a:p>
          <a:p>
            <a:pPr>
              <a:lnSpc>
                <a:spcPct val="90000"/>
              </a:lnSpc>
            </a:pPr>
            <a:r>
              <a:rPr lang="en-US" sz="2400" b="1">
                <a:solidFill>
                  <a:srgbClr val="990000"/>
                </a:solidFill>
              </a:rPr>
              <a:t>Scalability:</a:t>
            </a:r>
            <a:r>
              <a:rPr lang="en-US" sz="2400"/>
              <a:t> Roles are not hierarchical. The role model provides strictly one level of abstraction for the developers to conceptualize the system. The methodology does not facilitate iterative refinement of the system through different levels of abstraction. As a result, GAIA does not scale up well to handle complex systems.  (Poor)</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1779">
                                            <p:txEl>
                                              <p:pRg st="0" end="0"/>
                                            </p:txEl>
                                          </p:spTgt>
                                        </p:tgtEl>
                                        <p:attrNameLst>
                                          <p:attrName>style.visibility</p:attrName>
                                        </p:attrNameLst>
                                      </p:cBhvr>
                                      <p:to>
                                        <p:strVal val="visible"/>
                                      </p:to>
                                    </p:set>
                                    <p:animEffect transition="in" filter="dissolve">
                                      <p:cBhvr>
                                        <p:cTn id="7" dur="500"/>
                                        <p:tgtEl>
                                          <p:spTgt spid="971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71779">
                                            <p:txEl>
                                              <p:pRg st="1" end="1"/>
                                            </p:txEl>
                                          </p:spTgt>
                                        </p:tgtEl>
                                        <p:attrNameLst>
                                          <p:attrName>style.visibility</p:attrName>
                                        </p:attrNameLst>
                                      </p:cBhvr>
                                      <p:to>
                                        <p:strVal val="visible"/>
                                      </p:to>
                                    </p:set>
                                    <p:animEffect transition="in" filter="dissolve">
                                      <p:cBhvr>
                                        <p:cTn id="12" dur="500"/>
                                        <p:tgtEl>
                                          <p:spTgt spid="9717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71779">
                                            <p:txEl>
                                              <p:pRg st="2" end="2"/>
                                            </p:txEl>
                                          </p:spTgt>
                                        </p:tgtEl>
                                        <p:attrNameLst>
                                          <p:attrName>style.visibility</p:attrName>
                                        </p:attrNameLst>
                                      </p:cBhvr>
                                      <p:to>
                                        <p:strVal val="visible"/>
                                      </p:to>
                                    </p:set>
                                    <p:animEffect transition="in" filter="dissolve">
                                      <p:cBhvr>
                                        <p:cTn id="17" dur="500"/>
                                        <p:tgtEl>
                                          <p:spTgt spid="9717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779"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75C26357-5B27-4D18-BE6F-5FA00DD11773}" type="slidenum">
              <a:rPr lang="ja-JP" altLang="en-US"/>
              <a:pPr/>
              <a:t>66</a:t>
            </a:fld>
            <a:endParaRPr lang="en-US" altLang="ja-JP"/>
          </a:p>
        </p:txBody>
      </p:sp>
      <p:sp>
        <p:nvSpPr>
          <p:cNvPr id="972802" name="Rectangle 2"/>
          <p:cNvSpPr>
            <a:spLocks noGrp="1" noChangeArrowheads="1"/>
          </p:cNvSpPr>
          <p:nvPr>
            <p:ph type="title"/>
          </p:nvPr>
        </p:nvSpPr>
        <p:spPr/>
        <p:txBody>
          <a:bodyPr/>
          <a:lstStyle/>
          <a:p>
            <a:r>
              <a:rPr lang="en-CA"/>
              <a:t>Evaluation  /2</a:t>
            </a:r>
          </a:p>
        </p:txBody>
      </p:sp>
      <p:sp>
        <p:nvSpPr>
          <p:cNvPr id="972803" name="Rectangle 3"/>
          <p:cNvSpPr>
            <a:spLocks noGrp="1" noChangeArrowheads="1"/>
          </p:cNvSpPr>
          <p:nvPr>
            <p:ph type="body" idx="1"/>
          </p:nvPr>
        </p:nvSpPr>
        <p:spPr/>
        <p:txBody>
          <a:bodyPr/>
          <a:lstStyle/>
          <a:p>
            <a:pPr>
              <a:lnSpc>
                <a:spcPct val="90000"/>
              </a:lnSpc>
            </a:pPr>
            <a:r>
              <a:rPr lang="en-US" sz="2400"/>
              <a:t>GAIA does not have the ability to track dependencies between different models and the underling code used to implement them.</a:t>
            </a:r>
          </a:p>
          <a:p>
            <a:pPr>
              <a:lnSpc>
                <a:spcPct val="90000"/>
              </a:lnSpc>
            </a:pPr>
            <a:r>
              <a:rPr lang="en-US" sz="2400"/>
              <a:t>GAIA does not directly deal with particular modeling techniques or implementation details. </a:t>
            </a:r>
          </a:p>
          <a:p>
            <a:pPr>
              <a:lnSpc>
                <a:spcPct val="90000"/>
              </a:lnSpc>
            </a:pPr>
            <a:r>
              <a:rPr lang="en-US" sz="2400"/>
              <a:t>GAIA models do not specify what tasks are done in parallel, so it has a weak support for concurrency. </a:t>
            </a:r>
          </a:p>
          <a:p>
            <a:pPr>
              <a:lnSpc>
                <a:spcPct val="90000"/>
              </a:lnSpc>
            </a:pPr>
            <a:r>
              <a:rPr lang="en-US" sz="2400"/>
              <a:t>GAIA offers no mechanisms to model the dynamic reasoning, extension and modification of the social aspects at runtime.</a:t>
            </a:r>
            <a:r>
              <a:rPr lang="en-CA" sz="2400"/>
              <a:t> </a:t>
            </a:r>
          </a:p>
          <a:p>
            <a:pPr>
              <a:lnSpc>
                <a:spcPct val="90000"/>
              </a:lnSpc>
            </a:pPr>
            <a:r>
              <a:rPr lang="en-US" sz="2400"/>
              <a:t>GAIA assumes complete specification of requirements and does not address the requirement gathering phase.</a:t>
            </a:r>
            <a:endParaRPr lang="en-CA" sz="240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2803">
                                            <p:txEl>
                                              <p:pRg st="0" end="0"/>
                                            </p:txEl>
                                          </p:spTgt>
                                        </p:tgtEl>
                                        <p:attrNameLst>
                                          <p:attrName>style.visibility</p:attrName>
                                        </p:attrNameLst>
                                      </p:cBhvr>
                                      <p:to>
                                        <p:strVal val="visible"/>
                                      </p:to>
                                    </p:set>
                                    <p:animEffect transition="in" filter="dissolve">
                                      <p:cBhvr>
                                        <p:cTn id="7" dur="500"/>
                                        <p:tgtEl>
                                          <p:spTgt spid="972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72803">
                                            <p:txEl>
                                              <p:pRg st="1" end="1"/>
                                            </p:txEl>
                                          </p:spTgt>
                                        </p:tgtEl>
                                        <p:attrNameLst>
                                          <p:attrName>style.visibility</p:attrName>
                                        </p:attrNameLst>
                                      </p:cBhvr>
                                      <p:to>
                                        <p:strVal val="visible"/>
                                      </p:to>
                                    </p:set>
                                    <p:animEffect transition="in" filter="dissolve">
                                      <p:cBhvr>
                                        <p:cTn id="12" dur="500"/>
                                        <p:tgtEl>
                                          <p:spTgt spid="972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72803">
                                            <p:txEl>
                                              <p:pRg st="2" end="2"/>
                                            </p:txEl>
                                          </p:spTgt>
                                        </p:tgtEl>
                                        <p:attrNameLst>
                                          <p:attrName>style.visibility</p:attrName>
                                        </p:attrNameLst>
                                      </p:cBhvr>
                                      <p:to>
                                        <p:strVal val="visible"/>
                                      </p:to>
                                    </p:set>
                                    <p:animEffect transition="in" filter="dissolve">
                                      <p:cBhvr>
                                        <p:cTn id="17" dur="500"/>
                                        <p:tgtEl>
                                          <p:spTgt spid="972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72803">
                                            <p:txEl>
                                              <p:pRg st="3" end="3"/>
                                            </p:txEl>
                                          </p:spTgt>
                                        </p:tgtEl>
                                        <p:attrNameLst>
                                          <p:attrName>style.visibility</p:attrName>
                                        </p:attrNameLst>
                                      </p:cBhvr>
                                      <p:to>
                                        <p:strVal val="visible"/>
                                      </p:to>
                                    </p:set>
                                    <p:animEffect transition="in" filter="dissolve">
                                      <p:cBhvr>
                                        <p:cTn id="22" dur="500"/>
                                        <p:tgtEl>
                                          <p:spTgt spid="9728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72803">
                                            <p:txEl>
                                              <p:pRg st="4" end="4"/>
                                            </p:txEl>
                                          </p:spTgt>
                                        </p:tgtEl>
                                        <p:attrNameLst>
                                          <p:attrName>style.visibility</p:attrName>
                                        </p:attrNameLst>
                                      </p:cBhvr>
                                      <p:to>
                                        <p:strVal val="visible"/>
                                      </p:to>
                                    </p:set>
                                    <p:animEffect transition="in" filter="dissolve">
                                      <p:cBhvr>
                                        <p:cTn id="27" dur="500"/>
                                        <p:tgtEl>
                                          <p:spTgt spid="9728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0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BE4C9FFD-6400-4C12-B154-E7008AF07AC6}" type="slidenum">
              <a:rPr lang="ja-JP" altLang="en-US"/>
              <a:pPr/>
              <a:t>67</a:t>
            </a:fld>
            <a:endParaRPr lang="en-US" altLang="ja-JP"/>
          </a:p>
        </p:txBody>
      </p:sp>
      <p:sp>
        <p:nvSpPr>
          <p:cNvPr id="973826" name="Rectangle 2"/>
          <p:cNvSpPr>
            <a:spLocks noGrp="1" noChangeArrowheads="1"/>
          </p:cNvSpPr>
          <p:nvPr>
            <p:ph type="title"/>
          </p:nvPr>
        </p:nvSpPr>
        <p:spPr/>
        <p:txBody>
          <a:bodyPr/>
          <a:lstStyle/>
          <a:p>
            <a:r>
              <a:rPr lang="en-CA"/>
              <a:t>Evaluation  /3</a:t>
            </a:r>
          </a:p>
        </p:txBody>
      </p:sp>
      <p:sp>
        <p:nvSpPr>
          <p:cNvPr id="973827" name="Rectangle 3"/>
          <p:cNvSpPr>
            <a:spLocks noGrp="1" noChangeArrowheads="1"/>
          </p:cNvSpPr>
          <p:nvPr>
            <p:ph type="body" idx="1"/>
          </p:nvPr>
        </p:nvSpPr>
        <p:spPr/>
        <p:txBody>
          <a:bodyPr/>
          <a:lstStyle/>
          <a:p>
            <a:r>
              <a:rPr lang="en-US" sz="2800" b="1">
                <a:solidFill>
                  <a:schemeClr val="hlink"/>
                </a:solidFill>
                <a:effectLst>
                  <a:outerShdw blurRad="38100" dist="38100" dir="2700000" algn="tl">
                    <a:srgbClr val="C0C0C0"/>
                  </a:outerShdw>
                </a:effectLst>
              </a:rPr>
              <a:t>Limited process life-cycle coverage:</a:t>
            </a:r>
            <a:r>
              <a:rPr lang="en-US" sz="2800"/>
              <a:t> GAIA is intended to allow an analyst to go systematically from a statement of requirements to a design that is sufficiently detailed that it can be implemented directly, but ignoring implementation, testing/debugging, deployment and maintenance details.</a:t>
            </a:r>
          </a:p>
          <a:p>
            <a:r>
              <a:rPr lang="en-US" sz="2800" b="1">
                <a:solidFill>
                  <a:schemeClr val="hlink"/>
                </a:solidFill>
                <a:effectLst>
                  <a:outerShdw blurRad="38100" dist="38100" dir="2700000" algn="tl">
                    <a:srgbClr val="C0C0C0"/>
                  </a:outerShdw>
                </a:effectLst>
              </a:rPr>
              <a:t>Limited process management:</a:t>
            </a:r>
            <a:r>
              <a:rPr lang="en-US" sz="2800"/>
              <a:t> GAIA does not address any management and/or cost estimation aspects involved in software development.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3827">
                                            <p:txEl>
                                              <p:pRg st="0" end="0"/>
                                            </p:txEl>
                                          </p:spTgt>
                                        </p:tgtEl>
                                        <p:attrNameLst>
                                          <p:attrName>style.visibility</p:attrName>
                                        </p:attrNameLst>
                                      </p:cBhvr>
                                      <p:to>
                                        <p:strVal val="visible"/>
                                      </p:to>
                                    </p:set>
                                    <p:animEffect transition="in" filter="dissolve">
                                      <p:cBhvr>
                                        <p:cTn id="7" dur="500"/>
                                        <p:tgtEl>
                                          <p:spTgt spid="973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73827">
                                            <p:txEl>
                                              <p:pRg st="1" end="1"/>
                                            </p:txEl>
                                          </p:spTgt>
                                        </p:tgtEl>
                                        <p:attrNameLst>
                                          <p:attrName>style.visibility</p:attrName>
                                        </p:attrNameLst>
                                      </p:cBhvr>
                                      <p:to>
                                        <p:strVal val="visible"/>
                                      </p:to>
                                    </p:set>
                                    <p:animEffect transition="in" filter="dissolve">
                                      <p:cBhvr>
                                        <p:cTn id="12" dur="500"/>
                                        <p:tgtEl>
                                          <p:spTgt spid="9738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2BC8CF9-BEC0-4A1F-AE3D-6127505ADC8C}" type="slidenum">
              <a:rPr lang="ja-JP" altLang="en-US"/>
              <a:pPr/>
              <a:t>68</a:t>
            </a:fld>
            <a:endParaRPr lang="en-US" altLang="ja-JP"/>
          </a:p>
        </p:txBody>
      </p:sp>
      <p:sp>
        <p:nvSpPr>
          <p:cNvPr id="974850" name="Rectangle 2"/>
          <p:cNvSpPr>
            <a:spLocks noGrp="1" noChangeArrowheads="1"/>
          </p:cNvSpPr>
          <p:nvPr>
            <p:ph type="title"/>
          </p:nvPr>
        </p:nvSpPr>
        <p:spPr/>
        <p:txBody>
          <a:bodyPr/>
          <a:lstStyle/>
          <a:p>
            <a:r>
              <a:rPr lang="en-CA"/>
              <a:t>Evaluation  /4</a:t>
            </a:r>
          </a:p>
        </p:txBody>
      </p:sp>
      <p:sp>
        <p:nvSpPr>
          <p:cNvPr id="974851" name="Rectangle 3"/>
          <p:cNvSpPr>
            <a:spLocks noGrp="1" noChangeArrowheads="1"/>
          </p:cNvSpPr>
          <p:nvPr>
            <p:ph type="body" idx="1"/>
          </p:nvPr>
        </p:nvSpPr>
        <p:spPr/>
        <p:txBody>
          <a:bodyPr/>
          <a:lstStyle/>
          <a:p>
            <a:pPr>
              <a:lnSpc>
                <a:spcPct val="90000"/>
              </a:lnSpc>
            </a:pPr>
            <a:r>
              <a:rPr lang="en-CA" sz="2800" b="1">
                <a:solidFill>
                  <a:schemeClr val="hlink"/>
                </a:solidFill>
                <a:effectLst>
                  <a:outerShdw blurRad="38100" dist="38100" dir="2700000" algn="tl">
                    <a:srgbClr val="C0C0C0"/>
                  </a:outerShdw>
                </a:effectLst>
              </a:rPr>
              <a:t>Formal semantics:</a:t>
            </a:r>
            <a:r>
              <a:rPr lang="en-CA" sz="2800"/>
              <a:t> GAIA does not have a formal semantics. A successful methodology is one that is not only of pragmatic value, but one that also has a well-defined, unambiguous formal semantics. While the typical developer need never even be aware of the existence of such a semantics, it is nevertheless essential to have a precise understanding of what the concepts and terms in a methodology mean.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4851">
                                            <p:txEl>
                                              <p:pRg st="0" end="0"/>
                                            </p:txEl>
                                          </p:spTgt>
                                        </p:tgtEl>
                                        <p:attrNameLst>
                                          <p:attrName>style.visibility</p:attrName>
                                        </p:attrNameLst>
                                      </p:cBhvr>
                                      <p:to>
                                        <p:strVal val="visible"/>
                                      </p:to>
                                    </p:set>
                                    <p:animEffect transition="in" filter="dissolve">
                                      <p:cBhvr>
                                        <p:cTn id="7" dur="500"/>
                                        <p:tgtEl>
                                          <p:spTgt spid="9748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394D2BBE-8C68-434B-9A4D-325FF840B323}" type="slidenum">
              <a:rPr lang="ja-JP" altLang="en-US"/>
              <a:pPr/>
              <a:t>69</a:t>
            </a:fld>
            <a:endParaRPr lang="en-US" altLang="ja-JP"/>
          </a:p>
        </p:txBody>
      </p:sp>
      <p:sp>
        <p:nvSpPr>
          <p:cNvPr id="975874" name="Rectangle 2"/>
          <p:cNvSpPr>
            <a:spLocks noGrp="1" noChangeArrowheads="1"/>
          </p:cNvSpPr>
          <p:nvPr>
            <p:ph type="title"/>
          </p:nvPr>
        </p:nvSpPr>
        <p:spPr/>
        <p:txBody>
          <a:bodyPr/>
          <a:lstStyle/>
          <a:p>
            <a:r>
              <a:rPr lang="en-CA"/>
              <a:t>Conclusions</a:t>
            </a:r>
          </a:p>
        </p:txBody>
      </p:sp>
      <p:sp>
        <p:nvSpPr>
          <p:cNvPr id="975875" name="Rectangle 3"/>
          <p:cNvSpPr>
            <a:spLocks noGrp="1" noChangeArrowheads="1"/>
          </p:cNvSpPr>
          <p:nvPr>
            <p:ph type="body" idx="1"/>
          </p:nvPr>
        </p:nvSpPr>
        <p:spPr/>
        <p:txBody>
          <a:bodyPr/>
          <a:lstStyle/>
          <a:p>
            <a:r>
              <a:rPr lang="en-CA"/>
              <a:t>GAIA is a “popular” methodology for analysis and design of agent-based systems. </a:t>
            </a:r>
          </a:p>
          <a:p>
            <a:r>
              <a:rPr lang="en-CA"/>
              <a:t>The key concepts in this methodology are </a:t>
            </a:r>
            <a:r>
              <a:rPr lang="en-CA" b="1" i="1">
                <a:solidFill>
                  <a:srgbClr val="990000"/>
                </a:solidFill>
              </a:rPr>
              <a:t>roles</a:t>
            </a:r>
            <a:r>
              <a:rPr lang="en-CA"/>
              <a:t>, which are associated with </a:t>
            </a:r>
            <a:r>
              <a:rPr lang="en-CA" b="1" i="1">
                <a:solidFill>
                  <a:srgbClr val="990000"/>
                </a:solidFill>
              </a:rPr>
              <a:t>responsibilities</a:t>
            </a:r>
            <a:r>
              <a:rPr lang="en-CA"/>
              <a:t>, </a:t>
            </a:r>
            <a:r>
              <a:rPr lang="en-CA" b="1" i="1">
                <a:solidFill>
                  <a:srgbClr val="990000"/>
                </a:solidFill>
              </a:rPr>
              <a:t>permissions</a:t>
            </a:r>
            <a:r>
              <a:rPr lang="en-CA"/>
              <a:t>, and </a:t>
            </a:r>
            <a:r>
              <a:rPr lang="en-CA" b="1" i="1">
                <a:solidFill>
                  <a:srgbClr val="990000"/>
                </a:solidFill>
              </a:rPr>
              <a:t>protocols</a:t>
            </a:r>
            <a:r>
              <a:rPr lang="en-CA"/>
              <a:t>. Roles can interact with one another in certain institutionalised ways, which are defined in the protocols of the respective roles. </a:t>
            </a:r>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7E3A3198-37FD-495A-8FDF-3AD9485CE465}" type="slidenum">
              <a:rPr lang="ja-JP" altLang="en-US"/>
              <a:pPr/>
              <a:t>7</a:t>
            </a:fld>
            <a:endParaRPr lang="en-US" altLang="ja-JP"/>
          </a:p>
        </p:txBody>
      </p:sp>
      <p:sp>
        <p:nvSpPr>
          <p:cNvPr id="933890" name="Rectangle 2"/>
          <p:cNvSpPr>
            <a:spLocks noGrp="1" noChangeArrowheads="1"/>
          </p:cNvSpPr>
          <p:nvPr>
            <p:ph type="title"/>
          </p:nvPr>
        </p:nvSpPr>
        <p:spPr/>
        <p:txBody>
          <a:bodyPr/>
          <a:lstStyle/>
          <a:p>
            <a:r>
              <a:rPr lang="en-CA" dirty="0"/>
              <a:t>Why We Need This? (contd.)</a:t>
            </a:r>
          </a:p>
        </p:txBody>
      </p:sp>
      <p:sp>
        <p:nvSpPr>
          <p:cNvPr id="933891" name="Rectangle 3"/>
          <p:cNvSpPr>
            <a:spLocks noGrp="1" noChangeArrowheads="1"/>
          </p:cNvSpPr>
          <p:nvPr>
            <p:ph type="body" idx="1"/>
          </p:nvPr>
        </p:nvSpPr>
        <p:spPr>
          <a:xfrm>
            <a:off x="900113" y="1560513"/>
            <a:ext cx="3023815" cy="4532312"/>
          </a:xfrm>
        </p:spPr>
        <p:txBody>
          <a:bodyPr/>
          <a:lstStyle/>
          <a:p>
            <a:pPr>
              <a:lnSpc>
                <a:spcPct val="90000"/>
              </a:lnSpc>
            </a:pPr>
            <a:r>
              <a:rPr lang="en-CA" sz="2400" dirty="0"/>
              <a:t>The way Object Oriented systems are designed</a:t>
            </a:r>
          </a:p>
          <a:p>
            <a:pPr>
              <a:lnSpc>
                <a:spcPct val="90000"/>
              </a:lnSpc>
            </a:pPr>
            <a:r>
              <a:rPr lang="en-US" sz="2400" dirty="0"/>
              <a:t>Objects and their “pre-defined” interactions are designed</a:t>
            </a:r>
          </a:p>
          <a:p>
            <a:pPr>
              <a:lnSpc>
                <a:spcPct val="90000"/>
              </a:lnSpc>
            </a:pPr>
            <a:r>
              <a:rPr lang="en-US" sz="2400" dirty="0" err="1"/>
              <a:t>Behaviour</a:t>
            </a:r>
            <a:r>
              <a:rPr lang="en-US" sz="2400" dirty="0"/>
              <a:t> is the result of objects interactions</a:t>
            </a:r>
            <a:endParaRPr lang="en-CA" sz="2000" dirty="0"/>
          </a:p>
        </p:txBody>
      </p:sp>
      <p:pic>
        <p:nvPicPr>
          <p:cNvPr id="7" name="Picture 2"/>
          <p:cNvPicPr>
            <a:picLocks noChangeAspect="1" noChangeArrowheads="1"/>
          </p:cNvPicPr>
          <p:nvPr/>
        </p:nvPicPr>
        <p:blipFill>
          <a:blip r:embed="rId2" cstate="print"/>
          <a:srcRect l="1995" t="1329" r="1871" b="1732"/>
          <a:stretch>
            <a:fillRect/>
          </a:stretch>
        </p:blipFill>
        <p:spPr bwMode="auto">
          <a:xfrm>
            <a:off x="3923928" y="1700808"/>
            <a:ext cx="4884224" cy="4155374"/>
          </a:xfrm>
          <a:prstGeom prst="rect">
            <a:avLst/>
          </a:prstGeom>
          <a:noFill/>
          <a:ln w="9525">
            <a:noFill/>
            <a:miter lim="800000"/>
            <a:headEnd/>
            <a:tailEnd/>
          </a:ln>
        </p:spPr>
      </p:pic>
    </p:spTree>
  </p:cSld>
  <p:clrMapOvr>
    <a:masterClrMapping/>
  </p:clrMapOvr>
  <p:transition>
    <p:dissolv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ja-JP" altLang="en-US"/>
              <a:t>far@ucalgary.ca</a:t>
            </a:r>
            <a:endParaRPr lang="en-US" altLang="ja-JP"/>
          </a:p>
        </p:txBody>
      </p:sp>
      <p:sp>
        <p:nvSpPr>
          <p:cNvPr id="4" name="Slide Number Placeholder 3"/>
          <p:cNvSpPr>
            <a:spLocks noGrp="1"/>
          </p:cNvSpPr>
          <p:nvPr>
            <p:ph type="sldNum" sz="quarter" idx="4"/>
          </p:nvPr>
        </p:nvSpPr>
        <p:spPr/>
        <p:txBody>
          <a:bodyPr/>
          <a:lstStyle/>
          <a:p>
            <a:fld id="{ACC1F8AB-8BA3-4BB5-AD9D-BEEDF38B0B42}" type="slidenum">
              <a:rPr lang="ja-JP" altLang="en-US" smtClean="0"/>
              <a:pPr/>
              <a:t>70</a:t>
            </a:fld>
            <a:endParaRPr lang="en-US" altLang="ja-JP"/>
          </a:p>
        </p:txBody>
      </p:sp>
      <p:sp>
        <p:nvSpPr>
          <p:cNvPr id="5" name="Subtitle 4"/>
          <p:cNvSpPr>
            <a:spLocks noGrp="1"/>
          </p:cNvSpPr>
          <p:nvPr>
            <p:ph type="subTitle" idx="1"/>
          </p:nvPr>
        </p:nvSpPr>
        <p:spPr/>
        <p:txBody>
          <a:bodyPr/>
          <a:lstStyle/>
          <a:p>
            <a:r>
              <a:rPr lang="en-US" dirty="0"/>
              <a:t>Online Examination Assistant System</a:t>
            </a:r>
            <a:endParaRPr lang="en-CA" dirty="0"/>
          </a:p>
        </p:txBody>
      </p:sp>
      <p:sp>
        <p:nvSpPr>
          <p:cNvPr id="6" name="Title 5"/>
          <p:cNvSpPr>
            <a:spLocks noGrp="1"/>
          </p:cNvSpPr>
          <p:nvPr>
            <p:ph type="ctrTitle"/>
          </p:nvPr>
        </p:nvSpPr>
        <p:spPr/>
        <p:txBody>
          <a:bodyPr/>
          <a:lstStyle/>
          <a:p>
            <a:r>
              <a:rPr lang="en-CA" dirty="0"/>
              <a:t>Case Study – Using GAIA</a:t>
            </a:r>
          </a:p>
        </p:txBody>
      </p:sp>
    </p:spTree>
    <p:extLst>
      <p:ext uri="{BB962C8B-B14F-4D97-AF65-F5344CB8AC3E}">
        <p14:creationId xmlns:p14="http://schemas.microsoft.com/office/powerpoint/2010/main" val="3438137254"/>
      </p:ext>
    </p:extLst>
  </p:cSld>
  <p:clrMapOvr>
    <a:masterClrMapping/>
  </p:clrMapOvr>
  <p:transition>
    <p:dissolv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Examination Assistant</a:t>
            </a:r>
            <a:endParaRPr lang="en-CA" dirty="0"/>
          </a:p>
        </p:txBody>
      </p:sp>
      <p:sp>
        <p:nvSpPr>
          <p:cNvPr id="3" name="Content Placeholder 2"/>
          <p:cNvSpPr>
            <a:spLocks noGrp="1"/>
          </p:cNvSpPr>
          <p:nvPr>
            <p:ph idx="1"/>
          </p:nvPr>
        </p:nvSpPr>
        <p:spPr/>
        <p:txBody>
          <a:bodyPr/>
          <a:lstStyle/>
          <a:p>
            <a:r>
              <a:rPr lang="en-CA" sz="2000" dirty="0"/>
              <a:t>Enable students to register with a valid college ID.</a:t>
            </a:r>
          </a:p>
          <a:p>
            <a:r>
              <a:rPr lang="en-CA" sz="2000" dirty="0"/>
              <a:t>Allow the user to choose and schedule exams for the faculty and courses they are registered.</a:t>
            </a:r>
          </a:p>
          <a:p>
            <a:r>
              <a:rPr lang="en-CA" sz="2000" dirty="0"/>
              <a:t>Allow students to appear for the exams on the scheduled date and time by logging with their user credentials.</a:t>
            </a:r>
          </a:p>
          <a:p>
            <a:r>
              <a:rPr lang="en-CA" sz="2000" dirty="0"/>
              <a:t>Permit students to answer the exams in the stipulated time and provide a message 10 minutes prior to end of the exam.</a:t>
            </a:r>
          </a:p>
          <a:p>
            <a:r>
              <a:rPr lang="en-CA" sz="2000" dirty="0"/>
              <a:t>Make results available immediately after the students submit their exam.</a:t>
            </a:r>
          </a:p>
          <a:p>
            <a:r>
              <a:rPr lang="en-CA" sz="2000" dirty="0"/>
              <a:t>Allow the user to access the exam through the internet and support standard web browsers. </a:t>
            </a:r>
          </a:p>
          <a:p>
            <a:endParaRPr lang="en-CA" sz="2000" dirty="0"/>
          </a:p>
          <a:p>
            <a:r>
              <a:rPr lang="en-CA" sz="2000" b="1" dirty="0">
                <a:solidFill>
                  <a:srgbClr val="FF0000"/>
                </a:solidFill>
              </a:rPr>
              <a:t>Exercise: </a:t>
            </a:r>
            <a:r>
              <a:rPr lang="en-CA" sz="2000" dirty="0"/>
              <a:t>Design the system using GAIA methodology</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71</a:t>
            </a:fld>
            <a:endParaRPr lang="en-US" altLang="ja-JP"/>
          </a:p>
        </p:txBody>
      </p:sp>
    </p:spTree>
    <p:extLst>
      <p:ext uri="{BB962C8B-B14F-4D97-AF65-F5344CB8AC3E}">
        <p14:creationId xmlns:p14="http://schemas.microsoft.com/office/powerpoint/2010/main" val="3559871622"/>
      </p:ext>
    </p:extLst>
  </p:cSld>
  <p:clrMapOvr>
    <a:masterClrMapping/>
  </p:clrMapOvr>
  <p:transition>
    <p:dissolv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Role Model</a:t>
            </a:r>
          </a:p>
        </p:txBody>
      </p:sp>
      <p:sp>
        <p:nvSpPr>
          <p:cNvPr id="3" name="Content Placeholder 2"/>
          <p:cNvSpPr>
            <a:spLocks noGrp="1"/>
          </p:cNvSpPr>
          <p:nvPr>
            <p:ph idx="1"/>
          </p:nvPr>
        </p:nvSpPr>
        <p:spPr>
          <a:xfrm>
            <a:off x="900113" y="1560513"/>
            <a:ext cx="4607991" cy="4532312"/>
          </a:xfrm>
        </p:spPr>
        <p:txBody>
          <a:bodyPr/>
          <a:lstStyle/>
          <a:p>
            <a:r>
              <a:rPr lang="en-CA" dirty="0"/>
              <a:t>Five roles are identified</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72</a:t>
            </a:fld>
            <a:endParaRPr lang="en-US" altLang="ja-JP"/>
          </a:p>
        </p:txBody>
      </p:sp>
      <p:pic>
        <p:nvPicPr>
          <p:cNvPr id="7" name="Content Placeholder 3"/>
          <p:cNvPicPr>
            <a:picLocks/>
          </p:cNvPicPr>
          <p:nvPr/>
        </p:nvPicPr>
        <p:blipFill>
          <a:blip r:embed="rId2" cstate="print"/>
          <a:srcRect/>
          <a:stretch>
            <a:fillRect/>
          </a:stretch>
        </p:blipFill>
        <p:spPr bwMode="auto">
          <a:xfrm>
            <a:off x="5508104" y="1844824"/>
            <a:ext cx="2905531" cy="3847619"/>
          </a:xfrm>
          <a:prstGeom prst="rect">
            <a:avLst/>
          </a:prstGeom>
          <a:noFill/>
          <a:ln w="9525">
            <a:noFill/>
            <a:miter lim="800000"/>
            <a:headEnd/>
            <a:tailEnd/>
          </a:ln>
        </p:spPr>
      </p:pic>
      <p:pic>
        <p:nvPicPr>
          <p:cNvPr id="8" name="Picture 1" descr="C:\Users\Far\Pictures\New Picture.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377722" y="103187"/>
            <a:ext cx="2559357" cy="1196752"/>
          </a:xfrm>
          <a:prstGeom prst="rect">
            <a:avLst/>
          </a:prstGeom>
          <a:noFill/>
        </p:spPr>
      </p:pic>
      <p:sp>
        <p:nvSpPr>
          <p:cNvPr id="9" name="Right Arrow 8"/>
          <p:cNvSpPr/>
          <p:nvPr/>
        </p:nvSpPr>
        <p:spPr bwMode="auto">
          <a:xfrm flipH="1">
            <a:off x="7164288" y="506431"/>
            <a:ext cx="288032" cy="216024"/>
          </a:xfrm>
          <a:prstGeom prst="rightArrow">
            <a:avLst/>
          </a:prstGeom>
          <a:solidFill>
            <a:schemeClr val="tx2"/>
          </a:solidFill>
          <a:ln w="9525" cap="flat" cmpd="sng" algn="ctr">
            <a:solidFill>
              <a:schemeClr val="tx1"/>
            </a:solidFill>
            <a:prstDash val="solid"/>
            <a:miter lim="800000"/>
            <a:headEnd type="none" w="med" len="med"/>
            <a:tailEnd type="none" w="med" len="med"/>
          </a:ln>
          <a:effectLst/>
          <a:scene3d>
            <a:camera prst="orthographicFront"/>
            <a:lightRig rig="threePt" dir="t"/>
          </a:scene3d>
          <a:sp3d>
            <a:bevelT/>
          </a:sp3d>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pitchFamily="34" charset="-128"/>
            </a:endParaRPr>
          </a:p>
        </p:txBody>
      </p:sp>
    </p:spTree>
    <p:extLst>
      <p:ext uri="{BB962C8B-B14F-4D97-AF65-F5344CB8AC3E}">
        <p14:creationId xmlns:p14="http://schemas.microsoft.com/office/powerpoint/2010/main" val="332232434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Role Schema</a:t>
            </a:r>
          </a:p>
        </p:txBody>
      </p:sp>
      <p:sp>
        <p:nvSpPr>
          <p:cNvPr id="3" name="Content Placeholder 2"/>
          <p:cNvSpPr>
            <a:spLocks noGrp="1"/>
          </p:cNvSpPr>
          <p:nvPr>
            <p:ph idx="1"/>
          </p:nvPr>
        </p:nvSpPr>
        <p:spPr>
          <a:xfrm>
            <a:off x="900113" y="1560513"/>
            <a:ext cx="8001000" cy="1940495"/>
          </a:xfrm>
        </p:spPr>
        <p:txBody>
          <a:bodyPr/>
          <a:lstStyle/>
          <a:p>
            <a:r>
              <a:rPr lang="en-CA" sz="2000" kern="1200" dirty="0"/>
              <a:t>The student will launch the CDI portal from a web browser. The student will then be able to select the </a:t>
            </a:r>
            <a:r>
              <a:rPr lang="en-CA" sz="2000" i="1" kern="1200" dirty="0"/>
              <a:t>services </a:t>
            </a:r>
            <a:r>
              <a:rPr lang="en-CA" sz="2000" kern="1200" dirty="0"/>
              <a:t>provided by the multi-agent online-exam assistant. The </a:t>
            </a:r>
            <a:r>
              <a:rPr lang="en-CA" sz="2000" i="1" kern="1200" dirty="0"/>
              <a:t>services</a:t>
            </a:r>
            <a:r>
              <a:rPr lang="en-CA" sz="2000" kern="1200" dirty="0"/>
              <a:t> available will be to </a:t>
            </a:r>
            <a:r>
              <a:rPr lang="en-CA" sz="2000" i="1" kern="1200" dirty="0"/>
              <a:t>register </a:t>
            </a:r>
            <a:r>
              <a:rPr lang="en-CA" sz="2000" kern="1200" dirty="0"/>
              <a:t>for exams, make </a:t>
            </a:r>
            <a:r>
              <a:rPr lang="en-CA" sz="2000" i="1" kern="1200" dirty="0"/>
              <a:t>payment</a:t>
            </a:r>
            <a:r>
              <a:rPr lang="en-CA" sz="2000" kern="1200" dirty="0"/>
              <a:t> for the exam selected, appear for the </a:t>
            </a:r>
            <a:r>
              <a:rPr lang="en-CA" sz="2000" i="1" kern="1200" dirty="0"/>
              <a:t>exam</a:t>
            </a:r>
            <a:r>
              <a:rPr lang="en-CA" sz="2000" kern="1200" dirty="0"/>
              <a:t> on the selected date and time and view </a:t>
            </a:r>
            <a:r>
              <a:rPr lang="en-CA" sz="2000" i="1" kern="1200" dirty="0"/>
              <a:t>result</a:t>
            </a:r>
            <a:r>
              <a:rPr lang="en-CA" sz="2000" kern="1200" dirty="0"/>
              <a:t> of the exam</a:t>
            </a:r>
            <a:endParaRPr lang="en-CA" sz="2000" dirty="0"/>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73</a:t>
            </a:fld>
            <a:endParaRPr lang="en-US" altLang="ja-JP"/>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712" y="3576067"/>
            <a:ext cx="8245088"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8683963"/>
      </p:ext>
    </p:extLst>
  </p:cSld>
  <p:clrMapOvr>
    <a:masterClrMapping/>
  </p:clrMapOvr>
  <p:transition>
    <p:dissolv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Interaction Model</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74</a:t>
            </a:fld>
            <a:endParaRPr lang="en-US" altLang="ja-JP"/>
          </a:p>
        </p:txBody>
      </p:sp>
      <p:pic>
        <p:nvPicPr>
          <p:cNvPr id="7" name="Picture 6"/>
          <p:cNvPicPr/>
          <p:nvPr/>
        </p:nvPicPr>
        <p:blipFill>
          <a:blip r:embed="rId2" cstate="print"/>
          <a:srcRect/>
          <a:stretch>
            <a:fillRect/>
          </a:stretch>
        </p:blipFill>
        <p:spPr bwMode="auto">
          <a:xfrm>
            <a:off x="268940" y="2060848"/>
            <a:ext cx="8686800" cy="4038600"/>
          </a:xfrm>
          <a:prstGeom prst="rect">
            <a:avLst/>
          </a:prstGeom>
          <a:noFill/>
          <a:ln w="9525">
            <a:noFill/>
            <a:miter lim="800000"/>
            <a:headEnd/>
            <a:tailEnd/>
          </a:ln>
        </p:spPr>
      </p:pic>
      <p:pic>
        <p:nvPicPr>
          <p:cNvPr id="8" name="Picture 1" descr="C:\Users\Far\Pictures\New Picture.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414842" y="124569"/>
            <a:ext cx="2559357" cy="1196752"/>
          </a:xfrm>
          <a:prstGeom prst="rect">
            <a:avLst/>
          </a:prstGeom>
          <a:noFill/>
        </p:spPr>
      </p:pic>
      <p:sp>
        <p:nvSpPr>
          <p:cNvPr id="9" name="Right Arrow 8"/>
          <p:cNvSpPr/>
          <p:nvPr/>
        </p:nvSpPr>
        <p:spPr bwMode="auto">
          <a:xfrm flipH="1">
            <a:off x="8461004" y="556617"/>
            <a:ext cx="288032" cy="216024"/>
          </a:xfrm>
          <a:prstGeom prst="rightArrow">
            <a:avLst/>
          </a:prstGeom>
          <a:solidFill>
            <a:schemeClr val="tx2"/>
          </a:solidFill>
          <a:ln w="9525" cap="flat" cmpd="sng" algn="ctr">
            <a:solidFill>
              <a:schemeClr val="tx1"/>
            </a:solidFill>
            <a:prstDash val="solid"/>
            <a:miter lim="800000"/>
            <a:headEnd type="none" w="med" len="med"/>
            <a:tailEnd type="none" w="med" len="med"/>
          </a:ln>
          <a:effectLst/>
          <a:scene3d>
            <a:camera prst="orthographicFront"/>
            <a:lightRig rig="threePt" dir="t"/>
          </a:scene3d>
          <a:sp3d>
            <a:bevelT/>
          </a:sp3d>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pitchFamily="34" charset="-128"/>
            </a:endParaRPr>
          </a:p>
        </p:txBody>
      </p:sp>
    </p:spTree>
    <p:extLst>
      <p:ext uri="{BB962C8B-B14F-4D97-AF65-F5344CB8AC3E}">
        <p14:creationId xmlns:p14="http://schemas.microsoft.com/office/powerpoint/2010/main" val="3641068511"/>
      </p:ext>
    </p:extLst>
  </p:cSld>
  <p:clrMapOvr>
    <a:masterClrMapping/>
  </p:clrMapOvr>
  <p:transition>
    <p:dissolv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 Agent Model</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75</a:t>
            </a:fld>
            <a:endParaRPr lang="en-US" altLang="ja-JP"/>
          </a:p>
        </p:txBody>
      </p:sp>
      <p:pic>
        <p:nvPicPr>
          <p:cNvPr id="7" name="Content Placeholder 6"/>
          <p:cNvPicPr>
            <a:picLocks noGrp="1"/>
          </p:cNvPicPr>
          <p:nvPr>
            <p:ph idx="1"/>
          </p:nvPr>
        </p:nvPicPr>
        <p:blipFill>
          <a:blip r:embed="rId2" cstate="print"/>
          <a:srcRect/>
          <a:stretch>
            <a:fillRect/>
          </a:stretch>
        </p:blipFill>
        <p:spPr bwMode="auto">
          <a:xfrm>
            <a:off x="1126187" y="1560513"/>
            <a:ext cx="7548851" cy="4532312"/>
          </a:xfrm>
          <a:prstGeom prst="rect">
            <a:avLst/>
          </a:prstGeom>
          <a:noFill/>
          <a:ln w="9525">
            <a:noFill/>
            <a:miter lim="800000"/>
            <a:headEnd/>
            <a:tailEnd/>
          </a:ln>
        </p:spPr>
      </p:pic>
      <p:pic>
        <p:nvPicPr>
          <p:cNvPr id="12" name="Picture 1" descr="C:\Users\Far\Pictures\New Picture.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76256" y="241082"/>
            <a:ext cx="2235493" cy="1045314"/>
          </a:xfrm>
          <a:prstGeom prst="rect">
            <a:avLst/>
          </a:prstGeom>
          <a:noFill/>
        </p:spPr>
      </p:pic>
      <p:sp>
        <p:nvSpPr>
          <p:cNvPr id="13" name="Right Arrow 12"/>
          <p:cNvSpPr/>
          <p:nvPr/>
        </p:nvSpPr>
        <p:spPr bwMode="auto">
          <a:xfrm flipH="1">
            <a:off x="8100392" y="1085636"/>
            <a:ext cx="251584" cy="172158"/>
          </a:xfrm>
          <a:prstGeom prst="rightArrow">
            <a:avLst/>
          </a:prstGeom>
          <a:solidFill>
            <a:schemeClr val="tx2"/>
          </a:solidFill>
          <a:ln w="9525" cap="flat" cmpd="sng" algn="ctr">
            <a:solidFill>
              <a:schemeClr val="tx1"/>
            </a:solidFill>
            <a:prstDash val="solid"/>
            <a:miter lim="800000"/>
            <a:headEnd type="none" w="med" len="med"/>
            <a:tailEnd type="none" w="med" len="med"/>
          </a:ln>
          <a:effectLst/>
          <a:scene3d>
            <a:camera prst="orthographicFront"/>
            <a:lightRig rig="threePt" dir="t"/>
          </a:scene3d>
          <a:sp3d>
            <a:bevelT/>
          </a:sp3d>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pitchFamily="34" charset="-128"/>
            </a:endParaRPr>
          </a:p>
        </p:txBody>
      </p:sp>
    </p:spTree>
    <p:extLst>
      <p:ext uri="{BB962C8B-B14F-4D97-AF65-F5344CB8AC3E}">
        <p14:creationId xmlns:p14="http://schemas.microsoft.com/office/powerpoint/2010/main" val="3186409421"/>
      </p:ext>
    </p:extLst>
  </p:cSld>
  <p:clrMapOvr>
    <a:masterClrMapping/>
  </p:clrMapOvr>
  <p:transition>
    <p:dissolv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 Service Model</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76</a:t>
            </a:fld>
            <a:endParaRPr lang="en-US" altLang="ja-JP"/>
          </a:p>
        </p:txBody>
      </p:sp>
      <p:pic>
        <p:nvPicPr>
          <p:cNvPr id="7" name="Content Placeholder 6"/>
          <p:cNvPicPr>
            <a:picLocks noGrp="1"/>
          </p:cNvPicPr>
          <p:nvPr>
            <p:ph idx="1"/>
          </p:nvPr>
        </p:nvPicPr>
        <p:blipFill>
          <a:blip r:embed="rId2" cstate="print"/>
          <a:srcRect/>
          <a:stretch>
            <a:fillRect/>
          </a:stretch>
        </p:blipFill>
        <p:spPr bwMode="auto">
          <a:xfrm>
            <a:off x="1037686" y="2869526"/>
            <a:ext cx="7725853" cy="1914286"/>
          </a:xfrm>
          <a:prstGeom prst="rect">
            <a:avLst/>
          </a:prstGeom>
          <a:noFill/>
          <a:ln w="9525">
            <a:noFill/>
            <a:miter lim="800000"/>
            <a:headEnd/>
            <a:tailEnd/>
          </a:ln>
        </p:spPr>
      </p:pic>
      <p:pic>
        <p:nvPicPr>
          <p:cNvPr id="8" name="Picture 1" descr="C:\Users\Far\Pictures\New Picture.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76256" y="241082"/>
            <a:ext cx="2235493" cy="1045314"/>
          </a:xfrm>
          <a:prstGeom prst="rect">
            <a:avLst/>
          </a:prstGeom>
          <a:noFill/>
        </p:spPr>
      </p:pic>
      <p:sp>
        <p:nvSpPr>
          <p:cNvPr id="9" name="Right Arrow 8"/>
          <p:cNvSpPr/>
          <p:nvPr/>
        </p:nvSpPr>
        <p:spPr bwMode="auto">
          <a:xfrm flipH="1">
            <a:off x="8100392" y="1085636"/>
            <a:ext cx="251584" cy="172158"/>
          </a:xfrm>
          <a:prstGeom prst="rightArrow">
            <a:avLst/>
          </a:prstGeom>
          <a:solidFill>
            <a:schemeClr val="tx2"/>
          </a:solidFill>
          <a:ln w="9525" cap="flat" cmpd="sng" algn="ctr">
            <a:solidFill>
              <a:schemeClr val="tx1"/>
            </a:solidFill>
            <a:prstDash val="solid"/>
            <a:miter lim="800000"/>
            <a:headEnd type="none" w="med" len="med"/>
            <a:tailEnd type="none" w="med" len="med"/>
          </a:ln>
          <a:effectLst/>
          <a:scene3d>
            <a:camera prst="orthographicFront"/>
            <a:lightRig rig="threePt" dir="t"/>
          </a:scene3d>
          <a:sp3d>
            <a:bevelT/>
          </a:sp3d>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pitchFamily="34" charset="-128"/>
            </a:endParaRPr>
          </a:p>
        </p:txBody>
      </p:sp>
    </p:spTree>
    <p:extLst>
      <p:ext uri="{BB962C8B-B14F-4D97-AF65-F5344CB8AC3E}">
        <p14:creationId xmlns:p14="http://schemas.microsoft.com/office/powerpoint/2010/main" val="3112169024"/>
      </p:ext>
    </p:extLst>
  </p:cSld>
  <p:clrMapOvr>
    <a:masterClrMapping/>
  </p:clrMapOvr>
  <p:transition>
    <p:dissolv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 Acquaintance Model</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77</a:t>
            </a:fld>
            <a:endParaRPr lang="en-US" altLang="ja-JP"/>
          </a:p>
        </p:txBody>
      </p:sp>
      <p:pic>
        <p:nvPicPr>
          <p:cNvPr id="7" name="Content Placeholder 6"/>
          <p:cNvPicPr>
            <a:picLocks noGrp="1"/>
          </p:cNvPicPr>
          <p:nvPr>
            <p:ph idx="1"/>
          </p:nvPr>
        </p:nvPicPr>
        <p:blipFill>
          <a:blip r:embed="rId2" cstate="print">
            <a:clrChange>
              <a:clrFrom>
                <a:srgbClr val="FFFFFF"/>
              </a:clrFrom>
              <a:clrTo>
                <a:srgbClr val="FFFFFF">
                  <a:alpha val="0"/>
                </a:srgbClr>
              </a:clrTo>
            </a:clrChange>
          </a:blip>
          <a:srcRect/>
          <a:stretch>
            <a:fillRect/>
          </a:stretch>
        </p:blipFill>
        <p:spPr bwMode="auto">
          <a:xfrm>
            <a:off x="1042463" y="1628800"/>
            <a:ext cx="7516274" cy="3924848"/>
          </a:xfrm>
          <a:prstGeom prst="rect">
            <a:avLst/>
          </a:prstGeom>
          <a:noFill/>
          <a:ln w="9525">
            <a:noFill/>
            <a:miter lim="800000"/>
            <a:headEnd/>
            <a:tailEnd/>
          </a:ln>
        </p:spPr>
      </p:pic>
    </p:spTree>
    <p:extLst>
      <p:ext uri="{BB962C8B-B14F-4D97-AF65-F5344CB8AC3E}">
        <p14:creationId xmlns:p14="http://schemas.microsoft.com/office/powerpoint/2010/main" val="619634077"/>
      </p:ext>
    </p:extLst>
  </p:cSld>
  <p:clrMapOvr>
    <a:masterClrMapping/>
  </p:clrMapOvr>
  <p:transition>
    <p:dissolv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Overall System</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78</a:t>
            </a:fld>
            <a:endParaRPr lang="en-US" altLang="ja-JP"/>
          </a:p>
        </p:txBody>
      </p:sp>
      <p:pic>
        <p:nvPicPr>
          <p:cNvPr id="7" name="Content Placeholder 5"/>
          <p:cNvPicPr>
            <a:picLocks noGrp="1"/>
          </p:cNvPicPr>
          <p:nvPr>
            <p:ph idx="1"/>
          </p:nvPr>
        </p:nvPicPr>
        <p:blipFill>
          <a:blip r:embed="rId2" cstate="print"/>
          <a:srcRect/>
          <a:stretch>
            <a:fillRect/>
          </a:stretch>
        </p:blipFill>
        <p:spPr bwMode="auto">
          <a:xfrm>
            <a:off x="2208374" y="1560513"/>
            <a:ext cx="5384477" cy="4532312"/>
          </a:xfrm>
          <a:prstGeom prst="rect">
            <a:avLst/>
          </a:prstGeom>
          <a:noFill/>
          <a:ln w="9525">
            <a:noFill/>
            <a:miter lim="800000"/>
            <a:headEnd/>
            <a:tailEnd/>
          </a:ln>
        </p:spPr>
      </p:pic>
    </p:spTree>
    <p:extLst>
      <p:ext uri="{BB962C8B-B14F-4D97-AF65-F5344CB8AC3E}">
        <p14:creationId xmlns:p14="http://schemas.microsoft.com/office/powerpoint/2010/main" val="952189891"/>
      </p:ext>
    </p:extLst>
  </p:cSld>
  <p:clrMapOvr>
    <a:masterClrMapping/>
  </p:clrMapOvr>
  <p:transition>
    <p:dissolv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ja-JP" altLang="en-US"/>
              <a:t>far@ucalgary.ca</a:t>
            </a:r>
            <a:endParaRPr lang="en-US" altLang="ja-JP"/>
          </a:p>
        </p:txBody>
      </p:sp>
      <p:sp>
        <p:nvSpPr>
          <p:cNvPr id="4" name="Slide Number Placeholder 3"/>
          <p:cNvSpPr>
            <a:spLocks noGrp="1"/>
          </p:cNvSpPr>
          <p:nvPr>
            <p:ph type="sldNum" sz="quarter" idx="4"/>
          </p:nvPr>
        </p:nvSpPr>
        <p:spPr/>
        <p:txBody>
          <a:bodyPr/>
          <a:lstStyle/>
          <a:p>
            <a:fld id="{ACC1F8AB-8BA3-4BB5-AD9D-BEEDF38B0B42}" type="slidenum">
              <a:rPr lang="ja-JP" altLang="en-US" smtClean="0"/>
              <a:pPr/>
              <a:t>79</a:t>
            </a:fld>
            <a:endParaRPr lang="en-US" altLang="ja-JP"/>
          </a:p>
        </p:txBody>
      </p:sp>
      <p:sp>
        <p:nvSpPr>
          <p:cNvPr id="5" name="Subtitle 4"/>
          <p:cNvSpPr>
            <a:spLocks noGrp="1"/>
          </p:cNvSpPr>
          <p:nvPr>
            <p:ph type="subTitle" idx="1"/>
          </p:nvPr>
        </p:nvSpPr>
        <p:spPr/>
        <p:txBody>
          <a:bodyPr/>
          <a:lstStyle/>
          <a:p>
            <a:r>
              <a:rPr lang="en-US" dirty="0"/>
              <a:t>Electronic Marketplace System</a:t>
            </a:r>
            <a:endParaRPr lang="en-CA" dirty="0"/>
          </a:p>
        </p:txBody>
      </p:sp>
      <p:sp>
        <p:nvSpPr>
          <p:cNvPr id="6" name="Title 5"/>
          <p:cNvSpPr>
            <a:spLocks noGrp="1"/>
          </p:cNvSpPr>
          <p:nvPr>
            <p:ph type="ctrTitle"/>
          </p:nvPr>
        </p:nvSpPr>
        <p:spPr/>
        <p:txBody>
          <a:bodyPr/>
          <a:lstStyle/>
          <a:p>
            <a:r>
              <a:rPr lang="en-CA" dirty="0"/>
              <a:t>Case Study – Using GAIA</a:t>
            </a:r>
          </a:p>
        </p:txBody>
      </p:sp>
    </p:spTree>
    <p:extLst>
      <p:ext uri="{BB962C8B-B14F-4D97-AF65-F5344CB8AC3E}">
        <p14:creationId xmlns:p14="http://schemas.microsoft.com/office/powerpoint/2010/main" val="694523322"/>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7E3A3198-37FD-495A-8FDF-3AD9485CE465}" type="slidenum">
              <a:rPr lang="ja-JP" altLang="en-US"/>
              <a:pPr/>
              <a:t>8</a:t>
            </a:fld>
            <a:endParaRPr lang="en-US" altLang="ja-JP"/>
          </a:p>
        </p:txBody>
      </p:sp>
      <p:sp>
        <p:nvSpPr>
          <p:cNvPr id="933890" name="Rectangle 2"/>
          <p:cNvSpPr>
            <a:spLocks noGrp="1" noChangeArrowheads="1"/>
          </p:cNvSpPr>
          <p:nvPr>
            <p:ph type="title"/>
          </p:nvPr>
        </p:nvSpPr>
        <p:spPr/>
        <p:txBody>
          <a:bodyPr/>
          <a:lstStyle/>
          <a:p>
            <a:r>
              <a:rPr lang="en-CA" dirty="0"/>
              <a:t>Why We Need This? (contd.)</a:t>
            </a:r>
          </a:p>
        </p:txBody>
      </p:sp>
      <p:sp>
        <p:nvSpPr>
          <p:cNvPr id="933891" name="Rectangle 3"/>
          <p:cNvSpPr>
            <a:spLocks noGrp="1" noChangeArrowheads="1"/>
          </p:cNvSpPr>
          <p:nvPr>
            <p:ph type="body" idx="1"/>
          </p:nvPr>
        </p:nvSpPr>
        <p:spPr>
          <a:xfrm>
            <a:off x="900113" y="1560513"/>
            <a:ext cx="3023815" cy="4532312"/>
          </a:xfrm>
        </p:spPr>
        <p:txBody>
          <a:bodyPr/>
          <a:lstStyle/>
          <a:p>
            <a:pPr>
              <a:lnSpc>
                <a:spcPct val="90000"/>
              </a:lnSpc>
            </a:pPr>
            <a:r>
              <a:rPr lang="en-CA" sz="2400" dirty="0"/>
              <a:t>The way agent-based systems are designed</a:t>
            </a:r>
          </a:p>
          <a:p>
            <a:pPr>
              <a:lnSpc>
                <a:spcPct val="90000"/>
              </a:lnSpc>
            </a:pPr>
            <a:r>
              <a:rPr lang="en-US" sz="2400" dirty="0"/>
              <a:t>Agents, their “roles” in the society, “goals” and “possible” ways of interactions are defined</a:t>
            </a:r>
          </a:p>
          <a:p>
            <a:pPr>
              <a:lnSpc>
                <a:spcPct val="90000"/>
              </a:lnSpc>
            </a:pPr>
            <a:r>
              <a:rPr lang="en-US" sz="2400" dirty="0" err="1"/>
              <a:t>Behaviour</a:t>
            </a:r>
            <a:r>
              <a:rPr lang="en-US" sz="2400" dirty="0"/>
              <a:t> is the result of agents interactions</a:t>
            </a:r>
            <a:endParaRPr lang="en-CA" sz="2000" dirty="0"/>
          </a:p>
        </p:txBody>
      </p:sp>
      <p:pic>
        <p:nvPicPr>
          <p:cNvPr id="1190914" name="Picture 2"/>
          <p:cNvPicPr>
            <a:picLocks noChangeAspect="1" noChangeArrowheads="1"/>
          </p:cNvPicPr>
          <p:nvPr/>
        </p:nvPicPr>
        <p:blipFill>
          <a:blip r:embed="rId2" cstate="print"/>
          <a:srcRect/>
          <a:stretch>
            <a:fillRect/>
          </a:stretch>
        </p:blipFill>
        <p:spPr bwMode="auto">
          <a:xfrm>
            <a:off x="3857620" y="1857364"/>
            <a:ext cx="4829175" cy="3905250"/>
          </a:xfrm>
          <a:prstGeom prst="rect">
            <a:avLst/>
          </a:prstGeom>
          <a:noFill/>
          <a:ln w="9525">
            <a:noFill/>
            <a:miter lim="800000"/>
            <a:headEnd/>
            <a:tailEnd/>
          </a:ln>
        </p:spPr>
      </p:pic>
    </p:spTree>
  </p:cSld>
  <p:clrMapOvr>
    <a:masterClrMapping/>
  </p:clrMapOvr>
  <p:transition>
    <p:dissolv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Marketplace</a:t>
            </a:r>
            <a:endParaRPr lang="en-CA" dirty="0"/>
          </a:p>
        </p:txBody>
      </p:sp>
      <p:sp>
        <p:nvSpPr>
          <p:cNvPr id="3" name="Content Placeholder 2"/>
          <p:cNvSpPr>
            <a:spLocks noGrp="1"/>
          </p:cNvSpPr>
          <p:nvPr>
            <p:ph idx="1"/>
          </p:nvPr>
        </p:nvSpPr>
        <p:spPr>
          <a:xfrm>
            <a:off x="900113" y="1560513"/>
            <a:ext cx="8001000" cy="2300535"/>
          </a:xfrm>
        </p:spPr>
        <p:txBody>
          <a:bodyPr/>
          <a:lstStyle/>
          <a:p>
            <a:r>
              <a:rPr lang="en-CA" sz="2000" dirty="0"/>
              <a:t>The Buyer registers, and defines its product requirements through the Web Based GUI.</a:t>
            </a:r>
          </a:p>
          <a:p>
            <a:r>
              <a:rPr lang="en-CA" sz="2000" dirty="0"/>
              <a:t>The Seller defines its offered product specifications and posts it in online marketplace or online store.</a:t>
            </a:r>
          </a:p>
          <a:p>
            <a:r>
              <a:rPr lang="en-CA" sz="2000" dirty="0"/>
              <a:t>The ECS system will be searching, evaluating the possible options as well as providing feedback to the client, and dealing with the negotiable deals if available.</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80</a:t>
            </a:fld>
            <a:endParaRPr lang="en-US" altLang="ja-JP"/>
          </a:p>
        </p:txBody>
      </p:sp>
      <p:pic>
        <p:nvPicPr>
          <p:cNvPr id="7" name="Picture 2" descr="ECS System 1 - simple"/>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1640" y="3744330"/>
            <a:ext cx="6473539" cy="2628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1854790"/>
      </p:ext>
    </p:extLst>
  </p:cSld>
  <p:clrMapOvr>
    <a:masterClrMapping/>
  </p:clrMapOvr>
  <p:transition>
    <p:dissolv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Assumptions</a:t>
            </a:r>
          </a:p>
        </p:txBody>
      </p:sp>
      <p:sp>
        <p:nvSpPr>
          <p:cNvPr id="3" name="Content Placeholder 2"/>
          <p:cNvSpPr>
            <a:spLocks noGrp="1"/>
          </p:cNvSpPr>
          <p:nvPr>
            <p:ph idx="1"/>
          </p:nvPr>
        </p:nvSpPr>
        <p:spPr/>
        <p:txBody>
          <a:bodyPr/>
          <a:lstStyle/>
          <a:p>
            <a:r>
              <a:rPr lang="en-CA" sz="2400" dirty="0"/>
              <a:t>The Buyer specifies:</a:t>
            </a:r>
          </a:p>
          <a:p>
            <a:pPr lvl="1"/>
            <a:r>
              <a:rPr lang="en-CA" sz="2000" dirty="0"/>
              <a:t>What products</a:t>
            </a:r>
          </a:p>
          <a:p>
            <a:pPr lvl="1"/>
            <a:r>
              <a:rPr lang="en-CA" sz="2000" dirty="0"/>
              <a:t>How many products</a:t>
            </a:r>
          </a:p>
          <a:p>
            <a:pPr lvl="1"/>
            <a:r>
              <a:rPr lang="en-CA" sz="2000" dirty="0"/>
              <a:t>What quantity</a:t>
            </a:r>
          </a:p>
          <a:p>
            <a:pPr lvl="1"/>
            <a:r>
              <a:rPr lang="en-CA" sz="2000" dirty="0"/>
              <a:t>What is the maximal acceptable price</a:t>
            </a:r>
          </a:p>
          <a:p>
            <a:pPr lvl="1"/>
            <a:r>
              <a:rPr lang="en-CA" sz="2000" dirty="0"/>
              <a:t>Purchase Deadline</a:t>
            </a:r>
          </a:p>
          <a:p>
            <a:r>
              <a:rPr lang="en-CA" sz="2400" dirty="0"/>
              <a:t>The Seller specifies:</a:t>
            </a:r>
          </a:p>
          <a:p>
            <a:pPr lvl="1"/>
            <a:r>
              <a:rPr lang="en-CA" sz="2000" dirty="0"/>
              <a:t>What products</a:t>
            </a:r>
          </a:p>
          <a:p>
            <a:pPr lvl="1"/>
            <a:r>
              <a:rPr lang="en-CA" sz="2000" dirty="0"/>
              <a:t>How many products</a:t>
            </a:r>
          </a:p>
          <a:p>
            <a:pPr lvl="1"/>
            <a:r>
              <a:rPr lang="en-CA" sz="2000" dirty="0"/>
              <a:t>What quantity</a:t>
            </a:r>
          </a:p>
          <a:p>
            <a:pPr lvl="1"/>
            <a:r>
              <a:rPr lang="en-CA" sz="2000" dirty="0"/>
              <a:t>Sale price</a:t>
            </a:r>
          </a:p>
          <a:p>
            <a:pPr lvl="1"/>
            <a:r>
              <a:rPr lang="en-CA" sz="2000" dirty="0"/>
              <a:t>Additional conditions, if willing to negotiate the price</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81</a:t>
            </a:fld>
            <a:endParaRPr lang="en-US" altLang="ja-JP"/>
          </a:p>
        </p:txBody>
      </p:sp>
    </p:spTree>
    <p:extLst>
      <p:ext uri="{BB962C8B-B14F-4D97-AF65-F5344CB8AC3E}">
        <p14:creationId xmlns:p14="http://schemas.microsoft.com/office/powerpoint/2010/main" val="2347028913"/>
      </p:ext>
    </p:extLst>
  </p:cSld>
  <p:clrMapOvr>
    <a:masterClrMapping/>
  </p:clrMapOvr>
  <p:transition>
    <p:dissolv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Analysis: Role Model</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82</a:t>
            </a:fld>
            <a:endParaRPr lang="en-US" altLang="ja-JP"/>
          </a:p>
        </p:txBody>
      </p:sp>
      <p:pic>
        <p:nvPicPr>
          <p:cNvPr id="7"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99012" y="1844824"/>
            <a:ext cx="7217404" cy="18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99012" y="3881264"/>
            <a:ext cx="7217404" cy="18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2105288"/>
      </p:ext>
    </p:extLst>
  </p:cSld>
  <p:clrMapOvr>
    <a:masterClrMapping/>
  </p:clrMapOvr>
  <p:transition>
    <p:dissolv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Analysis: Role Model</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83</a:t>
            </a:fld>
            <a:endParaRPr lang="en-US" altLang="ja-JP"/>
          </a:p>
        </p:txBody>
      </p:sp>
      <p:pic>
        <p:nvPicPr>
          <p:cNvPr id="11"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66800" y="1676400"/>
            <a:ext cx="7650028" cy="19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67611" y="4012848"/>
            <a:ext cx="7650028" cy="19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9399956"/>
      </p:ext>
    </p:extLst>
  </p:cSld>
  <p:clrMapOvr>
    <a:masterClrMapping/>
  </p:clrMapOvr>
  <p:transition>
    <p:dissolv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Analysis: Role Model</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84</a:t>
            </a:fld>
            <a:endParaRPr lang="en-US" altLang="ja-JP"/>
          </a:p>
        </p:txBody>
      </p:sp>
      <p:pic>
        <p:nvPicPr>
          <p:cNvPr id="7"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39767" y="1700808"/>
            <a:ext cx="8121665" cy="2059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9767" y="4016548"/>
            <a:ext cx="8121665" cy="2059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8556021"/>
      </p:ext>
    </p:extLst>
  </p:cSld>
  <p:clrMapOvr>
    <a:masterClrMapping/>
  </p:clrMapOvr>
  <p:transition>
    <p:dissolv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Analysis: Interaction Model</a:t>
            </a:r>
          </a:p>
        </p:txBody>
      </p:sp>
      <p:sp>
        <p:nvSpPr>
          <p:cNvPr id="3" name="Content Placeholder 2"/>
          <p:cNvSpPr>
            <a:spLocks noGrp="1"/>
          </p:cNvSpPr>
          <p:nvPr>
            <p:ph idx="1"/>
          </p:nvPr>
        </p:nvSpPr>
        <p:spPr>
          <a:xfrm>
            <a:off x="900113" y="1560513"/>
            <a:ext cx="8001000" cy="788367"/>
          </a:xfrm>
        </p:spPr>
        <p:txBody>
          <a:bodyPr/>
          <a:lstStyle/>
          <a:p>
            <a:endParaRPr lang="en-CA"/>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85</a:t>
            </a:fld>
            <a:endParaRPr lang="en-US" altLang="ja-JP"/>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013" y="2924944"/>
            <a:ext cx="7689224"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904887"/>
      </p:ext>
    </p:extLst>
  </p:cSld>
  <p:clrMapOvr>
    <a:masterClrMapping/>
  </p:clrMapOvr>
  <p:transition>
    <p:dissolv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 Agent Model</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86</a:t>
            </a:fld>
            <a:endParaRPr lang="en-US" altLang="ja-JP"/>
          </a:p>
        </p:txBody>
      </p:sp>
      <p:pic>
        <p:nvPicPr>
          <p:cNvPr id="7" name="Content Placeholder 6"/>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562100" y="1640681"/>
            <a:ext cx="6677025" cy="4371975"/>
          </a:xfrm>
          <a:prstGeom prst="rect">
            <a:avLst/>
          </a:prstGeom>
        </p:spPr>
      </p:pic>
    </p:spTree>
    <p:extLst>
      <p:ext uri="{BB962C8B-B14F-4D97-AF65-F5344CB8AC3E}">
        <p14:creationId xmlns:p14="http://schemas.microsoft.com/office/powerpoint/2010/main" val="785298563"/>
      </p:ext>
    </p:extLst>
  </p:cSld>
  <p:clrMapOvr>
    <a:masterClrMapping/>
  </p:clrMapOvr>
  <p:transition>
    <p:dissolv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 Service Model</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87</a:t>
            </a:fld>
            <a:endParaRPr lang="en-US" altLang="ja-JP"/>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0113" y="2000906"/>
            <a:ext cx="8001000" cy="365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3322400"/>
      </p:ext>
    </p:extLst>
  </p:cSld>
  <p:clrMapOvr>
    <a:masterClrMapping/>
  </p:clrMapOvr>
  <p:transition>
    <p:dissolv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 Acquaintance Model</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88</a:t>
            </a:fld>
            <a:endParaRPr lang="en-US" altLang="ja-JP"/>
          </a:p>
        </p:txBody>
      </p:sp>
      <p:pic>
        <p:nvPicPr>
          <p:cNvPr id="7" name="Picture 2" descr="ECS System 4- revised"/>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666875" y="1735931"/>
            <a:ext cx="6467475"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7605439"/>
      </p:ext>
    </p:extLst>
  </p:cSld>
  <p:clrMapOvr>
    <a:masterClrMapping/>
  </p:clrMapOvr>
  <p:transition>
    <p:dissolv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 Communication</a:t>
            </a:r>
          </a:p>
        </p:txBody>
      </p:sp>
      <p:sp>
        <p:nvSpPr>
          <p:cNvPr id="3" name="Content Placeholder 2"/>
          <p:cNvSpPr>
            <a:spLocks noGrp="1"/>
          </p:cNvSpPr>
          <p:nvPr>
            <p:ph idx="1"/>
          </p:nvPr>
        </p:nvSpPr>
        <p:spPr>
          <a:xfrm>
            <a:off x="900113" y="1560513"/>
            <a:ext cx="8001000" cy="788367"/>
          </a:xfrm>
        </p:spPr>
        <p:txBody>
          <a:bodyPr/>
          <a:lstStyle/>
          <a:p>
            <a:r>
              <a:rPr lang="en-US" dirty="0"/>
              <a:t>Communication (external): SOAP - XML</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89</a:t>
            </a:fld>
            <a:endParaRPr lang="en-US" altLang="ja-JP"/>
          </a:p>
        </p:txBody>
      </p:sp>
      <p:pic>
        <p:nvPicPr>
          <p:cNvPr id="7" name="Picture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2000" y="2551584"/>
            <a:ext cx="5181600" cy="2889504"/>
          </a:xfrm>
          <a:prstGeom prst="rect">
            <a:avLst/>
          </a:prstGeom>
        </p:spPr>
      </p:pic>
      <p:pic>
        <p:nvPicPr>
          <p:cNvPr id="8" name="Picture 2" descr="webservice_stack"/>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72200" y="3256434"/>
            <a:ext cx="2216894" cy="128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1708572"/>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7E3A3198-37FD-495A-8FDF-3AD9485CE465}" type="slidenum">
              <a:rPr lang="ja-JP" altLang="en-US"/>
              <a:pPr/>
              <a:t>9</a:t>
            </a:fld>
            <a:endParaRPr lang="en-US" altLang="ja-JP"/>
          </a:p>
        </p:txBody>
      </p:sp>
      <p:sp>
        <p:nvSpPr>
          <p:cNvPr id="933890" name="Rectangle 2"/>
          <p:cNvSpPr>
            <a:spLocks noGrp="1" noChangeArrowheads="1"/>
          </p:cNvSpPr>
          <p:nvPr>
            <p:ph type="title"/>
          </p:nvPr>
        </p:nvSpPr>
        <p:spPr/>
        <p:txBody>
          <a:bodyPr/>
          <a:lstStyle/>
          <a:p>
            <a:r>
              <a:rPr lang="en-CA" dirty="0"/>
              <a:t>Why We Need This? (contd.)</a:t>
            </a:r>
          </a:p>
        </p:txBody>
      </p:sp>
      <p:sp>
        <p:nvSpPr>
          <p:cNvPr id="933891" name="Rectangle 3"/>
          <p:cNvSpPr>
            <a:spLocks noGrp="1" noChangeArrowheads="1"/>
          </p:cNvSpPr>
          <p:nvPr>
            <p:ph type="body" idx="1"/>
          </p:nvPr>
        </p:nvSpPr>
        <p:spPr>
          <a:xfrm>
            <a:off x="900113" y="1560513"/>
            <a:ext cx="7743853" cy="4532312"/>
          </a:xfrm>
        </p:spPr>
        <p:txBody>
          <a:bodyPr/>
          <a:lstStyle/>
          <a:p>
            <a:pPr>
              <a:lnSpc>
                <a:spcPct val="90000"/>
              </a:lnSpc>
            </a:pPr>
            <a:r>
              <a:rPr lang="en-CA" sz="2800" dirty="0"/>
              <a:t>Existing software development methodologies are rather unsuitable for agent based software engineering tasks  </a:t>
            </a:r>
            <a:r>
              <a:rPr lang="en-CA" sz="2800" dirty="0">
                <a:sym typeface="Wingdings" pitchFamily="2" charset="2"/>
              </a:rPr>
              <a:t> </a:t>
            </a:r>
            <a:r>
              <a:rPr lang="en-CA" sz="2800" dirty="0">
                <a:solidFill>
                  <a:srgbClr val="008000"/>
                </a:solidFill>
                <a:sym typeface="Wingdings" pitchFamily="2" charset="2"/>
              </a:rPr>
              <a:t>how to account for goal orientation and inter-actions?</a:t>
            </a:r>
            <a:endParaRPr lang="en-CA" sz="2800" dirty="0">
              <a:solidFill>
                <a:srgbClr val="008000"/>
              </a:solidFill>
            </a:endParaRPr>
          </a:p>
          <a:p>
            <a:pPr>
              <a:lnSpc>
                <a:spcPct val="90000"/>
              </a:lnSpc>
            </a:pPr>
            <a:r>
              <a:rPr lang="en-CA" sz="2800" dirty="0"/>
              <a:t>Fundamental mismatch between the concepts used by object-oriented developers and the agent-oriented view. How to adequately capture </a:t>
            </a:r>
          </a:p>
          <a:p>
            <a:pPr lvl="1">
              <a:lnSpc>
                <a:spcPct val="90000"/>
              </a:lnSpc>
            </a:pPr>
            <a:r>
              <a:rPr lang="en-CA" sz="2400" dirty="0"/>
              <a:t>agents’ flexible, autonomous behaviour (problem-solving, goal-oriented)? </a:t>
            </a:r>
          </a:p>
          <a:p>
            <a:pPr lvl="1">
              <a:lnSpc>
                <a:spcPct val="90000"/>
              </a:lnSpc>
            </a:pPr>
            <a:r>
              <a:rPr lang="en-CA" sz="2400" dirty="0"/>
              <a:t>richness of agent interactions (higher level complex communication, collaborative problem solving)?</a:t>
            </a:r>
          </a:p>
          <a:p>
            <a:pPr lvl="1">
              <a:lnSpc>
                <a:spcPct val="90000"/>
              </a:lnSpc>
            </a:pPr>
            <a:r>
              <a:rPr lang="en-CA" sz="2400" dirty="0"/>
              <a:t>complexity of an agency’s organizational structures? </a:t>
            </a:r>
          </a:p>
        </p:txBody>
      </p:sp>
    </p:spTree>
  </p:cSld>
  <p:clrMapOvr>
    <a:masterClrMapping/>
  </p:clrMapOvr>
  <p:transition>
    <p:dissolv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 Communication</a:t>
            </a:r>
          </a:p>
        </p:txBody>
      </p:sp>
      <p:sp>
        <p:nvSpPr>
          <p:cNvPr id="3" name="Content Placeholder 2"/>
          <p:cNvSpPr>
            <a:spLocks noGrp="1"/>
          </p:cNvSpPr>
          <p:nvPr>
            <p:ph idx="1"/>
          </p:nvPr>
        </p:nvSpPr>
        <p:spPr>
          <a:xfrm>
            <a:off x="900113" y="1560513"/>
            <a:ext cx="8001000" cy="644351"/>
          </a:xfrm>
        </p:spPr>
        <p:txBody>
          <a:bodyPr/>
          <a:lstStyle/>
          <a:p>
            <a:r>
              <a:rPr lang="en-US" dirty="0"/>
              <a:t>Communication (internal): Message Sequence Chart</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90</a:t>
            </a:fld>
            <a:endParaRPr lang="en-US" altLang="ja-JP"/>
          </a:p>
        </p:txBody>
      </p:sp>
      <p:pic>
        <p:nvPicPr>
          <p:cNvPr id="7" name="Picture 2" descr="Client Request Access"/>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83768" y="4414063"/>
            <a:ext cx="3957348" cy="1955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Client Quote Request"/>
          <p:cNvPicPr>
            <a:picLocks noChangeAspect="1" noChangeArrowheads="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66900" y="2509159"/>
            <a:ext cx="5476016" cy="1939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9441544"/>
      </p:ext>
    </p:extLst>
  </p:cSld>
  <p:clrMapOvr>
    <a:masterClrMapping/>
  </p:clrMapOvr>
  <p:transition>
    <p:dissolv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ja-JP" altLang="en-US"/>
              <a:t>far@ucalgary.ca</a:t>
            </a:r>
            <a:endParaRPr lang="en-US" altLang="ja-JP"/>
          </a:p>
        </p:txBody>
      </p:sp>
      <p:sp>
        <p:nvSpPr>
          <p:cNvPr id="6" name="Slide Number Placeholder 4"/>
          <p:cNvSpPr>
            <a:spLocks noGrp="1"/>
          </p:cNvSpPr>
          <p:nvPr>
            <p:ph type="sldNum" sz="quarter" idx="12"/>
          </p:nvPr>
        </p:nvSpPr>
        <p:spPr/>
        <p:txBody>
          <a:bodyPr/>
          <a:lstStyle/>
          <a:p>
            <a:fld id="{E0E5EFDD-C753-466F-ACBB-1923C0BEAAF8}" type="slidenum">
              <a:rPr lang="ja-JP" altLang="en-US"/>
              <a:pPr/>
              <a:t>91</a:t>
            </a:fld>
            <a:endParaRPr lang="en-US" altLang="ja-JP"/>
          </a:p>
        </p:txBody>
      </p:sp>
      <p:sp>
        <p:nvSpPr>
          <p:cNvPr id="1090562" name="Rectangle 2"/>
          <p:cNvSpPr>
            <a:spLocks noGrp="1" noChangeArrowheads="1"/>
          </p:cNvSpPr>
          <p:nvPr>
            <p:ph type="title"/>
          </p:nvPr>
        </p:nvSpPr>
        <p:spPr/>
        <p:txBody>
          <a:bodyPr/>
          <a:lstStyle/>
          <a:p>
            <a:r>
              <a:rPr lang="en-US"/>
              <a:t>References  /1</a:t>
            </a:r>
            <a:endParaRPr lang="en-CA"/>
          </a:p>
        </p:txBody>
      </p:sp>
      <p:pic>
        <p:nvPicPr>
          <p:cNvPr id="109056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042988" y="1517650"/>
            <a:ext cx="7807325" cy="4648200"/>
          </a:xfrm>
          <a:prstGeom prst="rect">
            <a:avLst/>
          </a:prstGeom>
          <a:noFill/>
          <a:ln w="9525" algn="ctr">
            <a:noFill/>
            <a:miter lim="800000"/>
            <a:headEnd/>
            <a:tailEnd/>
          </a:ln>
          <a:effectLst/>
        </p:spPr>
      </p:pic>
    </p:spTree>
  </p:cSld>
  <p:clrMapOvr>
    <a:masterClrMapping/>
  </p:clrMapOvr>
  <p:transition>
    <p:dissolv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ja-JP" altLang="en-US"/>
              <a:t>far@ucalgary.ca</a:t>
            </a:r>
            <a:endParaRPr lang="en-US" altLang="ja-JP"/>
          </a:p>
        </p:txBody>
      </p:sp>
      <p:sp>
        <p:nvSpPr>
          <p:cNvPr id="6" name="Slide Number Placeholder 4"/>
          <p:cNvSpPr>
            <a:spLocks noGrp="1"/>
          </p:cNvSpPr>
          <p:nvPr>
            <p:ph type="sldNum" sz="quarter" idx="12"/>
          </p:nvPr>
        </p:nvSpPr>
        <p:spPr/>
        <p:txBody>
          <a:bodyPr/>
          <a:lstStyle/>
          <a:p>
            <a:fld id="{71BB0C95-48CA-4128-9D23-38BE2B0BCD67}" type="slidenum">
              <a:rPr lang="ja-JP" altLang="en-US"/>
              <a:pPr/>
              <a:t>92</a:t>
            </a:fld>
            <a:endParaRPr lang="en-US" altLang="ja-JP"/>
          </a:p>
        </p:txBody>
      </p:sp>
      <p:sp>
        <p:nvSpPr>
          <p:cNvPr id="1091586" name="Rectangle 2"/>
          <p:cNvSpPr>
            <a:spLocks noGrp="1" noChangeArrowheads="1"/>
          </p:cNvSpPr>
          <p:nvPr>
            <p:ph type="title"/>
          </p:nvPr>
        </p:nvSpPr>
        <p:spPr/>
        <p:txBody>
          <a:bodyPr/>
          <a:lstStyle/>
          <a:p>
            <a:r>
              <a:rPr lang="en-US"/>
              <a:t>References  /2</a:t>
            </a:r>
            <a:endParaRPr lang="en-CA"/>
          </a:p>
        </p:txBody>
      </p:sp>
      <p:pic>
        <p:nvPicPr>
          <p:cNvPr id="109158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52475" y="1628775"/>
            <a:ext cx="8067675" cy="4505325"/>
          </a:xfrm>
          <a:prstGeom prst="rect">
            <a:avLst/>
          </a:prstGeom>
          <a:noFill/>
          <a:ln w="9525" algn="ctr">
            <a:noFill/>
            <a:miter lim="800000"/>
            <a:headEnd/>
            <a:tailEnd/>
          </a:ln>
          <a:effectLst/>
        </p:spPr>
      </p:pic>
    </p:spTree>
  </p:cSld>
  <p:clrMapOvr>
    <a:masterClrMapping/>
  </p:clrMapOvr>
  <p:transition>
    <p:dissolve/>
  </p:transition>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p:txBody>
          <a:bodyPr/>
          <a:lstStyle/>
          <a:p>
            <a:r>
              <a:rPr lang="ja-JP" altLang="en-US"/>
              <a:t>far@ucalgary.ca</a:t>
            </a:r>
            <a:endParaRPr lang="en-US" altLang="ja-JP"/>
          </a:p>
        </p:txBody>
      </p:sp>
      <p:sp>
        <p:nvSpPr>
          <p:cNvPr id="9" name="Slide Number Placeholder 3"/>
          <p:cNvSpPr>
            <a:spLocks noGrp="1"/>
          </p:cNvSpPr>
          <p:nvPr>
            <p:ph type="sldNum" sz="quarter" idx="12"/>
          </p:nvPr>
        </p:nvSpPr>
        <p:spPr/>
        <p:txBody>
          <a:bodyPr/>
          <a:lstStyle/>
          <a:p>
            <a:fld id="{A3399848-4CD2-45BA-BF2F-98BD24E1C9C5}" type="slidenum">
              <a:rPr lang="ja-JP" altLang="en-US"/>
              <a:pPr/>
              <a:t>93</a:t>
            </a:fld>
            <a:endParaRPr lang="en-US" altLang="ja-JP"/>
          </a:p>
        </p:txBody>
      </p:sp>
      <p:sp>
        <p:nvSpPr>
          <p:cNvPr id="1092612" name="Text Box 4"/>
          <p:cNvSpPr txBox="1">
            <a:spLocks noChangeArrowheads="1"/>
          </p:cNvSpPr>
          <p:nvPr/>
        </p:nvSpPr>
        <p:spPr bwMode="auto">
          <a:xfrm>
            <a:off x="755650" y="1073150"/>
            <a:ext cx="8137525" cy="366713"/>
          </a:xfrm>
          <a:prstGeom prst="rect">
            <a:avLst/>
          </a:prstGeom>
          <a:noFill/>
          <a:ln w="9525">
            <a:noFill/>
            <a:miter lim="800000"/>
            <a:headEnd/>
            <a:tailEnd/>
          </a:ln>
          <a:effectLst/>
        </p:spPr>
        <p:txBody>
          <a:bodyPr>
            <a:spAutoFit/>
          </a:bodyPr>
          <a:lstStyle/>
          <a:p>
            <a:endParaRPr kumimoji="0" lang="en-CA" sz="1800" b="0">
              <a:latin typeface="Arial" pitchFamily="34" charset="0"/>
              <a:cs typeface="Arial" pitchFamily="34" charset="0"/>
            </a:endParaRPr>
          </a:p>
        </p:txBody>
      </p:sp>
      <p:sp>
        <p:nvSpPr>
          <p:cNvPr id="1092613" name="Rectangle 5"/>
          <p:cNvSpPr>
            <a:spLocks noChangeArrowheads="1"/>
          </p:cNvSpPr>
          <p:nvPr/>
        </p:nvSpPr>
        <p:spPr bwMode="auto">
          <a:xfrm>
            <a:off x="1633777" y="1400179"/>
            <a:ext cx="6244746" cy="1089017"/>
          </a:xfrm>
          <a:prstGeom prst="rect">
            <a:avLst/>
          </a:prstGeom>
          <a:noFill/>
          <a:ln w="9525">
            <a:noFill/>
            <a:miter lim="800000"/>
            <a:headEnd/>
            <a:tailEnd/>
          </a:ln>
          <a:effectLst/>
        </p:spPr>
        <p:txBody>
          <a:bodyPr/>
          <a:lstStyle/>
          <a:p>
            <a:pPr algn="ctr">
              <a:spcBef>
                <a:spcPct val="20000"/>
              </a:spcBef>
              <a:buClr>
                <a:schemeClr val="folHlink"/>
              </a:buClr>
              <a:buSzPct val="60000"/>
              <a:buFont typeface="Wingdings" pitchFamily="2" charset="2"/>
              <a:buNone/>
            </a:pPr>
            <a:r>
              <a:rPr lang="en-US" altLang="ja-JP" sz="6600" dirty="0">
                <a:solidFill>
                  <a:srgbClr val="FF0000"/>
                </a:solidFill>
                <a:latin typeface="Comic Sans MS" pitchFamily="66" charset="0"/>
                <a:ea typeface="Batang" pitchFamily="18" charset="-127"/>
                <a:cs typeface="Tahoma" pitchFamily="34" charset="0"/>
              </a:rPr>
              <a:t>End </a:t>
            </a:r>
            <a:r>
              <a:rPr lang="en-US" altLang="ja-JP" sz="6600">
                <a:solidFill>
                  <a:srgbClr val="FF0000"/>
                </a:solidFill>
                <a:latin typeface="Comic Sans MS" pitchFamily="66" charset="0"/>
                <a:ea typeface="Batang" pitchFamily="18" charset="-127"/>
                <a:cs typeface="Tahoma" pitchFamily="34" charset="0"/>
              </a:rPr>
              <a:t>of Part 1</a:t>
            </a:r>
            <a:endParaRPr lang="en-US" altLang="ja-JP" sz="6600" dirty="0">
              <a:solidFill>
                <a:srgbClr val="FF0000"/>
              </a:solidFill>
              <a:latin typeface="Comic Sans MS" pitchFamily="66" charset="0"/>
              <a:ea typeface="Batang" pitchFamily="18" charset="-127"/>
              <a:cs typeface="Tahoma" pitchFamily="34" charset="0"/>
            </a:endParaRPr>
          </a:p>
          <a:p>
            <a:pPr algn="ctr">
              <a:spcBef>
                <a:spcPct val="20000"/>
              </a:spcBef>
              <a:buClr>
                <a:schemeClr val="folHlink"/>
              </a:buClr>
              <a:buSzPct val="60000"/>
              <a:buFont typeface="Wingdings" pitchFamily="2" charset="2"/>
              <a:buNone/>
            </a:pPr>
            <a:r>
              <a:rPr lang="en-US" altLang="ja-JP" sz="3200" dirty="0">
                <a:solidFill>
                  <a:srgbClr val="FF0000"/>
                </a:solidFill>
                <a:latin typeface="Times New Roman" pitchFamily="18" charset="0"/>
                <a:cs typeface="Tahoma" pitchFamily="34" charset="0"/>
              </a:rPr>
              <a:t> </a:t>
            </a:r>
            <a:endParaRPr lang="en-US" altLang="ja-JP" sz="3200" b="0" dirty="0">
              <a:latin typeface="Times New Roman" pitchFamily="18" charset="0"/>
              <a:cs typeface="Tahoma" pitchFamily="34" charset="0"/>
            </a:endParaRPr>
          </a:p>
          <a:p>
            <a:pPr>
              <a:spcBef>
                <a:spcPct val="20000"/>
              </a:spcBef>
              <a:buClr>
                <a:schemeClr val="folHlink"/>
              </a:buClr>
              <a:buSzPct val="60000"/>
              <a:buFont typeface="Wingdings" pitchFamily="2" charset="2"/>
              <a:buNone/>
            </a:pPr>
            <a:r>
              <a:rPr lang="en-US" altLang="ja-JP" dirty="0">
                <a:latin typeface="Times New Roman" pitchFamily="18" charset="0"/>
                <a:cs typeface="Tahoma" pitchFamily="34" charset="0"/>
              </a:rPr>
              <a:t> </a:t>
            </a:r>
          </a:p>
          <a:p>
            <a:pPr>
              <a:spcBef>
                <a:spcPct val="20000"/>
              </a:spcBef>
              <a:buClr>
                <a:schemeClr val="folHlink"/>
              </a:buClr>
              <a:buSzPct val="60000"/>
              <a:buFont typeface="Wingdings" pitchFamily="2" charset="2"/>
              <a:buNone/>
            </a:pPr>
            <a:endParaRPr lang="en-US" altLang="ja-JP" dirty="0">
              <a:latin typeface="Times New Roman" pitchFamily="18" charset="0"/>
              <a:cs typeface="Tahoma" pitchFamily="34" charset="0"/>
            </a:endParaRPr>
          </a:p>
        </p:txBody>
      </p:sp>
      <p:pic>
        <p:nvPicPr>
          <p:cNvPr id="1092614" name="Picture 6" descr="j0230770"/>
          <p:cNvPicPr>
            <a:picLocks noChangeAspect="1" noChangeArrowheads="1"/>
          </p:cNvPicPr>
          <p:nvPr/>
        </p:nvPicPr>
        <p:blipFill>
          <a:blip r:embed="rId2" cstate="print"/>
          <a:srcRect/>
          <a:stretch>
            <a:fillRect/>
          </a:stretch>
        </p:blipFill>
        <p:spPr bwMode="auto">
          <a:xfrm>
            <a:off x="2411413" y="2349500"/>
            <a:ext cx="4824412" cy="374332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dissolve/>
  </p:transition>
</p:sld>
</file>

<file path=ppt/tags/tag1.xml><?xml version="1.0" encoding="utf-8"?>
<p:tagLst xmlns:a="http://schemas.openxmlformats.org/drawingml/2006/main" xmlns:r="http://schemas.openxmlformats.org/officeDocument/2006/relationships" xmlns:p="http://schemas.openxmlformats.org/presentationml/2006/main">
  <p:tag name="PWATCHLASTPREPREVISION" val="51"/>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ENG 697&amp;#x0D;&amp;#x0A;Agent-based &amp;#x0D;&amp;#x0A;Software Engineering&amp;quot;&quot;/&gt;&lt;property id=&quot;20307&quot; value=&quot;799&quot;/&gt;&lt;/object&gt;&lt;object type=&quot;3&quot; unique_id=&quot;10005&quot;&gt;&lt;property id=&quot;20148&quot; value=&quot;5&quot;/&gt;&lt;property id=&quot;20300&quot; value=&quot;Slide 2 - &amp;quot;Course Curriculum&amp;quot;&quot;/&gt;&lt;property id=&quot;20307&quot; value=&quot;800&quot;/&gt;&lt;/object&gt;&lt;object type=&quot;3&quot; unique_id=&quot;10006&quot;&gt;&lt;property id=&quot;20148&quot; value=&quot;5&quot;/&gt;&lt;property id=&quot;20300&quot; value=&quot;Slide 3 - &amp;quot;Multi Agent system Development&amp;quot;&quot;/&gt;&lt;property id=&quot;20307&quot; value=&quot;801&quot;/&gt;&lt;/object&gt;&lt;object type=&quot;3&quot; unique_id=&quot;10007&quot;&gt;&lt;property id=&quot;20148&quot; value=&quot;5&quot;/&gt;&lt;property id=&quot;20300&quot; value=&quot;Slide 9 - &amp;quot;Contents&amp;quot;&quot;/&gt;&lt;property id=&quot;20307&quot; value=&quot;802&quot;/&gt;&lt;/object&gt;&lt;object type=&quot;3&quot; unique_id=&quot;10008&quot;&gt;&lt;property id=&quot;20148&quot; value=&quot;5&quot;/&gt;&lt;property id=&quot;20300&quot; value=&quot;Slide 10 - &amp;quot;A Methodology for Agent-Oriented Analysis and Design: GAIA&amp;quot;&quot;/&gt;&lt;property id=&quot;20307&quot; value=&quot;803&quot;/&gt;&lt;/object&gt;&lt;object type=&quot;3&quot; unique_id=&quot;10009&quot;&gt;&lt;property id=&quot;20148&quot; value=&quot;5&quot;/&gt;&lt;property id=&quot;20300&quot; value=&quot;Slide 11 - &amp;quot;Abstract&amp;quot;&quot;/&gt;&lt;property id=&quot;20307&quot; value=&quot;804&quot;/&gt;&lt;/object&gt;&lt;object type=&quot;3&quot; unique_id=&quot;10010&quot;&gt;&lt;property id=&quot;20148&quot; value=&quot;5&quot;/&gt;&lt;property id=&quot;20300&quot; value=&quot;Slide 12 - &amp;quot;Introduction &amp;quot;&quot;/&gt;&lt;property id=&quot;20307&quot; value=&quot;805&quot;/&gt;&lt;/object&gt;&lt;object type=&quot;3&quot; unique_id=&quot;10013&quot;&gt;&lt;property id=&quot;20148&quot; value=&quot;5&quot;/&gt;&lt;property id=&quot;20300&quot; value=&quot;Slide 13 - &amp;quot;Domain Characteristics&amp;quot;&quot;/&gt;&lt;property id=&quot;20307&quot; value=&quot;808&quot;/&gt;&lt;/object&gt;&lt;object type=&quot;3&quot; unique_id=&quot;10014&quot;&gt;&lt;property id=&quot;20148&quot; value=&quot;5&quot;/&gt;&lt;property id=&quot;20300&quot; value=&quot;Slide 14 - &amp;quot;Conceptual Framework&amp;quot;&quot;/&gt;&lt;property id=&quot;20307&quot; value=&quot;809&quot;/&gt;&lt;/object&gt;&lt;object type=&quot;3&quot; unique_id=&quot;10015&quot;&gt;&lt;property id=&quot;20148&quot; value=&quot;5&quot;/&gt;&lt;property id=&quot;20300&quot; value=&quot;Slide 15 - &amp;quot;Analysis Concepts&amp;quot;&quot;/&gt;&lt;property id=&quot;20307&quot; value=&quot;810&quot;/&gt;&lt;/object&gt;&lt;object type=&quot;3&quot; unique_id=&quot;10016&quot;&gt;&lt;property id=&quot;20148&quot; value=&quot;5&quot;/&gt;&lt;property id=&quot;20300&quot; value=&quot;Slide 16 - &amp;quot;Abstract &amp;amp; Concrete Concepts&amp;quot;&quot;/&gt;&lt;property id=&quot;20307&quot; value=&quot;811&quot;/&gt;&lt;/object&gt;&lt;object type=&quot;3&quot; unique_id=&quot;10017&quot;&gt;&lt;property id=&quot;20148&quot; value=&quot;5&quot;/&gt;&lt;property id=&quot;20300&quot; value=&quot;Slide 17 - &amp;quot;1. System  =  Society of Agents&amp;quot;&quot;/&gt;&lt;property id=&quot;20307&quot; value=&quot;812&quot;/&gt;&lt;/object&gt;&lt;object type=&quot;3&quot; unique_id=&quot;10018&quot;&gt;&lt;property id=&quot;20148&quot; value=&quot;5&quot;/&gt;&lt;property id=&quot;20300&quot; value=&quot;Slide 18 - &amp;quot;2. Role&amp;quot;&quot;/&gt;&lt;property id=&quot;20307&quot; value=&quot;813&quot;/&gt;&lt;/object&gt;&lt;object type=&quot;3&quot; unique_id=&quot;10019&quot;&gt;&lt;property id=&quot;20148&quot; value=&quot;5&quot;/&gt;&lt;property id=&quot;20300&quot; value=&quot;Slide 19 - &amp;quot;3. Responsibilities (What?)&amp;quot;&quot;/&gt;&lt;property id=&quot;20307&quot; value=&quot;814&quot;/&gt;&lt;/object&gt;&lt;object type=&quot;3&quot; unique_id=&quot;10020&quot;&gt;&lt;property id=&quot;20148&quot; value=&quot;5&quot;/&gt;&lt;property id=&quot;20300&quot; value=&quot;Slide 20 - &amp;quot;4. Liveness  (Goal or Utility)&amp;quot;&quot;/&gt;&lt;property id=&quot;20307&quot; value=&quot;815&quot;/&gt;&lt;/object&gt;&lt;object type=&quot;3&quot; unique_id=&quot;10021&quot;&gt;&lt;property id=&quot;20148&quot; value=&quot;5&quot;/&gt;&lt;property id=&quot;20300&quot; value=&quot;Slide 21 - &amp;quot;5. Safety  (Guards)&amp;quot;&quot;/&gt;&lt;property id=&quot;20307&quot; value=&quot;816&quot;/&gt;&lt;/object&gt;&lt;object type=&quot;3&quot; unique_id=&quot;10022&quot;&gt;&lt;property id=&quot;20148&quot; value=&quot;5&quot;/&gt;&lt;property id=&quot;20300&quot; value=&quot;Slide 22 - &amp;quot;6. Permissions  =  Rights&amp;quot;&quot;/&gt;&lt;property id=&quot;20307&quot; value=&quot;817&quot;/&gt;&lt;/object&gt;&lt;object type=&quot;3&quot; unique_id=&quot;10023&quot;&gt;&lt;property id=&quot;20148&quot; value=&quot;5&quot;/&gt;&lt;property id=&quot;20300&quot; value=&quot;Slide 23 - &amp;quot;7. Protocols (How?)&amp;quot;&quot;/&gt;&lt;property id=&quot;20307&quot; value=&quot;818&quot;/&gt;&lt;/object&gt;&lt;object type=&quot;3&quot; unique_id=&quot;10024&quot;&gt;&lt;property id=&quot;20148&quot; value=&quot;5&quot;/&gt;&lt;property id=&quot;20300&quot; value=&quot;Slide 31 - &amp;quot;Analysis &amp;amp; Design Models&amp;quot;&quot;/&gt;&lt;property id=&quot;20307&quot; value=&quot;819&quot;/&gt;&lt;/object&gt;&lt;object type=&quot;3&quot; unique_id=&quot;10025&quot;&gt;&lt;property id=&quot;20148&quot; value=&quot;5&quot;/&gt;&lt;property id=&quot;20300&quot; value=&quot;Slide 32 - &amp;quot;1) Analysis Phase&amp;quot;&quot;/&gt;&lt;property id=&quot;20307&quot; value=&quot;820&quot;/&gt;&lt;/object&gt;&lt;object type=&quot;3&quot; unique_id=&quot;10026&quot;&gt;&lt;property id=&quot;20148&quot; value=&quot;5&quot;/&gt;&lt;property id=&quot;20300&quot; value=&quot;Slide 33 - &amp;quot;Analysis: Roles Model&amp;quot;&quot;/&gt;&lt;property id=&quot;20307&quot; value=&quot;821&quot;/&gt;&lt;/object&gt;&lt;object type=&quot;3&quot; unique_id=&quot;10027&quot;&gt;&lt;property id=&quot;20148&quot; value=&quot;5&quot;/&gt;&lt;property id=&quot;20300&quot; value=&quot;Slide 34 - &amp;quot;Analysis: Permissions&amp;quot;&quot;/&gt;&lt;property id=&quot;20307&quot; value=&quot;822&quot;/&gt;&lt;/object&gt;&lt;object type=&quot;3&quot; unique_id=&quot;10028&quot;&gt;&lt;property id=&quot;20148&quot; value=&quot;5&quot;/&gt;&lt;property id=&quot;20300&quot; value=&quot;Slide 35 - &amp;quot;Analysis: Responsibilities&amp;quot;&quot;/&gt;&lt;property id=&quot;20307&quot; value=&quot;823&quot;/&gt;&lt;/object&gt;&lt;object type=&quot;3&quot; unique_id=&quot;10029&quot;&gt;&lt;property id=&quot;20148&quot; value=&quot;5&quot;/&gt;&lt;property id=&quot;20300&quot; value=&quot;Slide 36 - &amp;quot;Analysis: Responsibilities&amp;quot;&quot;/&gt;&lt;property id=&quot;20307&quot; value=&quot;824&quot;/&gt;&lt;/object&gt;&lt;object type=&quot;3&quot; unique_id=&quot;10030&quot;&gt;&lt;property id=&quot;20148&quot; value=&quot;5&quot;/&gt;&lt;property id=&quot;20300&quot; value=&quot;Slide 38 - &amp;quot;Example System&amp;quot;&quot;/&gt;&lt;property id=&quot;20307&quot; value=&quot;979&quot;/&gt;&lt;/object&gt;&lt;object type=&quot;3&quot; unique_id=&quot;10031&quot;&gt;&lt;property id=&quot;20148&quot; value=&quot;5&quot;/&gt;&lt;property id=&quot;20300&quot; value=&quot;Slide 39 - &amp;quot;Example: MADS System&amp;quot;&quot;/&gt;&lt;property id=&quot;20307&quot; value=&quot;825&quot;/&gt;&lt;/object&gt;&lt;object type=&quot;3&quot; unique_id=&quot;10032&quot;&gt;&lt;property id=&quot;20148&quot; value=&quot;5&quot;/&gt;&lt;property id=&quot;20300&quot; value=&quot;Slide 40 - &amp;quot;Example    (cont’d)&amp;quot;&quot;/&gt;&lt;property id=&quot;20307&quot; value=&quot;826&quot;/&gt;&lt;/object&gt;&lt;object type=&quot;3&quot; unique_id=&quot;10033&quot;&gt;&lt;property id=&quot;20148&quot; value=&quot;5&quot;/&gt;&lt;property id=&quot;20300&quot; value=&quot;Slide 41 - &amp;quot;Example    (cont’d)&amp;quot;&quot;/&gt;&lt;property id=&quot;20307&quot; value=&quot;827&quot;/&gt;&lt;/object&gt;&lt;object type=&quot;3&quot; unique_id=&quot;10034&quot;&gt;&lt;property id=&quot;20148&quot; value=&quot;5&quot;/&gt;&lt;property id=&quot;20300&quot; value=&quot;Slide 42 - &amp;quot;Example    (cont’d)&amp;quot;&quot;/&gt;&lt;property id=&quot;20307&quot; value=&quot;828&quot;/&gt;&lt;/object&gt;&lt;object type=&quot;3&quot; unique_id=&quot;10035&quot;&gt;&lt;property id=&quot;20148&quot; value=&quot;5&quot;/&gt;&lt;property id=&quot;20300&quot; value=&quot;Slide 43 - &amp;quot;Role Schema&amp;quot;&quot;/&gt;&lt;property id=&quot;20307&quot; value=&quot;829&quot;/&gt;&lt;/object&gt;&lt;object type=&quot;3&quot; unique_id=&quot;10036&quot;&gt;&lt;property id=&quot;20148&quot; value=&quot;5&quot;/&gt;&lt;property id=&quot;20300&quot; value=&quot;Slide 44 - &amp;quot;Example: RenderMap&amp;quot;&quot;/&gt;&lt;property id=&quot;20307&quot; value=&quot;974&quot;/&gt;&lt;/object&gt;&lt;object type=&quot;3&quot; unique_id=&quot;10037&quot;&gt;&lt;property id=&quot;20148&quot; value=&quot;5&quot;/&gt;&lt;property id=&quot;20300&quot; value=&quot;Slide 45 - &amp;quot;Analysis: Interaction Model&amp;quot;&quot;/&gt;&lt;property id=&quot;20307&quot; value=&quot;830&quot;/&gt;&lt;/object&gt;&lt;object type=&quot;3&quot; unique_id=&quot;10038&quot;&gt;&lt;property id=&quot;20148&quot; value=&quot;5&quot;/&gt;&lt;property id=&quot;20300&quot; value=&quot;Slide 46 - &amp;quot;Analysis: Interaction Model&amp;quot;&quot;/&gt;&lt;property id=&quot;20307&quot; value=&quot;831&quot;/&gt;&lt;/object&gt;&lt;object type=&quot;3&quot; unique_id=&quot;10039&quot;&gt;&lt;property id=&quot;20148&quot; value=&quot;5&quot;/&gt;&lt;property id=&quot;20300&quot; value=&quot;Slide 47 - &amp;quot;Example: Interaction Model&amp;quot;&quot;/&gt;&lt;property id=&quot;20307&quot; value=&quot;975&quot;/&gt;&lt;/object&gt;&lt;object type=&quot;3&quot; unique_id=&quot;10041&quot;&gt;&lt;property id=&quot;20148&quot; value=&quot;5&quot;/&gt;&lt;property id=&quot;20300&quot; value=&quot;Slide 48 - &amp;quot;2) Design Phase&amp;quot;&quot;/&gt;&lt;property id=&quot;20307&quot; value=&quot;833&quot;/&gt;&lt;/object&gt;&lt;object type=&quot;3&quot; unique_id=&quot;10042&quot;&gt;&lt;property id=&quot;20148&quot; value=&quot;5&quot;/&gt;&lt;property id=&quot;20300&quot; value=&quot;Slide 49 - &amp;quot;Analysis &amp;amp; Design Models&amp;quot;&quot;/&gt;&lt;property id=&quot;20307&quot; value=&quot;972&quot;/&gt;&lt;/object&gt;&lt;object type=&quot;3&quot; unique_id=&quot;10043&quot;&gt;&lt;property id=&quot;20148&quot; value=&quot;5&quot;/&gt;&lt;property id=&quot;20300&quot; value=&quot;Slide 50 - &amp;quot;Design Models&amp;quot;&quot;/&gt;&lt;property id=&quot;20307&quot; value=&quot;835&quot;/&gt;&lt;/object&gt;&lt;object type=&quot;3&quot; unique_id=&quot;10044&quot;&gt;&lt;property id=&quot;20148&quot; value=&quot;5&quot;/&gt;&lt;property id=&quot;20300&quot; value=&quot;Slide 51 - &amp;quot;Design: Agent Model&amp;quot;&quot;/&gt;&lt;property id=&quot;20307&quot; value=&quot;836&quot;/&gt;&lt;/object&gt;&lt;object type=&quot;3&quot; unique_id=&quot;10045&quot;&gt;&lt;property id=&quot;20148&quot; value=&quot;5&quot;/&gt;&lt;property id=&quot;20300&quot; value=&quot;Slide 52 - &amp;quot;Agent Model&amp;quot;&quot;/&gt;&lt;property id=&quot;20307&quot; value=&quot;837&quot;/&gt;&lt;/object&gt;&lt;object type=&quot;3&quot; unique_id=&quot;10046&quot;&gt;&lt;property id=&quot;20148&quot; value=&quot;5&quot;/&gt;&lt;property id=&quot;20300&quot; value=&quot;Slide 53 - &amp;quot;Example: Agent Model&amp;quot;&quot;/&gt;&lt;property id=&quot;20307&quot; value=&quot;976&quot;/&gt;&lt;/object&gt;&lt;object type=&quot;3&quot; unique_id=&quot;10047&quot;&gt;&lt;property id=&quot;20148&quot; value=&quot;5&quot;/&gt;&lt;property id=&quot;20300&quot; value=&quot;Slide 54 - &amp;quot;Service Model  /1&amp;quot;&quot;/&gt;&lt;property id=&quot;20307&quot; value=&quot;838&quot;/&gt;&lt;/object&gt;&lt;object type=&quot;3&quot; unique_id=&quot;10048&quot;&gt;&lt;property id=&quot;20148&quot; value=&quot;5&quot;/&gt;&lt;property id=&quot;20300&quot; value=&quot;Slide 55 - &amp;quot;Service Model  /2&amp;quot;&quot;/&gt;&lt;property id=&quot;20307&quot; value=&quot;839&quot;/&gt;&lt;/object&gt;&lt;object type=&quot;3&quot; unique_id=&quot;10049&quot;&gt;&lt;property id=&quot;20148&quot; value=&quot;5&quot;/&gt;&lt;property id=&quot;20300&quot; value=&quot;Slide 56 - &amp;quot;Example: Service Model&amp;quot;&quot;/&gt;&lt;property id=&quot;20307&quot; value=&quot;977&quot;/&gt;&lt;/object&gt;&lt;object type=&quot;3&quot; unique_id=&quot;10050&quot;&gt;&lt;property id=&quot;20148&quot; value=&quot;5&quot;/&gt;&lt;property id=&quot;20300&quot; value=&quot;Slide 57 - &amp;quot;Acquaintance Model&amp;quot;&quot;/&gt;&lt;property id=&quot;20307&quot; value=&quot;840&quot;/&gt;&lt;/object&gt;&lt;object type=&quot;3&quot; unique_id=&quot;10051&quot;&gt;&lt;property id=&quot;20148&quot; value=&quot;5&quot;/&gt;&lt;property id=&quot;20300&quot; value=&quot;Slide 58 - &amp;quot;Example: Acquaintance Model&amp;quot;&quot;/&gt;&lt;property id=&quot;20307&quot; value=&quot;978&quot;/&gt;&lt;/object&gt;&lt;object type=&quot;3&quot; unique_id=&quot;10052&quot;&gt;&lt;property id=&quot;20148&quot; value=&quot;5&quot;/&gt;&lt;property id=&quot;20300&quot; value=&quot;Slide 59 - &amp;quot;Design Process&amp;quot;&quot;/&gt;&lt;property id=&quot;20307&quot; value=&quot;841&quot;/&gt;&lt;/object&gt;&lt;object type=&quot;3&quot; unique_id=&quot;10053&quot;&gt;&lt;property id=&quot;20148&quot; value=&quot;5&quot;/&gt;&lt;property id=&quot;20300&quot; value=&quot;Slide 60 - &amp;quot;Extensions (Future Works)&amp;quot;&quot;/&gt;&lt;property id=&quot;20307&quot; value=&quot;842&quot;/&gt;&lt;/object&gt;&lt;object type=&quot;3&quot; unique_id=&quot;10054&quot;&gt;&lt;property id=&quot;20148&quot; value=&quot;5&quot;/&gt;&lt;property id=&quot;20300&quot; value=&quot;Slide 61 - &amp;quot;Critics&amp;quot;&quot;/&gt;&lt;property id=&quot;20307&quot; value=&quot;843&quot;/&gt;&lt;/object&gt;&lt;object type=&quot;3&quot; unique_id=&quot;10055&quot;&gt;&lt;property id=&quot;20148&quot; value=&quot;5&quot;/&gt;&lt;property id=&quot;20300&quot; value=&quot;Slide 62 - &amp;quot;Evaluation  /1&amp;quot;&quot;/&gt;&lt;property id=&quot;20307&quot; value=&quot;844&quot;/&gt;&lt;/object&gt;&lt;object type=&quot;3&quot; unique_id=&quot;10056&quot;&gt;&lt;property id=&quot;20148&quot; value=&quot;5&quot;/&gt;&lt;property id=&quot;20300&quot; value=&quot;Slide 63 - &amp;quot;Evaluation  /2&amp;quot;&quot;/&gt;&lt;property id=&quot;20307&quot; value=&quot;845&quot;/&gt;&lt;/object&gt;&lt;object type=&quot;3&quot; unique_id=&quot;10057&quot;&gt;&lt;property id=&quot;20148&quot; value=&quot;5&quot;/&gt;&lt;property id=&quot;20300&quot; value=&quot;Slide 64 - &amp;quot;Evaluation  /3&amp;quot;&quot;/&gt;&lt;property id=&quot;20307&quot; value=&quot;846&quot;/&gt;&lt;/object&gt;&lt;object type=&quot;3&quot; unique_id=&quot;10058&quot;&gt;&lt;property id=&quot;20148&quot; value=&quot;5&quot;/&gt;&lt;property id=&quot;20300&quot; value=&quot;Slide 65 - &amp;quot;Evaluation  /4&amp;quot;&quot;/&gt;&lt;property id=&quot;20307&quot; value=&quot;847&quot;/&gt;&lt;/object&gt;&lt;object type=&quot;3&quot; unique_id=&quot;10059&quot;&gt;&lt;property id=&quot;20148&quot; value=&quot;5&quot;/&gt;&lt;property id=&quot;20300&quot; value=&quot;Slide 66 - &amp;quot;Conclusions&amp;quot;&quot;/&gt;&lt;property id=&quot;20307&quot; value=&quot;848&quot;/&gt;&lt;/object&gt;&lt;object type=&quot;3&quot; unique_id=&quot;10060&quot;&gt;&lt;property id=&quot;20148&quot; value=&quot;5&quot;/&gt;&lt;property id=&quot;20300&quot; value=&quot;Slide 67&quot;/&gt;&lt;property id=&quot;20307&quot; value=&quot;849&quot;/&gt;&lt;/object&gt;&lt;object type=&quot;3&quot; unique_id=&quot;10061&quot;&gt;&lt;property id=&quot;20148&quot; value=&quot;5&quot;/&gt;&lt;property id=&quot;20300&quot; value=&quot;Slide 68 - &amp;quot;The Tropos Development Methodology&amp;quot;&quot;/&gt;&lt;property id=&quot;20307&quot; value=&quot;850&quot;/&gt;&lt;/object&gt;&lt;object type=&quot;3&quot; unique_id=&quot;10062&quot;&gt;&lt;property id=&quot;20148&quot; value=&quot;5&quot;/&gt;&lt;property id=&quot;20300&quot; value=&quot;Slide 69 - &amp;quot;Tropos&amp;quot;&quot;/&gt;&lt;property id=&quot;20307&quot; value=&quot;894&quot;/&gt;&lt;/object&gt;&lt;object type=&quot;3&quot; unique_id=&quot;10063&quot;&gt;&lt;property id=&quot;20148&quot; value=&quot;5&quot;/&gt;&lt;property id=&quot;20300&quot; value=&quot;Slide 70 - &amp;quot;Fundamentals&amp;quot;&quot;/&gt;&lt;property id=&quot;20307&quot; value=&quot;895&quot;/&gt;&lt;/object&gt;&lt;object type=&quot;3&quot; unique_id=&quot;10064&quot;&gt;&lt;property id=&quot;20148&quot; value=&quot;5&quot;/&gt;&lt;property id=&quot;20300&quot; value=&quot;Slide 71 - &amp;quot;Comparison&amp;quot;&quot;/&gt;&lt;property id=&quot;20307&quot; value=&quot;892&quot;/&gt;&lt;/object&gt;&lt;object type=&quot;3&quot; unique_id=&quot;10065&quot;&gt;&lt;property id=&quot;20148&quot; value=&quot;5&quot;/&gt;&lt;property id=&quot;20300&quot; value=&quot;Slide 72 - &amp;quot;Tropos: Methodology&amp;quot;&quot;/&gt;&lt;property id=&quot;20307&quot; value=&quot;959&quot;/&gt;&lt;/object&gt;&lt;object type=&quot;3&quot; unique_id=&quot;10066&quot;&gt;&lt;property id=&quot;20148&quot; value=&quot;5&quot;/&gt;&lt;property id=&quot;20300&quot; value=&quot;Slide 73 - &amp;quot;Conceptual Entities /1&amp;quot;&quot;/&gt;&lt;property id=&quot;20307&quot; value=&quot;960&quot;/&gt;&lt;/object&gt;&lt;object type=&quot;3&quot; unique_id=&quot;10067&quot;&gt;&lt;property id=&quot;20148&quot; value=&quot;5&quot;/&gt;&lt;property id=&quot;20300&quot; value=&quot;Slide 74 - &amp;quot;Conceptual Entities /2&amp;quot;&quot;/&gt;&lt;property id=&quot;20307&quot; value=&quot;961&quot;/&gt;&lt;/object&gt;&lt;object type=&quot;3&quot; unique_id=&quot;10068&quot;&gt;&lt;property id=&quot;20148&quot; value=&quot;5&quot;/&gt;&lt;property id=&quot;20300&quot; value=&quot;Slide 75 - &amp;quot;Tropos Models&amp;quot;&quot;/&gt;&lt;property id=&quot;20307&quot; value=&quot;962&quot;/&gt;&lt;/object&gt;&lt;object type=&quot;3&quot; unique_id=&quot;10069&quot;&gt;&lt;property id=&quot;20148&quot; value=&quot;5&quot;/&gt;&lt;property id=&quot;20300&quot; value=&quot;Slide 76 - &amp;quot;1. Actor &amp;amp; Dependency Model&amp;quot;&quot;/&gt;&lt;property id=&quot;20307&quot; value=&quot;963&quot;/&gt;&lt;/object&gt;&lt;object type=&quot;3&quot; unique_id=&quot;10070&quot;&gt;&lt;property id=&quot;20148&quot; value=&quot;5&quot;/&gt;&lt;property id=&quot;20300&quot; value=&quot;Slide 77 - &amp;quot;Sample Actor Diagram&amp;quot;&quot;/&gt;&lt;property id=&quot;20307&quot; value=&quot;964&quot;/&gt;&lt;/object&gt;&lt;object type=&quot;3&quot; unique_id=&quot;10071&quot;&gt;&lt;property id=&quot;20148&quot; value=&quot;5&quot;/&gt;&lt;property id=&quot;20300&quot; value=&quot;Slide 78 - &amp;quot;2. Goal and Plan Models&amp;quot;&quot;/&gt;&lt;property id=&quot;20307&quot; value=&quot;965&quot;/&gt;&lt;/object&gt;&lt;object type=&quot;3&quot; unique_id=&quot;10072&quot;&gt;&lt;property id=&quot;20148&quot; value=&quot;5&quot;/&gt;&lt;property id=&quot;20300&quot; value=&quot;Slide 79 - &amp;quot;Goal and Plan Models&amp;quot;&quot;/&gt;&lt;property id=&quot;20307&quot; value=&quot;966&quot;/&gt;&lt;/object&gt;&lt;object type=&quot;3&quot; unique_id=&quot;10073&quot;&gt;&lt;property id=&quot;20148&quot; value=&quot;5&quot;/&gt;&lt;property id=&quot;20300&quot; value=&quot;Slide 80 - &amp;quot;Goal and Plan Models&amp;quot;&quot;/&gt;&lt;property id=&quot;20307&quot; value=&quot;967&quot;/&gt;&lt;/object&gt;&lt;object type=&quot;3&quot; unique_id=&quot;10074&quot;&gt;&lt;property id=&quot;20148&quot; value=&quot;5&quot;/&gt;&lt;property id=&quot;20300&quot; value=&quot;Slide 81 - &amp;quot;Tropos: Process&amp;quot;&quot;/&gt;&lt;property id=&quot;20307&quot; value=&quot;968&quot;/&gt;&lt;/object&gt;&lt;object type=&quot;3&quot; unique_id=&quot;10075&quot;&gt;&lt;property id=&quot;20148&quot; value=&quot;5&quot;/&gt;&lt;property id=&quot;20300&quot; value=&quot;Slide 82 - &amp;quot;Formal Description of Process &amp;quot;&quot;/&gt;&lt;property id=&quot;20307&quot; value=&quot;970&quot;/&gt;&lt;/object&gt;&lt;object type=&quot;3&quot; unique_id=&quot;10076&quot;&gt;&lt;property id=&quot;20148&quot; value=&quot;5&quot;/&gt;&lt;property id=&quot;20300&quot; value=&quot;Slide 83 - &amp;quot;Formal Process: Explanation&amp;quot;&quot;/&gt;&lt;property id=&quot;20307&quot; value=&quot;971&quot;/&gt;&lt;/object&gt;&lt;object type=&quot;3&quot; unique_id=&quot;10077&quot;&gt;&lt;property id=&quot;20148&quot; value=&quot;5&quot;/&gt;&lt;property id=&quot;20300&quot; value=&quot;Slide 84 - &amp;quot;Tropos: Modeling Language&amp;quot;&quot;/&gt;&lt;property id=&quot;20307&quot; value=&quot;969&quot;/&gt;&lt;/object&gt;&lt;object type=&quot;3&quot; unique_id=&quot;10078&quot;&gt;&lt;property id=&quot;20148&quot; value=&quot;5&quot;/&gt;&lt;property id=&quot;20300&quot; value=&quot;Slide 85 - &amp;quot;Tropos: Modeling Language&amp;quot;&quot;/&gt;&lt;property id=&quot;20307&quot; value=&quot;973&quot;/&gt;&lt;/object&gt;&lt;object type=&quot;3&quot; unique_id=&quot;10079&quot;&gt;&lt;property id=&quot;20148&quot; value=&quot;5&quot;/&gt;&lt;property id=&quot;20300&quot; value=&quot;Slide 86 - &amp;quot;Design Level&amp;quot;&quot;/&gt;&lt;property id=&quot;20307&quot; value=&quot;958&quot;/&gt;&lt;/object&gt;&lt;object type=&quot;3&quot; unique_id=&quot;10080&quot;&gt;&lt;property id=&quot;20148&quot; value=&quot;5&quot;/&gt;&lt;property id=&quot;20300&quot; value=&quot;Slide 91 - &amp;quot;Conclusions&amp;quot;&quot;/&gt;&lt;property id=&quot;20307&quot; value=&quot;981&quot;/&gt;&lt;/object&gt;&lt;object type=&quot;3&quot; unique_id=&quot;10081&quot;&gt;&lt;property id=&quot;20148&quot; value=&quot;5&quot;/&gt;&lt;property id=&quot;20300&quot; value=&quot;Slide 92 - &amp;quot;The MASSIVE Development Method for Multiagent Systems&amp;quot;&quot;/&gt;&lt;property id=&quot;20307&quot; value=&quot;893&quot;/&gt;&lt;/object&gt;&lt;object type=&quot;3&quot; unique_id=&quot;10082&quot;&gt;&lt;property id=&quot;20148&quot; value=&quot;5&quot;/&gt;&lt;property id=&quot;20300&quot; value=&quot;Slide 93 - &amp;quot;Abstract&amp;quot;&quot;/&gt;&lt;property id=&quot;20307&quot; value=&quot;851&quot;/&gt;&lt;/object&gt;&lt;object type=&quot;3&quot; unique_id=&quot;10083&quot;&gt;&lt;property id=&quot;20148&quot; value=&quot;5&quot;/&gt;&lt;property id=&quot;20300&quot; value=&quot;Slide 94 - &amp;quot;Introduction&amp;quot;&quot;/&gt;&lt;property id=&quot;20307&quot; value=&quot;852&quot;/&gt;&lt;/object&gt;&lt;object type=&quot;3&quot; unique_id=&quot;10084&quot;&gt;&lt;property id=&quot;20148&quot; value=&quot;5&quot;/&gt;&lt;property id=&quot;20300&quot; value=&quot;Slide 95 - &amp;quot;Software Development Methods&amp;quot;&quot;/&gt;&lt;property id=&quot;20307&quot; value=&quot;853&quot;/&gt;&lt;/object&gt;&lt;object type=&quot;3&quot; unique_id=&quot;10085&quot;&gt;&lt;property id=&quot;20148&quot; value=&quot;5&quot;/&gt;&lt;property id=&quot;20300&quot; value=&quot;Slide 96 - &amp;quot;Requirements-driven vs. Technology-driven&amp;quot;&quot;/&gt;&lt;property id=&quot;20307&quot; value=&quot;854&quot;/&gt;&lt;/object&gt;&lt;object type=&quot;3&quot; unique_id=&quot;10086&quot;&gt;&lt;property id=&quot;20148&quot; value=&quot;5&quot;/&gt;&lt;property id=&quot;20300&quot; value=&quot;Slide 97 - &amp;quot;View-oriented vs. Model-oriented&amp;quot;&quot;/&gt;&lt;property id=&quot;20307&quot; value=&quot;855&quot;/&gt;&lt;/object&gt;&lt;object type=&quot;3&quot; unique_id=&quot;10087&quot;&gt;&lt;property id=&quot;20148&quot; value=&quot;5&quot;/&gt;&lt;property id=&quot;20300&quot; value=&quot;Slide 98 - &amp;quot;Iterative vs. Sequential&amp;quot;&quot;/&gt;&lt;property id=&quot;20307&quot; value=&quot;856&quot;/&gt;&lt;/object&gt;&lt;object type=&quot;3&quot; unique_id=&quot;10088&quot;&gt;&lt;property id=&quot;20148&quot; value=&quot;5&quot;/&gt;&lt;property id=&quot;20300&quot; value=&quot;Slide 99 - &amp;quot;Balanced vs. Biased&amp;quot;&quot;/&gt;&lt;property id=&quot;20307&quot; value=&quot;857&quot;/&gt;&lt;/object&gt;&lt;object type=&quot;3&quot; unique_id=&quot;10089&quot;&gt;&lt;property id=&quot;20148&quot; value=&quot;5&quot;/&gt;&lt;property id=&quot;20300&quot; value=&quot;Slide 100 - &amp;quot;The Development Framework&amp;quot;&quot;/&gt;&lt;property id=&quot;20307&quot; value=&quot;858&quot;/&gt;&lt;/object&gt;&lt;object type=&quot;3&quot; unique_id=&quot;10090&quot;&gt;&lt;property id=&quot;20148&quot; value=&quot;5&quot;/&gt;&lt;property id=&quot;20300&quot; value=&quot;Slide 101 - &amp;quot;MASSIVE Views&amp;quot;&quot;/&gt;&lt;property id=&quot;20307&quot; value=&quot;859&quot;/&gt;&lt;/object&gt;&lt;object type=&quot;3&quot; unique_id=&quot;10091&quot;&gt;&lt;property id=&quot;20148&quot; value=&quot;5&quot;/&gt;&lt;property id=&quot;20300&quot; value=&quot;Slide 103 - &amp;quot;Comparison: UML Views&amp;quot;&quot;/&gt;&lt;property id=&quot;20307&quot; value=&quot;860&quot;/&gt;&lt;/object&gt;&lt;object type=&quot;3&quot; unique_id=&quot;10092&quot;&gt;&lt;property id=&quot;20148&quot; value=&quot;5&quot;/&gt;&lt;property id=&quot;20300&quot; value=&quot;Slide 104 - &amp;quot;View System Requirements&amp;quot;&quot;/&gt;&lt;property id=&quot;20307&quot; value=&quot;861&quot;/&gt;&lt;/object&gt;&lt;object type=&quot;3&quot; unique_id=&quot;10093&quot;&gt;&lt;property id=&quot;20148&quot; value=&quot;5&quot;/&gt;&lt;property id=&quot;20300&quot; value=&quot;Slide 105 - &amp;quot;1. Task View&amp;quot;&quot;/&gt;&lt;property id=&quot;20307&quot; value=&quot;862&quot;/&gt;&lt;/object&gt;&lt;object type=&quot;3&quot; unique_id=&quot;10094&quot;&gt;&lt;property id=&quot;20148&quot; value=&quot;5&quot;/&gt;&lt;property id=&quot;20300&quot; value=&quot;Slide 106 - &amp;quot;2. Environment View&amp;quot;&quot;/&gt;&lt;property id=&quot;20307&quot; value=&quot;863&quot;/&gt;&lt;/object&gt;&lt;object type=&quot;3&quot; unique_id=&quot;10095&quot;&gt;&lt;property id=&quot;20148&quot; value=&quot;5&quot;/&gt;&lt;property id=&quot;20300&quot; value=&quot;Slide 107 - &amp;quot;3. Role View&amp;quot;&quot;/&gt;&lt;property id=&quot;20307&quot; value=&quot;864&quot;/&gt;&lt;/object&gt;&lt;object type=&quot;3&quot; unique_id=&quot;10096&quot;&gt;&lt;property id=&quot;20148&quot; value=&quot;5&quot;/&gt;&lt;property id=&quot;20300&quot; value=&quot;Slide 108 - &amp;quot;4. Interaction View&amp;quot;&quot;/&gt;&lt;property id=&quot;20307&quot; value=&quot;865&quot;/&gt;&lt;/object&gt;&lt;object type=&quot;3&quot; unique_id=&quot;10097&quot;&gt;&lt;property id=&quot;20148&quot; value=&quot;5&quot;/&gt;&lt;property id=&quot;20300&quot; value=&quot;Slide 109 - &amp;quot;5. Society View&amp;quot;&quot;/&gt;&lt;property id=&quot;20307&quot; value=&quot;866&quot;/&gt;&lt;/object&gt;&lt;object type=&quot;3&quot; unique_id=&quot;10098&quot;&gt;&lt;property id=&quot;20148&quot; value=&quot;5&quot;/&gt;&lt;property id=&quot;20300&quot; value=&quot;Slide 110 - &amp;quot;6. Architectural View&amp;quot;&quot;/&gt;&lt;property id=&quot;20307&quot; value=&quot;867&quot;/&gt;&lt;/object&gt;&lt;object type=&quot;3&quot; unique_id=&quot;10099&quot;&gt;&lt;property id=&quot;20148&quot; value=&quot;5&quot;/&gt;&lt;property id=&quot;20300&quot; value=&quot;Slide 111 - &amp;quot;7. System View&amp;quot;&quot;/&gt;&lt;property id=&quot;20307&quot; value=&quot;868&quot;/&gt;&lt;/object&gt;&lt;object type=&quot;3&quot; unique_id=&quot;10100&quot;&gt;&lt;property id=&quot;20148&quot; value=&quot;5&quot;/&gt;&lt;property id=&quot;20300&quot; value=&quot;Slide 112 - &amp;quot;Iterative View Engg  /1&amp;quot;&quot;/&gt;&lt;property id=&quot;20307&quot; value=&quot;869&quot;/&gt;&lt;/object&gt;&lt;object type=&quot;3&quot; unique_id=&quot;10101&quot;&gt;&lt;property id=&quot;20148&quot; value=&quot;5&quot;/&gt;&lt;property id=&quot;20300&quot; value=&quot;Slide 113 - &amp;quot;Iterative View Engg  /2&amp;quot;&quot;/&gt;&lt;property id=&quot;20307&quot; value=&quot;870&quot;/&gt;&lt;/object&gt;&lt;object type=&quot;3&quot; unique_id=&quot;10102&quot;&gt;&lt;property id=&quot;20148&quot; value=&quot;5&quot;/&gt;&lt;property id=&quot;20300&quot; value=&quot;Slide 114 - &amp;quot;Iterative View Engg  /3&amp;quot;&quot;/&gt;&lt;property id=&quot;20307&quot; value=&quot;871&quot;/&gt;&lt;/object&gt;&lt;object type=&quot;3&quot; unique_id=&quot;10103&quot;&gt;&lt;property id=&quot;20148&quot; value=&quot;5&quot;/&gt;&lt;property id=&quot;20300&quot; value=&quot;Slide 115 - &amp;quot;Iterative View Engg  /4&amp;quot;&quot;/&gt;&lt;property id=&quot;20307&quot; value=&quot;872&quot;/&gt;&lt;/object&gt;&lt;object type=&quot;3&quot; unique_id=&quot;10104&quot;&gt;&lt;property id=&quot;20148&quot; value=&quot;5&quot;/&gt;&lt;property id=&quot;20300&quot; value=&quot;Slide 116 - &amp;quot;Iterative View Engg  /5&amp;quot;&quot;/&gt;&lt;property id=&quot;20307&quot; value=&quot;873&quot;/&gt;&lt;/object&gt;&lt;object type=&quot;3&quot; unique_id=&quot;10105&quot;&gt;&lt;property id=&quot;20148&quot; value=&quot;5&quot;/&gt;&lt;property id=&quot;20300&quot; value=&quot;Slide 117 - &amp;quot;Experience Factory  /1&amp;quot;&quot;/&gt;&lt;property id=&quot;20307&quot; value=&quot;874&quot;/&gt;&lt;/object&gt;&lt;object type=&quot;3&quot; unique_id=&quot;10106&quot;&gt;&lt;property id=&quot;20148&quot; value=&quot;5&quot;/&gt;&lt;property id=&quot;20300&quot; value=&quot;Slide 118 - &amp;quot;Experience Factory  /2&amp;quot;&quot;/&gt;&lt;property id=&quot;20307&quot; value=&quot;875&quot;/&gt;&lt;/object&gt;&lt;object type=&quot;3&quot; unique_id=&quot;10109&quot;&gt;&lt;property id=&quot;20148&quot; value=&quot;5&quot;/&gt;&lt;property id=&quot;20300&quot; value=&quot;Slide 119 - &amp;quot;MASSIVE Development Model&amp;quot;&quot;/&gt;&lt;property id=&quot;20307&quot; value=&quot;878&quot;/&gt;&lt;/object&gt;&lt;object type=&quot;3&quot; unique_id=&quot;10110&quot;&gt;&lt;property id=&quot;20148&quot; value=&quot;5&quot;/&gt;&lt;property id=&quot;20300&quot; value=&quot;Slide 120 - &amp;quot;MASSIVE Development Model&amp;quot;&quot;/&gt;&lt;property id=&quot;20307&quot; value=&quot;879&quot;/&gt;&lt;/object&gt;&lt;object type=&quot;3&quot; unique_id=&quot;10111&quot;&gt;&lt;property id=&quot;20148&quot; value=&quot;5&quot;/&gt;&lt;property id=&quot;20300&quot; value=&quot;Slide 121 - &amp;quot;MASSIVE Model in UML&amp;quot;&quot;/&gt;&lt;property id=&quot;20307&quot; value=&quot;880&quot;/&gt;&lt;/object&gt;&lt;object type=&quot;3&quot; unique_id=&quot;10112&quot;&gt;&lt;property id=&quot;20148&quot; value=&quot;5&quot;/&gt;&lt;property id=&quot;20300&quot; value=&quot;Slide 122 - &amp;quot;Conclusions&amp;quot;&quot;/&gt;&lt;property id=&quot;20307&quot; value=&quot;881&quot;/&gt;&lt;/object&gt;&lt;object type=&quot;3&quot; unique_id=&quot;10113&quot;&gt;&lt;property id=&quot;20148&quot; value=&quot;5&quot;/&gt;&lt;property id=&quot;20300&quot; value=&quot;Slide 123 - &amp;quot;Critics and Questions&amp;quot;&quot;/&gt;&lt;property id=&quot;20307&quot; value=&quot;882&quot;/&gt;&lt;/object&gt;&lt;object type=&quot;3&quot; unique_id=&quot;10114&quot;&gt;&lt;property id=&quot;20148&quot; value=&quot;5&quot;/&gt;&lt;property id=&quot;20300&quot; value=&quot;Slide 124 - &amp;quot;Critics&amp;quot;&quot;/&gt;&lt;property id=&quot;20307&quot; value=&quot;883&quot;/&gt;&lt;/object&gt;&lt;object type=&quot;3&quot; unique_id=&quot;10115&quot;&gt;&lt;property id=&quot;20148&quot; value=&quot;5&quot;/&gt;&lt;property id=&quot;20300&quot; value=&quot;Slide 125 - &amp;quot;A Statistical Approach for Comparing Agent Based Methodologies&amp;quot;&quot;/&gt;&lt;property id=&quot;20307&quot; value=&quot;898&quot;/&gt;&lt;/object&gt;&lt;object type=&quot;3&quot; unique_id=&quot;10116&quot;&gt;&lt;property id=&quot;20148&quot; value=&quot;5&quot;/&gt;&lt;property id=&quot;20300&quot; value=&quot;Slide 126 - &amp;quot;Motivation  /1&amp;quot;&quot;/&gt;&lt;property id=&quot;20307&quot; value=&quot;900&quot;/&gt;&lt;/object&gt;&lt;object type=&quot;3&quot; unique_id=&quot;10117&quot;&gt;&lt;property id=&quot;20148&quot; value=&quot;5&quot;/&gt;&lt;property id=&quot;20300&quot; value=&quot;Slide 127 - &amp;quot;Motivation  /2&amp;quot;&quot;/&gt;&lt;property id=&quot;20307&quot; value=&quot;901&quot;/&gt;&lt;/object&gt;&lt;object type=&quot;3&quot; unique_id=&quot;10118&quot;&gt;&lt;property id=&quot;20148&quot; value=&quot;5&quot;/&gt;&lt;property id=&quot;20300&quot; value=&quot;Slide 128 - &amp;quot;Research Question&amp;quot;&quot;/&gt;&lt;property id=&quot;20307&quot; value=&quot;902&quot;/&gt;&lt;/object&gt;&lt;object type=&quot;3&quot; unique_id=&quot;10119&quot;&gt;&lt;property id=&quot;20148&quot; value=&quot;5&quot;/&gt;&lt;property id=&quot;20300&quot; value=&quot;Slide 129 - &amp;quot;Related Works  /1&amp;quot;&quot;/&gt;&lt;property id=&quot;20307&quot; value=&quot;903&quot;/&gt;&lt;/object&gt;&lt;object type=&quot;3&quot; unique_id=&quot;10120&quot;&gt;&lt;property id=&quot;20148&quot; value=&quot;5&quot;/&gt;&lt;property id=&quot;20300&quot; value=&quot;Slide 130 - &amp;quot;Related Works  /2&amp;quot;&quot;/&gt;&lt;property id=&quot;20307&quot; value=&quot;904&quot;/&gt;&lt;/object&gt;&lt;object type=&quot;3&quot; unique_id=&quot;10121&quot;&gt;&lt;property id=&quot;20148&quot; value=&quot;5&quot;/&gt;&lt;property id=&quot;20300&quot; value=&quot;Slide 131 - &amp;quot;Research Objective&amp;quot;&quot;/&gt;&lt;property id=&quot;20307&quot; value=&quot;905&quot;/&gt;&lt;/object&gt;&lt;object type=&quot;3&quot; unique_id=&quot;10122&quot;&gt;&lt;property id=&quot;20148&quot; value=&quot;5&quot;/&gt;&lt;property id=&quot;20300&quot; value=&quot;Slide 132 - &amp;quot;Research Questions&amp;quot;&quot;/&gt;&lt;property id=&quot;20307&quot; value=&quot;906&quot;/&gt;&lt;/object&gt;&lt;object type=&quot;3&quot; unique_id=&quot;10123&quot;&gt;&lt;property id=&quot;20148&quot; value=&quot;5&quot;/&gt;&lt;property id=&quot;20300&quot; value=&quot;Slide 133 - &amp;quot;Research Questions&amp;quot;&quot;/&gt;&lt;property id=&quot;20307&quot; value=&quot;907&quot;/&gt;&lt;/object&gt;&lt;object type=&quot;3&quot; unique_id=&quot;10124&quot;&gt;&lt;property id=&quot;20148&quot; value=&quot;5&quot;/&gt;&lt;property id=&quot;20300&quot; value=&quot;Slide 134 - &amp;quot;Methodology  /1&amp;quot;&quot;/&gt;&lt;property id=&quot;20307&quot; value=&quot;908&quot;/&gt;&lt;/object&gt;&lt;object type=&quot;3&quot; unique_id=&quot;10125&quot;&gt;&lt;property id=&quot;20148&quot; value=&quot;5&quot;/&gt;&lt;property id=&quot;20300&quot; value=&quot;Slide 135 - &amp;quot;Methodology  /2&amp;quot;&quot;/&gt;&lt;property id=&quot;20307&quot; value=&quot;909&quot;/&gt;&lt;/object&gt;&lt;object type=&quot;3&quot; unique_id=&quot;10126&quot;&gt;&lt;property id=&quot;20148&quot; value=&quot;5&quot;/&gt;&lt;property id=&quot;20300&quot; value=&quot;Slide 136 - &amp;quot;Methodology  /3&amp;quot;&quot;/&gt;&lt;property id=&quot;20307&quot; value=&quot;910&quot;/&gt;&lt;/object&gt;&lt;object type=&quot;3&quot; unique_id=&quot;10127&quot;&gt;&lt;property id=&quot;20148&quot; value=&quot;5&quot;/&gt;&lt;property id=&quot;20300&quot; value=&quot;Slide 137 - &amp;quot;Methodology  /4&amp;quot;&quot;/&gt;&lt;property id=&quot;20307&quot; value=&quot;911&quot;/&gt;&lt;/object&gt;&lt;object type=&quot;3&quot; unique_id=&quot;10128&quot;&gt;&lt;property id=&quot;20148&quot; value=&quot;5&quot;/&gt;&lt;property id=&quot;20300&quot; value=&quot;Slide 138 - &amp;quot;Methodology: MWAF  /1&amp;quot;&quot;/&gt;&lt;property id=&quot;20307&quot; value=&quot;912&quot;/&gt;&lt;/object&gt;&lt;object type=&quot;3&quot; unique_id=&quot;10129&quot;&gt;&lt;property id=&quot;20148&quot; value=&quot;5&quot;/&gt;&lt;property id=&quot;20300&quot; value=&quot;Slide 139 - &amp;quot;Rates &amp;amp; Weights&amp;quot;&quot;/&gt;&lt;property id=&quot;20307&quot; value=&quot;980&quot;/&gt;&lt;/object&gt;&lt;object type=&quot;3&quot; unique_id=&quot;10130&quot;&gt;&lt;property id=&quot;20148&quot; value=&quot;5&quot;/&gt;&lt;property id=&quot;20300&quot; value=&quot;Slide 140 - &amp;quot;Methodology: MWAF  /2&amp;quot;&quot;/&gt;&lt;property id=&quot;20307&quot; value=&quot;913&quot;/&gt;&lt;/object&gt;&lt;object type=&quot;3&quot; unique_id=&quot;10131&quot;&gt;&lt;property id=&quot;20148&quot; value=&quot;5&quot;/&gt;&lt;property id=&quot;20300&quot; value=&quot;Slide 141 - &amp;quot;Methodology: MWAF  /3&amp;quot;&quot;/&gt;&lt;property id=&quot;20307&quot; value=&quot;914&quot;/&gt;&lt;/object&gt;&lt;object type=&quot;3&quot; unique_id=&quot;10132&quot;&gt;&lt;property id=&quot;20148&quot; value=&quot;5&quot;/&gt;&lt;property id=&quot;20300&quot; value=&quot;Slide 142 - &amp;quot;Methodology: MWAF  /4&amp;quot;&quot;/&gt;&lt;property id=&quot;20307&quot; value=&quot;915&quot;/&gt;&lt;/object&gt;&lt;object type=&quot;3&quot; unique_id=&quot;10133&quot;&gt;&lt;property id=&quot;20148&quot; value=&quot;5&quot;/&gt;&lt;property id=&quot;20300&quot; value=&quot;Slide 143 - &amp;quot;Methodology: MWAF  /5&amp;quot;&quot;/&gt;&lt;property id=&quot;20307&quot; value=&quot;916&quot;/&gt;&lt;/object&gt;&lt;object type=&quot;3&quot; unique_id=&quot;10134&quot;&gt;&lt;property id=&quot;20148&quot; value=&quot;5&quot;/&gt;&lt;property id=&quot;20300&quot; value=&quot;Slide 144 - &amp;quot;Methodology: MWAF  /6&amp;quot;&quot;/&gt;&lt;property id=&quot;20307&quot; value=&quot;917&quot;/&gt;&lt;/object&gt;&lt;object type=&quot;3&quot; unique_id=&quot;10135&quot;&gt;&lt;property id=&quot;20148&quot; value=&quot;5&quot;/&gt;&lt;property id=&quot;20300&quot; value=&quot;Slide 145 - &amp;quot;Methodology: MWAF  /7&amp;quot;&quot;/&gt;&lt;property id=&quot;20307&quot; value=&quot;918&quot;/&gt;&lt;/object&gt;&lt;object type=&quot;3&quot; unique_id=&quot;10136&quot;&gt;&lt;property id=&quot;20148&quot; value=&quot;5&quot;/&gt;&lt;property id=&quot;20300&quot; value=&quot;Slide 146 - &amp;quot;Methodology: MWAF  /8&amp;quot;&quot;/&gt;&lt;property id=&quot;20307&quot; value=&quot;919&quot;/&gt;&lt;/object&gt;&lt;object type=&quot;3&quot; unique_id=&quot;10137&quot;&gt;&lt;property id=&quot;20148&quot; value=&quot;5&quot;/&gt;&lt;property id=&quot;20300&quot; value=&quot;Slide 147 - &amp;quot;Methodology: MWAF  /9&amp;quot;&quot;/&gt;&lt;property id=&quot;20307&quot; value=&quot;920&quot;/&gt;&lt;/object&gt;&lt;object type=&quot;3&quot; unique_id=&quot;10138&quot;&gt;&lt;property id=&quot;20148&quot; value=&quot;5&quot;/&gt;&lt;property id=&quot;20300&quot; value=&quot;Slide 148 - &amp;quot;Methodology: MWAF  /10&amp;quot;&quot;/&gt;&lt;property id=&quot;20307&quot; value=&quot;921&quot;/&gt;&lt;/object&gt;&lt;object type=&quot;3&quot; unique_id=&quot;10139&quot;&gt;&lt;property id=&quot;20148&quot; value=&quot;5&quot;/&gt;&lt;property id=&quot;20300&quot; value=&quot;Slide 149 - &amp;quot;Methodology: MWAF  /11&amp;quot;&quot;/&gt;&lt;property id=&quot;20307&quot; value=&quot;922&quot;/&gt;&lt;/object&gt;&lt;object type=&quot;3&quot; unique_id=&quot;10140&quot;&gt;&lt;property id=&quot;20148&quot; value=&quot;5&quot;/&gt;&lt;property id=&quot;20300&quot; value=&quot;Slide 150 - &amp;quot;Methodology: MWAF  /12&amp;quot;&quot;/&gt;&lt;property id=&quot;20307&quot; value=&quot;923&quot;/&gt;&lt;/object&gt;&lt;object type=&quot;3&quot; unique_id=&quot;10141&quot;&gt;&lt;property id=&quot;20148&quot; value=&quot;5&quot;/&gt;&lt;property id=&quot;20300&quot; value=&quot;Slide 151 - &amp;quot;Methodology: MWAF  /13&amp;quot;&quot;/&gt;&lt;property id=&quot;20307&quot; value=&quot;924&quot;/&gt;&lt;/object&gt;&lt;object type=&quot;3&quot; unique_id=&quot;10142&quot;&gt;&lt;property id=&quot;20148&quot; value=&quot;5&quot;/&gt;&lt;property id=&quot;20300&quot; value=&quot;Slide 152 - &amp;quot;Statistical Analysis  /1&amp;quot;&quot;/&gt;&lt;property id=&quot;20307&quot; value=&quot;925&quot;/&gt;&lt;/object&gt;&lt;object type=&quot;3&quot; unique_id=&quot;10143&quot;&gt;&lt;property id=&quot;20148&quot; value=&quot;5&quot;/&gt;&lt;property id=&quot;20300&quot; value=&quot;Slide 153 - &amp;quot;Statistical Analysis  /2&amp;quot;&quot;/&gt;&lt;property id=&quot;20307&quot; value=&quot;926&quot;/&gt;&lt;/object&gt;&lt;object type=&quot;3&quot; unique_id=&quot;10144&quot;&gt;&lt;property id=&quot;20148&quot; value=&quot;5&quot;/&gt;&lt;property id=&quot;20300&quot; value=&quot;Slide 154 - &amp;quot;Statistical Analysis  /3&amp;quot;&quot;/&gt;&lt;property id=&quot;20307&quot; value=&quot;927&quot;/&gt;&lt;/object&gt;&lt;object type=&quot;3&quot; unique_id=&quot;10145&quot;&gt;&lt;property id=&quot;20148&quot; value=&quot;5&quot;/&gt;&lt;property id=&quot;20300&quot; value=&quot;Slide 155 - &amp;quot;Anova&amp;quot;&quot;/&gt;&lt;property id=&quot;20307&quot; value=&quot;928&quot;/&gt;&lt;/object&gt;&lt;object type=&quot;3&quot; unique_id=&quot;10146&quot;&gt;&lt;property id=&quot;20148&quot; value=&quot;5&quot;/&gt;&lt;property id=&quot;20300&quot; value=&quot;Slide 156 - &amp;quot;Statistical Analysis: BIBD  /1&amp;quot;&quot;/&gt;&lt;property id=&quot;20307&quot; value=&quot;929&quot;/&gt;&lt;/object&gt;&lt;object type=&quot;3&quot; unique_id=&quot;10147&quot;&gt;&lt;property id=&quot;20148&quot; value=&quot;5&quot;/&gt;&lt;property id=&quot;20300&quot; value=&quot;Slide 157 - &amp;quot;Statistical Analysis: BIBD  /2&amp;quot;&quot;/&gt;&lt;property id=&quot;20307&quot; value=&quot;930&quot;/&gt;&lt;/object&gt;&lt;object type=&quot;3&quot; unique_id=&quot;10148&quot;&gt;&lt;property id=&quot;20148&quot; value=&quot;5&quot;/&gt;&lt;property id=&quot;20300&quot; value=&quot;Slide 158 - &amp;quot;Treatment Assignment&amp;quot;&quot;/&gt;&lt;property id=&quot;20307&quot; value=&quot;931&quot;/&gt;&lt;/object&gt;&lt;object type=&quot;3&quot; unique_id=&quot;10149&quot;&gt;&lt;property id=&quot;20148&quot; value=&quot;5&quot;/&gt;&lt;property id=&quot;20300&quot; value=&quot;Slide 159 - &amp;quot;Testing Model Aptness&amp;quot;&quot;/&gt;&lt;property id=&quot;20307&quot; value=&quot;932&quot;/&gt;&lt;/object&gt;&lt;object type=&quot;3&quot; unique_id=&quot;10150&quot;&gt;&lt;property id=&quot;20148&quot; value=&quot;5&quot;/&gt;&lt;property id=&quot;20300&quot; value=&quot;Slide 160 - &amp;quot;Outliers &amp;amp; Residuals  /1&amp;quot;&quot;/&gt;&lt;property id=&quot;20307&quot; value=&quot;933&quot;/&gt;&lt;/object&gt;&lt;object type=&quot;3&quot; unique_id=&quot;10151&quot;&gt;&lt;property id=&quot;20148&quot; value=&quot;5&quot;/&gt;&lt;property id=&quot;20300&quot; value=&quot;Slide 161 - &amp;quot;Outliers &amp;amp; Residuals  /1&amp;quot;&quot;/&gt;&lt;property id=&quot;20307&quot; value=&quot;934&quot;/&gt;&lt;/object&gt;&lt;object type=&quot;3&quot; unique_id=&quot;10152&quot;&gt;&lt;property id=&quot;20148&quot; value=&quot;5&quot;/&gt;&lt;property id=&quot;20300&quot; value=&quot;Slide 162 - &amp;quot;Fitted Values&amp;quot;&quot;/&gt;&lt;property id=&quot;20307&quot; value=&quot;935&quot;/&gt;&lt;/object&gt;&lt;object type=&quot;3&quot; unique_id=&quot;10153&quot;&gt;&lt;property id=&quot;20148&quot; value=&quot;5&quot;/&gt;&lt;property id=&quot;20300&quot; value=&quot;Slide 163 - &amp;quot;Model Conclusion&amp;quot;&quot;/&gt;&lt;property id=&quot;20307&quot; value=&quot;936&quot;/&gt;&lt;/object&gt;&lt;object type=&quot;3&quot; unique_id=&quot;10154&quot;&gt;&lt;property id=&quot;20148&quot; value=&quot;5&quot;/&gt;&lt;property id=&quot;20300&quot; value=&quot;Slide 164 - &amp;quot;Statistical Hypotheses  /1&amp;quot;&quot;/&gt;&lt;property id=&quot;20307&quot; value=&quot;937&quot;/&gt;&lt;/object&gt;&lt;object type=&quot;3&quot; unique_id=&quot;10155&quot;&gt;&lt;property id=&quot;20148&quot; value=&quot;5&quot;/&gt;&lt;property id=&quot;20300&quot; value=&quot;Slide 165 - &amp;quot;Statistical Hypotheses  /2&amp;quot;&quot;/&gt;&lt;property id=&quot;20307&quot; value=&quot;938&quot;/&gt;&lt;/object&gt;&lt;object type=&quot;3&quot; unique_id=&quot;10156&quot;&gt;&lt;property id=&quot;20148&quot; value=&quot;5&quot;/&gt;&lt;property id=&quot;20300&quot; value=&quot;Slide 166 - &amp;quot;Testing Null Hypothesis&amp;quot;&quot;/&gt;&lt;property id=&quot;20307&quot; value=&quot;939&quot;/&gt;&lt;/object&gt;&lt;object type=&quot;3&quot; unique_id=&quot;10157&quot;&gt;&lt;property id=&quot;20148&quot; value=&quot;5&quot;/&gt;&lt;property id=&quot;20300&quot; value=&quot;Slide 167 - &amp;quot;Evaluation Results  /1&amp;quot;&quot;/&gt;&lt;property id=&quot;20307&quot; value=&quot;941&quot;/&gt;&lt;/object&gt;&lt;object type=&quot;3&quot; unique_id=&quot;10158&quot;&gt;&lt;property id=&quot;20148&quot; value=&quot;5&quot;/&gt;&lt;property id=&quot;20300&quot; value=&quot;Slide 168 - &amp;quot;Evaluation Results  /2&amp;quot;&quot;/&gt;&lt;property id=&quot;20307&quot; value=&quot;942&quot;/&gt;&lt;/object&gt;&lt;object type=&quot;3&quot; unique_id=&quot;10159&quot;&gt;&lt;property id=&quot;20148&quot; value=&quot;5&quot;/&gt;&lt;property id=&quot;20300&quot; value=&quot;Slide 169 - &amp;quot;Evaluation Results  /3&amp;quot;&quot;/&gt;&lt;property id=&quot;20307&quot; value=&quot;943&quot;/&gt;&lt;/object&gt;&lt;object type=&quot;3&quot; unique_id=&quot;10160&quot;&gt;&lt;property id=&quot;20148&quot; value=&quot;5&quot;/&gt;&lt;property id=&quot;20300&quot; value=&quot;Slide 170 - &amp;quot;Evaluation Results  /4&amp;quot;&quot;/&gt;&lt;property id=&quot;20307&quot; value=&quot;944&quot;/&gt;&lt;/object&gt;&lt;object type=&quot;3&quot; unique_id=&quot;10161&quot;&gt;&lt;property id=&quot;20148&quot; value=&quot;5&quot;/&gt;&lt;property id=&quot;20300&quot; value=&quot;Slide 171 - &amp;quot;Evaluation Results  /5&amp;quot;&quot;/&gt;&lt;property id=&quot;20307&quot; value=&quot;945&quot;/&gt;&lt;/object&gt;&lt;object type=&quot;3&quot; unique_id=&quot;10162&quot;&gt;&lt;property id=&quot;20148&quot; value=&quot;5&quot;/&gt;&lt;property id=&quot;20300&quot; value=&quot;Slide 172 - &amp;quot;Evaluation Results  /6&amp;quot;&quot;/&gt;&lt;property id=&quot;20307&quot; value=&quot;946&quot;/&gt;&lt;/object&gt;&lt;object type=&quot;3&quot; unique_id=&quot;10163&quot;&gt;&lt;property id=&quot;20148&quot; value=&quot;5&quot;/&gt;&lt;property id=&quot;20300&quot; value=&quot;Slide 173 - &amp;quot;Ranking Summary&amp;quot;&quot;/&gt;&lt;property id=&quot;20307&quot; value=&quot;947&quot;/&gt;&lt;/object&gt;&lt;object type=&quot;3&quot; unique_id=&quot;10164&quot;&gt;&lt;property id=&quot;20148&quot; value=&quot;5&quot;/&gt;&lt;property id=&quot;20300&quot; value=&quot;Slide 174 - &amp;quot;Simple Overall Rank&amp;quot;&quot;/&gt;&lt;property id=&quot;20307&quot; value=&quot;948&quot;/&gt;&lt;/object&gt;&lt;object type=&quot;3&quot; unique_id=&quot;10165&quot;&gt;&lt;property id=&quot;20148&quot; value=&quot;5&quot;/&gt;&lt;property id=&quot;20300&quot; value=&quot;Slide 175 - &amp;quot;Recommended Future Works&amp;quot;&quot;/&gt;&lt;property id=&quot;20307&quot; value=&quot;949&quot;/&gt;&lt;/object&gt;&lt;object type=&quot;3&quot; unique_id=&quot;10166&quot;&gt;&lt;property id=&quot;20148&quot; value=&quot;5&quot;/&gt;&lt;property id=&quot;20300&quot; value=&quot;Slide 176 - &amp;quot;Recommended Future Works&amp;quot;&quot;/&gt;&lt;property id=&quot;20307&quot; value=&quot;952&quot;/&gt;&lt;/object&gt;&lt;object type=&quot;3&quot; unique_id=&quot;10167&quot;&gt;&lt;property id=&quot;20148&quot; value=&quot;5&quot;/&gt;&lt;property id=&quot;20300&quot; value=&quot;Slide 177 - &amp;quot;Limitations of Research&amp;quot;&quot;/&gt;&lt;property id=&quot;20307&quot; value=&quot;953&quot;/&gt;&lt;/object&gt;&lt;object type=&quot;3&quot; unique_id=&quot;10168&quot;&gt;&lt;property id=&quot;20148&quot; value=&quot;5&quot;/&gt;&lt;property id=&quot;20300&quot; value=&quot;Slide 178 - &amp;quot;Conclusions&amp;quot;&quot;/&gt;&lt;property id=&quot;20307&quot; value=&quot;954&quot;/&gt;&lt;/object&gt;&lt;object type=&quot;3&quot; unique_id=&quot;10169&quot;&gt;&lt;property id=&quot;20148&quot; value=&quot;5&quot;/&gt;&lt;property id=&quot;20300&quot; value=&quot;Slide 179 - &amp;quot;References  /1&amp;quot;&quot;/&gt;&lt;property id=&quot;20307&quot; value=&quot;955&quot;/&gt;&lt;/object&gt;&lt;object type=&quot;3&quot; unique_id=&quot;10170&quot;&gt;&lt;property id=&quot;20148&quot; value=&quot;5&quot;/&gt;&lt;property id=&quot;20300&quot; value=&quot;Slide 180 - &amp;quot;References  /2&amp;quot;&quot;/&gt;&lt;property id=&quot;20307&quot; value=&quot;956&quot;/&gt;&lt;/object&gt;&lt;object type=&quot;3&quot; unique_id=&quot;10171&quot;&gt;&lt;property id=&quot;20148&quot; value=&quot;5&quot;/&gt;&lt;property id=&quot;20300&quot; value=&quot;Slide 181&quot;/&gt;&lt;property id=&quot;20307&quot; value=&quot;957&quot;/&gt;&lt;/object&gt;&lt;object type=&quot;3&quot; unique_id=&quot;10342&quot;&gt;&lt;property id=&quot;20148&quot; value=&quot;5&quot;/&gt;&lt;property id=&quot;20300&quot; value=&quot;Slide 37 - &amp;quot;GAIA: Analysis Process&amp;quot;&quot;/&gt;&lt;property id=&quot;20307&quot; value=&quot;982&quot;/&gt;&lt;/object&gt;&lt;object type=&quot;3&quot; unique_id=&quot;10511&quot;&gt;&lt;property id=&quot;20148&quot; value=&quot;5&quot;/&gt;&lt;property id=&quot;20300&quot; value=&quot;Slide 24 - &amp;quot;Roles: how to find them?&amp;quot;&quot;/&gt;&lt;property id=&quot;20307&quot; value=&quot;983&quot;/&gt;&lt;/object&gt;&lt;object type=&quot;3&quot; unique_id=&quot;12202&quot;&gt;&lt;property id=&quot;20148&quot; value=&quot;5&quot;/&gt;&lt;property id=&quot;20300&quot; value=&quot;Slide 4 - &amp;quot;Introduction (contd.)&amp;quot;&quot;/&gt;&lt;property id=&quot;20307&quot; value=&quot;986&quot;/&gt;&lt;/object&gt;&lt;object type=&quot;3&quot; unique_id=&quot;12203&quot;&gt;&lt;property id=&quot;20148&quot; value=&quot;5&quot;/&gt;&lt;property id=&quot;20300&quot; value=&quot;Slide 5 - &amp;quot;Why We Need This?&amp;quot;&quot;/&gt;&lt;property id=&quot;20307&quot; value=&quot;987&quot;/&gt;&lt;/object&gt;&lt;object type=&quot;3&quot; unique_id=&quot;12204&quot;&gt;&lt;property id=&quot;20148&quot; value=&quot;5&quot;/&gt;&lt;property id=&quot;20300&quot; value=&quot;Slide 6 - &amp;quot;Why We Need This? (contd.)&amp;quot;&quot;/&gt;&lt;property id=&quot;20307&quot; value=&quot;988&quot;/&gt;&lt;/object&gt;&lt;object type=&quot;3&quot; unique_id=&quot;12205&quot;&gt;&lt;property id=&quot;20148&quot; value=&quot;5&quot;/&gt;&lt;property id=&quot;20300&quot; value=&quot;Slide 7 - &amp;quot;Why We Need This? (contd.)&amp;quot;&quot;/&gt;&lt;property id=&quot;20307&quot; value=&quot;989&quot;/&gt;&lt;/object&gt;&lt;object type=&quot;3&quot; unique_id=&quot;12206&quot;&gt;&lt;property id=&quot;20148&quot; value=&quot;5&quot;/&gt;&lt;property id=&quot;20300&quot; value=&quot;Slide 8 - &amp;quot;Why We Need This? (contd.)&amp;quot;&quot;/&gt;&lt;property id=&quot;20307&quot; value=&quot;990&quot;/&gt;&lt;/object&gt;&lt;object type=&quot;3&quot; unique_id=&quot;12207&quot;&gt;&lt;property id=&quot;20148&quot; value=&quot;5&quot;/&gt;&lt;property id=&quot;20300&quot; value=&quot;Slide 25 - &amp;quot;How to Find Roles?&amp;quot;&quot;/&gt;&lt;property id=&quot;20307&quot; value=&quot;984&quot;/&gt;&lt;/object&gt;&lt;object type=&quot;3&quot; unique_id=&quot;12208&quot;&gt;&lt;property id=&quot;20148&quot; value=&quot;5&quot;/&gt;&lt;property id=&quot;20300&quot; value=&quot;Slide 26 - &amp;quot;Case of Agile Development  /1&amp;quot;&quot;/&gt;&lt;property id=&quot;20307&quot; value=&quot;985&quot;/&gt;&lt;/object&gt;&lt;object type=&quot;3&quot; unique_id=&quot;12383&quot;&gt;&lt;property id=&quot;20148&quot; value=&quot;5&quot;/&gt;&lt;property id=&quot;20300&quot; value=&quot;Slide 102 - &amp;quot;Comparison: Arch. Views&amp;quot;&quot;/&gt;&lt;property id=&quot;20307&quot; value=&quot;991&quot;/&gt;&lt;/object&gt;&lt;object type=&quot;3&quot; unique_id=&quot;13609&quot;&gt;&lt;property id=&quot;20148&quot; value=&quot;5&quot;/&gt;&lt;property id=&quot;20300&quot; value=&quot;Slide 27 - &amp;quot;Example &amp;quot;&quot;/&gt;&lt;property id=&quot;20307&quot; value=&quot;992&quot;/&gt;&lt;/object&gt;&lt;object type=&quot;3&quot; unique_id=&quot;13610&quot;&gt;&lt;property id=&quot;20148&quot; value=&quot;5&quot;/&gt;&lt;property id=&quot;20300&quot; value=&quot;Slide 28 - &amp;quot;Example  (cont’d)&amp;quot;&quot;/&gt;&lt;property id=&quot;20307&quot; value=&quot;993&quot;/&gt;&lt;/object&gt;&lt;object type=&quot;3&quot; unique_id=&quot;13611&quot;&gt;&lt;property id=&quot;20148&quot; value=&quot;5&quot;/&gt;&lt;property id=&quot;20300&quot; value=&quot;Slide 29 - &amp;quot;Example  (cont’d)&amp;quot;&quot;/&gt;&lt;property id=&quot;20307&quot; value=&quot;994&quot;/&gt;&lt;/object&gt;&lt;object type=&quot;3&quot; unique_id=&quot;13612&quot;&gt;&lt;property id=&quot;20148&quot; value=&quot;5&quot;/&gt;&lt;property id=&quot;20300&quot; value=&quot;Slide 30 - &amp;quot;Example (cont’d)&amp;quot;&quot;/&gt;&lt;property id=&quot;20307&quot; value=&quot;995&quot;/&gt;&lt;/object&gt;&lt;object type=&quot;3&quot; unique_id=&quot;14329&quot;&gt;&lt;property id=&quot;20148&quot; value=&quot;5&quot;/&gt;&lt;property id=&quot;20300&quot; value=&quot;Slide 87 - &amp;quot;Example &amp;quot;&quot;/&gt;&lt;property id=&quot;20307&quot; value=&quot;996&quot;/&gt;&lt;/object&gt;&lt;object type=&quot;3&quot; unique_id=&quot;14330&quot;&gt;&lt;property id=&quot;20148&quot; value=&quot;5&quot;/&gt;&lt;property id=&quot;20300&quot; value=&quot;Slide 88 - &amp;quot;Example (cont’d)&amp;quot;&quot;/&gt;&lt;property id=&quot;20307&quot; value=&quot;997&quot;/&gt;&lt;/object&gt;&lt;object type=&quot;3&quot; unique_id=&quot;14331&quot;&gt;&lt;property id=&quot;20148&quot; value=&quot;5&quot;/&gt;&lt;property id=&quot;20300&quot; value=&quot;Slide 89 - &amp;quot;Example (cont’d)&amp;quot;&quot;/&gt;&lt;property id=&quot;20307&quot; value=&quot;998&quot;/&gt;&lt;/object&gt;&lt;object type=&quot;3&quot; unique_id=&quot;14332&quot;&gt;&lt;property id=&quot;20148&quot; value=&quot;5&quot;/&gt;&lt;property id=&quot;20300&quot; value=&quot;Slide 90 - &amp;quot;Example (cont’d)&amp;quot;&quot;/&gt;&lt;property id=&quot;20307&quot; value=&quot;999&quot;/&gt;&lt;/object&gt;&lt;/object&gt;&lt;/object&gt;&lt;/database&gt;"/>
  <p:tag name="SECTOMILLISECCONVERTED" val="1"/>
</p:tagLst>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pitchFamily="34"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UofC_template</Template>
  <TotalTime>5590</TotalTime>
  <Words>6274</Words>
  <Application>Microsoft Office PowerPoint</Application>
  <PresentationFormat>On-screen Show (4:3)</PresentationFormat>
  <Paragraphs>922</Paragraphs>
  <Slides>93</Slides>
  <Notes>6</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93</vt:i4>
      </vt:variant>
    </vt:vector>
  </HeadingPairs>
  <TitlesOfParts>
    <vt:vector size="104" baseType="lpstr">
      <vt:lpstr>Courier</vt:lpstr>
      <vt:lpstr>Arial</vt:lpstr>
      <vt:lpstr>Arial Black</vt:lpstr>
      <vt:lpstr>Arial Rounded MT Bold</vt:lpstr>
      <vt:lpstr>Century</vt:lpstr>
      <vt:lpstr>Comic Sans MS</vt:lpstr>
      <vt:lpstr>Tahoma</vt:lpstr>
      <vt:lpstr>Times New Roman</vt:lpstr>
      <vt:lpstr>Wingdings</vt:lpstr>
      <vt:lpstr>ZapfHumnst BT</vt:lpstr>
      <vt:lpstr>UofC_template</vt:lpstr>
      <vt:lpstr>SENG 696 Agent-based  Software Engineering</vt:lpstr>
      <vt:lpstr>Contents</vt:lpstr>
      <vt:lpstr>Course Curriculum</vt:lpstr>
      <vt:lpstr>Multi Agent system Development</vt:lpstr>
      <vt:lpstr>Introduction (contd.)</vt:lpstr>
      <vt:lpstr>Why We Need This?</vt:lpstr>
      <vt:lpstr>Why We Need This? (contd.)</vt:lpstr>
      <vt:lpstr>Why We Need This? (contd.)</vt:lpstr>
      <vt:lpstr>Why We Need This? (contd.)</vt:lpstr>
      <vt:lpstr>Simple Agent Model</vt:lpstr>
      <vt:lpstr>Notes</vt:lpstr>
      <vt:lpstr>A Methodology for Agent-Oriented Analysis and Design: GAIA</vt:lpstr>
      <vt:lpstr>Abstract</vt:lpstr>
      <vt:lpstr>Introduction </vt:lpstr>
      <vt:lpstr>Domain Characteristics</vt:lpstr>
      <vt:lpstr>Conceptual Framework</vt:lpstr>
      <vt:lpstr>Analysis Concepts</vt:lpstr>
      <vt:lpstr>Abstract &amp; Concrete Concepts</vt:lpstr>
      <vt:lpstr>1. System  =  Society of Agents</vt:lpstr>
      <vt:lpstr>2. Role</vt:lpstr>
      <vt:lpstr>3. Responsibilities (What?)</vt:lpstr>
      <vt:lpstr>4. Liveness  (Goal or Utility)</vt:lpstr>
      <vt:lpstr>5. Safety  (Guards)</vt:lpstr>
      <vt:lpstr>6. Permissions  =  Rights</vt:lpstr>
      <vt:lpstr>7. Protocols (How?)</vt:lpstr>
      <vt:lpstr>Roles: how to find them?</vt:lpstr>
      <vt:lpstr>How to Find Roles?</vt:lpstr>
      <vt:lpstr>Case of Agile Development  /1</vt:lpstr>
      <vt:lpstr>Case of Req. Document </vt:lpstr>
      <vt:lpstr>Example  (cont’d)</vt:lpstr>
      <vt:lpstr>Example  (cont’d)</vt:lpstr>
      <vt:lpstr>Example (cont’d)</vt:lpstr>
      <vt:lpstr>Analysis &amp; Design Models</vt:lpstr>
      <vt:lpstr>1) Analysis Phase</vt:lpstr>
      <vt:lpstr>Analysis: Roles Model</vt:lpstr>
      <vt:lpstr>Analysis: Permissions</vt:lpstr>
      <vt:lpstr>Analysis: Responsibilities</vt:lpstr>
      <vt:lpstr>Analysis: Responsibilities</vt:lpstr>
      <vt:lpstr>GAIA: Analysis Process</vt:lpstr>
      <vt:lpstr>Navigation Service System</vt:lpstr>
      <vt:lpstr>Navigation Service System</vt:lpstr>
      <vt:lpstr>Example: MADS System</vt:lpstr>
      <vt:lpstr>Example    (cont’d)</vt:lpstr>
      <vt:lpstr>Example    (cont’d)</vt:lpstr>
      <vt:lpstr>Example    (cont’d)</vt:lpstr>
      <vt:lpstr>Role Schema</vt:lpstr>
      <vt:lpstr>Example: RenderMap</vt:lpstr>
      <vt:lpstr>Analysis: Interaction Model</vt:lpstr>
      <vt:lpstr>Analysis: Interaction Model</vt:lpstr>
      <vt:lpstr>Example: Interaction Model</vt:lpstr>
      <vt:lpstr>2) Design Phase</vt:lpstr>
      <vt:lpstr>Analysis &amp; Design Models</vt:lpstr>
      <vt:lpstr>Design Models</vt:lpstr>
      <vt:lpstr>Design: Agent Model</vt:lpstr>
      <vt:lpstr>Agent Model</vt:lpstr>
      <vt:lpstr>Example: Agent Model</vt:lpstr>
      <vt:lpstr>Service Model  /1</vt:lpstr>
      <vt:lpstr>Service Model  /2</vt:lpstr>
      <vt:lpstr>Example: Service Model</vt:lpstr>
      <vt:lpstr>Acquaintance Model</vt:lpstr>
      <vt:lpstr>Example: Acquaintance Model</vt:lpstr>
      <vt:lpstr>Design Process</vt:lpstr>
      <vt:lpstr>Extensions (Future Works)</vt:lpstr>
      <vt:lpstr>Critics</vt:lpstr>
      <vt:lpstr>Evaluation  /1</vt:lpstr>
      <vt:lpstr>Evaluation  /2</vt:lpstr>
      <vt:lpstr>Evaluation  /3</vt:lpstr>
      <vt:lpstr>Evaluation  /4</vt:lpstr>
      <vt:lpstr>Conclusions</vt:lpstr>
      <vt:lpstr>Case Study – Using GAIA</vt:lpstr>
      <vt:lpstr>Online Examination Assistant</vt:lpstr>
      <vt:lpstr>Role Model</vt:lpstr>
      <vt:lpstr>Role Schema</vt:lpstr>
      <vt:lpstr>Interaction Model</vt:lpstr>
      <vt:lpstr>Design: Agent Model</vt:lpstr>
      <vt:lpstr>Design: Service Model</vt:lpstr>
      <vt:lpstr>Design: Acquaintance Model</vt:lpstr>
      <vt:lpstr>Overall System</vt:lpstr>
      <vt:lpstr>Case Study – Using GAIA</vt:lpstr>
      <vt:lpstr>Electronic Marketplace</vt:lpstr>
      <vt:lpstr>Assumptions</vt:lpstr>
      <vt:lpstr>Analysis: Role Model</vt:lpstr>
      <vt:lpstr>Analysis: Role Model</vt:lpstr>
      <vt:lpstr>Analysis: Role Model</vt:lpstr>
      <vt:lpstr>Analysis: Interaction Model</vt:lpstr>
      <vt:lpstr>Design: Agent Model</vt:lpstr>
      <vt:lpstr>Design: Service Model</vt:lpstr>
      <vt:lpstr>Design: Acquaintance Model</vt:lpstr>
      <vt:lpstr>Design: Communication</vt:lpstr>
      <vt:lpstr>Design: Communication</vt:lpstr>
      <vt:lpstr>References  /1</vt:lpstr>
      <vt:lpstr>References  /2</vt:lpstr>
      <vt:lpstr>PowerPoint Presentation</vt:lpstr>
    </vt:vector>
  </TitlesOfParts>
  <Company>埼玉大学情報システム工学科</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SENG 697</dc:title>
  <dc:subject>Behrouz H. Far</dc:subject>
  <dc:creator>Behrouz H. Far</dc:creator>
  <cp:lastModifiedBy>Behrouz Far</cp:lastModifiedBy>
  <cp:revision>438</cp:revision>
  <cp:lastPrinted>2018-09-17T22:21:06Z</cp:lastPrinted>
  <dcterms:created xsi:type="dcterms:W3CDTF">1997-04-20T23:51:09Z</dcterms:created>
  <dcterms:modified xsi:type="dcterms:W3CDTF">2019-09-16T21:58:26Z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50</vt:i4>
  </property>
  <property fmtid="{D5CDD505-2E9C-101B-9397-08002B2CF9AE}" pid="5" name="ScreenSize">
    <vt:i4>2</vt:i4>
  </property>
  <property fmtid="{D5CDD505-2E9C-101B-9397-08002B2CF9AE}" pid="6" name="ScreenUsage">
    <vt:i4>2</vt:i4>
  </property>
  <property fmtid="{D5CDD505-2E9C-101B-9397-08002B2CF9AE}" pid="7" name="MailAddress">
    <vt:lpwstr>far@cit.ics.saitama-u.ac.jp</vt:lpwstr>
  </property>
  <property fmtid="{D5CDD505-2E9C-101B-9397-08002B2CF9AE}" pid="8" name="HomePage">
    <vt:lpwstr>http://www.cit.ics.saitama-u.ac.jp/~far/</vt:lpwstr>
  </property>
  <property fmtid="{D5CDD505-2E9C-101B-9397-08002B2CF9AE}" pid="9" name="Other">
    <vt:lpwstr>知識工学（53240）</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false</vt:bool>
  </property>
  <property fmtid="{D5CDD505-2E9C-101B-9397-08002B2CF9AE}" pid="13" name="BackColor">
    <vt:i4>16777215</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Z:\lect_99\Ke99\Html</vt:lpwstr>
  </property>
</Properties>
</file>