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8"/>
  </p:notesMasterIdLst>
  <p:handoutMasterIdLst>
    <p:handoutMasterId r:id="rId49"/>
  </p:handoutMasterIdLst>
  <p:sldIdLst>
    <p:sldId id="585" r:id="rId2"/>
    <p:sldId id="879" r:id="rId3"/>
    <p:sldId id="880" r:id="rId4"/>
    <p:sldId id="882" r:id="rId5"/>
    <p:sldId id="919" r:id="rId6"/>
    <p:sldId id="883" r:id="rId7"/>
    <p:sldId id="884" r:id="rId8"/>
    <p:sldId id="885" r:id="rId9"/>
    <p:sldId id="886" r:id="rId10"/>
    <p:sldId id="887" r:id="rId11"/>
    <p:sldId id="890" r:id="rId12"/>
    <p:sldId id="927" r:id="rId13"/>
    <p:sldId id="889" r:id="rId14"/>
    <p:sldId id="920" r:id="rId15"/>
    <p:sldId id="888" r:id="rId16"/>
    <p:sldId id="891" r:id="rId17"/>
    <p:sldId id="892" r:id="rId18"/>
    <p:sldId id="893" r:id="rId19"/>
    <p:sldId id="894" r:id="rId20"/>
    <p:sldId id="895" r:id="rId21"/>
    <p:sldId id="896" r:id="rId22"/>
    <p:sldId id="897" r:id="rId23"/>
    <p:sldId id="898" r:id="rId24"/>
    <p:sldId id="899" r:id="rId25"/>
    <p:sldId id="900" r:id="rId26"/>
    <p:sldId id="929" r:id="rId27"/>
    <p:sldId id="912" r:id="rId28"/>
    <p:sldId id="903" r:id="rId29"/>
    <p:sldId id="913" r:id="rId30"/>
    <p:sldId id="914" r:id="rId31"/>
    <p:sldId id="915" r:id="rId32"/>
    <p:sldId id="916" r:id="rId33"/>
    <p:sldId id="917" r:id="rId34"/>
    <p:sldId id="918" r:id="rId35"/>
    <p:sldId id="926" r:id="rId36"/>
    <p:sldId id="904" r:id="rId37"/>
    <p:sldId id="906" r:id="rId38"/>
    <p:sldId id="908" r:id="rId39"/>
    <p:sldId id="909" r:id="rId40"/>
    <p:sldId id="910" r:id="rId41"/>
    <p:sldId id="911" r:id="rId42"/>
    <p:sldId id="931" r:id="rId43"/>
    <p:sldId id="930" r:id="rId44"/>
    <p:sldId id="921" r:id="rId45"/>
    <p:sldId id="928" r:id="rId46"/>
    <p:sldId id="922" r:id="rId47"/>
  </p:sldIdLst>
  <p:sldSz cx="9144000" cy="6858000" type="screen4x3"/>
  <p:notesSz cx="7315200" cy="9601200"/>
  <p:custDataLst>
    <p:tags r:id="rId50"/>
  </p:custDataLst>
  <p:defaultTextStyle>
    <a:defPPr>
      <a:defRPr lang="en-US"/>
    </a:defPPr>
    <a:lvl1pPr algn="l" rtl="0" fontAlgn="base">
      <a:spcBef>
        <a:spcPct val="0"/>
      </a:spcBef>
      <a:spcAft>
        <a:spcPct val="0"/>
      </a:spcAft>
      <a:defRPr kumimoji="1" sz="2400" b="1" kern="1200">
        <a:solidFill>
          <a:schemeClr val="tx1"/>
        </a:solidFill>
        <a:latin typeface="Tahoma" pitchFamily="34" charset="0"/>
        <a:ea typeface="ＭＳ Ｐゴシック" pitchFamily="50" charset="-128"/>
        <a:cs typeface="+mn-cs"/>
      </a:defRPr>
    </a:lvl1pPr>
    <a:lvl2pPr marL="457200" algn="l" rtl="0" fontAlgn="base">
      <a:spcBef>
        <a:spcPct val="0"/>
      </a:spcBef>
      <a:spcAft>
        <a:spcPct val="0"/>
      </a:spcAft>
      <a:defRPr kumimoji="1" sz="2400" b="1" kern="1200">
        <a:solidFill>
          <a:schemeClr val="tx1"/>
        </a:solidFill>
        <a:latin typeface="Tahoma" pitchFamily="34" charset="0"/>
        <a:ea typeface="ＭＳ Ｐゴシック" pitchFamily="50" charset="-128"/>
        <a:cs typeface="+mn-cs"/>
      </a:defRPr>
    </a:lvl2pPr>
    <a:lvl3pPr marL="914400" algn="l" rtl="0" fontAlgn="base">
      <a:spcBef>
        <a:spcPct val="0"/>
      </a:spcBef>
      <a:spcAft>
        <a:spcPct val="0"/>
      </a:spcAft>
      <a:defRPr kumimoji="1" sz="2400" b="1" kern="1200">
        <a:solidFill>
          <a:schemeClr val="tx1"/>
        </a:solidFill>
        <a:latin typeface="Tahoma" pitchFamily="34" charset="0"/>
        <a:ea typeface="ＭＳ Ｐゴシック" pitchFamily="50" charset="-128"/>
        <a:cs typeface="+mn-cs"/>
      </a:defRPr>
    </a:lvl3pPr>
    <a:lvl4pPr marL="1371600" algn="l" rtl="0" fontAlgn="base">
      <a:spcBef>
        <a:spcPct val="0"/>
      </a:spcBef>
      <a:spcAft>
        <a:spcPct val="0"/>
      </a:spcAft>
      <a:defRPr kumimoji="1" sz="2400" b="1" kern="1200">
        <a:solidFill>
          <a:schemeClr val="tx1"/>
        </a:solidFill>
        <a:latin typeface="Tahoma" pitchFamily="34" charset="0"/>
        <a:ea typeface="ＭＳ Ｐゴシック" pitchFamily="50" charset="-128"/>
        <a:cs typeface="+mn-cs"/>
      </a:defRPr>
    </a:lvl4pPr>
    <a:lvl5pPr marL="1828800" algn="l" rtl="0" fontAlgn="base">
      <a:spcBef>
        <a:spcPct val="0"/>
      </a:spcBef>
      <a:spcAft>
        <a:spcPct val="0"/>
      </a:spcAft>
      <a:defRPr kumimoji="1" sz="2400" b="1" kern="1200">
        <a:solidFill>
          <a:schemeClr val="tx1"/>
        </a:solidFill>
        <a:latin typeface="Tahoma" pitchFamily="34" charset="0"/>
        <a:ea typeface="ＭＳ Ｐゴシック" pitchFamily="50" charset="-128"/>
        <a:cs typeface="+mn-cs"/>
      </a:defRPr>
    </a:lvl5pPr>
    <a:lvl6pPr marL="2286000" algn="l" defTabSz="914400" rtl="0" eaLnBrk="1" latinLnBrk="0" hangingPunct="1">
      <a:defRPr kumimoji="1" sz="2400" b="1" kern="1200">
        <a:solidFill>
          <a:schemeClr val="tx1"/>
        </a:solidFill>
        <a:latin typeface="Tahoma" pitchFamily="34" charset="0"/>
        <a:ea typeface="ＭＳ Ｐゴシック" pitchFamily="50" charset="-128"/>
        <a:cs typeface="+mn-cs"/>
      </a:defRPr>
    </a:lvl6pPr>
    <a:lvl7pPr marL="2743200" algn="l" defTabSz="914400" rtl="0" eaLnBrk="1" latinLnBrk="0" hangingPunct="1">
      <a:defRPr kumimoji="1" sz="2400" b="1" kern="1200">
        <a:solidFill>
          <a:schemeClr val="tx1"/>
        </a:solidFill>
        <a:latin typeface="Tahoma" pitchFamily="34" charset="0"/>
        <a:ea typeface="ＭＳ Ｐゴシック" pitchFamily="50" charset="-128"/>
        <a:cs typeface="+mn-cs"/>
      </a:defRPr>
    </a:lvl7pPr>
    <a:lvl8pPr marL="3200400" algn="l" defTabSz="914400" rtl="0" eaLnBrk="1" latinLnBrk="0" hangingPunct="1">
      <a:defRPr kumimoji="1" sz="2400" b="1" kern="1200">
        <a:solidFill>
          <a:schemeClr val="tx1"/>
        </a:solidFill>
        <a:latin typeface="Tahoma" pitchFamily="34" charset="0"/>
        <a:ea typeface="ＭＳ Ｐゴシック" pitchFamily="50" charset="-128"/>
        <a:cs typeface="+mn-cs"/>
      </a:defRPr>
    </a:lvl8pPr>
    <a:lvl9pPr marL="3657600" algn="l" defTabSz="914400" rtl="0" eaLnBrk="1" latinLnBrk="0" hangingPunct="1">
      <a:defRPr kumimoji="1" sz="2400" b="1" kern="1200">
        <a:solidFill>
          <a:schemeClr val="tx1"/>
        </a:solidFill>
        <a:latin typeface="Tahoma"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4D4D4D"/>
    <a:srgbClr val="004600"/>
    <a:srgbClr val="003300"/>
    <a:srgbClr val="D60093"/>
    <a:srgbClr val="FF3399"/>
    <a:srgbClr val="FF33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90" autoAdjust="0"/>
    <p:restoredTop sz="94660"/>
  </p:normalViewPr>
  <p:slideViewPr>
    <p:cSldViewPr>
      <p:cViewPr varScale="1">
        <p:scale>
          <a:sx n="129" d="100"/>
          <a:sy n="129" d="100"/>
        </p:scale>
        <p:origin x="651" y="79"/>
      </p:cViewPr>
      <p:guideLst>
        <p:guide orient="horz" pos="235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0" d="100"/>
          <a:sy n="80" d="100"/>
        </p:scale>
        <p:origin x="-1992" y="-96"/>
      </p:cViewPr>
      <p:guideLst>
        <p:guide orient="horz" pos="3025"/>
        <p:guide pos="230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lvl1pPr eaLnBrk="0" hangingPunct="0">
              <a:defRPr sz="900" b="0">
                <a:latin typeface="Times New Roman" pitchFamily="18" charset="0"/>
              </a:defRPr>
            </a:lvl1pPr>
          </a:lstStyle>
          <a:p>
            <a:r>
              <a:rPr lang="ja-JP" altLang="en-US"/>
              <a:t>SENG697: Agent-based Software Engineering</a:t>
            </a:r>
            <a:endParaRPr lang="en-US" altLang="ja-JP"/>
          </a:p>
          <a:p>
            <a:r>
              <a:rPr lang="en-US" altLang="ja-JP"/>
              <a:t>B.H.Far (University of Calgary)</a:t>
            </a:r>
            <a:endParaRPr lang="ja-JP" altLang="en-US"/>
          </a:p>
        </p:txBody>
      </p:sp>
      <p:sp>
        <p:nvSpPr>
          <p:cNvPr id="4099"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lvl1pPr algn="r" eaLnBrk="0" hangingPunct="0">
              <a:defRPr sz="900" b="0">
                <a:latin typeface="Times New Roman" pitchFamily="18" charset="0"/>
              </a:defRPr>
            </a:lvl1pPr>
          </a:lstStyle>
          <a:p>
            <a:r>
              <a:rPr lang="en-US"/>
              <a:t>2007 (Fall)</a:t>
            </a:r>
            <a:endParaRPr lang="en-US" altLang="ja-JP"/>
          </a:p>
        </p:txBody>
      </p:sp>
      <p:sp>
        <p:nvSpPr>
          <p:cNvPr id="4100" name="Rectangle 4"/>
          <p:cNvSpPr>
            <a:spLocks noGrp="1" noChangeArrowheads="1"/>
          </p:cNvSpPr>
          <p:nvPr>
            <p:ph type="ftr" sz="quarter" idx="2"/>
          </p:nvPr>
        </p:nvSpPr>
        <p:spPr bwMode="auto">
          <a:xfrm>
            <a:off x="0" y="9120188"/>
            <a:ext cx="4013200" cy="481012"/>
          </a:xfrm>
          <a:prstGeom prst="rect">
            <a:avLst/>
          </a:prstGeom>
          <a:noFill/>
          <a:ln w="9525">
            <a:noFill/>
            <a:miter lim="800000"/>
            <a:headEnd/>
            <a:tailEnd/>
          </a:ln>
          <a:effectLst/>
        </p:spPr>
        <p:txBody>
          <a:bodyPr vert="horz" wrap="square" lIns="91457" tIns="45729" rIns="91457" bIns="45729" numCol="1" anchor="b" anchorCtr="0" compatLnSpc="1">
            <a:prstTxWarp prst="textNoShape">
              <a:avLst/>
            </a:prstTxWarp>
          </a:bodyPr>
          <a:lstStyle>
            <a:lvl1pPr eaLnBrk="0" hangingPunct="0">
              <a:defRPr sz="900" b="0">
                <a:latin typeface="Times New Roman" pitchFamily="18" charset="0"/>
              </a:defRPr>
            </a:lvl1pPr>
          </a:lstStyle>
          <a:p>
            <a:r>
              <a:rPr lang="ja-JP" altLang="en-US"/>
              <a:t>http://www.enel.ucalgary.ca/People/far/Lecture/SENG697/</a:t>
            </a:r>
            <a:endParaRPr lang="en-US" altLang="ja-JP"/>
          </a:p>
          <a:p>
            <a:r>
              <a:rPr lang="en-US" altLang="ja-JP"/>
              <a:t>far@ucalgary.ca</a:t>
            </a:r>
          </a:p>
        </p:txBody>
      </p:sp>
      <p:sp>
        <p:nvSpPr>
          <p:cNvPr id="4101"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1457" tIns="45729" rIns="91457" bIns="45729" numCol="1" anchor="b" anchorCtr="0" compatLnSpc="1">
            <a:prstTxWarp prst="textNoShape">
              <a:avLst/>
            </a:prstTxWarp>
          </a:bodyPr>
          <a:lstStyle>
            <a:lvl1pPr algn="r" eaLnBrk="0" hangingPunct="0">
              <a:defRPr sz="900" b="0">
                <a:latin typeface="Times New Roman" pitchFamily="18" charset="0"/>
              </a:defRPr>
            </a:lvl1pPr>
          </a:lstStyle>
          <a:p>
            <a:fld id="{7A66F014-85E1-40EE-8F71-191B401C21A1}" type="slidenum">
              <a:rPr lang="ja-JP" altLang="en-US"/>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lvl1pPr eaLnBrk="0" hangingPunct="0">
              <a:defRPr sz="900" b="0">
                <a:latin typeface="Times New Roman" pitchFamily="18" charset="0"/>
              </a:defRPr>
            </a:lvl1pPr>
          </a:lstStyle>
          <a:p>
            <a:r>
              <a:rPr lang="ja-JP" altLang="en-US"/>
              <a:t>SENG697: Agent-based Software Engineering</a:t>
            </a:r>
            <a:endParaRPr lang="en-US" altLang="ja-JP"/>
          </a:p>
        </p:txBody>
      </p:sp>
      <p:sp>
        <p:nvSpPr>
          <p:cNvPr id="6147"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lvl1pPr algn="r" eaLnBrk="0" hangingPunct="0">
              <a:defRPr sz="900" b="0">
                <a:latin typeface="Times New Roman" pitchFamily="18" charset="0"/>
              </a:defRPr>
            </a:lvl1pPr>
          </a:lstStyle>
          <a:p>
            <a:r>
              <a:rPr lang="en-US"/>
              <a:t>2007 (Fall)</a:t>
            </a:r>
            <a:endParaRPr lang="en-US" altLang="ja-JP"/>
          </a:p>
        </p:txBody>
      </p:sp>
      <p:sp>
        <p:nvSpPr>
          <p:cNvPr id="6148" name="Rectangle 4"/>
          <p:cNvSpPr>
            <a:spLocks noGrp="1" noRot="1" noChangeAspect="1" noChangeArrowheads="1"/>
          </p:cNvSpPr>
          <p:nvPr>
            <p:ph type="sldImg" idx="2"/>
          </p:nvPr>
        </p:nvSpPr>
        <p:spPr bwMode="auto">
          <a:xfrm>
            <a:off x="1260475" y="722313"/>
            <a:ext cx="4799013" cy="3598862"/>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6313" y="4557713"/>
            <a:ext cx="5362575" cy="4321175"/>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p>
            <a:pPr lvl="0"/>
            <a:r>
              <a:rPr lang="ja-JP" altLang="en-US"/>
              <a:t>マスターテキストの書式設定</a:t>
            </a:r>
          </a:p>
          <a:p>
            <a:pPr lvl="1"/>
            <a:r>
              <a:rPr lang="ja-JP" altLang="en-US"/>
              <a:t>第 2 レベル</a:t>
            </a:r>
          </a:p>
          <a:p>
            <a:pPr lvl="2"/>
            <a:r>
              <a:rPr lang="ja-JP" altLang="en-US"/>
              <a:t>第 3 レベル</a:t>
            </a:r>
          </a:p>
          <a:p>
            <a:pPr lvl="3"/>
            <a:r>
              <a:rPr lang="ja-JP" altLang="en-US"/>
              <a:t>第 4 レベル</a:t>
            </a:r>
          </a:p>
          <a:p>
            <a:pPr lvl="4"/>
            <a:r>
              <a:rPr lang="ja-JP" altLang="en-US"/>
              <a:t>第 5 レベル</a:t>
            </a:r>
          </a:p>
        </p:txBody>
      </p:sp>
      <p:sp>
        <p:nvSpPr>
          <p:cNvPr id="6150"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1457" tIns="45729" rIns="91457" bIns="45729" numCol="1" anchor="b" anchorCtr="0" compatLnSpc="1">
            <a:prstTxWarp prst="textNoShape">
              <a:avLst/>
            </a:prstTxWarp>
          </a:bodyPr>
          <a:lstStyle>
            <a:lvl1pPr eaLnBrk="0" hangingPunct="0">
              <a:defRPr sz="900" b="0">
                <a:latin typeface="Times New Roman" pitchFamily="18" charset="0"/>
              </a:defRPr>
            </a:lvl1pPr>
          </a:lstStyle>
          <a:p>
            <a:r>
              <a:rPr lang="ja-JP" altLang="en-US"/>
              <a:t>http://www.enel.ucalgary.ca/People/far/Lecture/SENG697/</a:t>
            </a:r>
            <a:endParaRPr lang="en-US" altLang="ja-JP"/>
          </a:p>
        </p:txBody>
      </p:sp>
      <p:sp>
        <p:nvSpPr>
          <p:cNvPr id="6151"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1457" tIns="45729" rIns="91457" bIns="45729" numCol="1" anchor="b" anchorCtr="0" compatLnSpc="1">
            <a:prstTxWarp prst="textNoShape">
              <a:avLst/>
            </a:prstTxWarp>
          </a:bodyPr>
          <a:lstStyle>
            <a:lvl1pPr algn="r" eaLnBrk="0" hangingPunct="0">
              <a:defRPr sz="900" b="0">
                <a:latin typeface="Times New Roman" pitchFamily="18" charset="0"/>
              </a:defRPr>
            </a:lvl1pPr>
          </a:lstStyle>
          <a:p>
            <a:fld id="{4A27BE1B-F964-4D83-B524-1E195E32C533}" type="slidenum">
              <a:rPr lang="ja-JP" altLang="en-US"/>
              <a:pPr/>
              <a:t>‹#›</a:t>
            </a:fld>
            <a:endParaRPr lang="en-US" altLang="ja-JP"/>
          </a:p>
        </p:txBody>
      </p:sp>
    </p:spTree>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a:t>SENG697: Agent-based Software Engineering</a:t>
            </a:r>
            <a:endParaRPr lang="en-US" altLang="ja-JP"/>
          </a:p>
        </p:txBody>
      </p:sp>
      <p:sp>
        <p:nvSpPr>
          <p:cNvPr id="5" name="Rectangle 3"/>
          <p:cNvSpPr>
            <a:spLocks noGrp="1" noChangeArrowheads="1"/>
          </p:cNvSpPr>
          <p:nvPr>
            <p:ph type="dt" idx="1"/>
          </p:nvPr>
        </p:nvSpPr>
        <p:spPr>
          <a:ln/>
        </p:spPr>
        <p:txBody>
          <a:bodyPr/>
          <a:lstStyle/>
          <a:p>
            <a:r>
              <a:rPr lang="en-US"/>
              <a:t>2007 (Fall)</a:t>
            </a:r>
            <a:endParaRPr lang="en-US" altLang="ja-JP"/>
          </a:p>
        </p:txBody>
      </p:sp>
      <p:sp>
        <p:nvSpPr>
          <p:cNvPr id="6" name="Rectangle 6"/>
          <p:cNvSpPr>
            <a:spLocks noGrp="1" noChangeArrowheads="1"/>
          </p:cNvSpPr>
          <p:nvPr>
            <p:ph type="ftr" sz="quarter" idx="4"/>
          </p:nvPr>
        </p:nvSpPr>
        <p:spPr>
          <a:ln/>
        </p:spPr>
        <p:txBody>
          <a:bodyPr/>
          <a:lstStyle/>
          <a:p>
            <a:r>
              <a:rPr lang="ja-JP" altLang="en-US"/>
              <a:t>http://www.enel.ucalgary.ca/People/far/Lecture/SENG697/</a:t>
            </a:r>
            <a:endParaRPr lang="en-US" altLang="ja-JP"/>
          </a:p>
        </p:txBody>
      </p:sp>
      <p:sp>
        <p:nvSpPr>
          <p:cNvPr id="7" name="Rectangle 7"/>
          <p:cNvSpPr>
            <a:spLocks noGrp="1" noChangeArrowheads="1"/>
          </p:cNvSpPr>
          <p:nvPr>
            <p:ph type="sldNum" sz="quarter" idx="5"/>
          </p:nvPr>
        </p:nvSpPr>
        <p:spPr>
          <a:ln/>
        </p:spPr>
        <p:txBody>
          <a:bodyPr/>
          <a:lstStyle/>
          <a:p>
            <a:fld id="{F23C2947-9E9E-4A69-81B1-8E2968558F4E}" type="slidenum">
              <a:rPr lang="ja-JP" altLang="en-US"/>
              <a:pPr/>
              <a:t>1</a:t>
            </a:fld>
            <a:endParaRPr lang="en-US" altLang="ja-JP"/>
          </a:p>
        </p:txBody>
      </p:sp>
      <p:sp>
        <p:nvSpPr>
          <p:cNvPr id="673794" name="Rectangle 2"/>
          <p:cNvSpPr>
            <a:spLocks noGrp="1" noRot="1" noChangeAspect="1" noChangeArrowheads="1" noTextEdit="1"/>
          </p:cNvSpPr>
          <p:nvPr>
            <p:ph type="sldImg"/>
          </p:nvPr>
        </p:nvSpPr>
        <p:spPr>
          <a:ln/>
        </p:spPr>
      </p:sp>
      <p:sp>
        <p:nvSpPr>
          <p:cNvPr id="67379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a:t>SENG697: Agent-based Software Engineering</a:t>
            </a:r>
            <a:endParaRPr lang="en-US" altLang="ja-JP"/>
          </a:p>
        </p:txBody>
      </p:sp>
      <p:sp>
        <p:nvSpPr>
          <p:cNvPr id="5" name="Rectangle 3"/>
          <p:cNvSpPr>
            <a:spLocks noGrp="1" noChangeArrowheads="1"/>
          </p:cNvSpPr>
          <p:nvPr>
            <p:ph type="dt" idx="1"/>
          </p:nvPr>
        </p:nvSpPr>
        <p:spPr>
          <a:ln/>
        </p:spPr>
        <p:txBody>
          <a:bodyPr/>
          <a:lstStyle/>
          <a:p>
            <a:r>
              <a:rPr lang="en-US"/>
              <a:t>2007 (Fall)</a:t>
            </a:r>
            <a:endParaRPr lang="en-US" altLang="ja-JP"/>
          </a:p>
        </p:txBody>
      </p:sp>
      <p:sp>
        <p:nvSpPr>
          <p:cNvPr id="6" name="Rectangle 6"/>
          <p:cNvSpPr>
            <a:spLocks noGrp="1" noChangeArrowheads="1"/>
          </p:cNvSpPr>
          <p:nvPr>
            <p:ph type="ftr" sz="quarter" idx="4"/>
          </p:nvPr>
        </p:nvSpPr>
        <p:spPr>
          <a:ln/>
        </p:spPr>
        <p:txBody>
          <a:bodyPr/>
          <a:lstStyle/>
          <a:p>
            <a:r>
              <a:rPr lang="ja-JP" altLang="en-US"/>
              <a:t>http://www.enel.ucalgary.ca/People/far/Lecture/SENG697/</a:t>
            </a:r>
            <a:endParaRPr lang="en-US" altLang="ja-JP"/>
          </a:p>
        </p:txBody>
      </p:sp>
      <p:sp>
        <p:nvSpPr>
          <p:cNvPr id="7" name="Rectangle 7"/>
          <p:cNvSpPr>
            <a:spLocks noGrp="1" noChangeArrowheads="1"/>
          </p:cNvSpPr>
          <p:nvPr>
            <p:ph type="sldNum" sz="quarter" idx="5"/>
          </p:nvPr>
        </p:nvSpPr>
        <p:spPr>
          <a:ln/>
        </p:spPr>
        <p:txBody>
          <a:bodyPr/>
          <a:lstStyle/>
          <a:p>
            <a:fld id="{348BBB2B-1FEA-434D-BE54-8531C7A66EB0}" type="slidenum">
              <a:rPr lang="ja-JP" altLang="en-US"/>
              <a:pPr/>
              <a:t>2</a:t>
            </a:fld>
            <a:endParaRPr lang="en-US" altLang="ja-JP"/>
          </a:p>
        </p:txBody>
      </p:sp>
      <p:sp>
        <p:nvSpPr>
          <p:cNvPr id="1167362" name="Rectangle 2"/>
          <p:cNvSpPr>
            <a:spLocks noGrp="1" noRot="1" noChangeAspect="1" noChangeArrowheads="1" noTextEdit="1"/>
          </p:cNvSpPr>
          <p:nvPr>
            <p:ph type="sldImg"/>
          </p:nvPr>
        </p:nvSpPr>
        <p:spPr>
          <a:ln/>
        </p:spPr>
      </p:sp>
      <p:sp>
        <p:nvSpPr>
          <p:cNvPr id="1167363" name="Rectangle 3"/>
          <p:cNvSpPr>
            <a:spLocks noGrp="1" noChangeArrowheads="1"/>
          </p:cNvSpPr>
          <p:nvPr>
            <p:ph type="body" idx="1"/>
          </p:nvPr>
        </p:nvSpPr>
        <p:spPr>
          <a:xfrm>
            <a:off x="976313" y="4559300"/>
            <a:ext cx="5362575" cy="4319588"/>
          </a:xfrm>
        </p:spPr>
        <p:txBody>
          <a:bodyPr/>
          <a:lstStyle/>
          <a:p>
            <a:endParaRPr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a:t>SENG697: Agent-based Software Engineering</a:t>
            </a:r>
            <a:endParaRPr lang="en-US" altLang="ja-JP"/>
          </a:p>
        </p:txBody>
      </p:sp>
      <p:sp>
        <p:nvSpPr>
          <p:cNvPr id="5" name="Rectangle 3"/>
          <p:cNvSpPr>
            <a:spLocks noGrp="1" noChangeArrowheads="1"/>
          </p:cNvSpPr>
          <p:nvPr>
            <p:ph type="dt" idx="1"/>
          </p:nvPr>
        </p:nvSpPr>
        <p:spPr>
          <a:ln/>
        </p:spPr>
        <p:txBody>
          <a:bodyPr/>
          <a:lstStyle/>
          <a:p>
            <a:r>
              <a:rPr lang="en-US"/>
              <a:t>2007 (Fall)</a:t>
            </a:r>
            <a:endParaRPr lang="en-US" altLang="ja-JP"/>
          </a:p>
        </p:txBody>
      </p:sp>
      <p:sp>
        <p:nvSpPr>
          <p:cNvPr id="6" name="Rectangle 6"/>
          <p:cNvSpPr>
            <a:spLocks noGrp="1" noChangeArrowheads="1"/>
          </p:cNvSpPr>
          <p:nvPr>
            <p:ph type="ftr" sz="quarter" idx="4"/>
          </p:nvPr>
        </p:nvSpPr>
        <p:spPr>
          <a:ln/>
        </p:spPr>
        <p:txBody>
          <a:bodyPr/>
          <a:lstStyle/>
          <a:p>
            <a:r>
              <a:rPr lang="ja-JP" altLang="en-US"/>
              <a:t>http://www.enel.ucalgary.ca/People/far/Lecture/SENG697/</a:t>
            </a:r>
            <a:endParaRPr lang="en-US" altLang="ja-JP"/>
          </a:p>
        </p:txBody>
      </p:sp>
      <p:sp>
        <p:nvSpPr>
          <p:cNvPr id="7" name="Rectangle 7"/>
          <p:cNvSpPr>
            <a:spLocks noGrp="1" noChangeArrowheads="1"/>
          </p:cNvSpPr>
          <p:nvPr>
            <p:ph type="sldNum" sz="quarter" idx="5"/>
          </p:nvPr>
        </p:nvSpPr>
        <p:spPr>
          <a:ln/>
        </p:spPr>
        <p:txBody>
          <a:bodyPr/>
          <a:lstStyle/>
          <a:p>
            <a:fld id="{C5398ADD-74C5-49DD-8492-B515DBA6B16F}" type="slidenum">
              <a:rPr lang="ja-JP" altLang="en-US"/>
              <a:pPr/>
              <a:t>27</a:t>
            </a:fld>
            <a:endParaRPr lang="en-US" altLang="ja-JP"/>
          </a:p>
        </p:txBody>
      </p:sp>
      <p:sp>
        <p:nvSpPr>
          <p:cNvPr id="1379330" name="Rectangle 2"/>
          <p:cNvSpPr>
            <a:spLocks noGrp="1" noRot="1" noChangeAspect="1" noChangeArrowheads="1" noTextEdit="1"/>
          </p:cNvSpPr>
          <p:nvPr>
            <p:ph type="sldImg"/>
          </p:nvPr>
        </p:nvSpPr>
        <p:spPr>
          <a:ln/>
        </p:spPr>
      </p:sp>
      <p:sp>
        <p:nvSpPr>
          <p:cNvPr id="1379331" name="Rectangle 3"/>
          <p:cNvSpPr>
            <a:spLocks noGrp="1" noChangeArrowheads="1"/>
          </p:cNvSpPr>
          <p:nvPr>
            <p:ph type="body" idx="1"/>
          </p:nvPr>
        </p:nvSpPr>
        <p:spPr/>
        <p:txBody>
          <a:bodyP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pic>
        <p:nvPicPr>
          <p:cNvPr id="648195" name="Picture 3" descr="logo1"/>
          <p:cNvPicPr>
            <a:picLocks noChangeAspect="1" noChangeArrowheads="1"/>
          </p:cNvPicPr>
          <p:nvPr/>
        </p:nvPicPr>
        <p:blipFill>
          <a:blip r:embed="rId3"/>
          <a:srcRect/>
          <a:stretch>
            <a:fillRect/>
          </a:stretch>
        </p:blipFill>
        <p:spPr bwMode="auto">
          <a:xfrm>
            <a:off x="219075" y="1916113"/>
            <a:ext cx="1473200" cy="1512887"/>
          </a:xfrm>
          <a:prstGeom prst="rect">
            <a:avLst/>
          </a:prstGeom>
          <a:noFill/>
        </p:spPr>
      </p:pic>
      <p:sp>
        <p:nvSpPr>
          <p:cNvPr id="648196" name="Line 4"/>
          <p:cNvSpPr>
            <a:spLocks noChangeShapeType="1"/>
          </p:cNvSpPr>
          <p:nvPr/>
        </p:nvSpPr>
        <p:spPr bwMode="auto">
          <a:xfrm>
            <a:off x="177800" y="3573463"/>
            <a:ext cx="8642350" cy="0"/>
          </a:xfrm>
          <a:prstGeom prst="line">
            <a:avLst/>
          </a:prstGeom>
          <a:noFill/>
          <a:ln w="28575">
            <a:solidFill>
              <a:srgbClr val="FF9900"/>
            </a:solidFill>
            <a:miter lim="800000"/>
            <a:headEnd type="oval" w="med" len="med"/>
            <a:tailEnd type="oval" w="med" len="med"/>
          </a:ln>
          <a:effectLst/>
        </p:spPr>
        <p:txBody>
          <a:bodyPr wrap="none"/>
          <a:lstStyle/>
          <a:p>
            <a:endParaRPr lang="en-CA"/>
          </a:p>
        </p:txBody>
      </p:sp>
      <p:sp>
        <p:nvSpPr>
          <p:cNvPr id="648197" name="Rectangle 5"/>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r>
              <a:rPr lang="en-US"/>
              <a:t>SENG697 (Fall 2007)</a:t>
            </a:r>
            <a:endParaRPr lang="en-US" altLang="ja-JP"/>
          </a:p>
        </p:txBody>
      </p:sp>
      <p:sp>
        <p:nvSpPr>
          <p:cNvPr id="648198" name="Rectangle 6"/>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95232F20-8D4C-4FF7-ADC1-A97AC17BD314}" type="slidenum">
              <a:rPr lang="ja-JP" altLang="en-US"/>
              <a:pPr/>
              <a:t>‹#›</a:t>
            </a:fld>
            <a:endParaRPr lang="en-US" altLang="ja-JP"/>
          </a:p>
        </p:txBody>
      </p:sp>
      <p:sp>
        <p:nvSpPr>
          <p:cNvPr id="648200" name="Rectangle 8"/>
          <p:cNvSpPr>
            <a:spLocks noGrp="1" noChangeArrowheads="1"/>
          </p:cNvSpPr>
          <p:nvPr>
            <p:ph type="subTitle" idx="1"/>
          </p:nvPr>
        </p:nvSpPr>
        <p:spPr>
          <a:xfrm>
            <a:off x="1835150" y="3716338"/>
            <a:ext cx="6985000" cy="1752600"/>
          </a:xfrm>
        </p:spPr>
        <p:txBody>
          <a:bodyPr/>
          <a:lstStyle>
            <a:lvl1pPr marL="0" indent="0" algn="ctr">
              <a:buFont typeface="Wingdings" pitchFamily="2" charset="2"/>
              <a:buNone/>
              <a:defRPr/>
            </a:lvl1pPr>
          </a:lstStyle>
          <a:p>
            <a:r>
              <a:rPr lang="en-US" altLang="ja-JP"/>
              <a:t>Click to edit Master subtitle style</a:t>
            </a:r>
          </a:p>
        </p:txBody>
      </p:sp>
      <p:sp>
        <p:nvSpPr>
          <p:cNvPr id="648201" name="Rectangle 9"/>
          <p:cNvSpPr>
            <a:spLocks noGrp="1" noChangeArrowheads="1"/>
          </p:cNvSpPr>
          <p:nvPr>
            <p:ph type="ctrTitle"/>
          </p:nvPr>
        </p:nvSpPr>
        <p:spPr>
          <a:xfrm>
            <a:off x="1835150" y="1371600"/>
            <a:ext cx="6927850" cy="2128838"/>
          </a:xfrm>
        </p:spPr>
        <p:txBody>
          <a:bodyPr/>
          <a:lstStyle>
            <a:lvl1pPr>
              <a:defRPr>
                <a:ea typeface="Arial Unicode MS" pitchFamily="50" charset="-128"/>
                <a:cs typeface="Arial Unicode MS" pitchFamily="50" charset="-128"/>
              </a:defRPr>
            </a:lvl1pPr>
          </a:lstStyle>
          <a:p>
            <a:r>
              <a:rPr lang="en-US" altLang="ja-JP"/>
              <a:t>Click to edit Master title style</a:t>
            </a:r>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6B1DEAD-7992-420D-B87A-30322BA01843}" type="slidenum">
              <a:rPr lang="ja-JP" altLang="en-US"/>
              <a:pPr/>
              <a:t>‹#›</a:t>
            </a:fld>
            <a:endParaRPr lang="en-US" altLang="ja-JP"/>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260350"/>
            <a:ext cx="2009775"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900113" y="260350"/>
            <a:ext cx="5881687"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4D34B5C-7F3E-425E-ADF3-038868261E82}" type="slidenum">
              <a:rPr lang="ja-JP" altLang="en-US"/>
              <a:pPr/>
              <a:t>‹#›</a:t>
            </a:fld>
            <a:endParaRPr lang="en-US" altLang="ja-JP"/>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4BAB868-1E00-44C6-B1AB-DFCC5F9865BA}" type="slidenum">
              <a:rPr lang="ja-JP" altLang="en-US"/>
              <a:pPr/>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55A9038B-FC62-430B-ABCA-52AB400C562E}" type="slidenum">
              <a:rPr lang="ja-JP" altLang="en-US"/>
              <a:pPr/>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9001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9768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C6195CBF-EE0B-4DF9-B750-9D88F27AD928}" type="slidenum">
              <a:rPr lang="ja-JP" altLang="en-US"/>
              <a:pPr/>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a:t>SENG697 (Fall 2007)</a:t>
            </a:r>
            <a:endParaRPr lang="en-US" altLang="ja-JP"/>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52BBF39D-ED5C-4FEE-8FC6-1B1A39BD3660}" type="slidenum">
              <a:rPr lang="ja-JP" altLang="en-US"/>
              <a:pPr/>
              <a:t>‹#›</a:t>
            </a:fld>
            <a:endParaRPr lang="en-US" altLang="ja-JP"/>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a:t>SENG697 (Fall 2007)</a:t>
            </a:r>
            <a:endParaRPr lang="en-US" altLang="ja-JP"/>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37FD599C-677F-4B2D-863C-EFEC37F35933}" type="slidenum">
              <a:rPr lang="ja-JP" altLang="en-US"/>
              <a:pPr/>
              <a:t>‹#›</a:t>
            </a:fld>
            <a:endParaRPr lang="en-US" altLang="ja-JP"/>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SENG697 (Fall 2007)</a:t>
            </a:r>
            <a:endParaRPr lang="en-US" altLang="ja-JP"/>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672F6B94-B843-496F-BFD6-5ED1A58B620C}" type="slidenum">
              <a:rPr lang="ja-JP" altLang="en-US"/>
              <a:pPr/>
              <a:t>‹#›</a:t>
            </a:fld>
            <a:endParaRPr lang="en-US" altLang="ja-JP"/>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FCB87EBA-444C-4109-96D4-2F266CF6C88F}" type="slidenum">
              <a:rPr lang="ja-JP" altLang="en-US"/>
              <a:pPr/>
              <a:t>‹#›</a:t>
            </a:fld>
            <a:endParaRPr lang="en-US" altLang="ja-JP"/>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98DAC2A1-4CF9-4B24-A3D3-7DE7BAC9C17A}" type="slidenum">
              <a:rPr lang="ja-JP" altLang="en-US"/>
              <a:pPr/>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3"/>
          <a:srcRect/>
          <a:stretch>
            <a:fillRect/>
          </a:stretch>
        </p:blipFill>
        <p:spPr bwMode="auto">
          <a:xfrm>
            <a:off x="0" y="0"/>
            <a:ext cx="9144000" cy="6858000"/>
          </a:xfrm>
          <a:prstGeom prst="rect">
            <a:avLst/>
          </a:prstGeom>
          <a:noFill/>
        </p:spPr>
      </p:pic>
      <p:pic>
        <p:nvPicPr>
          <p:cNvPr id="647171" name="Picture 3" descr="logo4"/>
          <p:cNvPicPr>
            <a:picLocks noChangeAspect="1" noChangeArrowheads="1"/>
          </p:cNvPicPr>
          <p:nvPr/>
        </p:nvPicPr>
        <p:blipFill>
          <a:blip r:embed="rId14"/>
          <a:srcRect/>
          <a:stretch>
            <a:fillRect/>
          </a:stretch>
        </p:blipFill>
        <p:spPr bwMode="auto">
          <a:xfrm>
            <a:off x="250825" y="6180138"/>
            <a:ext cx="1152525" cy="488950"/>
          </a:xfrm>
          <a:prstGeom prst="rect">
            <a:avLst/>
          </a:prstGeom>
          <a:noFill/>
        </p:spPr>
      </p:pic>
      <p:sp>
        <p:nvSpPr>
          <p:cNvPr id="647172" name="Line 4"/>
          <p:cNvSpPr>
            <a:spLocks noChangeShapeType="1"/>
          </p:cNvSpPr>
          <p:nvPr/>
        </p:nvSpPr>
        <p:spPr bwMode="auto">
          <a:xfrm>
            <a:off x="827088" y="1412875"/>
            <a:ext cx="8066087" cy="0"/>
          </a:xfrm>
          <a:prstGeom prst="line">
            <a:avLst/>
          </a:prstGeom>
          <a:noFill/>
          <a:ln w="38100">
            <a:solidFill>
              <a:srgbClr val="FF9900"/>
            </a:solidFill>
            <a:miter lim="800000"/>
            <a:headEnd type="oval" w="med" len="med"/>
            <a:tailEnd type="oval" w="med" len="med"/>
          </a:ln>
          <a:effectLst/>
        </p:spPr>
        <p:txBody>
          <a:bodyPr wrap="none"/>
          <a:lstStyle/>
          <a:p>
            <a:endParaRPr lang="en-CA"/>
          </a:p>
        </p:txBody>
      </p:sp>
      <p:sp>
        <p:nvSpPr>
          <p:cNvPr id="647177" name="Rectangle 9"/>
          <p:cNvSpPr>
            <a:spLocks noGrp="1" noChangeArrowheads="1"/>
          </p:cNvSpPr>
          <p:nvPr>
            <p:ph type="body" idx="1"/>
          </p:nvPr>
        </p:nvSpPr>
        <p:spPr bwMode="auto">
          <a:xfrm>
            <a:off x="900113" y="1560513"/>
            <a:ext cx="80010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p:cNvSpPr>
            <a:spLocks noGrp="1" noChangeArrowheads="1"/>
          </p:cNvSpPr>
          <p:nvPr>
            <p:ph type="dt" sz="half" idx="2"/>
          </p:nvPr>
        </p:nvSpPr>
        <p:spPr bwMode="auto">
          <a:xfrm>
            <a:off x="914400" y="6381750"/>
            <a:ext cx="1905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b="0"/>
            </a:lvl1pPr>
          </a:lstStyle>
          <a:p>
            <a:r>
              <a:rPr lang="en-US"/>
              <a:t>SENG697 (Fall 2007)</a:t>
            </a:r>
            <a:endParaRPr lang="en-US" altLang="ja-JP"/>
          </a:p>
        </p:txBody>
      </p:sp>
      <p:sp>
        <p:nvSpPr>
          <p:cNvPr id="647179" name="Rectangle 11"/>
          <p:cNvSpPr>
            <a:spLocks noGrp="1" noChangeArrowheads="1"/>
          </p:cNvSpPr>
          <p:nvPr>
            <p:ph type="ftr" sz="quarter" idx="3"/>
          </p:nvPr>
        </p:nvSpPr>
        <p:spPr bwMode="auto">
          <a:xfrm>
            <a:off x="3352800" y="6381750"/>
            <a:ext cx="28956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6781800" y="6381750"/>
            <a:ext cx="1905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lvl1pPr>
          </a:lstStyle>
          <a:p>
            <a:fld id="{B11B43A2-5F84-46DB-BF79-78890F90E6E9}" type="slidenum">
              <a:rPr lang="ja-JP" altLang="en-US"/>
              <a:pPr/>
              <a:t>‹#›</a:t>
            </a:fld>
            <a:endParaRPr lang="en-US" altLang="ja-JP"/>
          </a:p>
        </p:txBody>
      </p:sp>
      <p:sp>
        <p:nvSpPr>
          <p:cNvPr id="647181" name="Line 13"/>
          <p:cNvSpPr>
            <a:spLocks noChangeShapeType="1"/>
          </p:cNvSpPr>
          <p:nvPr/>
        </p:nvSpPr>
        <p:spPr bwMode="auto">
          <a:xfrm>
            <a:off x="827088" y="6453188"/>
            <a:ext cx="7993062" cy="0"/>
          </a:xfrm>
          <a:prstGeom prst="line">
            <a:avLst/>
          </a:prstGeom>
          <a:noFill/>
          <a:ln w="19050">
            <a:solidFill>
              <a:srgbClr val="FF9900"/>
            </a:solidFill>
            <a:miter lim="800000"/>
            <a:headEnd type="oval" w="med" len="med"/>
            <a:tailEnd type="oval" w="med" len="med"/>
          </a:ln>
          <a:effectLst/>
        </p:spPr>
        <p:txBody>
          <a:bodyPr wrap="none"/>
          <a:lstStyle/>
          <a:p>
            <a:endParaRPr lang="en-CA"/>
          </a:p>
        </p:txBody>
      </p:sp>
      <p:sp>
        <p:nvSpPr>
          <p:cNvPr id="647182" name="Rectangle 14"/>
          <p:cNvSpPr>
            <a:spLocks noGrp="1" noChangeArrowheads="1"/>
          </p:cNvSpPr>
          <p:nvPr>
            <p:ph type="title"/>
          </p:nvPr>
        </p:nvSpPr>
        <p:spPr bwMode="auto">
          <a:xfrm>
            <a:off x="1066800" y="260350"/>
            <a:ext cx="787717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pic>
        <p:nvPicPr>
          <p:cNvPr id="647194" name="Picture 26"/>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0" y="547688"/>
            <a:ext cx="1111250"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dt" sz="half" idx="2"/>
          </p:nvPr>
        </p:nvSpPr>
        <p:spPr/>
        <p:txBody>
          <a:bodyPr/>
          <a:lstStyle/>
          <a:p>
            <a:r>
              <a:rPr lang="en-US"/>
              <a:t>SENG697 (Fall 2007)</a:t>
            </a:r>
            <a:endParaRPr lang="en-US" altLang="ja-JP"/>
          </a:p>
        </p:txBody>
      </p:sp>
      <p:sp>
        <p:nvSpPr>
          <p:cNvPr id="6" name="Rectangle 6"/>
          <p:cNvSpPr>
            <a:spLocks noGrp="1" noChangeArrowheads="1"/>
          </p:cNvSpPr>
          <p:nvPr>
            <p:ph type="ftr" sz="quarter" idx="3"/>
          </p:nvPr>
        </p:nvSpPr>
        <p:spPr/>
        <p:txBody>
          <a:bodyPr/>
          <a:lstStyle/>
          <a:p>
            <a:r>
              <a:rPr lang="ja-JP" altLang="en-US"/>
              <a:t>far@ucalgary.ca</a:t>
            </a:r>
            <a:endParaRPr lang="en-US" altLang="ja-JP"/>
          </a:p>
        </p:txBody>
      </p:sp>
      <p:sp>
        <p:nvSpPr>
          <p:cNvPr id="7" name="Rectangle 7"/>
          <p:cNvSpPr>
            <a:spLocks noGrp="1" noChangeArrowheads="1"/>
          </p:cNvSpPr>
          <p:nvPr>
            <p:ph type="sldNum" sz="quarter" idx="4"/>
          </p:nvPr>
        </p:nvSpPr>
        <p:spPr/>
        <p:txBody>
          <a:bodyPr/>
          <a:lstStyle/>
          <a:p>
            <a:fld id="{E55C6788-C03E-462B-95C9-F4814D26149D}" type="slidenum">
              <a:rPr lang="ja-JP" altLang="en-US"/>
              <a:pPr/>
              <a:t>1</a:t>
            </a:fld>
            <a:endParaRPr lang="en-US" altLang="ja-JP"/>
          </a:p>
        </p:txBody>
      </p:sp>
      <p:sp>
        <p:nvSpPr>
          <p:cNvPr id="649220" name="Rectangle 4"/>
          <p:cNvSpPr>
            <a:spLocks noGrp="1" noChangeArrowheads="1"/>
          </p:cNvSpPr>
          <p:nvPr>
            <p:ph type="ctrTitle"/>
          </p:nvPr>
        </p:nvSpPr>
        <p:spPr/>
        <p:txBody>
          <a:bodyPr/>
          <a:lstStyle/>
          <a:p>
            <a:r>
              <a:rPr lang="en-US" altLang="ja-JP" dirty="0">
                <a:solidFill>
                  <a:srgbClr val="800000"/>
                </a:solidFill>
                <a:ea typeface="ＭＳ Ｐゴシック" pitchFamily="50" charset="-128"/>
              </a:rPr>
              <a:t>SENG 696</a:t>
            </a:r>
            <a:br>
              <a:rPr lang="en-US" altLang="ja-JP" dirty="0">
                <a:ea typeface="ＭＳ Ｐゴシック" pitchFamily="50" charset="-128"/>
              </a:rPr>
            </a:br>
            <a:r>
              <a:rPr lang="en-US" altLang="ja-JP" dirty="0">
                <a:ea typeface="ＭＳ Ｐゴシック" pitchFamily="50" charset="-128"/>
              </a:rPr>
              <a:t>Agent-based </a:t>
            </a:r>
            <a:br>
              <a:rPr lang="en-US" altLang="ja-JP" dirty="0">
                <a:ea typeface="ＭＳ Ｐゴシック" pitchFamily="50" charset="-128"/>
              </a:rPr>
            </a:br>
            <a:r>
              <a:rPr lang="en-US" altLang="ja-JP" dirty="0">
                <a:ea typeface="ＭＳ Ｐゴシック" pitchFamily="50" charset="-128"/>
              </a:rPr>
              <a:t>Software Engineering</a:t>
            </a:r>
            <a:endParaRPr lang="en-CA" dirty="0">
              <a:ea typeface="ＭＳ Ｐゴシック" pitchFamily="50" charset="-128"/>
            </a:endParaRPr>
          </a:p>
        </p:txBody>
      </p:sp>
      <p:sp>
        <p:nvSpPr>
          <p:cNvPr id="649221" name="Rectangle 5"/>
          <p:cNvSpPr>
            <a:spLocks noGrp="1" noChangeArrowheads="1"/>
          </p:cNvSpPr>
          <p:nvPr>
            <p:ph type="subTitle" idx="1"/>
          </p:nvPr>
        </p:nvSpPr>
        <p:spPr/>
        <p:txBody>
          <a:bodyPr/>
          <a:lstStyle/>
          <a:p>
            <a:endParaRPr lang="en-US" altLang="ja-JP" b="1">
              <a:effectLst>
                <a:outerShdw blurRad="38100" dist="38100" dir="2700000" algn="tl">
                  <a:srgbClr val="C0C0C0"/>
                </a:outerShdw>
              </a:effectLst>
              <a:ea typeface="リュウミンL-KL" pitchFamily="17" charset="-128"/>
            </a:endParaRPr>
          </a:p>
          <a:p>
            <a:endParaRPr lang="en-CA">
              <a:ea typeface="リュウミンL-KL" pitchFamily="17" charset="-128"/>
            </a:endParaRPr>
          </a:p>
        </p:txBody>
      </p:sp>
      <p:sp>
        <p:nvSpPr>
          <p:cNvPr id="649223" name="Rectangle 7"/>
          <p:cNvSpPr>
            <a:spLocks noChangeArrowheads="1"/>
          </p:cNvSpPr>
          <p:nvPr/>
        </p:nvSpPr>
        <p:spPr bwMode="auto">
          <a:xfrm>
            <a:off x="1908175" y="3644900"/>
            <a:ext cx="6551613" cy="2031325"/>
          </a:xfrm>
          <a:prstGeom prst="rect">
            <a:avLst/>
          </a:prstGeom>
          <a:noFill/>
          <a:ln w="9525">
            <a:noFill/>
            <a:miter lim="800000"/>
            <a:headEnd/>
            <a:tailEnd/>
          </a:ln>
          <a:effectLst/>
        </p:spPr>
        <p:txBody>
          <a:bodyPr>
            <a:spAutoFit/>
          </a:bodyPr>
          <a:lstStyle/>
          <a:p>
            <a:pPr algn="ctr"/>
            <a:r>
              <a:rPr lang="en-CA" altLang="ja-JP" dirty="0">
                <a:solidFill>
                  <a:srgbClr val="CC0000"/>
                </a:solidFill>
              </a:rPr>
              <a:t>Sample Project</a:t>
            </a:r>
            <a:r>
              <a:rPr lang="en-CA" altLang="ja-JP" dirty="0"/>
              <a:t> : </a:t>
            </a:r>
          </a:p>
          <a:p>
            <a:pPr algn="ctr"/>
            <a:r>
              <a:rPr lang="en-CA" altLang="ja-JP" dirty="0"/>
              <a:t>Travel Agency System (TAS)</a:t>
            </a:r>
          </a:p>
          <a:p>
            <a:pPr algn="ctr"/>
            <a:endParaRPr lang="en-CA" altLang="ja-JP" dirty="0"/>
          </a:p>
          <a:p>
            <a:pPr algn="ctr"/>
            <a:r>
              <a:rPr lang="en-US" altLang="ja-JP" sz="1800" dirty="0">
                <a:effectLst>
                  <a:outerShdw blurRad="38100" dist="38100" dir="2700000" algn="tl">
                    <a:srgbClr val="C0C0C0"/>
                  </a:outerShdw>
                </a:effectLst>
              </a:rPr>
              <a:t>Behrouz Far</a:t>
            </a:r>
          </a:p>
          <a:p>
            <a:pPr algn="ctr"/>
            <a:r>
              <a:rPr lang="en-US" altLang="ja-JP" sz="1800" b="0" dirty="0">
                <a:effectLst>
                  <a:outerShdw blurRad="38100" dist="38100" dir="2700000" algn="tl">
                    <a:srgbClr val="C0C0C0"/>
                  </a:outerShdw>
                </a:effectLst>
              </a:rPr>
              <a:t>Schulich School of Engineering, University of Calgary</a:t>
            </a:r>
          </a:p>
          <a:p>
            <a:pPr algn="ctr"/>
            <a:r>
              <a:rPr lang="en-US" altLang="ja-JP" sz="1800" b="0" dirty="0"/>
              <a:t>far@ucalgary.ca</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FDBBD4AE-4036-4AAE-8EAD-0E3B0E6D8634}" type="slidenum">
              <a:rPr lang="ja-JP" altLang="en-US"/>
              <a:pPr/>
              <a:t>10</a:t>
            </a:fld>
            <a:endParaRPr lang="en-US" altLang="ja-JP"/>
          </a:p>
        </p:txBody>
      </p:sp>
      <p:sp>
        <p:nvSpPr>
          <p:cNvPr id="1303554" name="Rectangle 2"/>
          <p:cNvSpPr>
            <a:spLocks noGrp="1" noChangeArrowheads="1"/>
          </p:cNvSpPr>
          <p:nvPr>
            <p:ph type="title"/>
          </p:nvPr>
        </p:nvSpPr>
        <p:spPr/>
        <p:txBody>
          <a:bodyPr/>
          <a:lstStyle/>
          <a:p>
            <a:r>
              <a:rPr lang="en-CA"/>
              <a:t>5. Wish List (Not Implemented)</a:t>
            </a:r>
          </a:p>
        </p:txBody>
      </p:sp>
      <p:sp>
        <p:nvSpPr>
          <p:cNvPr id="1303555" name="Rectangle 3"/>
          <p:cNvSpPr>
            <a:spLocks noGrp="1" noChangeArrowheads="1"/>
          </p:cNvSpPr>
          <p:nvPr>
            <p:ph type="body" idx="1"/>
          </p:nvPr>
        </p:nvSpPr>
        <p:spPr/>
        <p:txBody>
          <a:bodyPr/>
          <a:lstStyle/>
          <a:p>
            <a:pPr>
              <a:lnSpc>
                <a:spcPct val="80000"/>
              </a:lnSpc>
            </a:pPr>
            <a:r>
              <a:rPr lang="en-CA" sz="2000"/>
              <a:t>The Travel Agency System shall allow a user book a flight, hotel, and a car rental separately.</a:t>
            </a:r>
          </a:p>
          <a:p>
            <a:pPr>
              <a:lnSpc>
                <a:spcPct val="80000"/>
              </a:lnSpc>
            </a:pPr>
            <a:r>
              <a:rPr lang="en-CA" sz="2000"/>
              <a:t>Facilitates the setting of Insurance, Administration Charges, Confirmation and Cancellation policy, Vacation packages, international taxes or other related supplements.</a:t>
            </a:r>
          </a:p>
          <a:p>
            <a:pPr>
              <a:lnSpc>
                <a:spcPct val="80000"/>
              </a:lnSpc>
            </a:pPr>
            <a:r>
              <a:rPr lang="en-CA" sz="2000"/>
              <a:t>During any booking any flight, car or accommodation unit is held off from the main inventory the moment it is selected, removing the possibility of overbooking from a multi-user system.</a:t>
            </a:r>
          </a:p>
          <a:p>
            <a:pPr>
              <a:lnSpc>
                <a:spcPct val="80000"/>
              </a:lnSpc>
            </a:pPr>
            <a:r>
              <a:rPr lang="en-CA" sz="2000"/>
              <a:t>The System shall check the flight Web Service for any delay in flight departure and automatically alert user if any.</a:t>
            </a:r>
          </a:p>
          <a:p>
            <a:pPr>
              <a:lnSpc>
                <a:spcPct val="80000"/>
              </a:lnSpc>
            </a:pPr>
            <a:r>
              <a:rPr lang="en-CA" sz="2000"/>
              <a:t>The Agents should use lookup services to locate Web services, and their selection of Web services should be based on trusted rating services.</a:t>
            </a:r>
          </a:p>
          <a:p>
            <a:pPr>
              <a:lnSpc>
                <a:spcPct val="80000"/>
              </a:lnSpc>
            </a:pPr>
            <a:r>
              <a:rPr lang="en-CA" sz="2000"/>
              <a:t>The Travel Agency System shall allow the user choose a specific carrier and the connectivity cities.</a:t>
            </a:r>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dt" sz="half" idx="2"/>
          </p:nvPr>
        </p:nvSpPr>
        <p:spPr/>
        <p:txBody>
          <a:bodyPr/>
          <a:lstStyle/>
          <a:p>
            <a:r>
              <a:rPr lang="en-US"/>
              <a:t>SENG697 (Fall 2007)</a:t>
            </a:r>
            <a:endParaRPr lang="en-US" altLang="ja-JP"/>
          </a:p>
        </p:txBody>
      </p:sp>
      <p:sp>
        <p:nvSpPr>
          <p:cNvPr id="5" name="Rectangle 6"/>
          <p:cNvSpPr>
            <a:spLocks noGrp="1" noChangeArrowheads="1"/>
          </p:cNvSpPr>
          <p:nvPr>
            <p:ph type="ftr" sz="quarter" idx="3"/>
          </p:nvPr>
        </p:nvSpPr>
        <p:spPr/>
        <p:txBody>
          <a:bodyPr/>
          <a:lstStyle/>
          <a:p>
            <a:r>
              <a:rPr lang="ja-JP" altLang="en-US"/>
              <a:t>far@ucalgary.ca</a:t>
            </a:r>
            <a:endParaRPr lang="en-US" altLang="ja-JP"/>
          </a:p>
        </p:txBody>
      </p:sp>
      <p:sp>
        <p:nvSpPr>
          <p:cNvPr id="6" name="Rectangle 7"/>
          <p:cNvSpPr>
            <a:spLocks noGrp="1" noChangeArrowheads="1"/>
          </p:cNvSpPr>
          <p:nvPr>
            <p:ph type="sldNum" sz="quarter" idx="4"/>
          </p:nvPr>
        </p:nvSpPr>
        <p:spPr/>
        <p:txBody>
          <a:bodyPr/>
          <a:lstStyle/>
          <a:p>
            <a:fld id="{68705E1E-D43A-44DE-8389-31C4D70168EF}" type="slidenum">
              <a:rPr lang="ja-JP" altLang="en-US"/>
              <a:pPr/>
              <a:t>11</a:t>
            </a:fld>
            <a:endParaRPr lang="en-US" altLang="ja-JP"/>
          </a:p>
        </p:txBody>
      </p:sp>
      <p:sp>
        <p:nvSpPr>
          <p:cNvPr id="1308674" name="Rectangle 2"/>
          <p:cNvSpPr>
            <a:spLocks noGrp="1" noChangeArrowheads="1"/>
          </p:cNvSpPr>
          <p:nvPr>
            <p:ph type="ctrTitle"/>
          </p:nvPr>
        </p:nvSpPr>
        <p:spPr/>
        <p:txBody>
          <a:bodyPr/>
          <a:lstStyle/>
          <a:p>
            <a:r>
              <a:rPr lang="en-CA"/>
              <a:t>Travel Agency System (TAS)</a:t>
            </a:r>
          </a:p>
        </p:txBody>
      </p:sp>
      <p:sp>
        <p:nvSpPr>
          <p:cNvPr id="1308676" name="Rectangle 4"/>
          <p:cNvSpPr>
            <a:spLocks noGrp="1" noChangeArrowheads="1"/>
          </p:cNvSpPr>
          <p:nvPr>
            <p:ph type="subTitle" idx="1"/>
          </p:nvPr>
        </p:nvSpPr>
        <p:spPr/>
        <p:txBody>
          <a:bodyPr/>
          <a:lstStyle/>
          <a:p>
            <a:r>
              <a:rPr lang="en-CA" b="1">
                <a:solidFill>
                  <a:srgbClr val="D60093"/>
                </a:solidFill>
              </a:rPr>
              <a:t>System Design </a:t>
            </a:r>
            <a:br>
              <a:rPr lang="en-CA" b="1">
                <a:solidFill>
                  <a:srgbClr val="D60093"/>
                </a:solidFill>
              </a:rPr>
            </a:br>
            <a:r>
              <a:rPr lang="en-CA" b="1">
                <a:solidFill>
                  <a:srgbClr val="D60093"/>
                </a:solidFill>
              </a:rPr>
              <a:t>Documents</a:t>
            </a: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5280099B-E3A3-45A4-9E83-7336182E9FFB}" type="slidenum">
              <a:rPr lang="ja-JP" altLang="en-US"/>
              <a:pPr/>
              <a:t>12</a:t>
            </a:fld>
            <a:endParaRPr lang="en-US" altLang="ja-JP"/>
          </a:p>
        </p:txBody>
      </p:sp>
      <p:sp>
        <p:nvSpPr>
          <p:cNvPr id="1381378" name="Rectangle 2"/>
          <p:cNvSpPr>
            <a:spLocks noGrp="1" noChangeArrowheads="1"/>
          </p:cNvSpPr>
          <p:nvPr>
            <p:ph type="title"/>
          </p:nvPr>
        </p:nvSpPr>
        <p:spPr/>
        <p:txBody>
          <a:bodyPr/>
          <a:lstStyle/>
          <a:p>
            <a:r>
              <a:rPr lang="en-CA"/>
              <a:t>How to Proceed?	</a:t>
            </a:r>
            <a:endParaRPr lang="en-US"/>
          </a:p>
        </p:txBody>
      </p:sp>
      <p:sp>
        <p:nvSpPr>
          <p:cNvPr id="1381379" name="Rectangle 3"/>
          <p:cNvSpPr>
            <a:spLocks noGrp="1" noChangeArrowheads="1"/>
          </p:cNvSpPr>
          <p:nvPr>
            <p:ph type="body" idx="1"/>
          </p:nvPr>
        </p:nvSpPr>
        <p:spPr/>
        <p:txBody>
          <a:bodyPr/>
          <a:lstStyle/>
          <a:p>
            <a:pPr>
              <a:lnSpc>
                <a:spcPct val="90000"/>
              </a:lnSpc>
            </a:pPr>
            <a:r>
              <a:rPr lang="en-CA" sz="2800" dirty="0"/>
              <a:t>Follow the agent-based development methodology and create the analysis and design documents specified by the methodology.</a:t>
            </a:r>
          </a:p>
          <a:p>
            <a:pPr>
              <a:lnSpc>
                <a:spcPct val="90000"/>
              </a:lnSpc>
            </a:pPr>
            <a:r>
              <a:rPr lang="en-CA" sz="2800" dirty="0"/>
              <a:t>Typical tasks include:</a:t>
            </a:r>
          </a:p>
          <a:p>
            <a:pPr lvl="1">
              <a:lnSpc>
                <a:spcPct val="90000"/>
              </a:lnSpc>
            </a:pPr>
            <a:r>
              <a:rPr lang="en-CA" sz="2400" dirty="0"/>
              <a:t>Goal hierarchy</a:t>
            </a:r>
          </a:p>
          <a:p>
            <a:pPr lvl="1">
              <a:lnSpc>
                <a:spcPct val="90000"/>
              </a:lnSpc>
            </a:pPr>
            <a:r>
              <a:rPr lang="en-CA" sz="2400" dirty="0"/>
              <a:t>Role identification </a:t>
            </a:r>
          </a:p>
          <a:p>
            <a:pPr lvl="1">
              <a:lnSpc>
                <a:spcPct val="90000"/>
              </a:lnSpc>
            </a:pPr>
            <a:r>
              <a:rPr lang="en-CA" sz="2400" dirty="0"/>
              <a:t>Agent system architecture</a:t>
            </a:r>
          </a:p>
          <a:p>
            <a:pPr lvl="1">
              <a:lnSpc>
                <a:spcPct val="90000"/>
              </a:lnSpc>
            </a:pPr>
            <a:r>
              <a:rPr lang="en-CA" sz="2400" dirty="0"/>
              <a:t>Agent description</a:t>
            </a:r>
          </a:p>
          <a:p>
            <a:pPr lvl="1">
              <a:lnSpc>
                <a:spcPct val="90000"/>
              </a:lnSpc>
            </a:pPr>
            <a:r>
              <a:rPr lang="en-CA" sz="2400" dirty="0"/>
              <a:t>Agent internal architecture</a:t>
            </a:r>
            <a:endParaRPr lang="en-US" sz="2400" dirty="0"/>
          </a:p>
        </p:txBody>
      </p:sp>
      <p:grpSp>
        <p:nvGrpSpPr>
          <p:cNvPr id="7" name="Group 23">
            <a:extLst>
              <a:ext uri="{FF2B5EF4-FFF2-40B4-BE49-F238E27FC236}">
                <a16:creationId xmlns:a16="http://schemas.microsoft.com/office/drawing/2014/main" id="{D0686EA1-4E24-4B1A-A273-0976CCD9B863}"/>
              </a:ext>
            </a:extLst>
          </p:cNvPr>
          <p:cNvGrpSpPr>
            <a:grpSpLocks/>
          </p:cNvGrpSpPr>
          <p:nvPr/>
        </p:nvGrpSpPr>
        <p:grpSpPr bwMode="auto">
          <a:xfrm>
            <a:off x="4865484" y="2492896"/>
            <a:ext cx="4056038" cy="1440309"/>
            <a:chOff x="608" y="1431"/>
            <a:chExt cx="3825" cy="1739"/>
          </a:xfrm>
        </p:grpSpPr>
        <p:sp>
          <p:nvSpPr>
            <p:cNvPr id="8" name="Rectangle 6">
              <a:extLst>
                <a:ext uri="{FF2B5EF4-FFF2-40B4-BE49-F238E27FC236}">
                  <a16:creationId xmlns:a16="http://schemas.microsoft.com/office/drawing/2014/main" id="{5CDD7B7F-FF96-4714-A269-B70FB0392EA3}"/>
                </a:ext>
              </a:extLst>
            </p:cNvPr>
            <p:cNvSpPr>
              <a:spLocks noChangeArrowheads="1"/>
            </p:cNvSpPr>
            <p:nvPr/>
          </p:nvSpPr>
          <p:spPr bwMode="auto">
            <a:xfrm>
              <a:off x="956" y="2039"/>
              <a:ext cx="782"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800">
                  <a:solidFill>
                    <a:srgbClr val="C00000"/>
                  </a:solidFill>
                  <a:latin typeface="Times New Roman" pitchFamily="18" charset="0"/>
                  <a:ea typeface="ＭＳ 明朝" pitchFamily="49" charset="-128"/>
                </a:rPr>
                <a:t>Roles Model</a:t>
              </a:r>
              <a:endParaRPr lang="en-CA" sz="800">
                <a:solidFill>
                  <a:srgbClr val="C00000"/>
                </a:solidFill>
              </a:endParaRPr>
            </a:p>
          </p:txBody>
        </p:sp>
        <p:sp>
          <p:nvSpPr>
            <p:cNvPr id="9" name="Rectangle 7">
              <a:extLst>
                <a:ext uri="{FF2B5EF4-FFF2-40B4-BE49-F238E27FC236}">
                  <a16:creationId xmlns:a16="http://schemas.microsoft.com/office/drawing/2014/main" id="{842EAFC2-1712-4C4D-B549-106887373EE5}"/>
                </a:ext>
              </a:extLst>
            </p:cNvPr>
            <p:cNvSpPr>
              <a:spLocks noChangeArrowheads="1"/>
            </p:cNvSpPr>
            <p:nvPr/>
          </p:nvSpPr>
          <p:spPr bwMode="auto">
            <a:xfrm>
              <a:off x="1825" y="1431"/>
              <a:ext cx="956"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800" dirty="0">
                  <a:solidFill>
                    <a:srgbClr val="C00000"/>
                  </a:solidFill>
                  <a:latin typeface="Times New Roman" pitchFamily="18" charset="0"/>
                  <a:ea typeface="ＭＳ 明朝" pitchFamily="49" charset="-128"/>
                </a:rPr>
                <a:t>Requirements Statement</a:t>
              </a:r>
              <a:endParaRPr lang="en-CA" sz="800" dirty="0">
                <a:solidFill>
                  <a:srgbClr val="C00000"/>
                </a:solidFill>
              </a:endParaRPr>
            </a:p>
          </p:txBody>
        </p:sp>
        <p:sp>
          <p:nvSpPr>
            <p:cNvPr id="10" name="Rectangle 8">
              <a:extLst>
                <a:ext uri="{FF2B5EF4-FFF2-40B4-BE49-F238E27FC236}">
                  <a16:creationId xmlns:a16="http://schemas.microsoft.com/office/drawing/2014/main" id="{F4ADAE00-FDF0-4331-A6E3-105EC4006F7E}"/>
                </a:ext>
              </a:extLst>
            </p:cNvPr>
            <p:cNvSpPr>
              <a:spLocks noChangeArrowheads="1"/>
            </p:cNvSpPr>
            <p:nvPr/>
          </p:nvSpPr>
          <p:spPr bwMode="auto">
            <a:xfrm>
              <a:off x="2781" y="2039"/>
              <a:ext cx="870"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800">
                  <a:solidFill>
                    <a:srgbClr val="C00000"/>
                  </a:solidFill>
                  <a:latin typeface="Times New Roman" pitchFamily="18" charset="0"/>
                  <a:ea typeface="ＭＳ 明朝" pitchFamily="49" charset="-128"/>
                </a:rPr>
                <a:t>Interactions Model</a:t>
              </a:r>
              <a:endParaRPr lang="en-CA" sz="800">
                <a:solidFill>
                  <a:srgbClr val="C00000"/>
                </a:solidFill>
              </a:endParaRPr>
            </a:p>
          </p:txBody>
        </p:sp>
        <p:sp>
          <p:nvSpPr>
            <p:cNvPr id="11" name="Rectangle 9">
              <a:extLst>
                <a:ext uri="{FF2B5EF4-FFF2-40B4-BE49-F238E27FC236}">
                  <a16:creationId xmlns:a16="http://schemas.microsoft.com/office/drawing/2014/main" id="{06088F05-94BC-4663-BF79-550E22C185B7}"/>
                </a:ext>
              </a:extLst>
            </p:cNvPr>
            <p:cNvSpPr>
              <a:spLocks noChangeArrowheads="1"/>
            </p:cNvSpPr>
            <p:nvPr/>
          </p:nvSpPr>
          <p:spPr bwMode="auto">
            <a:xfrm>
              <a:off x="608" y="2822"/>
              <a:ext cx="869"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800">
                  <a:solidFill>
                    <a:srgbClr val="C00000"/>
                  </a:solidFill>
                  <a:latin typeface="Times New Roman" pitchFamily="18" charset="0"/>
                  <a:ea typeface="ＭＳ 明朝" pitchFamily="49" charset="-128"/>
                </a:rPr>
                <a:t>Agent </a:t>
              </a:r>
            </a:p>
            <a:p>
              <a:pPr algn="ctr"/>
              <a:r>
                <a:rPr lang="en-CA" altLang="ja-JP" sz="800">
                  <a:solidFill>
                    <a:srgbClr val="C00000"/>
                  </a:solidFill>
                  <a:latin typeface="Times New Roman" pitchFamily="18" charset="0"/>
                  <a:ea typeface="ＭＳ 明朝" pitchFamily="49" charset="-128"/>
                </a:rPr>
                <a:t>Model</a:t>
              </a:r>
              <a:endParaRPr lang="en-CA" sz="800">
                <a:solidFill>
                  <a:srgbClr val="C00000"/>
                </a:solidFill>
              </a:endParaRPr>
            </a:p>
          </p:txBody>
        </p:sp>
        <p:sp>
          <p:nvSpPr>
            <p:cNvPr id="12" name="Rectangle 10">
              <a:extLst>
                <a:ext uri="{FF2B5EF4-FFF2-40B4-BE49-F238E27FC236}">
                  <a16:creationId xmlns:a16="http://schemas.microsoft.com/office/drawing/2014/main" id="{4BDC3C62-1169-4F67-86B8-73BA5D5A42D1}"/>
                </a:ext>
              </a:extLst>
            </p:cNvPr>
            <p:cNvSpPr>
              <a:spLocks noChangeArrowheads="1"/>
            </p:cNvSpPr>
            <p:nvPr/>
          </p:nvSpPr>
          <p:spPr bwMode="auto">
            <a:xfrm>
              <a:off x="1999" y="2822"/>
              <a:ext cx="869"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800">
                  <a:solidFill>
                    <a:srgbClr val="C00000"/>
                  </a:solidFill>
                  <a:latin typeface="Times New Roman" pitchFamily="18" charset="0"/>
                  <a:ea typeface="ＭＳ 明朝" pitchFamily="49" charset="-128"/>
                </a:rPr>
                <a:t>Services Model</a:t>
              </a:r>
              <a:endParaRPr lang="en-CA" sz="800">
                <a:solidFill>
                  <a:srgbClr val="C00000"/>
                </a:solidFill>
              </a:endParaRPr>
            </a:p>
          </p:txBody>
        </p:sp>
        <p:sp>
          <p:nvSpPr>
            <p:cNvPr id="13" name="Rectangle 11">
              <a:extLst>
                <a:ext uri="{FF2B5EF4-FFF2-40B4-BE49-F238E27FC236}">
                  <a16:creationId xmlns:a16="http://schemas.microsoft.com/office/drawing/2014/main" id="{DC781718-01AD-47FE-AD7C-B71FD28C5530}"/>
                </a:ext>
              </a:extLst>
            </p:cNvPr>
            <p:cNvSpPr>
              <a:spLocks noChangeArrowheads="1"/>
            </p:cNvSpPr>
            <p:nvPr/>
          </p:nvSpPr>
          <p:spPr bwMode="auto">
            <a:xfrm>
              <a:off x="3390" y="2822"/>
              <a:ext cx="1043"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800">
                  <a:solidFill>
                    <a:srgbClr val="C00000"/>
                  </a:solidFill>
                  <a:latin typeface="Times New Roman" pitchFamily="18" charset="0"/>
                  <a:ea typeface="ＭＳ 明朝" pitchFamily="49" charset="-128"/>
                </a:rPr>
                <a:t>Acquaintances Model</a:t>
              </a:r>
              <a:endParaRPr lang="en-CA" sz="800">
                <a:solidFill>
                  <a:srgbClr val="C00000"/>
                </a:solidFill>
              </a:endParaRPr>
            </a:p>
          </p:txBody>
        </p:sp>
        <p:sp>
          <p:nvSpPr>
            <p:cNvPr id="14" name="Line 12">
              <a:extLst>
                <a:ext uri="{FF2B5EF4-FFF2-40B4-BE49-F238E27FC236}">
                  <a16:creationId xmlns:a16="http://schemas.microsoft.com/office/drawing/2014/main" id="{BBD32A9D-4098-42F5-A99F-585715BDF64A}"/>
                </a:ext>
              </a:extLst>
            </p:cNvPr>
            <p:cNvSpPr>
              <a:spLocks noChangeShapeType="1"/>
            </p:cNvSpPr>
            <p:nvPr/>
          </p:nvSpPr>
          <p:spPr bwMode="auto">
            <a:xfrm flipH="1">
              <a:off x="1303" y="1779"/>
              <a:ext cx="957" cy="260"/>
            </a:xfrm>
            <a:prstGeom prst="line">
              <a:avLst/>
            </a:prstGeom>
            <a:noFill/>
            <a:ln w="9525">
              <a:solidFill>
                <a:srgbClr val="000000"/>
              </a:solidFill>
              <a:round/>
              <a:headEnd/>
              <a:tailEnd type="triangle" w="med" len="med"/>
            </a:ln>
          </p:spPr>
          <p:txBody>
            <a:bodyPr/>
            <a:lstStyle/>
            <a:p>
              <a:endParaRPr lang="en-CA" sz="800"/>
            </a:p>
          </p:txBody>
        </p:sp>
        <p:sp>
          <p:nvSpPr>
            <p:cNvPr id="15" name="Line 13">
              <a:extLst>
                <a:ext uri="{FF2B5EF4-FFF2-40B4-BE49-F238E27FC236}">
                  <a16:creationId xmlns:a16="http://schemas.microsoft.com/office/drawing/2014/main" id="{957AEED6-6063-4E5A-8DF4-A438166AEB20}"/>
                </a:ext>
              </a:extLst>
            </p:cNvPr>
            <p:cNvSpPr>
              <a:spLocks noChangeShapeType="1"/>
            </p:cNvSpPr>
            <p:nvPr/>
          </p:nvSpPr>
          <p:spPr bwMode="auto">
            <a:xfrm>
              <a:off x="2260" y="1779"/>
              <a:ext cx="869" cy="260"/>
            </a:xfrm>
            <a:prstGeom prst="line">
              <a:avLst/>
            </a:prstGeom>
            <a:noFill/>
            <a:ln w="9525">
              <a:solidFill>
                <a:srgbClr val="000000"/>
              </a:solidFill>
              <a:round/>
              <a:headEnd/>
              <a:tailEnd type="triangle" w="med" len="med"/>
            </a:ln>
          </p:spPr>
          <p:txBody>
            <a:bodyPr/>
            <a:lstStyle/>
            <a:p>
              <a:endParaRPr lang="en-CA" sz="800"/>
            </a:p>
          </p:txBody>
        </p:sp>
        <p:sp>
          <p:nvSpPr>
            <p:cNvPr id="16" name="Line 14">
              <a:extLst>
                <a:ext uri="{FF2B5EF4-FFF2-40B4-BE49-F238E27FC236}">
                  <a16:creationId xmlns:a16="http://schemas.microsoft.com/office/drawing/2014/main" id="{0B54F8B4-FA71-4414-9A8C-65B60F5FB34B}"/>
                </a:ext>
              </a:extLst>
            </p:cNvPr>
            <p:cNvSpPr>
              <a:spLocks noChangeShapeType="1"/>
            </p:cNvSpPr>
            <p:nvPr/>
          </p:nvSpPr>
          <p:spPr bwMode="auto">
            <a:xfrm flipH="1">
              <a:off x="956" y="2387"/>
              <a:ext cx="347" cy="435"/>
            </a:xfrm>
            <a:prstGeom prst="line">
              <a:avLst/>
            </a:prstGeom>
            <a:noFill/>
            <a:ln w="9525">
              <a:solidFill>
                <a:srgbClr val="000000"/>
              </a:solidFill>
              <a:round/>
              <a:headEnd/>
              <a:tailEnd type="triangle" w="med" len="med"/>
            </a:ln>
          </p:spPr>
          <p:txBody>
            <a:bodyPr/>
            <a:lstStyle/>
            <a:p>
              <a:endParaRPr lang="en-CA" sz="800"/>
            </a:p>
          </p:txBody>
        </p:sp>
        <p:sp>
          <p:nvSpPr>
            <p:cNvPr id="17" name="Line 15">
              <a:extLst>
                <a:ext uri="{FF2B5EF4-FFF2-40B4-BE49-F238E27FC236}">
                  <a16:creationId xmlns:a16="http://schemas.microsoft.com/office/drawing/2014/main" id="{2F59FBCB-AAB4-419B-AAD4-D91FFD5FA70C}"/>
                </a:ext>
              </a:extLst>
            </p:cNvPr>
            <p:cNvSpPr>
              <a:spLocks noChangeShapeType="1"/>
            </p:cNvSpPr>
            <p:nvPr/>
          </p:nvSpPr>
          <p:spPr bwMode="auto">
            <a:xfrm>
              <a:off x="1303" y="2387"/>
              <a:ext cx="1044" cy="435"/>
            </a:xfrm>
            <a:prstGeom prst="line">
              <a:avLst/>
            </a:prstGeom>
            <a:noFill/>
            <a:ln w="9525">
              <a:solidFill>
                <a:srgbClr val="000000"/>
              </a:solidFill>
              <a:round/>
              <a:headEnd/>
              <a:tailEnd type="triangle" w="med" len="med"/>
            </a:ln>
          </p:spPr>
          <p:txBody>
            <a:bodyPr/>
            <a:lstStyle/>
            <a:p>
              <a:endParaRPr lang="en-CA" sz="800"/>
            </a:p>
          </p:txBody>
        </p:sp>
        <p:sp>
          <p:nvSpPr>
            <p:cNvPr id="18" name="Line 16">
              <a:extLst>
                <a:ext uri="{FF2B5EF4-FFF2-40B4-BE49-F238E27FC236}">
                  <a16:creationId xmlns:a16="http://schemas.microsoft.com/office/drawing/2014/main" id="{4CCD7FF6-12FB-4990-96E2-8182C343CBB7}"/>
                </a:ext>
              </a:extLst>
            </p:cNvPr>
            <p:cNvSpPr>
              <a:spLocks noChangeShapeType="1"/>
            </p:cNvSpPr>
            <p:nvPr/>
          </p:nvSpPr>
          <p:spPr bwMode="auto">
            <a:xfrm>
              <a:off x="1303" y="2387"/>
              <a:ext cx="2609" cy="435"/>
            </a:xfrm>
            <a:prstGeom prst="line">
              <a:avLst/>
            </a:prstGeom>
            <a:noFill/>
            <a:ln w="9525">
              <a:solidFill>
                <a:srgbClr val="000000"/>
              </a:solidFill>
              <a:round/>
              <a:headEnd/>
              <a:tailEnd type="triangle" w="med" len="med"/>
            </a:ln>
          </p:spPr>
          <p:txBody>
            <a:bodyPr/>
            <a:lstStyle/>
            <a:p>
              <a:endParaRPr lang="en-CA" sz="800"/>
            </a:p>
          </p:txBody>
        </p:sp>
        <p:sp>
          <p:nvSpPr>
            <p:cNvPr id="19" name="Line 17">
              <a:extLst>
                <a:ext uri="{FF2B5EF4-FFF2-40B4-BE49-F238E27FC236}">
                  <a16:creationId xmlns:a16="http://schemas.microsoft.com/office/drawing/2014/main" id="{8DCDA405-61FD-45B5-89DC-D995311A2BAD}"/>
                </a:ext>
              </a:extLst>
            </p:cNvPr>
            <p:cNvSpPr>
              <a:spLocks noChangeShapeType="1"/>
            </p:cNvSpPr>
            <p:nvPr/>
          </p:nvSpPr>
          <p:spPr bwMode="auto">
            <a:xfrm flipH="1">
              <a:off x="2347" y="2387"/>
              <a:ext cx="869" cy="435"/>
            </a:xfrm>
            <a:prstGeom prst="line">
              <a:avLst/>
            </a:prstGeom>
            <a:noFill/>
            <a:ln w="9525">
              <a:solidFill>
                <a:srgbClr val="000000"/>
              </a:solidFill>
              <a:round/>
              <a:headEnd/>
              <a:tailEnd type="triangle" w="med" len="med"/>
            </a:ln>
          </p:spPr>
          <p:txBody>
            <a:bodyPr/>
            <a:lstStyle/>
            <a:p>
              <a:endParaRPr lang="en-CA" sz="800"/>
            </a:p>
          </p:txBody>
        </p:sp>
        <p:sp>
          <p:nvSpPr>
            <p:cNvPr id="20" name="Line 18">
              <a:extLst>
                <a:ext uri="{FF2B5EF4-FFF2-40B4-BE49-F238E27FC236}">
                  <a16:creationId xmlns:a16="http://schemas.microsoft.com/office/drawing/2014/main" id="{E078AA0B-B065-471E-80D1-5903CAD2089B}"/>
                </a:ext>
              </a:extLst>
            </p:cNvPr>
            <p:cNvSpPr>
              <a:spLocks noChangeShapeType="1"/>
            </p:cNvSpPr>
            <p:nvPr/>
          </p:nvSpPr>
          <p:spPr bwMode="auto">
            <a:xfrm>
              <a:off x="3216" y="2387"/>
              <a:ext cx="696" cy="435"/>
            </a:xfrm>
            <a:prstGeom prst="line">
              <a:avLst/>
            </a:prstGeom>
            <a:noFill/>
            <a:ln w="9525">
              <a:solidFill>
                <a:srgbClr val="000000"/>
              </a:solidFill>
              <a:round/>
              <a:headEnd/>
              <a:tailEnd type="triangle" w="med" len="med"/>
            </a:ln>
          </p:spPr>
          <p:txBody>
            <a:bodyPr/>
            <a:lstStyle/>
            <a:p>
              <a:endParaRPr lang="en-CA" sz="800"/>
            </a:p>
          </p:txBody>
        </p:sp>
      </p:grpSp>
      <p:pic>
        <p:nvPicPr>
          <p:cNvPr id="2" name="Picture 1">
            <a:extLst>
              <a:ext uri="{FF2B5EF4-FFF2-40B4-BE49-F238E27FC236}">
                <a16:creationId xmlns:a16="http://schemas.microsoft.com/office/drawing/2014/main" id="{6696DB9D-C8AB-404C-9B85-2952845ECFA8}"/>
              </a:ext>
            </a:extLst>
          </p:cNvPr>
          <p:cNvPicPr/>
          <p:nvPr/>
        </p:nvPicPr>
        <p:blipFill>
          <a:blip r:embed="rId2" cstate="print"/>
          <a:srcRect l="4622" t="1912" r="6468" b="2326"/>
          <a:stretch>
            <a:fillRect/>
          </a:stretch>
        </p:blipFill>
        <p:spPr bwMode="auto">
          <a:xfrm>
            <a:off x="5537579" y="4149080"/>
            <a:ext cx="2530623" cy="2123887"/>
          </a:xfrm>
          <a:prstGeom prst="rect">
            <a:avLst/>
          </a:prstGeom>
          <a:noFill/>
          <a:ln w="9525">
            <a:noFill/>
            <a:miter lim="800000"/>
            <a:headEnd/>
            <a:tailEnd/>
          </a:ln>
        </p:spPr>
      </p:pic>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E76AFCC8-7C4E-4AA5-ADF2-3896FB7D8E62}" type="slidenum">
              <a:rPr lang="ja-JP" altLang="en-US"/>
              <a:pPr/>
              <a:t>13</a:t>
            </a:fld>
            <a:endParaRPr lang="en-US" altLang="ja-JP"/>
          </a:p>
        </p:txBody>
      </p:sp>
      <p:sp>
        <p:nvSpPr>
          <p:cNvPr id="1307650" name="Rectangle 2"/>
          <p:cNvSpPr>
            <a:spLocks noGrp="1" noChangeArrowheads="1"/>
          </p:cNvSpPr>
          <p:nvPr>
            <p:ph type="title"/>
          </p:nvPr>
        </p:nvSpPr>
        <p:spPr/>
        <p:txBody>
          <a:bodyPr/>
          <a:lstStyle/>
          <a:p>
            <a:r>
              <a:rPr lang="en-CA"/>
              <a:t>System Architecture</a:t>
            </a:r>
          </a:p>
        </p:txBody>
      </p:sp>
      <p:sp>
        <p:nvSpPr>
          <p:cNvPr id="1307651" name="Rectangle 3"/>
          <p:cNvSpPr>
            <a:spLocks noGrp="1" noChangeArrowheads="1"/>
          </p:cNvSpPr>
          <p:nvPr>
            <p:ph type="body" idx="1"/>
          </p:nvPr>
        </p:nvSpPr>
        <p:spPr/>
        <p:txBody>
          <a:bodyPr/>
          <a:lstStyle/>
          <a:p>
            <a:pPr>
              <a:lnSpc>
                <a:spcPct val="90000"/>
              </a:lnSpc>
            </a:pPr>
            <a:r>
              <a:rPr lang="en-CA" sz="2800"/>
              <a:t>The way this system is envisioned to work is that there is a layer of multi-agent system in between the client (browser) and already existing Web Services. </a:t>
            </a:r>
          </a:p>
          <a:p>
            <a:pPr>
              <a:lnSpc>
                <a:spcPct val="90000"/>
              </a:lnSpc>
            </a:pPr>
            <a:r>
              <a:rPr lang="en-CA" sz="2800"/>
              <a:t>The Web Services may come from one or more providers and they return the respective quotations of their service area to the agents based on client input and user profile. </a:t>
            </a:r>
          </a:p>
          <a:p>
            <a:pPr>
              <a:lnSpc>
                <a:spcPct val="90000"/>
              </a:lnSpc>
            </a:pPr>
            <a:r>
              <a:rPr lang="en-CA" sz="2800"/>
              <a:t>The agents then try to sort the results in a way that the client gets the best price for the travel package and matches his/her time constraints. </a:t>
            </a: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92FC349D-ADC9-480C-A474-FFB604499FB0}" type="slidenum">
              <a:rPr lang="ja-JP" altLang="en-US"/>
              <a:pPr/>
              <a:t>14</a:t>
            </a:fld>
            <a:endParaRPr lang="en-US" altLang="ja-JP"/>
          </a:p>
        </p:txBody>
      </p:sp>
      <p:sp>
        <p:nvSpPr>
          <p:cNvPr id="1371138" name="Rectangle 2"/>
          <p:cNvSpPr>
            <a:spLocks noGrp="1" noChangeArrowheads="1"/>
          </p:cNvSpPr>
          <p:nvPr>
            <p:ph type="title"/>
          </p:nvPr>
        </p:nvSpPr>
        <p:spPr/>
        <p:txBody>
          <a:bodyPr/>
          <a:lstStyle/>
          <a:p>
            <a:r>
              <a:rPr lang="en-CA"/>
              <a:t>Role Identification</a:t>
            </a:r>
          </a:p>
        </p:txBody>
      </p:sp>
      <p:sp>
        <p:nvSpPr>
          <p:cNvPr id="1371139" name="Rectangle 3"/>
          <p:cNvSpPr>
            <a:spLocks noGrp="1" noChangeArrowheads="1"/>
          </p:cNvSpPr>
          <p:nvPr>
            <p:ph type="body" idx="1"/>
          </p:nvPr>
        </p:nvSpPr>
        <p:spPr/>
        <p:txBody>
          <a:bodyPr/>
          <a:lstStyle/>
          <a:p>
            <a:r>
              <a:rPr lang="en-CA"/>
              <a:t>What roles are required?</a:t>
            </a:r>
          </a:p>
          <a:p>
            <a:pPr lvl="1"/>
            <a:r>
              <a:rPr lang="en-CA"/>
              <a:t>Personal assistance role </a:t>
            </a:r>
          </a:p>
          <a:p>
            <a:pPr lvl="1"/>
            <a:r>
              <a:rPr lang="en-CA"/>
              <a:t>Scheduling role</a:t>
            </a:r>
          </a:p>
          <a:p>
            <a:pPr lvl="1"/>
            <a:r>
              <a:rPr lang="en-CA"/>
              <a:t>Web-services handling roles: hotel, flight, car</a:t>
            </a:r>
          </a:p>
          <a:p>
            <a:pPr lvl="1">
              <a:buFont typeface="Wingdings" pitchFamily="2" charset="2"/>
              <a:buNone/>
            </a:pPr>
            <a:endParaRPr lang="en-CA"/>
          </a:p>
          <a:p>
            <a:r>
              <a:rPr lang="en-CA"/>
              <a:t>Assign roles to agents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1139">
                                            <p:txEl>
                                              <p:pRg st="1" end="1"/>
                                            </p:txEl>
                                          </p:spTgt>
                                        </p:tgtEl>
                                        <p:attrNameLst>
                                          <p:attrName>style.visibility</p:attrName>
                                        </p:attrNameLst>
                                      </p:cBhvr>
                                      <p:to>
                                        <p:strVal val="visible"/>
                                      </p:to>
                                    </p:set>
                                    <p:anim calcmode="lin" valueType="num">
                                      <p:cBhvr additive="base">
                                        <p:cTn id="7" dur="500" fill="hold"/>
                                        <p:tgtEl>
                                          <p:spTgt spid="13711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11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71139">
                                            <p:txEl>
                                              <p:pRg st="2" end="2"/>
                                            </p:txEl>
                                          </p:spTgt>
                                        </p:tgtEl>
                                        <p:attrNameLst>
                                          <p:attrName>style.visibility</p:attrName>
                                        </p:attrNameLst>
                                      </p:cBhvr>
                                      <p:to>
                                        <p:strVal val="visible"/>
                                      </p:to>
                                    </p:set>
                                    <p:anim calcmode="lin" valueType="num">
                                      <p:cBhvr additive="base">
                                        <p:cTn id="11" dur="500" fill="hold"/>
                                        <p:tgtEl>
                                          <p:spTgt spid="13711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7113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71139">
                                            <p:txEl>
                                              <p:pRg st="3" end="3"/>
                                            </p:txEl>
                                          </p:spTgt>
                                        </p:tgtEl>
                                        <p:attrNameLst>
                                          <p:attrName>style.visibility</p:attrName>
                                        </p:attrNameLst>
                                      </p:cBhvr>
                                      <p:to>
                                        <p:strVal val="visible"/>
                                      </p:to>
                                    </p:set>
                                    <p:anim calcmode="lin" valueType="num">
                                      <p:cBhvr additive="base">
                                        <p:cTn id="15" dur="500" fill="hold"/>
                                        <p:tgtEl>
                                          <p:spTgt spid="137113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7113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71139">
                                            <p:txEl>
                                              <p:pRg st="5" end="5"/>
                                            </p:txEl>
                                          </p:spTgt>
                                        </p:tgtEl>
                                        <p:attrNameLst>
                                          <p:attrName>style.visibility</p:attrName>
                                        </p:attrNameLst>
                                      </p:cBhvr>
                                      <p:to>
                                        <p:strVal val="visible"/>
                                      </p:to>
                                    </p:set>
                                    <p:anim calcmode="lin" valueType="num">
                                      <p:cBhvr additive="base">
                                        <p:cTn id="19" dur="500" fill="hold"/>
                                        <p:tgtEl>
                                          <p:spTgt spid="137113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11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1ABC76AD-D320-4C46-84B9-C5BC58F8DD3F}" type="slidenum">
              <a:rPr lang="ja-JP" altLang="en-US"/>
              <a:pPr/>
              <a:t>15</a:t>
            </a:fld>
            <a:endParaRPr lang="en-US" altLang="ja-JP"/>
          </a:p>
        </p:txBody>
      </p:sp>
      <p:sp>
        <p:nvSpPr>
          <p:cNvPr id="1304583" name="Rectangle 7"/>
          <p:cNvSpPr>
            <a:spLocks noGrp="1" noChangeArrowheads="1"/>
          </p:cNvSpPr>
          <p:nvPr>
            <p:ph type="title"/>
          </p:nvPr>
        </p:nvSpPr>
        <p:spPr/>
        <p:txBody>
          <a:bodyPr/>
          <a:lstStyle/>
          <a:p>
            <a:r>
              <a:rPr lang="en-CA"/>
              <a:t>System Architecture (cont’d) </a:t>
            </a:r>
          </a:p>
        </p:txBody>
      </p:sp>
      <p:pic>
        <p:nvPicPr>
          <p:cNvPr id="1304582" name="Picture 6"/>
          <p:cNvPicPr>
            <a:picLocks noGrp="1" noChangeAspect="1" noChangeArrowheads="1"/>
          </p:cNvPicPr>
          <p:nvPr>
            <p:ph idx="1"/>
          </p:nvPr>
        </p:nvPicPr>
        <p:blipFill>
          <a:blip r:embed="rId2"/>
          <a:srcRect/>
          <a:stretch>
            <a:fillRect/>
          </a:stretch>
        </p:blipFill>
        <p:spPr>
          <a:xfrm>
            <a:off x="1763713" y="1562100"/>
            <a:ext cx="6264275" cy="4533900"/>
          </a:xfrm>
          <a:noFill/>
          <a:ln/>
        </p:spPr>
      </p:pic>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384E663B-DD69-4466-B48D-3ABC500BEAF1}" type="slidenum">
              <a:rPr lang="ja-JP" altLang="en-US"/>
              <a:pPr/>
              <a:t>16</a:t>
            </a:fld>
            <a:endParaRPr lang="en-US" altLang="ja-JP"/>
          </a:p>
        </p:txBody>
      </p:sp>
      <p:sp>
        <p:nvSpPr>
          <p:cNvPr id="1310722" name="Rectangle 2"/>
          <p:cNvSpPr>
            <a:spLocks noGrp="1" noChangeArrowheads="1"/>
          </p:cNvSpPr>
          <p:nvPr>
            <p:ph type="title"/>
          </p:nvPr>
        </p:nvSpPr>
        <p:spPr/>
        <p:txBody>
          <a:bodyPr/>
          <a:lstStyle/>
          <a:p>
            <a:r>
              <a:rPr lang="en-CA"/>
              <a:t>System Architecture (cont’d)</a:t>
            </a:r>
          </a:p>
        </p:txBody>
      </p:sp>
      <p:sp>
        <p:nvSpPr>
          <p:cNvPr id="1310723" name="Rectangle 3"/>
          <p:cNvSpPr>
            <a:spLocks noGrp="1" noChangeArrowheads="1"/>
          </p:cNvSpPr>
          <p:nvPr>
            <p:ph type="body" idx="1"/>
          </p:nvPr>
        </p:nvSpPr>
        <p:spPr/>
        <p:txBody>
          <a:bodyPr/>
          <a:lstStyle/>
          <a:p>
            <a:pPr>
              <a:lnSpc>
                <a:spcPct val="90000"/>
              </a:lnSpc>
            </a:pPr>
            <a:r>
              <a:rPr lang="en-CA" sz="2400"/>
              <a:t>In this system we have the client submitting his/her request on an Internet browser interface. The main input screen is focused on the flight and retrieves only flight information from the user. Hotel and Car information are pre-stored in the TAS database as user preferences. </a:t>
            </a:r>
          </a:p>
          <a:p>
            <a:pPr>
              <a:lnSpc>
                <a:spcPct val="90000"/>
              </a:lnSpc>
            </a:pPr>
            <a:r>
              <a:rPr lang="en-CA" sz="2400"/>
              <a:t>Any user that wants to use the Travel Agency System services has to create his/her own profile before hand. </a:t>
            </a:r>
          </a:p>
          <a:p>
            <a:pPr>
              <a:lnSpc>
                <a:spcPct val="90000"/>
              </a:lnSpc>
            </a:pPr>
            <a:r>
              <a:rPr lang="en-CA" sz="2400"/>
              <a:t>The multi-agent system has to interact with Web Services to get the user a best ‘deal’ travel package, and with the user’s scheduler tool to schedule a travel and display the booked travel package information. </a:t>
            </a: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36A26EC6-7EF7-4B2A-9762-D877742C9008}" type="slidenum">
              <a:rPr lang="ja-JP" altLang="en-US"/>
              <a:pPr/>
              <a:t>17</a:t>
            </a:fld>
            <a:endParaRPr lang="en-US" altLang="ja-JP"/>
          </a:p>
        </p:txBody>
      </p:sp>
      <p:sp>
        <p:nvSpPr>
          <p:cNvPr id="1311746" name="Rectangle 2"/>
          <p:cNvSpPr>
            <a:spLocks noGrp="1" noChangeArrowheads="1"/>
          </p:cNvSpPr>
          <p:nvPr>
            <p:ph type="title"/>
          </p:nvPr>
        </p:nvSpPr>
        <p:spPr/>
        <p:txBody>
          <a:bodyPr/>
          <a:lstStyle/>
          <a:p>
            <a:r>
              <a:rPr lang="en-CA"/>
              <a:t>Agent Description</a:t>
            </a:r>
          </a:p>
        </p:txBody>
      </p:sp>
      <p:sp>
        <p:nvSpPr>
          <p:cNvPr id="1311747" name="Rectangle 3"/>
          <p:cNvSpPr>
            <a:spLocks noGrp="1" noChangeArrowheads="1"/>
          </p:cNvSpPr>
          <p:nvPr>
            <p:ph type="body" idx="1"/>
          </p:nvPr>
        </p:nvSpPr>
        <p:spPr/>
        <p:txBody>
          <a:bodyPr/>
          <a:lstStyle/>
          <a:p>
            <a:pPr>
              <a:lnSpc>
                <a:spcPct val="80000"/>
              </a:lnSpc>
              <a:buFont typeface="Wingdings" pitchFamily="2" charset="2"/>
              <a:buNone/>
            </a:pPr>
            <a:r>
              <a:rPr lang="en-US" sz="2000" b="1" i="1">
                <a:solidFill>
                  <a:srgbClr val="D60093"/>
                </a:solidFill>
                <a:effectLst>
                  <a:outerShdw blurRad="38100" dist="38100" dir="2700000" algn="tl">
                    <a:srgbClr val="C0C0C0"/>
                  </a:outerShdw>
                </a:effectLst>
              </a:rPr>
              <a:t>Travel Agent</a:t>
            </a:r>
          </a:p>
          <a:p>
            <a:pPr>
              <a:lnSpc>
                <a:spcPct val="80000"/>
              </a:lnSpc>
            </a:pPr>
            <a:r>
              <a:rPr lang="en-CA" sz="2000"/>
              <a:t>The Travel Agent intercepts the request sent by the user through the Internet browser. In our architecture the Travel Agent handles the correspondence with all other agents and in this way we have a central point of delegation. </a:t>
            </a:r>
          </a:p>
          <a:p>
            <a:pPr>
              <a:lnSpc>
                <a:spcPct val="80000"/>
              </a:lnSpc>
            </a:pPr>
            <a:r>
              <a:rPr lang="en-CA" sz="2000"/>
              <a:t>The Travel Agent requests flight, hotel rooms, and car rentals listings from the adequate agents and displays the different travel packages on the user’s Internet browser. Moreover, the Travel Agent requests from the Flight, Hotel, and Car Rental agents to book the respective travel package selected by the user (i.e. flight, hotel room, and car rental).</a:t>
            </a:r>
          </a:p>
          <a:p>
            <a:pPr>
              <a:lnSpc>
                <a:spcPct val="80000"/>
              </a:lnSpc>
            </a:pPr>
            <a:r>
              <a:rPr lang="en-CA" sz="2000"/>
              <a:t>The Travel Agent generates a Memo that contains the information on the travel package, and sends it to the Scheduler Agent.</a:t>
            </a:r>
          </a:p>
          <a:p>
            <a:pPr>
              <a:lnSpc>
                <a:spcPct val="80000"/>
              </a:lnSpc>
            </a:pPr>
            <a:r>
              <a:rPr lang="en-CA" sz="2000"/>
              <a:t>Finally, the Travel Agent has to trigger a search for a an automatic enquiry for a flight ‘deal’ based on the user flight history and period scheduled by the user stored in the TAS database.</a:t>
            </a:r>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0A39796A-6B36-48B4-B417-FA99A9C85417}" type="slidenum">
              <a:rPr lang="ja-JP" altLang="en-US"/>
              <a:pPr/>
              <a:t>18</a:t>
            </a:fld>
            <a:endParaRPr lang="en-US" altLang="ja-JP"/>
          </a:p>
        </p:txBody>
      </p:sp>
      <p:sp>
        <p:nvSpPr>
          <p:cNvPr id="1312770" name="Rectangle 2"/>
          <p:cNvSpPr>
            <a:spLocks noGrp="1" noChangeArrowheads="1"/>
          </p:cNvSpPr>
          <p:nvPr>
            <p:ph type="title"/>
          </p:nvPr>
        </p:nvSpPr>
        <p:spPr/>
        <p:txBody>
          <a:bodyPr/>
          <a:lstStyle/>
          <a:p>
            <a:r>
              <a:rPr lang="en-CA"/>
              <a:t>Agent Description (cont’d)</a:t>
            </a:r>
          </a:p>
        </p:txBody>
      </p:sp>
      <p:sp>
        <p:nvSpPr>
          <p:cNvPr id="1312771" name="Rectangle 3"/>
          <p:cNvSpPr>
            <a:spLocks noGrp="1" noChangeArrowheads="1"/>
          </p:cNvSpPr>
          <p:nvPr>
            <p:ph type="body" idx="1"/>
          </p:nvPr>
        </p:nvSpPr>
        <p:spPr/>
        <p:txBody>
          <a:bodyPr/>
          <a:lstStyle/>
          <a:p>
            <a:pPr>
              <a:lnSpc>
                <a:spcPct val="80000"/>
              </a:lnSpc>
              <a:buFont typeface="Wingdings" pitchFamily="2" charset="2"/>
              <a:buNone/>
            </a:pPr>
            <a:r>
              <a:rPr lang="en-US" sz="1600" b="1" i="1">
                <a:solidFill>
                  <a:srgbClr val="D60093"/>
                </a:solidFill>
                <a:effectLst>
                  <a:outerShdw blurRad="38100" dist="38100" dir="2700000" algn="tl">
                    <a:srgbClr val="C0C0C0"/>
                  </a:outerShdw>
                </a:effectLst>
              </a:rPr>
              <a:t>Scheduler Agent</a:t>
            </a:r>
          </a:p>
          <a:p>
            <a:pPr>
              <a:lnSpc>
                <a:spcPct val="80000"/>
              </a:lnSpc>
            </a:pPr>
            <a:r>
              <a:rPr lang="en-CA" sz="1600"/>
              <a:t>The Scheduler Agent communicates with the Travel Agent. Once the user has specified his/her flight date and time preferences the Travel Agent talks to the Scheduler Agent in order to check if the client schedule is free on that date and time. Instead of the customer checking his/her own schedule before making flight decisions the Scheduler Agent does that on behalf of the user. </a:t>
            </a:r>
          </a:p>
          <a:p>
            <a:pPr>
              <a:lnSpc>
                <a:spcPct val="80000"/>
              </a:lnSpc>
            </a:pPr>
            <a:r>
              <a:rPr lang="en-CA" sz="1600"/>
              <a:t>The Scheduler Agent also handles conflicts in user appointments. Flight booking takes precedence over any low priority events. The user low priority events are rescheduled and the user is notified. If the user selects a flight offered by the TAS and a conflict is caused with a high priority event then the Scheduler Agent prompts the user to reschedule himself/herself his/her appointments.</a:t>
            </a:r>
          </a:p>
          <a:p>
            <a:pPr>
              <a:lnSpc>
                <a:spcPct val="80000"/>
              </a:lnSpc>
            </a:pPr>
            <a:r>
              <a:rPr lang="en-CA" sz="1600"/>
              <a:t>The Scheduler Agent makes sure that the date and time is blocked in the user’s scheduler once the travel package is booked. Instead of the user blocking his/her calendar and scribbling the details of his/her travel, the Scheduler Agent takes on that responsibility and blocks the time and fills in all the details of travelling (flight, hotel and car). </a:t>
            </a:r>
          </a:p>
          <a:p>
            <a:pPr>
              <a:lnSpc>
                <a:spcPct val="80000"/>
              </a:lnSpc>
            </a:pPr>
            <a:r>
              <a:rPr lang="en-CA" sz="1600"/>
              <a:t>The Scheduler Agent also triggers a reminder to alert the user about his/her departure date and airport arrival time based on the time the user wants to be notified (i.e. two hours before flight departure).</a:t>
            </a:r>
          </a:p>
          <a:p>
            <a:pPr>
              <a:lnSpc>
                <a:spcPct val="80000"/>
              </a:lnSpc>
            </a:pPr>
            <a:r>
              <a:rPr lang="en-CA" sz="1600"/>
              <a:t>Finally, the Scheduler Agent displays the Memo sent by the Travel Agent on the user’s scheduler tool browser.</a:t>
            </a:r>
          </a:p>
        </p:txBody>
      </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5E5DC270-220D-43F1-AB99-9BCF558E16F9}" type="slidenum">
              <a:rPr lang="ja-JP" altLang="en-US"/>
              <a:pPr/>
              <a:t>19</a:t>
            </a:fld>
            <a:endParaRPr lang="en-US" altLang="ja-JP"/>
          </a:p>
        </p:txBody>
      </p:sp>
      <p:sp>
        <p:nvSpPr>
          <p:cNvPr id="1313794" name="Rectangle 2"/>
          <p:cNvSpPr>
            <a:spLocks noGrp="1" noChangeArrowheads="1"/>
          </p:cNvSpPr>
          <p:nvPr>
            <p:ph type="title"/>
          </p:nvPr>
        </p:nvSpPr>
        <p:spPr/>
        <p:txBody>
          <a:bodyPr/>
          <a:lstStyle/>
          <a:p>
            <a:r>
              <a:rPr lang="en-CA"/>
              <a:t>Agent Description (cont’d)</a:t>
            </a:r>
          </a:p>
        </p:txBody>
      </p:sp>
      <p:sp>
        <p:nvSpPr>
          <p:cNvPr id="1313795" name="Rectangle 3"/>
          <p:cNvSpPr>
            <a:spLocks noGrp="1" noChangeArrowheads="1"/>
          </p:cNvSpPr>
          <p:nvPr>
            <p:ph type="body" idx="1"/>
          </p:nvPr>
        </p:nvSpPr>
        <p:spPr/>
        <p:txBody>
          <a:bodyPr/>
          <a:lstStyle/>
          <a:p>
            <a:pPr>
              <a:lnSpc>
                <a:spcPct val="80000"/>
              </a:lnSpc>
              <a:buFont typeface="Wingdings" pitchFamily="2" charset="2"/>
              <a:buNone/>
            </a:pPr>
            <a:r>
              <a:rPr lang="en-US" sz="2000" b="1" i="1">
                <a:solidFill>
                  <a:srgbClr val="D60093"/>
                </a:solidFill>
                <a:effectLst>
                  <a:outerShdw blurRad="38100" dist="38100" dir="2700000" algn="tl">
                    <a:srgbClr val="C0C0C0"/>
                  </a:outerShdw>
                </a:effectLst>
              </a:rPr>
              <a:t>Flight Agent</a:t>
            </a:r>
          </a:p>
          <a:p>
            <a:pPr>
              <a:lnSpc>
                <a:spcPct val="80000"/>
              </a:lnSpc>
            </a:pPr>
            <a:r>
              <a:rPr lang="en-CA" sz="2000"/>
              <a:t>As the name suggests this agent take the responsibility of making flight arrangements for the user based on the information he/she submitted through the Internet browser interface. It takes the inquiry request from the Travel Agent and then communicates with the predefined Flight Web Services on the Internet. The Flight Web Services offered by various providers return their quotations on the flight. The Flight Agent retrieves these responses, parses them, sorts them, and passes them to the Travel Agent, which then presents it to the user.</a:t>
            </a:r>
          </a:p>
          <a:p>
            <a:pPr>
              <a:lnSpc>
                <a:spcPct val="80000"/>
              </a:lnSpc>
            </a:pPr>
            <a:r>
              <a:rPr lang="en-CA" sz="2000"/>
              <a:t>The Flight Agent is also responsible of booking the flight selected by the user. This is accomplished by getting all payment information from TAS database and then passes it to the Flight Web Service, which in turn returns the confirmation for the flight. The Flight Agent returns the flight confirmation number to the Travel Agent.</a:t>
            </a: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SENG697 (Fall 2007)</a:t>
            </a:r>
            <a:endParaRPr lang="en-US" altLang="ja-JP"/>
          </a:p>
        </p:txBody>
      </p:sp>
      <p:sp>
        <p:nvSpPr>
          <p:cNvPr id="6" name="Footer Placeholder 4"/>
          <p:cNvSpPr>
            <a:spLocks noGrp="1"/>
          </p:cNvSpPr>
          <p:nvPr>
            <p:ph type="ftr" sz="quarter" idx="11"/>
          </p:nvPr>
        </p:nvSpPr>
        <p:spPr/>
        <p:txBody>
          <a:bodyPr/>
          <a:lstStyle/>
          <a:p>
            <a:r>
              <a:rPr lang="ja-JP" altLang="en-US"/>
              <a:t>far@ucalgary.ca</a:t>
            </a:r>
            <a:endParaRPr lang="en-US" altLang="ja-JP"/>
          </a:p>
        </p:txBody>
      </p:sp>
      <p:sp>
        <p:nvSpPr>
          <p:cNvPr id="7" name="Slide Number Placeholder 5"/>
          <p:cNvSpPr>
            <a:spLocks noGrp="1"/>
          </p:cNvSpPr>
          <p:nvPr>
            <p:ph type="sldNum" sz="quarter" idx="12"/>
          </p:nvPr>
        </p:nvSpPr>
        <p:spPr/>
        <p:txBody>
          <a:bodyPr/>
          <a:lstStyle/>
          <a:p>
            <a:fld id="{3AC92181-F300-43A9-AC8C-C9735E1B6A26}" type="slidenum">
              <a:rPr lang="ja-JP" altLang="en-US"/>
              <a:pPr/>
              <a:t>2</a:t>
            </a:fld>
            <a:endParaRPr lang="en-US" altLang="ja-JP"/>
          </a:p>
        </p:txBody>
      </p:sp>
      <p:sp>
        <p:nvSpPr>
          <p:cNvPr id="1166338" name="Rectangle 2"/>
          <p:cNvSpPr>
            <a:spLocks noGrp="1" noChangeArrowheads="1"/>
          </p:cNvSpPr>
          <p:nvPr>
            <p:ph type="title"/>
          </p:nvPr>
        </p:nvSpPr>
        <p:spPr/>
        <p:txBody>
          <a:bodyPr/>
          <a:lstStyle/>
          <a:p>
            <a:r>
              <a:rPr lang="en-US" altLang="ja-JP">
                <a:ea typeface="ＭＳ Ｐゴシック" pitchFamily="50" charset="-128"/>
              </a:rPr>
              <a:t>Contents</a:t>
            </a:r>
          </a:p>
        </p:txBody>
      </p:sp>
      <p:sp>
        <p:nvSpPr>
          <p:cNvPr id="1166339" name="Rectangle 3"/>
          <p:cNvSpPr>
            <a:spLocks noGrp="1" noChangeArrowheads="1"/>
          </p:cNvSpPr>
          <p:nvPr>
            <p:ph type="body" idx="1"/>
          </p:nvPr>
        </p:nvSpPr>
        <p:spPr/>
        <p:txBody>
          <a:bodyPr/>
          <a:lstStyle/>
          <a:p>
            <a:pPr>
              <a:lnSpc>
                <a:spcPct val="90000"/>
              </a:lnSpc>
            </a:pPr>
            <a:r>
              <a:rPr lang="en-CA" altLang="ja-JP" b="1">
                <a:solidFill>
                  <a:srgbClr val="CC0000"/>
                </a:solidFill>
                <a:ea typeface="ＭＳ Ｐゴシック" pitchFamily="50" charset="-128"/>
              </a:rPr>
              <a:t>Sample Project</a:t>
            </a:r>
            <a:r>
              <a:rPr lang="en-CA" altLang="ja-JP">
                <a:ea typeface="ＭＳ Ｐゴシック" pitchFamily="50" charset="-128"/>
              </a:rPr>
              <a:t> </a:t>
            </a:r>
          </a:p>
          <a:p>
            <a:pPr lvl="1"/>
            <a:r>
              <a:rPr lang="en-CA" altLang="ja-JP" b="1">
                <a:ea typeface="ＭＳ Ｐゴシック" pitchFamily="50" charset="-128"/>
              </a:rPr>
              <a:t>System Specifications</a:t>
            </a:r>
            <a:endParaRPr lang="en-US" altLang="ja-JP" b="1">
              <a:ea typeface="ＭＳ Ｐゴシック" pitchFamily="50" charset="-128"/>
            </a:endParaRPr>
          </a:p>
          <a:p>
            <a:pPr lvl="1"/>
            <a:r>
              <a:rPr lang="en-CA" altLang="ja-JP" b="1">
                <a:ea typeface="ＭＳ Ｐゴシック" pitchFamily="50" charset="-128"/>
              </a:rPr>
              <a:t>Design Document</a:t>
            </a:r>
          </a:p>
          <a:p>
            <a:pPr lvl="1"/>
            <a:r>
              <a:rPr lang="en-CA" altLang="ja-JP" b="1">
                <a:ea typeface="ＭＳ Ｐゴシック" pitchFamily="50" charset="-128"/>
              </a:rPr>
              <a:t>Detailed Design Document </a:t>
            </a:r>
          </a:p>
          <a:p>
            <a:pPr lvl="1"/>
            <a:r>
              <a:rPr lang="en-CA" altLang="ja-JP" b="1">
                <a:ea typeface="ＭＳ Ｐゴシック" pitchFamily="50" charset="-128"/>
              </a:rPr>
              <a:t>Data Dictionary</a:t>
            </a:r>
          </a:p>
          <a:p>
            <a:pPr lvl="1"/>
            <a:r>
              <a:rPr lang="en-CA" altLang="ja-JP" b="1">
                <a:ea typeface="ＭＳ Ｐゴシック" pitchFamily="50" charset="-128"/>
              </a:rPr>
              <a:t>Inter-Agents Messages</a:t>
            </a:r>
            <a:endParaRPr lang="en-US" altLang="ja-JP" b="1">
              <a:ea typeface="ＭＳ Ｐゴシック" pitchFamily="50" charset="-128"/>
            </a:endParaRPr>
          </a:p>
        </p:txBody>
      </p:sp>
      <p:pic>
        <p:nvPicPr>
          <p:cNvPr id="1166340" name="Picture 4" descr="j0237185"/>
          <p:cNvPicPr>
            <a:picLocks noChangeAspect="1" noChangeArrowheads="1"/>
          </p:cNvPicPr>
          <p:nvPr/>
        </p:nvPicPr>
        <p:blipFill>
          <a:blip r:embed="rId3"/>
          <a:srcRect/>
          <a:stretch>
            <a:fillRect/>
          </a:stretch>
        </p:blipFill>
        <p:spPr bwMode="auto">
          <a:xfrm>
            <a:off x="6084888" y="3933825"/>
            <a:ext cx="2592387" cy="2339975"/>
          </a:xfrm>
          <a:prstGeom prst="rect">
            <a:avLst/>
          </a:prstGeom>
          <a:noFill/>
        </p:spPr>
      </p:pic>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D92B6FFF-831F-46CC-81C3-363BAC558C77}" type="slidenum">
              <a:rPr lang="ja-JP" altLang="en-US"/>
              <a:pPr/>
              <a:t>20</a:t>
            </a:fld>
            <a:endParaRPr lang="en-US" altLang="ja-JP"/>
          </a:p>
        </p:txBody>
      </p:sp>
      <p:sp>
        <p:nvSpPr>
          <p:cNvPr id="1314818" name="Rectangle 2"/>
          <p:cNvSpPr>
            <a:spLocks noGrp="1" noChangeArrowheads="1"/>
          </p:cNvSpPr>
          <p:nvPr>
            <p:ph type="title"/>
          </p:nvPr>
        </p:nvSpPr>
        <p:spPr/>
        <p:txBody>
          <a:bodyPr/>
          <a:lstStyle/>
          <a:p>
            <a:r>
              <a:rPr lang="en-CA"/>
              <a:t>Agent Description (cont’d)</a:t>
            </a:r>
          </a:p>
        </p:txBody>
      </p:sp>
      <p:sp>
        <p:nvSpPr>
          <p:cNvPr id="1314819" name="Rectangle 3"/>
          <p:cNvSpPr>
            <a:spLocks noGrp="1" noChangeArrowheads="1"/>
          </p:cNvSpPr>
          <p:nvPr>
            <p:ph type="body" idx="1"/>
          </p:nvPr>
        </p:nvSpPr>
        <p:spPr/>
        <p:txBody>
          <a:bodyPr/>
          <a:lstStyle/>
          <a:p>
            <a:pPr>
              <a:lnSpc>
                <a:spcPct val="80000"/>
              </a:lnSpc>
              <a:buFont typeface="Wingdings" pitchFamily="2" charset="2"/>
              <a:buNone/>
            </a:pPr>
            <a:r>
              <a:rPr lang="en-US" sz="2000" b="1" i="1">
                <a:solidFill>
                  <a:srgbClr val="D60093"/>
                </a:solidFill>
                <a:effectLst>
                  <a:outerShdw blurRad="38100" dist="38100" dir="2700000" algn="tl">
                    <a:srgbClr val="C0C0C0"/>
                  </a:outerShdw>
                </a:effectLst>
              </a:rPr>
              <a:t>Hotel Agent</a:t>
            </a:r>
          </a:p>
          <a:p>
            <a:pPr>
              <a:lnSpc>
                <a:spcPct val="80000"/>
              </a:lnSpc>
            </a:pPr>
            <a:r>
              <a:rPr lang="en-CA" sz="2000"/>
              <a:t>The Hotel Agent makes hotel room arrangements for the user based on his/her hotel preferences that are stored in the TAS database. It takes the inquiry request from the Travel Agent and then communicates with the predefined Hotel Web Services on the Internet. The Hotel Web Services offered by various providers return their quotations on hotel rooms. The Hotel Agent retrieves these responses, parses them, sorts them, and passes them to the Travel Agent, which then presents it to the user.</a:t>
            </a:r>
          </a:p>
          <a:p>
            <a:pPr>
              <a:lnSpc>
                <a:spcPct val="80000"/>
              </a:lnSpc>
            </a:pPr>
            <a:r>
              <a:rPr lang="en-CA" sz="2000"/>
              <a:t>The Hotel Agent is also responsible of booking the hotel room selected by the user. This is accomplished by getting all payment information from TAS database and then passes it to the Hotel Web Service, which in turn returns the confirmation for the booked hotel room. The Hotel Agent returns the hotel room confirmation number to the Travel Agent.</a:t>
            </a:r>
          </a:p>
        </p:txBody>
      </p: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37877078-205C-46EE-81D3-B6E2DCFC6966}" type="slidenum">
              <a:rPr lang="ja-JP" altLang="en-US"/>
              <a:pPr/>
              <a:t>21</a:t>
            </a:fld>
            <a:endParaRPr lang="en-US" altLang="ja-JP"/>
          </a:p>
        </p:txBody>
      </p:sp>
      <p:sp>
        <p:nvSpPr>
          <p:cNvPr id="1315842" name="Rectangle 2"/>
          <p:cNvSpPr>
            <a:spLocks noGrp="1" noChangeArrowheads="1"/>
          </p:cNvSpPr>
          <p:nvPr>
            <p:ph type="title"/>
          </p:nvPr>
        </p:nvSpPr>
        <p:spPr/>
        <p:txBody>
          <a:bodyPr/>
          <a:lstStyle/>
          <a:p>
            <a:r>
              <a:rPr lang="en-CA"/>
              <a:t>Agent Description (cont’d)</a:t>
            </a:r>
          </a:p>
        </p:txBody>
      </p:sp>
      <p:sp>
        <p:nvSpPr>
          <p:cNvPr id="1315843" name="Rectangle 3"/>
          <p:cNvSpPr>
            <a:spLocks noGrp="1" noChangeArrowheads="1"/>
          </p:cNvSpPr>
          <p:nvPr>
            <p:ph type="body" idx="1"/>
          </p:nvPr>
        </p:nvSpPr>
        <p:spPr/>
        <p:txBody>
          <a:bodyPr/>
          <a:lstStyle/>
          <a:p>
            <a:pPr>
              <a:lnSpc>
                <a:spcPct val="80000"/>
              </a:lnSpc>
              <a:buFont typeface="Wingdings" pitchFamily="2" charset="2"/>
              <a:buNone/>
            </a:pPr>
            <a:r>
              <a:rPr lang="en-US" sz="2000" b="1" i="1">
                <a:solidFill>
                  <a:srgbClr val="D60093"/>
                </a:solidFill>
                <a:effectLst>
                  <a:outerShdw blurRad="38100" dist="38100" dir="2700000" algn="tl">
                    <a:srgbClr val="C0C0C0"/>
                  </a:outerShdw>
                </a:effectLst>
              </a:rPr>
              <a:t>Car Rental Agent</a:t>
            </a:r>
          </a:p>
          <a:p>
            <a:pPr>
              <a:lnSpc>
                <a:spcPct val="80000"/>
              </a:lnSpc>
            </a:pPr>
            <a:r>
              <a:rPr lang="en-CA" sz="2000"/>
              <a:t>The Car Rental Agent makes car rental arrangements for the user based on his/her car rental preferences that are stored in the TAS database. It takes the inquiry request from the Travel Agent and then communicates with the predefined Car Rental Web Services on the Internet. The Car Rental Web Services offered by various providers return their quotations on car rentals. The Car Rental Agent retrieves these responses, parses them, sorts them, and passes them to the Travel Agent, which then presents it to the user.</a:t>
            </a:r>
          </a:p>
          <a:p>
            <a:pPr>
              <a:lnSpc>
                <a:spcPct val="80000"/>
              </a:lnSpc>
            </a:pPr>
            <a:r>
              <a:rPr lang="en-CA" sz="2000"/>
              <a:t>The Car Rental Agent is also responsible of booking the car rental selected by the user. This is accomplished by getting all payment information from TAS database and then passes it to the Car Rental Web Service, which in turn returns the confirmation for the booked car rental. The Car Rental Agent returns the car rental confirmation number to the Travel Agent.</a:t>
            </a:r>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2"/>
          <p:cNvSpPr>
            <a:spLocks noGrp="1"/>
          </p:cNvSpPr>
          <p:nvPr>
            <p:ph type="dt" sz="half" idx="10"/>
          </p:nvPr>
        </p:nvSpPr>
        <p:spPr/>
        <p:txBody>
          <a:bodyPr/>
          <a:lstStyle/>
          <a:p>
            <a:r>
              <a:rPr lang="en-US"/>
              <a:t>SENG697 (Fall 2007)</a:t>
            </a:r>
            <a:endParaRPr lang="en-US" altLang="ja-JP"/>
          </a:p>
        </p:txBody>
      </p:sp>
      <p:sp>
        <p:nvSpPr>
          <p:cNvPr id="21" name="Footer Placeholder 3"/>
          <p:cNvSpPr>
            <a:spLocks noGrp="1"/>
          </p:cNvSpPr>
          <p:nvPr>
            <p:ph type="ftr" sz="quarter" idx="11"/>
          </p:nvPr>
        </p:nvSpPr>
        <p:spPr/>
        <p:txBody>
          <a:bodyPr/>
          <a:lstStyle/>
          <a:p>
            <a:r>
              <a:rPr lang="ja-JP" altLang="en-US"/>
              <a:t>far@ucalgary.ca</a:t>
            </a:r>
            <a:endParaRPr lang="en-US" altLang="ja-JP"/>
          </a:p>
        </p:txBody>
      </p:sp>
      <p:sp>
        <p:nvSpPr>
          <p:cNvPr id="22" name="Slide Number Placeholder 4"/>
          <p:cNvSpPr>
            <a:spLocks noGrp="1"/>
          </p:cNvSpPr>
          <p:nvPr>
            <p:ph type="sldNum" sz="quarter" idx="12"/>
          </p:nvPr>
        </p:nvSpPr>
        <p:spPr/>
        <p:txBody>
          <a:bodyPr/>
          <a:lstStyle/>
          <a:p>
            <a:fld id="{53C29E01-78C6-49A6-B28F-C9F5A96E7BCF}" type="slidenum">
              <a:rPr lang="ja-JP" altLang="en-US"/>
              <a:pPr/>
              <a:t>22</a:t>
            </a:fld>
            <a:endParaRPr lang="en-US" altLang="ja-JP"/>
          </a:p>
        </p:txBody>
      </p:sp>
      <p:sp>
        <p:nvSpPr>
          <p:cNvPr id="1316866" name="Rectangle 2"/>
          <p:cNvSpPr>
            <a:spLocks noGrp="1" noChangeArrowheads="1"/>
          </p:cNvSpPr>
          <p:nvPr>
            <p:ph type="title"/>
          </p:nvPr>
        </p:nvSpPr>
        <p:spPr/>
        <p:txBody>
          <a:bodyPr/>
          <a:lstStyle/>
          <a:p>
            <a:r>
              <a:rPr lang="en-CA"/>
              <a:t>Agent Internal Architecture</a:t>
            </a:r>
          </a:p>
        </p:txBody>
      </p:sp>
      <p:sp>
        <p:nvSpPr>
          <p:cNvPr id="1316882" name="Rectangle 18"/>
          <p:cNvSpPr>
            <a:spLocks noChangeArrowheads="1"/>
          </p:cNvSpPr>
          <p:nvPr/>
        </p:nvSpPr>
        <p:spPr bwMode="auto">
          <a:xfrm>
            <a:off x="3532188" y="2430463"/>
            <a:ext cx="4135437" cy="3662362"/>
          </a:xfrm>
          <a:prstGeom prst="rect">
            <a:avLst/>
          </a:prstGeom>
          <a:solidFill>
            <a:srgbClr val="FFFFFF"/>
          </a:solidFill>
          <a:ln w="9525">
            <a:solidFill>
              <a:srgbClr val="000000"/>
            </a:solidFill>
            <a:miter lim="800000"/>
            <a:headEnd/>
            <a:tailEnd/>
          </a:ln>
        </p:spPr>
        <p:txBody>
          <a:bodyPr/>
          <a:lstStyle/>
          <a:p>
            <a:endParaRPr lang="en-CA"/>
          </a:p>
        </p:txBody>
      </p:sp>
      <p:sp>
        <p:nvSpPr>
          <p:cNvPr id="1316881" name="Rectangle 17"/>
          <p:cNvSpPr>
            <a:spLocks noChangeArrowheads="1"/>
          </p:cNvSpPr>
          <p:nvPr/>
        </p:nvSpPr>
        <p:spPr bwMode="auto">
          <a:xfrm>
            <a:off x="3875088" y="2924175"/>
            <a:ext cx="1328737" cy="814388"/>
          </a:xfrm>
          <a:prstGeom prst="rect">
            <a:avLst/>
          </a:prstGeom>
          <a:solidFill>
            <a:schemeClr val="accent2"/>
          </a:solidFill>
          <a:ln w="9525">
            <a:solidFill>
              <a:srgbClr val="000000"/>
            </a:solidFill>
            <a:miter lim="800000"/>
            <a:headEnd/>
            <a:tailEnd/>
          </a:ln>
        </p:spPr>
        <p:txBody>
          <a:bodyPr/>
          <a:lstStyle/>
          <a:p>
            <a:pPr algn="ctr" eaLnBrk="0" hangingPunct="0"/>
            <a:r>
              <a:rPr kumimoji="0" lang="en-US" sz="1800">
                <a:latin typeface="Times New Roman" pitchFamily="18" charset="0"/>
                <a:cs typeface="Times New Roman" pitchFamily="18" charset="0"/>
              </a:rPr>
              <a:t>Listener</a:t>
            </a:r>
            <a:endParaRPr kumimoji="0" lang="en-US" sz="3600">
              <a:latin typeface="Times New Roman" pitchFamily="18" charset="0"/>
            </a:endParaRPr>
          </a:p>
        </p:txBody>
      </p:sp>
      <p:sp>
        <p:nvSpPr>
          <p:cNvPr id="1316880" name="Rectangle 16"/>
          <p:cNvSpPr>
            <a:spLocks noChangeArrowheads="1"/>
          </p:cNvSpPr>
          <p:nvPr/>
        </p:nvSpPr>
        <p:spPr bwMode="auto">
          <a:xfrm>
            <a:off x="5907088" y="2781300"/>
            <a:ext cx="1328737" cy="955675"/>
          </a:xfrm>
          <a:prstGeom prst="rect">
            <a:avLst/>
          </a:prstGeom>
          <a:solidFill>
            <a:srgbClr val="D60093"/>
          </a:solidFill>
          <a:ln w="9525">
            <a:solidFill>
              <a:srgbClr val="000000"/>
            </a:solidFill>
            <a:miter lim="800000"/>
            <a:headEnd/>
            <a:tailEnd/>
          </a:ln>
        </p:spPr>
        <p:txBody>
          <a:bodyPr/>
          <a:lstStyle/>
          <a:p>
            <a:pPr algn="ctr" eaLnBrk="0" hangingPunct="0"/>
            <a:r>
              <a:rPr kumimoji="0" lang="en-US" sz="1600">
                <a:solidFill>
                  <a:schemeClr val="bg1"/>
                </a:solidFill>
                <a:effectLst>
                  <a:outerShdw blurRad="38100" dist="38100" dir="2700000" algn="tl">
                    <a:srgbClr val="000000"/>
                  </a:outerShdw>
                </a:effectLst>
                <a:latin typeface="Times New Roman" pitchFamily="18" charset="0"/>
                <a:cs typeface="Times New Roman" pitchFamily="18" charset="0"/>
              </a:rPr>
              <a:t>Interpreter</a:t>
            </a:r>
            <a:endParaRPr kumimoji="0" lang="en-US" sz="3200">
              <a:solidFill>
                <a:schemeClr val="bg1"/>
              </a:solidFill>
              <a:effectLst>
                <a:outerShdw blurRad="38100" dist="38100" dir="2700000" algn="tl">
                  <a:srgbClr val="000000"/>
                </a:outerShdw>
              </a:effectLst>
              <a:latin typeface="Times New Roman" pitchFamily="18" charset="0"/>
            </a:endParaRPr>
          </a:p>
        </p:txBody>
      </p:sp>
      <p:sp>
        <p:nvSpPr>
          <p:cNvPr id="1316879" name="Rectangle 15"/>
          <p:cNvSpPr>
            <a:spLocks noChangeArrowheads="1"/>
          </p:cNvSpPr>
          <p:nvPr/>
        </p:nvSpPr>
        <p:spPr bwMode="auto">
          <a:xfrm>
            <a:off x="3890963" y="3983038"/>
            <a:ext cx="1328737" cy="814387"/>
          </a:xfrm>
          <a:prstGeom prst="rect">
            <a:avLst/>
          </a:prstGeom>
          <a:solidFill>
            <a:schemeClr val="accent2"/>
          </a:solidFill>
          <a:ln w="9525">
            <a:solidFill>
              <a:srgbClr val="000000"/>
            </a:solidFill>
            <a:miter lim="800000"/>
            <a:headEnd/>
            <a:tailEnd/>
          </a:ln>
        </p:spPr>
        <p:txBody>
          <a:bodyPr/>
          <a:lstStyle/>
          <a:p>
            <a:pPr algn="ctr" eaLnBrk="0" hangingPunct="0"/>
            <a:r>
              <a:rPr kumimoji="0" lang="en-US" sz="1800">
                <a:latin typeface="Times New Roman" pitchFamily="18" charset="0"/>
                <a:cs typeface="Times New Roman" pitchFamily="18" charset="0"/>
              </a:rPr>
              <a:t>Processor</a:t>
            </a:r>
            <a:endParaRPr kumimoji="0" lang="en-US" sz="3600">
              <a:latin typeface="Times New Roman" pitchFamily="18" charset="0"/>
            </a:endParaRPr>
          </a:p>
        </p:txBody>
      </p:sp>
      <p:sp>
        <p:nvSpPr>
          <p:cNvPr id="1316878" name="Rectangle 14"/>
          <p:cNvSpPr>
            <a:spLocks noChangeArrowheads="1"/>
          </p:cNvSpPr>
          <p:nvPr/>
        </p:nvSpPr>
        <p:spPr bwMode="auto">
          <a:xfrm>
            <a:off x="7131050" y="3860800"/>
            <a:ext cx="1328738" cy="936625"/>
          </a:xfrm>
          <a:prstGeom prst="rect">
            <a:avLst/>
          </a:prstGeom>
          <a:solidFill>
            <a:srgbClr val="D60093"/>
          </a:solidFill>
          <a:ln w="9525">
            <a:solidFill>
              <a:srgbClr val="000000"/>
            </a:solidFill>
            <a:miter lim="800000"/>
            <a:headEnd/>
            <a:tailEnd/>
          </a:ln>
        </p:spPr>
        <p:txBody>
          <a:bodyPr/>
          <a:lstStyle/>
          <a:p>
            <a:pPr algn="ctr" eaLnBrk="0" hangingPunct="0"/>
            <a:r>
              <a:rPr kumimoji="0" lang="en-US" sz="1800">
                <a:solidFill>
                  <a:schemeClr val="bg1"/>
                </a:solidFill>
                <a:effectLst>
                  <a:outerShdw blurRad="38100" dist="38100" dir="2700000" algn="tl">
                    <a:srgbClr val="000000"/>
                  </a:outerShdw>
                </a:effectLst>
                <a:latin typeface="Times New Roman" pitchFamily="18" charset="0"/>
                <a:cs typeface="Times New Roman" pitchFamily="18" charset="0"/>
              </a:rPr>
              <a:t>Discovery Agent</a:t>
            </a:r>
            <a:endParaRPr kumimoji="0" lang="en-US" sz="3600">
              <a:solidFill>
                <a:schemeClr val="bg1"/>
              </a:solidFill>
              <a:effectLst>
                <a:outerShdw blurRad="38100" dist="38100" dir="2700000" algn="tl">
                  <a:srgbClr val="000000"/>
                </a:outerShdw>
              </a:effectLst>
              <a:latin typeface="Times New Roman" pitchFamily="18" charset="0"/>
            </a:endParaRPr>
          </a:p>
        </p:txBody>
      </p:sp>
      <p:sp>
        <p:nvSpPr>
          <p:cNvPr id="1316877" name="AutoShape 13"/>
          <p:cNvSpPr>
            <a:spLocks noChangeArrowheads="1"/>
          </p:cNvSpPr>
          <p:nvPr/>
        </p:nvSpPr>
        <p:spPr bwMode="auto">
          <a:xfrm>
            <a:off x="3760788" y="1801813"/>
            <a:ext cx="1624012" cy="1085850"/>
          </a:xfrm>
          <a:prstGeom prst="downArrowCallout">
            <a:avLst>
              <a:gd name="adj1" fmla="val 37390"/>
              <a:gd name="adj2" fmla="val 37390"/>
              <a:gd name="adj3" fmla="val 16667"/>
              <a:gd name="adj4" fmla="val 66667"/>
            </a:avLst>
          </a:prstGeom>
          <a:solidFill>
            <a:srgbClr val="CCFFCC"/>
          </a:solidFill>
          <a:ln w="9525">
            <a:solidFill>
              <a:srgbClr val="000000"/>
            </a:solidFill>
            <a:miter lim="800000"/>
            <a:headEnd/>
            <a:tailEnd/>
          </a:ln>
        </p:spPr>
        <p:txBody>
          <a:bodyPr/>
          <a:lstStyle/>
          <a:p>
            <a:pPr algn="ctr" eaLnBrk="0" hangingPunct="0"/>
            <a:r>
              <a:rPr kumimoji="0" lang="en-US" sz="1600">
                <a:latin typeface="Times New Roman" pitchFamily="18" charset="0"/>
                <a:cs typeface="Times New Roman" pitchFamily="18" charset="0"/>
              </a:rPr>
              <a:t>Travel Agency System user</a:t>
            </a:r>
            <a:endParaRPr kumimoji="0" lang="en-US" sz="1600">
              <a:latin typeface="Times New Roman" pitchFamily="18" charset="0"/>
            </a:endParaRPr>
          </a:p>
        </p:txBody>
      </p:sp>
      <p:grpSp>
        <p:nvGrpSpPr>
          <p:cNvPr id="1316900" name="Group 36"/>
          <p:cNvGrpSpPr>
            <a:grpSpLocks/>
          </p:cNvGrpSpPr>
          <p:nvPr/>
        </p:nvGrpSpPr>
        <p:grpSpPr bwMode="auto">
          <a:xfrm>
            <a:off x="1835150" y="3933825"/>
            <a:ext cx="1262063" cy="1173163"/>
            <a:chOff x="1156" y="2555"/>
            <a:chExt cx="795" cy="739"/>
          </a:xfrm>
        </p:grpSpPr>
        <p:sp>
          <p:nvSpPr>
            <p:cNvPr id="1316871" name="AutoShape 7"/>
            <p:cNvSpPr>
              <a:spLocks noChangeArrowheads="1"/>
            </p:cNvSpPr>
            <p:nvPr/>
          </p:nvSpPr>
          <p:spPr bwMode="auto">
            <a:xfrm>
              <a:off x="1300" y="2696"/>
              <a:ext cx="651" cy="598"/>
            </a:xfrm>
            <a:prstGeom prst="flowChartDocument">
              <a:avLst/>
            </a:prstGeom>
            <a:solidFill>
              <a:srgbClr val="33CCFF"/>
            </a:solidFill>
            <a:ln w="9525">
              <a:solidFill>
                <a:srgbClr val="000000"/>
              </a:solidFill>
              <a:miter lim="800000"/>
              <a:headEnd/>
              <a:tailEnd/>
            </a:ln>
          </p:spPr>
          <p:txBody>
            <a:bodyPr/>
            <a:lstStyle/>
            <a:p>
              <a:pPr eaLnBrk="0" hangingPunct="0"/>
              <a:r>
                <a:rPr kumimoji="0" lang="en-US" sz="1200">
                  <a:latin typeface="Times New Roman" pitchFamily="18" charset="0"/>
                  <a:cs typeface="Times New Roman" pitchFamily="18" charset="0"/>
                </a:rPr>
                <a:t>Web Services</a:t>
              </a:r>
              <a:endParaRPr kumimoji="0" lang="en-US">
                <a:latin typeface="Times New Roman" pitchFamily="18" charset="0"/>
              </a:endParaRPr>
            </a:p>
          </p:txBody>
        </p:sp>
        <p:sp>
          <p:nvSpPr>
            <p:cNvPr id="1316870" name="AutoShape 6"/>
            <p:cNvSpPr>
              <a:spLocks noChangeArrowheads="1"/>
            </p:cNvSpPr>
            <p:nvPr/>
          </p:nvSpPr>
          <p:spPr bwMode="auto">
            <a:xfrm>
              <a:off x="1228" y="2627"/>
              <a:ext cx="651" cy="598"/>
            </a:xfrm>
            <a:prstGeom prst="flowChartDocument">
              <a:avLst/>
            </a:prstGeom>
            <a:solidFill>
              <a:srgbClr val="33CCFF"/>
            </a:solidFill>
            <a:ln w="9525">
              <a:solidFill>
                <a:srgbClr val="000000"/>
              </a:solidFill>
              <a:miter lim="800000"/>
              <a:headEnd/>
              <a:tailEnd/>
            </a:ln>
          </p:spPr>
          <p:txBody>
            <a:bodyPr/>
            <a:lstStyle/>
            <a:p>
              <a:pPr eaLnBrk="0" hangingPunct="0"/>
              <a:r>
                <a:rPr kumimoji="0" lang="en-US" sz="1200">
                  <a:latin typeface="Times New Roman" pitchFamily="18" charset="0"/>
                  <a:cs typeface="Times New Roman" pitchFamily="18" charset="0"/>
                </a:rPr>
                <a:t>Web Services</a:t>
              </a:r>
              <a:endParaRPr kumimoji="0" lang="en-US">
                <a:latin typeface="Times New Roman" pitchFamily="18" charset="0"/>
              </a:endParaRPr>
            </a:p>
          </p:txBody>
        </p:sp>
        <p:sp>
          <p:nvSpPr>
            <p:cNvPr id="1316869" name="AutoShape 5"/>
            <p:cNvSpPr>
              <a:spLocks noChangeArrowheads="1"/>
            </p:cNvSpPr>
            <p:nvPr/>
          </p:nvSpPr>
          <p:spPr bwMode="auto">
            <a:xfrm>
              <a:off x="1156" y="2555"/>
              <a:ext cx="651" cy="598"/>
            </a:xfrm>
            <a:prstGeom prst="flowChartDocument">
              <a:avLst/>
            </a:prstGeom>
            <a:solidFill>
              <a:srgbClr val="33CCFF"/>
            </a:solidFill>
            <a:ln w="9525">
              <a:solidFill>
                <a:srgbClr val="000000"/>
              </a:solidFill>
              <a:miter lim="800000"/>
              <a:headEnd/>
              <a:tailEnd/>
            </a:ln>
          </p:spPr>
          <p:txBody>
            <a:bodyPr/>
            <a:lstStyle/>
            <a:p>
              <a:pPr eaLnBrk="0" hangingPunct="0"/>
              <a:r>
                <a:rPr kumimoji="0" lang="en-US" sz="1600">
                  <a:latin typeface="Times New Roman" pitchFamily="18" charset="0"/>
                  <a:cs typeface="Times New Roman" pitchFamily="18" charset="0"/>
                </a:rPr>
                <a:t>Web Services</a:t>
              </a:r>
              <a:endParaRPr kumimoji="0" lang="en-US" sz="1600">
                <a:latin typeface="Times New Roman" pitchFamily="18" charset="0"/>
              </a:endParaRPr>
            </a:p>
          </p:txBody>
        </p:sp>
      </p:grpSp>
      <p:sp>
        <p:nvSpPr>
          <p:cNvPr id="1316894" name="Rectangle 30"/>
          <p:cNvSpPr>
            <a:spLocks noChangeArrowheads="1"/>
          </p:cNvSpPr>
          <p:nvPr/>
        </p:nvSpPr>
        <p:spPr bwMode="auto">
          <a:xfrm>
            <a:off x="7164388" y="4941888"/>
            <a:ext cx="1295400" cy="1008062"/>
          </a:xfrm>
          <a:prstGeom prst="rect">
            <a:avLst/>
          </a:prstGeom>
          <a:solidFill>
            <a:srgbClr val="D60093"/>
          </a:solidFill>
          <a:ln w="9525">
            <a:solidFill>
              <a:srgbClr val="000000"/>
            </a:solidFill>
            <a:miter lim="800000"/>
            <a:headEnd/>
            <a:tailEnd/>
          </a:ln>
        </p:spPr>
        <p:txBody>
          <a:bodyPr/>
          <a:lstStyle/>
          <a:p>
            <a:pPr algn="ctr"/>
            <a:endParaRPr lang="en-CA" altLang="ja-JP" sz="1600">
              <a:solidFill>
                <a:schemeClr val="bg1"/>
              </a:solidFill>
              <a:effectLst>
                <a:outerShdw blurRad="38100" dist="38100" dir="2700000" algn="tl">
                  <a:srgbClr val="000000"/>
                </a:outerShdw>
              </a:effectLst>
              <a:latin typeface="Times New Roman" pitchFamily="18" charset="0"/>
              <a:ea typeface="ＭＳ 明朝" charset="-128"/>
            </a:endParaRPr>
          </a:p>
          <a:p>
            <a:pPr algn="ctr"/>
            <a:r>
              <a:rPr lang="en-CA" altLang="ja-JP" sz="1800">
                <a:solidFill>
                  <a:schemeClr val="bg1"/>
                </a:solidFill>
                <a:effectLst>
                  <a:outerShdw blurRad="38100" dist="38100" dir="2700000" algn="tl">
                    <a:srgbClr val="000000"/>
                  </a:outerShdw>
                </a:effectLst>
                <a:latin typeface="Times New Roman" pitchFamily="18" charset="0"/>
                <a:ea typeface="ＭＳ 明朝" charset="-128"/>
              </a:rPr>
              <a:t>Rendering Agent</a:t>
            </a:r>
            <a:endParaRPr lang="en-CA" sz="1800">
              <a:solidFill>
                <a:schemeClr val="bg1"/>
              </a:solidFill>
              <a:effectLst>
                <a:outerShdw blurRad="38100" dist="38100" dir="2700000" algn="tl">
                  <a:srgbClr val="000000"/>
                </a:outerShdw>
              </a:effectLst>
            </a:endParaRPr>
          </a:p>
        </p:txBody>
      </p:sp>
      <p:cxnSp>
        <p:nvCxnSpPr>
          <p:cNvPr id="1316895" name="AutoShape 31"/>
          <p:cNvCxnSpPr>
            <a:cxnSpLocks noChangeShapeType="1"/>
            <a:stCxn id="1316879" idx="3"/>
            <a:endCxn id="1316894" idx="1"/>
          </p:cNvCxnSpPr>
          <p:nvPr/>
        </p:nvCxnSpPr>
        <p:spPr bwMode="auto">
          <a:xfrm>
            <a:off x="5219700" y="4391025"/>
            <a:ext cx="1944688" cy="1055688"/>
          </a:xfrm>
          <a:prstGeom prst="straightConnector1">
            <a:avLst/>
          </a:prstGeom>
          <a:noFill/>
          <a:ln w="9525">
            <a:solidFill>
              <a:schemeClr val="tx1"/>
            </a:solidFill>
            <a:miter lim="800000"/>
            <a:headEnd type="triangle" w="med" len="med"/>
            <a:tailEnd type="triangle" w="med" len="med"/>
          </a:ln>
          <a:effectLst/>
        </p:spPr>
      </p:cxnSp>
      <p:cxnSp>
        <p:nvCxnSpPr>
          <p:cNvPr id="1316896" name="AutoShape 32"/>
          <p:cNvCxnSpPr>
            <a:cxnSpLocks noChangeShapeType="1"/>
            <a:stCxn id="1316879" idx="3"/>
            <a:endCxn id="1316878" idx="1"/>
          </p:cNvCxnSpPr>
          <p:nvPr/>
        </p:nvCxnSpPr>
        <p:spPr bwMode="auto">
          <a:xfrm flipV="1">
            <a:off x="5219700" y="4329113"/>
            <a:ext cx="1911350" cy="61912"/>
          </a:xfrm>
          <a:prstGeom prst="straightConnector1">
            <a:avLst/>
          </a:prstGeom>
          <a:noFill/>
          <a:ln w="9525">
            <a:solidFill>
              <a:schemeClr val="tx1"/>
            </a:solidFill>
            <a:miter lim="800000"/>
            <a:headEnd type="triangle" w="med" len="med"/>
            <a:tailEnd type="triangle" w="med" len="med"/>
          </a:ln>
          <a:effectLst/>
        </p:spPr>
      </p:cxnSp>
      <p:cxnSp>
        <p:nvCxnSpPr>
          <p:cNvPr id="1316897" name="AutoShape 33"/>
          <p:cNvCxnSpPr>
            <a:cxnSpLocks noChangeShapeType="1"/>
            <a:stCxn id="1316879" idx="3"/>
            <a:endCxn id="1316880" idx="1"/>
          </p:cNvCxnSpPr>
          <p:nvPr/>
        </p:nvCxnSpPr>
        <p:spPr bwMode="auto">
          <a:xfrm flipV="1">
            <a:off x="5219700" y="3259138"/>
            <a:ext cx="687388" cy="1131887"/>
          </a:xfrm>
          <a:prstGeom prst="straightConnector1">
            <a:avLst/>
          </a:prstGeom>
          <a:noFill/>
          <a:ln w="9525">
            <a:solidFill>
              <a:schemeClr val="tx1"/>
            </a:solidFill>
            <a:miter lim="800000"/>
            <a:headEnd type="triangle" w="med" len="med"/>
            <a:tailEnd type="triangle" w="med" len="med"/>
          </a:ln>
          <a:effectLst/>
        </p:spPr>
      </p:cxnSp>
      <p:cxnSp>
        <p:nvCxnSpPr>
          <p:cNvPr id="1316898" name="AutoShape 34"/>
          <p:cNvCxnSpPr>
            <a:cxnSpLocks noChangeShapeType="1"/>
            <a:stCxn id="1316881" idx="2"/>
            <a:endCxn id="1316879" idx="0"/>
          </p:cNvCxnSpPr>
          <p:nvPr/>
        </p:nvCxnSpPr>
        <p:spPr bwMode="auto">
          <a:xfrm>
            <a:off x="4540250" y="3738563"/>
            <a:ext cx="15875" cy="244475"/>
          </a:xfrm>
          <a:prstGeom prst="straightConnector1">
            <a:avLst/>
          </a:prstGeom>
          <a:noFill/>
          <a:ln w="9525">
            <a:solidFill>
              <a:schemeClr val="tx1"/>
            </a:solidFill>
            <a:miter lim="800000"/>
            <a:headEnd/>
            <a:tailEnd type="triangle" w="med" len="med"/>
          </a:ln>
          <a:effectLst/>
        </p:spPr>
      </p:cxnSp>
      <p:cxnSp>
        <p:nvCxnSpPr>
          <p:cNvPr id="1316899" name="AutoShape 35"/>
          <p:cNvCxnSpPr>
            <a:cxnSpLocks noChangeShapeType="1"/>
            <a:stCxn id="1316869" idx="3"/>
            <a:endCxn id="1316879" idx="1"/>
          </p:cNvCxnSpPr>
          <p:nvPr/>
        </p:nvCxnSpPr>
        <p:spPr bwMode="auto">
          <a:xfrm flipV="1">
            <a:off x="2868613" y="4391025"/>
            <a:ext cx="1022350" cy="17463"/>
          </a:xfrm>
          <a:prstGeom prst="straightConnector1">
            <a:avLst/>
          </a:prstGeom>
          <a:noFill/>
          <a:ln w="9525">
            <a:solidFill>
              <a:schemeClr val="tx1"/>
            </a:solidFill>
            <a:miter lim="800000"/>
            <a:headEnd/>
            <a:tailEnd type="triangle" w="med" len="med"/>
          </a:ln>
          <a:effectLst/>
        </p:spPr>
      </p:cxnSp>
      <p:sp>
        <p:nvSpPr>
          <p:cNvPr id="1316902" name="Text Box 38"/>
          <p:cNvSpPr txBox="1">
            <a:spLocks noChangeArrowheads="1"/>
          </p:cNvSpPr>
          <p:nvPr/>
        </p:nvSpPr>
        <p:spPr bwMode="auto">
          <a:xfrm>
            <a:off x="3492500" y="5776913"/>
            <a:ext cx="1612900" cy="304800"/>
          </a:xfrm>
          <a:prstGeom prst="rect">
            <a:avLst/>
          </a:prstGeom>
          <a:noFill/>
          <a:ln w="9525">
            <a:noFill/>
            <a:miter lim="800000"/>
            <a:headEnd/>
            <a:tailEnd/>
          </a:ln>
          <a:effectLst/>
        </p:spPr>
        <p:txBody>
          <a:bodyPr wrap="none">
            <a:spAutoFit/>
          </a:bodyPr>
          <a:lstStyle/>
          <a:p>
            <a:r>
              <a:rPr lang="en-CA" sz="1400">
                <a:solidFill>
                  <a:schemeClr val="folHlink"/>
                </a:solidFill>
              </a:rPr>
              <a:t>Agent boundary</a:t>
            </a:r>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DAA47DFB-D267-4ACF-9683-5DEC9FDEA890}" type="slidenum">
              <a:rPr lang="ja-JP" altLang="en-US"/>
              <a:pPr/>
              <a:t>23</a:t>
            </a:fld>
            <a:endParaRPr lang="en-US" altLang="ja-JP"/>
          </a:p>
        </p:txBody>
      </p:sp>
      <p:sp>
        <p:nvSpPr>
          <p:cNvPr id="1318914" name="Rectangle 2"/>
          <p:cNvSpPr>
            <a:spLocks noGrp="1" noChangeArrowheads="1"/>
          </p:cNvSpPr>
          <p:nvPr>
            <p:ph type="title"/>
          </p:nvPr>
        </p:nvSpPr>
        <p:spPr/>
        <p:txBody>
          <a:bodyPr/>
          <a:lstStyle/>
          <a:p>
            <a:r>
              <a:rPr lang="en-CA"/>
              <a:t>Agent Internal Architecture</a:t>
            </a:r>
          </a:p>
        </p:txBody>
      </p:sp>
      <p:sp>
        <p:nvSpPr>
          <p:cNvPr id="1318915" name="Rectangle 3"/>
          <p:cNvSpPr>
            <a:spLocks noGrp="1" noChangeArrowheads="1"/>
          </p:cNvSpPr>
          <p:nvPr>
            <p:ph type="body" idx="1"/>
          </p:nvPr>
        </p:nvSpPr>
        <p:spPr/>
        <p:txBody>
          <a:bodyPr/>
          <a:lstStyle/>
          <a:p>
            <a:pPr>
              <a:lnSpc>
                <a:spcPct val="80000"/>
              </a:lnSpc>
              <a:buFont typeface="Wingdings" pitchFamily="2" charset="2"/>
              <a:buNone/>
            </a:pPr>
            <a:r>
              <a:rPr lang="en-CA" sz="1800" b="1"/>
              <a:t>Listener</a:t>
            </a:r>
            <a:r>
              <a:rPr lang="en-CA" sz="1800"/>
              <a:t>:</a:t>
            </a:r>
          </a:p>
          <a:p>
            <a:pPr>
              <a:lnSpc>
                <a:spcPct val="80000"/>
              </a:lnSpc>
            </a:pPr>
            <a:r>
              <a:rPr lang="en-CA" sz="1800"/>
              <a:t>The </a:t>
            </a:r>
            <a:r>
              <a:rPr lang="en-CA" sz="1800" i="1"/>
              <a:t>Listener</a:t>
            </a:r>
            <a:r>
              <a:rPr lang="en-CA" sz="1800"/>
              <a:t> component listens to a port for any incoming requests from the TAS application.</a:t>
            </a:r>
            <a:endParaRPr lang="en-CA" sz="1800" b="1"/>
          </a:p>
          <a:p>
            <a:pPr>
              <a:lnSpc>
                <a:spcPct val="80000"/>
              </a:lnSpc>
              <a:buFont typeface="Wingdings" pitchFamily="2" charset="2"/>
              <a:buNone/>
            </a:pPr>
            <a:r>
              <a:rPr lang="en-CA" sz="1800" b="1"/>
              <a:t>Interpreter</a:t>
            </a:r>
            <a:endParaRPr lang="en-CA" sz="1800"/>
          </a:p>
          <a:p>
            <a:pPr>
              <a:lnSpc>
                <a:spcPct val="80000"/>
              </a:lnSpc>
            </a:pPr>
            <a:r>
              <a:rPr lang="en-CA" sz="1800"/>
              <a:t>The </a:t>
            </a:r>
            <a:r>
              <a:rPr lang="en-CA" sz="1800" i="1"/>
              <a:t>Interpreter</a:t>
            </a:r>
            <a:r>
              <a:rPr lang="en-CA" sz="1800"/>
              <a:t> parses and interprets the XML messages. We assume that all agents have agreed on a Document Type Definition (DTD).</a:t>
            </a:r>
            <a:endParaRPr lang="en-CA" sz="1800" b="1"/>
          </a:p>
          <a:p>
            <a:pPr>
              <a:lnSpc>
                <a:spcPct val="80000"/>
              </a:lnSpc>
              <a:buFont typeface="Wingdings" pitchFamily="2" charset="2"/>
              <a:buNone/>
            </a:pPr>
            <a:r>
              <a:rPr lang="en-CA" sz="1800" b="1"/>
              <a:t>Processor</a:t>
            </a:r>
            <a:r>
              <a:rPr lang="en-CA" sz="1800"/>
              <a:t>:</a:t>
            </a:r>
          </a:p>
          <a:p>
            <a:pPr>
              <a:lnSpc>
                <a:spcPct val="80000"/>
              </a:lnSpc>
            </a:pPr>
            <a:r>
              <a:rPr lang="en-CA" sz="1800"/>
              <a:t>The </a:t>
            </a:r>
            <a:r>
              <a:rPr lang="en-CA" sz="1800" i="1"/>
              <a:t>Processor</a:t>
            </a:r>
            <a:r>
              <a:rPr lang="en-CA" sz="1800"/>
              <a:t> receives an XML document as an input. It uses the Interpreter to parse the document, and calls the appropriate function to run a process. </a:t>
            </a:r>
            <a:endParaRPr lang="en-CA" sz="1800" b="1"/>
          </a:p>
          <a:p>
            <a:pPr>
              <a:lnSpc>
                <a:spcPct val="80000"/>
              </a:lnSpc>
              <a:buFont typeface="Wingdings" pitchFamily="2" charset="2"/>
              <a:buNone/>
            </a:pPr>
            <a:r>
              <a:rPr lang="en-CA" sz="1800" b="1"/>
              <a:t>Discovery</a:t>
            </a:r>
            <a:r>
              <a:rPr lang="en-CA" sz="1800"/>
              <a:t> </a:t>
            </a:r>
            <a:r>
              <a:rPr lang="en-CA" sz="1800" b="1"/>
              <a:t>Agent:</a:t>
            </a:r>
            <a:endParaRPr lang="en-CA" sz="1800"/>
          </a:p>
          <a:p>
            <a:pPr>
              <a:lnSpc>
                <a:spcPct val="80000"/>
              </a:lnSpc>
            </a:pPr>
            <a:r>
              <a:rPr lang="en-CA" sz="1800"/>
              <a:t>The </a:t>
            </a:r>
            <a:r>
              <a:rPr lang="en-CA" sz="1800" i="1"/>
              <a:t>Discovery Agent</a:t>
            </a:r>
            <a:r>
              <a:rPr lang="en-CA" sz="1800"/>
              <a:t> provides the service discovery base-service (a superset of UDDI). </a:t>
            </a:r>
            <a:r>
              <a:rPr lang="en-CA" sz="1800" b="1">
                <a:solidFill>
                  <a:srgbClr val="D60093"/>
                </a:solidFill>
              </a:rPr>
              <a:t>May be implemented as an external service.</a:t>
            </a:r>
          </a:p>
          <a:p>
            <a:pPr>
              <a:lnSpc>
                <a:spcPct val="80000"/>
              </a:lnSpc>
              <a:buFont typeface="Wingdings" pitchFamily="2" charset="2"/>
              <a:buNone/>
            </a:pPr>
            <a:r>
              <a:rPr lang="en-CA" sz="1800" b="1"/>
              <a:t>Rendering</a:t>
            </a:r>
            <a:r>
              <a:rPr lang="en-CA" sz="1800"/>
              <a:t> </a:t>
            </a:r>
            <a:r>
              <a:rPr lang="en-CA" sz="1800" b="1"/>
              <a:t>Agent:</a:t>
            </a:r>
            <a:endParaRPr lang="en-CA" sz="1800"/>
          </a:p>
          <a:p>
            <a:pPr>
              <a:lnSpc>
                <a:spcPct val="80000"/>
              </a:lnSpc>
            </a:pPr>
            <a:r>
              <a:rPr lang="en-CA" sz="1800"/>
              <a:t>The Rendering Agent is optional; it can be used by the Processor to render data before sending it back to the calling function. </a:t>
            </a:r>
            <a:r>
              <a:rPr lang="en-CA" sz="1800" b="1">
                <a:solidFill>
                  <a:srgbClr val="D60093"/>
                </a:solidFill>
              </a:rPr>
              <a:t>May be implemented as an external service.</a:t>
            </a:r>
          </a:p>
          <a:p>
            <a:pPr>
              <a:lnSpc>
                <a:spcPct val="80000"/>
              </a:lnSpc>
            </a:pPr>
            <a:endParaRPr lang="en-CA" sz="1800"/>
          </a:p>
        </p:txBody>
      </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9B0AF585-A153-4F56-B167-DE3F94DA96F2}" type="slidenum">
              <a:rPr lang="ja-JP" altLang="en-US"/>
              <a:pPr/>
              <a:t>24</a:t>
            </a:fld>
            <a:endParaRPr lang="en-US" altLang="ja-JP"/>
          </a:p>
        </p:txBody>
      </p:sp>
      <p:sp>
        <p:nvSpPr>
          <p:cNvPr id="1319938" name="Rectangle 2"/>
          <p:cNvSpPr>
            <a:spLocks noGrp="1" noChangeArrowheads="1"/>
          </p:cNvSpPr>
          <p:nvPr>
            <p:ph type="title"/>
          </p:nvPr>
        </p:nvSpPr>
        <p:spPr/>
        <p:txBody>
          <a:bodyPr/>
          <a:lstStyle/>
          <a:p>
            <a:r>
              <a:rPr lang="en-CA"/>
              <a:t>Technology Overview </a:t>
            </a:r>
          </a:p>
        </p:txBody>
      </p:sp>
      <p:sp>
        <p:nvSpPr>
          <p:cNvPr id="1319939" name="Rectangle 3"/>
          <p:cNvSpPr>
            <a:spLocks noGrp="1" noChangeArrowheads="1"/>
          </p:cNvSpPr>
          <p:nvPr>
            <p:ph type="body" idx="1"/>
          </p:nvPr>
        </p:nvSpPr>
        <p:spPr/>
        <p:txBody>
          <a:bodyPr/>
          <a:lstStyle/>
          <a:p>
            <a:pPr>
              <a:lnSpc>
                <a:spcPct val="90000"/>
              </a:lnSpc>
              <a:buFont typeface="Wingdings" pitchFamily="2" charset="2"/>
              <a:buNone/>
            </a:pPr>
            <a:r>
              <a:rPr lang="en-US" sz="2400" b="1" i="1">
                <a:solidFill>
                  <a:srgbClr val="008000"/>
                </a:solidFill>
                <a:effectLst>
                  <a:outerShdw blurRad="38100" dist="38100" dir="2700000" algn="tl">
                    <a:srgbClr val="C0C0C0"/>
                  </a:outerShdw>
                </a:effectLst>
              </a:rPr>
              <a:t>Approaches to Service Discovery</a:t>
            </a:r>
          </a:p>
          <a:p>
            <a:pPr>
              <a:lnSpc>
                <a:spcPct val="90000"/>
              </a:lnSpc>
            </a:pPr>
            <a:r>
              <a:rPr lang="en-US" sz="2400"/>
              <a:t>Two categories of information must be discovered before a service is used:</a:t>
            </a:r>
            <a:endParaRPr lang="en-CA" sz="2400"/>
          </a:p>
          <a:p>
            <a:pPr lvl="1">
              <a:lnSpc>
                <a:spcPct val="90000"/>
              </a:lnSpc>
            </a:pPr>
            <a:r>
              <a:rPr lang="en-CA" sz="2000"/>
              <a:t>Logical information</a:t>
            </a:r>
          </a:p>
          <a:p>
            <a:pPr lvl="1">
              <a:lnSpc>
                <a:spcPct val="90000"/>
              </a:lnSpc>
            </a:pPr>
            <a:r>
              <a:rPr lang="en-CA" sz="2000"/>
              <a:t>Technical information</a:t>
            </a:r>
          </a:p>
          <a:p>
            <a:pPr>
              <a:lnSpc>
                <a:spcPct val="90000"/>
              </a:lnSpc>
            </a:pPr>
            <a:r>
              <a:rPr lang="en-CA" sz="2400"/>
              <a:t>The logical information provides a description of the nature of the service, such as business information. </a:t>
            </a:r>
          </a:p>
          <a:p>
            <a:pPr>
              <a:lnSpc>
                <a:spcPct val="90000"/>
              </a:lnSpc>
            </a:pPr>
            <a:r>
              <a:rPr lang="en-CA" sz="2400"/>
              <a:t>The technical information describes the interface parameters of the logic that drives the service. Technical information, such as the exact protocol that the service uses, the inputs and outputs, and the encoding of messages, form a crucial part in machine-to-machine conversation.</a:t>
            </a:r>
            <a:endParaRPr lang="en-US" sz="2400"/>
          </a:p>
        </p:txBody>
      </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96E67ECB-7E9E-457E-80C0-2897A8B879D9}" type="slidenum">
              <a:rPr lang="ja-JP" altLang="en-US"/>
              <a:pPr/>
              <a:t>25</a:t>
            </a:fld>
            <a:endParaRPr lang="en-US" altLang="ja-JP"/>
          </a:p>
        </p:txBody>
      </p:sp>
      <p:sp>
        <p:nvSpPr>
          <p:cNvPr id="1320962" name="Rectangle 2"/>
          <p:cNvSpPr>
            <a:spLocks noGrp="1" noChangeArrowheads="1"/>
          </p:cNvSpPr>
          <p:nvPr>
            <p:ph type="title"/>
          </p:nvPr>
        </p:nvSpPr>
        <p:spPr/>
        <p:txBody>
          <a:bodyPr/>
          <a:lstStyle/>
          <a:p>
            <a:r>
              <a:rPr lang="en-CA"/>
              <a:t>Technology Overview </a:t>
            </a:r>
          </a:p>
        </p:txBody>
      </p:sp>
      <p:sp>
        <p:nvSpPr>
          <p:cNvPr id="1320963" name="Rectangle 3"/>
          <p:cNvSpPr>
            <a:spLocks noGrp="1" noChangeArrowheads="1"/>
          </p:cNvSpPr>
          <p:nvPr>
            <p:ph type="body" idx="1"/>
          </p:nvPr>
        </p:nvSpPr>
        <p:spPr/>
        <p:txBody>
          <a:bodyPr/>
          <a:lstStyle/>
          <a:p>
            <a:pPr>
              <a:lnSpc>
                <a:spcPct val="90000"/>
              </a:lnSpc>
              <a:buFont typeface="Wingdings" pitchFamily="2" charset="2"/>
              <a:buNone/>
            </a:pPr>
            <a:r>
              <a:rPr lang="en-US" sz="2400" b="1" i="1">
                <a:solidFill>
                  <a:srgbClr val="008000"/>
                </a:solidFill>
                <a:effectLst>
                  <a:outerShdw blurRad="38100" dist="38100" dir="2700000" algn="tl">
                    <a:srgbClr val="C0C0C0"/>
                  </a:outerShdw>
                </a:effectLst>
              </a:rPr>
              <a:t>Approaches to Service Discovery</a:t>
            </a:r>
          </a:p>
          <a:p>
            <a:pPr>
              <a:lnSpc>
                <a:spcPct val="90000"/>
              </a:lnSpc>
            </a:pPr>
            <a:r>
              <a:rPr lang="en-US" sz="2400"/>
              <a:t>A service must be visible to be discovered. In much the same way businesses list themselves in directories, such as the yellow pages, and mount signs on their entrances describing the nature of their business, Web services must provide short descriptions (on the Web) of themselves. </a:t>
            </a:r>
          </a:p>
          <a:p>
            <a:pPr>
              <a:lnSpc>
                <a:spcPct val="90000"/>
              </a:lnSpc>
            </a:pPr>
            <a:r>
              <a:rPr lang="en-US" sz="2400"/>
              <a:t>Roughly, there are three major ways by which Web services can be described and, consequently, discovered:</a:t>
            </a:r>
            <a:endParaRPr lang="en-CA" sz="2400"/>
          </a:p>
          <a:p>
            <a:pPr lvl="1">
              <a:lnSpc>
                <a:spcPct val="90000"/>
              </a:lnSpc>
            </a:pPr>
            <a:r>
              <a:rPr lang="en-CA" sz="2000"/>
              <a:t>Universal Description, Discovery, and Integration (UDDI) and Web Service Description Language (WSDL), the yellow pages approach</a:t>
            </a:r>
          </a:p>
          <a:p>
            <a:pPr lvl="1">
              <a:lnSpc>
                <a:spcPct val="90000"/>
              </a:lnSpc>
            </a:pPr>
            <a:r>
              <a:rPr lang="en-US" sz="2000"/>
              <a:t>World Web Wide Consortium’s (W3C) Resource Description Framework (RDF)</a:t>
            </a:r>
            <a:r>
              <a:rPr lang="en-CA" sz="2000"/>
              <a:t>, the sign mounting approach</a:t>
            </a:r>
          </a:p>
          <a:p>
            <a:pPr lvl="1">
              <a:lnSpc>
                <a:spcPct val="90000"/>
              </a:lnSpc>
            </a:pPr>
            <a:r>
              <a:rPr lang="en-CA" sz="2000"/>
              <a:t>JINI discovery, the Java code discovery approach</a:t>
            </a:r>
          </a:p>
        </p:txBody>
      </p:sp>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E8F6-E77D-428F-9C25-33F74286A170}"/>
              </a:ext>
            </a:extLst>
          </p:cNvPr>
          <p:cNvSpPr>
            <a:spLocks noGrp="1"/>
          </p:cNvSpPr>
          <p:nvPr>
            <p:ph type="title"/>
          </p:nvPr>
        </p:nvSpPr>
        <p:spPr/>
        <p:txBody>
          <a:bodyPr/>
          <a:lstStyle/>
          <a:p>
            <a:r>
              <a:rPr lang="en-US" dirty="0"/>
              <a:t>First Assignment Summary</a:t>
            </a:r>
          </a:p>
        </p:txBody>
      </p:sp>
      <p:sp>
        <p:nvSpPr>
          <p:cNvPr id="3" name="Content Placeholder 2">
            <a:extLst>
              <a:ext uri="{FF2B5EF4-FFF2-40B4-BE49-F238E27FC236}">
                <a16:creationId xmlns:a16="http://schemas.microsoft.com/office/drawing/2014/main" id="{A83953B1-266F-4657-B444-0DCABBEE29E0}"/>
              </a:ext>
            </a:extLst>
          </p:cNvPr>
          <p:cNvSpPr>
            <a:spLocks noGrp="1"/>
          </p:cNvSpPr>
          <p:nvPr>
            <p:ph idx="1"/>
          </p:nvPr>
        </p:nvSpPr>
        <p:spPr>
          <a:xfrm>
            <a:off x="900113" y="1560513"/>
            <a:ext cx="6696223" cy="4532312"/>
          </a:xfrm>
        </p:spPr>
        <p:txBody>
          <a:bodyPr/>
          <a:lstStyle/>
          <a:p>
            <a:r>
              <a:rPr lang="en-US" dirty="0"/>
              <a:t>Your First assignment document should include what has been described so far</a:t>
            </a:r>
          </a:p>
          <a:p>
            <a:endParaRPr lang="en-US" dirty="0"/>
          </a:p>
          <a:p>
            <a:r>
              <a:rPr lang="en-US" dirty="0"/>
              <a:t>Your Second Assignment shall include what comes hereafter</a:t>
            </a:r>
          </a:p>
        </p:txBody>
      </p:sp>
      <p:sp>
        <p:nvSpPr>
          <p:cNvPr id="4" name="Date Placeholder 3">
            <a:extLst>
              <a:ext uri="{FF2B5EF4-FFF2-40B4-BE49-F238E27FC236}">
                <a16:creationId xmlns:a16="http://schemas.microsoft.com/office/drawing/2014/main" id="{48AD59DF-BB4B-4B3E-B9A4-98EE35B14DDA}"/>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71D0CEF4-A7AB-4426-B014-56D1BB055EEC}"/>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0ABCC7CB-C20C-4625-B379-EFFFFACC656C}"/>
              </a:ext>
            </a:extLst>
          </p:cNvPr>
          <p:cNvSpPr>
            <a:spLocks noGrp="1"/>
          </p:cNvSpPr>
          <p:nvPr>
            <p:ph type="sldNum" sz="quarter" idx="12"/>
          </p:nvPr>
        </p:nvSpPr>
        <p:spPr/>
        <p:txBody>
          <a:bodyPr/>
          <a:lstStyle/>
          <a:p>
            <a:fld id="{A4BAB868-1E00-44C6-B1AB-DFCC5F9865BA}" type="slidenum">
              <a:rPr lang="ja-JP" altLang="en-US" smtClean="0"/>
              <a:pPr/>
              <a:t>26</a:t>
            </a:fld>
            <a:endParaRPr lang="en-US" altLang="ja-JP"/>
          </a:p>
        </p:txBody>
      </p:sp>
      <p:pic>
        <p:nvPicPr>
          <p:cNvPr id="8" name="Picture 7" descr="A picture containing drawing&#10;&#10;Description automatically generated">
            <a:extLst>
              <a:ext uri="{FF2B5EF4-FFF2-40B4-BE49-F238E27FC236}">
                <a16:creationId xmlns:a16="http://schemas.microsoft.com/office/drawing/2014/main" id="{BF9C62DC-E261-4D1C-9F6D-F405C0819268}"/>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88224" y="2866040"/>
            <a:ext cx="2185650" cy="2465520"/>
          </a:xfrm>
          <a:prstGeom prst="rect">
            <a:avLst/>
          </a:prstGeom>
        </p:spPr>
      </p:pic>
    </p:spTree>
    <p:extLst>
      <p:ext uri="{BB962C8B-B14F-4D97-AF65-F5344CB8AC3E}">
        <p14:creationId xmlns:p14="http://schemas.microsoft.com/office/powerpoint/2010/main" val="3380109183"/>
      </p:ext>
    </p:extLst>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A62C41B-AEC5-4C56-B2CF-6B2DBE0F776A}" type="slidenum">
              <a:rPr lang="ja-JP" altLang="en-US"/>
              <a:pPr/>
              <a:t>27</a:t>
            </a:fld>
            <a:endParaRPr lang="en-US" altLang="ja-JP"/>
          </a:p>
        </p:txBody>
      </p:sp>
      <p:sp>
        <p:nvSpPr>
          <p:cNvPr id="1346562" name="Rectangle 2"/>
          <p:cNvSpPr>
            <a:spLocks noGrp="1" noChangeArrowheads="1"/>
          </p:cNvSpPr>
          <p:nvPr>
            <p:ph type="title"/>
          </p:nvPr>
        </p:nvSpPr>
        <p:spPr/>
        <p:txBody>
          <a:bodyPr/>
          <a:lstStyle/>
          <a:p>
            <a:r>
              <a:rPr lang="en-CA"/>
              <a:t>Detailed Design</a:t>
            </a:r>
          </a:p>
        </p:txBody>
      </p:sp>
      <p:sp>
        <p:nvSpPr>
          <p:cNvPr id="1346563" name="Rectangle 3"/>
          <p:cNvSpPr>
            <a:spLocks noGrp="1" noChangeArrowheads="1"/>
          </p:cNvSpPr>
          <p:nvPr>
            <p:ph type="body" idx="1"/>
          </p:nvPr>
        </p:nvSpPr>
        <p:spPr/>
        <p:txBody>
          <a:bodyPr/>
          <a:lstStyle/>
          <a:p>
            <a:r>
              <a:rPr lang="en-CA"/>
              <a:t>Use cases and use case definition for all the participating agents should be documented.</a:t>
            </a:r>
          </a:p>
          <a:p>
            <a:r>
              <a:rPr lang="en-CA"/>
              <a:t>This includes </a:t>
            </a:r>
          </a:p>
          <a:p>
            <a:pPr lvl="1"/>
            <a:r>
              <a:rPr lang="en-CA"/>
              <a:t>Use Case for Travel Agent </a:t>
            </a:r>
          </a:p>
          <a:p>
            <a:pPr lvl="1"/>
            <a:r>
              <a:rPr lang="en-CA"/>
              <a:t>Use Case for Scheduler Agent</a:t>
            </a:r>
          </a:p>
          <a:p>
            <a:pPr lvl="1"/>
            <a:r>
              <a:rPr lang="en-CA"/>
              <a:t>Use Case for Flight Agent</a:t>
            </a:r>
          </a:p>
          <a:p>
            <a:pPr lvl="1"/>
            <a:r>
              <a:rPr lang="en-CA"/>
              <a:t>Use Case for Hotel Agent</a:t>
            </a:r>
          </a:p>
          <a:p>
            <a:pPr lvl="1"/>
            <a:r>
              <a:rPr lang="en-CA"/>
              <a:t>Use Case for Booking Car Agent</a:t>
            </a:r>
          </a:p>
        </p:txBody>
      </p:sp>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74425EF-99C2-4CB2-9E68-F70EE832E761}" type="slidenum">
              <a:rPr lang="ja-JP" altLang="en-US"/>
              <a:pPr/>
              <a:t>28</a:t>
            </a:fld>
            <a:endParaRPr lang="en-US" altLang="ja-JP"/>
          </a:p>
        </p:txBody>
      </p:sp>
      <p:sp>
        <p:nvSpPr>
          <p:cNvPr id="1325058" name="Rectangle 2"/>
          <p:cNvSpPr>
            <a:spLocks noGrp="1" noChangeArrowheads="1"/>
          </p:cNvSpPr>
          <p:nvPr>
            <p:ph type="title"/>
          </p:nvPr>
        </p:nvSpPr>
        <p:spPr/>
        <p:txBody>
          <a:bodyPr/>
          <a:lstStyle/>
          <a:p>
            <a:pPr marL="762000" indent="-762000"/>
            <a:r>
              <a:rPr lang="en-CA"/>
              <a:t>Use Case: Travel Agent</a:t>
            </a:r>
          </a:p>
        </p:txBody>
      </p:sp>
      <p:graphicFrame>
        <p:nvGraphicFramePr>
          <p:cNvPr id="1325073" name="Object 17"/>
          <p:cNvGraphicFramePr>
            <a:graphicFrameLocks noGrp="1" noChangeAspect="1"/>
          </p:cNvGraphicFramePr>
          <p:nvPr>
            <p:ph idx="1"/>
          </p:nvPr>
        </p:nvGraphicFramePr>
        <p:xfrm>
          <a:off x="1979613" y="1633538"/>
          <a:ext cx="5441950" cy="4532312"/>
        </p:xfrm>
        <a:graphic>
          <a:graphicData uri="http://schemas.openxmlformats.org/presentationml/2006/ole">
            <mc:AlternateContent xmlns:mc="http://schemas.openxmlformats.org/markup-compatibility/2006">
              <mc:Choice xmlns:v="urn:schemas-microsoft-com:vml" Requires="v">
                <p:oleObj spid="_x0000_s1325076" name="Photo Editor Photo" r:id="rId3" imgW="22333333" imgH="18600000" progId="MSPhotoEd.3">
                  <p:embed/>
                </p:oleObj>
              </mc:Choice>
              <mc:Fallback>
                <p:oleObj name="Photo Editor Photo" r:id="rId3" imgW="22333333" imgH="18600000" progId="MSPhotoEd.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633538"/>
                        <a:ext cx="5441950" cy="453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Date Placeholder 2"/>
          <p:cNvSpPr>
            <a:spLocks noGrp="1"/>
          </p:cNvSpPr>
          <p:nvPr>
            <p:ph type="dt" sz="half" idx="10"/>
          </p:nvPr>
        </p:nvSpPr>
        <p:spPr/>
        <p:txBody>
          <a:bodyPr/>
          <a:lstStyle/>
          <a:p>
            <a:r>
              <a:rPr lang="en-US"/>
              <a:t>SENG697 (Fall 2007)</a:t>
            </a:r>
            <a:endParaRPr lang="en-US" altLang="ja-JP"/>
          </a:p>
        </p:txBody>
      </p:sp>
      <p:sp>
        <p:nvSpPr>
          <p:cNvPr id="51" name="Footer Placeholder 3"/>
          <p:cNvSpPr>
            <a:spLocks noGrp="1"/>
          </p:cNvSpPr>
          <p:nvPr>
            <p:ph type="ftr" sz="quarter" idx="11"/>
          </p:nvPr>
        </p:nvSpPr>
        <p:spPr/>
        <p:txBody>
          <a:bodyPr/>
          <a:lstStyle/>
          <a:p>
            <a:r>
              <a:rPr lang="ja-JP" altLang="en-US"/>
              <a:t>far@ucalgary.ca</a:t>
            </a:r>
            <a:endParaRPr lang="en-US" altLang="ja-JP"/>
          </a:p>
        </p:txBody>
      </p:sp>
      <p:sp>
        <p:nvSpPr>
          <p:cNvPr id="52" name="Slide Number Placeholder 4"/>
          <p:cNvSpPr>
            <a:spLocks noGrp="1"/>
          </p:cNvSpPr>
          <p:nvPr>
            <p:ph type="sldNum" sz="quarter" idx="12"/>
          </p:nvPr>
        </p:nvSpPr>
        <p:spPr/>
        <p:txBody>
          <a:bodyPr/>
          <a:lstStyle/>
          <a:p>
            <a:fld id="{00692A6C-43A5-4465-BCA8-B4B8BED3A7D8}" type="slidenum">
              <a:rPr lang="ja-JP" altLang="en-US"/>
              <a:pPr/>
              <a:t>29</a:t>
            </a:fld>
            <a:endParaRPr lang="en-US" altLang="ja-JP"/>
          </a:p>
        </p:txBody>
      </p:sp>
      <p:sp>
        <p:nvSpPr>
          <p:cNvPr id="1347586" name="Rectangle 2"/>
          <p:cNvSpPr>
            <a:spLocks noGrp="1" noChangeArrowheads="1"/>
          </p:cNvSpPr>
          <p:nvPr>
            <p:ph type="title"/>
          </p:nvPr>
        </p:nvSpPr>
        <p:spPr/>
        <p:txBody>
          <a:bodyPr/>
          <a:lstStyle/>
          <a:p>
            <a:r>
              <a:rPr lang="en-CA"/>
              <a:t>Use Case Def. : Travel Agent</a:t>
            </a:r>
          </a:p>
        </p:txBody>
      </p:sp>
      <p:graphicFrame>
        <p:nvGraphicFramePr>
          <p:cNvPr id="1352807" name="Group 2151"/>
          <p:cNvGraphicFramePr>
            <a:graphicFrameLocks noGrp="1"/>
          </p:cNvGraphicFramePr>
          <p:nvPr/>
        </p:nvGraphicFramePr>
        <p:xfrm>
          <a:off x="1047750" y="1579563"/>
          <a:ext cx="7700963" cy="4807903"/>
        </p:xfrm>
        <a:graphic>
          <a:graphicData uri="http://schemas.openxmlformats.org/drawingml/2006/table">
            <a:tbl>
              <a:tblPr/>
              <a:tblGrid>
                <a:gridCol w="1771650">
                  <a:extLst>
                    <a:ext uri="{9D8B030D-6E8A-4147-A177-3AD203B41FA5}">
                      <a16:colId xmlns:a16="http://schemas.microsoft.com/office/drawing/2014/main" val="20000"/>
                    </a:ext>
                  </a:extLst>
                </a:gridCol>
                <a:gridCol w="5929313">
                  <a:extLst>
                    <a:ext uri="{9D8B030D-6E8A-4147-A177-3AD203B41FA5}">
                      <a16:colId xmlns:a16="http://schemas.microsoft.com/office/drawing/2014/main" val="20001"/>
                    </a:ext>
                  </a:extLst>
                </a:gridCol>
              </a:tblGrid>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Brief Description:</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The Actor uses this use case to request and book a travel package.</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Precondition(s):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User Profile is created before providing any service.</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Post condition(s):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If all the business rules are successfully met, than actor will be able to avail the facilities provided by the travel agency </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763">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Process Steps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00"/>
                    </a:solidFill>
                  </a:tcPr>
                </a:tc>
                <a:tc hMerge="1">
                  <a:txBody>
                    <a:bodyPr/>
                    <a:lstStyle/>
                    <a:p>
                      <a:endParaRPr lang="en-CA"/>
                    </a:p>
                  </a:txBody>
                  <a:tcPr/>
                </a:tc>
                <a:extLst>
                  <a:ext uri="{0D108BD9-81ED-4DB2-BD59-A6C34878D82A}">
                    <a16:rowId xmlns:a16="http://schemas.microsoft.com/office/drawing/2014/main" val="10003"/>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 pos="457200" algn="l"/>
                        </a:tabLst>
                      </a:pPr>
                      <a:r>
                        <a:rPr kumimoji="0" lang="en-CA" sz="1000" b="0" i="0" u="none" strike="noStrike" cap="none" normalizeH="0" baseline="0">
                          <a:ln>
                            <a:noFill/>
                          </a:ln>
                          <a:solidFill>
                            <a:schemeClr val="tx1"/>
                          </a:solidFill>
                          <a:effectLst/>
                          <a:latin typeface="Arial" charset="0"/>
                          <a:ea typeface="Times New Roman" pitchFamily="18" charset="0"/>
                          <a:cs typeface="Arial" charset="0"/>
                        </a:rPr>
                        <a:t>Actor makes a request for travelling by providing date for departure, departure location, arrival location, one way or two way, date of return, business class or economy class through a browser interface.</a:t>
                      </a:r>
                      <a:endParaRPr kumimoji="0" lang="en-CA"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2</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Travel Agent collects the user preferences for Hotel and Car Rental from user profile.</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3</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Travel Agent requests from Scheduler Agent to check schedule availability and manage conflicts if any (described in U002)</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4</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Travel Agent requests from Flight Agent to get a list of proposed flights from Flight Web Services.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5</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 pos="457200" algn="l"/>
                        </a:tabLst>
                      </a:pPr>
                      <a:r>
                        <a:rPr kumimoji="0" lang="en-CA" sz="1000" b="0" i="0" u="none" strike="noStrike" cap="none" normalizeH="0" baseline="0">
                          <a:ln>
                            <a:noFill/>
                          </a:ln>
                          <a:solidFill>
                            <a:schemeClr val="tx1"/>
                          </a:solidFill>
                          <a:effectLst/>
                          <a:latin typeface="Arial" charset="0"/>
                          <a:ea typeface="Times New Roman" pitchFamily="18" charset="0"/>
                          <a:cs typeface="Arial" charset="0"/>
                        </a:rPr>
                        <a:t>Travel Agent requests from Hotel Agent to get a list of proposed hotels Hotel Web Services.</a:t>
                      </a:r>
                      <a:endParaRPr kumimoji="0" lang="en-CA"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6</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Travel Agent request from Car Rental Agent to get a list of proposed car rentals from Car Rental Web Services.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7</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Travel Agent displays list of proposed flights, hotels, and car rentals on user</a:t>
                      </a:r>
                      <a:r>
                        <a:rPr kumimoji="0" lang="en-US" sz="1000" b="0" i="0" u="none" strike="noStrike" cap="none" normalizeH="0" baseline="0">
                          <a:ln>
                            <a:noFill/>
                          </a:ln>
                          <a:solidFill>
                            <a:schemeClr val="tx1"/>
                          </a:solidFill>
                          <a:effectLst/>
                          <a:latin typeface="Times New Roman"/>
                          <a:ea typeface="Times New Roman" pitchFamily="18" charset="0"/>
                          <a:cs typeface="Arial" charset="0"/>
                        </a:rPr>
                        <a:t>’</a:t>
                      </a:r>
                      <a:r>
                        <a:rPr kumimoji="0" lang="en-US" sz="1000" b="0" i="0" u="none" strike="noStrike" cap="none" normalizeH="0" baseline="0">
                          <a:ln>
                            <a:noFill/>
                          </a:ln>
                          <a:solidFill>
                            <a:schemeClr val="tx1"/>
                          </a:solidFill>
                          <a:effectLst/>
                          <a:latin typeface="Arial" charset="0"/>
                          <a:ea typeface="Times New Roman" pitchFamily="18" charset="0"/>
                          <a:cs typeface="Arial" charset="0"/>
                        </a:rPr>
                        <a:t>s browser.</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8</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Actor selects a flight, hotel, and a car rental from the proposed list on his/her browser.</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9</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Travel Agent requests from Flight, Hotel, and Car Rental Agents to respectively book flight, hotel and car rental.</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Travel Agent generates a Memo composed of travel package information and confirmation numbers and sends it to Scheduler Agent.</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dt" sz="half" idx="2"/>
          </p:nvPr>
        </p:nvSpPr>
        <p:spPr/>
        <p:txBody>
          <a:bodyPr/>
          <a:lstStyle/>
          <a:p>
            <a:r>
              <a:rPr lang="en-US"/>
              <a:t>SENG697 (Fall 2007)</a:t>
            </a:r>
            <a:endParaRPr lang="en-US" altLang="ja-JP"/>
          </a:p>
        </p:txBody>
      </p:sp>
      <p:sp>
        <p:nvSpPr>
          <p:cNvPr id="5" name="Rectangle 6"/>
          <p:cNvSpPr>
            <a:spLocks noGrp="1" noChangeArrowheads="1"/>
          </p:cNvSpPr>
          <p:nvPr>
            <p:ph type="ftr" sz="quarter" idx="3"/>
          </p:nvPr>
        </p:nvSpPr>
        <p:spPr/>
        <p:txBody>
          <a:bodyPr/>
          <a:lstStyle/>
          <a:p>
            <a:r>
              <a:rPr lang="ja-JP" altLang="en-US"/>
              <a:t>far@ucalgary.ca</a:t>
            </a:r>
            <a:endParaRPr lang="en-US" altLang="ja-JP"/>
          </a:p>
        </p:txBody>
      </p:sp>
      <p:sp>
        <p:nvSpPr>
          <p:cNvPr id="6" name="Rectangle 7"/>
          <p:cNvSpPr>
            <a:spLocks noGrp="1" noChangeArrowheads="1"/>
          </p:cNvSpPr>
          <p:nvPr>
            <p:ph type="sldNum" sz="quarter" idx="4"/>
          </p:nvPr>
        </p:nvSpPr>
        <p:spPr/>
        <p:txBody>
          <a:bodyPr/>
          <a:lstStyle/>
          <a:p>
            <a:fld id="{29FC018F-AE69-4B69-800D-46BC8D0688C2}" type="slidenum">
              <a:rPr lang="ja-JP" altLang="en-US"/>
              <a:pPr/>
              <a:t>3</a:t>
            </a:fld>
            <a:endParaRPr lang="en-US" altLang="ja-JP"/>
          </a:p>
        </p:txBody>
      </p:sp>
      <p:sp>
        <p:nvSpPr>
          <p:cNvPr id="1294338" name="Rectangle 2"/>
          <p:cNvSpPr>
            <a:spLocks noGrp="1" noChangeArrowheads="1"/>
          </p:cNvSpPr>
          <p:nvPr>
            <p:ph type="ctrTitle"/>
          </p:nvPr>
        </p:nvSpPr>
        <p:spPr/>
        <p:txBody>
          <a:bodyPr/>
          <a:lstStyle/>
          <a:p>
            <a:r>
              <a:rPr lang="en-CA"/>
              <a:t>Travel Agency System (TAS) </a:t>
            </a:r>
          </a:p>
        </p:txBody>
      </p:sp>
      <p:sp>
        <p:nvSpPr>
          <p:cNvPr id="1294340" name="Rectangle 4"/>
          <p:cNvSpPr>
            <a:spLocks noGrp="1" noChangeArrowheads="1"/>
          </p:cNvSpPr>
          <p:nvPr>
            <p:ph type="subTitle" idx="1"/>
          </p:nvPr>
        </p:nvSpPr>
        <p:spPr/>
        <p:txBody>
          <a:bodyPr/>
          <a:lstStyle/>
          <a:p>
            <a:r>
              <a:rPr lang="en-CA" b="1">
                <a:solidFill>
                  <a:srgbClr val="D60093"/>
                </a:solidFill>
              </a:rPr>
              <a:t>System Specifications</a:t>
            </a:r>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2"/>
          <p:cNvSpPr>
            <a:spLocks noGrp="1"/>
          </p:cNvSpPr>
          <p:nvPr>
            <p:ph type="dt" sz="half" idx="10"/>
          </p:nvPr>
        </p:nvSpPr>
        <p:spPr/>
        <p:txBody>
          <a:bodyPr/>
          <a:lstStyle/>
          <a:p>
            <a:r>
              <a:rPr lang="en-US"/>
              <a:t>SENG697 (Fall 2007)</a:t>
            </a:r>
            <a:endParaRPr lang="en-US" altLang="ja-JP"/>
          </a:p>
        </p:txBody>
      </p:sp>
      <p:sp>
        <p:nvSpPr>
          <p:cNvPr id="39" name="Footer Placeholder 3"/>
          <p:cNvSpPr>
            <a:spLocks noGrp="1"/>
          </p:cNvSpPr>
          <p:nvPr>
            <p:ph type="ftr" sz="quarter" idx="11"/>
          </p:nvPr>
        </p:nvSpPr>
        <p:spPr/>
        <p:txBody>
          <a:bodyPr/>
          <a:lstStyle/>
          <a:p>
            <a:r>
              <a:rPr lang="ja-JP" altLang="en-US"/>
              <a:t>far@ucalgary.ca</a:t>
            </a:r>
            <a:endParaRPr lang="en-US" altLang="ja-JP"/>
          </a:p>
        </p:txBody>
      </p:sp>
      <p:sp>
        <p:nvSpPr>
          <p:cNvPr id="40" name="Slide Number Placeholder 4"/>
          <p:cNvSpPr>
            <a:spLocks noGrp="1"/>
          </p:cNvSpPr>
          <p:nvPr>
            <p:ph type="sldNum" sz="quarter" idx="12"/>
          </p:nvPr>
        </p:nvSpPr>
        <p:spPr/>
        <p:txBody>
          <a:bodyPr/>
          <a:lstStyle/>
          <a:p>
            <a:fld id="{43D5D21A-D077-4388-8555-733732F40A20}" type="slidenum">
              <a:rPr lang="ja-JP" altLang="en-US"/>
              <a:pPr/>
              <a:t>30</a:t>
            </a:fld>
            <a:endParaRPr lang="en-US" altLang="ja-JP"/>
          </a:p>
        </p:txBody>
      </p:sp>
      <p:sp>
        <p:nvSpPr>
          <p:cNvPr id="1353732" name="Rectangle 4"/>
          <p:cNvSpPr>
            <a:spLocks noGrp="1" noChangeArrowheads="1"/>
          </p:cNvSpPr>
          <p:nvPr>
            <p:ph type="title"/>
          </p:nvPr>
        </p:nvSpPr>
        <p:spPr/>
        <p:txBody>
          <a:bodyPr/>
          <a:lstStyle/>
          <a:p>
            <a:r>
              <a:rPr lang="en-CA"/>
              <a:t>Use Case Def. : Travel Agent</a:t>
            </a:r>
          </a:p>
        </p:txBody>
      </p:sp>
      <p:graphicFrame>
        <p:nvGraphicFramePr>
          <p:cNvPr id="1354029" name="Group 301"/>
          <p:cNvGraphicFramePr>
            <a:graphicFrameLocks noGrp="1"/>
          </p:cNvGraphicFramePr>
          <p:nvPr/>
        </p:nvGraphicFramePr>
        <p:xfrm>
          <a:off x="1063625" y="1646238"/>
          <a:ext cx="7756525" cy="4055111"/>
        </p:xfrm>
        <a:graphic>
          <a:graphicData uri="http://schemas.openxmlformats.org/drawingml/2006/table">
            <a:tbl>
              <a:tblPr/>
              <a:tblGrid>
                <a:gridCol w="2068513">
                  <a:extLst>
                    <a:ext uri="{9D8B030D-6E8A-4147-A177-3AD203B41FA5}">
                      <a16:colId xmlns:a16="http://schemas.microsoft.com/office/drawing/2014/main" val="20000"/>
                    </a:ext>
                  </a:extLst>
                </a:gridCol>
                <a:gridCol w="2889250">
                  <a:extLst>
                    <a:ext uri="{9D8B030D-6E8A-4147-A177-3AD203B41FA5}">
                      <a16:colId xmlns:a16="http://schemas.microsoft.com/office/drawing/2014/main" val="20001"/>
                    </a:ext>
                  </a:extLst>
                </a:gridCol>
                <a:gridCol w="2798762">
                  <a:extLst>
                    <a:ext uri="{9D8B030D-6E8A-4147-A177-3AD203B41FA5}">
                      <a16:colId xmlns:a16="http://schemas.microsoft.com/office/drawing/2014/main" val="20002"/>
                    </a:ext>
                  </a:extLst>
                </a:gridCol>
              </a:tblGrid>
              <a:tr h="198438">
                <a:tc gridSpan="3">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Exceptions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endParaRPr>
                    </a:p>
                  </a:txBody>
                  <a:tcPr horzOverflow="overflow">
                    <a:lnL w="381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solidFill>
                      <a:srgbClr val="BFBFBF"/>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238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1a</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System is not accessible at this point</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Error message is generated stating that System is not accessible at this point. Use Case Terminated</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38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4a</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381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System can not find the flight other than waiting list ones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381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Message is generated, Use Case Terminated. In this phase of design we are only considering the flights that are fully open.</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381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Relationships: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381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CCCC"/>
                    </a:solid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CA" sz="2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381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CCCC"/>
                    </a:solidFill>
                  </a:tcPr>
                </a:tc>
                <a:tc hMerge="1">
                  <a:txBody>
                    <a:bodyPr/>
                    <a:lstStyle/>
                    <a:p>
                      <a:endParaRPr lang="en-CA"/>
                    </a:p>
                  </a:txBody>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Initiating</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 pos="457200" algn="l"/>
                        </a:tabLst>
                      </a:pPr>
                      <a:r>
                        <a:rPr kumimoji="0" lang="en-CA" sz="1000" b="0" i="0" u="none" strike="noStrike" cap="none" normalizeH="0" baseline="0">
                          <a:ln>
                            <a:noFill/>
                          </a:ln>
                          <a:solidFill>
                            <a:schemeClr val="tx1"/>
                          </a:solidFill>
                          <a:effectLst/>
                          <a:latin typeface="Arial" charset="0"/>
                          <a:ea typeface="Times New Roman" pitchFamily="18" charset="0"/>
                          <a:cs typeface="Arial" charset="0"/>
                        </a:rPr>
                        <a:t>Actor</a:t>
                      </a:r>
                      <a:endParaRPr kumimoji="0" lang="en-CA"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CA"/>
                    </a:p>
                  </a:txBody>
                  <a:tcPr/>
                </a:tc>
                <a:extLst>
                  <a:ext uri="{0D108BD9-81ED-4DB2-BD59-A6C34878D82A}">
                    <a16:rowId xmlns:a16="http://schemas.microsoft.com/office/drawing/2014/main" val="10004"/>
                  </a:ext>
                </a:extLst>
              </a:tr>
              <a:tr h="1714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Collaborating</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38100" cap="flat" cmpd="sng" algn="ctr">
                      <a:solidFill>
                        <a:srgbClr val="000000"/>
                      </a:solidFill>
                      <a:prstDash val="solid"/>
                      <a:miter lim="800000"/>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Scheduler Agent, Flight Agent, Hotel Agent, Car Rental Agent</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381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CA"/>
                    </a:p>
                  </a:txBody>
                  <a:tcPr/>
                </a:tc>
                <a:extLst>
                  <a:ext uri="{0D108BD9-81ED-4DB2-BD59-A6C34878D82A}">
                    <a16:rowId xmlns:a16="http://schemas.microsoft.com/office/drawing/2014/main" val="10005"/>
                  </a:ext>
                </a:extLst>
              </a:tr>
              <a:tr h="274638">
                <a:tc gridSpan="3">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Other Diagrams: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38100" cap="flat" cmpd="sng" algn="ctr">
                      <a:solidFill>
                        <a:srgbClr val="000000"/>
                      </a:solidFill>
                      <a:prstDash val="solid"/>
                      <a:miter lim="800000"/>
                      <a:headEnd type="none" w="med" len="med"/>
                      <a:tailEnd type="none" w="med" len="med"/>
                    </a:lnT>
                    <a:lnB w="38100" cap="flat" cmpd="sng" algn="ctr">
                      <a:solidFill>
                        <a:srgbClr val="000000"/>
                      </a:solidFill>
                      <a:prstDash val="solid"/>
                      <a:miter lim="800000"/>
                      <a:headEnd type="none" w="med" len="med"/>
                      <a:tailEnd type="none" w="med" len="med"/>
                    </a:lnB>
                    <a:lnTlToBr>
                      <a:noFill/>
                    </a:lnTlToBr>
                    <a:lnBlToTr>
                      <a:noFill/>
                    </a:lnBlToTr>
                    <a:solidFill>
                      <a:srgbClr val="CCCCCC"/>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6"/>
                  </a:ext>
                </a:extLst>
              </a:tr>
              <a:tr h="244475">
                <a:tc gridSpan="3">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Data Requirements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3810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solidFill>
                      <a:srgbClr val="CCCCCC"/>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7"/>
                  </a:ext>
                </a:extLst>
              </a:tr>
              <a:tr h="792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	Data Required:</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Data required for Travel Agent:</a:t>
                      </a:r>
                      <a:endParaRPr kumimoji="0" lang="en-US" sz="1000" b="1"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Flight information </a:t>
                      </a:r>
                      <a:endParaRPr kumimoji="0" lang="en-US" sz="1000" b="0" i="0" u="none" strike="noStrike" cap="none" normalizeH="0" baseline="0">
                        <a:ln>
                          <a:noFill/>
                        </a:ln>
                        <a:solidFill>
                          <a:schemeClr val="tx1"/>
                        </a:solidFill>
                        <a:effectLst/>
                        <a:latin typeface="Times New Roman" pitchFamily="18"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200" b="0" i="0" u="none" strike="noStrike" cap="none" normalizeH="0" baseline="0">
                          <a:ln>
                            <a:noFill/>
                          </a:ln>
                          <a:solidFill>
                            <a:schemeClr val="tx1"/>
                          </a:solidFill>
                          <a:effectLst/>
                          <a:latin typeface="Arial" charset="0"/>
                          <a:ea typeface="ＭＳ Ｐゴシック" pitchFamily="50" charset="-128"/>
                          <a:cs typeface="Times New Roman" pitchFamily="18" charset="0"/>
                        </a:rPr>
                        <a:t>Hotel and Car rental preferences</a:t>
                      </a:r>
                      <a:endParaRPr kumimoji="0" lang="en-US" sz="1000" b="0" i="0" u="none" strike="noStrike" cap="none" normalizeH="0" baseline="0">
                        <a:ln>
                          <a:noFill/>
                        </a:ln>
                        <a:solidFill>
                          <a:schemeClr val="tx1"/>
                        </a:solidFill>
                        <a:effectLst/>
                        <a:latin typeface="Times New Roman" pitchFamily="18"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200" b="0" i="0" u="none" strike="noStrike" cap="none" normalizeH="0" baseline="0">
                          <a:ln>
                            <a:noFill/>
                          </a:ln>
                          <a:solidFill>
                            <a:schemeClr val="tx1"/>
                          </a:solidFill>
                          <a:effectLst/>
                          <a:latin typeface="Arial" charset="0"/>
                          <a:ea typeface="ＭＳ Ｐゴシック" pitchFamily="50" charset="-128"/>
                          <a:cs typeface="Times New Roman" pitchFamily="18" charset="0"/>
                        </a:rPr>
                        <a:t>Memo that contains information and confirmation number of flight, hotel and car rental booked</a:t>
                      </a:r>
                      <a:endParaRPr kumimoji="0" lang="en-US" sz="1000" b="0" i="0" u="none" strike="noStrike" cap="none" normalizeH="0" baseline="0">
                        <a:ln>
                          <a:noFill/>
                        </a:ln>
                        <a:solidFill>
                          <a:schemeClr val="tx1"/>
                        </a:solidFill>
                        <a:effectLst/>
                        <a:latin typeface="Times New Roman" pitchFamily="18" charset="0"/>
                        <a:ea typeface="ＭＳ Ｐゴシック" pitchFamily="50" charset="-128"/>
                        <a:cs typeface="Times New Roman" pitchFamily="18" charset="0"/>
                      </a:endParaRPr>
                    </a:p>
                  </a:txBody>
                  <a:tcPr horzOverflow="overflow">
                    <a:lnL w="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CA"/>
                    </a:p>
                  </a:txBody>
                  <a:tcPr/>
                </a:tc>
                <a:extLst>
                  <a:ext uri="{0D108BD9-81ED-4DB2-BD59-A6C34878D82A}">
                    <a16:rowId xmlns:a16="http://schemas.microsoft.com/office/drawing/2014/main" val="10008"/>
                  </a:ext>
                </a:extLst>
              </a:tr>
            </a:tbl>
          </a:graphicData>
        </a:graphic>
      </p:graphicFrame>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t>SENG697 (Fall 2007)</a:t>
            </a:r>
            <a:endParaRPr lang="en-US" altLang="ja-JP"/>
          </a:p>
        </p:txBody>
      </p:sp>
      <p:sp>
        <p:nvSpPr>
          <p:cNvPr id="5" name="Footer Placeholder 3"/>
          <p:cNvSpPr>
            <a:spLocks noGrp="1"/>
          </p:cNvSpPr>
          <p:nvPr>
            <p:ph type="ftr" sz="quarter" idx="11"/>
          </p:nvPr>
        </p:nvSpPr>
        <p:spPr/>
        <p:txBody>
          <a:bodyPr/>
          <a:lstStyle/>
          <a:p>
            <a:r>
              <a:rPr lang="ja-JP" altLang="en-US"/>
              <a:t>far@ucalgary.ca</a:t>
            </a:r>
            <a:endParaRPr lang="en-US" altLang="ja-JP"/>
          </a:p>
        </p:txBody>
      </p:sp>
      <p:sp>
        <p:nvSpPr>
          <p:cNvPr id="6" name="Slide Number Placeholder 4"/>
          <p:cNvSpPr>
            <a:spLocks noGrp="1"/>
          </p:cNvSpPr>
          <p:nvPr>
            <p:ph type="sldNum" sz="quarter" idx="12"/>
          </p:nvPr>
        </p:nvSpPr>
        <p:spPr/>
        <p:txBody>
          <a:bodyPr/>
          <a:lstStyle/>
          <a:p>
            <a:fld id="{2A01FEE7-7F33-4E19-8BCB-2535DFEEAEC1}" type="slidenum">
              <a:rPr lang="ja-JP" altLang="en-US"/>
              <a:pPr/>
              <a:t>31</a:t>
            </a:fld>
            <a:endParaRPr lang="en-US" altLang="ja-JP"/>
          </a:p>
        </p:txBody>
      </p:sp>
      <p:sp>
        <p:nvSpPr>
          <p:cNvPr id="1356804" name="Rectangle 4"/>
          <p:cNvSpPr>
            <a:spLocks noGrp="1" noChangeArrowheads="1"/>
          </p:cNvSpPr>
          <p:nvPr>
            <p:ph type="title"/>
          </p:nvPr>
        </p:nvSpPr>
        <p:spPr/>
        <p:txBody>
          <a:bodyPr/>
          <a:lstStyle/>
          <a:p>
            <a:r>
              <a:rPr lang="en-CA"/>
              <a:t>Use Case: Scheduler Agent</a:t>
            </a:r>
          </a:p>
        </p:txBody>
      </p:sp>
      <p:graphicFrame>
        <p:nvGraphicFramePr>
          <p:cNvPr id="1356808" name="Object 8"/>
          <p:cNvGraphicFramePr>
            <a:graphicFrameLocks noChangeAspect="1"/>
          </p:cNvGraphicFramePr>
          <p:nvPr/>
        </p:nvGraphicFramePr>
        <p:xfrm>
          <a:off x="971550" y="2276475"/>
          <a:ext cx="7369175" cy="2324100"/>
        </p:xfrm>
        <a:graphic>
          <a:graphicData uri="http://schemas.openxmlformats.org/presentationml/2006/ole">
            <mc:AlternateContent xmlns:mc="http://schemas.openxmlformats.org/markup-compatibility/2006">
              <mc:Choice xmlns:v="urn:schemas-microsoft-com:vml" Requires="v">
                <p:oleObj spid="_x0000_s1356811" name="Photo Editor Photo" r:id="rId3" imgW="25038095" imgH="7895238" progId="MSPhotoEd.3">
                  <p:embed/>
                </p:oleObj>
              </mc:Choice>
              <mc:Fallback>
                <p:oleObj name="Photo Editor Photo" r:id="rId3" imgW="25038095" imgH="7895238" progId="MSPhotoEd.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276475"/>
                        <a:ext cx="73691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49FC34ED-895D-4648-9854-66C76D0BA4DB}" type="slidenum">
              <a:rPr lang="ja-JP" altLang="en-US"/>
              <a:pPr/>
              <a:t>32</a:t>
            </a:fld>
            <a:endParaRPr lang="en-US" altLang="ja-JP"/>
          </a:p>
        </p:txBody>
      </p:sp>
      <p:sp>
        <p:nvSpPr>
          <p:cNvPr id="1359874" name="Rectangle 2"/>
          <p:cNvSpPr>
            <a:spLocks noGrp="1" noChangeArrowheads="1"/>
          </p:cNvSpPr>
          <p:nvPr>
            <p:ph type="title"/>
          </p:nvPr>
        </p:nvSpPr>
        <p:spPr/>
        <p:txBody>
          <a:bodyPr/>
          <a:lstStyle/>
          <a:p>
            <a:r>
              <a:rPr lang="en-CA"/>
              <a:t>Use Case:  Flight Agent</a:t>
            </a:r>
          </a:p>
        </p:txBody>
      </p:sp>
      <p:graphicFrame>
        <p:nvGraphicFramePr>
          <p:cNvPr id="1359876" name="Object 4"/>
          <p:cNvGraphicFramePr>
            <a:graphicFrameLocks noGrp="1" noChangeAspect="1"/>
          </p:cNvGraphicFramePr>
          <p:nvPr>
            <p:ph idx="1"/>
          </p:nvPr>
        </p:nvGraphicFramePr>
        <p:xfrm>
          <a:off x="611188" y="2349500"/>
          <a:ext cx="8001000" cy="2232025"/>
        </p:xfrm>
        <a:graphic>
          <a:graphicData uri="http://schemas.openxmlformats.org/presentationml/2006/ole">
            <mc:AlternateContent xmlns:mc="http://schemas.openxmlformats.org/markup-compatibility/2006">
              <mc:Choice xmlns:v="urn:schemas-microsoft-com:vml" Requires="v">
                <p:oleObj spid="_x0000_s1359879" name="Photo Editor Photo" r:id="rId3" imgW="36238095" imgH="7400000" progId="MSPhotoEd.3">
                  <p:embed/>
                </p:oleObj>
              </mc:Choice>
              <mc:Fallback>
                <p:oleObj name="Photo Editor Photo" r:id="rId3" imgW="36238095" imgH="7400000" progId="MSPhotoEd.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349500"/>
                        <a:ext cx="8001000"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EE2D450-4C4F-4F7E-86AA-695DE573F651}" type="slidenum">
              <a:rPr lang="ja-JP" altLang="en-US"/>
              <a:pPr/>
              <a:t>33</a:t>
            </a:fld>
            <a:endParaRPr lang="en-US" altLang="ja-JP"/>
          </a:p>
        </p:txBody>
      </p:sp>
      <p:sp>
        <p:nvSpPr>
          <p:cNvPr id="1360898" name="Rectangle 2"/>
          <p:cNvSpPr>
            <a:spLocks noGrp="1" noChangeArrowheads="1"/>
          </p:cNvSpPr>
          <p:nvPr>
            <p:ph type="title"/>
          </p:nvPr>
        </p:nvSpPr>
        <p:spPr/>
        <p:txBody>
          <a:bodyPr/>
          <a:lstStyle/>
          <a:p>
            <a:r>
              <a:rPr lang="en-CA"/>
              <a:t>Use Case:  Hotel Agent</a:t>
            </a:r>
          </a:p>
        </p:txBody>
      </p:sp>
      <p:graphicFrame>
        <p:nvGraphicFramePr>
          <p:cNvPr id="1360900" name="Object 4"/>
          <p:cNvGraphicFramePr>
            <a:graphicFrameLocks noGrp="1" noChangeAspect="1"/>
          </p:cNvGraphicFramePr>
          <p:nvPr>
            <p:ph idx="1"/>
          </p:nvPr>
        </p:nvGraphicFramePr>
        <p:xfrm>
          <a:off x="611188" y="2420938"/>
          <a:ext cx="8281987" cy="2087562"/>
        </p:xfrm>
        <a:graphic>
          <a:graphicData uri="http://schemas.openxmlformats.org/presentationml/2006/ole">
            <mc:AlternateContent xmlns:mc="http://schemas.openxmlformats.org/markup-compatibility/2006">
              <mc:Choice xmlns:v="urn:schemas-microsoft-com:vml" Requires="v">
                <p:oleObj spid="_x0000_s1360903" name="Photo Editor Photo" r:id="rId3" imgW="34561905" imgH="7209524" progId="MSPhotoEd.3">
                  <p:embed/>
                </p:oleObj>
              </mc:Choice>
              <mc:Fallback>
                <p:oleObj name="Photo Editor Photo" r:id="rId3" imgW="34561905" imgH="7209524" progId="MSPhotoEd.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420938"/>
                        <a:ext cx="8281987" cy="208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063A2497-759F-436A-BE83-02548F1FE0CD}" type="slidenum">
              <a:rPr lang="ja-JP" altLang="en-US"/>
              <a:pPr/>
              <a:t>34</a:t>
            </a:fld>
            <a:endParaRPr lang="en-US" altLang="ja-JP"/>
          </a:p>
        </p:txBody>
      </p:sp>
      <p:sp>
        <p:nvSpPr>
          <p:cNvPr id="1361922" name="Rectangle 2"/>
          <p:cNvSpPr>
            <a:spLocks noGrp="1" noChangeArrowheads="1"/>
          </p:cNvSpPr>
          <p:nvPr>
            <p:ph type="title"/>
          </p:nvPr>
        </p:nvSpPr>
        <p:spPr/>
        <p:txBody>
          <a:bodyPr/>
          <a:lstStyle/>
          <a:p>
            <a:r>
              <a:rPr lang="en-CA"/>
              <a:t>Use Case:  Car Booking Agent</a:t>
            </a:r>
          </a:p>
        </p:txBody>
      </p:sp>
      <p:graphicFrame>
        <p:nvGraphicFramePr>
          <p:cNvPr id="1361924" name="Object 4"/>
          <p:cNvGraphicFramePr>
            <a:graphicFrameLocks noGrp="1" noChangeAspect="1"/>
          </p:cNvGraphicFramePr>
          <p:nvPr>
            <p:ph idx="1"/>
          </p:nvPr>
        </p:nvGraphicFramePr>
        <p:xfrm>
          <a:off x="684213" y="2276475"/>
          <a:ext cx="8280400" cy="2236788"/>
        </p:xfrm>
        <a:graphic>
          <a:graphicData uri="http://schemas.openxmlformats.org/presentationml/2006/ole">
            <mc:AlternateContent xmlns:mc="http://schemas.openxmlformats.org/markup-compatibility/2006">
              <mc:Choice xmlns:v="urn:schemas-microsoft-com:vml" Requires="v">
                <p:oleObj spid="_x0000_s1361927" name="Photo Editor Photo" r:id="rId3" imgW="34257143" imgH="7819048" progId="MSPhotoEd.3">
                  <p:embed/>
                </p:oleObj>
              </mc:Choice>
              <mc:Fallback>
                <p:oleObj name="Photo Editor Photo" r:id="rId3" imgW="34257143" imgH="7819048" progId="MSPhotoEd.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276475"/>
                        <a:ext cx="8280400" cy="223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603E3842-528A-449B-BBD6-B300AD0D47DA}" type="slidenum">
              <a:rPr lang="ja-JP" altLang="en-US"/>
              <a:pPr/>
              <a:t>35</a:t>
            </a:fld>
            <a:endParaRPr lang="en-US" altLang="ja-JP"/>
          </a:p>
        </p:txBody>
      </p:sp>
      <p:sp>
        <p:nvSpPr>
          <p:cNvPr id="1377282" name="Rectangle 2"/>
          <p:cNvSpPr>
            <a:spLocks noGrp="1" noChangeArrowheads="1"/>
          </p:cNvSpPr>
          <p:nvPr>
            <p:ph type="title"/>
          </p:nvPr>
        </p:nvSpPr>
        <p:spPr/>
        <p:txBody>
          <a:bodyPr/>
          <a:lstStyle/>
          <a:p>
            <a:r>
              <a:rPr lang="en-CA"/>
              <a:t>Detailed Design</a:t>
            </a:r>
          </a:p>
        </p:txBody>
      </p:sp>
      <p:sp>
        <p:nvSpPr>
          <p:cNvPr id="1377283" name="Rectangle 3"/>
          <p:cNvSpPr>
            <a:spLocks noGrp="1" noChangeArrowheads="1"/>
          </p:cNvSpPr>
          <p:nvPr>
            <p:ph type="body" idx="1"/>
          </p:nvPr>
        </p:nvSpPr>
        <p:spPr/>
        <p:txBody>
          <a:bodyPr/>
          <a:lstStyle/>
          <a:p>
            <a:r>
              <a:rPr lang="en-CA"/>
              <a:t>Detail design (class diagram and message sequence chart) for each agent participant should follow.</a:t>
            </a:r>
          </a:p>
          <a:p>
            <a:r>
              <a:rPr lang="en-CA"/>
              <a:t>Modularization of the internal architecture will help and save a lot of time!</a:t>
            </a:r>
          </a:p>
        </p:txBody>
      </p:sp>
    </p:spTree>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SENG697 (Fall 2007)</a:t>
            </a:r>
            <a:endParaRPr lang="en-US" altLang="ja-JP"/>
          </a:p>
        </p:txBody>
      </p:sp>
      <p:sp>
        <p:nvSpPr>
          <p:cNvPr id="6" name="Footer Placeholder 4"/>
          <p:cNvSpPr>
            <a:spLocks noGrp="1"/>
          </p:cNvSpPr>
          <p:nvPr>
            <p:ph type="ftr" sz="quarter" idx="11"/>
          </p:nvPr>
        </p:nvSpPr>
        <p:spPr/>
        <p:txBody>
          <a:bodyPr/>
          <a:lstStyle/>
          <a:p>
            <a:r>
              <a:rPr lang="ja-JP" altLang="en-US"/>
              <a:t>far@ucalgary.ca</a:t>
            </a:r>
            <a:endParaRPr lang="en-US" altLang="ja-JP"/>
          </a:p>
        </p:txBody>
      </p:sp>
      <p:sp>
        <p:nvSpPr>
          <p:cNvPr id="7" name="Slide Number Placeholder 5"/>
          <p:cNvSpPr>
            <a:spLocks noGrp="1"/>
          </p:cNvSpPr>
          <p:nvPr>
            <p:ph type="sldNum" sz="quarter" idx="12"/>
          </p:nvPr>
        </p:nvSpPr>
        <p:spPr/>
        <p:txBody>
          <a:bodyPr/>
          <a:lstStyle/>
          <a:p>
            <a:fld id="{3A611451-45A3-42DA-AF35-E34680242428}" type="slidenum">
              <a:rPr lang="ja-JP" altLang="en-US"/>
              <a:pPr/>
              <a:t>36</a:t>
            </a:fld>
            <a:endParaRPr lang="en-US" altLang="ja-JP"/>
          </a:p>
        </p:txBody>
      </p:sp>
      <p:sp>
        <p:nvSpPr>
          <p:cNvPr id="1331206" name="Rectangle 6"/>
          <p:cNvSpPr>
            <a:spLocks noGrp="1" noChangeArrowheads="1"/>
          </p:cNvSpPr>
          <p:nvPr>
            <p:ph type="title"/>
          </p:nvPr>
        </p:nvSpPr>
        <p:spPr/>
        <p:txBody>
          <a:bodyPr/>
          <a:lstStyle/>
          <a:p>
            <a:r>
              <a:rPr lang="en-CA" dirty="0"/>
              <a:t>Data Specification</a:t>
            </a:r>
          </a:p>
        </p:txBody>
      </p:sp>
      <p:sp>
        <p:nvSpPr>
          <p:cNvPr id="1331210" name="Rectangle 10"/>
          <p:cNvSpPr>
            <a:spLocks noChangeArrowheads="1"/>
          </p:cNvSpPr>
          <p:nvPr/>
        </p:nvSpPr>
        <p:spPr bwMode="auto">
          <a:xfrm>
            <a:off x="-61913" y="452438"/>
            <a:ext cx="9144001" cy="0"/>
          </a:xfrm>
          <a:prstGeom prst="rect">
            <a:avLst/>
          </a:prstGeom>
          <a:noFill/>
          <a:ln w="9525">
            <a:noFill/>
            <a:miter lim="800000"/>
            <a:headEnd/>
            <a:tailEnd/>
          </a:ln>
          <a:effectLst/>
        </p:spPr>
        <p:txBody>
          <a:bodyPr wrap="none" anchor="ctr">
            <a:spAutoFit/>
          </a:bodyPr>
          <a:lstStyle/>
          <a:p>
            <a:endParaRPr lang="en-CA"/>
          </a:p>
        </p:txBody>
      </p:sp>
      <p:graphicFrame>
        <p:nvGraphicFramePr>
          <p:cNvPr id="1331209" name="Object 9"/>
          <p:cNvGraphicFramePr>
            <a:graphicFrameLocks noChangeAspect="1"/>
          </p:cNvGraphicFramePr>
          <p:nvPr/>
        </p:nvGraphicFramePr>
        <p:xfrm>
          <a:off x="971550" y="1628775"/>
          <a:ext cx="7272338" cy="4672013"/>
        </p:xfrm>
        <a:graphic>
          <a:graphicData uri="http://schemas.openxmlformats.org/presentationml/2006/ole">
            <mc:AlternateContent xmlns:mc="http://schemas.openxmlformats.org/markup-compatibility/2006">
              <mc:Choice xmlns:v="urn:schemas-microsoft-com:vml" Requires="v">
                <p:oleObj spid="_x0000_s1331213" r:id="rId3" imgW="9258110" imgH="6641191" progId="Visio.Drawing.6">
                  <p:embed/>
                </p:oleObj>
              </mc:Choice>
              <mc:Fallback>
                <p:oleObj r:id="rId3" imgW="9258110" imgH="6641191" progId="Visio.Drawing.6">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628775"/>
                        <a:ext cx="7272338" cy="467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a:extLst>
              <a:ext uri="{FF2B5EF4-FFF2-40B4-BE49-F238E27FC236}">
                <a16:creationId xmlns:a16="http://schemas.microsoft.com/office/drawing/2014/main" id="{EA11C4DE-A004-4394-8990-1C0C388AE13E}"/>
              </a:ext>
            </a:extLst>
          </p:cNvPr>
          <p:cNvSpPr txBox="1"/>
          <p:nvPr/>
        </p:nvSpPr>
        <p:spPr>
          <a:xfrm>
            <a:off x="5220072" y="1484312"/>
            <a:ext cx="3723903" cy="461665"/>
          </a:xfrm>
          <a:prstGeom prst="rect">
            <a:avLst/>
          </a:prstGeom>
          <a:noFill/>
        </p:spPr>
        <p:txBody>
          <a:bodyPr wrap="square">
            <a:spAutoFit/>
          </a:bodyPr>
          <a:lstStyle/>
          <a:p>
            <a:r>
              <a:rPr lang="en-CA" dirty="0">
                <a:solidFill>
                  <a:srgbClr val="FF0000"/>
                </a:solidFill>
              </a:rPr>
              <a:t>TAS: E-R Diagram</a:t>
            </a:r>
            <a:endParaRPr lang="en-US" dirty="0">
              <a:solidFill>
                <a:srgbClr val="FF0000"/>
              </a:solidFill>
            </a:endParaRPr>
          </a:p>
        </p:txBody>
      </p:sp>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Date Placeholder 3"/>
          <p:cNvSpPr>
            <a:spLocks noGrp="1"/>
          </p:cNvSpPr>
          <p:nvPr>
            <p:ph type="dt" sz="half" idx="10"/>
          </p:nvPr>
        </p:nvSpPr>
        <p:spPr/>
        <p:txBody>
          <a:bodyPr/>
          <a:lstStyle/>
          <a:p>
            <a:r>
              <a:rPr lang="en-US"/>
              <a:t>SENG697 (Fall 2007)</a:t>
            </a:r>
            <a:endParaRPr lang="en-US" altLang="ja-JP"/>
          </a:p>
        </p:txBody>
      </p:sp>
      <p:sp>
        <p:nvSpPr>
          <p:cNvPr id="55" name="Footer Placeholder 4"/>
          <p:cNvSpPr>
            <a:spLocks noGrp="1"/>
          </p:cNvSpPr>
          <p:nvPr>
            <p:ph type="ftr" sz="quarter" idx="11"/>
          </p:nvPr>
        </p:nvSpPr>
        <p:spPr/>
        <p:txBody>
          <a:bodyPr/>
          <a:lstStyle/>
          <a:p>
            <a:r>
              <a:rPr lang="ja-JP" altLang="en-US"/>
              <a:t>far@ucalgary.ca</a:t>
            </a:r>
            <a:endParaRPr lang="en-US" altLang="ja-JP"/>
          </a:p>
        </p:txBody>
      </p:sp>
      <p:sp>
        <p:nvSpPr>
          <p:cNvPr id="56" name="Slide Number Placeholder 5"/>
          <p:cNvSpPr>
            <a:spLocks noGrp="1"/>
          </p:cNvSpPr>
          <p:nvPr>
            <p:ph type="sldNum" sz="quarter" idx="12"/>
          </p:nvPr>
        </p:nvSpPr>
        <p:spPr/>
        <p:txBody>
          <a:bodyPr/>
          <a:lstStyle/>
          <a:p>
            <a:fld id="{541C5796-9424-4B7B-BDFB-6BBC4E1DE3A9}" type="slidenum">
              <a:rPr lang="ja-JP" altLang="en-US"/>
              <a:pPr/>
              <a:t>37</a:t>
            </a:fld>
            <a:endParaRPr lang="en-US" altLang="ja-JP"/>
          </a:p>
        </p:txBody>
      </p:sp>
      <p:sp>
        <p:nvSpPr>
          <p:cNvPr id="1336322" name="Rectangle 2"/>
          <p:cNvSpPr>
            <a:spLocks noGrp="1" noChangeArrowheads="1"/>
          </p:cNvSpPr>
          <p:nvPr>
            <p:ph type="title"/>
          </p:nvPr>
        </p:nvSpPr>
        <p:spPr/>
        <p:txBody>
          <a:bodyPr/>
          <a:lstStyle/>
          <a:p>
            <a:r>
              <a:rPr lang="en-CA"/>
              <a:t>Typical Data Definition</a:t>
            </a:r>
          </a:p>
        </p:txBody>
      </p:sp>
      <p:sp>
        <p:nvSpPr>
          <p:cNvPr id="1336323" name="Rectangle 3"/>
          <p:cNvSpPr>
            <a:spLocks noGrp="1" noChangeArrowheads="1"/>
          </p:cNvSpPr>
          <p:nvPr>
            <p:ph type="body" idx="1"/>
          </p:nvPr>
        </p:nvSpPr>
        <p:spPr>
          <a:xfrm>
            <a:off x="900113" y="1560513"/>
            <a:ext cx="8001000" cy="1436687"/>
          </a:xfrm>
        </p:spPr>
        <p:txBody>
          <a:bodyPr/>
          <a:lstStyle/>
          <a:p>
            <a:pPr>
              <a:lnSpc>
                <a:spcPct val="80000"/>
              </a:lnSpc>
              <a:buFont typeface="Wingdings" pitchFamily="2" charset="2"/>
              <a:buNone/>
            </a:pPr>
            <a:r>
              <a:rPr lang="en-CA" sz="2400" b="1">
                <a:solidFill>
                  <a:srgbClr val="008000"/>
                </a:solidFill>
                <a:effectLst>
                  <a:outerShdw blurRad="38100" dist="38100" dir="2700000" algn="tl">
                    <a:srgbClr val="C0C0C0"/>
                  </a:outerShdw>
                </a:effectLst>
              </a:rPr>
              <a:t>Flight: </a:t>
            </a:r>
          </a:p>
          <a:p>
            <a:pPr>
              <a:lnSpc>
                <a:spcPct val="80000"/>
              </a:lnSpc>
            </a:pPr>
            <a:r>
              <a:rPr lang="en-US" sz="2400"/>
              <a:t>The information of a flight booked by a user is stored in the Flight table. This table is also accessed by the TAS to get the user’s flight history.</a:t>
            </a:r>
            <a:endParaRPr lang="en-CA" sz="2400"/>
          </a:p>
        </p:txBody>
      </p:sp>
      <p:graphicFrame>
        <p:nvGraphicFramePr>
          <p:cNvPr id="1336747" name="Group 427"/>
          <p:cNvGraphicFramePr>
            <a:graphicFrameLocks noGrp="1"/>
          </p:cNvGraphicFramePr>
          <p:nvPr/>
        </p:nvGraphicFramePr>
        <p:xfrm>
          <a:off x="1687513" y="3001963"/>
          <a:ext cx="6413500" cy="3176905"/>
        </p:xfrm>
        <a:graphic>
          <a:graphicData uri="http://schemas.openxmlformats.org/drawingml/2006/table">
            <a:tbl>
              <a:tblPr/>
              <a:tblGrid>
                <a:gridCol w="2232025">
                  <a:extLst>
                    <a:ext uri="{9D8B030D-6E8A-4147-A177-3AD203B41FA5}">
                      <a16:colId xmlns:a16="http://schemas.microsoft.com/office/drawing/2014/main" val="20000"/>
                    </a:ext>
                  </a:extLst>
                </a:gridCol>
                <a:gridCol w="2865437">
                  <a:extLst>
                    <a:ext uri="{9D8B030D-6E8A-4147-A177-3AD203B41FA5}">
                      <a16:colId xmlns:a16="http://schemas.microsoft.com/office/drawing/2014/main" val="20001"/>
                    </a:ext>
                  </a:extLst>
                </a:gridCol>
                <a:gridCol w="1316038">
                  <a:extLst>
                    <a:ext uri="{9D8B030D-6E8A-4147-A177-3AD203B41FA5}">
                      <a16:colId xmlns:a16="http://schemas.microsoft.com/office/drawing/2014/main" val="20002"/>
                    </a:ext>
                  </a:extLst>
                </a:gridCol>
              </a:tblGrid>
              <a:tr h="2508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900" b="0" i="0" u="none" strike="noStrike" cap="none" normalizeH="0" baseline="0">
                          <a:ln>
                            <a:noFill/>
                          </a:ln>
                          <a:solidFill>
                            <a:srgbClr val="FFFFFF"/>
                          </a:solidFill>
                          <a:effectLst/>
                          <a:latin typeface="Arial" charset="0"/>
                          <a:ea typeface="Times New Roman" pitchFamily="18" charset="0"/>
                          <a:cs typeface="Arial" charset="0"/>
                        </a:rPr>
                        <a:t>Field</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80808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900" b="0" i="0" u="none" strike="noStrike" cap="none" normalizeH="0" baseline="0">
                          <a:ln>
                            <a:noFill/>
                          </a:ln>
                          <a:solidFill>
                            <a:srgbClr val="FFFFFF"/>
                          </a:solidFill>
                          <a:effectLst/>
                          <a:latin typeface="Arial" charset="0"/>
                          <a:ea typeface="Times New Roman" pitchFamily="18" charset="0"/>
                          <a:cs typeface="Arial" charset="0"/>
                        </a:rPr>
                        <a:t>Description</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80808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900" b="0" i="0" u="none" strike="noStrike" cap="none" normalizeH="0" baseline="0">
                          <a:ln>
                            <a:noFill/>
                          </a:ln>
                          <a:solidFill>
                            <a:srgbClr val="FFFFFF"/>
                          </a:solidFill>
                          <a:effectLst/>
                          <a:latin typeface="Arial" charset="0"/>
                          <a:ea typeface="Times New Roman" pitchFamily="18" charset="0"/>
                          <a:cs typeface="Arial" charset="0"/>
                        </a:rPr>
                        <a:t>Type</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808080"/>
                    </a:solidFill>
                  </a:tcPr>
                </a:tc>
                <a:extLst>
                  <a:ext uri="{0D108BD9-81ED-4DB2-BD59-A6C34878D82A}">
                    <a16:rowId xmlns:a16="http://schemas.microsoft.com/office/drawing/2014/main" val="10000"/>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Flight_ID</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Unique ID</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Long</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Flight_No</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Flight number </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Long</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Departure_Calendar_ID</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Departure date and time from origin</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Calendar</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Arrival_Calendar_ID</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Arrival date and time to destination</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Calendar</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Departure_Location</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Departure location</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Varchar (50)</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Arrival_Location</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Arrival location</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Varchar (50)</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47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Trip_Type</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1=One way / 2= Round trip</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Integer</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Class_Type</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1=First class / 2=Business/ </a:t>
                      </a:r>
                      <a:endParaRPr kumimoji="0" lang="en-US" sz="1200" b="0" i="0" u="none" strike="noStrike" cap="none" normalizeH="0" baseline="0">
                        <a:ln>
                          <a:noFill/>
                        </a:ln>
                        <a:solidFill>
                          <a:schemeClr val="tx1"/>
                        </a:solidFill>
                        <a:effectLst/>
                        <a:latin typeface="Tahoma" pitchFamily="34"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3=Economy</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Integer</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Airline</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Airline company name</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Varchar (50)</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Rate</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Flight fee</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Float</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FC1F13C8-2287-46CD-B88B-F4443EA06BCE}" type="slidenum">
              <a:rPr lang="ja-JP" altLang="en-US"/>
              <a:pPr/>
              <a:t>38</a:t>
            </a:fld>
            <a:endParaRPr lang="en-US" altLang="ja-JP"/>
          </a:p>
        </p:txBody>
      </p:sp>
      <p:sp>
        <p:nvSpPr>
          <p:cNvPr id="1340418" name="Rectangle 2"/>
          <p:cNvSpPr>
            <a:spLocks noGrp="1" noChangeArrowheads="1"/>
          </p:cNvSpPr>
          <p:nvPr>
            <p:ph type="title"/>
          </p:nvPr>
        </p:nvSpPr>
        <p:spPr/>
        <p:txBody>
          <a:bodyPr/>
          <a:lstStyle/>
          <a:p>
            <a:r>
              <a:rPr lang="en-CA"/>
              <a:t>Inter-Agents Messages</a:t>
            </a:r>
          </a:p>
        </p:txBody>
      </p:sp>
      <p:sp>
        <p:nvSpPr>
          <p:cNvPr id="1340419" name="Rectangle 3"/>
          <p:cNvSpPr>
            <a:spLocks noGrp="1" noChangeArrowheads="1"/>
          </p:cNvSpPr>
          <p:nvPr>
            <p:ph type="body" idx="1"/>
          </p:nvPr>
        </p:nvSpPr>
        <p:spPr/>
        <p:txBody>
          <a:bodyPr/>
          <a:lstStyle/>
          <a:p>
            <a:r>
              <a:rPr lang="en-US" sz="2800"/>
              <a:t>As discussed in the </a:t>
            </a:r>
            <a:r>
              <a:rPr lang="en-US" sz="2800" b="1">
                <a:solidFill>
                  <a:srgbClr val="008000"/>
                </a:solidFill>
              </a:rPr>
              <a:t>Design document</a:t>
            </a:r>
            <a:r>
              <a:rPr lang="en-US" sz="2800"/>
              <a:t>, SOAP will be used as a protocol of communication between agents and between agents and Web services. </a:t>
            </a:r>
          </a:p>
          <a:p>
            <a:r>
              <a:rPr lang="en-US" sz="2800"/>
              <a:t>The input and output parameters of each function introduced below has an XML format. </a:t>
            </a:r>
          </a:p>
          <a:p>
            <a:r>
              <a:rPr lang="en-US" sz="2800"/>
              <a:t>These XML documents map the data structure defined in the </a:t>
            </a:r>
            <a:r>
              <a:rPr lang="en-US" sz="2800" b="1">
                <a:solidFill>
                  <a:srgbClr val="008000"/>
                </a:solidFill>
              </a:rPr>
              <a:t>Data Dictionary document</a:t>
            </a:r>
            <a:r>
              <a:rPr lang="en-US" sz="2800"/>
              <a:t>.</a:t>
            </a:r>
            <a:endParaRPr lang="en-CA" sz="2800"/>
          </a:p>
        </p:txBody>
      </p:sp>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a:t>SENG697 (Fall 2007)</a:t>
            </a:r>
            <a:endParaRPr lang="en-US" altLang="ja-JP"/>
          </a:p>
        </p:txBody>
      </p:sp>
      <p:sp>
        <p:nvSpPr>
          <p:cNvPr id="16" name="Footer Placeholder 4"/>
          <p:cNvSpPr>
            <a:spLocks noGrp="1"/>
          </p:cNvSpPr>
          <p:nvPr>
            <p:ph type="ftr" sz="quarter" idx="11"/>
          </p:nvPr>
        </p:nvSpPr>
        <p:spPr/>
        <p:txBody>
          <a:bodyPr/>
          <a:lstStyle/>
          <a:p>
            <a:r>
              <a:rPr lang="ja-JP" altLang="en-US"/>
              <a:t>far@ucalgary.ca</a:t>
            </a:r>
            <a:endParaRPr lang="en-US" altLang="ja-JP"/>
          </a:p>
        </p:txBody>
      </p:sp>
      <p:sp>
        <p:nvSpPr>
          <p:cNvPr id="17" name="Slide Number Placeholder 5"/>
          <p:cNvSpPr>
            <a:spLocks noGrp="1"/>
          </p:cNvSpPr>
          <p:nvPr>
            <p:ph type="sldNum" sz="quarter" idx="12"/>
          </p:nvPr>
        </p:nvSpPr>
        <p:spPr/>
        <p:txBody>
          <a:bodyPr/>
          <a:lstStyle/>
          <a:p>
            <a:fld id="{C0D46CAF-40FA-4FE2-A0FC-58389AB79426}" type="slidenum">
              <a:rPr lang="ja-JP" altLang="en-US"/>
              <a:pPr/>
              <a:t>39</a:t>
            </a:fld>
            <a:endParaRPr lang="en-US" altLang="ja-JP"/>
          </a:p>
        </p:txBody>
      </p:sp>
      <p:sp>
        <p:nvSpPr>
          <p:cNvPr id="1341442" name="Rectangle 2"/>
          <p:cNvSpPr>
            <a:spLocks noGrp="1" noChangeArrowheads="1"/>
          </p:cNvSpPr>
          <p:nvPr>
            <p:ph type="title"/>
          </p:nvPr>
        </p:nvSpPr>
        <p:spPr/>
        <p:txBody>
          <a:bodyPr/>
          <a:lstStyle/>
          <a:p>
            <a:r>
              <a:rPr lang="en-CA"/>
              <a:t>Get Flight </a:t>
            </a:r>
          </a:p>
        </p:txBody>
      </p:sp>
      <p:sp>
        <p:nvSpPr>
          <p:cNvPr id="1341443" name="Rectangle 3"/>
          <p:cNvSpPr>
            <a:spLocks noGrp="1" noChangeArrowheads="1"/>
          </p:cNvSpPr>
          <p:nvPr>
            <p:ph type="body" idx="1"/>
          </p:nvPr>
        </p:nvSpPr>
        <p:spPr>
          <a:xfrm>
            <a:off x="900113" y="1560513"/>
            <a:ext cx="8001000" cy="1292225"/>
          </a:xfrm>
        </p:spPr>
        <p:txBody>
          <a:bodyPr/>
          <a:lstStyle/>
          <a:p>
            <a:r>
              <a:rPr lang="en-CA"/>
              <a:t>Input parameters</a:t>
            </a:r>
          </a:p>
        </p:txBody>
      </p:sp>
      <p:graphicFrame>
        <p:nvGraphicFramePr>
          <p:cNvPr id="1341502" name="Group 62"/>
          <p:cNvGraphicFramePr>
            <a:graphicFrameLocks noGrp="1"/>
          </p:cNvGraphicFramePr>
          <p:nvPr/>
        </p:nvGraphicFramePr>
        <p:xfrm>
          <a:off x="1042988" y="2636838"/>
          <a:ext cx="7416800" cy="2049145"/>
        </p:xfrm>
        <a:graphic>
          <a:graphicData uri="http://schemas.openxmlformats.org/drawingml/2006/table">
            <a:tbl>
              <a:tblPr/>
              <a:tblGrid>
                <a:gridCol w="5610225">
                  <a:extLst>
                    <a:ext uri="{9D8B030D-6E8A-4147-A177-3AD203B41FA5}">
                      <a16:colId xmlns:a16="http://schemas.microsoft.com/office/drawing/2014/main" val="20000"/>
                    </a:ext>
                  </a:extLst>
                </a:gridCol>
                <a:gridCol w="1806575">
                  <a:extLst>
                    <a:ext uri="{9D8B030D-6E8A-4147-A177-3AD203B41FA5}">
                      <a16:colId xmlns:a16="http://schemas.microsoft.com/office/drawing/2014/main" val="20001"/>
                    </a:ext>
                  </a:extLst>
                </a:gridCol>
              </a:tblGrid>
              <a:tr h="2508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0" i="0" u="none" strike="noStrike" cap="none" normalizeH="0" baseline="0">
                          <a:ln>
                            <a:noFill/>
                          </a:ln>
                          <a:solidFill>
                            <a:srgbClr val="FFFFFF"/>
                          </a:solidFill>
                          <a:effectLst/>
                          <a:latin typeface="Arial" charset="0"/>
                          <a:ea typeface="Times New Roman" pitchFamily="18" charset="0"/>
                          <a:cs typeface="Arial" charset="0"/>
                        </a:rPr>
                        <a:t>Parameter </a:t>
                      </a:r>
                      <a:endParaRPr kumimoji="0" lang="en-US" sz="32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80808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0" i="0" u="none" strike="noStrike" cap="none" normalizeH="0" baseline="0">
                          <a:ln>
                            <a:noFill/>
                          </a:ln>
                          <a:solidFill>
                            <a:srgbClr val="FFFFFF"/>
                          </a:solidFill>
                          <a:effectLst/>
                          <a:latin typeface="Arial" charset="0"/>
                          <a:ea typeface="Times New Roman" pitchFamily="18" charset="0"/>
                          <a:cs typeface="Arial" charset="0"/>
                        </a:rPr>
                        <a:t>Description</a:t>
                      </a:r>
                      <a:endParaRPr kumimoji="0" lang="en-US" sz="32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808080"/>
                    </a:solidFill>
                  </a:tcPr>
                </a:tc>
                <a:extLst>
                  <a:ext uri="{0D108BD9-81ED-4DB2-BD59-A6C34878D82A}">
                    <a16:rowId xmlns:a16="http://schemas.microsoft.com/office/drawing/2014/main" val="10000"/>
                  </a:ext>
                </a:extLst>
              </a:tr>
              <a:tr h="222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&lt;flight&gt;</a:t>
                      </a:r>
                      <a:endParaRPr kumimoji="0" lang="en-US" sz="1400" b="0" i="0" u="none" strike="noStrike" cap="none" normalizeH="0" baseline="0">
                        <a:ln>
                          <a:noFill/>
                        </a:ln>
                        <a:solidFill>
                          <a:schemeClr val="tx1"/>
                        </a:solidFill>
                        <a:effectLst/>
                        <a:latin typeface="Tahoma" pitchFamily="34"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               &lt;departureLocation&gt; String &lt;/departureLocation&gt;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&lt;departureDate&gt; String &lt;/departureDate&gt;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&lt;arrivalLocation&gt;String&lt;/arrivalLocation&gt;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&lt;arrivalDate&gt;String&lt;/arrivalDate&gt;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&lt;tripType&gt;String&lt;/tripType&gt;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&lt;classType&gt;String&lt;/classType&gt;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&lt;/flight&gt;</a:t>
                      </a:r>
                      <a:endParaRPr kumimoji="0" lang="en-US" sz="3200" b="0" i="0" u="none" strike="noStrike" cap="none" normalizeH="0" baseline="0">
                        <a:ln>
                          <a:noFill/>
                        </a:ln>
                        <a:solidFill>
                          <a:schemeClr val="tx1"/>
                        </a:solidFill>
                        <a:effectLst/>
                        <a:latin typeface="Times New Roman" pitchFamily="18" charset="0"/>
                        <a:ea typeface="ＭＳ Ｐゴシック" pitchFamily="50"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User</a:t>
                      </a:r>
                      <a:r>
                        <a:rPr kumimoji="0" lang="en-US" sz="1000" b="0" i="0" u="none" strike="noStrike" cap="none" normalizeH="0" baseline="0">
                          <a:ln>
                            <a:noFill/>
                          </a:ln>
                          <a:solidFill>
                            <a:schemeClr val="tx1"/>
                          </a:solidFill>
                          <a:effectLst/>
                          <a:latin typeface="Times New Roman"/>
                          <a:ea typeface="Times New Roman" pitchFamily="18" charset="0"/>
                          <a:cs typeface="Arial" charset="0"/>
                        </a:rPr>
                        <a:t>’</a:t>
                      </a:r>
                      <a:r>
                        <a:rPr kumimoji="0" lang="en-US" sz="1000" b="0" i="0" u="none" strike="noStrike" cap="none" normalizeH="0" baseline="0">
                          <a:ln>
                            <a:noFill/>
                          </a:ln>
                          <a:solidFill>
                            <a:schemeClr val="tx1"/>
                          </a:solidFill>
                          <a:effectLst/>
                          <a:latin typeface="Arial" charset="0"/>
                          <a:ea typeface="Times New Roman" pitchFamily="18" charset="0"/>
                          <a:cs typeface="Arial" charset="0"/>
                        </a:rPr>
                        <a:t>s Flight Related Information</a:t>
                      </a:r>
                      <a:endParaRPr kumimoji="0" lang="en-US" sz="32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6FF9D538-F3A4-4D45-99C1-8C6887BA9651}" type="slidenum">
              <a:rPr lang="ja-JP" altLang="en-US"/>
              <a:pPr/>
              <a:t>4</a:t>
            </a:fld>
            <a:endParaRPr lang="en-US" altLang="ja-JP"/>
          </a:p>
        </p:txBody>
      </p:sp>
      <p:sp>
        <p:nvSpPr>
          <p:cNvPr id="1297410" name="Rectangle 2"/>
          <p:cNvSpPr>
            <a:spLocks noGrp="1" noChangeArrowheads="1"/>
          </p:cNvSpPr>
          <p:nvPr>
            <p:ph type="title"/>
          </p:nvPr>
        </p:nvSpPr>
        <p:spPr/>
        <p:txBody>
          <a:bodyPr/>
          <a:lstStyle/>
          <a:p>
            <a:r>
              <a:rPr lang="en-CA"/>
              <a:t>1. Business Case</a:t>
            </a:r>
          </a:p>
        </p:txBody>
      </p:sp>
      <p:sp>
        <p:nvSpPr>
          <p:cNvPr id="1297411" name="Rectangle 3"/>
          <p:cNvSpPr>
            <a:spLocks noGrp="1" noChangeArrowheads="1"/>
          </p:cNvSpPr>
          <p:nvPr>
            <p:ph type="body" idx="1"/>
          </p:nvPr>
        </p:nvSpPr>
        <p:spPr/>
        <p:txBody>
          <a:bodyPr/>
          <a:lstStyle/>
          <a:p>
            <a:pPr>
              <a:lnSpc>
                <a:spcPct val="90000"/>
              </a:lnSpc>
            </a:pPr>
            <a:r>
              <a:rPr lang="en-CA" sz="2400"/>
              <a:t>The travel industry is increasingly becoming internationalized. Airlines, accommodators and tour operators control the market, but these retailers face high costs in communication and personnel.</a:t>
            </a:r>
          </a:p>
          <a:p>
            <a:pPr>
              <a:lnSpc>
                <a:spcPct val="90000"/>
              </a:lnSpc>
            </a:pPr>
            <a:r>
              <a:rPr lang="en-CA" sz="2400"/>
              <a:t>Communication is one of the main problems in the travel industry.  </a:t>
            </a:r>
          </a:p>
          <a:p>
            <a:pPr>
              <a:lnSpc>
                <a:spcPct val="90000"/>
              </a:lnSpc>
            </a:pPr>
            <a:r>
              <a:rPr lang="en-CA" sz="2400"/>
              <a:t>Many travel agents retain a great deal of information about their clients on individual preferences and do not share it with other agencies. Because this information translates into business, it is usually accessible only to individual travel companies, and not the industry as a whole. For example, airlines have their own portal where they offer travel packages to their customers on their fleet. </a:t>
            </a:r>
          </a:p>
        </p:txBody>
      </p:sp>
    </p:spTree>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a:t>SENG697 (Fall 2007)</a:t>
            </a:r>
            <a:endParaRPr lang="en-US" altLang="ja-JP"/>
          </a:p>
        </p:txBody>
      </p:sp>
      <p:sp>
        <p:nvSpPr>
          <p:cNvPr id="16" name="Footer Placeholder 4"/>
          <p:cNvSpPr>
            <a:spLocks noGrp="1"/>
          </p:cNvSpPr>
          <p:nvPr>
            <p:ph type="ftr" sz="quarter" idx="11"/>
          </p:nvPr>
        </p:nvSpPr>
        <p:spPr/>
        <p:txBody>
          <a:bodyPr/>
          <a:lstStyle/>
          <a:p>
            <a:r>
              <a:rPr lang="ja-JP" altLang="en-US"/>
              <a:t>far@ucalgary.ca</a:t>
            </a:r>
            <a:endParaRPr lang="en-US" altLang="ja-JP"/>
          </a:p>
        </p:txBody>
      </p:sp>
      <p:sp>
        <p:nvSpPr>
          <p:cNvPr id="17" name="Slide Number Placeholder 5"/>
          <p:cNvSpPr>
            <a:spLocks noGrp="1"/>
          </p:cNvSpPr>
          <p:nvPr>
            <p:ph type="sldNum" sz="quarter" idx="12"/>
          </p:nvPr>
        </p:nvSpPr>
        <p:spPr/>
        <p:txBody>
          <a:bodyPr/>
          <a:lstStyle/>
          <a:p>
            <a:fld id="{6DACED9E-87FF-47F2-9E00-458C5043C9CF}" type="slidenum">
              <a:rPr lang="ja-JP" altLang="en-US"/>
              <a:pPr/>
              <a:t>40</a:t>
            </a:fld>
            <a:endParaRPr lang="en-US" altLang="ja-JP"/>
          </a:p>
        </p:txBody>
      </p:sp>
      <p:sp>
        <p:nvSpPr>
          <p:cNvPr id="1343490" name="Rectangle 2"/>
          <p:cNvSpPr>
            <a:spLocks noGrp="1" noChangeArrowheads="1"/>
          </p:cNvSpPr>
          <p:nvPr>
            <p:ph type="title"/>
          </p:nvPr>
        </p:nvSpPr>
        <p:spPr/>
        <p:txBody>
          <a:bodyPr/>
          <a:lstStyle/>
          <a:p>
            <a:r>
              <a:rPr lang="en-CA"/>
              <a:t>Get Flight </a:t>
            </a:r>
          </a:p>
        </p:txBody>
      </p:sp>
      <p:sp>
        <p:nvSpPr>
          <p:cNvPr id="1343491" name="Rectangle 3"/>
          <p:cNvSpPr>
            <a:spLocks noGrp="1" noChangeArrowheads="1"/>
          </p:cNvSpPr>
          <p:nvPr>
            <p:ph type="body" idx="1"/>
          </p:nvPr>
        </p:nvSpPr>
        <p:spPr>
          <a:xfrm>
            <a:off x="900113" y="1560513"/>
            <a:ext cx="8001000" cy="1292225"/>
          </a:xfrm>
        </p:spPr>
        <p:txBody>
          <a:bodyPr/>
          <a:lstStyle/>
          <a:p>
            <a:r>
              <a:rPr lang="en-CA"/>
              <a:t>Output parameters</a:t>
            </a:r>
          </a:p>
        </p:txBody>
      </p:sp>
      <p:graphicFrame>
        <p:nvGraphicFramePr>
          <p:cNvPr id="1343562" name="Group 74"/>
          <p:cNvGraphicFramePr>
            <a:graphicFrameLocks noGrp="1"/>
          </p:cNvGraphicFramePr>
          <p:nvPr/>
        </p:nvGraphicFramePr>
        <p:xfrm>
          <a:off x="1187450" y="2135188"/>
          <a:ext cx="7272338" cy="3969385"/>
        </p:xfrm>
        <a:graphic>
          <a:graphicData uri="http://schemas.openxmlformats.org/drawingml/2006/table">
            <a:tbl>
              <a:tblPr/>
              <a:tblGrid>
                <a:gridCol w="5500688">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tblGrid>
              <a:tr h="2508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0" i="0" u="none" strike="noStrike" cap="none" normalizeH="0" baseline="0">
                          <a:ln>
                            <a:noFill/>
                          </a:ln>
                          <a:solidFill>
                            <a:srgbClr val="FFFFFF"/>
                          </a:solidFill>
                          <a:effectLst/>
                          <a:latin typeface="Arial" charset="0"/>
                          <a:ea typeface="Times New Roman" pitchFamily="18" charset="0"/>
                          <a:cs typeface="Arial" charset="0"/>
                        </a:rPr>
                        <a:t>Parameter </a:t>
                      </a:r>
                      <a:endParaRPr kumimoji="0" lang="en-US" sz="32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80808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0" i="0" u="none" strike="noStrike" cap="none" normalizeH="0" baseline="0">
                          <a:ln>
                            <a:noFill/>
                          </a:ln>
                          <a:solidFill>
                            <a:srgbClr val="FFFFFF"/>
                          </a:solidFill>
                          <a:effectLst/>
                          <a:latin typeface="Arial" charset="0"/>
                          <a:ea typeface="Times New Roman" pitchFamily="18" charset="0"/>
                          <a:cs typeface="Arial" charset="0"/>
                        </a:rPr>
                        <a:t>Description</a:t>
                      </a:r>
                      <a:endParaRPr kumimoji="0" lang="en-US" sz="32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808080"/>
                    </a:solidFill>
                  </a:tcPr>
                </a:tc>
                <a:extLst>
                  <a:ext uri="{0D108BD9-81ED-4DB2-BD59-A6C34878D82A}">
                    <a16:rowId xmlns:a16="http://schemas.microsoft.com/office/drawing/2014/main" val="10000"/>
                  </a:ext>
                </a:extLst>
              </a:tr>
              <a:tr h="222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&lt;flights&gt; </a:t>
                      </a:r>
                      <a:endParaRPr kumimoji="0" lang="en-US" sz="1400" b="0" i="0" u="none" strike="noStrike" cap="none" normalizeH="0" baseline="0">
                        <a:ln>
                          <a:noFill/>
                        </a:ln>
                        <a:solidFill>
                          <a:schemeClr val="tx1"/>
                        </a:solidFill>
                        <a:effectLst/>
                        <a:latin typeface="Tahoma" pitchFamily="34"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      &lt;flight&gt;</a:t>
                      </a:r>
                      <a:endParaRPr kumimoji="0" lang="en-US" sz="1400" b="0" i="0" u="none" strike="noStrike" cap="none" normalizeH="0" baseline="0">
                        <a:ln>
                          <a:noFill/>
                        </a:ln>
                        <a:solidFill>
                          <a:schemeClr val="tx1"/>
                        </a:solidFill>
                        <a:effectLst/>
                        <a:latin typeface="Tahoma" pitchFamily="34"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               &lt;flightID&gt;n&lt;/flightID&gt;</a:t>
                      </a:r>
                      <a:endParaRPr kumimoji="0" lang="en-US" sz="1400" b="0" i="0" u="none" strike="noStrike" cap="none" normalizeH="0" baseline="0">
                        <a:ln>
                          <a:noFill/>
                        </a:ln>
                        <a:solidFill>
                          <a:schemeClr val="tx1"/>
                        </a:solidFill>
                        <a:effectLst/>
                        <a:latin typeface="Tahoma" pitchFamily="34"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&lt;flightNo&gt;String&lt;FlightNo&gt;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&lt;departureLocation&gt; String &lt;/departureLocation&gt;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&lt;departureDate&gt; Calendar &lt;/departureDate&gt;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&lt;arrivalLocation&gt;String&lt;/arrivalLocation&gt;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&lt;arrivalDate&gt;Calendar&lt;/arrivalDate&gt;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&lt;tripType&gt;String&lt;/tripType&gt;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&lt;classType&gt;String&lt;/classType&gt;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&lt;airline&gt;String&lt;/airline&gt;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&lt;rate&gt;Float&lt;/rate&gt;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&lt;/flight&gt;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n</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&lt;/flights&gt;</a:t>
                      </a:r>
                      <a:endParaRPr kumimoji="0" lang="en-US" sz="3200" b="0" i="0" u="none" strike="noStrike" cap="none" normalizeH="0" baseline="0">
                        <a:ln>
                          <a:noFill/>
                        </a:ln>
                        <a:solidFill>
                          <a:schemeClr val="tx1"/>
                        </a:solidFill>
                        <a:effectLst/>
                        <a:latin typeface="Times New Roman" pitchFamily="18" charset="0"/>
                        <a:ea typeface="ＭＳ Ｐゴシック" pitchFamily="50"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List of all available flights</a:t>
                      </a:r>
                      <a:endParaRPr kumimoji="0" lang="en-US" sz="32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B7F06D7B-0AD1-4415-B62E-61ECA2225740}" type="slidenum">
              <a:rPr lang="ja-JP" altLang="en-US"/>
              <a:pPr/>
              <a:t>41</a:t>
            </a:fld>
            <a:endParaRPr lang="en-US" altLang="ja-JP"/>
          </a:p>
        </p:txBody>
      </p:sp>
      <p:sp>
        <p:nvSpPr>
          <p:cNvPr id="1345538" name="Rectangle 2"/>
          <p:cNvSpPr>
            <a:spLocks noGrp="1" noChangeArrowheads="1"/>
          </p:cNvSpPr>
          <p:nvPr>
            <p:ph type="title"/>
          </p:nvPr>
        </p:nvSpPr>
        <p:spPr/>
        <p:txBody>
          <a:bodyPr/>
          <a:lstStyle/>
          <a:p>
            <a:r>
              <a:rPr lang="en-CA"/>
              <a:t>Inter-Agents Messages</a:t>
            </a:r>
          </a:p>
        </p:txBody>
      </p:sp>
      <p:sp>
        <p:nvSpPr>
          <p:cNvPr id="1345539" name="Rectangle 3"/>
          <p:cNvSpPr>
            <a:spLocks noGrp="1" noChangeArrowheads="1"/>
          </p:cNvSpPr>
          <p:nvPr>
            <p:ph type="body" idx="1"/>
          </p:nvPr>
        </p:nvSpPr>
        <p:spPr/>
        <p:txBody>
          <a:bodyPr/>
          <a:lstStyle/>
          <a:p>
            <a:r>
              <a:rPr lang="en-CA"/>
              <a:t>Similar descriptions for</a:t>
            </a:r>
          </a:p>
          <a:p>
            <a:pPr lvl="1"/>
            <a:r>
              <a:rPr lang="en-CA"/>
              <a:t>Book Flight ; Get Hotel Room ; Book Hotel Room ; Get Car Rental ; Book Car Rental ; and  Send Memo </a:t>
            </a:r>
          </a:p>
          <a:p>
            <a:pPr>
              <a:buFont typeface="Wingdings" pitchFamily="2" charset="2"/>
              <a:buNone/>
            </a:pPr>
            <a:r>
              <a:rPr lang="en-CA"/>
              <a:t>	should be generated.</a:t>
            </a:r>
          </a:p>
        </p:txBody>
      </p:sp>
    </p:spTree>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16E7-BB71-4B11-8F33-D963C0C74C31}"/>
              </a:ext>
            </a:extLst>
          </p:cNvPr>
          <p:cNvSpPr>
            <a:spLocks noGrp="1"/>
          </p:cNvSpPr>
          <p:nvPr>
            <p:ph type="title"/>
          </p:nvPr>
        </p:nvSpPr>
        <p:spPr/>
        <p:txBody>
          <a:bodyPr/>
          <a:lstStyle/>
          <a:p>
            <a:r>
              <a:rPr lang="en-US" dirty="0"/>
              <a:t>Code  and  Demo</a:t>
            </a:r>
          </a:p>
        </p:txBody>
      </p:sp>
      <p:sp>
        <p:nvSpPr>
          <p:cNvPr id="3" name="Content Placeholder 2">
            <a:extLst>
              <a:ext uri="{FF2B5EF4-FFF2-40B4-BE49-F238E27FC236}">
                <a16:creationId xmlns:a16="http://schemas.microsoft.com/office/drawing/2014/main" id="{5A5F0443-856E-46C5-83D4-6C77C28FCACD}"/>
              </a:ext>
            </a:extLst>
          </p:cNvPr>
          <p:cNvSpPr>
            <a:spLocks noGrp="1"/>
          </p:cNvSpPr>
          <p:nvPr>
            <p:ph idx="1"/>
          </p:nvPr>
        </p:nvSpPr>
        <p:spPr/>
        <p:txBody>
          <a:bodyPr/>
          <a:lstStyle/>
          <a:p>
            <a:r>
              <a:rPr lang="en-US" dirty="0"/>
              <a:t>Use Jade (or Spade) to implement the designed system</a:t>
            </a:r>
          </a:p>
          <a:p>
            <a:pPr lvl="1"/>
            <a:r>
              <a:rPr lang="en-US" dirty="0"/>
              <a:t>Use Git to share code-base with the TA and course instructor</a:t>
            </a:r>
          </a:p>
          <a:p>
            <a:endParaRPr lang="en-US" dirty="0"/>
          </a:p>
          <a:p>
            <a:r>
              <a:rPr lang="en-US" dirty="0"/>
              <a:t>Virtual demo: Book an appointment and demo the working version of your developed system</a:t>
            </a:r>
          </a:p>
        </p:txBody>
      </p:sp>
      <p:sp>
        <p:nvSpPr>
          <p:cNvPr id="4" name="Date Placeholder 3">
            <a:extLst>
              <a:ext uri="{FF2B5EF4-FFF2-40B4-BE49-F238E27FC236}">
                <a16:creationId xmlns:a16="http://schemas.microsoft.com/office/drawing/2014/main" id="{7B69AF8F-7D10-4EAE-BB83-4A3BEC7E64CA}"/>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F1A74BDE-F340-4CF4-B516-5549BF3EB22E}"/>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EA089F7A-748D-43DF-91AD-16E1ADF038A2}"/>
              </a:ext>
            </a:extLst>
          </p:cNvPr>
          <p:cNvSpPr>
            <a:spLocks noGrp="1"/>
          </p:cNvSpPr>
          <p:nvPr>
            <p:ph type="sldNum" sz="quarter" idx="12"/>
          </p:nvPr>
        </p:nvSpPr>
        <p:spPr/>
        <p:txBody>
          <a:bodyPr/>
          <a:lstStyle/>
          <a:p>
            <a:fld id="{A4BAB868-1E00-44C6-B1AB-DFCC5F9865BA}" type="slidenum">
              <a:rPr lang="ja-JP" altLang="en-US" smtClean="0"/>
              <a:pPr/>
              <a:t>42</a:t>
            </a:fld>
            <a:endParaRPr lang="en-US" altLang="ja-JP"/>
          </a:p>
        </p:txBody>
      </p:sp>
    </p:spTree>
    <p:extLst>
      <p:ext uri="{BB962C8B-B14F-4D97-AF65-F5344CB8AC3E}">
        <p14:creationId xmlns:p14="http://schemas.microsoft.com/office/powerpoint/2010/main" val="2423133831"/>
      </p:ext>
    </p:extLst>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E8F6-E77D-428F-9C25-33F74286A170}"/>
              </a:ext>
            </a:extLst>
          </p:cNvPr>
          <p:cNvSpPr>
            <a:spLocks noGrp="1"/>
          </p:cNvSpPr>
          <p:nvPr>
            <p:ph type="title"/>
          </p:nvPr>
        </p:nvSpPr>
        <p:spPr/>
        <p:txBody>
          <a:bodyPr/>
          <a:lstStyle/>
          <a:p>
            <a:r>
              <a:rPr lang="en-US" dirty="0"/>
              <a:t>Second Assignment Summary</a:t>
            </a:r>
          </a:p>
        </p:txBody>
      </p:sp>
      <p:sp>
        <p:nvSpPr>
          <p:cNvPr id="3" name="Content Placeholder 2">
            <a:extLst>
              <a:ext uri="{FF2B5EF4-FFF2-40B4-BE49-F238E27FC236}">
                <a16:creationId xmlns:a16="http://schemas.microsoft.com/office/drawing/2014/main" id="{A83953B1-266F-4657-B444-0DCABBEE29E0}"/>
              </a:ext>
            </a:extLst>
          </p:cNvPr>
          <p:cNvSpPr>
            <a:spLocks noGrp="1"/>
          </p:cNvSpPr>
          <p:nvPr>
            <p:ph idx="1"/>
          </p:nvPr>
        </p:nvSpPr>
        <p:spPr>
          <a:xfrm>
            <a:off x="900113" y="1560513"/>
            <a:ext cx="6696223" cy="4532312"/>
          </a:xfrm>
        </p:spPr>
        <p:txBody>
          <a:bodyPr/>
          <a:lstStyle/>
          <a:p>
            <a:r>
              <a:rPr lang="en-US" dirty="0"/>
              <a:t>Your Second assignment document should include what has been described so far</a:t>
            </a:r>
          </a:p>
          <a:p>
            <a:endParaRPr lang="en-US" dirty="0"/>
          </a:p>
        </p:txBody>
      </p:sp>
      <p:sp>
        <p:nvSpPr>
          <p:cNvPr id="4" name="Date Placeholder 3">
            <a:extLst>
              <a:ext uri="{FF2B5EF4-FFF2-40B4-BE49-F238E27FC236}">
                <a16:creationId xmlns:a16="http://schemas.microsoft.com/office/drawing/2014/main" id="{48AD59DF-BB4B-4B3E-B9A4-98EE35B14DDA}"/>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71D0CEF4-A7AB-4426-B014-56D1BB055EEC}"/>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0ABCC7CB-C20C-4625-B379-EFFFFACC656C}"/>
              </a:ext>
            </a:extLst>
          </p:cNvPr>
          <p:cNvSpPr>
            <a:spLocks noGrp="1"/>
          </p:cNvSpPr>
          <p:nvPr>
            <p:ph type="sldNum" sz="quarter" idx="12"/>
          </p:nvPr>
        </p:nvSpPr>
        <p:spPr/>
        <p:txBody>
          <a:bodyPr/>
          <a:lstStyle/>
          <a:p>
            <a:fld id="{A4BAB868-1E00-44C6-B1AB-DFCC5F9865BA}" type="slidenum">
              <a:rPr lang="ja-JP" altLang="en-US" smtClean="0"/>
              <a:pPr/>
              <a:t>43</a:t>
            </a:fld>
            <a:endParaRPr lang="en-US" altLang="ja-JP"/>
          </a:p>
        </p:txBody>
      </p:sp>
      <p:pic>
        <p:nvPicPr>
          <p:cNvPr id="8" name="Picture 7" descr="A picture containing drawing&#10;&#10;Description automatically generated">
            <a:extLst>
              <a:ext uri="{FF2B5EF4-FFF2-40B4-BE49-F238E27FC236}">
                <a16:creationId xmlns:a16="http://schemas.microsoft.com/office/drawing/2014/main" id="{BF9C62DC-E261-4D1C-9F6D-F405C0819268}"/>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88224" y="2866040"/>
            <a:ext cx="2185650" cy="2465520"/>
          </a:xfrm>
          <a:prstGeom prst="rect">
            <a:avLst/>
          </a:prstGeom>
        </p:spPr>
      </p:pic>
    </p:spTree>
    <p:extLst>
      <p:ext uri="{BB962C8B-B14F-4D97-AF65-F5344CB8AC3E}">
        <p14:creationId xmlns:p14="http://schemas.microsoft.com/office/powerpoint/2010/main" val="1563463731"/>
      </p:ext>
    </p:extLst>
  </p:cSld>
  <p:clrMapOvr>
    <a:masterClrMapping/>
  </p:clrMapOvr>
  <p:transitio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8B365225-012F-4827-9405-02D71747CD40}" type="slidenum">
              <a:rPr lang="ja-JP" altLang="en-US"/>
              <a:pPr/>
              <a:t>44</a:t>
            </a:fld>
            <a:endParaRPr lang="en-US" altLang="ja-JP"/>
          </a:p>
        </p:txBody>
      </p:sp>
      <p:sp>
        <p:nvSpPr>
          <p:cNvPr id="1372162" name="Rectangle 2"/>
          <p:cNvSpPr>
            <a:spLocks noGrp="1" noChangeArrowheads="1"/>
          </p:cNvSpPr>
          <p:nvPr>
            <p:ph type="title"/>
          </p:nvPr>
        </p:nvSpPr>
        <p:spPr/>
        <p:txBody>
          <a:bodyPr/>
          <a:lstStyle/>
          <a:p>
            <a:r>
              <a:rPr lang="en-CA"/>
              <a:t>Documents Required</a:t>
            </a:r>
          </a:p>
        </p:txBody>
      </p:sp>
      <p:sp>
        <p:nvSpPr>
          <p:cNvPr id="1372163" name="Rectangle 3"/>
          <p:cNvSpPr>
            <a:spLocks noGrp="1" noChangeArrowheads="1"/>
          </p:cNvSpPr>
          <p:nvPr>
            <p:ph type="body" idx="1"/>
          </p:nvPr>
        </p:nvSpPr>
        <p:spPr/>
        <p:txBody>
          <a:bodyPr/>
          <a:lstStyle/>
          <a:p>
            <a:pPr marL="0" indent="0">
              <a:lnSpc>
                <a:spcPct val="90000"/>
              </a:lnSpc>
              <a:buClr>
                <a:schemeClr val="tx1"/>
              </a:buClr>
              <a:buSzTx/>
              <a:buNone/>
            </a:pPr>
            <a:r>
              <a:rPr lang="en-CA" sz="2400" b="1" dirty="0">
                <a:solidFill>
                  <a:srgbClr val="FF0000"/>
                </a:solidFill>
              </a:rPr>
              <a:t>Assignment 1: </a:t>
            </a:r>
          </a:p>
          <a:p>
            <a:pPr marL="1009650" lvl="1" indent="-609600">
              <a:lnSpc>
                <a:spcPct val="90000"/>
              </a:lnSpc>
              <a:buClr>
                <a:schemeClr val="tx1"/>
              </a:buClr>
              <a:buSzTx/>
              <a:buFont typeface="Wingdings" pitchFamily="2" charset="2"/>
              <a:buAutoNum type="arabicPeriod"/>
            </a:pPr>
            <a:r>
              <a:rPr lang="en-CA" sz="2000" dirty="0"/>
              <a:t>System overall specification</a:t>
            </a:r>
          </a:p>
          <a:p>
            <a:pPr marL="1009650" lvl="1" indent="-609600">
              <a:lnSpc>
                <a:spcPct val="90000"/>
              </a:lnSpc>
              <a:buClr>
                <a:schemeClr val="tx1"/>
              </a:buClr>
              <a:buSzTx/>
              <a:buFont typeface="Wingdings" pitchFamily="2" charset="2"/>
              <a:buAutoNum type="arabicPeriod"/>
            </a:pPr>
            <a:r>
              <a:rPr lang="en-CA" sz="2000" dirty="0"/>
              <a:t>Design documents for the agency (system architecture, follow AOSE methodology, explain why it is necessary to use each agent in your design)</a:t>
            </a:r>
          </a:p>
          <a:p>
            <a:pPr marL="0" indent="0">
              <a:lnSpc>
                <a:spcPct val="90000"/>
              </a:lnSpc>
              <a:buClr>
                <a:schemeClr val="tx1"/>
              </a:buClr>
              <a:buSzTx/>
              <a:buNone/>
            </a:pPr>
            <a:r>
              <a:rPr lang="en-CA" sz="2400" b="1" dirty="0">
                <a:solidFill>
                  <a:srgbClr val="FF0000"/>
                </a:solidFill>
              </a:rPr>
              <a:t>Assignment 2: </a:t>
            </a:r>
          </a:p>
          <a:p>
            <a:pPr marL="1009650" lvl="1" indent="-609600">
              <a:lnSpc>
                <a:spcPct val="90000"/>
              </a:lnSpc>
              <a:buClr>
                <a:schemeClr val="tx1"/>
              </a:buClr>
              <a:buSzTx/>
              <a:buFont typeface="Wingdings" pitchFamily="2" charset="2"/>
              <a:buAutoNum type="arabicPeriod"/>
            </a:pPr>
            <a:r>
              <a:rPr lang="en-CA" sz="2000" dirty="0"/>
              <a:t>Design documents for each participating agent, their basic functions and/or services</a:t>
            </a:r>
          </a:p>
          <a:p>
            <a:pPr marL="1009650" lvl="1" indent="-609600">
              <a:lnSpc>
                <a:spcPct val="90000"/>
              </a:lnSpc>
              <a:buClr>
                <a:schemeClr val="tx1"/>
              </a:buClr>
              <a:buSzTx/>
              <a:buFont typeface="Wingdings" pitchFamily="2" charset="2"/>
              <a:buAutoNum type="arabicPeriod"/>
            </a:pPr>
            <a:r>
              <a:rPr lang="en-CA" sz="2000" dirty="0"/>
              <a:t>Data and/or knowledge sharing specification</a:t>
            </a:r>
          </a:p>
          <a:p>
            <a:pPr marL="1009650" lvl="1" indent="-609600">
              <a:lnSpc>
                <a:spcPct val="90000"/>
              </a:lnSpc>
              <a:buClr>
                <a:schemeClr val="tx1"/>
              </a:buClr>
              <a:buSzTx/>
              <a:buFont typeface="Wingdings" pitchFamily="2" charset="2"/>
              <a:buAutoNum type="arabicPeriod"/>
            </a:pPr>
            <a:r>
              <a:rPr lang="en-CA" sz="2000" dirty="0"/>
              <a:t>Communication specification (message format, conforming to the communication protocol)</a:t>
            </a:r>
          </a:p>
          <a:p>
            <a:pPr marL="1009650" lvl="1" indent="-609600">
              <a:lnSpc>
                <a:spcPct val="90000"/>
              </a:lnSpc>
              <a:buClr>
                <a:schemeClr val="tx1"/>
              </a:buClr>
              <a:buSzTx/>
              <a:buFont typeface="Wingdings" pitchFamily="2" charset="2"/>
              <a:buAutoNum type="arabicPeriod"/>
            </a:pPr>
            <a:r>
              <a:rPr lang="en-CA" sz="2000" dirty="0"/>
              <a:t>Code-base  +  Project Demo</a:t>
            </a:r>
          </a:p>
          <a:p>
            <a:pPr marL="0" indent="0">
              <a:lnSpc>
                <a:spcPct val="90000"/>
              </a:lnSpc>
              <a:buClr>
                <a:schemeClr val="tx1"/>
              </a:buClr>
              <a:buSzTx/>
              <a:buNone/>
            </a:pPr>
            <a:r>
              <a:rPr lang="en-CA" sz="2400" i="1" dirty="0">
                <a:solidFill>
                  <a:srgbClr val="D60093"/>
                </a:solidFill>
              </a:rPr>
              <a:t>	Journal of important design decisions (optional)</a:t>
            </a:r>
          </a:p>
        </p:txBody>
      </p:sp>
    </p:spTree>
  </p:cSld>
  <p:clrMapOvr>
    <a:masterClrMapping/>
  </p:clrMapOvr>
  <p:transition>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B52A1B6-3868-4140-86CF-B4107081A82A}" type="slidenum">
              <a:rPr lang="ja-JP" altLang="en-US"/>
              <a:pPr/>
              <a:t>45</a:t>
            </a:fld>
            <a:endParaRPr lang="en-US" altLang="ja-JP"/>
          </a:p>
        </p:txBody>
      </p:sp>
      <p:sp>
        <p:nvSpPr>
          <p:cNvPr id="1382402" name="Rectangle 2"/>
          <p:cNvSpPr>
            <a:spLocks noGrp="1" noChangeArrowheads="1"/>
          </p:cNvSpPr>
          <p:nvPr>
            <p:ph type="title"/>
          </p:nvPr>
        </p:nvSpPr>
        <p:spPr/>
        <p:txBody>
          <a:bodyPr/>
          <a:lstStyle/>
          <a:p>
            <a:r>
              <a:rPr lang="en-CA"/>
              <a:t>Design Journal </a:t>
            </a:r>
            <a:endParaRPr lang="en-US"/>
          </a:p>
        </p:txBody>
      </p:sp>
      <p:sp>
        <p:nvSpPr>
          <p:cNvPr id="1382403" name="Rectangle 3"/>
          <p:cNvSpPr>
            <a:spLocks noGrp="1" noChangeArrowheads="1"/>
          </p:cNvSpPr>
          <p:nvPr>
            <p:ph type="body" idx="1"/>
          </p:nvPr>
        </p:nvSpPr>
        <p:spPr/>
        <p:txBody>
          <a:bodyPr/>
          <a:lstStyle/>
          <a:p>
            <a:pPr>
              <a:lnSpc>
                <a:spcPct val="90000"/>
              </a:lnSpc>
            </a:pPr>
            <a:r>
              <a:rPr lang="en-CA" sz="2800"/>
              <a:t>We need to keep track of the design decisions that the developers make; e.g., why a role was discarded? why several roles were assigned to a single agent? why a use-case was split into two? why a communication protocol was chosen? etc.</a:t>
            </a:r>
          </a:p>
          <a:p>
            <a:pPr>
              <a:lnSpc>
                <a:spcPct val="90000"/>
              </a:lnSpc>
            </a:pPr>
            <a:r>
              <a:rPr lang="en-CA" sz="2800"/>
              <a:t>Create a separate document and keep the record the followings:</a:t>
            </a:r>
          </a:p>
          <a:p>
            <a:pPr lvl="1">
              <a:lnSpc>
                <a:spcPct val="90000"/>
              </a:lnSpc>
            </a:pPr>
            <a:r>
              <a:rPr lang="en-CA" sz="2400"/>
              <a:t>What was the input before refinement?</a:t>
            </a:r>
          </a:p>
          <a:p>
            <a:pPr lvl="1">
              <a:lnSpc>
                <a:spcPct val="90000"/>
              </a:lnSpc>
            </a:pPr>
            <a:r>
              <a:rPr lang="en-CA" sz="2400"/>
              <a:t>What was the decision made by the designer?</a:t>
            </a:r>
          </a:p>
          <a:p>
            <a:pPr lvl="1">
              <a:lnSpc>
                <a:spcPct val="90000"/>
              </a:lnSpc>
            </a:pPr>
            <a:r>
              <a:rPr lang="en-CA" sz="2400"/>
              <a:t>What was the outcome of refinement (output)?    </a:t>
            </a:r>
          </a:p>
          <a:p>
            <a:pPr lvl="1">
              <a:lnSpc>
                <a:spcPct val="90000"/>
              </a:lnSpc>
            </a:pPr>
            <a:r>
              <a:rPr lang="en-CA" sz="2400"/>
              <a:t>Why such decision was made?</a:t>
            </a:r>
            <a:endParaRPr lang="en-US" sz="2400"/>
          </a:p>
        </p:txBody>
      </p:sp>
    </p:spTree>
  </p:cSld>
  <p:clrMapOvr>
    <a:masterClrMapping/>
  </p:clrMapOvr>
  <p:transition>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t>SENG697 (Fall 2007)</a:t>
            </a:r>
            <a:endParaRPr lang="en-US" altLang="ja-JP"/>
          </a:p>
        </p:txBody>
      </p:sp>
      <p:sp>
        <p:nvSpPr>
          <p:cNvPr id="5" name="Footer Placeholder 2"/>
          <p:cNvSpPr>
            <a:spLocks noGrp="1"/>
          </p:cNvSpPr>
          <p:nvPr>
            <p:ph type="ftr" sz="quarter" idx="11"/>
          </p:nvPr>
        </p:nvSpPr>
        <p:spPr/>
        <p:txBody>
          <a:bodyPr/>
          <a:lstStyle/>
          <a:p>
            <a:r>
              <a:rPr lang="ja-JP" altLang="en-US"/>
              <a:t>far@ucalgary.ca</a:t>
            </a:r>
            <a:endParaRPr lang="en-US" altLang="ja-JP"/>
          </a:p>
        </p:txBody>
      </p:sp>
      <p:sp>
        <p:nvSpPr>
          <p:cNvPr id="6" name="Slide Number Placeholder 3"/>
          <p:cNvSpPr>
            <a:spLocks noGrp="1"/>
          </p:cNvSpPr>
          <p:nvPr>
            <p:ph type="sldNum" sz="quarter" idx="12"/>
          </p:nvPr>
        </p:nvSpPr>
        <p:spPr/>
        <p:txBody>
          <a:bodyPr/>
          <a:lstStyle/>
          <a:p>
            <a:fld id="{5BF73645-CA9A-41B1-B04B-C31AA176C1F9}" type="slidenum">
              <a:rPr lang="ja-JP" altLang="en-US"/>
              <a:pPr/>
              <a:t>46</a:t>
            </a:fld>
            <a:endParaRPr lang="en-US" altLang="ja-JP"/>
          </a:p>
        </p:txBody>
      </p:sp>
      <p:pic>
        <p:nvPicPr>
          <p:cNvPr id="1373190" name="Picture 6" descr="j0303364"/>
          <p:cNvPicPr>
            <a:picLocks noChangeAspect="1" noChangeArrowheads="1" noCrop="1"/>
          </p:cNvPicPr>
          <p:nvPr/>
        </p:nvPicPr>
        <p:blipFill>
          <a:blip r:embed="rId2"/>
          <a:srcRect/>
          <a:stretch>
            <a:fillRect/>
          </a:stretch>
        </p:blipFill>
        <p:spPr bwMode="auto">
          <a:xfrm>
            <a:off x="3635375" y="2420938"/>
            <a:ext cx="1944688" cy="1857375"/>
          </a:xfrm>
          <a:prstGeom prst="rect">
            <a:avLst/>
          </a:prstGeom>
          <a:noFill/>
        </p:spPr>
      </p:pic>
      <p:sp>
        <p:nvSpPr>
          <p:cNvPr id="1373193" name="WordArt 9"/>
          <p:cNvSpPr>
            <a:spLocks noChangeArrowheads="1" noChangeShapeType="1" noTextEdit="1"/>
          </p:cNvSpPr>
          <p:nvPr/>
        </p:nvSpPr>
        <p:spPr bwMode="auto">
          <a:xfrm>
            <a:off x="3348038" y="4344988"/>
            <a:ext cx="2566987" cy="739775"/>
          </a:xfrm>
          <a:prstGeom prst="rect">
            <a:avLst/>
          </a:prstGeom>
        </p:spPr>
        <p:txBody>
          <a:bodyPr wrap="none" fromWordArt="1">
            <a:prstTxWarp prst="textPlain">
              <a:avLst>
                <a:gd name="adj" fmla="val 50000"/>
              </a:avLst>
            </a:prstTxWarp>
          </a:bodyPr>
          <a:lstStyle/>
          <a:p>
            <a:pPr algn="ctr"/>
            <a:r>
              <a:rPr lang="en-CA" sz="3600" kern="10">
                <a:ln w="9525">
                  <a:noFill/>
                  <a:miter lim="800000"/>
                  <a:headEnd/>
                  <a:tailEnd/>
                </a:ln>
                <a:solidFill>
                  <a:srgbClr val="336699"/>
                </a:solidFill>
                <a:effectLst>
                  <a:outerShdw dist="45791" dir="2021404" algn="ctr" rotWithShape="0">
                    <a:srgbClr val="B2B2B2">
                      <a:alpha val="80000"/>
                    </a:srgbClr>
                  </a:outerShdw>
                </a:effectLst>
                <a:latin typeface="Times New Roman"/>
                <a:cs typeface="Times New Roman"/>
              </a:rPr>
              <a:t>Questions?</a:t>
            </a: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7CBF9A45-03DF-44E6-9073-62F29A809B41}" type="slidenum">
              <a:rPr lang="ja-JP" altLang="en-US"/>
              <a:pPr/>
              <a:t>5</a:t>
            </a:fld>
            <a:endParaRPr lang="en-US" altLang="ja-JP"/>
          </a:p>
        </p:txBody>
      </p:sp>
      <p:sp>
        <p:nvSpPr>
          <p:cNvPr id="1370114" name="Rectangle 2"/>
          <p:cNvSpPr>
            <a:spLocks noGrp="1" noChangeArrowheads="1"/>
          </p:cNvSpPr>
          <p:nvPr>
            <p:ph type="title"/>
          </p:nvPr>
        </p:nvSpPr>
        <p:spPr/>
        <p:txBody>
          <a:bodyPr/>
          <a:lstStyle/>
          <a:p>
            <a:r>
              <a:rPr lang="en-CA"/>
              <a:t>1. Business Case (cont’d)</a:t>
            </a:r>
          </a:p>
        </p:txBody>
      </p:sp>
      <p:sp>
        <p:nvSpPr>
          <p:cNvPr id="1370115" name="Rectangle 3"/>
          <p:cNvSpPr>
            <a:spLocks noGrp="1" noChangeArrowheads="1"/>
          </p:cNvSpPr>
          <p:nvPr>
            <p:ph type="body" idx="1"/>
          </p:nvPr>
        </p:nvSpPr>
        <p:spPr/>
        <p:txBody>
          <a:bodyPr/>
          <a:lstStyle/>
          <a:p>
            <a:pPr>
              <a:lnSpc>
                <a:spcPct val="90000"/>
              </a:lnSpc>
            </a:pPr>
            <a:r>
              <a:rPr lang="en-CA" sz="2400"/>
              <a:t>The customers adopt the Internet travel sites model as a medium to purchase a travel package. Customers, usually looking for holiday packages, depend on their travel agent to show them what is available according to their taste and budget, or visit specific content providers, such as airlines, accommodators and car rental agencies. </a:t>
            </a:r>
          </a:p>
          <a:p>
            <a:pPr>
              <a:lnSpc>
                <a:spcPct val="90000"/>
              </a:lnSpc>
            </a:pPr>
            <a:r>
              <a:rPr lang="en-CA" sz="2400"/>
              <a:t>The existing travel reservation systems only show the customer the different travel packages. The customer has to compare the different travel packages on his/her own and make his/her decision. </a:t>
            </a:r>
          </a:p>
          <a:p>
            <a:pPr>
              <a:lnSpc>
                <a:spcPct val="90000"/>
              </a:lnSpc>
            </a:pPr>
            <a:r>
              <a:rPr lang="en-CA" sz="2400"/>
              <a:t>In this environment, intelligent agents have a great potential in helping the customer get the best ‘deal’ on a travel package and help him/her book the selected travel product. </a:t>
            </a:r>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41250157-63A0-42F0-B449-1FE0403F37FF}" type="slidenum">
              <a:rPr lang="ja-JP" altLang="en-US"/>
              <a:pPr/>
              <a:t>6</a:t>
            </a:fld>
            <a:endParaRPr lang="en-US" altLang="ja-JP"/>
          </a:p>
        </p:txBody>
      </p:sp>
      <p:sp>
        <p:nvSpPr>
          <p:cNvPr id="1298434" name="Rectangle 2"/>
          <p:cNvSpPr>
            <a:spLocks noGrp="1" noChangeArrowheads="1"/>
          </p:cNvSpPr>
          <p:nvPr>
            <p:ph type="title"/>
          </p:nvPr>
        </p:nvSpPr>
        <p:spPr/>
        <p:txBody>
          <a:bodyPr/>
          <a:lstStyle/>
          <a:p>
            <a:r>
              <a:rPr lang="en-CA"/>
              <a:t>2. System Description</a:t>
            </a:r>
          </a:p>
        </p:txBody>
      </p:sp>
      <p:sp>
        <p:nvSpPr>
          <p:cNvPr id="1298435" name="Rectangle 3"/>
          <p:cNvSpPr>
            <a:spLocks noGrp="1" noChangeArrowheads="1"/>
          </p:cNvSpPr>
          <p:nvPr>
            <p:ph type="body" idx="1"/>
          </p:nvPr>
        </p:nvSpPr>
        <p:spPr/>
        <p:txBody>
          <a:bodyPr/>
          <a:lstStyle/>
          <a:p>
            <a:pPr>
              <a:lnSpc>
                <a:spcPct val="80000"/>
              </a:lnSpc>
            </a:pPr>
            <a:r>
              <a:rPr lang="en-CA" sz="2800"/>
              <a:t>The proposed </a:t>
            </a:r>
            <a:r>
              <a:rPr lang="en-CA" sz="2800" b="1">
                <a:solidFill>
                  <a:srgbClr val="D60093"/>
                </a:solidFill>
              </a:rPr>
              <a:t>Travel Agency System (TAS)</a:t>
            </a:r>
            <a:r>
              <a:rPr lang="en-CA" sz="2800"/>
              <a:t> is a multi-agent system designed to obtain travel packages for user depending on their preferences. </a:t>
            </a:r>
          </a:p>
          <a:p>
            <a:pPr>
              <a:lnSpc>
                <a:spcPct val="80000"/>
              </a:lnSpc>
            </a:pPr>
            <a:r>
              <a:rPr lang="en-CA" sz="2800"/>
              <a:t>The travel package is composed of a flight ticket, a hotel accommodation, and a car rental.</a:t>
            </a:r>
          </a:p>
          <a:p>
            <a:pPr>
              <a:lnSpc>
                <a:spcPct val="80000"/>
              </a:lnSpc>
            </a:pPr>
            <a:r>
              <a:rPr lang="en-CA" sz="2800"/>
              <a:t>The </a:t>
            </a:r>
            <a:r>
              <a:rPr lang="en-CA" sz="2800" b="1">
                <a:solidFill>
                  <a:srgbClr val="D60093"/>
                </a:solidFill>
              </a:rPr>
              <a:t>TAS</a:t>
            </a:r>
            <a:r>
              <a:rPr lang="en-CA" sz="2800"/>
              <a:t> application deals with multiple airline companies, hotels, and car rentals to find the optimum package for its user. </a:t>
            </a:r>
          </a:p>
          <a:p>
            <a:pPr>
              <a:lnSpc>
                <a:spcPct val="80000"/>
              </a:lnSpc>
            </a:pPr>
            <a:r>
              <a:rPr lang="en-CA" sz="2800"/>
              <a:t>The application has to schedule the travel and proceed with the transactions related to the purchase of the travel package.</a:t>
            </a: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2"/>
          <p:cNvSpPr>
            <a:spLocks noGrp="1"/>
          </p:cNvSpPr>
          <p:nvPr>
            <p:ph type="dt" sz="half" idx="10"/>
          </p:nvPr>
        </p:nvSpPr>
        <p:spPr/>
        <p:txBody>
          <a:bodyPr/>
          <a:lstStyle/>
          <a:p>
            <a:r>
              <a:rPr lang="en-US"/>
              <a:t>SENG697 (Fall 2007)</a:t>
            </a:r>
            <a:endParaRPr lang="en-US" altLang="ja-JP"/>
          </a:p>
        </p:txBody>
      </p:sp>
      <p:sp>
        <p:nvSpPr>
          <p:cNvPr id="29" name="Footer Placeholder 3"/>
          <p:cNvSpPr>
            <a:spLocks noGrp="1"/>
          </p:cNvSpPr>
          <p:nvPr>
            <p:ph type="ftr" sz="quarter" idx="11"/>
          </p:nvPr>
        </p:nvSpPr>
        <p:spPr/>
        <p:txBody>
          <a:bodyPr/>
          <a:lstStyle/>
          <a:p>
            <a:r>
              <a:rPr lang="ja-JP" altLang="en-US"/>
              <a:t>far@ucalgary.ca</a:t>
            </a:r>
            <a:endParaRPr lang="en-US" altLang="ja-JP"/>
          </a:p>
        </p:txBody>
      </p:sp>
      <p:sp>
        <p:nvSpPr>
          <p:cNvPr id="30" name="Slide Number Placeholder 4"/>
          <p:cNvSpPr>
            <a:spLocks noGrp="1"/>
          </p:cNvSpPr>
          <p:nvPr>
            <p:ph type="sldNum" sz="quarter" idx="12"/>
          </p:nvPr>
        </p:nvSpPr>
        <p:spPr/>
        <p:txBody>
          <a:bodyPr/>
          <a:lstStyle/>
          <a:p>
            <a:fld id="{E4BCA592-6F43-4918-A034-2C593EF874DB}" type="slidenum">
              <a:rPr lang="ja-JP" altLang="en-US"/>
              <a:pPr/>
              <a:t>7</a:t>
            </a:fld>
            <a:endParaRPr lang="en-US" altLang="ja-JP"/>
          </a:p>
        </p:txBody>
      </p:sp>
      <p:sp>
        <p:nvSpPr>
          <p:cNvPr id="1299460" name="Rectangle 4"/>
          <p:cNvSpPr>
            <a:spLocks noGrp="1" noChangeArrowheads="1"/>
          </p:cNvSpPr>
          <p:nvPr>
            <p:ph type="title"/>
          </p:nvPr>
        </p:nvSpPr>
        <p:spPr/>
        <p:txBody>
          <a:bodyPr/>
          <a:lstStyle/>
          <a:p>
            <a:r>
              <a:rPr lang="en-CA"/>
              <a:t>2. System Description (Cont’d)</a:t>
            </a:r>
          </a:p>
        </p:txBody>
      </p:sp>
      <p:sp>
        <p:nvSpPr>
          <p:cNvPr id="1299462" name="Text Box 6"/>
          <p:cNvSpPr txBox="1">
            <a:spLocks noChangeArrowheads="1"/>
          </p:cNvSpPr>
          <p:nvPr/>
        </p:nvSpPr>
        <p:spPr bwMode="auto">
          <a:xfrm>
            <a:off x="1881188" y="5516563"/>
            <a:ext cx="1177925" cy="650875"/>
          </a:xfrm>
          <a:prstGeom prst="rect">
            <a:avLst/>
          </a:prstGeom>
          <a:noFill/>
          <a:ln w="9525">
            <a:noFill/>
            <a:miter lim="800000"/>
            <a:headEnd/>
            <a:tailEnd/>
          </a:ln>
        </p:spPr>
        <p:txBody>
          <a:bodyPr/>
          <a:lstStyle/>
          <a:p>
            <a:r>
              <a:rPr lang="en-US" sz="1600" i="1">
                <a:latin typeface="Times New Roman" pitchFamily="18" charset="0"/>
                <a:ea typeface="ＭＳ 明朝" charset="-128"/>
              </a:rPr>
              <a:t>Flight Web Services</a:t>
            </a:r>
            <a:endParaRPr lang="en-CA" sz="3200"/>
          </a:p>
        </p:txBody>
      </p:sp>
      <p:sp>
        <p:nvSpPr>
          <p:cNvPr id="1299463" name="Text Box 7"/>
          <p:cNvSpPr txBox="1">
            <a:spLocks noChangeArrowheads="1"/>
          </p:cNvSpPr>
          <p:nvPr/>
        </p:nvSpPr>
        <p:spPr bwMode="auto">
          <a:xfrm>
            <a:off x="3830638" y="5578475"/>
            <a:ext cx="1177925" cy="658813"/>
          </a:xfrm>
          <a:prstGeom prst="rect">
            <a:avLst/>
          </a:prstGeom>
          <a:noFill/>
          <a:ln w="9525">
            <a:noFill/>
            <a:miter lim="800000"/>
            <a:headEnd/>
            <a:tailEnd/>
          </a:ln>
        </p:spPr>
        <p:txBody>
          <a:bodyPr/>
          <a:lstStyle/>
          <a:p>
            <a:r>
              <a:rPr lang="en-US" sz="1600" i="1">
                <a:latin typeface="Times New Roman" pitchFamily="18" charset="0"/>
                <a:ea typeface="ＭＳ 明朝" charset="-128"/>
              </a:rPr>
              <a:t>Hotel Web Services</a:t>
            </a:r>
            <a:endParaRPr lang="en-CA" sz="3200"/>
          </a:p>
        </p:txBody>
      </p:sp>
      <p:sp>
        <p:nvSpPr>
          <p:cNvPr id="1299464" name="Text Box 8"/>
          <p:cNvSpPr txBox="1">
            <a:spLocks noChangeArrowheads="1"/>
          </p:cNvSpPr>
          <p:nvPr/>
        </p:nvSpPr>
        <p:spPr bwMode="auto">
          <a:xfrm>
            <a:off x="5795963" y="5589588"/>
            <a:ext cx="1471612" cy="647700"/>
          </a:xfrm>
          <a:prstGeom prst="rect">
            <a:avLst/>
          </a:prstGeom>
          <a:noFill/>
          <a:ln w="9525">
            <a:noFill/>
            <a:miter lim="800000"/>
            <a:headEnd/>
            <a:tailEnd/>
          </a:ln>
        </p:spPr>
        <p:txBody>
          <a:bodyPr/>
          <a:lstStyle/>
          <a:p>
            <a:r>
              <a:rPr lang="en-US" sz="1600" i="1">
                <a:latin typeface="Times New Roman" pitchFamily="18" charset="0"/>
                <a:ea typeface="ＭＳ 明朝" charset="-128"/>
              </a:rPr>
              <a:t>Car Rental Web Services</a:t>
            </a:r>
            <a:endParaRPr lang="en-CA" sz="3200"/>
          </a:p>
        </p:txBody>
      </p:sp>
      <p:sp>
        <p:nvSpPr>
          <p:cNvPr id="1299465" name="Rectangle 9"/>
          <p:cNvSpPr>
            <a:spLocks noChangeArrowheads="1"/>
          </p:cNvSpPr>
          <p:nvPr/>
        </p:nvSpPr>
        <p:spPr bwMode="auto">
          <a:xfrm>
            <a:off x="2359025" y="1949450"/>
            <a:ext cx="3532188" cy="354013"/>
          </a:xfrm>
          <a:prstGeom prst="rect">
            <a:avLst/>
          </a:prstGeom>
          <a:solidFill>
            <a:schemeClr val="accent2"/>
          </a:solidFill>
          <a:ln w="9525">
            <a:solidFill>
              <a:srgbClr val="000000"/>
            </a:solidFill>
            <a:miter lim="800000"/>
            <a:headEnd/>
            <a:tailEnd/>
          </a:ln>
        </p:spPr>
        <p:txBody>
          <a:bodyPr/>
          <a:lstStyle/>
          <a:p>
            <a:pPr algn="ctr"/>
            <a:r>
              <a:rPr lang="en-CA" altLang="ja-JP" sz="1600">
                <a:latin typeface="Times New Roman" pitchFamily="18" charset="0"/>
                <a:ea typeface="ＭＳ 明朝" charset="-128"/>
              </a:rPr>
              <a:t>GUI</a:t>
            </a:r>
            <a:endParaRPr lang="en-CA" sz="3200"/>
          </a:p>
        </p:txBody>
      </p:sp>
      <p:sp>
        <p:nvSpPr>
          <p:cNvPr id="1299466" name="Rectangle 10"/>
          <p:cNvSpPr>
            <a:spLocks noChangeArrowheads="1"/>
          </p:cNvSpPr>
          <p:nvPr/>
        </p:nvSpPr>
        <p:spPr bwMode="auto">
          <a:xfrm>
            <a:off x="2359025" y="2425700"/>
            <a:ext cx="3532188" cy="355600"/>
          </a:xfrm>
          <a:prstGeom prst="rect">
            <a:avLst/>
          </a:prstGeom>
          <a:solidFill>
            <a:schemeClr val="accent2"/>
          </a:solidFill>
          <a:ln w="9525">
            <a:solidFill>
              <a:srgbClr val="000000"/>
            </a:solidFill>
            <a:miter lim="800000"/>
            <a:headEnd/>
            <a:tailEnd/>
          </a:ln>
        </p:spPr>
        <p:txBody>
          <a:bodyPr/>
          <a:lstStyle/>
          <a:p>
            <a:pPr algn="ctr"/>
            <a:r>
              <a:rPr lang="en-CA" altLang="ja-JP" sz="1600">
                <a:latin typeface="Times New Roman" pitchFamily="18" charset="0"/>
                <a:ea typeface="ＭＳ 明朝" charset="-128"/>
              </a:rPr>
              <a:t>Travel Agency Agents</a:t>
            </a:r>
            <a:endParaRPr lang="en-CA" sz="3200"/>
          </a:p>
        </p:txBody>
      </p:sp>
      <p:sp>
        <p:nvSpPr>
          <p:cNvPr id="1299467" name="Freeform 11"/>
          <p:cNvSpPr>
            <a:spLocks/>
          </p:cNvSpPr>
          <p:nvPr/>
        </p:nvSpPr>
        <p:spPr bwMode="auto">
          <a:xfrm>
            <a:off x="2540000" y="2897188"/>
            <a:ext cx="3321050" cy="1200150"/>
          </a:xfrm>
          <a:custGeom>
            <a:avLst/>
            <a:gdLst/>
            <a:ahLst/>
            <a:cxnLst>
              <a:cxn ang="0">
                <a:pos x="1818" y="67"/>
              </a:cxn>
              <a:cxn ang="0">
                <a:pos x="1634" y="51"/>
              </a:cxn>
              <a:cxn ang="0">
                <a:pos x="1500" y="17"/>
              </a:cxn>
              <a:cxn ang="0">
                <a:pos x="1399" y="51"/>
              </a:cxn>
              <a:cxn ang="0">
                <a:pos x="1349" y="134"/>
              </a:cxn>
              <a:cxn ang="0">
                <a:pos x="1198" y="302"/>
              </a:cxn>
              <a:cxn ang="0">
                <a:pos x="763" y="252"/>
              </a:cxn>
              <a:cxn ang="0">
                <a:pos x="478" y="268"/>
              </a:cxn>
              <a:cxn ang="0">
                <a:pos x="411" y="369"/>
              </a:cxn>
              <a:cxn ang="0">
                <a:pos x="344" y="436"/>
              </a:cxn>
              <a:cxn ang="0">
                <a:pos x="294" y="653"/>
              </a:cxn>
              <a:cxn ang="0">
                <a:pos x="177" y="804"/>
              </a:cxn>
              <a:cxn ang="0">
                <a:pos x="76" y="905"/>
              </a:cxn>
              <a:cxn ang="0">
                <a:pos x="9" y="1005"/>
              </a:cxn>
              <a:cxn ang="0">
                <a:pos x="26" y="1156"/>
              </a:cxn>
              <a:cxn ang="0">
                <a:pos x="244" y="1290"/>
              </a:cxn>
              <a:cxn ang="0">
                <a:pos x="428" y="1373"/>
              </a:cxn>
              <a:cxn ang="0">
                <a:pos x="495" y="1424"/>
              </a:cxn>
              <a:cxn ang="0">
                <a:pos x="528" y="1474"/>
              </a:cxn>
              <a:cxn ang="0">
                <a:pos x="579" y="1507"/>
              </a:cxn>
              <a:cxn ang="0">
                <a:pos x="679" y="1591"/>
              </a:cxn>
              <a:cxn ang="0">
                <a:pos x="1014" y="1842"/>
              </a:cxn>
              <a:cxn ang="0">
                <a:pos x="1382" y="1826"/>
              </a:cxn>
              <a:cxn ang="0">
                <a:pos x="1617" y="1725"/>
              </a:cxn>
              <a:cxn ang="0">
                <a:pos x="1801" y="1692"/>
              </a:cxn>
              <a:cxn ang="0">
                <a:pos x="2119" y="1742"/>
              </a:cxn>
              <a:cxn ang="0">
                <a:pos x="2169" y="1775"/>
              </a:cxn>
              <a:cxn ang="0">
                <a:pos x="2287" y="1809"/>
              </a:cxn>
              <a:cxn ang="0">
                <a:pos x="2387" y="1842"/>
              </a:cxn>
              <a:cxn ang="0">
                <a:pos x="2421" y="1876"/>
              </a:cxn>
              <a:cxn ang="0">
                <a:pos x="2471" y="1893"/>
              </a:cxn>
              <a:cxn ang="0">
                <a:pos x="2555" y="1960"/>
              </a:cxn>
              <a:cxn ang="0">
                <a:pos x="2688" y="1993"/>
              </a:cxn>
              <a:cxn ang="0">
                <a:pos x="2940" y="1876"/>
              </a:cxn>
              <a:cxn ang="0">
                <a:pos x="3023" y="1725"/>
              </a:cxn>
              <a:cxn ang="0">
                <a:pos x="3794" y="1574"/>
              </a:cxn>
              <a:cxn ang="0">
                <a:pos x="3961" y="1440"/>
              </a:cxn>
              <a:cxn ang="0">
                <a:pos x="4028" y="1306"/>
              </a:cxn>
              <a:cxn ang="0">
                <a:pos x="4028" y="938"/>
              </a:cxn>
              <a:cxn ang="0">
                <a:pos x="3978" y="888"/>
              </a:cxn>
              <a:cxn ang="0">
                <a:pos x="3861" y="771"/>
              </a:cxn>
              <a:cxn ang="0">
                <a:pos x="3794" y="670"/>
              </a:cxn>
              <a:cxn ang="0">
                <a:pos x="3743" y="620"/>
              </a:cxn>
              <a:cxn ang="0">
                <a:pos x="3643" y="486"/>
              </a:cxn>
              <a:cxn ang="0">
                <a:pos x="3593" y="469"/>
              </a:cxn>
              <a:cxn ang="0">
                <a:pos x="3425" y="402"/>
              </a:cxn>
              <a:cxn ang="0">
                <a:pos x="2622" y="386"/>
              </a:cxn>
              <a:cxn ang="0">
                <a:pos x="2555" y="335"/>
              </a:cxn>
              <a:cxn ang="0">
                <a:pos x="2421" y="118"/>
              </a:cxn>
              <a:cxn ang="0">
                <a:pos x="2236" y="0"/>
              </a:cxn>
              <a:cxn ang="0">
                <a:pos x="2136" y="17"/>
              </a:cxn>
              <a:cxn ang="0">
                <a:pos x="1835" y="101"/>
              </a:cxn>
              <a:cxn ang="0">
                <a:pos x="1818" y="67"/>
              </a:cxn>
            </a:cxnLst>
            <a:rect l="0" t="0" r="r" b="b"/>
            <a:pathLst>
              <a:path w="4062" h="1993">
                <a:moveTo>
                  <a:pt x="1818" y="67"/>
                </a:moveTo>
                <a:cubicBezTo>
                  <a:pt x="1757" y="62"/>
                  <a:pt x="1695" y="61"/>
                  <a:pt x="1634" y="51"/>
                </a:cubicBezTo>
                <a:cubicBezTo>
                  <a:pt x="1588" y="44"/>
                  <a:pt x="1500" y="17"/>
                  <a:pt x="1500" y="17"/>
                </a:cubicBezTo>
                <a:cubicBezTo>
                  <a:pt x="1466" y="28"/>
                  <a:pt x="1427" y="29"/>
                  <a:pt x="1399" y="51"/>
                </a:cubicBezTo>
                <a:cubicBezTo>
                  <a:pt x="1373" y="71"/>
                  <a:pt x="1365" y="106"/>
                  <a:pt x="1349" y="134"/>
                </a:cubicBezTo>
                <a:cubicBezTo>
                  <a:pt x="1305" y="213"/>
                  <a:pt x="1287" y="272"/>
                  <a:pt x="1198" y="302"/>
                </a:cubicBezTo>
                <a:cubicBezTo>
                  <a:pt x="962" y="289"/>
                  <a:pt x="933" y="293"/>
                  <a:pt x="763" y="252"/>
                </a:cubicBezTo>
                <a:cubicBezTo>
                  <a:pt x="668" y="257"/>
                  <a:pt x="568" y="238"/>
                  <a:pt x="478" y="268"/>
                </a:cubicBezTo>
                <a:cubicBezTo>
                  <a:pt x="440" y="281"/>
                  <a:pt x="440" y="340"/>
                  <a:pt x="411" y="369"/>
                </a:cubicBezTo>
                <a:cubicBezTo>
                  <a:pt x="389" y="391"/>
                  <a:pt x="366" y="414"/>
                  <a:pt x="344" y="436"/>
                </a:cubicBezTo>
                <a:cubicBezTo>
                  <a:pt x="265" y="596"/>
                  <a:pt x="362" y="381"/>
                  <a:pt x="294" y="653"/>
                </a:cubicBezTo>
                <a:cubicBezTo>
                  <a:pt x="289" y="675"/>
                  <a:pt x="189" y="791"/>
                  <a:pt x="177" y="804"/>
                </a:cubicBezTo>
                <a:cubicBezTo>
                  <a:pt x="145" y="839"/>
                  <a:pt x="110" y="871"/>
                  <a:pt x="76" y="905"/>
                </a:cubicBezTo>
                <a:cubicBezTo>
                  <a:pt x="48" y="933"/>
                  <a:pt x="9" y="1005"/>
                  <a:pt x="9" y="1005"/>
                </a:cubicBezTo>
                <a:cubicBezTo>
                  <a:pt x="15" y="1055"/>
                  <a:pt x="0" y="1113"/>
                  <a:pt x="26" y="1156"/>
                </a:cubicBezTo>
                <a:cubicBezTo>
                  <a:pt x="73" y="1235"/>
                  <a:pt x="168" y="1256"/>
                  <a:pt x="244" y="1290"/>
                </a:cubicBezTo>
                <a:cubicBezTo>
                  <a:pt x="312" y="1320"/>
                  <a:pt x="355" y="1356"/>
                  <a:pt x="428" y="1373"/>
                </a:cubicBezTo>
                <a:cubicBezTo>
                  <a:pt x="450" y="1390"/>
                  <a:pt x="475" y="1404"/>
                  <a:pt x="495" y="1424"/>
                </a:cubicBezTo>
                <a:cubicBezTo>
                  <a:pt x="509" y="1438"/>
                  <a:pt x="514" y="1460"/>
                  <a:pt x="528" y="1474"/>
                </a:cubicBezTo>
                <a:cubicBezTo>
                  <a:pt x="542" y="1488"/>
                  <a:pt x="563" y="1494"/>
                  <a:pt x="579" y="1507"/>
                </a:cubicBezTo>
                <a:cubicBezTo>
                  <a:pt x="713" y="1619"/>
                  <a:pt x="550" y="1506"/>
                  <a:pt x="679" y="1591"/>
                </a:cubicBezTo>
                <a:cubicBezTo>
                  <a:pt x="781" y="1727"/>
                  <a:pt x="858" y="1781"/>
                  <a:pt x="1014" y="1842"/>
                </a:cubicBezTo>
                <a:cubicBezTo>
                  <a:pt x="1137" y="1837"/>
                  <a:pt x="1260" y="1836"/>
                  <a:pt x="1382" y="1826"/>
                </a:cubicBezTo>
                <a:cubicBezTo>
                  <a:pt x="1457" y="1820"/>
                  <a:pt x="1549" y="1755"/>
                  <a:pt x="1617" y="1725"/>
                </a:cubicBezTo>
                <a:cubicBezTo>
                  <a:pt x="1682" y="1697"/>
                  <a:pt x="1721" y="1702"/>
                  <a:pt x="1801" y="1692"/>
                </a:cubicBezTo>
                <a:cubicBezTo>
                  <a:pt x="1895" y="1699"/>
                  <a:pt x="2026" y="1695"/>
                  <a:pt x="2119" y="1742"/>
                </a:cubicBezTo>
                <a:cubicBezTo>
                  <a:pt x="2137" y="1751"/>
                  <a:pt x="2150" y="1768"/>
                  <a:pt x="2169" y="1775"/>
                </a:cubicBezTo>
                <a:cubicBezTo>
                  <a:pt x="2207" y="1790"/>
                  <a:pt x="2248" y="1797"/>
                  <a:pt x="2287" y="1809"/>
                </a:cubicBezTo>
                <a:cubicBezTo>
                  <a:pt x="2321" y="1819"/>
                  <a:pt x="2387" y="1842"/>
                  <a:pt x="2387" y="1842"/>
                </a:cubicBezTo>
                <a:cubicBezTo>
                  <a:pt x="2398" y="1853"/>
                  <a:pt x="2407" y="1868"/>
                  <a:pt x="2421" y="1876"/>
                </a:cubicBezTo>
                <a:cubicBezTo>
                  <a:pt x="2436" y="1885"/>
                  <a:pt x="2457" y="1882"/>
                  <a:pt x="2471" y="1893"/>
                </a:cubicBezTo>
                <a:cubicBezTo>
                  <a:pt x="2562" y="1966"/>
                  <a:pt x="2442" y="1929"/>
                  <a:pt x="2555" y="1960"/>
                </a:cubicBezTo>
                <a:cubicBezTo>
                  <a:pt x="2599" y="1972"/>
                  <a:pt x="2688" y="1993"/>
                  <a:pt x="2688" y="1993"/>
                </a:cubicBezTo>
                <a:cubicBezTo>
                  <a:pt x="2819" y="1974"/>
                  <a:pt x="2850" y="1964"/>
                  <a:pt x="2940" y="1876"/>
                </a:cubicBezTo>
                <a:cubicBezTo>
                  <a:pt x="2966" y="1824"/>
                  <a:pt x="2989" y="1773"/>
                  <a:pt x="3023" y="1725"/>
                </a:cubicBezTo>
                <a:cubicBezTo>
                  <a:pt x="3169" y="1521"/>
                  <a:pt x="3660" y="1579"/>
                  <a:pt x="3794" y="1574"/>
                </a:cubicBezTo>
                <a:cubicBezTo>
                  <a:pt x="3850" y="1537"/>
                  <a:pt x="3926" y="1499"/>
                  <a:pt x="3961" y="1440"/>
                </a:cubicBezTo>
                <a:cubicBezTo>
                  <a:pt x="3987" y="1397"/>
                  <a:pt x="4028" y="1306"/>
                  <a:pt x="4028" y="1306"/>
                </a:cubicBezTo>
                <a:cubicBezTo>
                  <a:pt x="4039" y="1186"/>
                  <a:pt x="4062" y="1058"/>
                  <a:pt x="4028" y="938"/>
                </a:cubicBezTo>
                <a:cubicBezTo>
                  <a:pt x="4022" y="915"/>
                  <a:pt x="3993" y="906"/>
                  <a:pt x="3978" y="888"/>
                </a:cubicBezTo>
                <a:cubicBezTo>
                  <a:pt x="3885" y="779"/>
                  <a:pt x="3977" y="858"/>
                  <a:pt x="3861" y="771"/>
                </a:cubicBezTo>
                <a:cubicBezTo>
                  <a:pt x="3839" y="737"/>
                  <a:pt x="3823" y="698"/>
                  <a:pt x="3794" y="670"/>
                </a:cubicBezTo>
                <a:cubicBezTo>
                  <a:pt x="3777" y="653"/>
                  <a:pt x="3758" y="638"/>
                  <a:pt x="3743" y="620"/>
                </a:cubicBezTo>
                <a:cubicBezTo>
                  <a:pt x="3718" y="590"/>
                  <a:pt x="3672" y="509"/>
                  <a:pt x="3643" y="486"/>
                </a:cubicBezTo>
                <a:cubicBezTo>
                  <a:pt x="3629" y="475"/>
                  <a:pt x="3610" y="475"/>
                  <a:pt x="3593" y="469"/>
                </a:cubicBezTo>
                <a:cubicBezTo>
                  <a:pt x="3547" y="424"/>
                  <a:pt x="3491" y="404"/>
                  <a:pt x="3425" y="402"/>
                </a:cubicBezTo>
                <a:cubicBezTo>
                  <a:pt x="3157" y="392"/>
                  <a:pt x="2890" y="391"/>
                  <a:pt x="2622" y="386"/>
                </a:cubicBezTo>
                <a:cubicBezTo>
                  <a:pt x="2600" y="369"/>
                  <a:pt x="2574" y="356"/>
                  <a:pt x="2555" y="335"/>
                </a:cubicBezTo>
                <a:cubicBezTo>
                  <a:pt x="2496" y="269"/>
                  <a:pt x="2475" y="186"/>
                  <a:pt x="2421" y="118"/>
                </a:cubicBezTo>
                <a:cubicBezTo>
                  <a:pt x="2373" y="58"/>
                  <a:pt x="2306" y="23"/>
                  <a:pt x="2236" y="0"/>
                </a:cubicBezTo>
                <a:cubicBezTo>
                  <a:pt x="2203" y="6"/>
                  <a:pt x="2169" y="9"/>
                  <a:pt x="2136" y="17"/>
                </a:cubicBezTo>
                <a:cubicBezTo>
                  <a:pt x="2055" y="38"/>
                  <a:pt x="1925" y="114"/>
                  <a:pt x="1835" y="101"/>
                </a:cubicBezTo>
                <a:cubicBezTo>
                  <a:pt x="1822" y="99"/>
                  <a:pt x="1824" y="78"/>
                  <a:pt x="1818" y="67"/>
                </a:cubicBezTo>
                <a:close/>
              </a:path>
            </a:pathLst>
          </a:custGeom>
          <a:gradFill rotWithShape="1">
            <a:gsLst>
              <a:gs pos="0">
                <a:srgbClr val="D60093">
                  <a:gamma/>
                  <a:shade val="46275"/>
                  <a:invGamma/>
                </a:srgbClr>
              </a:gs>
              <a:gs pos="100000">
                <a:srgbClr val="D60093"/>
              </a:gs>
            </a:gsLst>
            <a:path path="rect">
              <a:fillToRect l="50000" t="50000" r="50000" b="50000"/>
            </a:path>
          </a:gradFill>
          <a:ln w="9525">
            <a:solidFill>
              <a:srgbClr val="000000"/>
            </a:solidFill>
            <a:round/>
            <a:headEnd/>
            <a:tailEnd/>
          </a:ln>
        </p:spPr>
        <p:txBody>
          <a:bodyPr/>
          <a:lstStyle/>
          <a:p>
            <a:endParaRPr lang="en-CA"/>
          </a:p>
        </p:txBody>
      </p:sp>
      <p:sp>
        <p:nvSpPr>
          <p:cNvPr id="1299468" name="Text Box 12"/>
          <p:cNvSpPr txBox="1">
            <a:spLocks noChangeArrowheads="1"/>
          </p:cNvSpPr>
          <p:nvPr/>
        </p:nvSpPr>
        <p:spPr bwMode="auto">
          <a:xfrm>
            <a:off x="3600450" y="3386138"/>
            <a:ext cx="1408113" cy="352425"/>
          </a:xfrm>
          <a:prstGeom prst="rect">
            <a:avLst/>
          </a:prstGeom>
          <a:noFill/>
          <a:ln w="9525">
            <a:noFill/>
            <a:miter lim="800000"/>
            <a:headEnd/>
            <a:tailEnd/>
          </a:ln>
        </p:spPr>
        <p:txBody>
          <a:bodyPr/>
          <a:lstStyle/>
          <a:p>
            <a:r>
              <a:rPr lang="en-CA" altLang="ja-JP" sz="1600">
                <a:solidFill>
                  <a:schemeClr val="bg1"/>
                </a:solidFill>
                <a:effectLst>
                  <a:outerShdw blurRad="38100" dist="38100" dir="2700000" algn="tl">
                    <a:srgbClr val="C0C0C0"/>
                  </a:outerShdw>
                </a:effectLst>
                <a:latin typeface="Times New Roman" pitchFamily="18" charset="0"/>
                <a:ea typeface="ＭＳ 明朝" charset="-128"/>
              </a:rPr>
              <a:t>INTERNET</a:t>
            </a:r>
            <a:endParaRPr lang="en-CA" sz="3200">
              <a:solidFill>
                <a:schemeClr val="bg1"/>
              </a:solidFill>
              <a:effectLst>
                <a:outerShdw blurRad="38100" dist="38100" dir="2700000" algn="tl">
                  <a:srgbClr val="C0C0C0"/>
                </a:outerShdw>
              </a:effectLst>
            </a:endParaRPr>
          </a:p>
        </p:txBody>
      </p:sp>
      <p:sp>
        <p:nvSpPr>
          <p:cNvPr id="1299504" name="Line 48"/>
          <p:cNvSpPr>
            <a:spLocks noChangeShapeType="1"/>
          </p:cNvSpPr>
          <p:nvPr/>
        </p:nvSpPr>
        <p:spPr bwMode="auto">
          <a:xfrm flipH="1">
            <a:off x="2570163" y="3743325"/>
            <a:ext cx="588962" cy="530225"/>
          </a:xfrm>
          <a:prstGeom prst="line">
            <a:avLst/>
          </a:prstGeom>
          <a:noFill/>
          <a:ln w="9525">
            <a:solidFill>
              <a:srgbClr val="000000"/>
            </a:solidFill>
            <a:round/>
            <a:headEnd/>
            <a:tailEnd/>
          </a:ln>
        </p:spPr>
        <p:txBody>
          <a:bodyPr/>
          <a:lstStyle/>
          <a:p>
            <a:endParaRPr lang="en-CA"/>
          </a:p>
        </p:txBody>
      </p:sp>
      <p:sp>
        <p:nvSpPr>
          <p:cNvPr id="1299505" name="Line 49"/>
          <p:cNvSpPr>
            <a:spLocks noChangeShapeType="1"/>
          </p:cNvSpPr>
          <p:nvPr/>
        </p:nvSpPr>
        <p:spPr bwMode="auto">
          <a:xfrm>
            <a:off x="4041775" y="3862388"/>
            <a:ext cx="1588" cy="530225"/>
          </a:xfrm>
          <a:prstGeom prst="line">
            <a:avLst/>
          </a:prstGeom>
          <a:noFill/>
          <a:ln w="9525">
            <a:solidFill>
              <a:srgbClr val="000000"/>
            </a:solidFill>
            <a:round/>
            <a:headEnd/>
            <a:tailEnd/>
          </a:ln>
        </p:spPr>
        <p:txBody>
          <a:bodyPr/>
          <a:lstStyle/>
          <a:p>
            <a:endParaRPr lang="en-CA"/>
          </a:p>
        </p:txBody>
      </p:sp>
      <p:sp>
        <p:nvSpPr>
          <p:cNvPr id="1299506" name="Line 50"/>
          <p:cNvSpPr>
            <a:spLocks noChangeShapeType="1"/>
          </p:cNvSpPr>
          <p:nvPr/>
        </p:nvSpPr>
        <p:spPr bwMode="auto">
          <a:xfrm>
            <a:off x="5219700" y="3743325"/>
            <a:ext cx="587375" cy="708025"/>
          </a:xfrm>
          <a:prstGeom prst="line">
            <a:avLst/>
          </a:prstGeom>
          <a:noFill/>
          <a:ln w="9525">
            <a:solidFill>
              <a:srgbClr val="000000"/>
            </a:solidFill>
            <a:round/>
            <a:headEnd/>
            <a:tailEnd/>
          </a:ln>
        </p:spPr>
        <p:txBody>
          <a:bodyPr/>
          <a:lstStyle/>
          <a:p>
            <a:endParaRPr lang="en-CA"/>
          </a:p>
        </p:txBody>
      </p:sp>
      <p:sp>
        <p:nvSpPr>
          <p:cNvPr id="1299507" name="Line 51"/>
          <p:cNvSpPr>
            <a:spLocks noChangeShapeType="1"/>
          </p:cNvSpPr>
          <p:nvPr/>
        </p:nvSpPr>
        <p:spPr bwMode="auto">
          <a:xfrm>
            <a:off x="6102350" y="2549525"/>
            <a:ext cx="735013" cy="1588"/>
          </a:xfrm>
          <a:prstGeom prst="line">
            <a:avLst/>
          </a:prstGeom>
          <a:noFill/>
          <a:ln w="9525">
            <a:solidFill>
              <a:srgbClr val="000000"/>
            </a:solidFill>
            <a:round/>
            <a:headEnd type="triangle" w="med" len="med"/>
            <a:tailEnd type="triangle" w="med" len="med"/>
          </a:ln>
        </p:spPr>
        <p:txBody>
          <a:bodyPr/>
          <a:lstStyle/>
          <a:p>
            <a:endParaRPr lang="en-CA"/>
          </a:p>
        </p:txBody>
      </p:sp>
      <p:sp>
        <p:nvSpPr>
          <p:cNvPr id="1299508" name="Rectangle 52"/>
          <p:cNvSpPr>
            <a:spLocks noChangeArrowheads="1"/>
          </p:cNvSpPr>
          <p:nvPr/>
        </p:nvSpPr>
        <p:spPr bwMode="auto">
          <a:xfrm>
            <a:off x="3600450" y="1628775"/>
            <a:ext cx="1176338" cy="530225"/>
          </a:xfrm>
          <a:prstGeom prst="rect">
            <a:avLst/>
          </a:prstGeom>
          <a:noFill/>
          <a:ln w="9525">
            <a:noFill/>
            <a:miter lim="800000"/>
            <a:headEnd/>
            <a:tailEnd/>
          </a:ln>
        </p:spPr>
        <p:txBody>
          <a:bodyPr/>
          <a:lstStyle/>
          <a:p>
            <a:pPr algn="ctr"/>
            <a:r>
              <a:rPr lang="en-CA" altLang="ja-JP" sz="1600">
                <a:solidFill>
                  <a:srgbClr val="D60093"/>
                </a:solidFill>
                <a:latin typeface="Times New Roman" pitchFamily="18" charset="0"/>
                <a:ea typeface="ＭＳ 明朝" charset="-128"/>
              </a:rPr>
              <a:t>USER</a:t>
            </a:r>
            <a:endParaRPr lang="en-CA" sz="3200">
              <a:solidFill>
                <a:srgbClr val="D60093"/>
              </a:solidFill>
            </a:endParaRPr>
          </a:p>
        </p:txBody>
      </p:sp>
      <p:sp>
        <p:nvSpPr>
          <p:cNvPr id="1299515" name="AutoShape 59"/>
          <p:cNvSpPr>
            <a:spLocks noChangeArrowheads="1"/>
          </p:cNvSpPr>
          <p:nvPr/>
        </p:nvSpPr>
        <p:spPr bwMode="auto">
          <a:xfrm>
            <a:off x="6877050" y="1916113"/>
            <a:ext cx="1439863" cy="1368425"/>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lgn="ctr"/>
            <a:r>
              <a:rPr lang="en-US" sz="1800">
                <a:solidFill>
                  <a:schemeClr val="bg1"/>
                </a:solidFill>
                <a:effectLst>
                  <a:outerShdw blurRad="38100" dist="38100" dir="2700000" algn="tl">
                    <a:srgbClr val="000000"/>
                  </a:outerShdw>
                </a:effectLst>
              </a:rPr>
              <a:t>User Travel </a:t>
            </a:r>
          </a:p>
          <a:p>
            <a:pPr algn="ctr"/>
            <a:r>
              <a:rPr lang="en-US" sz="1800">
                <a:solidFill>
                  <a:schemeClr val="bg1"/>
                </a:solidFill>
                <a:effectLst>
                  <a:outerShdw blurRad="38100" dist="38100" dir="2700000" algn="tl">
                    <a:srgbClr val="000000"/>
                  </a:outerShdw>
                </a:effectLst>
              </a:rPr>
              <a:t>Agency </a:t>
            </a:r>
          </a:p>
          <a:p>
            <a:pPr algn="ctr"/>
            <a:r>
              <a:rPr lang="en-US" sz="1800">
                <a:solidFill>
                  <a:schemeClr val="bg1"/>
                </a:solidFill>
                <a:effectLst>
                  <a:outerShdw blurRad="38100" dist="38100" dir="2700000" algn="tl">
                    <a:srgbClr val="000000"/>
                  </a:outerShdw>
                </a:effectLst>
              </a:rPr>
              <a:t>Database</a:t>
            </a:r>
            <a:endParaRPr lang="en-CA" sz="1800">
              <a:solidFill>
                <a:schemeClr val="bg1"/>
              </a:solidFill>
              <a:effectLst>
                <a:outerShdw blurRad="38100" dist="38100" dir="2700000" algn="tl">
                  <a:srgbClr val="000000"/>
                </a:outerShdw>
              </a:effectLst>
            </a:endParaRPr>
          </a:p>
        </p:txBody>
      </p:sp>
      <p:grpSp>
        <p:nvGrpSpPr>
          <p:cNvPr id="1299518" name="Group 62"/>
          <p:cNvGrpSpPr>
            <a:grpSpLocks/>
          </p:cNvGrpSpPr>
          <p:nvPr/>
        </p:nvGrpSpPr>
        <p:grpSpPr bwMode="auto">
          <a:xfrm>
            <a:off x="5724525" y="4292600"/>
            <a:ext cx="1020763" cy="1316038"/>
            <a:chOff x="3696" y="2704"/>
            <a:chExt cx="643" cy="829"/>
          </a:xfrm>
        </p:grpSpPr>
        <p:sp>
          <p:nvSpPr>
            <p:cNvPr id="1299493" name="Rectangle 37"/>
            <p:cNvSpPr>
              <a:spLocks noChangeArrowheads="1"/>
            </p:cNvSpPr>
            <p:nvPr/>
          </p:nvSpPr>
          <p:spPr bwMode="auto">
            <a:xfrm>
              <a:off x="3696" y="2704"/>
              <a:ext cx="371" cy="557"/>
            </a:xfrm>
            <a:prstGeom prst="rect">
              <a:avLst/>
            </a:prstGeom>
            <a:solidFill>
              <a:srgbClr val="CCFFCC"/>
            </a:solidFill>
            <a:ln w="9525">
              <a:solidFill>
                <a:srgbClr val="000000"/>
              </a:solidFill>
              <a:miter lim="800000"/>
              <a:headEnd/>
              <a:tailEnd/>
            </a:ln>
          </p:spPr>
          <p:txBody>
            <a:bodyPr/>
            <a:lstStyle/>
            <a:p>
              <a:endParaRPr lang="en-CA"/>
            </a:p>
          </p:txBody>
        </p:sp>
        <p:sp>
          <p:nvSpPr>
            <p:cNvPr id="1299516" name="Rectangle 60"/>
            <p:cNvSpPr>
              <a:spLocks noChangeArrowheads="1"/>
            </p:cNvSpPr>
            <p:nvPr/>
          </p:nvSpPr>
          <p:spPr bwMode="auto">
            <a:xfrm>
              <a:off x="3832" y="2840"/>
              <a:ext cx="371" cy="557"/>
            </a:xfrm>
            <a:prstGeom prst="rect">
              <a:avLst/>
            </a:prstGeom>
            <a:solidFill>
              <a:srgbClr val="CCFFCC"/>
            </a:solidFill>
            <a:ln w="9525">
              <a:solidFill>
                <a:srgbClr val="000000"/>
              </a:solidFill>
              <a:miter lim="800000"/>
              <a:headEnd/>
              <a:tailEnd/>
            </a:ln>
          </p:spPr>
          <p:txBody>
            <a:bodyPr/>
            <a:lstStyle/>
            <a:p>
              <a:endParaRPr lang="en-CA"/>
            </a:p>
          </p:txBody>
        </p:sp>
        <p:sp>
          <p:nvSpPr>
            <p:cNvPr id="1299517" name="Rectangle 61"/>
            <p:cNvSpPr>
              <a:spLocks noChangeArrowheads="1"/>
            </p:cNvSpPr>
            <p:nvPr/>
          </p:nvSpPr>
          <p:spPr bwMode="auto">
            <a:xfrm>
              <a:off x="3968" y="2976"/>
              <a:ext cx="371" cy="557"/>
            </a:xfrm>
            <a:prstGeom prst="rect">
              <a:avLst/>
            </a:prstGeom>
            <a:solidFill>
              <a:srgbClr val="CCFFCC"/>
            </a:solidFill>
            <a:ln w="9525">
              <a:solidFill>
                <a:srgbClr val="000000"/>
              </a:solidFill>
              <a:miter lim="800000"/>
              <a:headEnd/>
              <a:tailEnd/>
            </a:ln>
          </p:spPr>
          <p:txBody>
            <a:bodyPr/>
            <a:lstStyle/>
            <a:p>
              <a:endParaRPr lang="en-CA"/>
            </a:p>
          </p:txBody>
        </p:sp>
      </p:grpSp>
      <p:grpSp>
        <p:nvGrpSpPr>
          <p:cNvPr id="1299519" name="Group 63"/>
          <p:cNvGrpSpPr>
            <a:grpSpLocks/>
          </p:cNvGrpSpPr>
          <p:nvPr/>
        </p:nvGrpSpPr>
        <p:grpSpPr bwMode="auto">
          <a:xfrm>
            <a:off x="3708400" y="4292600"/>
            <a:ext cx="1020763" cy="1316038"/>
            <a:chOff x="3696" y="2704"/>
            <a:chExt cx="643" cy="829"/>
          </a:xfrm>
        </p:grpSpPr>
        <p:sp>
          <p:nvSpPr>
            <p:cNvPr id="1299520" name="Rectangle 64"/>
            <p:cNvSpPr>
              <a:spLocks noChangeArrowheads="1"/>
            </p:cNvSpPr>
            <p:nvPr/>
          </p:nvSpPr>
          <p:spPr bwMode="auto">
            <a:xfrm>
              <a:off x="3696" y="2704"/>
              <a:ext cx="371" cy="557"/>
            </a:xfrm>
            <a:prstGeom prst="rect">
              <a:avLst/>
            </a:prstGeom>
            <a:solidFill>
              <a:srgbClr val="CCFFCC"/>
            </a:solidFill>
            <a:ln w="9525">
              <a:solidFill>
                <a:srgbClr val="000000"/>
              </a:solidFill>
              <a:miter lim="800000"/>
              <a:headEnd/>
              <a:tailEnd/>
            </a:ln>
          </p:spPr>
          <p:txBody>
            <a:bodyPr/>
            <a:lstStyle/>
            <a:p>
              <a:endParaRPr lang="en-CA"/>
            </a:p>
          </p:txBody>
        </p:sp>
        <p:sp>
          <p:nvSpPr>
            <p:cNvPr id="1299521" name="Rectangle 65"/>
            <p:cNvSpPr>
              <a:spLocks noChangeArrowheads="1"/>
            </p:cNvSpPr>
            <p:nvPr/>
          </p:nvSpPr>
          <p:spPr bwMode="auto">
            <a:xfrm>
              <a:off x="3832" y="2840"/>
              <a:ext cx="371" cy="557"/>
            </a:xfrm>
            <a:prstGeom prst="rect">
              <a:avLst/>
            </a:prstGeom>
            <a:solidFill>
              <a:srgbClr val="CCFFCC"/>
            </a:solidFill>
            <a:ln w="9525">
              <a:solidFill>
                <a:srgbClr val="000000"/>
              </a:solidFill>
              <a:miter lim="800000"/>
              <a:headEnd/>
              <a:tailEnd/>
            </a:ln>
          </p:spPr>
          <p:txBody>
            <a:bodyPr/>
            <a:lstStyle/>
            <a:p>
              <a:endParaRPr lang="en-CA"/>
            </a:p>
          </p:txBody>
        </p:sp>
        <p:sp>
          <p:nvSpPr>
            <p:cNvPr id="1299522" name="Rectangle 66"/>
            <p:cNvSpPr>
              <a:spLocks noChangeArrowheads="1"/>
            </p:cNvSpPr>
            <p:nvPr/>
          </p:nvSpPr>
          <p:spPr bwMode="auto">
            <a:xfrm>
              <a:off x="3968" y="2976"/>
              <a:ext cx="371" cy="557"/>
            </a:xfrm>
            <a:prstGeom prst="rect">
              <a:avLst/>
            </a:prstGeom>
            <a:solidFill>
              <a:srgbClr val="CCFFCC"/>
            </a:solidFill>
            <a:ln w="9525">
              <a:solidFill>
                <a:srgbClr val="000000"/>
              </a:solidFill>
              <a:miter lim="800000"/>
              <a:headEnd/>
              <a:tailEnd/>
            </a:ln>
          </p:spPr>
          <p:txBody>
            <a:bodyPr/>
            <a:lstStyle/>
            <a:p>
              <a:endParaRPr lang="en-CA"/>
            </a:p>
          </p:txBody>
        </p:sp>
      </p:grpSp>
      <p:grpSp>
        <p:nvGrpSpPr>
          <p:cNvPr id="1299523" name="Group 67"/>
          <p:cNvGrpSpPr>
            <a:grpSpLocks/>
          </p:cNvGrpSpPr>
          <p:nvPr/>
        </p:nvGrpSpPr>
        <p:grpSpPr bwMode="auto">
          <a:xfrm>
            <a:off x="2124075" y="4221163"/>
            <a:ext cx="1020763" cy="1316037"/>
            <a:chOff x="3696" y="2704"/>
            <a:chExt cx="643" cy="829"/>
          </a:xfrm>
        </p:grpSpPr>
        <p:sp>
          <p:nvSpPr>
            <p:cNvPr id="1299524" name="Rectangle 68"/>
            <p:cNvSpPr>
              <a:spLocks noChangeArrowheads="1"/>
            </p:cNvSpPr>
            <p:nvPr/>
          </p:nvSpPr>
          <p:spPr bwMode="auto">
            <a:xfrm>
              <a:off x="3696" y="2704"/>
              <a:ext cx="371" cy="557"/>
            </a:xfrm>
            <a:prstGeom prst="rect">
              <a:avLst/>
            </a:prstGeom>
            <a:solidFill>
              <a:srgbClr val="CCFFCC"/>
            </a:solidFill>
            <a:ln w="9525">
              <a:solidFill>
                <a:srgbClr val="000000"/>
              </a:solidFill>
              <a:miter lim="800000"/>
              <a:headEnd/>
              <a:tailEnd/>
            </a:ln>
          </p:spPr>
          <p:txBody>
            <a:bodyPr/>
            <a:lstStyle/>
            <a:p>
              <a:endParaRPr lang="en-CA"/>
            </a:p>
          </p:txBody>
        </p:sp>
        <p:sp>
          <p:nvSpPr>
            <p:cNvPr id="1299525" name="Rectangle 69"/>
            <p:cNvSpPr>
              <a:spLocks noChangeArrowheads="1"/>
            </p:cNvSpPr>
            <p:nvPr/>
          </p:nvSpPr>
          <p:spPr bwMode="auto">
            <a:xfrm>
              <a:off x="3832" y="2840"/>
              <a:ext cx="371" cy="557"/>
            </a:xfrm>
            <a:prstGeom prst="rect">
              <a:avLst/>
            </a:prstGeom>
            <a:solidFill>
              <a:srgbClr val="CCFFCC"/>
            </a:solidFill>
            <a:ln w="9525">
              <a:solidFill>
                <a:srgbClr val="000000"/>
              </a:solidFill>
              <a:miter lim="800000"/>
              <a:headEnd/>
              <a:tailEnd/>
            </a:ln>
          </p:spPr>
          <p:txBody>
            <a:bodyPr/>
            <a:lstStyle/>
            <a:p>
              <a:endParaRPr lang="en-CA"/>
            </a:p>
          </p:txBody>
        </p:sp>
        <p:sp>
          <p:nvSpPr>
            <p:cNvPr id="1299526" name="Rectangle 70"/>
            <p:cNvSpPr>
              <a:spLocks noChangeArrowheads="1"/>
            </p:cNvSpPr>
            <p:nvPr/>
          </p:nvSpPr>
          <p:spPr bwMode="auto">
            <a:xfrm>
              <a:off x="3968" y="2976"/>
              <a:ext cx="371" cy="557"/>
            </a:xfrm>
            <a:prstGeom prst="rect">
              <a:avLst/>
            </a:prstGeom>
            <a:solidFill>
              <a:srgbClr val="CCFFCC"/>
            </a:solidFill>
            <a:ln w="9525">
              <a:solidFill>
                <a:srgbClr val="000000"/>
              </a:solidFill>
              <a:miter lim="800000"/>
              <a:headEnd/>
              <a:tailEnd/>
            </a:ln>
          </p:spPr>
          <p:txBody>
            <a:bodyPr/>
            <a:lstStyle/>
            <a:p>
              <a:endParaRPr lang="en-CA"/>
            </a:p>
          </p:txBody>
        </p:sp>
      </p:gr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73B3408-388E-4770-BFEA-69FAC56939FC}" type="slidenum">
              <a:rPr lang="ja-JP" altLang="en-US"/>
              <a:pPr/>
              <a:t>8</a:t>
            </a:fld>
            <a:endParaRPr lang="en-US" altLang="ja-JP"/>
          </a:p>
        </p:txBody>
      </p:sp>
      <p:sp>
        <p:nvSpPr>
          <p:cNvPr id="1301506" name="Rectangle 2"/>
          <p:cNvSpPr>
            <a:spLocks noGrp="1" noChangeArrowheads="1"/>
          </p:cNvSpPr>
          <p:nvPr>
            <p:ph type="title"/>
          </p:nvPr>
        </p:nvSpPr>
        <p:spPr/>
        <p:txBody>
          <a:bodyPr/>
          <a:lstStyle/>
          <a:p>
            <a:r>
              <a:rPr lang="en-CA"/>
              <a:t>3. Assumptions</a:t>
            </a:r>
          </a:p>
        </p:txBody>
      </p:sp>
      <p:sp>
        <p:nvSpPr>
          <p:cNvPr id="1301507" name="Rectangle 3"/>
          <p:cNvSpPr>
            <a:spLocks noGrp="1" noChangeArrowheads="1"/>
          </p:cNvSpPr>
          <p:nvPr>
            <p:ph type="body" idx="1"/>
          </p:nvPr>
        </p:nvSpPr>
        <p:spPr/>
        <p:txBody>
          <a:bodyPr/>
          <a:lstStyle/>
          <a:p>
            <a:pPr>
              <a:lnSpc>
                <a:spcPct val="80000"/>
              </a:lnSpc>
            </a:pPr>
            <a:r>
              <a:rPr lang="en-CA" sz="2000"/>
              <a:t>The system maintains a user profile where each client has his or her own individual preferences, such as:</a:t>
            </a:r>
          </a:p>
          <a:p>
            <a:pPr lvl="1">
              <a:lnSpc>
                <a:spcPct val="80000"/>
              </a:lnSpc>
            </a:pPr>
            <a:r>
              <a:rPr lang="en-CA" sz="1800"/>
              <a:t>Hotel preferences (i.e., rating)</a:t>
            </a:r>
          </a:p>
          <a:p>
            <a:pPr lvl="1">
              <a:lnSpc>
                <a:spcPct val="80000"/>
              </a:lnSpc>
            </a:pPr>
            <a:r>
              <a:rPr lang="en-CA" sz="1800"/>
              <a:t>Car rental preferences (i.e., car model)</a:t>
            </a:r>
          </a:p>
          <a:p>
            <a:pPr lvl="1">
              <a:lnSpc>
                <a:spcPct val="80000"/>
              </a:lnSpc>
            </a:pPr>
            <a:r>
              <a:rPr lang="en-CA" sz="1800"/>
              <a:t>Period when the system shall search for a flight deal (e.g., every Sunday)</a:t>
            </a:r>
          </a:p>
          <a:p>
            <a:pPr lvl="1">
              <a:lnSpc>
                <a:spcPct val="80000"/>
              </a:lnSpc>
            </a:pPr>
            <a:r>
              <a:rPr lang="en-CA" sz="1800"/>
              <a:t>Period when the system shall remind the user of a flight departure (e.g., two hours before a flight departure).</a:t>
            </a:r>
          </a:p>
          <a:p>
            <a:pPr>
              <a:lnSpc>
                <a:spcPct val="80000"/>
              </a:lnSpc>
            </a:pPr>
            <a:r>
              <a:rPr lang="en-CA" sz="2000"/>
              <a:t>The user requests a travel package through a user interface. The user interface captures the flight information. Hotel and car inputs are retrieved from the user profile, accordingly.</a:t>
            </a:r>
          </a:p>
          <a:p>
            <a:pPr>
              <a:lnSpc>
                <a:spcPct val="80000"/>
              </a:lnSpc>
            </a:pPr>
            <a:r>
              <a:rPr lang="en-CA" sz="2000"/>
              <a:t>The user must book a complete package (flight, hotel and car rental).</a:t>
            </a:r>
          </a:p>
          <a:p>
            <a:pPr>
              <a:lnSpc>
                <a:spcPct val="80000"/>
              </a:lnSpc>
            </a:pPr>
            <a:r>
              <a:rPr lang="en-CA" sz="2000"/>
              <a:t>There are already predefined web services on the Internet which the Travel Agency makes use of. These web services have the same WSDL description meaning their input and output messages have a standard syntax.</a:t>
            </a:r>
          </a:p>
          <a:p>
            <a:pPr>
              <a:lnSpc>
                <a:spcPct val="80000"/>
              </a:lnSpc>
            </a:pPr>
            <a:endParaRPr lang="en-CA" sz="2000"/>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97D34337-B2C1-4FA1-986A-6F1F8942DED1}" type="slidenum">
              <a:rPr lang="ja-JP" altLang="en-US"/>
              <a:pPr/>
              <a:t>9</a:t>
            </a:fld>
            <a:endParaRPr lang="en-US" altLang="ja-JP"/>
          </a:p>
        </p:txBody>
      </p:sp>
      <p:sp>
        <p:nvSpPr>
          <p:cNvPr id="1302530" name="Rectangle 2"/>
          <p:cNvSpPr>
            <a:spLocks noGrp="1" noChangeArrowheads="1"/>
          </p:cNvSpPr>
          <p:nvPr>
            <p:ph type="title"/>
          </p:nvPr>
        </p:nvSpPr>
        <p:spPr/>
        <p:txBody>
          <a:bodyPr/>
          <a:lstStyle/>
          <a:p>
            <a:r>
              <a:rPr lang="en-CA"/>
              <a:t>4. Requirements</a:t>
            </a:r>
          </a:p>
        </p:txBody>
      </p:sp>
      <p:sp>
        <p:nvSpPr>
          <p:cNvPr id="1302531" name="Rectangle 3"/>
          <p:cNvSpPr>
            <a:spLocks noGrp="1" noChangeArrowheads="1"/>
          </p:cNvSpPr>
          <p:nvPr>
            <p:ph type="body" idx="1"/>
          </p:nvPr>
        </p:nvSpPr>
        <p:spPr/>
        <p:txBody>
          <a:bodyPr/>
          <a:lstStyle/>
          <a:p>
            <a:pPr>
              <a:lnSpc>
                <a:spcPct val="80000"/>
              </a:lnSpc>
            </a:pPr>
            <a:r>
              <a:rPr lang="en-CA" sz="2000"/>
              <a:t>The TAS shall provide flight, hotel accommodation and car rental enquiries. </a:t>
            </a:r>
          </a:p>
          <a:p>
            <a:pPr>
              <a:lnSpc>
                <a:spcPct val="80000"/>
              </a:lnSpc>
            </a:pPr>
            <a:r>
              <a:rPr lang="en-CA" sz="2000"/>
              <a:t>The TAS shall deal with different airline, hotel and car rental companies.</a:t>
            </a:r>
          </a:p>
          <a:p>
            <a:pPr>
              <a:lnSpc>
                <a:spcPct val="80000"/>
              </a:lnSpc>
            </a:pPr>
            <a:r>
              <a:rPr lang="en-CA" sz="2000"/>
              <a:t>The TAS shall verify the user schedule to schedule a travel.</a:t>
            </a:r>
          </a:p>
          <a:p>
            <a:pPr>
              <a:lnSpc>
                <a:spcPct val="80000"/>
              </a:lnSpc>
            </a:pPr>
            <a:r>
              <a:rPr lang="en-CA" sz="2000"/>
              <a:t>The TAS shall book the flight, the hotel accommodation and the rental car upon the approval by the user.</a:t>
            </a:r>
          </a:p>
          <a:p>
            <a:pPr>
              <a:lnSpc>
                <a:spcPct val="80000"/>
              </a:lnSpc>
            </a:pPr>
            <a:r>
              <a:rPr lang="en-CA" sz="2000"/>
              <a:t>The TAS shall send a memo to the user about the travel information and alert user before the flight. The period before which the system shall remind the user is specified in the user profile.</a:t>
            </a:r>
          </a:p>
          <a:p>
            <a:pPr>
              <a:lnSpc>
                <a:spcPct val="80000"/>
              </a:lnSpc>
            </a:pPr>
            <a:r>
              <a:rPr lang="en-CA" sz="2000"/>
              <a:t>The TAS shall automatically enquire for flights depending on the user destination preferences and his/her flight booking history. The period when the system shall initiate an enquiry to get a flight ‘deal’ is specified in the user profile.</a:t>
            </a:r>
          </a:p>
        </p:txBody>
      </p:sp>
    </p:spTree>
  </p:cSld>
  <p:clrMapOvr>
    <a:masterClrMapping/>
  </p:clrMapOvr>
  <p:transition>
    <p:dissolve/>
  </p:transition>
</p:sld>
</file>

<file path=ppt/tags/tag1.xml><?xml version="1.0" encoding="utf-8"?>
<p:tagLst xmlns:a="http://schemas.openxmlformats.org/drawingml/2006/main" xmlns:r="http://schemas.openxmlformats.org/officeDocument/2006/relationships" xmlns:p="http://schemas.openxmlformats.org/presentationml/2006/main">
  <p:tag name="PWATCHLASTPREPREVISION" val="51"/>
</p:tagLst>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UofC_template</Template>
  <TotalTime>5935</TotalTime>
  <Words>4286</Words>
  <Application>Microsoft Office PowerPoint</Application>
  <PresentationFormat>On-screen Show (4:3)</PresentationFormat>
  <Paragraphs>484</Paragraphs>
  <Slides>46</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55" baseType="lpstr">
      <vt:lpstr>Arial</vt:lpstr>
      <vt:lpstr>Arial Rounded MT Bold</vt:lpstr>
      <vt:lpstr>Symbol</vt:lpstr>
      <vt:lpstr>Tahoma</vt:lpstr>
      <vt:lpstr>Times New Roman</vt:lpstr>
      <vt:lpstr>Wingdings</vt:lpstr>
      <vt:lpstr>UofC_template</vt:lpstr>
      <vt:lpstr>Photo Editor Photo</vt:lpstr>
      <vt:lpstr>Microsoft Visio 2000/2002 Drawing</vt:lpstr>
      <vt:lpstr>SENG 696 Agent-based  Software Engineering</vt:lpstr>
      <vt:lpstr>Contents</vt:lpstr>
      <vt:lpstr>Travel Agency System (TAS) </vt:lpstr>
      <vt:lpstr>1. Business Case</vt:lpstr>
      <vt:lpstr>1. Business Case (cont’d)</vt:lpstr>
      <vt:lpstr>2. System Description</vt:lpstr>
      <vt:lpstr>2. System Description (Cont’d)</vt:lpstr>
      <vt:lpstr>3. Assumptions</vt:lpstr>
      <vt:lpstr>4. Requirements</vt:lpstr>
      <vt:lpstr>5. Wish List (Not Implemented)</vt:lpstr>
      <vt:lpstr>Travel Agency System (TAS)</vt:lpstr>
      <vt:lpstr>How to Proceed? </vt:lpstr>
      <vt:lpstr>System Architecture</vt:lpstr>
      <vt:lpstr>Role Identification</vt:lpstr>
      <vt:lpstr>System Architecture (cont’d) </vt:lpstr>
      <vt:lpstr>System Architecture (cont’d)</vt:lpstr>
      <vt:lpstr>Agent Description</vt:lpstr>
      <vt:lpstr>Agent Description (cont’d)</vt:lpstr>
      <vt:lpstr>Agent Description (cont’d)</vt:lpstr>
      <vt:lpstr>Agent Description (cont’d)</vt:lpstr>
      <vt:lpstr>Agent Description (cont’d)</vt:lpstr>
      <vt:lpstr>Agent Internal Architecture</vt:lpstr>
      <vt:lpstr>Agent Internal Architecture</vt:lpstr>
      <vt:lpstr>Technology Overview </vt:lpstr>
      <vt:lpstr>Technology Overview </vt:lpstr>
      <vt:lpstr>First Assignment Summary</vt:lpstr>
      <vt:lpstr>Detailed Design</vt:lpstr>
      <vt:lpstr>Use Case: Travel Agent</vt:lpstr>
      <vt:lpstr>Use Case Def. : Travel Agent</vt:lpstr>
      <vt:lpstr>Use Case Def. : Travel Agent</vt:lpstr>
      <vt:lpstr>Use Case: Scheduler Agent</vt:lpstr>
      <vt:lpstr>Use Case:  Flight Agent</vt:lpstr>
      <vt:lpstr>Use Case:  Hotel Agent</vt:lpstr>
      <vt:lpstr>Use Case:  Car Booking Agent</vt:lpstr>
      <vt:lpstr>Detailed Design</vt:lpstr>
      <vt:lpstr>Data Specification</vt:lpstr>
      <vt:lpstr>Typical Data Definition</vt:lpstr>
      <vt:lpstr>Inter-Agents Messages</vt:lpstr>
      <vt:lpstr>Get Flight </vt:lpstr>
      <vt:lpstr>Get Flight </vt:lpstr>
      <vt:lpstr>Inter-Agents Messages</vt:lpstr>
      <vt:lpstr>Code  and  Demo</vt:lpstr>
      <vt:lpstr>Second Assignment Summary</vt:lpstr>
      <vt:lpstr>Documents Required</vt:lpstr>
      <vt:lpstr>Design Journal </vt:lpstr>
      <vt:lpstr>PowerPoint Presentation</vt:lpstr>
    </vt:vector>
  </TitlesOfParts>
  <Company>埼玉大学情報システム工学科</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SENG 521</dc:title>
  <dc:subject>Behrouz H. Far</dc:subject>
  <dc:creator>Behrouz H. Far</dc:creator>
  <cp:lastModifiedBy>Behrouz Far</cp:lastModifiedBy>
  <cp:revision>627</cp:revision>
  <cp:lastPrinted>2000-05-10T02:49:50Z</cp:lastPrinted>
  <dcterms:created xsi:type="dcterms:W3CDTF">1997-04-20T23:51:09Z</dcterms:created>
  <dcterms:modified xsi:type="dcterms:W3CDTF">2020-10-19T21:02:03Z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50</vt:i4>
  </property>
  <property fmtid="{D5CDD505-2E9C-101B-9397-08002B2CF9AE}" pid="5" name="ScreenSize">
    <vt:i4>2</vt:i4>
  </property>
  <property fmtid="{D5CDD505-2E9C-101B-9397-08002B2CF9AE}" pid="6" name="ScreenUsage">
    <vt:i4>2</vt:i4>
  </property>
  <property fmtid="{D5CDD505-2E9C-101B-9397-08002B2CF9AE}" pid="7" name="MailAddress">
    <vt:lpwstr>far@cit.ics.saitama-u.ac.jp</vt:lpwstr>
  </property>
  <property fmtid="{D5CDD505-2E9C-101B-9397-08002B2CF9AE}" pid="8" name="HomePage">
    <vt:lpwstr>http://www.cit.ics.saitama-u.ac.jp/~far/</vt:lpwstr>
  </property>
  <property fmtid="{D5CDD505-2E9C-101B-9397-08002B2CF9AE}" pid="9" name="Other">
    <vt:lpwstr>知識工学（53240）</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Z:\lect_99\Ke99\Html</vt:lpwstr>
  </property>
</Properties>
</file>