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8" r:id="rId3"/>
    <p:sldId id="425" r:id="rId4"/>
    <p:sldId id="351" r:id="rId5"/>
    <p:sldId id="422" r:id="rId6"/>
    <p:sldId id="419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/>
    <p:restoredTop sz="88468"/>
  </p:normalViewPr>
  <p:slideViewPr>
    <p:cSldViewPr>
      <p:cViewPr varScale="1">
        <p:scale>
          <a:sx n="266" d="100"/>
          <a:sy n="266" d="100"/>
        </p:scale>
        <p:origin x="151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Autocomplete / Autocorrect / Spell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Career opportunities in NLP are embedded in these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of deaf people’s language understanding abilities versus language generation abilities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8/22/22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8/22/22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8/22/22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-libry.com/blogs/natural-language-processing-nlp-real-estate/" TargetMode="External"/><Relationship Id="rId3" Type="http://schemas.openxmlformats.org/officeDocument/2006/relationships/hyperlink" Target="https://www.foreseemed.com/natural-language-processing-in-healthcare" TargetMode="External"/><Relationship Id="rId7" Type="http://schemas.openxmlformats.org/officeDocument/2006/relationships/hyperlink" Target="https://mitsloan.mit.edu/ideas-made-to-matter/why-finance-deploying-natural-language-proces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as.org/content/114/25/6521" TargetMode="External"/><Relationship Id="rId5" Type="http://schemas.openxmlformats.org/officeDocument/2006/relationships/hyperlink" Target="https://indatalabs.com/blog/nlp-in-education" TargetMode="External"/><Relationship Id="rId4" Type="http://schemas.openxmlformats.org/officeDocument/2006/relationships/hyperlink" Target="https://www.microsoft.com/en-us/research/group/biomedical-nlp-group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/>
              <a:t>Welcome to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38350"/>
            <a:ext cx="7231379" cy="492443"/>
          </a:xfrm>
        </p:spPr>
        <p:txBody>
          <a:bodyPr/>
          <a:lstStyle/>
          <a:p>
            <a:r>
              <a:rPr lang="en-US" dirty="0" err="1"/>
              <a:t>iLearn</a:t>
            </a:r>
            <a:r>
              <a:rPr lang="en-US" dirty="0"/>
              <a:t> and Course Syllabus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43088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F7F2D-0D09-2A47-88D4-A907E88056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7F7BB-58B1-DD4E-BBC0-C23F7BCD78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C466-BD47-3296-E8EC-CFB1AA91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Human Language is _____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C9282-0572-B101-CB50-BDCAD68D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5" y="1047750"/>
            <a:ext cx="8431530" cy="3231654"/>
          </a:xfrm>
        </p:spPr>
        <p:txBody>
          <a:bodyPr/>
          <a:lstStyle/>
          <a:p>
            <a:r>
              <a:rPr lang="en-US" sz="1400" dirty="0"/>
              <a:t>“Computer science inverts the normal. In normal science, you're given a world, and your job is to find out the rules. In computer science, you give the computer the rules, and it creates the world.”</a:t>
            </a:r>
          </a:p>
          <a:p>
            <a:r>
              <a:rPr lang="en-US" sz="1400" dirty="0"/>
              <a:t>- Alan Kay</a:t>
            </a:r>
          </a:p>
          <a:p>
            <a:endParaRPr lang="en-US" sz="1400" dirty="0"/>
          </a:p>
          <a:p>
            <a:r>
              <a:rPr lang="en-US" sz="1400" dirty="0"/>
              <a:t>“The most damaging phrase in the language is: 'It's always been done that way.”</a:t>
            </a:r>
          </a:p>
          <a:p>
            <a:r>
              <a:rPr lang="en-US" sz="1400" dirty="0"/>
              <a:t>- Grace Brewster Murray Hopper</a:t>
            </a:r>
          </a:p>
          <a:p>
            <a:endParaRPr lang="en-US" sz="1400" dirty="0"/>
          </a:p>
          <a:p>
            <a:r>
              <a:rPr lang="en-US" sz="1400" dirty="0"/>
              <a:t>“One accurate measurement is worth a thousand expert opinions.”</a:t>
            </a:r>
          </a:p>
          <a:p>
            <a:r>
              <a:rPr lang="en-US" sz="1400" dirty="0"/>
              <a:t>- Grace Brewster Murray Hopper</a:t>
            </a:r>
          </a:p>
          <a:p>
            <a:endParaRPr lang="en-US" sz="1400" dirty="0"/>
          </a:p>
          <a:p>
            <a:r>
              <a:rPr lang="en-US" sz="1400" dirty="0"/>
              <a:t>“I wonder why. I wonder why.</a:t>
            </a:r>
          </a:p>
          <a:p>
            <a:r>
              <a:rPr lang="en-US" sz="1400" dirty="0"/>
              <a:t>I wonder why I wonder.</a:t>
            </a:r>
          </a:p>
          <a:p>
            <a:r>
              <a:rPr lang="en-US" sz="1400" dirty="0"/>
              <a:t>I wonder why I wonder why</a:t>
            </a:r>
          </a:p>
          <a:p>
            <a:r>
              <a:rPr lang="en-US" sz="1400" dirty="0"/>
              <a:t>I wonder why I wonder!”</a:t>
            </a:r>
          </a:p>
          <a:p>
            <a:r>
              <a:rPr lang="en-US" sz="1400" dirty="0"/>
              <a:t>- Richard P. Feynman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71CEC-48F3-F207-0E09-7F46CDD0D30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20DCF-14A6-5BB6-4B9E-85E2AEFEFB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7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Instances of NLT in real-life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6" y="1352550"/>
            <a:ext cx="8965884" cy="258532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Email reply suggestions (Language Generation)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 err="1"/>
              <a:t>Chatbots</a:t>
            </a:r>
            <a:r>
              <a:rPr lang="en-US" sz="2400" dirty="0"/>
              <a:t> (Language Generation, Dialogue Systems)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Meeting / chatlog / article summary (Text Summarization)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Google translate (Machine Translation)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4322E-CF23-2A41-8072-E8822CF919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5006-10AE-7947-A2F8-48A3236F93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AE10-8096-2F4E-8411-E1A1950A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984885"/>
          </a:xfrm>
        </p:spPr>
        <p:txBody>
          <a:bodyPr/>
          <a:lstStyle/>
          <a:p>
            <a:r>
              <a:rPr lang="en-US" dirty="0"/>
              <a:t>NLP </a:t>
            </a:r>
            <a:r>
              <a:rPr lang="en-US" dirty="0">
                <a:sym typeface="Wingdings" pitchFamily="2" charset="2"/>
              </a:rPr>
              <a:t> Different Sectors of our Society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51265-8CDC-B44B-9175-D9EC0579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62541"/>
          </a:xfrm>
        </p:spPr>
        <p:txBody>
          <a:bodyPr/>
          <a:lstStyle/>
          <a:p>
            <a:r>
              <a:rPr lang="en-US" sz="1400" dirty="0"/>
              <a:t>NLP for Healthcare </a:t>
            </a:r>
          </a:p>
          <a:p>
            <a:r>
              <a:rPr lang="en-US" sz="1400" dirty="0">
                <a:hlinkClick r:id="rId3"/>
              </a:rPr>
              <a:t>https://www.foreseemed.com/natural-language-processing-in-healthcare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NLP for Biomedicine (Medical research &amp; drug discovery)</a:t>
            </a:r>
          </a:p>
          <a:p>
            <a:r>
              <a:rPr lang="en-US" sz="1400" dirty="0">
                <a:hlinkClick r:id="rId4"/>
              </a:rPr>
              <a:t>https://www.microsoft.com/en-us/research/group/biomedical-nlp-group/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NLP for Education</a:t>
            </a:r>
          </a:p>
          <a:p>
            <a:r>
              <a:rPr lang="en-US" sz="1400" dirty="0">
                <a:hlinkClick r:id="rId5"/>
              </a:rPr>
              <a:t>https://indatalabs.com/blog/nlp-in-education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NLP for Social Justice</a:t>
            </a:r>
          </a:p>
          <a:p>
            <a:r>
              <a:rPr lang="en-US" sz="1400" dirty="0">
                <a:hlinkClick r:id="rId6"/>
              </a:rPr>
              <a:t>https://www.pnas.org/content/114/25/6521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NLP for Finance / Economics</a:t>
            </a:r>
          </a:p>
          <a:p>
            <a:r>
              <a:rPr lang="en-US" sz="1400" dirty="0">
                <a:hlinkClick r:id="rId7"/>
              </a:rPr>
              <a:t>https://mitsloan.mit.edu/ideas-made-to-matter/why-finance-deploying-natural-language-processing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NLP for Real Estate</a:t>
            </a:r>
          </a:p>
          <a:p>
            <a:r>
              <a:rPr lang="en-US" sz="1400" dirty="0">
                <a:hlinkClick r:id="rId8"/>
              </a:rPr>
              <a:t>https://co-libry.com/blogs/natural-language-processing-nlp-real-estate/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024B-DA22-334E-9922-483725C1DD9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849FF-C4B9-6E47-8FC5-A080D1515F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78650" y="133350"/>
            <a:ext cx="7467600" cy="430887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Lay of the land for Language Technologies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1" y="193648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149083"/>
            <a:ext cx="3047999" cy="715836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7437" y="1530351"/>
            <a:ext cx="2781299" cy="714375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1911746"/>
            <a:ext cx="3047999" cy="6096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670" y="2327446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1" y="2800350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2445" y="2556529"/>
            <a:ext cx="3043360" cy="54862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1673" y="3100912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1" y="3638551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3164417"/>
            <a:ext cx="3047999" cy="5333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1673" y="3990974"/>
            <a:ext cx="2781299" cy="71437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4477807"/>
            <a:ext cx="3048000" cy="638176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3751594"/>
            <a:ext cx="3047999" cy="671843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3124201" y="1885950"/>
            <a:ext cx="186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6267804" y="1504950"/>
            <a:ext cx="20139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266701" y="2800350"/>
            <a:ext cx="2278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3048000" y="2495550"/>
            <a:ext cx="251460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6267805" y="2266950"/>
            <a:ext cx="1008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342901" y="3638550"/>
            <a:ext cx="250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3124200" y="3181350"/>
            <a:ext cx="71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6259338" y="3058576"/>
            <a:ext cx="1284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3153962" y="4427206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3124201" y="3714750"/>
            <a:ext cx="2039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6259338" y="3920068"/>
            <a:ext cx="642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3124201" y="1123950"/>
            <a:ext cx="1549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6259337" y="3886200"/>
            <a:ext cx="18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304800" y="1364218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3276600" y="742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6324600" y="1123950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342901" y="1911348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88432" y="2205730"/>
            <a:ext cx="1689102" cy="17905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02325" y="2418456"/>
            <a:ext cx="1662508" cy="1702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2374903" y="2048200"/>
            <a:ext cx="304515" cy="30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defTabSz="457200"/>
            <a:r>
              <a:rPr lang="en-US" sz="18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2382881" y="2312621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457200"/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2902" y="3259264"/>
            <a:ext cx="2590800" cy="152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5082" y="3106864"/>
            <a:ext cx="2154873" cy="125016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04800" y="4081679"/>
            <a:ext cx="2590800" cy="19650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1623" y="3957114"/>
            <a:ext cx="2156618" cy="125015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46589" y="4734984"/>
            <a:ext cx="1831293" cy="3047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l"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56" y="4692118"/>
            <a:ext cx="289026" cy="1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5385965" y="4658783"/>
            <a:ext cx="563985" cy="34647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5507988" y="5115983"/>
            <a:ext cx="162560" cy="1294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378409" y="1425920"/>
            <a:ext cx="2137410" cy="1552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409" y="1657350"/>
            <a:ext cx="213741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9" y="1352550"/>
            <a:ext cx="275928" cy="19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21868" y="1657350"/>
            <a:ext cx="27516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3352800" y="2321643"/>
            <a:ext cx="2640330" cy="1471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3581400" y="2216545"/>
            <a:ext cx="1066800" cy="2286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4267200" y="2233479"/>
            <a:ext cx="376237" cy="287866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2876550"/>
            <a:ext cx="381000" cy="19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124200" y="2802063"/>
            <a:ext cx="2286000" cy="228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07351" y="4181710"/>
            <a:ext cx="2607649" cy="16552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124200" y="3982708"/>
            <a:ext cx="2065864" cy="1443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5384799" y="3983172"/>
            <a:ext cx="217060" cy="1375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77000" y="3342282"/>
            <a:ext cx="1319212" cy="11886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05600" y="3638550"/>
            <a:ext cx="1192037" cy="1561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114" name="Right Arrow 113"/>
          <p:cNvSpPr/>
          <p:nvPr/>
        </p:nvSpPr>
        <p:spPr>
          <a:xfrm>
            <a:off x="7946850" y="3461146"/>
            <a:ext cx="179387" cy="1250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248474" y="3379577"/>
            <a:ext cx="766762" cy="31016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88644" y="1810146"/>
            <a:ext cx="2374356" cy="3044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810000" y="3530600"/>
            <a:ext cx="22098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5257801" y="3459291"/>
            <a:ext cx="93663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165725" y="3459291"/>
            <a:ext cx="95250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5111751" y="3399759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4987132" y="3394203"/>
            <a:ext cx="119063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4962526" y="3341418"/>
            <a:ext cx="149225" cy="5834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719638" y="3341418"/>
            <a:ext cx="242887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476751" y="3341418"/>
            <a:ext cx="485775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4810126" y="3281887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4660901" y="3222356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325939" y="3284268"/>
            <a:ext cx="484187" cy="23455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0" y="3227118"/>
            <a:ext cx="542925" cy="33523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405785" y="2620708"/>
            <a:ext cx="2121693" cy="1527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405785" y="2789989"/>
            <a:ext cx="2121693" cy="1558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6985982" y="4019550"/>
            <a:ext cx="2054655" cy="208183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6936349" y="4324350"/>
            <a:ext cx="1714818" cy="327295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298773" y="4340605"/>
            <a:ext cx="379664" cy="2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6553200" y="3486150"/>
            <a:ext cx="1295400" cy="152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23" y="2571750"/>
            <a:ext cx="440577" cy="43815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37" y="4070746"/>
            <a:ext cx="408163" cy="438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006277-5D4F-224F-907A-B2ED356432D3}"/>
              </a:ext>
            </a:extLst>
          </p:cNvPr>
          <p:cNvSpPr/>
          <p:nvPr/>
        </p:nvSpPr>
        <p:spPr>
          <a:xfrm>
            <a:off x="2933702" y="742950"/>
            <a:ext cx="3238498" cy="4400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5197BA-D79E-DF4D-8099-E1941F9ADB0A}"/>
              </a:ext>
            </a:extLst>
          </p:cNvPr>
          <p:cNvSpPr/>
          <p:nvPr/>
        </p:nvSpPr>
        <p:spPr>
          <a:xfrm>
            <a:off x="6167072" y="715433"/>
            <a:ext cx="3060778" cy="41703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C5FE9-B1CA-A84F-8B57-AD71515284C9}"/>
              </a:ext>
            </a:extLst>
          </p:cNvPr>
          <p:cNvSpPr txBox="1"/>
          <p:nvPr/>
        </p:nvSpPr>
        <p:spPr>
          <a:xfrm>
            <a:off x="56873" y="4857750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(Slide source: Dan </a:t>
            </a:r>
            <a:r>
              <a:rPr lang="en-US" sz="1100" dirty="0" err="1"/>
              <a:t>Jurafsky</a:t>
            </a:r>
            <a:r>
              <a:rPr lang="en-US" sz="1100" dirty="0"/>
              <a:t>)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BEE0BCD-E83A-C041-9BEC-D298BE309F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332F9B3-A4B3-DC41-9C4A-58654AC1F4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8E67A5-204B-8E4D-AD03-41444EB36723}"/>
              </a:ext>
            </a:extLst>
          </p:cNvPr>
          <p:cNvSpPr txBox="1"/>
          <p:nvPr/>
        </p:nvSpPr>
        <p:spPr>
          <a:xfrm>
            <a:off x="1930428" y="731394"/>
            <a:ext cx="2623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NLU: Natural Language Understanding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C8780A-EAA9-1649-AA55-6501E11D9DDC}"/>
              </a:ext>
            </a:extLst>
          </p:cNvPr>
          <p:cNvSpPr txBox="1"/>
          <p:nvPr/>
        </p:nvSpPr>
        <p:spPr>
          <a:xfrm>
            <a:off x="6478076" y="730288"/>
            <a:ext cx="239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NLG: Natural Language Generation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2E5968-D64C-5441-A96B-21ABAFCB4087}"/>
              </a:ext>
            </a:extLst>
          </p:cNvPr>
          <p:cNvSpPr txBox="1"/>
          <p:nvPr/>
        </p:nvSpPr>
        <p:spPr>
          <a:xfrm>
            <a:off x="4313060" y="692094"/>
            <a:ext cx="2338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+</a:t>
            </a:r>
            <a:endParaRPr lang="en-US" sz="1200" b="1" dirty="0"/>
          </a:p>
          <a:p>
            <a:r>
              <a:rPr lang="en-US" sz="1200" b="1" dirty="0"/>
              <a:t>NLP: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04599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3" grpId="0" animBg="1"/>
      <p:bldP spid="21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8988</TotalTime>
  <Words>609</Words>
  <Application>Microsoft Macintosh PowerPoint</Application>
  <PresentationFormat>On-screen Show (16:9)</PresentationFormat>
  <Paragraphs>119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</vt:lpstr>
      <vt:lpstr>Zapf Dingbats</vt:lpstr>
      <vt:lpstr>Office Theme</vt:lpstr>
      <vt:lpstr>PowerPoint Presentation</vt:lpstr>
      <vt:lpstr>iLearn and Course Syllabus Review</vt:lpstr>
      <vt:lpstr>Human Language is _____</vt:lpstr>
      <vt:lpstr>Instances of NLT in real-life</vt:lpstr>
      <vt:lpstr>NLP  Different Sectors of our Society</vt:lpstr>
      <vt:lpstr>Lay of the land for Language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185</cp:revision>
  <cp:lastPrinted>2020-08-27T01:58:20Z</cp:lastPrinted>
  <dcterms:created xsi:type="dcterms:W3CDTF">2019-08-21T17:42:26Z</dcterms:created>
  <dcterms:modified xsi:type="dcterms:W3CDTF">2022-08-24T01:28:26Z</dcterms:modified>
</cp:coreProperties>
</file>