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9" r:id="rId3"/>
    <p:sldId id="427" r:id="rId4"/>
    <p:sldId id="428" r:id="rId5"/>
    <p:sldId id="340" r:id="rId6"/>
    <p:sldId id="341" r:id="rId7"/>
    <p:sldId id="342" r:id="rId8"/>
    <p:sldId id="354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9"/>
    <p:restoredTop sz="82920"/>
  </p:normalViewPr>
  <p:slideViewPr>
    <p:cSldViewPr>
      <p:cViewPr>
        <p:scale>
          <a:sx n="200" d="100"/>
          <a:sy n="200" d="100"/>
        </p:scale>
        <p:origin x="152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Early: 1964- 66</a:t>
            </a:r>
          </a:p>
          <a:p>
            <a:r>
              <a:rPr lang="en-US" dirty="0"/>
              <a:t>Rule-based</a:t>
            </a:r>
          </a:p>
          <a:p>
            <a:r>
              <a:rPr lang="en-US" dirty="0"/>
              <a:t>Rogerian: Carl Roger: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Carl_Rogers</a:t>
            </a:r>
            <a:r>
              <a:rPr lang="en-US" dirty="0"/>
              <a:t>  “Person-centered therapy seeks to facilitate a client's self-actualizing tendency, "an inbuilt proclivity toward growth and fulfillment",[3] via acceptance (unconditional positive regard), therapist congruence (genuineness), and empathic understanding.”</a:t>
            </a:r>
          </a:p>
          <a:p>
            <a:endParaRPr lang="en-US" dirty="0"/>
          </a:p>
          <a:p>
            <a:r>
              <a:rPr lang="en-US" dirty="0"/>
              <a:t>Attempted one of the first Turing tests.  Many many people who interacted with ELIZA believed it to be a human being.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applications of RE for</a:t>
            </a:r>
            <a:r>
              <a:rPr lang="en-US" baseline="0" dirty="0"/>
              <a:t> NLP: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Information extraction: Should this email trigger a calendar event? Does the email contain any dates?  Look for date patterns: 1 or more number, hyphen or forward slash, 1 or more number, hyphen or forward slash, 2 or more numbers.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Identify all the acronyms in the collection (Uppercase character sequences: SFSU, Uppercase with periods: U.S.A)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86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 implies 0 or 1 instance of the previous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4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6756-D4B1-2045-882B-DFAF0615DC7D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9D7-9098-344C-AD60-0308FFCF6379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D665-70AD-D24C-93FB-75F78F702340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sfsu.edu/~ak/home" TargetMode="External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sych.fullerton.edu/mbirnbaum/psych101/Eliza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 err="1"/>
              <a:t>CSc</a:t>
            </a:r>
            <a:r>
              <a:rPr lang="en-US" sz="3200" dirty="0"/>
              <a:t> 620 &amp; </a:t>
            </a:r>
            <a:r>
              <a:rPr lang="en-US" sz="3200" dirty="0" err="1"/>
              <a:t>CSc</a:t>
            </a:r>
            <a:r>
              <a:rPr lang="en-US" sz="32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Natural Language Technologies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848739" y="3181350"/>
            <a:ext cx="344652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Professor Anagha Kulkarni</a:t>
            </a:r>
          </a:p>
          <a:p>
            <a:pPr algn="ctr"/>
            <a:r>
              <a:rPr lang="en-US" dirty="0">
                <a:hlinkClick r:id="rId2"/>
              </a:rPr>
              <a:t>ak@sfsu.edu</a:t>
            </a:r>
            <a:endParaRPr lang="en-US" dirty="0"/>
          </a:p>
          <a:p>
            <a:pPr algn="ctr"/>
            <a:r>
              <a:rPr lang="en-US" sz="1600" dirty="0"/>
              <a:t>Department of Computer Science</a:t>
            </a:r>
          </a:p>
          <a:p>
            <a:pPr algn="ctr"/>
            <a:r>
              <a:rPr lang="en-US" sz="1600" dirty="0"/>
              <a:t>College of Science &amp; Engineering</a:t>
            </a:r>
          </a:p>
          <a:p>
            <a:pPr algn="ctr"/>
            <a:r>
              <a:rPr lang="en-US" sz="1600" dirty="0"/>
              <a:t>San Francisco State University</a:t>
            </a:r>
          </a:p>
          <a:p>
            <a:pPr algn="ctr"/>
            <a:r>
              <a:rPr lang="en-US" sz="1600" dirty="0">
                <a:hlinkClick r:id="rId3"/>
              </a:rPr>
              <a:t>https://faculty.sfsu.edu/~ak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7231379" cy="492443"/>
          </a:xfrm>
        </p:spPr>
        <p:txBody>
          <a:bodyPr/>
          <a:lstStyle/>
          <a:p>
            <a:r>
              <a:rPr lang="en-US" dirty="0"/>
              <a:t>Basics of Text Processing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41632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Regular Expressions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Text Normalization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/>
              <a:t>Tokens and Lemmas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/>
              <a:t>Sentence Segmentation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Edit Distance</a:t>
            </a:r>
          </a:p>
          <a:p>
            <a:pPr marL="914400" lvl="1" indent="-4572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FD175-454A-5145-8405-530CEB5379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09F33-6E03-A44C-AC64-7C38BF9F4B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F0FA65-864F-C9A3-88FF-8AEDF2B28847}"/>
              </a:ext>
            </a:extLst>
          </p:cNvPr>
          <p:cNvSpPr/>
          <p:nvPr/>
        </p:nvSpPr>
        <p:spPr>
          <a:xfrm>
            <a:off x="228600" y="514350"/>
            <a:ext cx="5943600" cy="259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8A2DD-AFB5-0002-9D2D-E9219B3D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ELIZA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A03CF-B297-3EA5-CDEA-9AC553609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293365"/>
            <a:ext cx="8915400" cy="1754326"/>
          </a:xfrm>
        </p:spPr>
        <p:txBody>
          <a:bodyPr/>
          <a:lstStyle/>
          <a:p>
            <a:r>
              <a:rPr lang="en-US" sz="1200" dirty="0"/>
              <a:t>ELIZA: An early NLP system; a simple rule-based chatbot that was designed to mimic Rogerian styled psychotherapist. </a:t>
            </a:r>
          </a:p>
          <a:p>
            <a:endParaRPr lang="en-US" sz="1200" dirty="0"/>
          </a:p>
          <a:p>
            <a:r>
              <a:rPr lang="en-US" sz="1200" dirty="0"/>
              <a:t>Turing Test</a:t>
            </a:r>
          </a:p>
          <a:p>
            <a:r>
              <a:rPr lang="en-US" sz="900" dirty="0"/>
              <a:t>"I had not realized ... that extremely short exposures to a relatively simple computer program could induce powerful delusional thinking in quite normal people.” -- </a:t>
            </a:r>
            <a:r>
              <a:rPr lang="en-US" sz="900" dirty="0" err="1"/>
              <a:t>Weizenbaum</a:t>
            </a:r>
            <a:endParaRPr lang="en-US" sz="900" dirty="0"/>
          </a:p>
          <a:p>
            <a:endParaRPr lang="en-US" sz="900" dirty="0"/>
          </a:p>
          <a:p>
            <a:r>
              <a:rPr lang="en-US" sz="1200" dirty="0"/>
              <a:t>Pattern matching </a:t>
            </a: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	“I am X” =&gt; “DO YOU THINK COMING HERE WILL HELP YOU NOT TO X”</a:t>
            </a: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	“I need X” =&gt; “WHAT WOULD IT MEAN TO YOU IF YOU GOT X”</a:t>
            </a:r>
          </a:p>
          <a:p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 world knowledge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7C0FC-0A0D-4B8B-36E3-DB7017C18AF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2C697-BB09-33D4-4A6F-17D4AD7BC4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25A2F-C834-4180-DCEF-B65D2902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529987"/>
            <a:ext cx="5867399" cy="2498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D3FC34-D951-6AA4-3969-2B6DBC154737}"/>
              </a:ext>
            </a:extLst>
          </p:cNvPr>
          <p:cNvSpPr txBox="1"/>
          <p:nvPr/>
        </p:nvSpPr>
        <p:spPr>
          <a:xfrm>
            <a:off x="6400800" y="855642"/>
            <a:ext cx="26541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http://psych.fullerton.edu/mbirnbaum/psych101/Eliza.htm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998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783C-A157-8FD2-F213-C8E1F0C8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Modern Conversational Agents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8C052-98C2-7BFA-EAE7-846891525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984885"/>
          </a:xfrm>
        </p:spPr>
        <p:txBody>
          <a:bodyPr/>
          <a:lstStyle/>
          <a:p>
            <a:r>
              <a:rPr lang="en-US" sz="1600" dirty="0"/>
              <a:t>More sophisticated pattern matching and machine learning</a:t>
            </a:r>
          </a:p>
          <a:p>
            <a:endParaRPr lang="en-US" sz="1600" dirty="0"/>
          </a:p>
          <a:p>
            <a:r>
              <a:rPr lang="en-US" sz="1600" dirty="0"/>
              <a:t>Presence of world knowledge </a:t>
            </a:r>
          </a:p>
          <a:p>
            <a:r>
              <a:rPr lang="en-US" sz="1600" dirty="0"/>
              <a:t>	usually limited to specific domain though, e.g. restaurant booking chatbot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58A6E-327F-64ED-1615-47EB957B07B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85104-A766-F0BE-D46C-A8A7B884EC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0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4844"/>
            <a:ext cx="7231379" cy="492443"/>
          </a:xfrm>
        </p:spPr>
        <p:txBody>
          <a:bodyPr/>
          <a:lstStyle/>
          <a:p>
            <a:r>
              <a:rPr lang="en-US" dirty="0"/>
              <a:t>Regular Expressions (RE)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234" y="840522"/>
            <a:ext cx="8787766" cy="4093428"/>
          </a:xfrm>
        </p:spPr>
        <p:txBody>
          <a:bodyPr/>
          <a:lstStyle/>
          <a:p>
            <a:r>
              <a:rPr lang="en-US" sz="1800" dirty="0"/>
              <a:t>Very powerful tool.</a:t>
            </a:r>
          </a:p>
          <a:p>
            <a:endParaRPr lang="en-US" sz="1800" dirty="0"/>
          </a:p>
          <a:p>
            <a:r>
              <a:rPr lang="en-US" sz="1800" dirty="0"/>
              <a:t>Usage: To search for lexical patterns in a corpus. </a:t>
            </a:r>
          </a:p>
          <a:p>
            <a:endParaRPr lang="en-US" sz="1800" dirty="0"/>
          </a:p>
          <a:p>
            <a:r>
              <a:rPr lang="en-US" sz="1800" dirty="0"/>
              <a:t>E.g. Find all the lines that contain one or more numbers in the below corpus.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Mahoney becomes the 14th president of SFSU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and the first woman appointed to serve in the role in a permanent ​capacity.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She will join the campus in her new capacity on July 15.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Mahoney succeeds Leslie E. Wong who will be retiring in July 2019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after 46 years in higher education including service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as SFSU president for the past seven years.</a:t>
            </a:r>
          </a:p>
          <a:p>
            <a:endParaRPr lang="en-US" sz="1800" dirty="0"/>
          </a:p>
          <a:p>
            <a:r>
              <a:rPr lang="en-US" sz="1800" dirty="0"/>
              <a:t>RE: /[0-9]+/g    (Answer: Lines 1, 3, 4, 5)</a:t>
            </a:r>
          </a:p>
          <a:p>
            <a:r>
              <a:rPr lang="en-US" sz="1800" dirty="0"/>
              <a:t>RE: /\b[0-9]+\b/g    (Answer: Lines 3, 4, 5)</a:t>
            </a:r>
          </a:p>
          <a:p>
            <a:r>
              <a:rPr lang="en-US" sz="1800" dirty="0"/>
              <a:t>What about lines 2 (“first”) and 6 (“seven”)??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C28BD-921F-4C46-AEF2-F3FCB6CB8C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50AAC-096C-C64F-8427-602F015EC2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5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RE: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3" y="3714750"/>
            <a:ext cx="8431530" cy="1231106"/>
          </a:xfrm>
        </p:spPr>
        <p:txBody>
          <a:bodyPr/>
          <a:lstStyle/>
          <a:p>
            <a:r>
              <a:rPr lang="en-US" sz="1600" dirty="0"/>
              <a:t>RE are case sensitive by default. To make RE case insensitive: use ‘</a:t>
            </a:r>
            <a:r>
              <a:rPr lang="en-US" sz="1600" dirty="0" err="1"/>
              <a:t>i</a:t>
            </a:r>
            <a:r>
              <a:rPr lang="en-US" sz="1600" dirty="0"/>
              <a:t>’ modifier </a:t>
            </a:r>
          </a:p>
          <a:p>
            <a:r>
              <a:rPr lang="en-US" sz="1600" dirty="0"/>
              <a:t>RE are lazy by default. To fix that: use ‘g’ modifier</a:t>
            </a:r>
          </a:p>
          <a:p>
            <a:r>
              <a:rPr lang="en-US" sz="1600" dirty="0"/>
              <a:t>	e.g. /apple/</a:t>
            </a:r>
            <a:r>
              <a:rPr lang="en-US" sz="1600" dirty="0" err="1"/>
              <a:t>ig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“I ate an apple at APPLE without any thought about my friend Apple.”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32548"/>
            <a:ext cx="7802192" cy="1484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3" y="2033804"/>
            <a:ext cx="7772400" cy="144876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07F04-BE21-0B49-B6CC-617056B692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B47A6-79E8-5347-BAE7-B8048C53C3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5A5BCE-0871-114F-B185-6AF0A2EA8956}"/>
              </a:ext>
            </a:extLst>
          </p:cNvPr>
          <p:cNvSpPr/>
          <p:nvPr/>
        </p:nvSpPr>
        <p:spPr>
          <a:xfrm>
            <a:off x="170593" y="904646"/>
            <a:ext cx="8686800" cy="251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5D7A04-47B5-BF46-9E9B-7D1B8B70361F}"/>
              </a:ext>
            </a:extLst>
          </p:cNvPr>
          <p:cNvSpPr/>
          <p:nvPr/>
        </p:nvSpPr>
        <p:spPr>
          <a:xfrm>
            <a:off x="246794" y="1177573"/>
            <a:ext cx="8686800" cy="251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44711-D27E-3F4A-9FD0-B7DE15BDE4CE}"/>
              </a:ext>
            </a:extLst>
          </p:cNvPr>
          <p:cNvSpPr/>
          <p:nvPr/>
        </p:nvSpPr>
        <p:spPr>
          <a:xfrm>
            <a:off x="232571" y="1450520"/>
            <a:ext cx="8686800" cy="283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64919-B714-A145-BDF0-95FC00D5F853}"/>
              </a:ext>
            </a:extLst>
          </p:cNvPr>
          <p:cNvSpPr/>
          <p:nvPr/>
        </p:nvSpPr>
        <p:spPr>
          <a:xfrm>
            <a:off x="117898" y="2321002"/>
            <a:ext cx="8686800" cy="31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97A28-C8FE-0649-859F-B64B719A64B2}"/>
              </a:ext>
            </a:extLst>
          </p:cNvPr>
          <p:cNvSpPr/>
          <p:nvPr/>
        </p:nvSpPr>
        <p:spPr>
          <a:xfrm>
            <a:off x="174604" y="2647950"/>
            <a:ext cx="8686800" cy="283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F03CB5-E7D6-0047-B744-DDBDBE416C49}"/>
              </a:ext>
            </a:extLst>
          </p:cNvPr>
          <p:cNvSpPr/>
          <p:nvPr/>
        </p:nvSpPr>
        <p:spPr>
          <a:xfrm>
            <a:off x="160381" y="2951187"/>
            <a:ext cx="8686800" cy="26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RE: Basics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42950"/>
            <a:ext cx="7052311" cy="1357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69" y="2149036"/>
            <a:ext cx="7894820" cy="1735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17" y="3948533"/>
            <a:ext cx="7891072" cy="10616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E8293D-DD5D-404A-93AF-5EBBA39D0B52}"/>
              </a:ext>
            </a:extLst>
          </p:cNvPr>
          <p:cNvSpPr/>
          <p:nvPr/>
        </p:nvSpPr>
        <p:spPr>
          <a:xfrm>
            <a:off x="4267200" y="3657600"/>
            <a:ext cx="37338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77E251-4748-7F4D-B76E-ABB8684658A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FF0324-BCEB-B041-837D-23F72AD65E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456BA-BCB2-D34F-A718-20DD9325DF3E}"/>
              </a:ext>
            </a:extLst>
          </p:cNvPr>
          <p:cNvSpPr/>
          <p:nvPr/>
        </p:nvSpPr>
        <p:spPr>
          <a:xfrm>
            <a:off x="228599" y="1047750"/>
            <a:ext cx="8686800" cy="277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B7F96-B595-AA4D-BE25-F1D80C0DD967}"/>
              </a:ext>
            </a:extLst>
          </p:cNvPr>
          <p:cNvSpPr/>
          <p:nvPr/>
        </p:nvSpPr>
        <p:spPr>
          <a:xfrm>
            <a:off x="304800" y="1329973"/>
            <a:ext cx="8686800" cy="251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7D10B-07E1-644B-9096-17E3B02B8F75}"/>
              </a:ext>
            </a:extLst>
          </p:cNvPr>
          <p:cNvSpPr/>
          <p:nvPr/>
        </p:nvSpPr>
        <p:spPr>
          <a:xfrm>
            <a:off x="290577" y="1567772"/>
            <a:ext cx="8686800" cy="240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22211-D76E-E449-8727-1C2FA0CDDA32}"/>
              </a:ext>
            </a:extLst>
          </p:cNvPr>
          <p:cNvSpPr/>
          <p:nvPr/>
        </p:nvSpPr>
        <p:spPr>
          <a:xfrm>
            <a:off x="152400" y="2419350"/>
            <a:ext cx="8686800" cy="273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6B4C2-5517-874B-A015-B4950B050ED8}"/>
              </a:ext>
            </a:extLst>
          </p:cNvPr>
          <p:cNvSpPr/>
          <p:nvPr/>
        </p:nvSpPr>
        <p:spPr>
          <a:xfrm>
            <a:off x="185056" y="2702346"/>
            <a:ext cx="86868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302AE-E124-A849-A267-05A1E1C41A89}"/>
              </a:ext>
            </a:extLst>
          </p:cNvPr>
          <p:cNvSpPr/>
          <p:nvPr/>
        </p:nvSpPr>
        <p:spPr>
          <a:xfrm>
            <a:off x="185056" y="2909542"/>
            <a:ext cx="8686800" cy="222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FE1F37-319E-FA4A-8F2D-4E6A31D0C9DE}"/>
              </a:ext>
            </a:extLst>
          </p:cNvPr>
          <p:cNvSpPr/>
          <p:nvPr/>
        </p:nvSpPr>
        <p:spPr>
          <a:xfrm>
            <a:off x="228599" y="3130937"/>
            <a:ext cx="8686800" cy="251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660252-94C2-4147-8918-97DB2A1CD1C1}"/>
              </a:ext>
            </a:extLst>
          </p:cNvPr>
          <p:cNvSpPr/>
          <p:nvPr/>
        </p:nvSpPr>
        <p:spPr>
          <a:xfrm>
            <a:off x="228599" y="3374604"/>
            <a:ext cx="8686800" cy="251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EE8956-FE9D-024A-A946-2B36AC9B9C9B}"/>
              </a:ext>
            </a:extLst>
          </p:cNvPr>
          <p:cNvSpPr/>
          <p:nvPr/>
        </p:nvSpPr>
        <p:spPr>
          <a:xfrm>
            <a:off x="118024" y="4253927"/>
            <a:ext cx="8686800" cy="222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5C17E4-2447-8845-9B06-45DA3C097D56}"/>
              </a:ext>
            </a:extLst>
          </p:cNvPr>
          <p:cNvSpPr/>
          <p:nvPr/>
        </p:nvSpPr>
        <p:spPr>
          <a:xfrm>
            <a:off x="153546" y="4477359"/>
            <a:ext cx="8686800" cy="222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RE: ? Kleene * Kleene 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1999" y="666750"/>
          <a:ext cx="7425689" cy="3845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8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colou?r</a:t>
                      </a: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 instance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color</a:t>
                      </a:r>
                      <a:r>
                        <a:rPr lang="en-US" u="none" dirty="0"/>
                        <a:t>    </a:t>
                      </a:r>
                      <a:r>
                        <a:rPr lang="en-US" u="sng" dirty="0" err="1"/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oo</a:t>
                      </a:r>
                      <a:r>
                        <a:rPr lang="en-US" dirty="0"/>
                        <a:t>*h!/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more of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previous char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oh!</a:t>
                      </a:r>
                      <a:r>
                        <a:rPr lang="en-US" u="none" dirty="0"/>
                        <a:t> </a:t>
                      </a:r>
                      <a:r>
                        <a:rPr lang="en-US" u="sng" dirty="0"/>
                        <a:t>ooh!</a:t>
                      </a:r>
                      <a:r>
                        <a:rPr lang="en-US" u="none" dirty="0"/>
                        <a:t>  </a:t>
                      </a:r>
                      <a:r>
                        <a:rPr lang="en-US" u="sng" dirty="0" err="1"/>
                        <a:t>oooh</a:t>
                      </a:r>
                      <a:r>
                        <a:rPr lang="en-US" u="sng" dirty="0"/>
                        <a:t>!</a:t>
                      </a:r>
                      <a:r>
                        <a:rPr lang="en-US" u="none" dirty="0"/>
                        <a:t> </a:t>
                      </a:r>
                      <a:r>
                        <a:rPr lang="en-US" u="sng" dirty="0" err="1"/>
                        <a:t>ooooh</a:t>
                      </a:r>
                      <a:r>
                        <a:rPr lang="en-US" u="sng" dirty="0"/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oo+h</a:t>
                      </a:r>
                      <a:r>
                        <a:rPr lang="en-US" dirty="0"/>
                        <a:t>!/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or more of previous char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ooh!</a:t>
                      </a:r>
                      <a:r>
                        <a:rPr lang="en-US" u="none" dirty="0"/>
                        <a:t>  </a:t>
                      </a:r>
                      <a:r>
                        <a:rPr lang="en-US" u="sng" dirty="0" err="1"/>
                        <a:t>oooh</a:t>
                      </a:r>
                      <a:r>
                        <a:rPr lang="en-US" u="sng" dirty="0"/>
                        <a:t>!</a:t>
                      </a:r>
                      <a:r>
                        <a:rPr lang="en-US" u="none" dirty="0"/>
                        <a:t> </a:t>
                      </a:r>
                      <a:r>
                        <a:rPr lang="en-US" u="sng" dirty="0" err="1"/>
                        <a:t>ooooh</a:t>
                      </a:r>
                      <a:r>
                        <a:rPr lang="en-US" u="sng" dirty="0"/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/baa+/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or more of previous char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baa</a:t>
                      </a:r>
                      <a:r>
                        <a:rPr lang="en-US" u="none" baseline="0" dirty="0"/>
                        <a:t> </a:t>
                      </a:r>
                      <a:r>
                        <a:rPr lang="en-US" u="sng" baseline="0" dirty="0" err="1"/>
                        <a:t>baaa</a:t>
                      </a:r>
                      <a:r>
                        <a:rPr lang="en-US" u="none" baseline="0" dirty="0"/>
                        <a:t> </a:t>
                      </a:r>
                      <a:r>
                        <a:rPr lang="en-US" u="sng" baseline="0" dirty="0" err="1"/>
                        <a:t>baaaa</a:t>
                      </a:r>
                      <a:r>
                        <a:rPr lang="en-US" u="none" baseline="0" dirty="0"/>
                        <a:t> </a:t>
                      </a:r>
                      <a:r>
                        <a:rPr lang="en-US" u="sng" baseline="0" dirty="0" err="1"/>
                        <a:t>baaaaa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beg.n</a:t>
                      </a: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any character (1) except line breaks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begin</a:t>
                      </a:r>
                      <a:r>
                        <a:rPr lang="en-US" u="none" dirty="0"/>
                        <a:t> </a:t>
                      </a:r>
                      <a:r>
                        <a:rPr lang="en-US" u="sng" baseline="0" dirty="0"/>
                        <a:t>begun</a:t>
                      </a:r>
                      <a:r>
                        <a:rPr lang="en-US" u="none" baseline="0" dirty="0"/>
                        <a:t> </a:t>
                      </a:r>
                      <a:r>
                        <a:rPr lang="en-US" u="sng" baseline="0" dirty="0"/>
                        <a:t>beg*n</a:t>
                      </a:r>
                      <a:r>
                        <a:rPr lang="en-US" u="none" baseline="0" dirty="0"/>
                        <a:t> </a:t>
                      </a:r>
                      <a:r>
                        <a:rPr lang="en-US" u="sng" baseline="0" dirty="0"/>
                        <a:t>beg3n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0C29F-00CB-BB45-A654-49EB4844094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DBA26-DC73-CE4B-8546-CE24895749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24322F-685C-F44F-8717-0E670161FD1A}"/>
              </a:ext>
            </a:extLst>
          </p:cNvPr>
          <p:cNvSpPr/>
          <p:nvPr/>
        </p:nvSpPr>
        <p:spPr>
          <a:xfrm>
            <a:off x="450325" y="1047750"/>
            <a:ext cx="8686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12E3E-141F-5044-99F7-F4328EE8E7E2}"/>
              </a:ext>
            </a:extLst>
          </p:cNvPr>
          <p:cNvSpPr/>
          <p:nvPr/>
        </p:nvSpPr>
        <p:spPr>
          <a:xfrm>
            <a:off x="450325" y="1657350"/>
            <a:ext cx="8686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8A522-204F-B248-B69F-EA993B290A63}"/>
              </a:ext>
            </a:extLst>
          </p:cNvPr>
          <p:cNvSpPr/>
          <p:nvPr/>
        </p:nvSpPr>
        <p:spPr>
          <a:xfrm>
            <a:off x="533400" y="2343150"/>
            <a:ext cx="8686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687F7D-C601-D046-831E-70CE6AB48278}"/>
              </a:ext>
            </a:extLst>
          </p:cNvPr>
          <p:cNvSpPr/>
          <p:nvPr/>
        </p:nvSpPr>
        <p:spPr>
          <a:xfrm>
            <a:off x="537411" y="2952750"/>
            <a:ext cx="8686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4A6C-7CDA-6A40-BD13-28BC1C2EC136}"/>
              </a:ext>
            </a:extLst>
          </p:cNvPr>
          <p:cNvSpPr/>
          <p:nvPr/>
        </p:nvSpPr>
        <p:spPr>
          <a:xfrm>
            <a:off x="533400" y="3562350"/>
            <a:ext cx="8686800" cy="949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9426</TotalTime>
  <Words>713</Words>
  <Application>Microsoft Macintosh PowerPoint</Application>
  <PresentationFormat>On-screen Show (16:9)</PresentationFormat>
  <Paragraphs>104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Courier</vt:lpstr>
      <vt:lpstr>Times New Roman</vt:lpstr>
      <vt:lpstr>Office Theme</vt:lpstr>
      <vt:lpstr>PowerPoint Presentation</vt:lpstr>
      <vt:lpstr>Basics of Text Processing </vt:lpstr>
      <vt:lpstr>ELIZA</vt:lpstr>
      <vt:lpstr>Modern Conversational Agents</vt:lpstr>
      <vt:lpstr>Regular Expressions (RE)</vt:lpstr>
      <vt:lpstr>RE: Basics</vt:lpstr>
      <vt:lpstr>RE: Basics</vt:lpstr>
      <vt:lpstr>RE: ? Kleene * Kleene 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208</cp:revision>
  <cp:lastPrinted>2020-08-27T01:58:20Z</cp:lastPrinted>
  <dcterms:created xsi:type="dcterms:W3CDTF">2019-08-21T17:42:26Z</dcterms:created>
  <dcterms:modified xsi:type="dcterms:W3CDTF">2022-08-26T00:09:33Z</dcterms:modified>
</cp:coreProperties>
</file>